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4.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35.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36.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37.xml" ContentType="application/vnd.openxmlformats-officedocument.presentationml.tags+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38.xml" ContentType="application/vnd.openxmlformats-officedocument.presentationml.tags+xml"/>
  <Override PartName="/ppt/notesSlides/notesSlide66.xml" ContentType="application/vnd.openxmlformats-officedocument.presentationml.notesSlide+xml"/>
  <Override PartName="/ppt/tags/tag39.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40.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tags/tag41.xml" ContentType="application/vnd.openxmlformats-officedocument.presentationml.tags+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08" r:id="rId4"/>
    <p:sldMasterId id="2147485143" r:id="rId5"/>
    <p:sldMasterId id="2147485183" r:id="rId6"/>
    <p:sldMasterId id="2147485203" r:id="rId7"/>
  </p:sldMasterIdLst>
  <p:notesMasterIdLst>
    <p:notesMasterId r:id="rId168"/>
  </p:notesMasterIdLst>
  <p:handoutMasterIdLst>
    <p:handoutMasterId r:id="rId169"/>
  </p:handoutMasterIdLst>
  <p:sldIdLst>
    <p:sldId id="2147470419" r:id="rId8"/>
    <p:sldId id="2135714842" r:id="rId9"/>
    <p:sldId id="2147483538" r:id="rId10"/>
    <p:sldId id="2147483539" r:id="rId11"/>
    <p:sldId id="2147483567" r:id="rId12"/>
    <p:sldId id="273" r:id="rId13"/>
    <p:sldId id="278" r:id="rId14"/>
    <p:sldId id="279" r:id="rId15"/>
    <p:sldId id="2147483634" r:id="rId16"/>
    <p:sldId id="291" r:id="rId17"/>
    <p:sldId id="2147483643" r:id="rId18"/>
    <p:sldId id="2147483644" r:id="rId19"/>
    <p:sldId id="2147483645" r:id="rId20"/>
    <p:sldId id="257" r:id="rId21"/>
    <p:sldId id="289" r:id="rId22"/>
    <p:sldId id="295" r:id="rId23"/>
    <p:sldId id="263" r:id="rId24"/>
    <p:sldId id="2147470490" r:id="rId25"/>
    <p:sldId id="2147483568" r:id="rId26"/>
    <p:sldId id="2147471186" r:id="rId27"/>
    <p:sldId id="590" r:id="rId28"/>
    <p:sldId id="259" r:id="rId29"/>
    <p:sldId id="264" r:id="rId30"/>
    <p:sldId id="2147483647" r:id="rId31"/>
    <p:sldId id="298" r:id="rId32"/>
    <p:sldId id="292" r:id="rId33"/>
    <p:sldId id="311" r:id="rId34"/>
    <p:sldId id="280" r:id="rId35"/>
    <p:sldId id="308" r:id="rId36"/>
    <p:sldId id="293" r:id="rId37"/>
    <p:sldId id="456" r:id="rId38"/>
    <p:sldId id="457" r:id="rId39"/>
    <p:sldId id="458" r:id="rId40"/>
    <p:sldId id="2147480393" r:id="rId41"/>
    <p:sldId id="466" r:id="rId42"/>
    <p:sldId id="467" r:id="rId43"/>
    <p:sldId id="468" r:id="rId44"/>
    <p:sldId id="469" r:id="rId45"/>
    <p:sldId id="481" r:id="rId46"/>
    <p:sldId id="483" r:id="rId47"/>
    <p:sldId id="319" r:id="rId48"/>
    <p:sldId id="485" r:id="rId49"/>
    <p:sldId id="595" r:id="rId50"/>
    <p:sldId id="315" r:id="rId51"/>
    <p:sldId id="305" r:id="rId52"/>
    <p:sldId id="313" r:id="rId53"/>
    <p:sldId id="512" r:id="rId54"/>
    <p:sldId id="514" r:id="rId55"/>
    <p:sldId id="515" r:id="rId56"/>
    <p:sldId id="516" r:id="rId57"/>
    <p:sldId id="297" r:id="rId58"/>
    <p:sldId id="309" r:id="rId59"/>
    <p:sldId id="327" r:id="rId60"/>
    <p:sldId id="328" r:id="rId61"/>
    <p:sldId id="598" r:id="rId62"/>
    <p:sldId id="547" r:id="rId63"/>
    <p:sldId id="548" r:id="rId64"/>
    <p:sldId id="2147483592" r:id="rId65"/>
    <p:sldId id="549" r:id="rId66"/>
    <p:sldId id="2147483593" r:id="rId67"/>
    <p:sldId id="316" r:id="rId68"/>
    <p:sldId id="324" r:id="rId69"/>
    <p:sldId id="258" r:id="rId70"/>
    <p:sldId id="312" r:id="rId71"/>
    <p:sldId id="306" r:id="rId72"/>
    <p:sldId id="594" r:id="rId73"/>
    <p:sldId id="508" r:id="rId74"/>
    <p:sldId id="509" r:id="rId75"/>
    <p:sldId id="276" r:id="rId76"/>
    <p:sldId id="353" r:id="rId77"/>
    <p:sldId id="354" r:id="rId78"/>
    <p:sldId id="355" r:id="rId79"/>
    <p:sldId id="274" r:id="rId80"/>
    <p:sldId id="266" r:id="rId81"/>
    <p:sldId id="519" r:id="rId82"/>
    <p:sldId id="521" r:id="rId83"/>
    <p:sldId id="522" r:id="rId84"/>
    <p:sldId id="520" r:id="rId85"/>
    <p:sldId id="525" r:id="rId86"/>
    <p:sldId id="526" r:id="rId87"/>
    <p:sldId id="527" r:id="rId88"/>
    <p:sldId id="528" r:id="rId89"/>
    <p:sldId id="317" r:id="rId90"/>
    <p:sldId id="268" r:id="rId91"/>
    <p:sldId id="260" r:id="rId92"/>
    <p:sldId id="551" r:id="rId93"/>
    <p:sldId id="2147480893" r:id="rId94"/>
    <p:sldId id="2147480894" r:id="rId95"/>
    <p:sldId id="285" r:id="rId96"/>
    <p:sldId id="556" r:id="rId97"/>
    <p:sldId id="557" r:id="rId98"/>
    <p:sldId id="301" r:id="rId99"/>
    <p:sldId id="303" r:id="rId100"/>
    <p:sldId id="565" r:id="rId101"/>
    <p:sldId id="566" r:id="rId102"/>
    <p:sldId id="567" r:id="rId103"/>
    <p:sldId id="568" r:id="rId104"/>
    <p:sldId id="2147483622" r:id="rId105"/>
    <p:sldId id="318" r:id="rId106"/>
    <p:sldId id="307" r:id="rId107"/>
    <p:sldId id="270" r:id="rId108"/>
    <p:sldId id="608" r:id="rId109"/>
    <p:sldId id="290" r:id="rId110"/>
    <p:sldId id="2147483604" r:id="rId111"/>
    <p:sldId id="2147483605" r:id="rId112"/>
    <p:sldId id="2147483606" r:id="rId113"/>
    <p:sldId id="2147483610" r:id="rId114"/>
    <p:sldId id="2147483611" r:id="rId115"/>
    <p:sldId id="256" r:id="rId116"/>
    <p:sldId id="300" r:id="rId117"/>
    <p:sldId id="296" r:id="rId118"/>
    <p:sldId id="320" r:id="rId119"/>
    <p:sldId id="2147483635" r:id="rId120"/>
    <p:sldId id="294" r:id="rId121"/>
    <p:sldId id="2147483594" r:id="rId122"/>
    <p:sldId id="2147483595" r:id="rId123"/>
    <p:sldId id="284" r:id="rId124"/>
    <p:sldId id="262" r:id="rId125"/>
    <p:sldId id="269" r:id="rId126"/>
    <p:sldId id="275" r:id="rId127"/>
    <p:sldId id="265" r:id="rId128"/>
    <p:sldId id="286" r:id="rId129"/>
    <p:sldId id="287" r:id="rId130"/>
    <p:sldId id="288" r:id="rId131"/>
    <p:sldId id="282" r:id="rId132"/>
    <p:sldId id="267" r:id="rId133"/>
    <p:sldId id="281" r:id="rId134"/>
    <p:sldId id="325" r:id="rId135"/>
    <p:sldId id="321" r:id="rId136"/>
    <p:sldId id="261" r:id="rId137"/>
    <p:sldId id="346" r:id="rId138"/>
    <p:sldId id="369" r:id="rId139"/>
    <p:sldId id="272" r:id="rId140"/>
    <p:sldId id="339" r:id="rId141"/>
    <p:sldId id="314" r:id="rId142"/>
    <p:sldId id="345" r:id="rId143"/>
    <p:sldId id="347" r:id="rId144"/>
    <p:sldId id="349" r:id="rId145"/>
    <p:sldId id="277" r:id="rId146"/>
    <p:sldId id="299" r:id="rId147"/>
    <p:sldId id="283" r:id="rId148"/>
    <p:sldId id="322" r:id="rId149"/>
    <p:sldId id="271" r:id="rId150"/>
    <p:sldId id="302" r:id="rId151"/>
    <p:sldId id="368" r:id="rId152"/>
    <p:sldId id="363" r:id="rId153"/>
    <p:sldId id="371" r:id="rId154"/>
    <p:sldId id="370" r:id="rId155"/>
    <p:sldId id="374" r:id="rId156"/>
    <p:sldId id="375" r:id="rId157"/>
    <p:sldId id="377" r:id="rId158"/>
    <p:sldId id="378" r:id="rId159"/>
    <p:sldId id="389" r:id="rId160"/>
    <p:sldId id="390" r:id="rId161"/>
    <p:sldId id="391" r:id="rId162"/>
    <p:sldId id="394" r:id="rId163"/>
    <p:sldId id="323" r:id="rId164"/>
    <p:sldId id="310" r:id="rId165"/>
    <p:sldId id="304" r:id="rId166"/>
    <p:sldId id="2135714840" r:id="rId167"/>
  </p:sldIdLst>
  <p:sldSz cx="12192000" cy="6858000"/>
  <p:notesSz cx="7772400" cy="10058400"/>
  <p:custDataLst>
    <p:tags r:id="rId170"/>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1" userDrawn="1">
          <p15:clr>
            <a:srgbClr val="A4A3A4"/>
          </p15:clr>
        </p15:guide>
        <p15:guide id="2" pos="3719" userDrawn="1">
          <p15:clr>
            <a:srgbClr val="A4A3A4"/>
          </p15:clr>
        </p15:guide>
        <p15:guide id="3" pos="216" userDrawn="1">
          <p15:clr>
            <a:srgbClr val="A4A3A4"/>
          </p15:clr>
        </p15:guide>
        <p15:guide id="4" pos="6208" userDrawn="1">
          <p15:clr>
            <a:srgbClr val="A4A3A4"/>
          </p15:clr>
        </p15:guide>
        <p15:guide id="5" pos="33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1A385F"/>
    <a:srgbClr val="8FD2E9"/>
    <a:srgbClr val="2D425F"/>
    <a:srgbClr val="F2FBFD"/>
    <a:srgbClr val="00416A"/>
    <a:srgbClr val="0432FF"/>
    <a:srgbClr val="DEEAF0"/>
    <a:srgbClr val="FF4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9" autoAdjust="0"/>
    <p:restoredTop sz="96105" autoAdjust="0"/>
  </p:normalViewPr>
  <p:slideViewPr>
    <p:cSldViewPr snapToGrid="0">
      <p:cViewPr varScale="1">
        <p:scale>
          <a:sx n="170" d="100"/>
          <a:sy n="170" d="100"/>
        </p:scale>
        <p:origin x="440" y="192"/>
      </p:cViewPr>
      <p:guideLst>
        <p:guide orient="horz" pos="4201"/>
        <p:guide pos="3719"/>
        <p:guide pos="216"/>
        <p:guide pos="6208"/>
        <p:guide pos="336"/>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50" d="100"/>
        <a:sy n="150" d="100"/>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70" Type="http://schemas.openxmlformats.org/officeDocument/2006/relationships/tags" Target="tags/tag1.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2.xml"/><Relationship Id="rId95" Type="http://schemas.openxmlformats.org/officeDocument/2006/relationships/slide" Target="slides/slide88.xml"/><Relationship Id="rId160" Type="http://schemas.openxmlformats.org/officeDocument/2006/relationships/slide" Target="slides/slide153.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71" Type="http://schemas.openxmlformats.org/officeDocument/2006/relationships/commentAuthors" Target="commentAuthors.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54" Type="http://schemas.openxmlformats.org/officeDocument/2006/relationships/slide" Target="slides/slide47.xml"/><Relationship Id="rId75" Type="http://schemas.openxmlformats.org/officeDocument/2006/relationships/slide" Target="slides/slide68.xml"/><Relationship Id="rId96" Type="http://schemas.openxmlformats.org/officeDocument/2006/relationships/slide" Target="slides/slide89.xml"/><Relationship Id="rId140" Type="http://schemas.openxmlformats.org/officeDocument/2006/relationships/slide" Target="slides/slide133.xml"/><Relationship Id="rId161" Type="http://schemas.openxmlformats.org/officeDocument/2006/relationships/slide" Target="slides/slide154.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72" Type="http://schemas.openxmlformats.org/officeDocument/2006/relationships/presProps" Target="presProps.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167" Type="http://schemas.openxmlformats.org/officeDocument/2006/relationships/slide" Target="slides/slide160.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73" Type="http://schemas.openxmlformats.org/officeDocument/2006/relationships/viewProps" Target="view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openxmlformats.org/officeDocument/2006/relationships/theme" Target="theme/theme1.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75" Type="http://schemas.openxmlformats.org/officeDocument/2006/relationships/tableStyles" Target="tableStyles.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slide" Target="slides/slide158.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 Id="rId70" Type="http://schemas.openxmlformats.org/officeDocument/2006/relationships/slide" Target="slides/slide63.xml"/><Relationship Id="rId91" Type="http://schemas.openxmlformats.org/officeDocument/2006/relationships/slide" Target="slides/slide84.xml"/><Relationship Id="rId145" Type="http://schemas.openxmlformats.org/officeDocument/2006/relationships/slide" Target="slides/slide138.xml"/><Relationship Id="rId166" Type="http://schemas.openxmlformats.org/officeDocument/2006/relationships/slide" Target="slides/slide15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10/17/26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1</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760587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p:cNvSpPr>
          <p:nvPr>
            <p:ph type="sldImg"/>
          </p:nvPr>
        </p:nvSpPr>
        <p:spPr>
          <a:xfrm>
            <a:off x="381000" y="685800"/>
            <a:ext cx="6096000" cy="3429000"/>
          </a:xfrm>
          <a:solidFill>
            <a:srgbClr val="FFFFFF"/>
          </a:solidFill>
          <a:ln/>
        </p:spPr>
      </p:sp>
      <p:sp>
        <p:nvSpPr>
          <p:cNvPr id="10242" name="Notes Placeholder 2"/>
          <p:cNvSpPr>
            <a:spLocks noGrp="1"/>
          </p:cNvSpPr>
          <p:nvPr>
            <p:ph type="body" idx="1"/>
          </p:nvPr>
        </p:nvSpPr>
        <p:spPr>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txBody>
          <a:bodyPr/>
          <a:lstStyle/>
          <a:p>
            <a:endParaRPr lang="en-US" dirty="0">
              <a:ea typeface="ヒラギノ角ゴ Pro W3" charset="0"/>
              <a:cs typeface="ヒラギノ角ゴ Pro W3" charset="0"/>
            </a:endParaRPr>
          </a:p>
        </p:txBody>
      </p:sp>
      <p:sp>
        <p:nvSpPr>
          <p:cNvPr id="10243"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5613" rtl="0" eaLnBrk="1" fontAlgn="base" latinLnBrk="0" hangingPunct="1">
              <a:lnSpc>
                <a:spcPct val="100000"/>
              </a:lnSpc>
              <a:spcBef>
                <a:spcPct val="0"/>
              </a:spcBef>
              <a:spcAft>
                <a:spcPct val="0"/>
              </a:spcAft>
              <a:buClrTx/>
              <a:buSzTx/>
              <a:buFontTx/>
              <a:buNone/>
              <a:tabLst/>
              <a:defRPr/>
            </a:pPr>
            <a:fld id="{E2857C3C-9D24-704D-92CB-F48C911EC1B1}" type="slidenum">
              <a:rPr kumimoji="0" lang="en-US" sz="1200" b="1" i="0" u="none" strike="noStrike" kern="1200" cap="none" spc="0" normalizeH="0" baseline="0" noProof="0">
                <a:ln>
                  <a:noFill/>
                </a:ln>
                <a:solidFill>
                  <a:prstClr val="black"/>
                </a:solidFill>
                <a:effectLst/>
                <a:uLnTx/>
                <a:uFillTx/>
                <a:latin typeface="Times" charset="0"/>
                <a:ea typeface="ＭＳ Ｐゴシック" charset="0"/>
              </a:rPr>
              <a:pPr marL="0" marR="0" lvl="0" indent="0" algn="r" defTabSz="455613" rtl="0" eaLnBrk="1" fontAlgn="base" latinLnBrk="0" hangingPunct="1">
                <a:lnSpc>
                  <a:spcPct val="100000"/>
                </a:lnSpc>
                <a:spcBef>
                  <a:spcPct val="0"/>
                </a:spcBef>
                <a:spcAft>
                  <a:spcPct val="0"/>
                </a:spcAft>
                <a:buClrTx/>
                <a:buSzTx/>
                <a:buFontTx/>
                <a:buNone/>
                <a:tabLst/>
                <a:defRPr/>
              </a:pPr>
              <a:t>3</a:t>
            </a:fld>
            <a:endParaRPr kumimoji="0" lang="en-US" sz="1200" b="1"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1081181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Slide Image Placeholder 1"/>
          <p:cNvSpPr>
            <a:spLocks noGrp="1" noRot="1" noChangeAspect="1"/>
          </p:cNvSpPr>
          <p:nvPr>
            <p:ph type="sldImg"/>
          </p:nvPr>
        </p:nvSpPr>
        <p:spPr>
          <a:xfrm>
            <a:off x="381000" y="685800"/>
            <a:ext cx="6096000" cy="3429000"/>
          </a:xfrm>
          <a:solidFill>
            <a:srgbClr val="FFFFFF"/>
          </a:solidFill>
          <a:ln/>
        </p:spPr>
      </p:sp>
      <p:sp>
        <p:nvSpPr>
          <p:cNvPr id="10242" name="Notes Placeholder 2"/>
          <p:cNvSpPr>
            <a:spLocks noGrp="1"/>
          </p:cNvSpPr>
          <p:nvPr>
            <p:ph type="body" idx="1"/>
          </p:nvPr>
        </p:nvSpPr>
        <p:spPr>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txBody>
          <a:bodyPr/>
          <a:lstStyle/>
          <a:p>
            <a:endParaRPr lang="en-US" dirty="0">
              <a:ea typeface="ヒラギノ角ゴ Pro W3" charset="0"/>
              <a:cs typeface="ヒラギノ角ゴ Pro W3" charset="0"/>
            </a:endParaRPr>
          </a:p>
        </p:txBody>
      </p:sp>
      <p:sp>
        <p:nvSpPr>
          <p:cNvPr id="10243" name="Slide Number Placeholder 3"/>
          <p:cNvSpPr txBox="1">
            <a:spLocks noGrp="1"/>
          </p:cNvSpPr>
          <p:nvPr/>
        </p:nvSpPr>
        <p:spPr bwMode="auto">
          <a:xfrm>
            <a:off x="3886200" y="8686800"/>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455613" rtl="0" eaLnBrk="1" fontAlgn="base" latinLnBrk="0" hangingPunct="1">
              <a:lnSpc>
                <a:spcPct val="100000"/>
              </a:lnSpc>
              <a:spcBef>
                <a:spcPct val="0"/>
              </a:spcBef>
              <a:spcAft>
                <a:spcPct val="0"/>
              </a:spcAft>
              <a:buClrTx/>
              <a:buSzTx/>
              <a:buFontTx/>
              <a:buNone/>
              <a:tabLst/>
              <a:defRPr/>
            </a:pPr>
            <a:fld id="{E2857C3C-9D24-704D-92CB-F48C911EC1B1}" type="slidenum">
              <a:rPr kumimoji="0" lang="en-US" sz="1200" b="1" i="0" u="none" strike="noStrike" kern="1200" cap="none" spc="0" normalizeH="0" baseline="0" noProof="0">
                <a:ln>
                  <a:noFill/>
                </a:ln>
                <a:solidFill>
                  <a:prstClr val="black"/>
                </a:solidFill>
                <a:effectLst/>
                <a:uLnTx/>
                <a:uFillTx/>
                <a:latin typeface="Times" charset="0"/>
                <a:ea typeface="ＭＳ Ｐゴシック" charset="0"/>
              </a:rPr>
              <a:pPr marL="0" marR="0" lvl="0" indent="0" algn="r" defTabSz="455613" rtl="0" eaLnBrk="1" fontAlgn="base" latinLnBrk="0" hangingPunct="1">
                <a:lnSpc>
                  <a:spcPct val="100000"/>
                </a:lnSpc>
                <a:spcBef>
                  <a:spcPct val="0"/>
                </a:spcBef>
                <a:spcAft>
                  <a:spcPct val="0"/>
                </a:spcAft>
                <a:buClrTx/>
                <a:buSzTx/>
                <a:buFontTx/>
                <a:buNone/>
                <a:tabLst/>
                <a:defRPr/>
              </a:pPr>
              <a:t>4</a:t>
            </a:fld>
            <a:endParaRPr kumimoji="0" lang="en-US" sz="1200" b="1" i="0" u="none" strike="noStrike" kern="1200" cap="none" spc="0" normalizeH="0" baseline="0" noProof="0">
              <a:ln>
                <a:noFill/>
              </a:ln>
              <a:solidFill>
                <a:prstClr val="black"/>
              </a:solidFill>
              <a:effectLst/>
              <a:uLnTx/>
              <a:uFillTx/>
              <a:latin typeface="Times" charset="0"/>
              <a:ea typeface="ＭＳ Ｐゴシック" charset="0"/>
            </a:endParaRPr>
          </a:p>
        </p:txBody>
      </p:sp>
    </p:spTree>
    <p:extLst>
      <p:ext uri="{BB962C8B-B14F-4D97-AF65-F5344CB8AC3E}">
        <p14:creationId xmlns:p14="http://schemas.microsoft.com/office/powerpoint/2010/main" val="47754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1979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2BD0E-28C0-E83B-9659-29E917BA13F2}"/>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A53A0E17-6659-5CC9-3941-5836FDF7C2C0}"/>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6</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DF372693-665F-36DF-560E-64DB1C4FC77B}"/>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CA3E5F63-1722-00B5-8017-DBE322E6B957}"/>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1348358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7</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p:cNvSpPr>
            <a:spLocks noGrp="1" noRot="1" noChangeAspect="1" noChangeArrowheads="1" noTextEdit="1"/>
          </p:cNvSpPr>
          <p:nvPr>
            <p:ph type="sldImg"/>
          </p:nvPr>
        </p:nvSpPr>
        <p:spPr>
          <a:xfrm>
            <a:off x="823913" y="1006475"/>
            <a:ext cx="6121400" cy="3444875"/>
          </a:xfrm>
        </p:spPr>
      </p:sp>
      <p:sp>
        <p:nvSpPr>
          <p:cNvPr id="74755" name="Rectangle 3"/>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3787961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37416-E356-BA08-4182-A16B1D01A8F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20800EB6-E973-1040-0F28-EA3CF014A9CF}"/>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8</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cs typeface="Arial" panose="020B0604020202020204" pitchFamily="34" charset="0"/>
            </a:endParaRPr>
          </a:p>
        </p:txBody>
      </p:sp>
      <p:sp>
        <p:nvSpPr>
          <p:cNvPr id="74754" name="Rectangle 2">
            <a:extLst>
              <a:ext uri="{FF2B5EF4-FFF2-40B4-BE49-F238E27FC236}">
                <a16:creationId xmlns:a16="http://schemas.microsoft.com/office/drawing/2014/main" id="{DDA5E616-BF3B-2890-37FF-3AB2685990BA}"/>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44C714E5-DFA0-978D-36F9-908F0F6BCE73}"/>
              </a:ext>
            </a:extLst>
          </p:cNvPr>
          <p:cNvSpPr>
            <a:spLocks noGrp="1" noChangeArrowheads="1"/>
          </p:cNvSpPr>
          <p:nvPr>
            <p:ph type="body" idx="1"/>
          </p:nvPr>
        </p:nvSpPr>
        <p:spPr>
          <a:noFill/>
          <a:ln/>
        </p:spPr>
        <p:txBody>
          <a:bodyPr/>
          <a:lstStyle/>
          <a:p>
            <a:endParaRPr lang="en-US">
              <a:latin typeface="Times New Roman" pitchFamily="-72" charset="0"/>
              <a:ea typeface="MS PGothic" charset="0"/>
            </a:endParaRPr>
          </a:p>
        </p:txBody>
      </p:sp>
    </p:spTree>
    <p:extLst>
      <p:ext uri="{BB962C8B-B14F-4D97-AF65-F5344CB8AC3E}">
        <p14:creationId xmlns:p14="http://schemas.microsoft.com/office/powerpoint/2010/main" val="622398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FB1D2-9FDA-B06C-7B9F-EF1023A72E41}"/>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383C1822-58F5-CBB2-56A9-5F4D1B416251}"/>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9</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EE1A30FB-5620-33AB-D9EA-DE4315C31F80}"/>
              </a:ext>
            </a:extLst>
          </p:cNvPr>
          <p:cNvSpPr>
            <a:spLocks noGrp="1" noRot="1" noChangeAspect="1" noChangeArrowheads="1" noTextEdit="1"/>
          </p:cNvSpPr>
          <p:nvPr>
            <p:ph type="sldImg"/>
          </p:nvPr>
        </p:nvSpPr>
        <p:spPr>
          <a:xfrm>
            <a:off x="823913" y="1006475"/>
            <a:ext cx="6121400" cy="3444875"/>
          </a:xfrm>
        </p:spPr>
        <p:txBody>
          <a:bodyPr/>
          <a:lstStyle/>
          <a:p>
            <a:endParaRPr lang="en-US"/>
          </a:p>
        </p:txBody>
      </p:sp>
      <p:sp>
        <p:nvSpPr>
          <p:cNvPr id="74755" name="Rectangle 3">
            <a:extLst>
              <a:ext uri="{FF2B5EF4-FFF2-40B4-BE49-F238E27FC236}">
                <a16:creationId xmlns:a16="http://schemas.microsoft.com/office/drawing/2014/main" id="{416C3E6C-4861-C60F-CDCF-F7E19E50EFEF}"/>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3853224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BC090-8CE4-7221-4BE5-0B95F12E7C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4B66D7-E724-A005-5310-171BDD0C5B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E693D-554F-FB0F-FE2E-0F38196A6B11}"/>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C1B4BFFA-C7D7-7015-3A4A-1A7E24F9B966}"/>
              </a:ext>
            </a:extLst>
          </p:cNvPr>
          <p:cNvSpPr>
            <a:spLocks noGrp="1"/>
          </p:cNvSpPr>
          <p:nvPr>
            <p:ph type="hdr" sz="quarter"/>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rPr>
              <a:t>ASCO CRC and GI</a:t>
            </a:r>
          </a:p>
        </p:txBody>
      </p:sp>
      <p:sp>
        <p:nvSpPr>
          <p:cNvPr id="5" name="Footer Placeholder 4">
            <a:extLst>
              <a:ext uri="{FF2B5EF4-FFF2-40B4-BE49-F238E27FC236}">
                <a16:creationId xmlns:a16="http://schemas.microsoft.com/office/drawing/2014/main" id="{A6DBDD1E-9C50-50BD-628F-4319208E8CAC}"/>
              </a:ext>
            </a:extLst>
          </p:cNvPr>
          <p:cNvSpPr>
            <a:spLocks noGrp="1"/>
          </p:cNvSpPr>
          <p:nvPr>
            <p:ph type="ftr" sz="quarter" idx="4"/>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
        <p:nvSpPr>
          <p:cNvPr id="6" name="Slide Number Placeholder 5">
            <a:extLst>
              <a:ext uri="{FF2B5EF4-FFF2-40B4-BE49-F238E27FC236}">
                <a16:creationId xmlns:a16="http://schemas.microsoft.com/office/drawing/2014/main" id="{9236A81D-1718-319B-FCA2-CD656034491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FF50E98-AC92-C54A-ACBD-9B80212ADB1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0"/>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mn-cs"/>
            </a:endParaRPr>
          </a:p>
        </p:txBody>
      </p:sp>
    </p:spTree>
    <p:extLst>
      <p:ext uri="{BB962C8B-B14F-4D97-AF65-F5344CB8AC3E}">
        <p14:creationId xmlns:p14="http://schemas.microsoft.com/office/powerpoint/2010/main" val="2566659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94A63-5310-DCFD-7E17-BE321ABCE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53E1A6-369E-21F5-CA18-A29DB841F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8D719-DDA9-8A75-A048-E2EB78DB557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241468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0CE88-2586-7F16-B652-FBC620E27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7EE21-F2E5-BA3D-9E5D-FE48D4A09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49ACC-85AB-396C-DC34-1E3DC0C0564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3771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92733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A6F4E-292E-2C6E-D1D6-E0B9713AE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DA71CE-E715-C9BF-1CAC-384FEA936B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C644E-C463-CB05-7C02-EE7F3FD5054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82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83177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94624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D859-AABB-4649-43F1-734F5C5547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E3C78-2212-EE2E-CD0B-19A95E391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65601-DD78-E579-D35F-86CBAC4FC0E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0355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25DF-7BC6-2948-A148-577E5B295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8ED82-B013-F19B-C2D7-B44E33D17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7BDCC6-BC08-E3DD-AB6D-84E5A3AB1C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501148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CB89F-A251-B034-574C-E055E8B367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D3EA5-6493-57C6-B745-1D9978F22D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0E348-6EC1-4847-25D6-F21CC34827E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00322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23B2E0-5A9B-4A62-AD71-F768096ED39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S PGothic"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S PGothic" charset="0"/>
              <a:cs typeface="+mn-cs"/>
            </a:endParaRPr>
          </a:p>
        </p:txBody>
      </p:sp>
    </p:spTree>
    <p:extLst>
      <p:ext uri="{BB962C8B-B14F-4D97-AF65-F5344CB8AC3E}">
        <p14:creationId xmlns:p14="http://schemas.microsoft.com/office/powerpoint/2010/main" val="2791938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9D31C-09F2-2130-9634-39AACA1CB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DA564-A5C2-62BD-4CE1-1D95048582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3E4A4-0CB6-F658-022B-EB11E351859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9239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F3B61-1195-B799-FEB9-6884DF503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171DCC-6878-1613-DDA2-7E8776A1D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BA835-7EC5-4E81-82E7-7F6B10E7DB7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1347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68CFE-96D8-86A5-2D8C-BDDBCC72A9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A34C1F-81E3-9042-32BF-64798312A0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9B951-A62B-E8E2-EF34-1AE5CF1F85E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76882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CD31-FFF9-5658-94FE-3E545713CF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697166-CE0B-8989-5713-5E65BBBAA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569E8-9731-E134-FD3B-3F2F2B82A08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8281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6AA0F-7C68-C06D-4689-BDCCFF65D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D8D7A-BE35-58B2-D3D5-48598BBCF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1261A-C499-444C-029A-96B99E9F86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576439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888BB-311A-2E0C-696E-D657F6E42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51E52-EB46-8D41-F5A9-DBD70AEFC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1094F8-36BD-545B-54BB-AEDA1A9D00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endParaRPr lang="en-US" dirty="0"/>
          </a:p>
        </p:txBody>
      </p:sp>
    </p:spTree>
    <p:extLst>
      <p:ext uri="{BB962C8B-B14F-4D97-AF65-F5344CB8AC3E}">
        <p14:creationId xmlns:p14="http://schemas.microsoft.com/office/powerpoint/2010/main" val="2540488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A2BE5-938D-6DDD-58A7-318FE98A8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40E51-B1BE-FB7A-982E-5912CBCB68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70E5CF-3AC0-DA23-5351-4AA85DC909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1874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1163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51789-7A3C-503C-E7D0-1231F8105B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99A2-1FF0-7050-FE93-1A82DBC788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1301A8-56CB-EC07-8A87-619DF90B8F9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6337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51087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F416-DB68-E25E-4B89-85E2CA703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F15F7-8FE5-4B57-986C-66EE08C7B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E2BCD-D51D-8705-88CD-A3305EFFA2F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63056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ACE7C-1019-C1E9-DC1B-DC42E79BE9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04E79-CF13-BA13-C031-C1EE8F093E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C9E632-4C58-4913-98AB-EB76165FC3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0630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5B145-AF12-0260-CE01-88669D856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DA453A-D0FA-738E-AEE3-AEF6C5347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C6B34-B8A5-B9F3-1EBE-6FBE9BB56FF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62044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F71FB-105E-E144-24CF-2122790B00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5DBCA-4E70-38D1-E6BE-0F990070B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063493-60C7-D6A3-7A66-F4CB0BB4296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5039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94D50-74A0-B256-16D2-86F6677E0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4CC8C-7768-6B76-DDC7-CBE009F46F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EBD832-8A8E-D896-AAE8-EB39D688E42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92565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17EB3-5A70-65D4-D7A0-00157B235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A95B3-29F5-406F-230E-A6A53C437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5F677D-88EB-D5E8-BE58-FAE95E3DD6E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11800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8FA2C-3E69-DFA9-A59D-5F8F74140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7D372E-A4AF-0A57-4683-6AF50DB69A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05A1F-A01E-2E4B-D28C-0958A16ACD3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447561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80E5D-661B-5E8B-2F6A-897B3A7CA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AC51E5-8C92-F5B5-2CB7-C6D6A75CB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B27EB-C535-A9B2-E9FC-B0CFFAE14EE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74973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0871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637439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2001B-25B0-5FAF-D161-949CE90F43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57C16-400B-A575-2BC7-0588B14849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BA02CDE-46DD-E9CF-A08B-63762226698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20032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Bidard FC et al. J Clin Oncol. 2022;40(28):3246-3256.</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50385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7"/>
        <p:cNvGrpSpPr/>
        <p:nvPr/>
      </p:nvGrpSpPr>
      <p:grpSpPr>
        <a:xfrm>
          <a:off x="0" y="0"/>
          <a:ext cx="0" cy="0"/>
          <a:chOff x="0" y="0"/>
          <a:chExt cx="0" cy="0"/>
        </a:xfrm>
      </p:grpSpPr>
      <p:sp>
        <p:nvSpPr>
          <p:cNvPr id="3208" name="Google Shape;3208;p41: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9" name="Google Shape;3209;p41:notes"/>
          <p:cNvSpPr txBox="1">
            <a:spLocks noGrp="1"/>
          </p:cNvSpPr>
          <p:nvPr>
            <p:ph type="body" idx="1"/>
          </p:nvPr>
        </p:nvSpPr>
        <p:spPr>
          <a:xfrm>
            <a:off x="992350" y="3270976"/>
            <a:ext cx="7941938" cy="2677467"/>
          </a:xfrm>
          <a:prstGeom prst="rect">
            <a:avLst/>
          </a:prstGeom>
          <a:noFill/>
          <a:ln>
            <a:noFill/>
          </a:ln>
        </p:spPr>
        <p:txBody>
          <a:bodyPr spcFirstLastPara="1" wrap="square" lIns="48650" tIns="24325" rIns="48650" bIns="24325" anchor="t" anchorCtr="0">
            <a:noAutofit/>
          </a:bodyPr>
          <a:lstStyle/>
          <a:p>
            <a:pPr marL="0" lvl="0" indent="0" algn="l" rtl="0">
              <a:spcBef>
                <a:spcPts val="0"/>
              </a:spcBef>
              <a:spcAft>
                <a:spcPts val="0"/>
              </a:spcAft>
              <a:buClr>
                <a:srgbClr val="000000"/>
              </a:buClr>
              <a:buSzPts val="1200"/>
              <a:buFont typeface="Arial"/>
              <a:buNone/>
            </a:pPr>
            <a:endParaRPr/>
          </a:p>
        </p:txBody>
      </p:sp>
      <p:sp>
        <p:nvSpPr>
          <p:cNvPr id="3210" name="Google Shape;3210;p41:notes"/>
          <p:cNvSpPr txBox="1">
            <a:spLocks noGrp="1"/>
          </p:cNvSpPr>
          <p:nvPr>
            <p:ph type="sldNum" idx="12"/>
          </p:nvPr>
        </p:nvSpPr>
        <p:spPr>
          <a:xfrm>
            <a:off x="5622535" y="6457028"/>
            <a:ext cx="4301752" cy="340647"/>
          </a:xfrm>
          <a:prstGeom prst="rect">
            <a:avLst/>
          </a:prstGeom>
          <a:noFill/>
          <a:ln>
            <a:noFill/>
          </a:ln>
        </p:spPr>
        <p:txBody>
          <a:bodyPr spcFirstLastPara="1" wrap="square" lIns="48650" tIns="24325" rIns="48650" bIns="24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70</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8161583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9"/>
        <p:cNvGrpSpPr/>
        <p:nvPr/>
      </p:nvGrpSpPr>
      <p:grpSpPr>
        <a:xfrm>
          <a:off x="0" y="0"/>
          <a:ext cx="0" cy="0"/>
          <a:chOff x="0" y="0"/>
          <a:chExt cx="0" cy="0"/>
        </a:xfrm>
      </p:grpSpPr>
      <p:sp>
        <p:nvSpPr>
          <p:cNvPr id="3270" name="Google Shape;3270;p42: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1" name="Google Shape;3271;p42:notes"/>
          <p:cNvSpPr txBox="1">
            <a:spLocks noGrp="1"/>
          </p:cNvSpPr>
          <p:nvPr>
            <p:ph type="body" idx="1"/>
          </p:nvPr>
        </p:nvSpPr>
        <p:spPr>
          <a:xfrm>
            <a:off x="992350" y="3270976"/>
            <a:ext cx="7941938" cy="2677467"/>
          </a:xfrm>
          <a:prstGeom prst="rect">
            <a:avLst/>
          </a:prstGeom>
          <a:noFill/>
          <a:ln>
            <a:noFill/>
          </a:ln>
        </p:spPr>
        <p:txBody>
          <a:bodyPr spcFirstLastPara="1" wrap="square" lIns="48650" tIns="24325" rIns="48650" bIns="24325" anchor="t" anchorCtr="0">
            <a:noAutofit/>
          </a:bodyPr>
          <a:lstStyle/>
          <a:p>
            <a:pPr marL="171450" lvl="0" indent="-171450" algn="l" rtl="0">
              <a:spcBef>
                <a:spcPts val="0"/>
              </a:spcBef>
              <a:spcAft>
                <a:spcPts val="0"/>
              </a:spcAft>
              <a:buClr>
                <a:schemeClr val="dk1"/>
              </a:buClr>
              <a:buSzPts val="1200"/>
              <a:buFont typeface="Arial"/>
              <a:buChar char="•"/>
            </a:pPr>
            <a:endParaRPr/>
          </a:p>
        </p:txBody>
      </p:sp>
      <p:sp>
        <p:nvSpPr>
          <p:cNvPr id="3272" name="Google Shape;3272;p42:notes"/>
          <p:cNvSpPr txBox="1">
            <a:spLocks noGrp="1"/>
          </p:cNvSpPr>
          <p:nvPr>
            <p:ph type="sldNum" idx="12"/>
          </p:nvPr>
        </p:nvSpPr>
        <p:spPr>
          <a:xfrm>
            <a:off x="5622535" y="6457028"/>
            <a:ext cx="4301752" cy="340647"/>
          </a:xfrm>
          <a:prstGeom prst="rect">
            <a:avLst/>
          </a:prstGeom>
          <a:noFill/>
          <a:ln>
            <a:noFill/>
          </a:ln>
        </p:spPr>
        <p:txBody>
          <a:bodyPr spcFirstLastPara="1" wrap="square" lIns="48650" tIns="24325" rIns="48650" bIns="24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71</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7562333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9"/>
        <p:cNvGrpSpPr/>
        <p:nvPr/>
      </p:nvGrpSpPr>
      <p:grpSpPr>
        <a:xfrm>
          <a:off x="0" y="0"/>
          <a:ext cx="0" cy="0"/>
          <a:chOff x="0" y="0"/>
          <a:chExt cx="0" cy="0"/>
        </a:xfrm>
      </p:grpSpPr>
      <p:sp>
        <p:nvSpPr>
          <p:cNvPr id="3330" name="Google Shape;3330;p43:notes"/>
          <p:cNvSpPr>
            <a:spLocks noGrp="1" noRot="1" noChangeAspect="1"/>
          </p:cNvSpPr>
          <p:nvPr>
            <p:ph type="sldImg" idx="2"/>
          </p:nvPr>
        </p:nvSpPr>
        <p:spPr>
          <a:xfrm>
            <a:off x="2924175" y="849313"/>
            <a:ext cx="4078288" cy="22939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1" name="Google Shape;3331;p43:notes"/>
          <p:cNvSpPr txBox="1">
            <a:spLocks noGrp="1"/>
          </p:cNvSpPr>
          <p:nvPr>
            <p:ph type="body" idx="1"/>
          </p:nvPr>
        </p:nvSpPr>
        <p:spPr>
          <a:xfrm>
            <a:off x="992350" y="3270976"/>
            <a:ext cx="7941938" cy="2677467"/>
          </a:xfrm>
          <a:prstGeom prst="rect">
            <a:avLst/>
          </a:prstGeom>
          <a:noFill/>
          <a:ln>
            <a:noFill/>
          </a:ln>
        </p:spPr>
        <p:txBody>
          <a:bodyPr spcFirstLastPara="1" wrap="square" lIns="48650" tIns="24325" rIns="48650" bIns="24325" anchor="t" anchorCtr="0">
            <a:noAutofit/>
          </a:bodyPr>
          <a:lstStyle/>
          <a:p>
            <a:pPr marL="0" lvl="0" indent="0" algn="l" rtl="0">
              <a:spcBef>
                <a:spcPts val="0"/>
              </a:spcBef>
              <a:spcAft>
                <a:spcPts val="0"/>
              </a:spcAft>
              <a:buClr>
                <a:schemeClr val="dk1"/>
              </a:buClr>
              <a:buSzPts val="1200"/>
              <a:buFont typeface="Arial"/>
              <a:buNone/>
            </a:pPr>
            <a:endParaRPr/>
          </a:p>
        </p:txBody>
      </p:sp>
      <p:sp>
        <p:nvSpPr>
          <p:cNvPr id="3332" name="Google Shape;3332;p43:notes"/>
          <p:cNvSpPr txBox="1">
            <a:spLocks noGrp="1"/>
          </p:cNvSpPr>
          <p:nvPr>
            <p:ph type="sldNum" idx="12"/>
          </p:nvPr>
        </p:nvSpPr>
        <p:spPr>
          <a:xfrm>
            <a:off x="5622535" y="6457028"/>
            <a:ext cx="4301752" cy="340647"/>
          </a:xfrm>
          <a:prstGeom prst="rect">
            <a:avLst/>
          </a:prstGeom>
          <a:noFill/>
          <a:ln>
            <a:noFill/>
          </a:ln>
        </p:spPr>
        <p:txBody>
          <a:bodyPr spcFirstLastPara="1" wrap="square" lIns="48650" tIns="24325" rIns="48650" bIns="243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72</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27755663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38943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43642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996566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746C1-C512-B98E-DC27-346300312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9A5539-25A3-3433-62B6-14058C19E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180D20-FED4-C4A3-07AE-D7510E085DD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305962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055EC-C67E-8E86-703C-69AB244EE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FAC89-DE4B-9DBF-3CBE-190A9381D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74C32-551D-EF04-CA31-86DD9C6125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494393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CDEAE-DD6F-5303-B03B-14D1643DB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16085-C44F-E756-262E-86DF7B5C8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81A09-E211-167E-1CA6-1BB06B5EC40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304074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02843-EB0B-2AAC-EE7E-3866F0619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B61FD8-C23F-ACAB-90FF-020A118E326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68C66B-D392-728A-564D-71DB89DA901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757096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4244441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23629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9B0FA-D162-C271-D397-2E24D04C1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FF658-8580-B671-5917-FC21AB9CF6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18FDF1-5D3E-E53B-7119-D90230DC2D0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06178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266270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945457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146384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33804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A4766-C8F4-FEEF-831F-426085A13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0A06FC-C934-8857-C4FB-08F7951A7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AF778-1641-A688-C4A9-6103A78105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A6482A-6482-19CD-25B0-B511C6ADDE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188062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57F04-5432-3F9B-25D6-A8E97120A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068C1-653C-D7DF-17A6-EF79D22AD0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B5EF6-5DFF-2CF6-B3B7-31B5872F59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60376D-757F-07D1-C768-5C446A2B20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8463510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E2BCA-513A-9A32-330E-77D7FA10A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3FCC0-27D6-0FF4-9B1B-F9D6AB12E8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297297-FC16-2945-1A28-68E9F797675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63666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099897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66795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97510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83DB2-8719-E089-960E-50D1CCFFD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18984-7814-B2D3-21C3-F3B6C619BC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18420-225D-35D1-96B6-EA6A51A61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163919-3422-5711-1D49-BC768FDA38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4406321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3B64-78CC-E176-4D8A-1330FC1E5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1E037-4BC3-7F78-D091-0AEFA6E9E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964D6-86F0-B4A4-EE58-A3F915CD672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843612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00639-BD28-12B7-FC3D-C21313116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2EC48B-EFCB-CDE4-DC1B-8997601BBC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1034135-7ACE-EE9A-308C-CD3B68E6725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74751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9EFAC-F552-690C-6859-EF989450B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E5B78-0E09-FFD2-C4A4-D024E62302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60BA7-DC9B-552B-DBD5-5BA0ED387A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1D7D7D-C532-645D-95E8-464CA1CBF7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35387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224947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67F55-8083-A67F-DDAC-9A4593BF53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164E2-4622-0F9D-1A1F-AFAFEF042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A39F7-FF5D-B86E-96DF-F1A2C30DDD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977709-17A9-576B-C76A-7D6FD2AED4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290052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94509-E16D-AECC-5101-AC8E852E4B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C73D0-217D-9B4E-CC72-D2EA953EB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DA332-31D6-4A3E-227D-E2B84A32B0D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8D763E-AA76-A989-86F5-80ABA862D0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063455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4265D-9DC6-82A5-BC59-D474B8BCE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6B4C2-9FB4-351F-98BA-93A7A6FBB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C1FB7-B4AF-EA6C-CDD3-29AD725CC0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3FECAE-49BB-A5EE-53A2-4AFA7116A8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727393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59F9D-6A72-46D6-4B42-830D0D605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8541C9-564D-C684-1387-CAE846BEAB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7A474-EF5F-9E3A-452E-9A216784F3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AEA07E-456C-EEB6-E98B-DE24DEBA97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51622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381131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14003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3B783-7ED3-2863-99CB-1EDDE9730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77AA0-3BB1-0AD9-CA50-33281F0600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79DABAE-C4A6-6A24-4FFC-3E823E83B1E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7883680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B1566-9ACB-33B3-490D-4715ADFC70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DE83D-CEAD-1982-418C-8D93E29C8D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25BB4C-DFCE-76FD-724B-1AEED730C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411131-9DC6-84F7-3FEB-0FEF2212E0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0718362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420752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454020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486E43-1248-3E48-88C7-53F99022CC6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892745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669E2-B477-83C7-9097-FCEC112EF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BEAF2-6215-0C29-62C2-47358C5888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A82DFDC-F7B6-6889-A066-1AAC72A1842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68397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2059"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1391708"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3988328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3"/>
            <a:ext cx="10358967" cy="46772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44917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5400" y="4363099"/>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95400" y="2708920"/>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dirty="0"/>
              <a:t>Click to edit Master text styles</a:t>
            </a:r>
          </a:p>
        </p:txBody>
      </p:sp>
    </p:spTree>
    <p:extLst>
      <p:ext uri="{BB962C8B-B14F-4D97-AF65-F5344CB8AC3E}">
        <p14:creationId xmlns:p14="http://schemas.microsoft.com/office/powerpoint/2010/main" val="6755860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1400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49397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56738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8741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6415436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7823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7155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75465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55535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4532465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214766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3862613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7289828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352135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p>
            <a:fld id="{823C474B-B3C8-4D2B-9A58-47D3CEA19AC6}" type="datetimeFigureOut">
              <a:rPr lang="en-US" smtClean="0"/>
              <a:t>10/17/26</a:t>
            </a:fld>
            <a:endParaRPr lang="en-US"/>
          </a:p>
        </p:txBody>
      </p:sp>
      <p:sp>
        <p:nvSpPr>
          <p:cNvPr id="5" name="Footer Placeholder 4"/>
          <p:cNvSpPr>
            <a:spLocks noGrp="1"/>
          </p:cNvSpPr>
          <p:nvPr>
            <p:ph type="ftr" sz="quarter" idx="11"/>
          </p:nvPr>
        </p:nvSpPr>
        <p:spPr>
          <a:xfrm>
            <a:off x="3074202" y="6441567"/>
            <a:ext cx="6043601" cy="164148"/>
          </a:xfrm>
        </p:spPr>
        <p:txBody>
          <a:bodyPr/>
          <a:lstStyle/>
          <a:p>
            <a:endParaRPr lang="en-US"/>
          </a:p>
        </p:txBody>
      </p:sp>
      <p:sp>
        <p:nvSpPr>
          <p:cNvPr id="6" name="Slide Number Placeholder 5"/>
          <p:cNvSpPr>
            <a:spLocks noGrp="1"/>
          </p:cNvSpPr>
          <p:nvPr>
            <p:ph type="sldNum" sz="quarter" idx="12"/>
          </p:nvPr>
        </p:nvSpPr>
        <p:spPr/>
        <p:txBody>
          <a:bodyPr/>
          <a:lstStyle/>
          <a:p>
            <a:fld id="{970B1DE9-DF1E-478B-8EAC-D83EF13FF69C}" type="slidenum">
              <a:rPr lang="en-US" smtClean="0"/>
              <a:t>‹#›</a:t>
            </a:fld>
            <a:endParaRPr lang="en-US"/>
          </a:p>
        </p:txBody>
      </p:sp>
      <p:sp>
        <p:nvSpPr>
          <p:cNvPr id="7" name="Text Placeholder 6">
            <a:extLst>
              <a:ext uri="{FF2B5EF4-FFF2-40B4-BE49-F238E27FC236}">
                <a16:creationId xmlns:a16="http://schemas.microsoft.com/office/drawing/2014/main" id="{B9E66119-3E50-4912-A6A4-0A2C0585246D}"/>
              </a:ext>
            </a:extLst>
          </p:cNvPr>
          <p:cNvSpPr>
            <a:spLocks noGrp="1"/>
          </p:cNvSpPr>
          <p:nvPr>
            <p:ph type="body" sz="quarter" idx="13" hasCustomPrompt="1"/>
          </p:nvPr>
        </p:nvSpPr>
        <p:spPr>
          <a:xfrm>
            <a:off x="478368" y="5791202"/>
            <a:ext cx="4906433" cy="395817"/>
          </a:xfrm>
        </p:spPr>
        <p:txBody>
          <a:bodyPr anchor="b" anchorCtr="0"/>
          <a:lstStyle>
            <a:lvl1pPr marL="0" indent="0">
              <a:buNone/>
              <a:defRPr sz="933" b="0">
                <a:solidFill>
                  <a:schemeClr val="tx1">
                    <a:lumMod val="50000"/>
                  </a:schemeClr>
                </a:solidFill>
              </a:defRPr>
            </a:lvl1pPr>
          </a:lstStyle>
          <a:p>
            <a:pPr lvl="0"/>
            <a:r>
              <a:rPr lang="en-US" dirty="0"/>
              <a:t>Abbreviations</a:t>
            </a:r>
          </a:p>
        </p:txBody>
      </p:sp>
      <p:sp>
        <p:nvSpPr>
          <p:cNvPr id="9" name="Text Placeholder 8">
            <a:extLst>
              <a:ext uri="{FF2B5EF4-FFF2-40B4-BE49-F238E27FC236}">
                <a16:creationId xmlns:a16="http://schemas.microsoft.com/office/drawing/2014/main" id="{B2D06BD1-1203-411A-80B7-868D8D7562B1}"/>
              </a:ext>
            </a:extLst>
          </p:cNvPr>
          <p:cNvSpPr>
            <a:spLocks noGrp="1"/>
          </p:cNvSpPr>
          <p:nvPr>
            <p:ph type="body" sz="quarter" idx="14" hasCustomPrompt="1"/>
          </p:nvPr>
        </p:nvSpPr>
        <p:spPr>
          <a:xfrm>
            <a:off x="6826676" y="5801362"/>
            <a:ext cx="4906433" cy="395817"/>
          </a:xfrm>
        </p:spPr>
        <p:txBody>
          <a:bodyPr anchor="b" anchorCtr="0"/>
          <a:lstStyle>
            <a:lvl1pPr marL="0" indent="0" algn="r">
              <a:buNone/>
              <a:defRPr sz="933" b="0">
                <a:solidFill>
                  <a:schemeClr val="tx1">
                    <a:lumMod val="50000"/>
                  </a:schemeClr>
                </a:solidFill>
              </a:defRPr>
            </a:lvl1pPr>
          </a:lstStyle>
          <a:p>
            <a:pPr lvl="0"/>
            <a:r>
              <a:rPr lang="en-US" dirty="0"/>
              <a:t>References</a:t>
            </a:r>
          </a:p>
        </p:txBody>
      </p:sp>
    </p:spTree>
    <p:custDataLst>
      <p:tags r:id="rId1"/>
    </p:custDataLst>
    <p:extLst>
      <p:ext uri="{BB962C8B-B14F-4D97-AF65-F5344CB8AC3E}">
        <p14:creationId xmlns:p14="http://schemas.microsoft.com/office/powerpoint/2010/main" val="22282029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6866308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cs typeface="ＭＳ Ｐゴシック"/>
              </a:rPr>
              <a:pPr>
                <a:defRPr/>
              </a:pPr>
              <a:t>‹#›</a:t>
            </a:fld>
            <a:endParaRPr lang="en-GB">
              <a:cs typeface="ＭＳ Ｐゴシック"/>
            </a:endParaRPr>
          </a:p>
        </p:txBody>
      </p:sp>
    </p:spTree>
    <p:extLst>
      <p:ext uri="{BB962C8B-B14F-4D97-AF65-F5344CB8AC3E}">
        <p14:creationId xmlns:p14="http://schemas.microsoft.com/office/powerpoint/2010/main" val="288692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NEW Title Only">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2"/>
          </p:nvPr>
        </p:nvSpPr>
        <p:spPr>
          <a:xfrm>
            <a:off x="630769" y="6631088"/>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3"/>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2E99AA7-133A-E54F-B877-701653B6C8EF}" type="slidenum">
              <a:rPr lang="en-GB"/>
              <a:pPr>
                <a:defRPr/>
              </a:pPr>
              <a:t>‹#›</a:t>
            </a:fld>
            <a:endParaRPr lang="en-GB"/>
          </a:p>
        </p:txBody>
      </p:sp>
    </p:spTree>
    <p:extLst>
      <p:ext uri="{BB962C8B-B14F-4D97-AF65-F5344CB8AC3E}">
        <p14:creationId xmlns:p14="http://schemas.microsoft.com/office/powerpoint/2010/main" val="29672813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ext Placeholder 4"/>
          <p:cNvSpPr>
            <a:spLocks noGrp="1"/>
          </p:cNvSpPr>
          <p:nvPr>
            <p:ph type="body" sz="quarter" idx="10"/>
          </p:nvPr>
        </p:nvSpPr>
        <p:spPr>
          <a:xfrm>
            <a:off x="609600" y="6210780"/>
            <a:ext cx="5488517" cy="447993"/>
          </a:xfrm>
        </p:spPr>
        <p:txBody>
          <a:bodyPr anchor="b"/>
          <a:lstStyle>
            <a:lvl1pPr marL="0" indent="0">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
        <p:nvSpPr>
          <p:cNvPr id="5" name="Text Placeholder 4"/>
          <p:cNvSpPr>
            <a:spLocks noGrp="1"/>
          </p:cNvSpPr>
          <p:nvPr>
            <p:ph type="body" sz="quarter" idx="11"/>
          </p:nvPr>
        </p:nvSpPr>
        <p:spPr>
          <a:xfrm>
            <a:off x="6098118" y="6210780"/>
            <a:ext cx="5488517" cy="447993"/>
          </a:xfrm>
        </p:spPr>
        <p:txBody>
          <a:bodyPr anchor="b"/>
          <a:lstStyle>
            <a:lvl1pPr marL="0" indent="0" algn="r">
              <a:spcAft>
                <a:spcPts val="0"/>
              </a:spcAft>
              <a:buNone/>
              <a:defRPr sz="1200"/>
            </a:lvl1pPr>
            <a:lvl2pPr marL="376244" indent="0">
              <a:buNone/>
              <a:defRPr/>
            </a:lvl2pPr>
            <a:lvl3pPr marL="722324" indent="0">
              <a:buNone/>
              <a:defRPr/>
            </a:lvl3pPr>
            <a:lvl4pPr marL="995380" indent="0">
              <a:buNone/>
              <a:defRPr/>
            </a:lvl4pPr>
            <a:lvl5pPr marL="1395435" indent="0">
              <a:buFont typeface="Arial" pitchFamily="34" charset="0"/>
              <a:buNone/>
              <a:defRPr/>
            </a:lvl5pPr>
          </a:lstStyle>
          <a:p>
            <a:pPr lvl="0"/>
            <a:r>
              <a:rPr lang="en-US" dirty="0"/>
              <a:t>Click to edit Master text styles</a:t>
            </a:r>
            <a:endParaRPr lang="en-GB" dirty="0"/>
          </a:p>
        </p:txBody>
      </p:sp>
    </p:spTree>
    <p:extLst>
      <p:ext uri="{BB962C8B-B14F-4D97-AF65-F5344CB8AC3E}">
        <p14:creationId xmlns:p14="http://schemas.microsoft.com/office/powerpoint/2010/main" val="18345625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4_NEW Title Only">
    <p:spTree>
      <p:nvGrpSpPr>
        <p:cNvPr id="1" name=""/>
        <p:cNvGrpSpPr/>
        <p:nvPr/>
      </p:nvGrpSpPr>
      <p:grpSpPr>
        <a:xfrm>
          <a:off x="0" y="0"/>
          <a:ext cx="0" cy="0"/>
          <a:chOff x="0" y="0"/>
          <a:chExt cx="0" cy="0"/>
        </a:xfrm>
      </p:grpSpPr>
      <p:sp>
        <p:nvSpPr>
          <p:cNvPr id="4" name="Title 3"/>
          <p:cNvSpPr>
            <a:spLocks noGrp="1"/>
          </p:cNvSpPr>
          <p:nvPr>
            <p:ph type="title"/>
          </p:nvPr>
        </p:nvSpPr>
        <p:spPr>
          <a:xfrm>
            <a:off x="609600" y="0"/>
            <a:ext cx="10972800" cy="1143000"/>
          </a:xfrm>
        </p:spPr>
        <p:txBody>
          <a:bodyPr/>
          <a:lstStyle/>
          <a:p>
            <a:r>
              <a:rPr lang="en-US" dirty="0"/>
              <a:t>Click to edit Master title style</a:t>
            </a:r>
            <a:endParaRPr lang="en-GB" dirty="0"/>
          </a:p>
        </p:txBody>
      </p:sp>
      <p:sp>
        <p:nvSpPr>
          <p:cNvPr id="7" name="Text Placeholder 6"/>
          <p:cNvSpPr>
            <a:spLocks noGrp="1"/>
          </p:cNvSpPr>
          <p:nvPr>
            <p:ph type="body" sz="quarter" idx="12"/>
          </p:nvPr>
        </p:nvSpPr>
        <p:spPr>
          <a:xfrm>
            <a:off x="630767" y="6631087"/>
            <a:ext cx="7738116" cy="153888"/>
          </a:xfrm>
        </p:spPr>
        <p:txBody>
          <a:bodyPr lIns="0" tIns="0" rIns="0" bIns="0" anchor="b">
            <a:spAutoFit/>
          </a:bodyPr>
          <a:lstStyle>
            <a:lvl1pPr marL="0" indent="0">
              <a:spcBef>
                <a:spcPts val="0"/>
              </a:spcBef>
              <a:buFontTx/>
              <a:buNone/>
              <a:defRPr sz="1000">
                <a:solidFill>
                  <a:srgbClr val="000066"/>
                </a:solidFill>
              </a:defRPr>
            </a:lvl1pPr>
          </a:lstStyle>
          <a:p>
            <a:pPr lvl="0"/>
            <a:r>
              <a:rPr lang="en-US" dirty="0"/>
              <a:t>Click to edit Master text styles</a:t>
            </a:r>
            <a:endParaRPr lang="en-GB" dirty="0"/>
          </a:p>
        </p:txBody>
      </p:sp>
      <p:sp>
        <p:nvSpPr>
          <p:cNvPr id="5" name="Slide Number Placeholder 2"/>
          <p:cNvSpPr>
            <a:spLocks noGrp="1"/>
          </p:cNvSpPr>
          <p:nvPr>
            <p:ph type="sldNum" sz="quarter" idx="13"/>
          </p:nvPr>
        </p:nvSpPr>
        <p:spPr>
          <a:xfrm>
            <a:off x="4233" y="6489701"/>
            <a:ext cx="5334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cs typeface="+mn-cs"/>
              </a:defRPr>
            </a:lvl1pPr>
          </a:lstStyle>
          <a:p>
            <a:pPr>
              <a:defRPr/>
            </a:pPr>
            <a:fld id="{796EC0D8-CF13-B54F-AABB-1280F8E58F14}" type="slidenum">
              <a:rPr lang="en-GB"/>
              <a:pPr>
                <a:defRPr/>
              </a:pPr>
              <a:t>‹#›</a:t>
            </a:fld>
            <a:endParaRPr lang="en-GB"/>
          </a:p>
        </p:txBody>
      </p:sp>
    </p:spTree>
    <p:extLst>
      <p:ext uri="{BB962C8B-B14F-4D97-AF65-F5344CB8AC3E}">
        <p14:creationId xmlns:p14="http://schemas.microsoft.com/office/powerpoint/2010/main" val="1000960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7485" y="115889"/>
            <a:ext cx="10991849" cy="779671"/>
          </a:xfrm>
        </p:spPr>
        <p:txBody>
          <a:bodyPr>
            <a:normAutofit/>
          </a:bodyPr>
          <a:lstStyle>
            <a:lvl1pPr algn="l">
              <a:defRPr sz="2800" b="1" i="0">
                <a:solidFill>
                  <a:srgbClr val="064F59"/>
                </a:solidFill>
                <a:latin typeface="Arial"/>
              </a:defRPr>
            </a:lvl1pPr>
          </a:lstStyle>
          <a:p>
            <a:r>
              <a:rPr lang="en-US" dirty="0"/>
              <a:t>Click to edit Master title style</a:t>
            </a:r>
          </a:p>
        </p:txBody>
      </p:sp>
      <p:sp>
        <p:nvSpPr>
          <p:cNvPr id="3" name="Content Placeholder 2"/>
          <p:cNvSpPr>
            <a:spLocks noGrp="1"/>
          </p:cNvSpPr>
          <p:nvPr>
            <p:ph idx="1"/>
          </p:nvPr>
        </p:nvSpPr>
        <p:spPr>
          <a:xfrm>
            <a:off x="617284" y="1376989"/>
            <a:ext cx="10972800" cy="4525963"/>
          </a:xfrm>
        </p:spPr>
        <p:txBody>
          <a:bodyPr lIns="0" rtlCol="0">
            <a:normAutofit/>
          </a:bodyPr>
          <a:lstStyle>
            <a:lvl1pPr>
              <a:defRPr lang="en-US" sz="2100" dirty="0" smtClean="0"/>
            </a:lvl1pPr>
            <a:lvl2pPr>
              <a:defRPr lang="en-US" sz="2000" dirty="0" smtClean="0"/>
            </a:lvl2pPr>
            <a:lvl3pPr>
              <a:defRPr lang="en-US" sz="2000" dirty="0" smtClean="0"/>
            </a:lvl3pPr>
            <a:lvl4pPr>
              <a:defRPr lang="en-US" dirty="0" smtClean="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21"/>
          <p:cNvSpPr>
            <a:spLocks noGrp="1"/>
          </p:cNvSpPr>
          <p:nvPr>
            <p:ph type="body" sz="quarter" idx="10"/>
          </p:nvPr>
        </p:nvSpPr>
        <p:spPr>
          <a:xfrm>
            <a:off x="615951" y="6289940"/>
            <a:ext cx="10993967" cy="463313"/>
          </a:xfrm>
        </p:spPr>
        <p:txBody>
          <a:bodyPr lIns="0" tIns="0" rIns="0" bIns="0" anchor="b">
            <a:noAutofit/>
          </a:bodyPr>
          <a:lstStyle>
            <a:lvl1pPr marL="0" indent="0">
              <a:lnSpc>
                <a:spcPct val="100000"/>
              </a:lnSpc>
              <a:spcBef>
                <a:spcPts val="200"/>
              </a:spcBef>
              <a:buNone/>
              <a:defRPr sz="1000" b="0">
                <a:solidFill>
                  <a:srgbClr val="064F59"/>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dirty="0"/>
              <a:t>Click to edit Master text styles</a:t>
            </a:r>
          </a:p>
        </p:txBody>
      </p:sp>
      <p:sp>
        <p:nvSpPr>
          <p:cNvPr id="5" name="Slide Number Placeholder 5"/>
          <p:cNvSpPr>
            <a:spLocks noGrp="1"/>
          </p:cNvSpPr>
          <p:nvPr>
            <p:ph type="sldNum" sz="quarter" idx="11"/>
          </p:nvPr>
        </p:nvSpPr>
        <p:spPr>
          <a:xfrm>
            <a:off x="9012767" y="6491289"/>
            <a:ext cx="2844800" cy="365125"/>
          </a:xfrm>
          <a:prstGeom prst="rect">
            <a:avLst/>
          </a:prstGeom>
        </p:spPr>
        <p:txBody>
          <a:bodyPr/>
          <a:lstStyle>
            <a:lvl1pPr>
              <a:defRPr sz="1100" b="0" i="0">
                <a:solidFill>
                  <a:srgbClr val="064F59"/>
                </a:solidFill>
                <a:latin typeface="Arial"/>
                <a:cs typeface="Arial"/>
              </a:defRPr>
            </a:lvl1pPr>
          </a:lstStyle>
          <a:p>
            <a:pPr>
              <a:defRPr/>
            </a:pPr>
            <a:fld id="{865B40A2-B197-3B46-BE14-65D655D54854}" type="slidenum">
              <a:rPr lang="en-US"/>
              <a:pPr>
                <a:defRPr/>
              </a:pPr>
              <a:t>‹#›</a:t>
            </a:fld>
            <a:endParaRPr lang="en-US"/>
          </a:p>
        </p:txBody>
      </p:sp>
      <p:sp>
        <p:nvSpPr>
          <p:cNvPr id="6" name="Footer Placeholder 7"/>
          <p:cNvSpPr>
            <a:spLocks noGrp="1"/>
          </p:cNvSpPr>
          <p:nvPr>
            <p:ph type="ftr" sz="quarter" idx="12"/>
          </p:nvPr>
        </p:nvSpPr>
        <p:spPr>
          <a:xfrm>
            <a:off x="4165600" y="6356351"/>
            <a:ext cx="3860800" cy="365125"/>
          </a:xfrm>
          <a:prstGeom prst="rect">
            <a:avLst/>
          </a:prstGeom>
        </p:spPr>
        <p:txBody>
          <a:bodyPr/>
          <a:lstStyle>
            <a:lvl1pPr>
              <a:defRPr>
                <a:solidFill>
                  <a:srgbClr val="064F59">
                    <a:tint val="75000"/>
                  </a:srgbClr>
                </a:solidFill>
              </a:defRPr>
            </a:lvl1pPr>
          </a:lstStyle>
          <a:p>
            <a:pPr>
              <a:defRPr/>
            </a:pPr>
            <a:endParaRPr lang="en-US"/>
          </a:p>
        </p:txBody>
      </p:sp>
    </p:spTree>
    <p:extLst>
      <p:ext uri="{BB962C8B-B14F-4D97-AF65-F5344CB8AC3E}">
        <p14:creationId xmlns:p14="http://schemas.microsoft.com/office/powerpoint/2010/main" val="11025196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24664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41239635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96659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Doctor Quot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1397000" y="1871133"/>
            <a:ext cx="9874253" cy="4343933"/>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7793263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Doctor Cases">
    <p:spTree>
      <p:nvGrpSpPr>
        <p:cNvPr id="1" name=""/>
        <p:cNvGrpSpPr/>
        <p:nvPr/>
      </p:nvGrpSpPr>
      <p:grpSpPr>
        <a:xfrm>
          <a:off x="0" y="0"/>
          <a:ext cx="0" cy="0"/>
          <a:chOff x="0" y="0"/>
          <a:chExt cx="0" cy="0"/>
        </a:xfrm>
      </p:grpSpPr>
      <p:sp>
        <p:nvSpPr>
          <p:cNvPr id="2" name="Title 1"/>
          <p:cNvSpPr>
            <a:spLocks noGrp="1"/>
          </p:cNvSpPr>
          <p:nvPr>
            <p:ph type="title"/>
          </p:nvPr>
        </p:nvSpPr>
        <p:spPr>
          <a:xfrm>
            <a:off x="2093205" y="524933"/>
            <a:ext cx="9178048"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2370667" y="1684339"/>
            <a:ext cx="8900586" cy="4530727"/>
          </a:xfrm>
        </p:spPr>
        <p:txBody>
          <a:bodyPr/>
          <a:lstStyle>
            <a:lvl1pPr marL="0">
              <a:buNone/>
              <a:defRPr sz="2800" b="0"/>
            </a:lvl1pPr>
            <a:lvl2pPr>
              <a:buNone/>
              <a:defRPr b="0"/>
            </a:lvl2pPr>
            <a:lvl3pPr>
              <a:buNone/>
              <a:defRPr b="0"/>
            </a:lvl3pPr>
            <a:lvl4pPr>
              <a:buNone/>
              <a:defRPr b="0"/>
            </a:lvl4pPr>
            <a:lvl5pPr>
              <a:buNone/>
              <a:defRPr b="0"/>
            </a:lvl5pPr>
          </a:lstStyle>
          <a:p>
            <a:pPr lvl="0"/>
            <a:r>
              <a:rPr lang="en-US" dirty="0"/>
              <a:t>Click to edit Master text styles</a:t>
            </a:r>
          </a:p>
        </p:txBody>
      </p:sp>
    </p:spTree>
    <p:extLst>
      <p:ext uri="{BB962C8B-B14F-4D97-AF65-F5344CB8AC3E}">
        <p14:creationId xmlns:p14="http://schemas.microsoft.com/office/powerpoint/2010/main" val="3264284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56374988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552612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33768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569976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045321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093910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5138111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40540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7523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19522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21317705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5158695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257889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9149097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1212538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xfrm>
            <a:off x="609600" y="6245225"/>
            <a:ext cx="2844800" cy="476251"/>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4165600" y="6245225"/>
            <a:ext cx="3860800" cy="476251"/>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8737600" y="6245225"/>
            <a:ext cx="2844800" cy="476251"/>
          </a:xfrm>
          <a:prstGeom prst="rect">
            <a:avLst/>
          </a:prstGeom>
          <a:ln/>
        </p:spPr>
        <p:txBody>
          <a:bodyPr/>
          <a:lstStyle>
            <a:lvl1pPr>
              <a:defRPr/>
            </a:lvl1pPr>
          </a:lstStyle>
          <a:p>
            <a:pPr>
              <a:defRPr/>
            </a:pPr>
            <a:fld id="{02EF6B24-FE7E-4152-9978-735038326281}" type="slidenum">
              <a:rPr lang="en-GB"/>
              <a:pPr>
                <a:defRPr/>
              </a:pPr>
              <a:t>‹#›</a:t>
            </a:fld>
            <a:endParaRPr lang="en-GB"/>
          </a:p>
        </p:txBody>
      </p:sp>
    </p:spTree>
    <p:extLst>
      <p:ext uri="{BB962C8B-B14F-4D97-AF65-F5344CB8AC3E}">
        <p14:creationId xmlns:p14="http://schemas.microsoft.com/office/powerpoint/2010/main" val="35594114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Questions Faculty">
    <p:spTree>
      <p:nvGrpSpPr>
        <p:cNvPr id="1" name=""/>
        <p:cNvGrpSpPr/>
        <p:nvPr/>
      </p:nvGrpSpPr>
      <p:grpSpPr>
        <a:xfrm>
          <a:off x="0" y="0"/>
          <a:ext cx="0" cy="0"/>
          <a:chOff x="0" y="0"/>
          <a:chExt cx="0" cy="0"/>
        </a:xfrm>
      </p:grpSpPr>
      <p:sp>
        <p:nvSpPr>
          <p:cNvPr id="2" name="Title 1"/>
          <p:cNvSpPr>
            <a:spLocks noGrp="1"/>
          </p:cNvSpPr>
          <p:nvPr>
            <p:ph type="title"/>
          </p:nvPr>
        </p:nvSpPr>
        <p:spPr>
          <a:xfrm>
            <a:off x="3698239" y="524933"/>
            <a:ext cx="7573014" cy="737659"/>
          </a:xfrm>
          <a:solidFill>
            <a:schemeClr val="accent2"/>
          </a:solidFill>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698237" y="1684339"/>
            <a:ext cx="7573015" cy="4530727"/>
          </a:xfrm>
        </p:spPr>
        <p:txBody>
          <a:bodyPr/>
          <a:lstStyle>
            <a:lvl1pPr marL="393192">
              <a:buFont typeface="Arial" panose="020B0604020202020204" pitchFamily="34" charset="0"/>
              <a:buChar char="•"/>
              <a:defRPr sz="2400" b="0"/>
            </a:lvl1pPr>
            <a:lvl2pPr>
              <a:buNone/>
              <a:defRPr b="0"/>
            </a:lvl2pPr>
            <a:lvl3pPr>
              <a:buNone/>
              <a:defRPr b="0"/>
            </a:lvl3pPr>
            <a:lvl4pPr>
              <a:buNone/>
              <a:defRPr b="0"/>
            </a:lvl4pPr>
            <a:lvl5pPr>
              <a:buNone/>
              <a:defRPr b="0"/>
            </a:lvl5pPr>
          </a:lstStyle>
          <a:p>
            <a:pPr lvl="0"/>
            <a:r>
              <a:rPr lang="en-US" dirty="0"/>
              <a:t>Click to edit Master text styles</a:t>
            </a:r>
          </a:p>
        </p:txBody>
      </p:sp>
      <p:pic>
        <p:nvPicPr>
          <p:cNvPr id="5" name="Picture 4">
            <a:extLst>
              <a:ext uri="{FF2B5EF4-FFF2-40B4-BE49-F238E27FC236}">
                <a16:creationId xmlns:a16="http://schemas.microsoft.com/office/drawing/2014/main" id="{654A40AC-5D30-B1C1-81B2-09D7A67B17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34964" y="524933"/>
            <a:ext cx="2993482" cy="1683834"/>
          </a:xfrm>
          <a:prstGeom prst="rect">
            <a:avLst/>
          </a:prstGeom>
          <a:effectLst/>
        </p:spPr>
      </p:pic>
    </p:spTree>
    <p:extLst>
      <p:ext uri="{BB962C8B-B14F-4D97-AF65-F5344CB8AC3E}">
        <p14:creationId xmlns:p14="http://schemas.microsoft.com/office/powerpoint/2010/main" val="37017381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3006729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2286" y="1416052"/>
            <a:ext cx="10358967" cy="5120640"/>
          </a:xfr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7293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2544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10321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17138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034369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29796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654794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5082919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69889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40750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6318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37348025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9676132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6675159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40266369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9778488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2 Plain Croppe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8399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5950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dirty="0"/>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07BC0B0E-85B0-5647-8D1C-9EE40FB0FA12}"/>
              </a:ext>
            </a:extLst>
          </p:cNvPr>
          <p:cNvSpPr>
            <a:spLocks noGrp="1"/>
          </p:cNvSpPr>
          <p:nvPr>
            <p:ph type="body" sz="quarter" idx="15" hasCustomPrompt="1"/>
          </p:nvPr>
        </p:nvSpPr>
        <p:spPr>
          <a:xfrm>
            <a:off x="3324404" y="6271847"/>
            <a:ext cx="5852160" cy="281354"/>
          </a:xfrm>
        </p:spPr>
        <p:txBody>
          <a:bodyPr lIns="0" tIns="0" rIns="0" bIns="0" anchor="b" anchorCtr="0">
            <a:noAutofit/>
          </a:bodyPr>
          <a:lstStyle>
            <a:lvl1pPr marL="0" indent="0">
              <a:spcBef>
                <a:spcPts val="0"/>
              </a:spcBef>
              <a:buFontTx/>
              <a:buNone/>
              <a:defRPr sz="1000">
                <a:solidFill>
                  <a:srgbClr val="002557"/>
                </a:solidFill>
              </a:defRPr>
            </a:lvl1pPr>
            <a:lvl2pPr>
              <a:defRPr sz="900">
                <a:solidFill>
                  <a:srgbClr val="002557"/>
                </a:solidFill>
              </a:defRPr>
            </a:lvl2pPr>
            <a:lvl3pPr>
              <a:defRPr sz="900">
                <a:solidFill>
                  <a:srgbClr val="002557"/>
                </a:solidFill>
              </a:defRPr>
            </a:lvl3pPr>
            <a:lvl4pPr>
              <a:defRPr sz="900">
                <a:solidFill>
                  <a:srgbClr val="002557"/>
                </a:solidFill>
              </a:defRPr>
            </a:lvl4pPr>
            <a:lvl5pPr>
              <a:defRPr sz="900">
                <a:solidFill>
                  <a:srgbClr val="002557"/>
                </a:solidFill>
              </a:defRPr>
            </a:lvl5pPr>
          </a:lstStyle>
          <a:p>
            <a:pPr lvl="0"/>
            <a:r>
              <a:rPr lang="en-US" dirty="0"/>
              <a:t>Insert Speaker Name and Title</a:t>
            </a:r>
          </a:p>
        </p:txBody>
      </p:sp>
    </p:spTree>
    <p:extLst>
      <p:ext uri="{BB962C8B-B14F-4D97-AF65-F5344CB8AC3E}">
        <p14:creationId xmlns:p14="http://schemas.microsoft.com/office/powerpoint/2010/main" val="23521991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cSld name="2_Title and Content">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00755A1-263A-3047-860B-B811081C9CD1}"/>
              </a:ext>
            </a:extLst>
          </p:cNvPr>
          <p:cNvSpPr>
            <a:spLocks noGrp="1"/>
          </p:cNvSpPr>
          <p:nvPr>
            <p:ph type="sldNum" sz="quarter" idx="11"/>
          </p:nvPr>
        </p:nvSpPr>
        <p:spPr/>
        <p:txBody>
          <a:bodyPr/>
          <a:lstStyle>
            <a:lvl1pPr>
              <a:defRPr>
                <a:solidFill>
                  <a:schemeClr val="bg1">
                    <a:lumMod val="75000"/>
                  </a:schemeClr>
                </a:solidFill>
              </a:defRPr>
            </a:lvl1pPr>
          </a:lstStyle>
          <a:p>
            <a:fld id="{523A240F-EAFE-E84F-B44C-6D7A08E0E409}" type="slidenum">
              <a:rPr lang="en-US" smtClean="0"/>
              <a:t>‹#›</a:t>
            </a:fld>
            <a:endParaRPr lang="en-US"/>
          </a:p>
        </p:txBody>
      </p:sp>
      <p:sp>
        <p:nvSpPr>
          <p:cNvPr id="7" name="Footer Placeholder 6">
            <a:extLst>
              <a:ext uri="{FF2B5EF4-FFF2-40B4-BE49-F238E27FC236}">
                <a16:creationId xmlns:a16="http://schemas.microsoft.com/office/drawing/2014/main" id="{AF8D8092-2468-D648-A089-3B1A9527298B}"/>
              </a:ext>
            </a:extLst>
          </p:cNvPr>
          <p:cNvSpPr>
            <a:spLocks noGrp="1"/>
          </p:cNvSpPr>
          <p:nvPr>
            <p:ph type="ftr" sz="quarter" idx="10"/>
          </p:nvPr>
        </p:nvSpPr>
        <p:spPr/>
        <p:txBody>
          <a:bodyPr/>
          <a:lstStyle>
            <a:lvl1pPr>
              <a:defRPr>
                <a:solidFill>
                  <a:schemeClr val="bg1">
                    <a:lumMod val="75000"/>
                  </a:schemeClr>
                </a:solidFill>
              </a:defRPr>
            </a:lvl1pPr>
          </a:lstStyle>
          <a:p>
            <a:r>
              <a:rPr lang="en-US"/>
              <a:t>Footer</a:t>
            </a:r>
          </a:p>
        </p:txBody>
      </p:sp>
      <p:sp>
        <p:nvSpPr>
          <p:cNvPr id="13" name="Footnote Placeholder">
            <a:extLst>
              <a:ext uri="{FF2B5EF4-FFF2-40B4-BE49-F238E27FC236}">
                <a16:creationId xmlns:a16="http://schemas.microsoft.com/office/drawing/2014/main" id="{5157959E-651B-B14F-BA5B-24DA1DB08587}"/>
              </a:ext>
            </a:extLst>
          </p:cNvPr>
          <p:cNvSpPr>
            <a:spLocks noGrp="1"/>
          </p:cNvSpPr>
          <p:nvPr>
            <p:ph type="body" sz="half" idx="2" hasCustomPrompt="1"/>
          </p:nvPr>
        </p:nvSpPr>
        <p:spPr>
          <a:xfrm>
            <a:off x="512064" y="6374651"/>
            <a:ext cx="4434840" cy="245223"/>
          </a:xfrm>
        </p:spPr>
        <p:txBody>
          <a:bodyPr anchor="b"/>
          <a:lstStyle>
            <a:lvl1pPr marL="0" indent="0">
              <a:buNone/>
              <a:defRPr sz="8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a footnote</a:t>
            </a:r>
          </a:p>
        </p:txBody>
      </p:sp>
      <p:sp>
        <p:nvSpPr>
          <p:cNvPr id="2" name="Title 1"/>
          <p:cNvSpPr>
            <a:spLocks noGrp="1"/>
          </p:cNvSpPr>
          <p:nvPr>
            <p:ph type="title" hasCustomPrompt="1"/>
          </p:nvPr>
        </p:nvSpPr>
        <p:spPr/>
        <p:txBody>
          <a:bodyPr vert="horz"/>
          <a:lstStyle/>
          <a:p>
            <a:r>
              <a:rPr lang="en-US"/>
              <a:t>Slide title; Arial 32pt bold, sentence case. This layout accommodates a title that extends downward to a 2nd line.</a:t>
            </a:r>
          </a:p>
        </p:txBody>
      </p:sp>
      <p:sp>
        <p:nvSpPr>
          <p:cNvPr id="3" name="Content Placeholder 2"/>
          <p:cNvSpPr>
            <a:spLocks noGrp="1"/>
          </p:cNvSpPr>
          <p:nvPr>
            <p:ph idx="1" hasCustomPrompt="1"/>
          </p:nvPr>
        </p:nvSpPr>
        <p:spPr/>
        <p:txBody>
          <a:bodyPr/>
          <a:lstStyle/>
          <a:p>
            <a:pPr lvl="0"/>
            <a:r>
              <a:rPr lang="en-US"/>
              <a:t>Click to type text. To activate sub-level formatting, place cursor at beginning of text/line and hit tab or shift tab. Click icon for chart or table.</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348478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1209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999780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55415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ERWD_Title and Content">
  <p:cSld name="ERWD_Title and Content">
    <p:spTree>
      <p:nvGrpSpPr>
        <p:cNvPr id="1" name="Shape 1157"/>
        <p:cNvGrpSpPr/>
        <p:nvPr/>
      </p:nvGrpSpPr>
      <p:grpSpPr>
        <a:xfrm>
          <a:off x="0" y="0"/>
          <a:ext cx="0" cy="0"/>
          <a:chOff x="0" y="0"/>
          <a:chExt cx="0" cy="0"/>
        </a:xfrm>
      </p:grpSpPr>
      <p:sp>
        <p:nvSpPr>
          <p:cNvPr id="1158" name="Google Shape;1158;p69"/>
          <p:cNvSpPr txBox="1">
            <a:spLocks noGrp="1"/>
          </p:cNvSpPr>
          <p:nvPr>
            <p:ph type="title"/>
          </p:nvPr>
        </p:nvSpPr>
        <p:spPr>
          <a:xfrm>
            <a:off x="477514" y="811049"/>
            <a:ext cx="11236972" cy="371447"/>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2426" b="0" i="0" u="none" strike="noStrike" cap="none">
                <a:solidFill>
                  <a:schemeClr val="accent5"/>
                </a:solidFill>
                <a:latin typeface="Arial"/>
                <a:ea typeface="Arial"/>
                <a:cs typeface="Arial"/>
                <a:sym typeface="Arial"/>
              </a:defRPr>
            </a:lvl1pPr>
            <a:lvl2pPr lvl="1">
              <a:spcBef>
                <a:spcPts val="0"/>
              </a:spcBef>
              <a:spcAft>
                <a:spcPts val="0"/>
              </a:spcAft>
              <a:buSzPts val="1400"/>
              <a:buNone/>
              <a:defRPr sz="1092"/>
            </a:lvl2pPr>
            <a:lvl3pPr lvl="2">
              <a:spcBef>
                <a:spcPts val="0"/>
              </a:spcBef>
              <a:spcAft>
                <a:spcPts val="0"/>
              </a:spcAft>
              <a:buSzPts val="1400"/>
              <a:buNone/>
              <a:defRPr sz="1092"/>
            </a:lvl3pPr>
            <a:lvl4pPr lvl="3">
              <a:spcBef>
                <a:spcPts val="0"/>
              </a:spcBef>
              <a:spcAft>
                <a:spcPts val="0"/>
              </a:spcAft>
              <a:buSzPts val="1400"/>
              <a:buNone/>
              <a:defRPr sz="1092"/>
            </a:lvl4pPr>
            <a:lvl5pPr lvl="4">
              <a:spcBef>
                <a:spcPts val="0"/>
              </a:spcBef>
              <a:spcAft>
                <a:spcPts val="0"/>
              </a:spcAft>
              <a:buSzPts val="1400"/>
              <a:buNone/>
              <a:defRPr sz="1092"/>
            </a:lvl5pPr>
            <a:lvl6pPr lvl="5">
              <a:spcBef>
                <a:spcPts val="0"/>
              </a:spcBef>
              <a:spcAft>
                <a:spcPts val="0"/>
              </a:spcAft>
              <a:buSzPts val="1400"/>
              <a:buNone/>
              <a:defRPr sz="1092"/>
            </a:lvl6pPr>
            <a:lvl7pPr lvl="6">
              <a:spcBef>
                <a:spcPts val="0"/>
              </a:spcBef>
              <a:spcAft>
                <a:spcPts val="0"/>
              </a:spcAft>
              <a:buSzPts val="1400"/>
              <a:buNone/>
              <a:defRPr sz="1092"/>
            </a:lvl7pPr>
            <a:lvl8pPr lvl="7">
              <a:spcBef>
                <a:spcPts val="0"/>
              </a:spcBef>
              <a:spcAft>
                <a:spcPts val="0"/>
              </a:spcAft>
              <a:buSzPts val="1400"/>
              <a:buNone/>
              <a:defRPr sz="1092"/>
            </a:lvl8pPr>
            <a:lvl9pPr lvl="8">
              <a:spcBef>
                <a:spcPts val="0"/>
              </a:spcBef>
              <a:spcAft>
                <a:spcPts val="0"/>
              </a:spcAft>
              <a:buSzPts val="1400"/>
              <a:buNone/>
              <a:defRPr sz="1092"/>
            </a:lvl9pPr>
          </a:lstStyle>
          <a:p>
            <a:endParaRPr/>
          </a:p>
        </p:txBody>
      </p:sp>
      <p:sp>
        <p:nvSpPr>
          <p:cNvPr id="1159" name="Google Shape;1159;p69"/>
          <p:cNvSpPr txBox="1">
            <a:spLocks noGrp="1"/>
          </p:cNvSpPr>
          <p:nvPr>
            <p:ph type="body" idx="1"/>
          </p:nvPr>
        </p:nvSpPr>
        <p:spPr>
          <a:xfrm>
            <a:off x="483793" y="1261204"/>
            <a:ext cx="11236973" cy="217900"/>
          </a:xfrm>
          <a:prstGeom prst="rect">
            <a:avLst/>
          </a:prstGeom>
          <a:noFill/>
          <a:ln>
            <a:noFill/>
          </a:ln>
        </p:spPr>
        <p:txBody>
          <a:bodyPr spcFirstLastPara="1" wrap="square" lIns="0" tIns="0" rIns="0" bIns="0" anchor="t" anchorCtr="0">
            <a:noAutofit/>
          </a:bodyPr>
          <a:lstStyle>
            <a:lvl1pPr marL="277246" marR="0" lvl="0" indent="-138623" algn="l" rtl="0">
              <a:spcBef>
                <a:spcPts val="0"/>
              </a:spcBef>
              <a:spcAft>
                <a:spcPts val="0"/>
              </a:spcAft>
              <a:buSzPts val="1400"/>
              <a:buNone/>
              <a:defRPr sz="1455" b="0" i="0" u="none" strike="noStrike" cap="none">
                <a:latin typeface="Arial"/>
                <a:ea typeface="Arial"/>
                <a:cs typeface="Arial"/>
                <a:sym typeface="Arial"/>
              </a:defRPr>
            </a:lvl1pPr>
            <a:lvl2pPr marL="554492" marR="0" lvl="1" indent="-138623" algn="l" rtl="0">
              <a:spcBef>
                <a:spcPts val="0"/>
              </a:spcBef>
              <a:spcAft>
                <a:spcPts val="0"/>
              </a:spcAft>
              <a:buSzPts val="1400"/>
              <a:buNone/>
              <a:defRPr sz="1092" b="0" i="0" u="none" strike="noStrike" cap="none">
                <a:latin typeface="Arial"/>
                <a:ea typeface="Arial"/>
                <a:cs typeface="Arial"/>
                <a:sym typeface="Arial"/>
              </a:defRPr>
            </a:lvl2pPr>
            <a:lvl3pPr marL="831738" marR="0" lvl="2" indent="-138623" algn="l" rtl="0">
              <a:spcBef>
                <a:spcPts val="0"/>
              </a:spcBef>
              <a:spcAft>
                <a:spcPts val="0"/>
              </a:spcAft>
              <a:buSzPts val="1400"/>
              <a:buNone/>
              <a:defRPr sz="1092" b="0" i="0" u="none" strike="noStrike" cap="none">
                <a:latin typeface="Arial"/>
                <a:ea typeface="Arial"/>
                <a:cs typeface="Arial"/>
                <a:sym typeface="Arial"/>
              </a:defRPr>
            </a:lvl3pPr>
            <a:lvl4pPr marL="1108984" marR="0" lvl="3" indent="-138623" algn="l" rtl="0">
              <a:spcBef>
                <a:spcPts val="0"/>
              </a:spcBef>
              <a:spcAft>
                <a:spcPts val="0"/>
              </a:spcAft>
              <a:buSzPts val="1400"/>
              <a:buNone/>
              <a:defRPr sz="1092" b="0" i="0" u="none" strike="noStrike" cap="none">
                <a:latin typeface="Arial"/>
                <a:ea typeface="Arial"/>
                <a:cs typeface="Arial"/>
                <a:sym typeface="Arial"/>
              </a:defRPr>
            </a:lvl4pPr>
            <a:lvl5pPr marL="1386230" marR="0" lvl="4" indent="-138623" algn="l" rtl="0">
              <a:spcBef>
                <a:spcPts val="0"/>
              </a:spcBef>
              <a:spcAft>
                <a:spcPts val="0"/>
              </a:spcAft>
              <a:buSzPts val="1400"/>
              <a:buNone/>
              <a:defRPr sz="1092" b="0" i="0" u="none" strike="noStrike" cap="none">
                <a:latin typeface="Arial"/>
                <a:ea typeface="Arial"/>
                <a:cs typeface="Arial"/>
                <a:sym typeface="Arial"/>
              </a:defRPr>
            </a:lvl5pPr>
            <a:lvl6pPr marL="1663476" marR="0" lvl="5" indent="-138623" algn="l" rtl="0">
              <a:spcBef>
                <a:spcPts val="0"/>
              </a:spcBef>
              <a:spcAft>
                <a:spcPts val="0"/>
              </a:spcAft>
              <a:buSzPts val="1400"/>
              <a:buNone/>
              <a:defRPr sz="1092" b="0" i="0" u="none" strike="noStrike" cap="none">
                <a:latin typeface="Arial"/>
                <a:ea typeface="Arial"/>
                <a:cs typeface="Arial"/>
                <a:sym typeface="Arial"/>
              </a:defRPr>
            </a:lvl6pPr>
            <a:lvl7pPr marL="1940723" marR="0" lvl="6" indent="-138623" algn="l" rtl="0">
              <a:spcBef>
                <a:spcPts val="0"/>
              </a:spcBef>
              <a:spcAft>
                <a:spcPts val="0"/>
              </a:spcAft>
              <a:buSzPts val="1400"/>
              <a:buNone/>
              <a:defRPr sz="1092" b="0" i="0" u="none" strike="noStrike" cap="none">
                <a:latin typeface="Arial"/>
                <a:ea typeface="Arial"/>
                <a:cs typeface="Arial"/>
                <a:sym typeface="Arial"/>
              </a:defRPr>
            </a:lvl7pPr>
            <a:lvl8pPr marL="2217969" marR="0" lvl="7" indent="-138623" algn="l" rtl="0">
              <a:spcBef>
                <a:spcPts val="0"/>
              </a:spcBef>
              <a:spcAft>
                <a:spcPts val="0"/>
              </a:spcAft>
              <a:buSzPts val="1400"/>
              <a:buNone/>
              <a:defRPr sz="1092" b="0" i="0" u="none" strike="noStrike" cap="none">
                <a:latin typeface="Arial"/>
                <a:ea typeface="Arial"/>
                <a:cs typeface="Arial"/>
                <a:sym typeface="Arial"/>
              </a:defRPr>
            </a:lvl8pPr>
            <a:lvl9pPr marL="2495215" marR="0" lvl="8" indent="-138623"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
        <p:nvSpPr>
          <p:cNvPr id="1160" name="Google Shape;1160;p69"/>
          <p:cNvSpPr txBox="1">
            <a:spLocks noGrp="1"/>
          </p:cNvSpPr>
          <p:nvPr>
            <p:ph type="body" idx="2"/>
          </p:nvPr>
        </p:nvSpPr>
        <p:spPr>
          <a:xfrm>
            <a:off x="487424" y="1778368"/>
            <a:ext cx="11230233" cy="1193425"/>
          </a:xfrm>
          <a:prstGeom prst="rect">
            <a:avLst/>
          </a:prstGeom>
          <a:noFill/>
          <a:ln>
            <a:noFill/>
          </a:ln>
        </p:spPr>
        <p:txBody>
          <a:bodyPr spcFirstLastPara="1" wrap="square" lIns="0" tIns="0" rIns="0" bIns="0" anchor="t" anchorCtr="0">
            <a:noAutofit/>
          </a:bodyPr>
          <a:lstStyle>
            <a:lvl1pPr marL="277246" marR="0" lvl="0" indent="-138623" algn="l" rtl="0">
              <a:spcBef>
                <a:spcPts val="728"/>
              </a:spcBef>
              <a:spcAft>
                <a:spcPts val="0"/>
              </a:spcAft>
              <a:buSzPts val="1400"/>
              <a:buNone/>
              <a:defRPr sz="1455" b="1" i="0" u="none" strike="noStrike" cap="none">
                <a:solidFill>
                  <a:schemeClr val="accent5"/>
                </a:solidFill>
                <a:latin typeface="Arial"/>
                <a:ea typeface="Arial"/>
                <a:cs typeface="Arial"/>
                <a:sym typeface="Arial"/>
              </a:defRPr>
            </a:lvl1pPr>
            <a:lvl2pPr marL="554492" marR="0" lvl="1" indent="-138623" algn="l" rtl="0">
              <a:lnSpc>
                <a:spcPct val="110000"/>
              </a:lnSpc>
              <a:spcBef>
                <a:spcPts val="485"/>
              </a:spcBef>
              <a:spcAft>
                <a:spcPts val="0"/>
              </a:spcAft>
              <a:buSzPts val="1400"/>
              <a:buNone/>
              <a:defRPr sz="1334" b="1" i="0" u="none" strike="noStrike" cap="none">
                <a:solidFill>
                  <a:schemeClr val="accent1"/>
                </a:solidFill>
                <a:latin typeface="Arial"/>
                <a:ea typeface="Arial"/>
                <a:cs typeface="Arial"/>
                <a:sym typeface="Arial"/>
              </a:defRPr>
            </a:lvl2pPr>
            <a:lvl3pPr marL="831738" marR="0" lvl="2" indent="-138623" algn="l" rtl="0">
              <a:lnSpc>
                <a:spcPct val="110000"/>
              </a:lnSpc>
              <a:spcBef>
                <a:spcPts val="364"/>
              </a:spcBef>
              <a:spcAft>
                <a:spcPts val="0"/>
              </a:spcAft>
              <a:buClr>
                <a:schemeClr val="accent6"/>
              </a:buClr>
              <a:buSzPts val="2000"/>
              <a:buFont typeface="Arial"/>
              <a:buNone/>
              <a:defRPr sz="1213" b="0" i="0" u="none" strike="noStrike" cap="none">
                <a:solidFill>
                  <a:srgbClr val="000000"/>
                </a:solidFill>
                <a:latin typeface="Arial"/>
                <a:ea typeface="Arial"/>
                <a:cs typeface="Arial"/>
                <a:sym typeface="Arial"/>
              </a:defRPr>
            </a:lvl3pPr>
            <a:lvl4pPr marL="1108984" marR="0" lvl="3" indent="-215636" algn="l" rtl="0">
              <a:lnSpc>
                <a:spcPct val="110000"/>
              </a:lnSpc>
              <a:spcBef>
                <a:spcPts val="364"/>
              </a:spcBef>
              <a:spcAft>
                <a:spcPts val="0"/>
              </a:spcAft>
              <a:buClr>
                <a:schemeClr val="accent6"/>
              </a:buClr>
              <a:buSzPts val="2000"/>
              <a:buFont typeface="Arial"/>
              <a:buChar char="•"/>
              <a:defRPr sz="1213" b="0" i="0" u="none" strike="noStrike" cap="none">
                <a:solidFill>
                  <a:srgbClr val="000000"/>
                </a:solidFill>
                <a:latin typeface="Arial"/>
                <a:ea typeface="Arial"/>
                <a:cs typeface="Arial"/>
                <a:sym typeface="Arial"/>
              </a:defRPr>
            </a:lvl4pPr>
            <a:lvl5pPr marL="1386230" marR="0" lvl="4" indent="-215636" algn="l" rtl="0">
              <a:lnSpc>
                <a:spcPct val="110000"/>
              </a:lnSpc>
              <a:spcBef>
                <a:spcPts val="243"/>
              </a:spcBef>
              <a:spcAft>
                <a:spcPts val="0"/>
              </a:spcAft>
              <a:buClr>
                <a:schemeClr val="accent6"/>
              </a:buClr>
              <a:buSzPts val="2000"/>
              <a:buFont typeface="Arial"/>
              <a:buChar char="–"/>
              <a:defRPr sz="1213" b="0" i="0" u="none" strike="noStrike" cap="none">
                <a:solidFill>
                  <a:srgbClr val="000000"/>
                </a:solidFill>
                <a:latin typeface="Arial"/>
                <a:ea typeface="Arial"/>
                <a:cs typeface="Arial"/>
                <a:sym typeface="Arial"/>
              </a:defRPr>
            </a:lvl5pPr>
            <a:lvl6pPr marL="1663476" marR="0" lvl="5" indent="-138623" algn="l" rtl="0">
              <a:spcBef>
                <a:spcPts val="0"/>
              </a:spcBef>
              <a:spcAft>
                <a:spcPts val="0"/>
              </a:spcAft>
              <a:buSzPts val="1400"/>
              <a:buNone/>
              <a:defRPr sz="1092" b="0" i="0" u="none" strike="noStrike" cap="none">
                <a:latin typeface="Arial"/>
                <a:ea typeface="Arial"/>
                <a:cs typeface="Arial"/>
                <a:sym typeface="Arial"/>
              </a:defRPr>
            </a:lvl6pPr>
            <a:lvl7pPr marL="1940723" marR="0" lvl="6" indent="-138623" algn="l" rtl="0">
              <a:spcBef>
                <a:spcPts val="0"/>
              </a:spcBef>
              <a:spcAft>
                <a:spcPts val="0"/>
              </a:spcAft>
              <a:buSzPts val="1400"/>
              <a:buNone/>
              <a:defRPr sz="1092" b="0" i="0" u="none" strike="noStrike" cap="none">
                <a:latin typeface="Arial"/>
                <a:ea typeface="Arial"/>
                <a:cs typeface="Arial"/>
                <a:sym typeface="Arial"/>
              </a:defRPr>
            </a:lvl7pPr>
            <a:lvl8pPr marL="2217969" marR="0" lvl="7" indent="-138623" algn="l" rtl="0">
              <a:spcBef>
                <a:spcPts val="0"/>
              </a:spcBef>
              <a:spcAft>
                <a:spcPts val="0"/>
              </a:spcAft>
              <a:buSzPts val="1400"/>
              <a:buNone/>
              <a:defRPr sz="1092" b="0" i="0" u="none" strike="noStrike" cap="none">
                <a:latin typeface="Arial"/>
                <a:ea typeface="Arial"/>
                <a:cs typeface="Arial"/>
                <a:sym typeface="Arial"/>
              </a:defRPr>
            </a:lvl8pPr>
            <a:lvl9pPr marL="2495215" marR="0" lvl="8" indent="-138623" algn="l" rtl="0">
              <a:spcBef>
                <a:spcPts val="0"/>
              </a:spcBef>
              <a:spcAft>
                <a:spcPts val="0"/>
              </a:spcAft>
              <a:buSzPts val="1400"/>
              <a:buNone/>
              <a:defRPr sz="1092" b="0" i="0" u="none" strike="noStrike" cap="none">
                <a:latin typeface="Arial"/>
                <a:ea typeface="Arial"/>
                <a:cs typeface="Arial"/>
                <a:sym typeface="Arial"/>
              </a:defRPr>
            </a:lvl9pPr>
          </a:lstStyle>
          <a:p>
            <a:endParaRPr/>
          </a:p>
        </p:txBody>
      </p:sp>
    </p:spTree>
    <p:extLst>
      <p:ext uri="{BB962C8B-B14F-4D97-AF65-F5344CB8AC3E}">
        <p14:creationId xmlns:p14="http://schemas.microsoft.com/office/powerpoint/2010/main" val="12351787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188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Abstrac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p>
        </p:txBody>
      </p:sp>
    </p:spTree>
    <p:extLst>
      <p:ext uri="{BB962C8B-B14F-4D97-AF65-F5344CB8AC3E}">
        <p14:creationId xmlns:p14="http://schemas.microsoft.com/office/powerpoint/2010/main" val="29097118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image" Target="../media/image2.jpeg"/><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image" Target="../media/image1.jpg"/><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theme" Target="../theme/theme3.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image" Target="../media/image5.png"/><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69.xml"/><Relationship Id="rId7" Type="http://schemas.openxmlformats.org/officeDocument/2006/relationships/theme" Target="../theme/theme4.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Picture 5" descr="A close up of a sign&#10;&#10;Description automatically generated">
            <a:extLst>
              <a:ext uri="{FF2B5EF4-FFF2-40B4-BE49-F238E27FC236}">
                <a16:creationId xmlns:a16="http://schemas.microsoft.com/office/drawing/2014/main" id="{EF6EF916-92D7-B547-B155-482438CDB634}"/>
              </a:ext>
            </a:extLst>
          </p:cNvPr>
          <p:cNvPicPr>
            <a:picLocks noChangeAspect="1"/>
          </p:cNvPicPr>
          <p:nvPr userDrawn="1"/>
        </p:nvPicPr>
        <p:blipFill>
          <a:blip r:embed="rId28"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444743874"/>
      </p:ext>
    </p:extLst>
  </p:cSld>
  <p:clrMap bg1="lt1" tx1="dk1" bg2="lt2" tx2="dk2" accent1="accent1" accent2="accent2" accent3="accent3" accent4="accent4" accent5="accent5" accent6="accent6" hlink="hlink" folHlink="folHlink"/>
  <p:sldLayoutIdLst>
    <p:sldLayoutId id="2147484509" r:id="rId1"/>
    <p:sldLayoutId id="2147484510" r:id="rId2"/>
    <p:sldLayoutId id="2147484511" r:id="rId3"/>
    <p:sldLayoutId id="2147484512" r:id="rId4"/>
    <p:sldLayoutId id="2147484513" r:id="rId5"/>
    <p:sldLayoutId id="2147484514" r:id="rId6"/>
    <p:sldLayoutId id="2147484515" r:id="rId7"/>
    <p:sldLayoutId id="2147484516" r:id="rId8"/>
    <p:sldLayoutId id="2147484517" r:id="rId9"/>
    <p:sldLayoutId id="2147484518" r:id="rId10"/>
    <p:sldLayoutId id="2147484519" r:id="rId11"/>
    <p:sldLayoutId id="2147484520" r:id="rId12"/>
    <p:sldLayoutId id="2147484521" r:id="rId13"/>
    <p:sldLayoutId id="2147484522" r:id="rId14"/>
    <p:sldLayoutId id="2147484523" r:id="rId15"/>
    <p:sldLayoutId id="2147484524" r:id="rId16"/>
    <p:sldLayoutId id="2147484525" r:id="rId17"/>
    <p:sldLayoutId id="2147484534" r:id="rId18"/>
    <p:sldLayoutId id="2147484712" r:id="rId19"/>
    <p:sldLayoutId id="2147484713" r:id="rId20"/>
    <p:sldLayoutId id="2147484714" r:id="rId21"/>
    <p:sldLayoutId id="2147484715" r:id="rId22"/>
    <p:sldLayoutId id="2147484716" r:id="rId23"/>
    <p:sldLayoutId id="2147484717" r:id="rId24"/>
    <p:sldLayoutId id="2147484718" r:id="rId25"/>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4"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71787958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81" r:id="rId3"/>
    <p:sldLayoutId id="2147485182" r:id="rId4"/>
    <p:sldLayoutId id="2147485146" r:id="rId5"/>
    <p:sldLayoutId id="2147485147" r:id="rId6"/>
    <p:sldLayoutId id="2147485148" r:id="rId7"/>
    <p:sldLayoutId id="2147485149" r:id="rId8"/>
    <p:sldLayoutId id="2147485150" r:id="rId9"/>
    <p:sldLayoutId id="2147485151" r:id="rId10"/>
    <p:sldLayoutId id="2147485152" r:id="rId11"/>
    <p:sldLayoutId id="2147485153" r:id="rId12"/>
    <p:sldLayoutId id="2147485154" r:id="rId13"/>
    <p:sldLayoutId id="2147485155" r:id="rId14"/>
    <p:sldLayoutId id="2147485156" r:id="rId15"/>
    <p:sldLayoutId id="2147485157" r:id="rId16"/>
    <p:sldLayoutId id="2147485158" r:id="rId17"/>
    <p:sldLayoutId id="2147485159" r:id="rId18"/>
    <p:sldLayoutId id="2147485160" r:id="rId19"/>
    <p:sldLayoutId id="2147485161" r:id="rId20"/>
    <p:sldLayoutId id="2147485210" r:id="rId2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962767106"/>
      </p:ext>
    </p:extLst>
  </p:cSld>
  <p:clrMap bg1="lt1" tx1="dk1" bg2="lt2" tx2="dk2" accent1="accent1" accent2="accent2" accent3="accent3" accent4="accent4" accent5="accent5" accent6="accent6" hlink="hlink" folHlink="folHlink"/>
  <p:sldLayoutIdLst>
    <p:sldLayoutId id="2147485184" r:id="rId1"/>
    <p:sldLayoutId id="2147485185" r:id="rId2"/>
    <p:sldLayoutId id="2147485186" r:id="rId3"/>
    <p:sldLayoutId id="2147485187" r:id="rId4"/>
    <p:sldLayoutId id="2147485188" r:id="rId5"/>
    <p:sldLayoutId id="2147485189" r:id="rId6"/>
    <p:sldLayoutId id="2147485190" r:id="rId7"/>
    <p:sldLayoutId id="2147485191" r:id="rId8"/>
    <p:sldLayoutId id="2147485192" r:id="rId9"/>
    <p:sldLayoutId id="2147485193" r:id="rId10"/>
    <p:sldLayoutId id="2147485194" r:id="rId11"/>
    <p:sldLayoutId id="2147485195" r:id="rId12"/>
    <p:sldLayoutId id="2147485196" r:id="rId13"/>
    <p:sldLayoutId id="2147485197" r:id="rId14"/>
    <p:sldLayoutId id="2147485198" r:id="rId15"/>
    <p:sldLayoutId id="2147485199" r:id="rId16"/>
    <p:sldLayoutId id="2147485200" r:id="rId17"/>
    <p:sldLayoutId id="2147485201" r:id="rId18"/>
    <p:sldLayoutId id="2147485202" r:id="rId19"/>
    <p:sldLayoutId id="2147485209" r:id="rId20"/>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9">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10138382"/>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11" r:id="rId6"/>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2.xml"/><Relationship Id="rId1" Type="http://schemas.openxmlformats.org/officeDocument/2006/relationships/tags" Target="../tags/tag11.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2.xml"/><Relationship Id="rId1" Type="http://schemas.openxmlformats.org/officeDocument/2006/relationships/tags" Target="../tags/tag1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slideLayout" Target="../slideLayouts/slideLayout33.xml"/><Relationship Id="rId1" Type="http://schemas.openxmlformats.org/officeDocument/2006/relationships/tags" Target="../tags/tag13.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30.png"/><Relationship Id="rId2" Type="http://schemas.openxmlformats.org/officeDocument/2006/relationships/slideLayout" Target="../slideLayouts/slideLayout33.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8.xml"/><Relationship Id="rId1" Type="http://schemas.openxmlformats.org/officeDocument/2006/relationships/tags" Target="../tags/tag15.xml"/><Relationship Id="rId5" Type="http://schemas.microsoft.com/office/2007/relationships/hdphoto" Target="../media/hdphoto1.wdp"/><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8.xml"/><Relationship Id="rId1" Type="http://schemas.openxmlformats.org/officeDocument/2006/relationships/tags" Target="../tags/tag16.xml"/><Relationship Id="rId5" Type="http://schemas.microsoft.com/office/2007/relationships/hdphoto" Target="../media/hdphoto2.wdp"/><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8.xml"/><Relationship Id="rId1" Type="http://schemas.openxmlformats.org/officeDocument/2006/relationships/tags" Target="../tags/tag17.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4.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67.xml"/><Relationship Id="rId6" Type="http://schemas.microsoft.com/office/2007/relationships/hdphoto" Target="../media/hdphoto4.wdp"/><Relationship Id="rId5" Type="http://schemas.openxmlformats.org/officeDocument/2006/relationships/image" Target="../media/image35.png"/><Relationship Id="rId10" Type="http://schemas.microsoft.com/office/2007/relationships/hdphoto" Target="../media/hdphoto6.wdp"/><Relationship Id="rId4" Type="http://schemas.microsoft.com/office/2007/relationships/hdphoto" Target="../media/hdphoto3.wdp"/><Relationship Id="rId9"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8.xml"/><Relationship Id="rId1" Type="http://schemas.openxmlformats.org/officeDocument/2006/relationships/tags" Target="../tags/tag18.xml"/><Relationship Id="rId5" Type="http://schemas.microsoft.com/office/2007/relationships/hdphoto" Target="../media/hdphoto7.wdp"/><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8.xml"/><Relationship Id="rId1" Type="http://schemas.openxmlformats.org/officeDocument/2006/relationships/tags" Target="../tags/tag19.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8.xml"/><Relationship Id="rId1" Type="http://schemas.openxmlformats.org/officeDocument/2006/relationships/tags" Target="../tags/tag20.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8.xml"/><Relationship Id="rId1" Type="http://schemas.openxmlformats.org/officeDocument/2006/relationships/tags" Target="../tags/tag21.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8.xml"/><Relationship Id="rId1" Type="http://schemas.openxmlformats.org/officeDocument/2006/relationships/tags" Target="../tags/tag2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8.xml"/><Relationship Id="rId1" Type="http://schemas.openxmlformats.org/officeDocument/2006/relationships/tags" Target="../tags/tag23.xml"/><Relationship Id="rId5" Type="http://schemas.microsoft.com/office/2007/relationships/hdphoto" Target="../media/hdphoto8.wdp"/><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4.png"/><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8.xml"/><Relationship Id="rId1" Type="http://schemas.openxmlformats.org/officeDocument/2006/relationships/tags" Target="../tags/tag24.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8.xml"/><Relationship Id="rId1" Type="http://schemas.openxmlformats.org/officeDocument/2006/relationships/tags" Target="../tags/tag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8.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8.xml"/><Relationship Id="rId1" Type="http://schemas.openxmlformats.org/officeDocument/2006/relationships/tags" Target="../tags/tag26.xml"/><Relationship Id="rId4" Type="http://schemas.openxmlformats.org/officeDocument/2006/relationships/image" Target="../media/image4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8.xml"/><Relationship Id="rId1" Type="http://schemas.openxmlformats.org/officeDocument/2006/relationships/tags" Target="../tags/tag27.xml"/><Relationship Id="rId4" Type="http://schemas.openxmlformats.org/officeDocument/2006/relationships/image" Target="../media/image47.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8.xml"/><Relationship Id="rId1" Type="http://schemas.openxmlformats.org/officeDocument/2006/relationships/tags" Target="../tags/tag28.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8.xml"/><Relationship Id="rId1" Type="http://schemas.openxmlformats.org/officeDocument/2006/relationships/tags" Target="../tags/tag29.xml"/><Relationship Id="rId5" Type="http://schemas.openxmlformats.org/officeDocument/2006/relationships/image" Target="../media/image5.png"/><Relationship Id="rId4" Type="http://schemas.openxmlformats.org/officeDocument/2006/relationships/image" Target="../media/image49.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8.xml"/><Relationship Id="rId1" Type="http://schemas.openxmlformats.org/officeDocument/2006/relationships/tags" Target="../tags/tag30.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8.xml"/><Relationship Id="rId1" Type="http://schemas.openxmlformats.org/officeDocument/2006/relationships/tags" Target="../tags/tag31.xml"/><Relationship Id="rId4" Type="http://schemas.openxmlformats.org/officeDocument/2006/relationships/image" Target="../media/image51.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8.xml"/><Relationship Id="rId1" Type="http://schemas.openxmlformats.org/officeDocument/2006/relationships/tags" Target="../tags/tag32.xml"/><Relationship Id="rId5" Type="http://schemas.microsoft.com/office/2007/relationships/hdphoto" Target="../media/hdphoto10.wdp"/><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8.xml"/><Relationship Id="rId1" Type="http://schemas.openxmlformats.org/officeDocument/2006/relationships/tags" Target="../tags/tag33.xml"/><Relationship Id="rId5" Type="http://schemas.microsoft.com/office/2007/relationships/hdphoto" Target="../media/hdphoto11.wdp"/><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52.xml"/><Relationship Id="rId4" Type="http://schemas.microsoft.com/office/2007/relationships/hdphoto" Target="../media/hdphoto12.wdp"/></Relationships>
</file>

<file path=ppt/slides/_rels/slide57.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5.png"/><Relationship Id="rId1" Type="http://schemas.openxmlformats.org/officeDocument/2006/relationships/slideLayout" Target="../slideLayouts/slideLayout52.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2.xml"/></Relationships>
</file>

<file path=ppt/slides/_rels/slide5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7.png"/><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8.png"/><Relationship Id="rId1" Type="http://schemas.openxmlformats.org/officeDocument/2006/relationships/slideLayout" Target="../slideLayouts/slideLayout5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8.xml"/><Relationship Id="rId1" Type="http://schemas.openxmlformats.org/officeDocument/2006/relationships/tags" Target="../tags/tag3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48.xml"/></Relationships>
</file>

<file path=ppt/slides/_rels/slide6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9.png"/><Relationship Id="rId1" Type="http://schemas.openxmlformats.org/officeDocument/2006/relationships/slideLayout" Target="../slideLayouts/slideLayout69.xml"/></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9.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0.xml"/></Relationships>
</file>

<file path=ppt/slides/_rels/slide7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71.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71.xml"/></Relationships>
</file>

<file path=ppt/slides/_rels/slide7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71.xml"/></Relationships>
</file>

<file path=ppt/slides/_rels/slide7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65.png"/><Relationship Id="rId1" Type="http://schemas.openxmlformats.org/officeDocument/2006/relationships/slideLayout" Target="../slideLayouts/slideLayout69.xml"/></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68.xml"/><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6.xml"/><Relationship Id="rId1" Type="http://schemas.openxmlformats.org/officeDocument/2006/relationships/slideLayout" Target="../slideLayouts/slideLayout69.xml"/><Relationship Id="rId4" Type="http://schemas.openxmlformats.org/officeDocument/2006/relationships/image" Target="../media/image69.png"/></Relationships>
</file>

<file path=ppt/slides/_rels/slide7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9.xml"/></Relationships>
</file>

<file path=ppt/slides/_rels/slide7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9.xml"/></Relationships>
</file>

<file path=ppt/slides/_rels/slide7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74.png"/><Relationship Id="rId1" Type="http://schemas.openxmlformats.org/officeDocument/2006/relationships/slideLayout" Target="../slideLayouts/slideLayout69.xml"/></Relationships>
</file>

<file path=ppt/slides/_rels/slide7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7.xml"/><Relationship Id="rId1" Type="http://schemas.openxmlformats.org/officeDocument/2006/relationships/slideLayout" Target="../slideLayouts/slideLayout69.xml"/></Relationships>
</file>

<file path=ppt/slides/_rels/slide8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8.xml"/><Relationship Id="rId1" Type="http://schemas.openxmlformats.org/officeDocument/2006/relationships/slideLayout" Target="../slideLayouts/slideLayout69.xml"/></Relationships>
</file>

<file path=ppt/slides/_rels/slide8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9.xml"/><Relationship Id="rId1" Type="http://schemas.openxmlformats.org/officeDocument/2006/relationships/slideLayout" Target="../slideLayouts/slideLayout69.xml"/></Relationships>
</file>

<file path=ppt/slides/_rels/slide8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0.xml"/><Relationship Id="rId1" Type="http://schemas.openxmlformats.org/officeDocument/2006/relationships/slideLayout" Target="../slideLayouts/slideLayout69.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8.xml"/><Relationship Id="rId1" Type="http://schemas.openxmlformats.org/officeDocument/2006/relationships/tags" Target="../tags/tag35.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8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2.xml"/><Relationship Id="rId1" Type="http://schemas.openxmlformats.org/officeDocument/2006/relationships/slideLayout" Target="../slideLayouts/slideLayout52.xml"/><Relationship Id="rId4" Type="http://schemas.microsoft.com/office/2007/relationships/hdphoto" Target="../media/hdphoto19.wdp"/></Relationships>
</file>

<file path=ppt/slides/_rels/slide88.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80.png"/><Relationship Id="rId1" Type="http://schemas.openxmlformats.org/officeDocument/2006/relationships/slideLayout" Target="../slideLayouts/slideLayout52.xml"/></Relationships>
</file>

<file path=ppt/slides/_rels/slide8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3.xml"/><Relationship Id="rId1" Type="http://schemas.openxmlformats.org/officeDocument/2006/relationships/slideLayout" Target="../slideLayouts/slideLayout52.xml"/></Relationships>
</file>

<file path=ppt/slides/_rels/slide9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2.xml"/></Relationships>
</file>

<file path=ppt/slides/_rels/slide9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52.xml"/></Relationships>
</file>

<file path=ppt/slides/_rels/slide9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52.xml"/></Relationships>
</file>

<file path=ppt/slides/_rels/slide9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52.xml"/></Relationships>
</file>

<file path=ppt/slides/_rels/slide9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52.xml"/></Relationships>
</file>

<file path=ppt/slides/_rels/slide9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2.xml"/></Relationships>
</file>

<file path=ppt/slides/_rels/slide9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2.xml"/></Relationships>
</file>

<file path=ppt/slides/_rels/slide9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2.xml"/></Relationships>
</file>

<file path=ppt/slides/_rels/slide98.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66.xml"/></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8.xml"/><Relationship Id="rId1" Type="http://schemas.openxmlformats.org/officeDocument/2006/relationships/tags" Target="../tags/tag36.xml"/></Relationships>
</file>

<file path=ppt/slides/_rels/slide10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8.xml"/></Relationships>
</file>

<file path=ppt/slides/_rels/slide10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6.xml"/><Relationship Id="rId1" Type="http://schemas.openxmlformats.org/officeDocument/2006/relationships/slideLayout" Target="../slideLayouts/slideLayout52.xml"/></Relationships>
</file>

<file path=ppt/slides/_rels/slide10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2.xml"/></Relationships>
</file>

<file path=ppt/slides/_rels/slide10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2.xml"/></Relationships>
</file>

<file path=ppt/slides/_rels/slide10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7.xml"/><Relationship Id="rId1" Type="http://schemas.openxmlformats.org/officeDocument/2006/relationships/slideLayout" Target="../slideLayouts/slideLayout52.xml"/></Relationships>
</file>

<file path=ppt/slides/_rels/slide10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2.xml"/></Relationships>
</file>

<file path=ppt/slides/_rels/slide10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8.xml"/><Relationship Id="rId1" Type="http://schemas.openxmlformats.org/officeDocument/2006/relationships/slideLayout" Target="../slideLayouts/slideLayout48.xml"/></Relationships>
</file>

<file path=ppt/slides/_rels/slide11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9.xml"/><Relationship Id="rId1" Type="http://schemas.openxmlformats.org/officeDocument/2006/relationships/slideLayout" Target="../slideLayouts/slideLayout48.xml"/></Relationships>
</file>

<file path=ppt/slides/_rels/slide11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0.xml"/><Relationship Id="rId1" Type="http://schemas.openxmlformats.org/officeDocument/2006/relationships/slideLayout" Target="../slideLayouts/slideLayout48.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48.xml"/><Relationship Id="rId1" Type="http://schemas.openxmlformats.org/officeDocument/2006/relationships/tags" Target="../tags/tag37.xml"/></Relationships>
</file>

<file path=ppt/slides/_rels/slide1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8.xml"/></Relationships>
</file>

<file path=ppt/slides/_rels/slide11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3.xml"/><Relationship Id="rId1" Type="http://schemas.openxmlformats.org/officeDocument/2006/relationships/slideLayout" Target="../slideLayouts/slideLayout48.xml"/><Relationship Id="rId4" Type="http://schemas.microsoft.com/office/2007/relationships/hdphoto" Target="../media/hdphoto21.wdp"/></Relationships>
</file>

<file path=ppt/slides/_rels/slide116.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102.png"/><Relationship Id="rId1" Type="http://schemas.openxmlformats.org/officeDocument/2006/relationships/slideLayout" Target="../slideLayouts/slideLayout48.xml"/></Relationships>
</file>

<file path=ppt/slides/_rels/slide11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48.xml"/></Relationships>
</file>

<file path=ppt/slides/_rels/slide118.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8.xml"/></Relationships>
</file>

<file path=ppt/slides/_rels/slide1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64.xml"/><Relationship Id="rId1" Type="http://schemas.openxmlformats.org/officeDocument/2006/relationships/slideLayout" Target="../slideLayouts/slideLayout52.xml"/><Relationship Id="rId4" Type="http://schemas.microsoft.com/office/2007/relationships/hdphoto" Target="../media/hdphoto23.wdp"/></Relationships>
</file>

<file path=ppt/slides/_rels/slide120.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106.png"/><Relationship Id="rId1" Type="http://schemas.openxmlformats.org/officeDocument/2006/relationships/slideLayout" Target="../slideLayouts/slideLayout48.xml"/></Relationships>
</file>

<file path=ppt/slides/_rels/slide12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5.xml"/><Relationship Id="rId1" Type="http://schemas.openxmlformats.org/officeDocument/2006/relationships/slideLayout" Target="../slideLayouts/slideLayout52.xml"/><Relationship Id="rId4" Type="http://schemas.microsoft.com/office/2007/relationships/hdphoto" Target="../media/hdphoto25.wdp"/></Relationships>
</file>

<file path=ppt/slides/_rels/slide122.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108.png"/><Relationship Id="rId1" Type="http://schemas.openxmlformats.org/officeDocument/2006/relationships/slideLayout" Target="../slideLayouts/slideLayout48.xml"/></Relationships>
</file>

<file path=ppt/slides/_rels/slide123.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109.png"/><Relationship Id="rId1" Type="http://schemas.openxmlformats.org/officeDocument/2006/relationships/slideLayout" Target="../slideLayouts/slideLayout48.xml"/></Relationships>
</file>

<file path=ppt/slides/_rels/slide124.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110.png"/><Relationship Id="rId1" Type="http://schemas.openxmlformats.org/officeDocument/2006/relationships/slideLayout" Target="../slideLayouts/slideLayout48.xml"/></Relationships>
</file>

<file path=ppt/slides/_rels/slide12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48.xml"/></Relationships>
</file>

<file path=ppt/slides/_rels/slide12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113.png"/><Relationship Id="rId1" Type="http://schemas.openxmlformats.org/officeDocument/2006/relationships/slideLayout" Target="../slideLayouts/slideLayout48.xml"/></Relationships>
</file>

<file path=ppt/slides/_rels/slide12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48.xml"/></Relationships>
</file>

<file path=ppt/slides/_rels/slide12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48.xml"/><Relationship Id="rId1" Type="http://schemas.openxmlformats.org/officeDocument/2006/relationships/tags" Target="../tags/tag38.xml"/></Relationships>
</file>

<file path=ppt/slides/_rels/slide12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48.xml"/><Relationship Id="rId1" Type="http://schemas.openxmlformats.org/officeDocument/2006/relationships/tags" Target="../tags/tag39.xml"/></Relationships>
</file>

<file path=ppt/slides/_rels/slide1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8.xml"/><Relationship Id="rId1" Type="http://schemas.openxmlformats.org/officeDocument/2006/relationships/slideLayout" Target="../slideLayouts/slideLayout5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69.xml"/><Relationship Id="rId1" Type="http://schemas.openxmlformats.org/officeDocument/2006/relationships/slideLayout" Target="../slideLayouts/slideLayout52.xml"/></Relationships>
</file>

<file path=ppt/slides/_rels/slide13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0.xml"/><Relationship Id="rId1" Type="http://schemas.openxmlformats.org/officeDocument/2006/relationships/slideLayout" Target="../slideLayouts/slideLayout52.xml"/><Relationship Id="rId4" Type="http://schemas.microsoft.com/office/2007/relationships/hdphoto" Target="../media/hdphoto30.wdp"/></Relationships>
</file>

<file path=ppt/slides/_rels/slide13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1.xml"/><Relationship Id="rId1" Type="http://schemas.openxmlformats.org/officeDocument/2006/relationships/slideLayout" Target="../slideLayouts/slideLayout52.xml"/><Relationship Id="rId4" Type="http://schemas.microsoft.com/office/2007/relationships/hdphoto" Target="../media/hdphoto31.wdp"/></Relationships>
</file>

<file path=ppt/slides/_rels/slide13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72.xml"/><Relationship Id="rId1" Type="http://schemas.openxmlformats.org/officeDocument/2006/relationships/slideLayout" Target="../slideLayouts/slideLayout52.xml"/></Relationships>
</file>

<file path=ppt/slides/_rels/slide13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73.xml"/><Relationship Id="rId1" Type="http://schemas.openxmlformats.org/officeDocument/2006/relationships/slideLayout" Target="../slideLayouts/slideLayout52.xml"/></Relationships>
</file>

<file path=ppt/slides/_rels/slide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4.xml"/><Relationship Id="rId1" Type="http://schemas.openxmlformats.org/officeDocument/2006/relationships/slideLayout" Target="../slideLayouts/slideLayout48.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8.xml"/></Relationships>
</file>

<file path=ppt/slides/_rels/slide142.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48.xml"/><Relationship Id="rId1" Type="http://schemas.openxmlformats.org/officeDocument/2006/relationships/tags" Target="../tags/tag40.xml"/></Relationships>
</file>

<file path=ppt/slides/_rels/slide1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8.xml"/></Relationships>
</file>

<file path=ppt/slides/_rels/slide14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48.xml"/></Relationships>
</file>

<file path=ppt/slides/_rels/slide1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52.xml"/></Relationships>
</file>

<file path=ppt/slides/_rels/slide147.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123.png"/><Relationship Id="rId1" Type="http://schemas.openxmlformats.org/officeDocument/2006/relationships/slideLayout" Target="../slideLayouts/slideLayout48.xml"/></Relationships>
</file>

<file path=ppt/slides/_rels/slide148.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124.png"/><Relationship Id="rId1" Type="http://schemas.openxmlformats.org/officeDocument/2006/relationships/slideLayout" Target="../slideLayouts/slideLayout48.xml"/></Relationships>
</file>

<file path=ppt/slides/_rels/slide14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78.xml"/><Relationship Id="rId1" Type="http://schemas.openxmlformats.org/officeDocument/2006/relationships/slideLayout" Target="../slideLayouts/slideLayout48.xml"/><Relationship Id="rId4" Type="http://schemas.microsoft.com/office/2007/relationships/hdphoto" Target="../media/hdphoto34.wdp"/></Relationships>
</file>

<file path=ppt/slides/_rels/slide150.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126.png"/><Relationship Id="rId1" Type="http://schemas.openxmlformats.org/officeDocument/2006/relationships/slideLayout" Target="../slideLayouts/slideLayout48.xml"/></Relationships>
</file>

<file path=ppt/slides/_rels/slide151.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127.png"/><Relationship Id="rId1" Type="http://schemas.openxmlformats.org/officeDocument/2006/relationships/slideLayout" Target="../slideLayouts/slideLayout48.xml"/></Relationships>
</file>

<file path=ppt/slides/_rels/slide152.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128.png"/><Relationship Id="rId1" Type="http://schemas.openxmlformats.org/officeDocument/2006/relationships/slideLayout" Target="../slideLayouts/slideLayout48.xml"/></Relationships>
</file>

<file path=ppt/slides/_rels/slide15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79.xml"/><Relationship Id="rId1" Type="http://schemas.openxmlformats.org/officeDocument/2006/relationships/slideLayout" Target="../slideLayouts/slideLayout48.xml"/><Relationship Id="rId4" Type="http://schemas.microsoft.com/office/2007/relationships/hdphoto" Target="../media/hdphoto38.wdp"/></Relationships>
</file>

<file path=ppt/slides/_rels/slide154.xml.rels><?xml version="1.0" encoding="UTF-8" standalone="yes"?>
<Relationships xmlns="http://schemas.openxmlformats.org/package/2006/relationships"><Relationship Id="rId3" Type="http://schemas.microsoft.com/office/2007/relationships/hdphoto" Target="../media/hdphoto39.wdp"/><Relationship Id="rId2" Type="http://schemas.openxmlformats.org/officeDocument/2006/relationships/image" Target="../media/image130.png"/><Relationship Id="rId1" Type="http://schemas.openxmlformats.org/officeDocument/2006/relationships/slideLayout" Target="../slideLayouts/slideLayout48.xml"/></Relationships>
</file>

<file path=ppt/slides/_rels/slide155.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48.xml"/></Relationships>
</file>

<file path=ppt/slides/_rels/slide15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80.xml"/><Relationship Id="rId1" Type="http://schemas.openxmlformats.org/officeDocument/2006/relationships/slideLayout" Target="../slideLayouts/slideLayout52.xml"/><Relationship Id="rId4" Type="http://schemas.microsoft.com/office/2007/relationships/hdphoto" Target="../media/hdphoto40.wdp"/></Relationships>
</file>

<file path=ppt/slides/_rels/slide157.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48.xml"/><Relationship Id="rId1" Type="http://schemas.openxmlformats.org/officeDocument/2006/relationships/tags" Target="../tags/tag41.xml"/></Relationships>
</file>

<file path=ppt/slides/_rels/slide1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Grp="1" noChangeArrowheads="1"/>
          </p:cNvSpPr>
          <p:nvPr>
            <p:ph type="title"/>
          </p:nvPr>
        </p:nvSpPr>
        <p:spPr>
          <a:xfrm>
            <a:off x="381000" y="740743"/>
            <a:ext cx="11430000" cy="3206825"/>
          </a:xfrm>
        </p:spPr>
        <p:txBody>
          <a:bodyPr wrap="square" anchor="b">
            <a:noAutofit/>
          </a:bodyPr>
          <a:lstStyle/>
          <a:p>
            <a:pPr>
              <a:spcBef>
                <a:spcPts val="600"/>
              </a:spcBef>
            </a:pPr>
            <a:r>
              <a:rPr lang="en-US" sz="4600" dirty="0">
                <a:solidFill>
                  <a:srgbClr val="0331FF"/>
                </a:solidFill>
                <a:latin typeface="Calibri" panose="020F0502020204030204" pitchFamily="34" charset="0"/>
                <a:cs typeface="Calibri" panose="020F0502020204030204" pitchFamily="34" charset="0"/>
              </a:rPr>
              <a:t>Integrating New Advances into </a:t>
            </a:r>
            <a:br>
              <a:rPr lang="en-US" sz="4600" dirty="0">
                <a:solidFill>
                  <a:srgbClr val="0331FF"/>
                </a:solidFill>
                <a:latin typeface="Calibri" panose="020F0502020204030204" pitchFamily="34" charset="0"/>
                <a:cs typeface="Calibri" panose="020F0502020204030204" pitchFamily="34" charset="0"/>
              </a:rPr>
            </a:br>
            <a:r>
              <a:rPr lang="en-US" sz="4600" dirty="0">
                <a:solidFill>
                  <a:srgbClr val="0331FF"/>
                </a:solidFill>
                <a:latin typeface="Calibri" panose="020F0502020204030204" pitchFamily="34" charset="0"/>
                <a:cs typeface="Calibri" panose="020F0502020204030204" pitchFamily="34" charset="0"/>
              </a:rPr>
              <a:t>Community Oncology Practice </a:t>
            </a:r>
            <a:br>
              <a:rPr lang="en-US" sz="4600" dirty="0">
                <a:solidFill>
                  <a:srgbClr val="0331FF"/>
                </a:solidFill>
                <a:latin typeface="Calibri" panose="020F0502020204030204" pitchFamily="34" charset="0"/>
                <a:cs typeface="Calibri" panose="020F0502020204030204" pitchFamily="34" charset="0"/>
              </a:rPr>
            </a:br>
            <a:br>
              <a:rPr lang="en-US" sz="1000" dirty="0">
                <a:solidFill>
                  <a:srgbClr val="0331FF"/>
                </a:solidFill>
                <a:latin typeface="Calibri" panose="020F0502020204030204" pitchFamily="34" charset="0"/>
                <a:cs typeface="Calibri" panose="020F0502020204030204" pitchFamily="34" charset="0"/>
              </a:rPr>
            </a:br>
            <a:r>
              <a:rPr lang="en-US" sz="4000" b="0" i="1" dirty="0">
                <a:solidFill>
                  <a:srgbClr val="015593"/>
                </a:solidFill>
                <a:latin typeface="Calibri" panose="020F0502020204030204" pitchFamily="34" charset="0"/>
                <a:cs typeface="Calibri" panose="020F0502020204030204" pitchFamily="34" charset="0"/>
              </a:rPr>
              <a:t>CME/MOC, NCPD and ACPE Accredited</a:t>
            </a:r>
          </a:p>
        </p:txBody>
      </p:sp>
      <p:sp>
        <p:nvSpPr>
          <p:cNvPr id="13" name="Rectangle 4">
            <a:extLst>
              <a:ext uri="{FF2B5EF4-FFF2-40B4-BE49-F238E27FC236}">
                <a16:creationId xmlns:a16="http://schemas.microsoft.com/office/drawing/2014/main" id="{A715E886-7A4D-B146-ABE9-3E74E44BADF6}"/>
              </a:ext>
            </a:extLst>
          </p:cNvPr>
          <p:cNvSpPr txBox="1">
            <a:spLocks noChangeArrowheads="1"/>
          </p:cNvSpPr>
          <p:nvPr/>
        </p:nvSpPr>
        <p:spPr bwMode="auto">
          <a:xfrm>
            <a:off x="381000" y="3947568"/>
            <a:ext cx="11430000" cy="1894114"/>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lvl="0">
              <a:spcBef>
                <a:spcPts val="600"/>
              </a:spcBef>
              <a:defRPr/>
            </a:pPr>
            <a:r>
              <a:rPr lang="en-US" sz="4000" kern="0" dirty="0">
                <a:solidFill>
                  <a:srgbClr val="002060"/>
                </a:solidFill>
                <a:latin typeface="Calibri" panose="020F0502020204030204" pitchFamily="34" charset="0"/>
                <a:cs typeface="Calibri" panose="020F0502020204030204" pitchFamily="34" charset="0"/>
              </a:rPr>
              <a:t>Saturday, October 17, 2026 </a:t>
            </a:r>
            <a:b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br>
            <a:r>
              <a:rPr kumimoji="0" lang="en-US" sz="40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rPr>
              <a:t>7:15 AM – 12:00 PM ET</a:t>
            </a:r>
          </a:p>
        </p:txBody>
      </p:sp>
    </p:spTree>
    <p:custDataLst>
      <p:tags r:id="rId1"/>
    </p:custDataLst>
    <p:extLst>
      <p:ext uri="{BB962C8B-B14F-4D97-AF65-F5344CB8AC3E}">
        <p14:creationId xmlns:p14="http://schemas.microsoft.com/office/powerpoint/2010/main" val="10068722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logos&#10;&#10;Description automatically generated">
            <a:extLst>
              <a:ext uri="{FF2B5EF4-FFF2-40B4-BE49-F238E27FC236}">
                <a16:creationId xmlns:a16="http://schemas.microsoft.com/office/drawing/2014/main" id="{6E2514CE-BBCE-41D2-F2B4-F16A7F5D67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3120" y="480870"/>
            <a:ext cx="6605760" cy="4384092"/>
          </a:xfrm>
          <a:prstGeom prst="rect">
            <a:avLst/>
          </a:prstGeom>
        </p:spPr>
      </p:pic>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916517" y="3811067"/>
            <a:ext cx="10358967" cy="2448272"/>
          </a:xfrm>
        </p:spPr>
        <p:txBody>
          <a:bodyPr/>
          <a:lstStyle/>
          <a:p>
            <a:pPr>
              <a:lnSpc>
                <a:spcPts val="3640"/>
              </a:lnSpc>
            </a:pPr>
            <a:r>
              <a:rPr lang="en-US" sz="4400" i="1" dirty="0"/>
              <a:t>Welcome FCS Members! </a:t>
            </a:r>
            <a:endParaRPr lang="en-US" sz="3200" dirty="0"/>
          </a:p>
        </p:txBody>
      </p:sp>
    </p:spTree>
    <p:extLst>
      <p:ext uri="{BB962C8B-B14F-4D97-AF65-F5344CB8AC3E}">
        <p14:creationId xmlns:p14="http://schemas.microsoft.com/office/powerpoint/2010/main" val="8049091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6"/>
          <p:cNvSpPr>
            <a:spLocks noChangeArrowheads="1"/>
          </p:cNvSpPr>
          <p:nvPr/>
        </p:nvSpPr>
        <p:spPr bwMode="auto">
          <a:xfrm>
            <a:off x="904413" y="1143000"/>
            <a:ext cx="7696200" cy="6096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Networked iPads are available.</a:t>
            </a:r>
          </a:p>
        </p:txBody>
      </p:sp>
      <p:sp>
        <p:nvSpPr>
          <p:cNvPr id="19" name="Rectangle 10"/>
          <p:cNvSpPr>
            <a:spLocks noChangeArrowheads="1"/>
          </p:cNvSpPr>
          <p:nvPr/>
        </p:nvSpPr>
        <p:spPr bwMode="auto">
          <a:xfrm>
            <a:off x="914639" y="6264897"/>
            <a:ext cx="10360152" cy="503238"/>
          </a:xfrm>
          <a:prstGeom prst="rect">
            <a:avLst/>
          </a:prstGeom>
          <a:noFill/>
          <a:ln>
            <a:noFill/>
          </a:ln>
          <a:effectLst>
            <a:prstShdw prst="shdw17" dist="17961" dir="2700000">
              <a:srgbClr val="708688">
                <a:alpha val="74997"/>
              </a:srgbClr>
            </a:prst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assistance, please raise your hand. Devices will be collected at the conclusion of the activity.</a:t>
            </a:r>
          </a:p>
        </p:txBody>
      </p:sp>
      <p:sp>
        <p:nvSpPr>
          <p:cNvPr id="20" name="Rectangle 13"/>
          <p:cNvSpPr>
            <a:spLocks noChangeArrowheads="1"/>
          </p:cNvSpPr>
          <p:nvPr/>
        </p:nvSpPr>
        <p:spPr bwMode="auto">
          <a:xfrm>
            <a:off x="1920479" y="1893881"/>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Review Program Slides: Tap the Program Slides button to review speaker presentations and other program content.</a:t>
            </a:r>
          </a:p>
        </p:txBody>
      </p:sp>
      <p:sp>
        <p:nvSpPr>
          <p:cNvPr id="23" name="Rectangle 13"/>
          <p:cNvSpPr>
            <a:spLocks noChangeArrowheads="1"/>
          </p:cNvSpPr>
          <p:nvPr/>
        </p:nvSpPr>
        <p:spPr bwMode="auto">
          <a:xfrm>
            <a:off x="1920479" y="3031563"/>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Answer Survey Questions: Complete the premeeting survey.</a:t>
            </a:r>
          </a:p>
        </p:txBody>
      </p:sp>
      <p:sp>
        <p:nvSpPr>
          <p:cNvPr id="25" name="Rectangle 13"/>
          <p:cNvSpPr>
            <a:spLocks noChangeArrowheads="1"/>
          </p:cNvSpPr>
          <p:nvPr/>
        </p:nvSpPr>
        <p:spPr bwMode="auto">
          <a:xfrm>
            <a:off x="1920479" y="4220749"/>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Ask a Question: Tap Ask a Question to submit a challenging case or question for discussion. We will aim to address as many questions as possible during the program.</a:t>
            </a:r>
          </a:p>
        </p:txBody>
      </p:sp>
      <p:pic>
        <p:nvPicPr>
          <p:cNvPr id="27" name="Picture 26" descr="ASCO-GI-16_iPad-icons_v1fr-slid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639" y="1847655"/>
            <a:ext cx="1005840" cy="769902"/>
          </a:xfrm>
          <a:prstGeom prst="rect">
            <a:avLst/>
          </a:prstGeom>
        </p:spPr>
      </p:pic>
      <p:pic>
        <p:nvPicPr>
          <p:cNvPr id="28" name="Picture 27" descr="ASCO-GI-16_iPad-icons_v1fr-question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639" y="4191311"/>
            <a:ext cx="1005840" cy="776111"/>
          </a:xfrm>
          <a:prstGeom prst="rect">
            <a:avLst/>
          </a:prstGeom>
        </p:spPr>
      </p:pic>
      <p:pic>
        <p:nvPicPr>
          <p:cNvPr id="29" name="Picture 28" descr="ASCO-GI-16_iPad-icons_v1fr-surve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639" y="3017092"/>
            <a:ext cx="1005840" cy="774684"/>
          </a:xfrm>
          <a:prstGeom prst="rect">
            <a:avLst/>
          </a:prstGeom>
        </p:spPr>
      </p:pic>
      <p:sp>
        <p:nvSpPr>
          <p:cNvPr id="3" name="Title 2"/>
          <p:cNvSpPr>
            <a:spLocks noGrp="1"/>
          </p:cNvSpPr>
          <p:nvPr>
            <p:ph type="title"/>
          </p:nvPr>
        </p:nvSpPr>
        <p:spPr>
          <a:xfrm>
            <a:off x="914639" y="0"/>
            <a:ext cx="10362724" cy="1143000"/>
          </a:xfrm>
        </p:spPr>
        <p:txBody>
          <a:bodyPr/>
          <a:lstStyle/>
          <a:p>
            <a:r>
              <a:rPr lang="en-US" dirty="0"/>
              <a:t>Clinicians in the Meeting Room</a:t>
            </a:r>
          </a:p>
        </p:txBody>
      </p:sp>
    </p:spTree>
    <p:extLst>
      <p:ext uri="{BB962C8B-B14F-4D97-AF65-F5344CB8AC3E}">
        <p14:creationId xmlns:p14="http://schemas.microsoft.com/office/powerpoint/2010/main" val="28141450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3"/>
          <p:cNvSpPr>
            <a:spLocks noChangeArrowheads="1"/>
          </p:cNvSpPr>
          <p:nvPr/>
        </p:nvSpPr>
        <p:spPr bwMode="auto">
          <a:xfrm>
            <a:off x="1920479" y="1686530"/>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Review Program Slides: A link to the program slides will be posted in the chat room at the start of the program.</a:t>
            </a:r>
          </a:p>
        </p:txBody>
      </p:sp>
      <p:sp>
        <p:nvSpPr>
          <p:cNvPr id="23" name="Rectangle 13"/>
          <p:cNvSpPr>
            <a:spLocks noChangeArrowheads="1"/>
          </p:cNvSpPr>
          <p:nvPr/>
        </p:nvSpPr>
        <p:spPr bwMode="auto">
          <a:xfrm>
            <a:off x="1920479" y="2824212"/>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Answer Survey Questions: Complete the premeeting surveys.</a:t>
            </a:r>
          </a:p>
        </p:txBody>
      </p:sp>
      <p:sp>
        <p:nvSpPr>
          <p:cNvPr id="25" name="Rectangle 13"/>
          <p:cNvSpPr>
            <a:spLocks noChangeArrowheads="1"/>
          </p:cNvSpPr>
          <p:nvPr/>
        </p:nvSpPr>
        <p:spPr bwMode="auto">
          <a:xfrm>
            <a:off x="1920479" y="4013398"/>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Ask a Question: Submit a challenging case or question for discussion using the Zoom chat room.</a:t>
            </a:r>
          </a:p>
        </p:txBody>
      </p:sp>
      <p:sp>
        <p:nvSpPr>
          <p:cNvPr id="26" name="Rectangle 13"/>
          <p:cNvSpPr>
            <a:spLocks noChangeArrowheads="1"/>
          </p:cNvSpPr>
          <p:nvPr/>
        </p:nvSpPr>
        <p:spPr bwMode="auto">
          <a:xfrm>
            <a:off x="1920479" y="5219346"/>
            <a:ext cx="9354312" cy="6456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lIns="274320" anchor="ctr"/>
          <a:lstStyle/>
          <a:p>
            <a:pPr marL="0" marR="0" lvl="0" indent="0" algn="l" defTabSz="455613" rtl="0" eaLnBrk="1" fontAlgn="base" latinLnBrk="0" hangingPunct="1">
              <a:lnSpc>
                <a:spcPct val="90000"/>
              </a:lnSpc>
              <a:spcBef>
                <a:spcPct val="0"/>
              </a:spcBef>
              <a:spcAft>
                <a:spcPct val="0"/>
              </a:spcAft>
              <a:buClrTx/>
              <a:buSzTx/>
              <a:buFontTx/>
              <a:buNone/>
              <a:tabLst/>
              <a:defRPr/>
            </a:pPr>
            <a:r>
              <a:rPr kumimoji="0" lang="en-US" sz="21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Get CME/ACPE/NCPD Credit: A credit link will be provided in the chat room at the conclusion of the program.</a:t>
            </a:r>
          </a:p>
        </p:txBody>
      </p:sp>
      <p:pic>
        <p:nvPicPr>
          <p:cNvPr id="27" name="Picture 26" descr="ASCO-GI-16_iPad-icons_v1fr-slide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639" y="1640304"/>
            <a:ext cx="1005840" cy="769902"/>
          </a:xfrm>
          <a:prstGeom prst="rect">
            <a:avLst/>
          </a:prstGeom>
        </p:spPr>
      </p:pic>
      <p:pic>
        <p:nvPicPr>
          <p:cNvPr id="28" name="Picture 27" descr="ASCO-GI-16_iPad-icons_v1fr-question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639" y="3983960"/>
            <a:ext cx="1005840" cy="776111"/>
          </a:xfrm>
          <a:prstGeom prst="rect">
            <a:avLst/>
          </a:prstGeom>
        </p:spPr>
      </p:pic>
      <p:pic>
        <p:nvPicPr>
          <p:cNvPr id="29" name="Picture 28" descr="ASCO-GI-16_iPad-icons_v1fr-surve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639" y="2809741"/>
            <a:ext cx="1005840" cy="774684"/>
          </a:xfrm>
          <a:prstGeom prst="rect">
            <a:avLst/>
          </a:prstGeom>
        </p:spPr>
      </p:pic>
      <p:pic>
        <p:nvPicPr>
          <p:cNvPr id="30" name="Picture 29" descr="ASCO-GI-16_iPad-icons_v1fr-cme.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639" y="5159605"/>
            <a:ext cx="1005840" cy="765179"/>
          </a:xfrm>
          <a:prstGeom prst="rect">
            <a:avLst/>
          </a:prstGeom>
        </p:spPr>
      </p:pic>
      <p:sp>
        <p:nvSpPr>
          <p:cNvPr id="3" name="Title 2"/>
          <p:cNvSpPr>
            <a:spLocks noGrp="1"/>
          </p:cNvSpPr>
          <p:nvPr>
            <p:ph type="title"/>
          </p:nvPr>
        </p:nvSpPr>
        <p:spPr>
          <a:xfrm>
            <a:off x="914639" y="0"/>
            <a:ext cx="10362724" cy="1143000"/>
          </a:xfrm>
        </p:spPr>
        <p:txBody>
          <a:bodyPr/>
          <a:lstStyle/>
          <a:p>
            <a:r>
              <a:rPr lang="en-US" dirty="0"/>
              <a:t>Clinicians Attending via Zoom</a:t>
            </a:r>
          </a:p>
        </p:txBody>
      </p:sp>
    </p:spTree>
    <p:extLst>
      <p:ext uri="{BB962C8B-B14F-4D97-AF65-F5344CB8AC3E}">
        <p14:creationId xmlns:p14="http://schemas.microsoft.com/office/powerpoint/2010/main" val="27485660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AF690AF-19BF-01A1-8D52-20A82A949FCD}"/>
              </a:ext>
            </a:extLst>
          </p:cNvPr>
          <p:cNvSpPr>
            <a:spLocks noGrp="1"/>
          </p:cNvSpPr>
          <p:nvPr>
            <p:ph idx="1"/>
          </p:nvPr>
        </p:nvSpPr>
        <p:spPr>
          <a:xfrm>
            <a:off x="1415480" y="1916832"/>
            <a:ext cx="9361040" cy="2520280"/>
          </a:xfrm>
          <a:solidFill>
            <a:srgbClr val="E9F8FD"/>
          </a:solidFill>
          <a:ln>
            <a:solidFill>
              <a:schemeClr val="tx2">
                <a:lumMod val="50000"/>
                <a:lumOff val="50000"/>
              </a:schemeClr>
            </a:solidFill>
          </a:ln>
        </p:spPr>
        <p:txBody>
          <a:bodyPr lIns="365760" rIns="365760" anchor="ctr"/>
          <a:lstStyle/>
          <a:p>
            <a:pPr marL="98425" indent="0">
              <a:lnSpc>
                <a:spcPct val="100000"/>
              </a:lnSpc>
              <a:buNone/>
            </a:pPr>
            <a:r>
              <a:rPr lang="en-US" sz="3200" dirty="0"/>
              <a:t>This educational activity contains discussion of </a:t>
            </a:r>
            <a:br>
              <a:rPr lang="en-US" sz="3200" dirty="0"/>
            </a:br>
            <a:r>
              <a:rPr lang="en-US" sz="3200" dirty="0"/>
              <a:t>non-FDA-approved uses of agents and regimens. Please refer to official prescribing information for each product for approved indications. </a:t>
            </a:r>
          </a:p>
        </p:txBody>
      </p:sp>
    </p:spTree>
    <p:extLst>
      <p:ext uri="{BB962C8B-B14F-4D97-AF65-F5344CB8AC3E}">
        <p14:creationId xmlns:p14="http://schemas.microsoft.com/office/powerpoint/2010/main" val="40671944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02EBE-D4CE-2EE5-1BFA-292E462466B3}"/>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A400D251-9A2A-FB85-22EE-C7A545A72650}"/>
              </a:ext>
            </a:extLst>
          </p:cNvPr>
          <p:cNvSpPr>
            <a:spLocks noGrp="1" noChangeArrowheads="1"/>
          </p:cNvSpPr>
          <p:nvPr>
            <p:ph type="title"/>
          </p:nvPr>
        </p:nvSpPr>
        <p:spPr>
          <a:xfrm>
            <a:off x="-26623" y="526272"/>
            <a:ext cx="12192000" cy="1143000"/>
          </a:xfrm>
        </p:spPr>
        <p:txBody>
          <a:bodyPr wrap="square" anchor="ctr">
            <a:noAutofit/>
          </a:bodyPr>
          <a:lstStyle/>
          <a:p>
            <a:r>
              <a:rPr lang="en-US" sz="4000" dirty="0"/>
              <a:t>Where We Are, Where We’re Headed: </a:t>
            </a:r>
            <a:br>
              <a:rPr lang="en-US" sz="4000" dirty="0"/>
            </a:br>
            <a:r>
              <a:rPr lang="en-US" sz="4000" dirty="0"/>
              <a:t>Bispecific Antibodies in the </a:t>
            </a:r>
            <a:br>
              <a:rPr lang="en-US" sz="4000" dirty="0"/>
            </a:br>
            <a:r>
              <a:rPr lang="en-US" sz="4000" dirty="0"/>
              <a:t>Management of Follicular Lymphoma</a:t>
            </a:r>
          </a:p>
        </p:txBody>
      </p:sp>
      <p:sp>
        <p:nvSpPr>
          <p:cNvPr id="2" name="Text Box 6">
            <a:extLst>
              <a:ext uri="{FF2B5EF4-FFF2-40B4-BE49-F238E27FC236}">
                <a16:creationId xmlns:a16="http://schemas.microsoft.com/office/drawing/2014/main" id="{8DBA83FD-A13F-2409-2767-BA0E70DC8CF8}"/>
              </a:ext>
            </a:extLst>
          </p:cNvPr>
          <p:cNvSpPr txBox="1">
            <a:spLocks noChangeArrowheads="1"/>
          </p:cNvSpPr>
          <p:nvPr/>
        </p:nvSpPr>
        <p:spPr bwMode="auto">
          <a:xfrm>
            <a:off x="0" y="2797779"/>
            <a:ext cx="12192000" cy="94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Thursday, October 22,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5:00 PM – 6:00 PM ET</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sp>
        <p:nvSpPr>
          <p:cNvPr id="4" name="Text Box 3">
            <a:extLst>
              <a:ext uri="{FF2B5EF4-FFF2-40B4-BE49-F238E27FC236}">
                <a16:creationId xmlns:a16="http://schemas.microsoft.com/office/drawing/2014/main" id="{48857E8F-4CFA-4585-7210-7A9E2035218A}"/>
              </a:ext>
            </a:extLst>
          </p:cNvPr>
          <p:cNvSpPr txBox="1">
            <a:spLocks noChangeArrowheads="1"/>
          </p:cNvSpPr>
          <p:nvPr/>
        </p:nvSpPr>
        <p:spPr bwMode="auto">
          <a:xfrm>
            <a:off x="0" y="5738253"/>
            <a:ext cx="12192000" cy="94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nchor="b"/>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6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Moderator</a:t>
            </a:r>
            <a:endParaRPr kumimoji="0" lang="en-US" altLang="x-none" sz="32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Neil Love, MD</a:t>
            </a:r>
          </a:p>
        </p:txBody>
      </p:sp>
      <p:sp>
        <p:nvSpPr>
          <p:cNvPr id="5" name="Text Box 7">
            <a:extLst>
              <a:ext uri="{FF2B5EF4-FFF2-40B4-BE49-F238E27FC236}">
                <a16:creationId xmlns:a16="http://schemas.microsoft.com/office/drawing/2014/main" id="{DC4896D8-6377-12FA-E2CE-BF2923D0443A}"/>
              </a:ext>
            </a:extLst>
          </p:cNvPr>
          <p:cNvSpPr txBox="1">
            <a:spLocks noChangeArrowheads="1"/>
          </p:cNvSpPr>
          <p:nvPr/>
        </p:nvSpPr>
        <p:spPr bwMode="auto">
          <a:xfrm>
            <a:off x="4647392" y="3946376"/>
            <a:ext cx="289721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Faculty </a:t>
            </a:r>
          </a:p>
        </p:txBody>
      </p:sp>
      <p:sp>
        <p:nvSpPr>
          <p:cNvPr id="6" name="Text Box 6">
            <a:extLst>
              <a:ext uri="{FF2B5EF4-FFF2-40B4-BE49-F238E27FC236}">
                <a16:creationId xmlns:a16="http://schemas.microsoft.com/office/drawing/2014/main" id="{87FB9C75-2A28-A5E5-DA6D-93F84B3281CF}"/>
              </a:ext>
            </a:extLst>
          </p:cNvPr>
          <p:cNvSpPr txBox="1">
            <a:spLocks noChangeArrowheads="1"/>
          </p:cNvSpPr>
          <p:nvPr/>
        </p:nvSpPr>
        <p:spPr bwMode="auto">
          <a:xfrm>
            <a:off x="152400" y="4500889"/>
            <a:ext cx="12039600" cy="51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Professor Chan Cheah, MBBS (Hons),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DMSc</a:t>
            </a:r>
            <a:endPar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a:p>
            <a:pPr marL="0" marR="0" lvl="0" indent="0" algn="ctr" defTabSz="914400" rtl="0" eaLnBrk="0" fontAlgn="base" latinLnBrk="0" hangingPunct="0">
              <a:lnSpc>
                <a:spcPts val="3440"/>
              </a:lnSpc>
              <a:spcBef>
                <a:spcPct val="0"/>
              </a:spcBef>
              <a:spcAft>
                <a:spcPts val="0"/>
              </a:spcAft>
              <a:buClr>
                <a:srgbClr val="000000"/>
              </a:buClr>
              <a:buSzPct val="80000"/>
              <a:buFontTx/>
              <a:buNone/>
              <a:tabLst/>
              <a:defRPr/>
            </a:pP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Matthew </a:t>
            </a:r>
            <a:r>
              <a:rPr kumimoji="0" lang="en-US" altLang="x-none" sz="3200" b="1" i="0" u="none" strike="noStrike" kern="1200" cap="none" spc="0" normalizeH="0" baseline="0" noProof="0" dirty="0" err="1">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Matasar</a:t>
            </a:r>
            <a:r>
              <a:rPr kumimoji="0" lang="en-US" altLang="x-none"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 MD</a:t>
            </a:r>
          </a:p>
        </p:txBody>
      </p:sp>
      <p:sp>
        <p:nvSpPr>
          <p:cNvPr id="3" name="Rectangle 4">
            <a:extLst>
              <a:ext uri="{FF2B5EF4-FFF2-40B4-BE49-F238E27FC236}">
                <a16:creationId xmlns:a16="http://schemas.microsoft.com/office/drawing/2014/main" id="{FA5BBA88-4798-E05E-AEFC-9D64327BB8D8}"/>
              </a:ext>
            </a:extLst>
          </p:cNvPr>
          <p:cNvSpPr txBox="1">
            <a:spLocks noChangeArrowheads="1"/>
          </p:cNvSpPr>
          <p:nvPr/>
        </p:nvSpPr>
        <p:spPr bwMode="auto">
          <a:xfrm>
            <a:off x="0" y="1918672"/>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CME/MOC-Accredited Live Webinar</a:t>
            </a:r>
          </a:p>
        </p:txBody>
      </p:sp>
    </p:spTree>
    <p:custDataLst>
      <p:tags r:id="rId1"/>
    </p:custDataLst>
    <p:extLst>
      <p:ext uri="{BB962C8B-B14F-4D97-AF65-F5344CB8AC3E}">
        <p14:creationId xmlns:p14="http://schemas.microsoft.com/office/powerpoint/2010/main" val="26254915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C1A50A60-0538-F04C-9DE6-B9CBDE295B80}"/>
              </a:ext>
            </a:extLst>
          </p:cNvPr>
          <p:cNvSpPr txBox="1">
            <a:spLocks/>
          </p:cNvSpPr>
          <p:nvPr/>
        </p:nvSpPr>
        <p:spPr>
          <a:xfrm>
            <a:off x="451945" y="1777938"/>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HER2-Positive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6" name="Rectangle 4"/>
          <p:cNvSpPr>
            <a:spLocks noGrp="1" noChangeArrowheads="1"/>
          </p:cNvSpPr>
          <p:nvPr>
            <p:ph type="title"/>
          </p:nvPr>
        </p:nvSpPr>
        <p:spPr>
          <a:xfrm>
            <a:off x="0" y="55049"/>
            <a:ext cx="12192000" cy="1200732"/>
          </a:xfrm>
        </p:spPr>
        <p:txBody>
          <a:bodyPr wrap="square" anchor="ctr">
            <a:noAutofit/>
          </a:bodyPr>
          <a:lstStyle/>
          <a:p>
            <a:pPr>
              <a:lnSpc>
                <a:spcPts val="3820"/>
              </a:lnSpc>
            </a:pPr>
            <a:r>
              <a:rPr lang="en-US" sz="3400" dirty="0">
                <a:latin typeface="Calibri" panose="020F0502020204030204" pitchFamily="34" charset="0"/>
                <a:cs typeface="Calibri" panose="020F0502020204030204" pitchFamily="34" charset="0"/>
              </a:rPr>
              <a:t>Second Opinion: A Case-Based Exploration of Clinical Investigator Best Practices Related to the Management of Breast Cancer</a:t>
            </a:r>
          </a:p>
        </p:txBody>
      </p:sp>
      <p:sp>
        <p:nvSpPr>
          <p:cNvPr id="8" name="Rectangle 4">
            <a:extLst>
              <a:ext uri="{FF2B5EF4-FFF2-40B4-BE49-F238E27FC236}">
                <a16:creationId xmlns:a16="http://schemas.microsoft.com/office/drawing/2014/main" id="{639C84C1-FAAB-FE41-9281-0BAC85AEB38F}"/>
              </a:ext>
            </a:extLst>
          </p:cNvPr>
          <p:cNvSpPr txBox="1">
            <a:spLocks noChangeArrowheads="1"/>
          </p:cNvSpPr>
          <p:nvPr/>
        </p:nvSpPr>
        <p:spPr bwMode="auto">
          <a:xfrm>
            <a:off x="0" y="1079000"/>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a:lnSpc>
                <a:spcPts val="3220"/>
              </a:lnSpc>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A CME Satellite Symposium Series at the San Antonio Breast Cancer Conference</a:t>
            </a:r>
            <a:endParaRPr kumimoji="0" lang="en-US" sz="2800" b="1" i="0" u="none" strike="noStrike" kern="0" cap="none" spc="0" normalizeH="0" baseline="0" noProof="0" dirty="0">
              <a:ln>
                <a:noFill/>
              </a:ln>
              <a:solidFill>
                <a:srgbClr val="3333FF"/>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7300A71B-4A0A-D47C-0425-448342A4AB6A}"/>
              </a:ext>
            </a:extLst>
          </p:cNvPr>
          <p:cNvSpPr txBox="1">
            <a:spLocks/>
          </p:cNvSpPr>
          <p:nvPr/>
        </p:nvSpPr>
        <p:spPr>
          <a:xfrm>
            <a:off x="451945" y="3261745"/>
            <a:ext cx="5364480" cy="1942724"/>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PI3K/AKT/mTOR Inhibitors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Tuesday, December 8,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4" name="Content Placeholder 2">
            <a:extLst>
              <a:ext uri="{FF2B5EF4-FFF2-40B4-BE49-F238E27FC236}">
                <a16:creationId xmlns:a16="http://schemas.microsoft.com/office/drawing/2014/main" id="{6A568791-1B9D-5FF4-2D6D-92A92BCD28A3}"/>
              </a:ext>
            </a:extLst>
          </p:cNvPr>
          <p:cNvSpPr txBox="1">
            <a:spLocks/>
          </p:cNvSpPr>
          <p:nvPr/>
        </p:nvSpPr>
        <p:spPr>
          <a:xfrm>
            <a:off x="451945" y="5330435"/>
            <a:ext cx="5364480" cy="1375482"/>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Triple-Negative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Wednesday, December 9,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5" name="Content Placeholder 2">
            <a:extLst>
              <a:ext uri="{FF2B5EF4-FFF2-40B4-BE49-F238E27FC236}">
                <a16:creationId xmlns:a16="http://schemas.microsoft.com/office/drawing/2014/main" id="{06B4CE96-BD39-C326-8641-E4921BAF199E}"/>
              </a:ext>
            </a:extLst>
          </p:cNvPr>
          <p:cNvSpPr txBox="1">
            <a:spLocks/>
          </p:cNvSpPr>
          <p:nvPr/>
        </p:nvSpPr>
        <p:spPr>
          <a:xfrm>
            <a:off x="5969876" y="1777938"/>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Localized HR-Positive </a:t>
            </a:r>
            <a:b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Breast Cancer </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1" name="Content Placeholder 2">
            <a:extLst>
              <a:ext uri="{FF2B5EF4-FFF2-40B4-BE49-F238E27FC236}">
                <a16:creationId xmlns:a16="http://schemas.microsoft.com/office/drawing/2014/main" id="{BAF932D4-B157-9DBB-2A7A-67E273CB5D6A}"/>
              </a:ext>
            </a:extLst>
          </p:cNvPr>
          <p:cNvSpPr txBox="1">
            <a:spLocks/>
          </p:cNvSpPr>
          <p:nvPr/>
        </p:nvSpPr>
        <p:spPr>
          <a:xfrm>
            <a:off x="5969876" y="3753103"/>
            <a:ext cx="5364480" cy="177702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3100" b="1" i="0" u="none" strike="noStrike" kern="0" cap="none" spc="0" normalizeH="0" baseline="0" noProof="0" dirty="0">
                <a:ln>
                  <a:noFill/>
                </a:ln>
                <a:solidFill>
                  <a:srgbClr val="0331FF"/>
                </a:solidFill>
                <a:effectLst/>
                <a:uLnTx/>
                <a:uFillTx/>
                <a:latin typeface="Calibri" charset="0"/>
                <a:ea typeface="MS PGothic" pitchFamily="34" charset="-128"/>
              </a:rPr>
              <a:t>Oral SERDs for HR-Positive Breast Cancer</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Thursday, December 10, 2026</a:t>
            </a:r>
          </a:p>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r>
              <a:rPr kumimoji="0" lang="en-US" sz="27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70647682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BF04-E64B-536E-620C-88CAE0F1C216}"/>
            </a:ext>
          </a:extLst>
        </p:cNvPr>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B5D1824-5CBA-506B-4308-833EF300DAC6}"/>
              </a:ext>
            </a:extLst>
          </p:cNvPr>
          <p:cNvSpPr txBox="1">
            <a:spLocks/>
          </p:cNvSpPr>
          <p:nvPr/>
        </p:nvSpPr>
        <p:spPr>
          <a:xfrm>
            <a:off x="453736" y="1927020"/>
            <a:ext cx="5364480"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Acute Myeloid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6" name="Rectangle 4">
            <a:extLst>
              <a:ext uri="{FF2B5EF4-FFF2-40B4-BE49-F238E27FC236}">
                <a16:creationId xmlns:a16="http://schemas.microsoft.com/office/drawing/2014/main" id="{5B120F8E-86C0-6927-D23B-AC2F1EF71D31}"/>
              </a:ext>
            </a:extLst>
          </p:cNvPr>
          <p:cNvSpPr>
            <a:spLocks noGrp="1" noChangeArrowheads="1"/>
          </p:cNvSpPr>
          <p:nvPr>
            <p:ph type="title"/>
          </p:nvPr>
        </p:nvSpPr>
        <p:spPr>
          <a:xfrm>
            <a:off x="0" y="55049"/>
            <a:ext cx="12192000" cy="1200732"/>
          </a:xfrm>
        </p:spPr>
        <p:txBody>
          <a:bodyPr wrap="square" anchor="ctr">
            <a:noAutofit/>
          </a:bodyPr>
          <a:lstStyle/>
          <a:p>
            <a:pPr>
              <a:lnSpc>
                <a:spcPts val="3920"/>
              </a:lnSpc>
            </a:pPr>
            <a:r>
              <a:rPr lang="en-US" sz="3600" dirty="0">
                <a:latin typeface="Calibri" panose="020F0502020204030204" pitchFamily="34" charset="0"/>
                <a:cs typeface="Calibri" panose="020F0502020204030204" pitchFamily="34" charset="0"/>
              </a:rPr>
              <a:t>A Friday Satellite Symposium Series Preceding the </a:t>
            </a:r>
            <a:br>
              <a:rPr lang="en-US" sz="3600" dirty="0">
                <a:latin typeface="Calibri" panose="020F0502020204030204" pitchFamily="34" charset="0"/>
                <a:cs typeface="Calibri" panose="020F0502020204030204" pitchFamily="34" charset="0"/>
              </a:rPr>
            </a:br>
            <a:r>
              <a:rPr lang="en-US" sz="3600" dirty="0">
                <a:latin typeface="Calibri" panose="020F0502020204030204" pitchFamily="34" charset="0"/>
                <a:cs typeface="Calibri" panose="020F0502020204030204" pitchFamily="34" charset="0"/>
              </a:rPr>
              <a:t>68th ASH Annual Meeting in New Orleans</a:t>
            </a:r>
            <a:endParaRPr lang="en-US" sz="3200" dirty="0">
              <a:latin typeface="Calibri" panose="020F0502020204030204" pitchFamily="34" charset="0"/>
              <a:cs typeface="Calibri" panose="020F0502020204030204" pitchFamily="34" charset="0"/>
            </a:endParaRPr>
          </a:p>
        </p:txBody>
      </p:sp>
      <p:sp>
        <p:nvSpPr>
          <p:cNvPr id="8" name="Rectangle 4">
            <a:extLst>
              <a:ext uri="{FF2B5EF4-FFF2-40B4-BE49-F238E27FC236}">
                <a16:creationId xmlns:a16="http://schemas.microsoft.com/office/drawing/2014/main" id="{C58CAD06-2A1A-5D82-CFC8-9A58A6F07D3A}"/>
              </a:ext>
            </a:extLst>
          </p:cNvPr>
          <p:cNvSpPr txBox="1">
            <a:spLocks noChangeArrowheads="1"/>
          </p:cNvSpPr>
          <p:nvPr/>
        </p:nvSpPr>
        <p:spPr bwMode="auto">
          <a:xfrm>
            <a:off x="0" y="1161028"/>
            <a:ext cx="12192000" cy="635878"/>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ct val="88000"/>
              </a:lnSpc>
              <a:spcBef>
                <a:spcPct val="0"/>
              </a:spcBef>
              <a:spcAft>
                <a:spcPct val="0"/>
              </a:spcAft>
              <a:buClr>
                <a:srgbClr val="000000"/>
              </a:buClr>
              <a:buSzPct val="45000"/>
              <a:buFont typeface="Wingdings" pitchFamily="-7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S PGothic" pitchFamily="34" charset="-128"/>
                <a:cs typeface="Calibri"/>
              </a:rPr>
              <a:t>Friday, December 11, 2026</a:t>
            </a:r>
            <a:endParaRPr kumimoji="0" lang="en-US" sz="3600" b="1" i="0" u="none" strike="noStrike" kern="0" cap="none" spc="0" normalizeH="0" baseline="0" noProof="0" dirty="0">
              <a:ln>
                <a:noFill/>
              </a:ln>
              <a:solidFill>
                <a:srgbClr val="002060"/>
              </a:solidFill>
              <a:effectLst/>
              <a:uLnTx/>
              <a:uFillTx/>
              <a:latin typeface="Calibri" panose="020F0502020204030204" pitchFamily="34" charset="0"/>
              <a:ea typeface="MS PGothic" pitchFamily="34" charset="-128"/>
              <a:cs typeface="Calibri" panose="020F0502020204030204" pitchFamily="34" charset="0"/>
            </a:endParaRPr>
          </a:p>
        </p:txBody>
      </p:sp>
      <p:sp>
        <p:nvSpPr>
          <p:cNvPr id="3" name="Content Placeholder 2">
            <a:extLst>
              <a:ext uri="{FF2B5EF4-FFF2-40B4-BE49-F238E27FC236}">
                <a16:creationId xmlns:a16="http://schemas.microsoft.com/office/drawing/2014/main" id="{3DE92187-EA22-7B9F-EEA2-C47EE547D825}"/>
              </a:ext>
            </a:extLst>
          </p:cNvPr>
          <p:cNvSpPr txBox="1">
            <a:spLocks/>
          </p:cNvSpPr>
          <p:nvPr/>
        </p:nvSpPr>
        <p:spPr>
          <a:xfrm>
            <a:off x="453736" y="3062175"/>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Chronic Lymphocytic Leukemia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7:30 AM – 9:30 AM CT</a:t>
            </a:r>
          </a:p>
        </p:txBody>
      </p:sp>
      <p:sp>
        <p:nvSpPr>
          <p:cNvPr id="4" name="Content Placeholder 2">
            <a:extLst>
              <a:ext uri="{FF2B5EF4-FFF2-40B4-BE49-F238E27FC236}">
                <a16:creationId xmlns:a16="http://schemas.microsoft.com/office/drawing/2014/main" id="{6A3ED6D8-259E-E7F9-8A3B-A125D67CEE4D}"/>
              </a:ext>
            </a:extLst>
          </p:cNvPr>
          <p:cNvSpPr txBox="1">
            <a:spLocks/>
          </p:cNvSpPr>
          <p:nvPr/>
        </p:nvSpPr>
        <p:spPr>
          <a:xfrm>
            <a:off x="459194" y="4407138"/>
            <a:ext cx="5364480"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1" name="Content Placeholder 2">
            <a:extLst>
              <a:ext uri="{FF2B5EF4-FFF2-40B4-BE49-F238E27FC236}">
                <a16:creationId xmlns:a16="http://schemas.microsoft.com/office/drawing/2014/main" id="{6BE74B76-5707-384D-2972-97C1305A5C06}"/>
              </a:ext>
            </a:extLst>
          </p:cNvPr>
          <p:cNvSpPr txBox="1">
            <a:spLocks/>
          </p:cNvSpPr>
          <p:nvPr/>
        </p:nvSpPr>
        <p:spPr>
          <a:xfrm>
            <a:off x="473067" y="5752101"/>
            <a:ext cx="5345149" cy="917259"/>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11:30 AM – 1:30 PM CT</a:t>
            </a:r>
          </a:p>
        </p:txBody>
      </p:sp>
      <p:sp>
        <p:nvSpPr>
          <p:cNvPr id="14" name="Content Placeholder 2">
            <a:extLst>
              <a:ext uri="{FF2B5EF4-FFF2-40B4-BE49-F238E27FC236}">
                <a16:creationId xmlns:a16="http://schemas.microsoft.com/office/drawing/2014/main" id="{BE466720-7990-7EEE-A500-75E030DD4587}"/>
              </a:ext>
            </a:extLst>
          </p:cNvPr>
          <p:cNvSpPr txBox="1">
            <a:spLocks/>
          </p:cNvSpPr>
          <p:nvPr/>
        </p:nvSpPr>
        <p:spPr>
          <a:xfrm>
            <a:off x="6079604" y="1927020"/>
            <a:ext cx="5627714" cy="975865"/>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Myelofibrosis</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3:15 PM – 5:15 PM CT</a:t>
            </a:r>
          </a:p>
        </p:txBody>
      </p:sp>
      <p:sp>
        <p:nvSpPr>
          <p:cNvPr id="15" name="Content Placeholder 2">
            <a:extLst>
              <a:ext uri="{FF2B5EF4-FFF2-40B4-BE49-F238E27FC236}">
                <a16:creationId xmlns:a16="http://schemas.microsoft.com/office/drawing/2014/main" id="{E990344C-A939-6214-3FDF-72E4B9B57E5E}"/>
              </a:ext>
            </a:extLst>
          </p:cNvPr>
          <p:cNvSpPr txBox="1">
            <a:spLocks/>
          </p:cNvSpPr>
          <p:nvPr/>
        </p:nvSpPr>
        <p:spPr>
          <a:xfrm>
            <a:off x="6062058" y="3062175"/>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BCMA ADCs and Bispecific Antibodies for Multiple Myeloma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
        <p:nvSpPr>
          <p:cNvPr id="17" name="Content Placeholder 2">
            <a:extLst>
              <a:ext uri="{FF2B5EF4-FFF2-40B4-BE49-F238E27FC236}">
                <a16:creationId xmlns:a16="http://schemas.microsoft.com/office/drawing/2014/main" id="{303D59FF-F63C-0017-FFF4-665EA7CA9CE9}"/>
              </a:ext>
            </a:extLst>
          </p:cNvPr>
          <p:cNvSpPr txBox="1">
            <a:spLocks/>
          </p:cNvSpPr>
          <p:nvPr/>
        </p:nvSpPr>
        <p:spPr>
          <a:xfrm>
            <a:off x="6062058" y="4431961"/>
            <a:ext cx="5627714" cy="1235978"/>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Novel Therapies for </a:t>
            </a:r>
            <a:b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br>
            <a:r>
              <a:rPr kumimoji="0" lang="en-US" sz="3000" b="1" i="0" u="none" strike="noStrike" kern="0" cap="none" spc="0" normalizeH="0" baseline="0" noProof="0" dirty="0">
                <a:ln>
                  <a:noFill/>
                </a:ln>
                <a:solidFill>
                  <a:srgbClr val="0331FF"/>
                </a:solidFill>
                <a:effectLst/>
                <a:uLnTx/>
                <a:uFillTx/>
                <a:latin typeface="Calibri" charset="0"/>
                <a:ea typeface="MS PGothic" pitchFamily="34" charset="-128"/>
              </a:rPr>
              <a:t>Non-Hodgkin Lymphoma</a:t>
            </a:r>
          </a:p>
          <a:p>
            <a:pPr marL="98425" marR="0" lvl="0" indent="0" algn="ctr" defTabSz="412750" rtl="0" eaLnBrk="0" fontAlgn="base" latinLnBrk="0" hangingPunct="0">
              <a:lnSpc>
                <a:spcPts val="2800"/>
              </a:lnSpc>
              <a:spcBef>
                <a:spcPts val="300"/>
              </a:spcBef>
              <a:spcAft>
                <a:spcPts val="0"/>
              </a:spcAft>
              <a:buClr>
                <a:srgbClr val="000000"/>
              </a:buClr>
              <a:buSzPct val="100000"/>
              <a:buFont typeface="Arial" pitchFamily="-72" charset="0"/>
              <a:buNone/>
              <a:tabLst/>
              <a:defRPr/>
            </a:pPr>
            <a:r>
              <a:rPr kumimoji="0" lang="en-US" sz="2600" b="1" i="0" u="none" strike="noStrike" kern="0" cap="none" spc="0" normalizeH="0" baseline="0" noProof="0" dirty="0">
                <a:ln>
                  <a:noFill/>
                </a:ln>
                <a:solidFill>
                  <a:srgbClr val="015593"/>
                </a:solidFill>
                <a:effectLst/>
                <a:uLnTx/>
                <a:uFillTx/>
                <a:latin typeface="Calibri" charset="0"/>
                <a:ea typeface="MS PGothic" pitchFamily="34" charset="-128"/>
              </a:rPr>
              <a:t>7:00 PM – 9:00 PM CT</a:t>
            </a:r>
          </a:p>
        </p:txBody>
      </p:sp>
    </p:spTree>
    <p:custDataLst>
      <p:tags r:id="rId1"/>
    </p:custDataLst>
    <p:extLst>
      <p:ext uri="{BB962C8B-B14F-4D97-AF65-F5344CB8AC3E}">
        <p14:creationId xmlns:p14="http://schemas.microsoft.com/office/powerpoint/2010/main" val="35869202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69AF-C49F-63F6-3244-464BF773CCE6}"/>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DA2ED102-B9AE-A183-93C8-6DB2B0C752C8}"/>
              </a:ext>
            </a:extLst>
          </p:cNvPr>
          <p:cNvSpPr>
            <a:spLocks noGrp="1" noChangeArrowheads="1"/>
          </p:cNvSpPr>
          <p:nvPr>
            <p:ph type="title"/>
          </p:nvPr>
        </p:nvSpPr>
        <p:spPr>
          <a:xfrm>
            <a:off x="-13312" y="65242"/>
            <a:ext cx="12192000" cy="728190"/>
          </a:xfrm>
        </p:spPr>
        <p:txBody>
          <a:bodyPr wrap="square" anchor="ctr">
            <a:noAutofit/>
          </a:bodyPr>
          <a:lstStyle/>
          <a:p>
            <a:r>
              <a:rPr lang="en-US" sz="3400" dirty="0"/>
              <a:t>Grand Rounds</a:t>
            </a:r>
          </a:p>
        </p:txBody>
      </p:sp>
      <p:sp>
        <p:nvSpPr>
          <p:cNvPr id="13" name="Text Box 7">
            <a:extLst>
              <a:ext uri="{FF2B5EF4-FFF2-40B4-BE49-F238E27FC236}">
                <a16:creationId xmlns:a16="http://schemas.microsoft.com/office/drawing/2014/main" id="{1A554EAD-7508-69D1-3B9D-671125D7A85F}"/>
              </a:ext>
            </a:extLst>
          </p:cNvPr>
          <p:cNvSpPr txBox="1">
            <a:spLocks noChangeArrowheads="1"/>
          </p:cNvSpPr>
          <p:nvPr/>
        </p:nvSpPr>
        <p:spPr bwMode="auto">
          <a:xfrm>
            <a:off x="0" y="2320001"/>
            <a:ext cx="12192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200" b="1" i="0" u="none" strike="noStrike" kern="1200" cap="none" spc="0" normalizeH="0" baseline="0" noProof="0" dirty="0">
                <a:ln>
                  <a:noFill/>
                </a:ln>
                <a:solidFill>
                  <a:srgbClr val="0432FF"/>
                </a:solidFill>
                <a:effectLst/>
                <a:uLnTx/>
                <a:uFillTx/>
                <a:latin typeface="Calibri" panose="020F0502020204030204" pitchFamily="34" charset="0"/>
                <a:ea typeface="ＭＳ Ｐゴシック" charset="-128"/>
                <a:cs typeface="Calibri" panose="020F0502020204030204" pitchFamily="34" charset="0"/>
              </a:rPr>
              <a:t>Four Series</a:t>
            </a:r>
          </a:p>
        </p:txBody>
      </p:sp>
      <p:grpSp>
        <p:nvGrpSpPr>
          <p:cNvPr id="7" name="Group 6">
            <a:extLst>
              <a:ext uri="{FF2B5EF4-FFF2-40B4-BE49-F238E27FC236}">
                <a16:creationId xmlns:a16="http://schemas.microsoft.com/office/drawing/2014/main" id="{DAE65AC0-2A0A-767B-07BA-98F3B8EE28BF}"/>
              </a:ext>
            </a:extLst>
          </p:cNvPr>
          <p:cNvGrpSpPr/>
          <p:nvPr/>
        </p:nvGrpSpPr>
        <p:grpSpPr>
          <a:xfrm>
            <a:off x="3234923" y="1239108"/>
            <a:ext cx="5695530" cy="678155"/>
            <a:chOff x="3248235" y="1239108"/>
            <a:chExt cx="5695530" cy="678155"/>
          </a:xfrm>
        </p:grpSpPr>
        <p:sp>
          <p:nvSpPr>
            <p:cNvPr id="5" name="Content Placeholder 2">
              <a:extLst>
                <a:ext uri="{FF2B5EF4-FFF2-40B4-BE49-F238E27FC236}">
                  <a16:creationId xmlns:a16="http://schemas.microsoft.com/office/drawing/2014/main" id="{FA3033D2-6C61-0B98-06ED-0C69A0322421}"/>
                </a:ext>
              </a:extLst>
            </p:cNvPr>
            <p:cNvSpPr txBox="1">
              <a:spLocks/>
            </p:cNvSpPr>
            <p:nvPr/>
          </p:nvSpPr>
          <p:spPr>
            <a:xfrm>
              <a:off x="3248235" y="1239108"/>
              <a:ext cx="5695529" cy="672783"/>
            </a:xfrm>
            <a:prstGeom prst="rect">
              <a:avLst/>
            </a:prstGeom>
            <a:solidFill>
              <a:srgbClr val="E9F1FC"/>
            </a:solidFill>
            <a:ln w="12700">
              <a:solidFill>
                <a:schemeClr val="bg1"/>
              </a:solidFill>
            </a:ln>
          </p:spPr>
          <p:txBody>
            <a:bodyPr anchor="ct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marR="0" lvl="0" indent="0" algn="ctr" defTabSz="412750" rtl="0" eaLnBrk="0" fontAlgn="base" latinLnBrk="0" hangingPunct="0">
                <a:lnSpc>
                  <a:spcPts val="2800"/>
                </a:lnSpc>
                <a:spcBef>
                  <a:spcPts val="600"/>
                </a:spcBef>
                <a:spcAft>
                  <a:spcPts val="0"/>
                </a:spcAft>
                <a:buClr>
                  <a:srgbClr val="000000"/>
                </a:buClr>
                <a:buSzPct val="100000"/>
                <a:buFont typeface="Arial" pitchFamily="-72" charset="0"/>
                <a:buNone/>
                <a:tabLst/>
                <a:defRPr/>
              </a:pPr>
              <a:endParaRPr kumimoji="0" lang="en-US" sz="2800" b="1" i="0" u="none" strike="noStrike" kern="0" cap="none" spc="0" normalizeH="0" baseline="0" noProof="0" dirty="0">
                <a:ln>
                  <a:noFill/>
                </a:ln>
                <a:solidFill>
                  <a:srgbClr val="015593"/>
                </a:solidFill>
                <a:effectLst/>
                <a:uLnTx/>
                <a:uFillTx/>
                <a:latin typeface="Calibri" charset="0"/>
                <a:ea typeface="MS PGothic" pitchFamily="34" charset="-128"/>
              </a:endParaRPr>
            </a:p>
          </p:txBody>
        </p:sp>
        <p:sp>
          <p:nvSpPr>
            <p:cNvPr id="6" name="Text Box 6">
              <a:extLst>
                <a:ext uri="{FF2B5EF4-FFF2-40B4-BE49-F238E27FC236}">
                  <a16:creationId xmlns:a16="http://schemas.microsoft.com/office/drawing/2014/main" id="{95BF6098-B69F-2976-6184-978807A81284}"/>
                </a:ext>
              </a:extLst>
            </p:cNvPr>
            <p:cNvSpPr txBox="1">
              <a:spLocks noChangeArrowheads="1"/>
            </p:cNvSpPr>
            <p:nvPr/>
          </p:nvSpPr>
          <p:spPr bwMode="auto">
            <a:xfrm>
              <a:off x="3248235" y="1332488"/>
              <a:ext cx="5695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lIns="0" tIns="0" rIns="0" bIns="0" numCol="1">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Regional Activities</a:t>
              </a:r>
              <a:endParaRPr kumimoji="0" lang="en-US" sz="3200" b="1" i="0" u="none" strike="noStrike" kern="1200" cap="none" spc="0" normalizeH="0" baseline="0" noProof="0" dirty="0">
                <a:ln>
                  <a:noFill/>
                </a:ln>
                <a:solidFill>
                  <a:srgbClr val="02225C"/>
                </a:solidFill>
                <a:effectLst/>
                <a:uLnTx/>
                <a:uFillTx/>
                <a:latin typeface="Calibri" panose="020F0502020204030204" pitchFamily="34" charset="0"/>
                <a:ea typeface="ＭＳ Ｐゴシック" charset="-128"/>
                <a:cs typeface="Calibri" panose="020F0502020204030204" pitchFamily="34" charset="0"/>
              </a:endParaRPr>
            </a:p>
          </p:txBody>
        </p:sp>
      </p:grpSp>
      <p:sp>
        <p:nvSpPr>
          <p:cNvPr id="8" name="Rectangle 4">
            <a:extLst>
              <a:ext uri="{FF2B5EF4-FFF2-40B4-BE49-F238E27FC236}">
                <a16:creationId xmlns:a16="http://schemas.microsoft.com/office/drawing/2014/main" id="{28940AD1-D551-9CBA-5A02-05AFCDC3376D}"/>
              </a:ext>
            </a:extLst>
          </p:cNvPr>
          <p:cNvSpPr txBox="1">
            <a:spLocks noChangeArrowheads="1"/>
          </p:cNvSpPr>
          <p:nvPr/>
        </p:nvSpPr>
        <p:spPr bwMode="auto">
          <a:xfrm>
            <a:off x="-13312" y="543983"/>
            <a:ext cx="12192000" cy="672783"/>
          </a:xfrm>
          <a:prstGeom prst="rect">
            <a:avLst/>
          </a:prstGeom>
          <a:noFill/>
          <a:ln w="9525">
            <a:noFill/>
            <a:miter lim="800000"/>
            <a:headEnd/>
            <a:tailEnd/>
          </a:ln>
        </p:spPr>
        <p:txBody>
          <a:bodyPr vert="horz" wrap="square" lIns="0" tIns="0" rIns="0" bIns="0" numCol="1" anchor="ctr" anchorCtr="0" compatLnSpc="1">
            <a:prstTxWarp prst="textNoShape">
              <a:avLst/>
            </a:prstTxWarp>
            <a:noAutofit/>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412750" rtl="0" eaLnBrk="0" fontAlgn="base" latinLnBrk="0" hangingPunct="0">
              <a:lnSpc>
                <a:spcPts val="3220"/>
              </a:lnSpc>
              <a:spcBef>
                <a:spcPct val="0"/>
              </a:spcBef>
              <a:spcAft>
                <a:spcPct val="0"/>
              </a:spcAft>
              <a:buClr>
                <a:srgbClr val="000000"/>
              </a:buClr>
              <a:buSzPct val="45000"/>
              <a:buFont typeface="Wingdings" pitchFamily="-72" charset="2"/>
              <a:buNone/>
              <a:tabLst/>
              <a:defRPr/>
            </a:pPr>
            <a:r>
              <a:rPr kumimoji="0" lang="en-US" sz="2800" b="0" i="1" u="none" strike="noStrike" kern="1200" cap="none" spc="0" normalizeH="0" baseline="0" noProof="0" dirty="0">
                <a:ln>
                  <a:noFill/>
                </a:ln>
                <a:solidFill>
                  <a:srgbClr val="015593"/>
                </a:solidFill>
                <a:effectLst/>
                <a:uLnTx/>
                <a:uFillTx/>
                <a:latin typeface="Calibri"/>
                <a:ea typeface="MS PGothic" pitchFamily="34" charset="-128"/>
                <a:cs typeface="Calibri"/>
              </a:rPr>
              <a:t>CME/MOC-Accredited Interactive Series</a:t>
            </a:r>
          </a:p>
        </p:txBody>
      </p:sp>
      <p:sp>
        <p:nvSpPr>
          <p:cNvPr id="4" name="Text Box 7">
            <a:extLst>
              <a:ext uri="{FF2B5EF4-FFF2-40B4-BE49-F238E27FC236}">
                <a16:creationId xmlns:a16="http://schemas.microsoft.com/office/drawing/2014/main" id="{78CB5B62-E116-51CE-CB70-A631AC04D1B0}"/>
              </a:ext>
            </a:extLst>
          </p:cNvPr>
          <p:cNvSpPr txBox="1">
            <a:spLocks noChangeArrowheads="1"/>
          </p:cNvSpPr>
          <p:nvPr/>
        </p:nvSpPr>
        <p:spPr bwMode="auto">
          <a:xfrm>
            <a:off x="1962806" y="4715158"/>
            <a:ext cx="8266388" cy="1598859"/>
          </a:xfrm>
          <a:prstGeom prst="rect">
            <a:avLst/>
          </a:prstGeom>
          <a:solidFill>
            <a:srgbClr val="0432FF"/>
          </a:solidFill>
          <a:ln>
            <a:noFill/>
          </a:ln>
        </p:spPr>
        <p:txBody>
          <a:bodyPr wrap="square" lIns="0" tIns="0" rIns="0" bIns="0" anchor="ctr">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Host a 1-hour session at your institution: </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Email </a:t>
            </a:r>
            <a:r>
              <a:rPr kumimoji="0" lang="en-US" altLang="x-none" sz="3000" b="1" i="0" u="sng" strike="noStrike" kern="1200" cap="none" spc="0" normalizeH="0" baseline="0" noProof="0" dirty="0" err="1">
                <a:ln>
                  <a:noFill/>
                </a:ln>
                <a:solidFill>
                  <a:srgbClr val="E3EDF1"/>
                </a:solidFill>
                <a:effectLst/>
                <a:uLnTx/>
                <a:uFillTx/>
                <a:latin typeface="Calibri" panose="020F0502020204030204" pitchFamily="34" charset="0"/>
                <a:ea typeface="ＭＳ Ｐゴシック" charset="-128"/>
                <a:cs typeface="Calibri" panose="020F0502020204030204" pitchFamily="34" charset="0"/>
              </a:rPr>
              <a:t>Meetings@ResearchToPractice.com</a:t>
            </a:r>
            <a:b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br>
            <a:r>
              <a:rPr kumimoji="0" lang="en-US" altLang="x-none" sz="3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Calibri" panose="020F0502020204030204" pitchFamily="34" charset="0"/>
              </a:rPr>
              <a:t> or call (800) 233-6153</a:t>
            </a:r>
          </a:p>
        </p:txBody>
      </p:sp>
      <p:sp>
        <p:nvSpPr>
          <p:cNvPr id="9" name="Text Box 6">
            <a:extLst>
              <a:ext uri="{FF2B5EF4-FFF2-40B4-BE49-F238E27FC236}">
                <a16:creationId xmlns:a16="http://schemas.microsoft.com/office/drawing/2014/main" id="{C2EC936A-E251-89D3-C46C-97B21D6EA2F6}"/>
              </a:ext>
            </a:extLst>
          </p:cNvPr>
          <p:cNvSpPr txBox="1">
            <a:spLocks noChangeArrowheads="1"/>
          </p:cNvSpPr>
          <p:nvPr/>
        </p:nvSpPr>
        <p:spPr bwMode="auto">
          <a:xfrm>
            <a:off x="3358767"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Gastroesophageal Cancers</a:t>
            </a:r>
          </a:p>
        </p:txBody>
      </p:sp>
      <p:sp>
        <p:nvSpPr>
          <p:cNvPr id="11" name="Text Box 6">
            <a:extLst>
              <a:ext uri="{FF2B5EF4-FFF2-40B4-BE49-F238E27FC236}">
                <a16:creationId xmlns:a16="http://schemas.microsoft.com/office/drawing/2014/main" id="{8BA1DB57-32E8-DFA3-8E50-0A1C5ADB6FD7}"/>
              </a:ext>
            </a:extLst>
          </p:cNvPr>
          <p:cNvSpPr txBox="1">
            <a:spLocks noChangeArrowheads="1"/>
          </p:cNvSpPr>
          <p:nvPr/>
        </p:nvSpPr>
        <p:spPr bwMode="auto">
          <a:xfrm>
            <a:off x="457368"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Squamous Cell Carcinoma of the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Head and Neck</a:t>
            </a:r>
          </a:p>
        </p:txBody>
      </p:sp>
      <p:sp>
        <p:nvSpPr>
          <p:cNvPr id="12" name="Text Box 6">
            <a:extLst>
              <a:ext uri="{FF2B5EF4-FFF2-40B4-BE49-F238E27FC236}">
                <a16:creationId xmlns:a16="http://schemas.microsoft.com/office/drawing/2014/main" id="{77C9E819-F6B6-0880-ABDB-C3285BF750B3}"/>
              </a:ext>
            </a:extLst>
          </p:cNvPr>
          <p:cNvSpPr txBox="1">
            <a:spLocks noChangeArrowheads="1"/>
          </p:cNvSpPr>
          <p:nvPr/>
        </p:nvSpPr>
        <p:spPr bwMode="auto">
          <a:xfrm>
            <a:off x="91615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HER2-Positive </a:t>
            </a:r>
            <a:b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br>
            <a:r>
              <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rPr>
              <a:t>Breast Cancer</a:t>
            </a:r>
          </a:p>
        </p:txBody>
      </p:sp>
      <p:sp>
        <p:nvSpPr>
          <p:cNvPr id="14" name="Text Box 6">
            <a:extLst>
              <a:ext uri="{FF2B5EF4-FFF2-40B4-BE49-F238E27FC236}">
                <a16:creationId xmlns:a16="http://schemas.microsoft.com/office/drawing/2014/main" id="{A77DA1F9-431A-AEE6-048D-EA2DF65A82A5}"/>
              </a:ext>
            </a:extLst>
          </p:cNvPr>
          <p:cNvSpPr txBox="1">
            <a:spLocks noChangeArrowheads="1"/>
          </p:cNvSpPr>
          <p:nvPr/>
        </p:nvSpPr>
        <p:spPr bwMode="auto">
          <a:xfrm>
            <a:off x="6260166" y="3048435"/>
            <a:ext cx="2690867" cy="1382910"/>
          </a:xfrm>
          <a:prstGeom prst="rect">
            <a:avLst/>
          </a:prstGeom>
          <a:solidFill>
            <a:srgbClr val="C6DFE9"/>
          </a:solidFill>
          <a:ln w="12700">
            <a:solidFill>
              <a:schemeClr val="bg1"/>
            </a:solidFill>
            <a:miter lim="800000"/>
            <a:headEnd type="none" w="sm" len="sm"/>
            <a:tailEnd type="none" w="sm" len="sm"/>
          </a:ln>
        </p:spPr>
        <p:txBody>
          <a:bodyPr lIns="0" tIns="0" rIns="0" bIns="0" numCol="1" anchor="ctr" anchorCtr="0">
            <a:no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0" algn="ctr" defTabSz="914400" eaLnBrk="0" hangingPunct="0">
              <a:defRPr/>
            </a:pPr>
            <a:r>
              <a:rPr lang="en-US" sz="2300" dirty="0">
                <a:solidFill>
                  <a:srgbClr val="002060"/>
                </a:solidFill>
                <a:latin typeface="Calibri" panose="020F0502020204030204" pitchFamily="34" charset="0"/>
                <a:cs typeface="Calibri" panose="020F0502020204030204" pitchFamily="34" charset="0"/>
              </a:rPr>
              <a:t>Hormone-Sensitive Prostate Cancer</a:t>
            </a:r>
            <a:endParaRPr kumimoji="0" lang="en-US" sz="2300" b="1" i="0" u="none" strike="noStrike" kern="1200" cap="none" spc="0" normalizeH="0" baseline="0" noProof="0" dirty="0">
              <a:ln>
                <a:noFill/>
              </a:ln>
              <a:solidFill>
                <a:srgbClr val="002060"/>
              </a:solidFill>
              <a:effectLst/>
              <a:uLnTx/>
              <a:uFillTx/>
              <a:latin typeface="Calibri" panose="020F0502020204030204" pitchFamily="34" charset="0"/>
              <a:ea typeface="ＭＳ Ｐゴシック" charset="-128"/>
              <a:cs typeface="Calibri" panose="020F0502020204030204" pitchFamily="34" charset="0"/>
            </a:endParaRPr>
          </a:p>
        </p:txBody>
      </p:sp>
    </p:spTree>
    <p:custDataLst>
      <p:tags r:id="rId1"/>
    </p:custDataLst>
    <p:extLst>
      <p:ext uri="{BB962C8B-B14F-4D97-AF65-F5344CB8AC3E}">
        <p14:creationId xmlns:p14="http://schemas.microsoft.com/office/powerpoint/2010/main" val="18195325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C682-4C3F-D585-F580-AE60D0A366B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AE36947-90FA-F97D-4C83-7FB80C48667C}"/>
              </a:ext>
            </a:extLst>
          </p:cNvPr>
          <p:cNvSpPr txBox="1"/>
          <p:nvPr/>
        </p:nvSpPr>
        <p:spPr>
          <a:xfrm>
            <a:off x="445008" y="507673"/>
            <a:ext cx="11301984" cy="731520"/>
          </a:xfrm>
          <a:prstGeom prst="rect">
            <a:avLst/>
          </a:prstGeom>
          <a:solidFill>
            <a:srgbClr val="6390BD">
              <a:alpha val="60000"/>
            </a:srgbClr>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Save The Date</a:t>
            </a:r>
          </a:p>
        </p:txBody>
      </p:sp>
      <p:sp>
        <p:nvSpPr>
          <p:cNvPr id="5" name="TextBox 4">
            <a:extLst>
              <a:ext uri="{FF2B5EF4-FFF2-40B4-BE49-F238E27FC236}">
                <a16:creationId xmlns:a16="http://schemas.microsoft.com/office/drawing/2014/main" id="{C2D2715D-1827-90E7-0DC8-5BD7591AB403}"/>
              </a:ext>
            </a:extLst>
          </p:cNvPr>
          <p:cNvSpPr txBox="1"/>
          <p:nvPr/>
        </p:nvSpPr>
        <p:spPr>
          <a:xfrm>
            <a:off x="445008" y="2988969"/>
            <a:ext cx="11301984" cy="1655064"/>
          </a:xfrm>
          <a:prstGeom prst="rect">
            <a:avLst/>
          </a:prstGeom>
          <a:solidFill>
            <a:srgbClr val="6390BD">
              <a:alpha val="20000"/>
            </a:srgbClr>
          </a:solidFill>
        </p:spPr>
        <p:txBody>
          <a:bodyPr wrap="square" rtlCol="0" anchor="ctr">
            <a:noAutofit/>
          </a:bodyPr>
          <a:lstStyle/>
          <a:p>
            <a:pPr marL="0" marR="0" lvl="0" indent="0" algn="ctr" defTabSz="914400" rtl="0" eaLnBrk="1" fontAlgn="auto" latinLnBrk="0" hangingPunct="1">
              <a:lnSpc>
                <a:spcPts val="3400"/>
              </a:lnSpc>
              <a:spcBef>
                <a:spcPts val="0"/>
              </a:spcBef>
              <a:spcAft>
                <a:spcPts val="0"/>
              </a:spcAft>
              <a:buClrTx/>
              <a:buSzTx/>
              <a:buFontTx/>
              <a:buNone/>
              <a:tabLst/>
              <a:defRPr/>
            </a:pP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A </a:t>
            </a:r>
            <a:r>
              <a:rPr kumimoji="0" lang="en-US" sz="3100" b="1" i="1" u="none" strike="noStrike" kern="1200" cap="none" spc="0" normalizeH="0" baseline="0" noProof="0" dirty="0" err="1">
                <a:ln>
                  <a:noFill/>
                </a:ln>
                <a:solidFill>
                  <a:srgbClr val="3A558A"/>
                </a:solidFill>
                <a:effectLst/>
                <a:uLnTx/>
                <a:uFillTx/>
                <a:latin typeface="Arial" panose="020B0604020202020204"/>
                <a:ea typeface="ＭＳ Ｐゴシック" charset="0"/>
                <a:cs typeface="+mn-cs"/>
              </a:rPr>
              <a:t>Multitumor</a:t>
            </a:r>
            <a:r>
              <a:rPr kumimoji="0" lang="en-US" sz="3100" b="1" i="1" u="none" strike="noStrike" kern="1200" cap="none" spc="0" normalizeH="0" baseline="0" noProof="0" dirty="0">
                <a:ln>
                  <a:noFill/>
                </a:ln>
                <a:solidFill>
                  <a:srgbClr val="3A558A"/>
                </a:solidFill>
                <a:effectLst/>
                <a:uLnTx/>
                <a:uFillTx/>
                <a:latin typeface="Arial" panose="020B0604020202020204"/>
                <a:ea typeface="ＭＳ Ｐゴシック" charset="0"/>
                <a:cs typeface="+mn-cs"/>
              </a:rPr>
              <a:t> CME/MOC, NCPD- and ACPE-Accredited Educational Conference Developed in Partnership with Florida Cancer Specialists &amp; Research Institute</a:t>
            </a:r>
          </a:p>
        </p:txBody>
      </p:sp>
      <p:sp>
        <p:nvSpPr>
          <p:cNvPr id="7" name="TextBox 6">
            <a:extLst>
              <a:ext uri="{FF2B5EF4-FFF2-40B4-BE49-F238E27FC236}">
                <a16:creationId xmlns:a16="http://schemas.microsoft.com/office/drawing/2014/main" id="{7539E87A-463A-E44C-889E-07A90EA2B741}"/>
              </a:ext>
            </a:extLst>
          </p:cNvPr>
          <p:cNvSpPr txBox="1"/>
          <p:nvPr/>
        </p:nvSpPr>
        <p:spPr>
          <a:xfrm>
            <a:off x="445008" y="4688671"/>
            <a:ext cx="11301984" cy="1116593"/>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9300"/>
                </a:solidFill>
                <a:effectLst/>
                <a:uLnTx/>
                <a:uFillTx/>
                <a:latin typeface="Verdana" panose="020B0604030504040204" pitchFamily="34" charset="0"/>
                <a:ea typeface="Verdana" panose="020B0604030504040204" pitchFamily="34" charset="0"/>
                <a:cs typeface="Verdana" panose="020B0604030504040204" pitchFamily="34" charset="0"/>
              </a:rPr>
              <a:t>Friday to Sunday, April 23 to 25, 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2656"/>
                </a:solidFill>
                <a:effectLst/>
                <a:uLnTx/>
                <a:uFillTx/>
                <a:latin typeface="Arial" panose="020B0604020202020204"/>
                <a:ea typeface="ＭＳ Ｐゴシック" charset="0"/>
                <a:cs typeface="+mn-cs"/>
              </a:rPr>
              <a:t>The Ritz-Carlton Orlando, Grande Lakes | Orlando, Florida</a:t>
            </a:r>
          </a:p>
        </p:txBody>
      </p:sp>
      <p:sp>
        <p:nvSpPr>
          <p:cNvPr id="9" name="TextBox 8">
            <a:extLst>
              <a:ext uri="{FF2B5EF4-FFF2-40B4-BE49-F238E27FC236}">
                <a16:creationId xmlns:a16="http://schemas.microsoft.com/office/drawing/2014/main" id="{9AAFF801-8DF8-62EE-87E1-5F5A94E82C9C}"/>
              </a:ext>
            </a:extLst>
          </p:cNvPr>
          <p:cNvSpPr txBox="1"/>
          <p:nvPr/>
        </p:nvSpPr>
        <p:spPr>
          <a:xfrm>
            <a:off x="457200" y="5867400"/>
            <a:ext cx="11277600" cy="736928"/>
          </a:xfrm>
          <a:prstGeom prst="rect">
            <a:avLst/>
          </a:prstGeom>
          <a:solidFill>
            <a:srgbClr val="001F60"/>
          </a:solid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Arial" panose="020B0604020202020204"/>
                <a:ea typeface="ＭＳ Ｐゴシック" charset="0"/>
                <a:cs typeface="+mn-cs"/>
              </a:rPr>
              <a:t>Moderated by Neil Love, MD</a:t>
            </a:r>
          </a:p>
        </p:txBody>
      </p:sp>
      <p:sp>
        <p:nvSpPr>
          <p:cNvPr id="4" name="Rectangle 3">
            <a:extLst>
              <a:ext uri="{FF2B5EF4-FFF2-40B4-BE49-F238E27FC236}">
                <a16:creationId xmlns:a16="http://schemas.microsoft.com/office/drawing/2014/main" id="{A1BD4C03-151C-0C6B-75A4-1DDE549A63B0}"/>
              </a:ext>
            </a:extLst>
          </p:cNvPr>
          <p:cNvSpPr/>
          <p:nvPr/>
        </p:nvSpPr>
        <p:spPr bwMode="auto">
          <a:xfrm>
            <a:off x="457200" y="1239193"/>
            <a:ext cx="11289792" cy="1749776"/>
          </a:xfrm>
          <a:prstGeom prst="rect">
            <a:avLst/>
          </a:prstGeom>
          <a:solidFill>
            <a:srgbClr val="037DBF"/>
          </a:solidFill>
          <a:ln w="28575" cap="flat" cmpd="sng" algn="ctr">
            <a:solidFill>
              <a:srgbClr val="001E6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ＭＳ Ｐゴシック" charset="0"/>
            </a:endParaRPr>
          </a:p>
        </p:txBody>
      </p:sp>
      <p:pic>
        <p:nvPicPr>
          <p:cNvPr id="8" name="Picture 7">
            <a:extLst>
              <a:ext uri="{FF2B5EF4-FFF2-40B4-BE49-F238E27FC236}">
                <a16:creationId xmlns:a16="http://schemas.microsoft.com/office/drawing/2014/main" id="{6C2E286F-F3EB-DFAC-D234-896BB6BD9A82}"/>
              </a:ext>
            </a:extLst>
          </p:cNvPr>
          <p:cNvPicPr>
            <a:picLocks noChangeAspect="1"/>
          </p:cNvPicPr>
          <p:nvPr/>
        </p:nvPicPr>
        <p:blipFill>
          <a:blip r:embed="rId3"/>
          <a:stretch>
            <a:fillRect/>
          </a:stretch>
        </p:blipFill>
        <p:spPr>
          <a:xfrm>
            <a:off x="914400" y="1521989"/>
            <a:ext cx="9906000" cy="1149096"/>
          </a:xfrm>
          <a:prstGeom prst="rect">
            <a:avLst/>
          </a:prstGeom>
        </p:spPr>
      </p:pic>
    </p:spTree>
    <p:extLst>
      <p:ext uri="{BB962C8B-B14F-4D97-AF65-F5344CB8AC3E}">
        <p14:creationId xmlns:p14="http://schemas.microsoft.com/office/powerpoint/2010/main" val="2056302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A701A-C969-5908-0E35-FA0A92FA16F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0E5218F-4A23-45E5-2786-BDB2AC64744C}"/>
              </a:ext>
            </a:extLst>
          </p:cNvPr>
          <p:cNvPicPr>
            <a:picLocks noChangeAspect="1"/>
          </p:cNvPicPr>
          <p:nvPr/>
        </p:nvPicPr>
        <p:blipFill>
          <a:blip r:embed="rId4"/>
          <a:stretch>
            <a:fillRect/>
          </a:stretch>
        </p:blipFill>
        <p:spPr>
          <a:xfrm>
            <a:off x="2225084" y="0"/>
            <a:ext cx="3516923" cy="6858000"/>
          </a:xfrm>
          <a:prstGeom prst="rect">
            <a:avLst/>
          </a:prstGeom>
        </p:spPr>
      </p:pic>
      <p:pic>
        <p:nvPicPr>
          <p:cNvPr id="5" name="Picture 4">
            <a:extLst>
              <a:ext uri="{FF2B5EF4-FFF2-40B4-BE49-F238E27FC236}">
                <a16:creationId xmlns:a16="http://schemas.microsoft.com/office/drawing/2014/main" id="{4DA71008-684B-ACB6-4D72-759E16F3D03E}"/>
              </a:ext>
            </a:extLst>
          </p:cNvPr>
          <p:cNvPicPr>
            <a:picLocks noChangeAspect="1"/>
          </p:cNvPicPr>
          <p:nvPr/>
        </p:nvPicPr>
        <p:blipFill>
          <a:blip r:embed="rId5"/>
          <a:stretch>
            <a:fillRect/>
          </a:stretch>
        </p:blipFill>
        <p:spPr>
          <a:xfrm>
            <a:off x="6449994" y="0"/>
            <a:ext cx="3490784" cy="6858000"/>
          </a:xfrm>
          <a:prstGeom prst="rect">
            <a:avLst/>
          </a:prstGeom>
        </p:spPr>
      </p:pic>
    </p:spTree>
    <p:custDataLst>
      <p:tags r:id="rId1"/>
    </p:custDataLst>
    <p:extLst>
      <p:ext uri="{BB962C8B-B14F-4D97-AF65-F5344CB8AC3E}">
        <p14:creationId xmlns:p14="http://schemas.microsoft.com/office/powerpoint/2010/main" val="21804735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0B0C8-A286-1361-A1AD-5961C04981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0E3663D-5B25-78A2-7F18-AF88AAAEC599}"/>
              </a:ext>
            </a:extLst>
          </p:cNvPr>
          <p:cNvPicPr>
            <a:picLocks noChangeAspect="1"/>
          </p:cNvPicPr>
          <p:nvPr/>
        </p:nvPicPr>
        <p:blipFill>
          <a:blip r:embed="rId4"/>
          <a:stretch>
            <a:fillRect/>
          </a:stretch>
        </p:blipFill>
        <p:spPr>
          <a:xfrm>
            <a:off x="2324660" y="0"/>
            <a:ext cx="3418546" cy="6858000"/>
          </a:xfrm>
          <a:prstGeom prst="rect">
            <a:avLst/>
          </a:prstGeom>
        </p:spPr>
      </p:pic>
      <p:pic>
        <p:nvPicPr>
          <p:cNvPr id="5" name="Picture 4">
            <a:extLst>
              <a:ext uri="{FF2B5EF4-FFF2-40B4-BE49-F238E27FC236}">
                <a16:creationId xmlns:a16="http://schemas.microsoft.com/office/drawing/2014/main" id="{36F921AB-6FB4-1853-CF8C-CD46EA46088D}"/>
              </a:ext>
            </a:extLst>
          </p:cNvPr>
          <p:cNvPicPr>
            <a:picLocks noChangeAspect="1"/>
          </p:cNvPicPr>
          <p:nvPr/>
        </p:nvPicPr>
        <p:blipFill>
          <a:blip r:embed="rId5"/>
          <a:stretch>
            <a:fillRect/>
          </a:stretch>
        </p:blipFill>
        <p:spPr>
          <a:xfrm>
            <a:off x="6448796" y="0"/>
            <a:ext cx="3434235" cy="6858000"/>
          </a:xfrm>
          <a:prstGeom prst="rect">
            <a:avLst/>
          </a:prstGeom>
        </p:spPr>
      </p:pic>
    </p:spTree>
    <p:custDataLst>
      <p:tags r:id="rId1"/>
    </p:custDataLst>
    <p:extLst>
      <p:ext uri="{BB962C8B-B14F-4D97-AF65-F5344CB8AC3E}">
        <p14:creationId xmlns:p14="http://schemas.microsoft.com/office/powerpoint/2010/main" val="42835600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6" y="5365"/>
            <a:ext cx="10358967" cy="1323025"/>
          </a:xfrm>
        </p:spPr>
        <p:txBody>
          <a:bodyPr/>
          <a:lstStyle/>
          <a:p>
            <a:r>
              <a:rPr lang="en-US" dirty="0"/>
              <a:t>Consulting General Medical Oncologists</a:t>
            </a:r>
          </a:p>
        </p:txBody>
      </p:sp>
      <p:sp>
        <p:nvSpPr>
          <p:cNvPr id="4" name="Text Box 7">
            <a:extLst>
              <a:ext uri="{FF2B5EF4-FFF2-40B4-BE49-F238E27FC236}">
                <a16:creationId xmlns:a16="http://schemas.microsoft.com/office/drawing/2014/main" id="{AB3727FD-F233-5F0E-C085-06F51C72E6FB}"/>
              </a:ext>
            </a:extLst>
          </p:cNvPr>
          <p:cNvSpPr txBox="1">
            <a:spLocks noChangeArrowheads="1"/>
          </p:cNvSpPr>
          <p:nvPr/>
        </p:nvSpPr>
        <p:spPr bwMode="auto">
          <a:xfrm>
            <a:off x="1747067" y="1218362"/>
            <a:ext cx="4180007"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Susmitha </a:t>
            </a:r>
            <a:r>
              <a:rPr lang="en-US" sz="1600" dirty="0" err="1">
                <a:solidFill>
                  <a:srgbClr val="000000"/>
                </a:solidFill>
                <a:latin typeface="Calibri"/>
                <a:cs typeface="+mn-cs"/>
              </a:rPr>
              <a:t>Apuri</a:t>
            </a:r>
            <a:r>
              <a:rPr lang="en-US" sz="1600" dirty="0">
                <a:solidFill>
                  <a:srgbClr val="000000"/>
                </a:solidFill>
                <a:latin typeface="Calibri"/>
                <a:cs typeface="+mn-cs"/>
              </a:rPr>
              <a:t>,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Inverness and Lecanto,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5" name="Text Box 7">
            <a:extLst>
              <a:ext uri="{FF2B5EF4-FFF2-40B4-BE49-F238E27FC236}">
                <a16:creationId xmlns:a16="http://schemas.microsoft.com/office/drawing/2014/main" id="{A54A468D-F425-5031-3A18-E26456DED163}"/>
              </a:ext>
            </a:extLst>
          </p:cNvPr>
          <p:cNvSpPr txBox="1">
            <a:spLocks noChangeArrowheads="1"/>
          </p:cNvSpPr>
          <p:nvPr/>
        </p:nvSpPr>
        <p:spPr bwMode="auto">
          <a:xfrm>
            <a:off x="1747067" y="2590922"/>
            <a:ext cx="4156846"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Mamta Choksi,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Trinity,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8" name="Text Box 7">
            <a:extLst>
              <a:ext uri="{FF2B5EF4-FFF2-40B4-BE49-F238E27FC236}">
                <a16:creationId xmlns:a16="http://schemas.microsoft.com/office/drawing/2014/main" id="{0A8004DA-39CC-3F9D-2BD7-6E647A8DD6EF}"/>
              </a:ext>
            </a:extLst>
          </p:cNvPr>
          <p:cNvSpPr txBox="1">
            <a:spLocks noChangeArrowheads="1"/>
          </p:cNvSpPr>
          <p:nvPr/>
        </p:nvSpPr>
        <p:spPr bwMode="auto">
          <a:xfrm>
            <a:off x="1747067" y="3965594"/>
            <a:ext cx="4178808"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Sunil Gandhi,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Lecanto,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pic>
        <p:nvPicPr>
          <p:cNvPr id="6" name="Picture 5">
            <a:extLst>
              <a:ext uri="{FF2B5EF4-FFF2-40B4-BE49-F238E27FC236}">
                <a16:creationId xmlns:a16="http://schemas.microsoft.com/office/drawing/2014/main" id="{6A08686D-90B0-7F08-CFF3-1D35D771ED64}"/>
              </a:ext>
            </a:extLst>
          </p:cNvPr>
          <p:cNvPicPr>
            <a:picLocks/>
          </p:cNvPicPr>
          <p:nvPr/>
        </p:nvPicPr>
        <p:blipFill>
          <a:blip r:embed="rId3"/>
          <a:srcRect l="19974" r="23463"/>
          <a:stretch>
            <a:fillRect/>
          </a:stretch>
        </p:blipFill>
        <p:spPr>
          <a:xfrm>
            <a:off x="436860" y="1218362"/>
            <a:ext cx="1261872" cy="1261872"/>
          </a:xfrm>
          <a:prstGeom prst="ellipse">
            <a:avLst/>
          </a:prstGeom>
          <a:effectLst/>
        </p:spPr>
      </p:pic>
      <p:pic>
        <p:nvPicPr>
          <p:cNvPr id="16" name="Picture 15">
            <a:extLst>
              <a:ext uri="{FF2B5EF4-FFF2-40B4-BE49-F238E27FC236}">
                <a16:creationId xmlns:a16="http://schemas.microsoft.com/office/drawing/2014/main" id="{10C39239-1D3B-6DE9-E27A-1C7387F0D834}"/>
              </a:ext>
            </a:extLst>
          </p:cNvPr>
          <p:cNvPicPr>
            <a:picLocks/>
          </p:cNvPicPr>
          <p:nvPr/>
        </p:nvPicPr>
        <p:blipFill>
          <a:blip r:embed="rId4"/>
          <a:srcRect l="26322" t="-165" r="17115" b="165"/>
          <a:stretch>
            <a:fillRect/>
          </a:stretch>
        </p:blipFill>
        <p:spPr>
          <a:xfrm>
            <a:off x="436860" y="2590922"/>
            <a:ext cx="1261872" cy="1263984"/>
          </a:xfrm>
          <a:prstGeom prst="ellipse">
            <a:avLst/>
          </a:prstGeom>
          <a:effectLst/>
        </p:spPr>
      </p:pic>
      <p:pic>
        <p:nvPicPr>
          <p:cNvPr id="17" name="Picture 16">
            <a:extLst>
              <a:ext uri="{FF2B5EF4-FFF2-40B4-BE49-F238E27FC236}">
                <a16:creationId xmlns:a16="http://schemas.microsoft.com/office/drawing/2014/main" id="{2C610A46-94A7-1A33-F3BF-6E22413A3C29}"/>
              </a:ext>
            </a:extLst>
          </p:cNvPr>
          <p:cNvPicPr>
            <a:picLocks/>
          </p:cNvPicPr>
          <p:nvPr/>
        </p:nvPicPr>
        <p:blipFill rotWithShape="1">
          <a:blip r:embed="rId5"/>
          <a:srcRect l="25809" t="11541" r="24087" b="29"/>
          <a:stretch>
            <a:fillRect/>
          </a:stretch>
        </p:blipFill>
        <p:spPr>
          <a:xfrm>
            <a:off x="436860" y="3965594"/>
            <a:ext cx="1261872" cy="1261872"/>
          </a:xfrm>
          <a:prstGeom prst="ellipse">
            <a:avLst/>
          </a:prstGeom>
          <a:effectLst/>
        </p:spPr>
      </p:pic>
      <p:sp>
        <p:nvSpPr>
          <p:cNvPr id="18" name="Text Box 7">
            <a:extLst>
              <a:ext uri="{FF2B5EF4-FFF2-40B4-BE49-F238E27FC236}">
                <a16:creationId xmlns:a16="http://schemas.microsoft.com/office/drawing/2014/main" id="{31FD2FDF-F5E0-AC17-C665-592F4F3282AA}"/>
              </a:ext>
            </a:extLst>
          </p:cNvPr>
          <p:cNvSpPr txBox="1">
            <a:spLocks noChangeArrowheads="1"/>
          </p:cNvSpPr>
          <p:nvPr/>
        </p:nvSpPr>
        <p:spPr bwMode="auto">
          <a:xfrm>
            <a:off x="1747067" y="5338154"/>
            <a:ext cx="4180007"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Shaachi Gupta, MD, MPH</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West Palm Beach,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pic>
        <p:nvPicPr>
          <p:cNvPr id="20" name="Picture 19">
            <a:extLst>
              <a:ext uri="{FF2B5EF4-FFF2-40B4-BE49-F238E27FC236}">
                <a16:creationId xmlns:a16="http://schemas.microsoft.com/office/drawing/2014/main" id="{9C977673-85CE-7957-A81D-6CCEF9A25D51}"/>
              </a:ext>
            </a:extLst>
          </p:cNvPr>
          <p:cNvPicPr>
            <a:picLocks noChangeAspect="1"/>
          </p:cNvPicPr>
          <p:nvPr/>
        </p:nvPicPr>
        <p:blipFill>
          <a:blip r:embed="rId6"/>
          <a:srcRect l="17507" t="3792" r="28505"/>
          <a:stretch>
            <a:fillRect/>
          </a:stretch>
        </p:blipFill>
        <p:spPr>
          <a:xfrm>
            <a:off x="436860" y="5338154"/>
            <a:ext cx="1258892" cy="1261872"/>
          </a:xfrm>
          <a:prstGeom prst="ellipse">
            <a:avLst/>
          </a:prstGeom>
          <a:effectLst/>
        </p:spPr>
      </p:pic>
      <p:sp>
        <p:nvSpPr>
          <p:cNvPr id="29" name="Text Box 7">
            <a:extLst>
              <a:ext uri="{FF2B5EF4-FFF2-40B4-BE49-F238E27FC236}">
                <a16:creationId xmlns:a16="http://schemas.microsoft.com/office/drawing/2014/main" id="{4BC42702-F834-7190-E835-F065E793086D}"/>
              </a:ext>
            </a:extLst>
          </p:cNvPr>
          <p:cNvSpPr txBox="1">
            <a:spLocks noChangeArrowheads="1"/>
          </p:cNvSpPr>
          <p:nvPr/>
        </p:nvSpPr>
        <p:spPr bwMode="auto">
          <a:xfrm>
            <a:off x="7504397" y="2593325"/>
            <a:ext cx="4180007"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err="1">
                <a:solidFill>
                  <a:srgbClr val="000000"/>
                </a:solidFill>
                <a:latin typeface="Calibri"/>
                <a:cs typeface="+mn-cs"/>
              </a:rPr>
              <a:t>Renjitha</a:t>
            </a:r>
            <a:r>
              <a:rPr lang="en-US" sz="1600" dirty="0">
                <a:solidFill>
                  <a:srgbClr val="000000"/>
                </a:solidFill>
                <a:latin typeface="Calibri"/>
                <a:cs typeface="+mn-cs"/>
              </a:rPr>
              <a:t> Ignatius,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Sun City Center,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30" name="Text Box 7">
            <a:extLst>
              <a:ext uri="{FF2B5EF4-FFF2-40B4-BE49-F238E27FC236}">
                <a16:creationId xmlns:a16="http://schemas.microsoft.com/office/drawing/2014/main" id="{F783E722-EF46-E4CC-4263-47E9468717D5}"/>
              </a:ext>
            </a:extLst>
          </p:cNvPr>
          <p:cNvSpPr txBox="1">
            <a:spLocks noChangeArrowheads="1"/>
          </p:cNvSpPr>
          <p:nvPr/>
        </p:nvSpPr>
        <p:spPr bwMode="auto">
          <a:xfrm>
            <a:off x="7504397" y="1218362"/>
            <a:ext cx="4156846"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Maen Hussein,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The Villages,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31" name="Text Box 7">
            <a:extLst>
              <a:ext uri="{FF2B5EF4-FFF2-40B4-BE49-F238E27FC236}">
                <a16:creationId xmlns:a16="http://schemas.microsoft.com/office/drawing/2014/main" id="{7887C26B-E77B-DF65-536A-8AB45C11FC7F}"/>
              </a:ext>
            </a:extLst>
          </p:cNvPr>
          <p:cNvSpPr txBox="1">
            <a:spLocks noChangeArrowheads="1"/>
          </p:cNvSpPr>
          <p:nvPr/>
        </p:nvSpPr>
        <p:spPr bwMode="auto">
          <a:xfrm>
            <a:off x="7504397" y="3965594"/>
            <a:ext cx="4178808"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Shachar Peles,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Lake Worth,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sp>
        <p:nvSpPr>
          <p:cNvPr id="35" name="Text Box 7">
            <a:extLst>
              <a:ext uri="{FF2B5EF4-FFF2-40B4-BE49-F238E27FC236}">
                <a16:creationId xmlns:a16="http://schemas.microsoft.com/office/drawing/2014/main" id="{B2813538-FB64-DBDD-4BC3-1C6C18283281}"/>
              </a:ext>
            </a:extLst>
          </p:cNvPr>
          <p:cNvSpPr txBox="1">
            <a:spLocks noChangeArrowheads="1"/>
          </p:cNvSpPr>
          <p:nvPr/>
        </p:nvSpPr>
        <p:spPr bwMode="auto">
          <a:xfrm>
            <a:off x="7504397" y="5338154"/>
            <a:ext cx="4180007" cy="1261872"/>
          </a:xfrm>
          <a:prstGeom prst="rect">
            <a:avLst/>
          </a:prstGeom>
          <a:noFill/>
          <a:ln w="9525">
            <a:noFill/>
            <a:miter lim="800000"/>
            <a:headEnd/>
            <a:tailEnd/>
          </a:ln>
        </p:spPr>
        <p:txBody>
          <a:bodyPr lIns="91440" tIns="0" rIns="0" bIns="0">
            <a:prstTxWarp prst="textNoShape">
              <a:avLst/>
            </a:prstTxWarp>
          </a:bodyPr>
          <a:lstStyle/>
          <a:p>
            <a:pPr lvl="0" defTabSz="914400" fontAlgn="auto">
              <a:spcBef>
                <a:spcPts val="0"/>
              </a:spcBef>
              <a:spcAft>
                <a:spcPts val="0"/>
              </a:spcAft>
              <a:defRPr/>
            </a:pPr>
            <a:r>
              <a:rPr lang="en-US" sz="1600" dirty="0">
                <a:solidFill>
                  <a:srgbClr val="000000"/>
                </a:solidFill>
                <a:latin typeface="Calibri"/>
                <a:cs typeface="+mn-cs"/>
              </a:rPr>
              <a:t>Syed F Zafar, MD</a:t>
            </a:r>
          </a:p>
          <a:p>
            <a:pPr lvl="0" defTabSz="914400" fontAlgn="auto">
              <a:spcBef>
                <a:spcPts val="0"/>
              </a:spcBef>
              <a:spcAft>
                <a:spcPts val="0"/>
              </a:spcAft>
              <a:defRPr/>
            </a:pPr>
            <a:r>
              <a:rPr lang="en-US" sz="1600" b="0" dirty="0">
                <a:solidFill>
                  <a:srgbClr val="000000"/>
                </a:solidFill>
                <a:latin typeface="Calibri"/>
                <a:cs typeface="+mn-cs"/>
              </a:rPr>
              <a:t>Florida Cancer Specialists &amp; Research Institute</a:t>
            </a:r>
          </a:p>
          <a:p>
            <a:pPr lvl="0" defTabSz="914400" fontAlgn="auto">
              <a:spcBef>
                <a:spcPts val="0"/>
              </a:spcBef>
              <a:spcAft>
                <a:spcPts val="0"/>
              </a:spcAft>
              <a:defRPr/>
            </a:pPr>
            <a:r>
              <a:rPr lang="en-US" sz="1600" b="0" dirty="0">
                <a:solidFill>
                  <a:srgbClr val="000000"/>
                </a:solidFill>
                <a:latin typeface="Calibri"/>
                <a:cs typeface="+mn-cs"/>
              </a:rPr>
              <a:t>Fort Myers, Florida</a:t>
            </a:r>
            <a:endParaRPr kumimoji="0" lang="en-US" sz="1600" b="0" i="0" u="none" strike="noStrike" kern="1200" cap="none" spc="0" normalizeH="0" baseline="0" noProof="0" dirty="0">
              <a:ln>
                <a:noFill/>
              </a:ln>
              <a:solidFill>
                <a:srgbClr val="000000"/>
              </a:solidFill>
              <a:effectLst/>
              <a:uLnTx/>
              <a:uFillTx/>
              <a:latin typeface="Calibri"/>
              <a:ea typeface="MS PGothic" charset="0"/>
              <a:cs typeface="+mn-cs"/>
            </a:endParaRPr>
          </a:p>
        </p:txBody>
      </p:sp>
      <p:pic>
        <p:nvPicPr>
          <p:cNvPr id="37" name="Picture 36">
            <a:extLst>
              <a:ext uri="{FF2B5EF4-FFF2-40B4-BE49-F238E27FC236}">
                <a16:creationId xmlns:a16="http://schemas.microsoft.com/office/drawing/2014/main" id="{6439F20B-C1C4-B3C5-289F-543A29DBAC7A}"/>
              </a:ext>
            </a:extLst>
          </p:cNvPr>
          <p:cNvPicPr>
            <a:picLocks/>
          </p:cNvPicPr>
          <p:nvPr/>
        </p:nvPicPr>
        <p:blipFill rotWithShape="1">
          <a:blip r:embed="rId7"/>
          <a:srcRect l="25164" r="16846"/>
          <a:stretch>
            <a:fillRect/>
          </a:stretch>
        </p:blipFill>
        <p:spPr>
          <a:xfrm>
            <a:off x="6194190" y="2593325"/>
            <a:ext cx="1261872" cy="1259469"/>
          </a:xfrm>
          <a:prstGeom prst="ellipse">
            <a:avLst/>
          </a:prstGeom>
          <a:effectLst/>
        </p:spPr>
      </p:pic>
      <p:pic>
        <p:nvPicPr>
          <p:cNvPr id="38" name="Picture 37">
            <a:extLst>
              <a:ext uri="{FF2B5EF4-FFF2-40B4-BE49-F238E27FC236}">
                <a16:creationId xmlns:a16="http://schemas.microsoft.com/office/drawing/2014/main" id="{5229AD2E-D31C-B5AD-EFF5-DDB22DAB981C}"/>
              </a:ext>
            </a:extLst>
          </p:cNvPr>
          <p:cNvPicPr>
            <a:picLocks noChangeAspect="1"/>
          </p:cNvPicPr>
          <p:nvPr/>
        </p:nvPicPr>
        <p:blipFill rotWithShape="1">
          <a:blip r:embed="rId8"/>
          <a:srcRect l="26655" t="15918" r="26193"/>
          <a:stretch>
            <a:fillRect/>
          </a:stretch>
        </p:blipFill>
        <p:spPr>
          <a:xfrm>
            <a:off x="6203334" y="1218362"/>
            <a:ext cx="1261872" cy="1265735"/>
          </a:xfrm>
          <a:prstGeom prst="ellipse">
            <a:avLst/>
          </a:prstGeom>
          <a:effectLst/>
        </p:spPr>
      </p:pic>
      <p:pic>
        <p:nvPicPr>
          <p:cNvPr id="39" name="Picture 38">
            <a:extLst>
              <a:ext uri="{FF2B5EF4-FFF2-40B4-BE49-F238E27FC236}">
                <a16:creationId xmlns:a16="http://schemas.microsoft.com/office/drawing/2014/main" id="{ED26E129-DC93-C8ED-D430-78A7D927F179}"/>
              </a:ext>
            </a:extLst>
          </p:cNvPr>
          <p:cNvPicPr>
            <a:picLocks/>
          </p:cNvPicPr>
          <p:nvPr/>
        </p:nvPicPr>
        <p:blipFill rotWithShape="1">
          <a:blip r:embed="rId9"/>
          <a:srcRect l="28143" t="1557" r="21488" b="7385"/>
          <a:stretch>
            <a:fillRect/>
          </a:stretch>
        </p:blipFill>
        <p:spPr>
          <a:xfrm>
            <a:off x="6194189" y="3965594"/>
            <a:ext cx="1261872" cy="1261872"/>
          </a:xfrm>
          <a:prstGeom prst="ellipse">
            <a:avLst/>
          </a:prstGeom>
          <a:effectLst/>
        </p:spPr>
      </p:pic>
      <p:pic>
        <p:nvPicPr>
          <p:cNvPr id="40" name="Picture 39">
            <a:extLst>
              <a:ext uri="{FF2B5EF4-FFF2-40B4-BE49-F238E27FC236}">
                <a16:creationId xmlns:a16="http://schemas.microsoft.com/office/drawing/2014/main" id="{94265641-B91F-DFC6-1D94-A66ADF095519}"/>
              </a:ext>
            </a:extLst>
          </p:cNvPr>
          <p:cNvPicPr>
            <a:picLocks/>
          </p:cNvPicPr>
          <p:nvPr/>
        </p:nvPicPr>
        <p:blipFill rotWithShape="1">
          <a:blip r:embed="rId10"/>
          <a:srcRect l="31794" t="14223" r="31404" b="19161"/>
          <a:stretch>
            <a:fillRect/>
          </a:stretch>
        </p:blipFill>
        <p:spPr>
          <a:xfrm>
            <a:off x="6194190" y="5338154"/>
            <a:ext cx="1261872" cy="1261872"/>
          </a:xfrm>
          <a:prstGeom prst="ellipse">
            <a:avLst/>
          </a:prstGeom>
          <a:effectLst/>
        </p:spPr>
      </p:pic>
    </p:spTree>
    <p:custDataLst>
      <p:tags r:id="rId1"/>
    </p:custDataLst>
    <p:extLst>
      <p:ext uri="{BB962C8B-B14F-4D97-AF65-F5344CB8AC3E}">
        <p14:creationId xmlns:p14="http://schemas.microsoft.com/office/powerpoint/2010/main" val="9177413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F0C898-12ED-CC1B-99D8-F870670E8B3E}"/>
              </a:ext>
            </a:extLst>
          </p:cNvPr>
          <p:cNvPicPr>
            <a:picLocks noChangeAspect="1"/>
          </p:cNvPicPr>
          <p:nvPr/>
        </p:nvPicPr>
        <p:blipFill rotWithShape="1">
          <a:blip r:embed="rId2"/>
          <a:srcRect l="28143" t="1557" r="21488" b="7385"/>
          <a:stretch>
            <a:fillRect/>
          </a:stretch>
        </p:blipFill>
        <p:spPr>
          <a:xfrm>
            <a:off x="334963" y="251240"/>
            <a:ext cx="1435608" cy="1435608"/>
          </a:xfrm>
          <a:prstGeom prst="ellipse">
            <a:avLst/>
          </a:prstGeom>
          <a:effectLst/>
        </p:spPr>
      </p:pic>
      <p:sp>
        <p:nvSpPr>
          <p:cNvPr id="2" name="Title 1">
            <a:extLst>
              <a:ext uri="{FF2B5EF4-FFF2-40B4-BE49-F238E27FC236}">
                <a16:creationId xmlns:a16="http://schemas.microsoft.com/office/drawing/2014/main" id="{089E188D-FB69-B7D4-A02D-21CADE6BA0EB}"/>
              </a:ext>
            </a:extLst>
          </p:cNvPr>
          <p:cNvSpPr>
            <a:spLocks noGrp="1"/>
          </p:cNvSpPr>
          <p:nvPr>
            <p:ph type="title"/>
          </p:nvPr>
        </p:nvSpPr>
        <p:spPr>
          <a:xfrm>
            <a:off x="2093205" y="524933"/>
            <a:ext cx="9178048" cy="737659"/>
          </a:xfrm>
        </p:spPr>
        <p:txBody>
          <a:bodyPr/>
          <a:lstStyle/>
          <a:p>
            <a:r>
              <a:rPr lang="en-US" dirty="0"/>
              <a:t>Dr Peles</a:t>
            </a:r>
          </a:p>
        </p:txBody>
      </p:sp>
      <p:sp>
        <p:nvSpPr>
          <p:cNvPr id="9" name="Content Placeholder 8">
            <a:extLst>
              <a:ext uri="{FF2B5EF4-FFF2-40B4-BE49-F238E27FC236}">
                <a16:creationId xmlns:a16="http://schemas.microsoft.com/office/drawing/2014/main" id="{E3945CC2-FBCF-CE98-ADF5-7FB38DD30D0D}"/>
              </a:ext>
            </a:extLst>
          </p:cNvPr>
          <p:cNvSpPr>
            <a:spLocks noGrp="1"/>
          </p:cNvSpPr>
          <p:nvPr>
            <p:ph idx="1"/>
          </p:nvPr>
        </p:nvSpPr>
        <p:spPr>
          <a:xfrm>
            <a:off x="1397000" y="1989134"/>
            <a:ext cx="9874253" cy="4343933"/>
          </a:xfrm>
        </p:spPr>
        <p:txBody>
          <a:bodyPr/>
          <a:lstStyle/>
          <a:p>
            <a:pPr lvl="0"/>
            <a:r>
              <a:rPr lang="en-US" noProof="0" dirty="0"/>
              <a:t>“I walk into one room ... it’s a man with prostate cancer</a:t>
            </a:r>
            <a:r>
              <a:rPr lang="en-US" dirty="0"/>
              <a:t>. The </a:t>
            </a:r>
            <a:r>
              <a:rPr lang="en-US" noProof="0" dirty="0"/>
              <a:t>next patient has myeloma, and the next patient has lung cancer, and then maybe I'm seeing a patient with ITP. </a:t>
            </a:r>
          </a:p>
          <a:p>
            <a:pPr lvl="0"/>
            <a:r>
              <a:rPr lang="en-US" noProof="0" dirty="0"/>
              <a:t>Oncology is just exploding — accelerating as we go along. It’s a challenge to keep up with all the details and really helpful for us to have input from docs who focus on one area and can really tease out the nuances. Figuring out how to do that efficiently and obtain that input is critical for patient care.”</a:t>
            </a:r>
          </a:p>
        </p:txBody>
      </p:sp>
    </p:spTree>
    <p:extLst>
      <p:ext uri="{BB962C8B-B14F-4D97-AF65-F5344CB8AC3E}">
        <p14:creationId xmlns:p14="http://schemas.microsoft.com/office/powerpoint/2010/main" val="33706682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93A5-25A9-EF0D-D2A8-3334CA05F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2AA79-F2F7-9C20-0E8C-79A4D2EF247A}"/>
              </a:ext>
            </a:extLst>
          </p:cNvPr>
          <p:cNvSpPr>
            <a:spLocks noGrp="1"/>
          </p:cNvSpPr>
          <p:nvPr>
            <p:ph type="title"/>
          </p:nvPr>
        </p:nvSpPr>
        <p:spPr/>
        <p:txBody>
          <a:bodyPr/>
          <a:lstStyle/>
          <a:p>
            <a:r>
              <a:rPr lang="en-US" sz="3200" dirty="0">
                <a:solidFill>
                  <a:schemeClr val="tx1"/>
                </a:solidFill>
              </a:rPr>
              <a:t>Select ESMO 2026 Abstracts</a:t>
            </a:r>
            <a:br>
              <a:rPr lang="en-US" sz="3200" dirty="0">
                <a:solidFill>
                  <a:schemeClr val="tx1"/>
                </a:solidFill>
              </a:rPr>
            </a:br>
            <a:r>
              <a:rPr lang="en-US" sz="2800" dirty="0">
                <a:solidFill>
                  <a:srgbClr val="0432FF"/>
                </a:solidFill>
              </a:rPr>
              <a:t>Presidential</a:t>
            </a:r>
          </a:p>
        </p:txBody>
      </p:sp>
      <p:sp>
        <p:nvSpPr>
          <p:cNvPr id="4" name="Rounded Rectangle 3">
            <a:extLst>
              <a:ext uri="{FF2B5EF4-FFF2-40B4-BE49-F238E27FC236}">
                <a16:creationId xmlns:a16="http://schemas.microsoft.com/office/drawing/2014/main" id="{384DF1C1-BD33-46BA-D70A-4439B0649093}"/>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168E8A9-6392-9FB5-E7F8-384798734174}"/>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CB0D2CA1-2F9B-E1C5-3080-429A47E4E706}"/>
              </a:ext>
            </a:extLst>
          </p:cNvPr>
          <p:cNvSpPr txBox="1"/>
          <p:nvPr/>
        </p:nvSpPr>
        <p:spPr>
          <a:xfrm>
            <a:off x="384508" y="1369265"/>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LBA1</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68E6CE4-0857-71E2-BA68-D7A195C74EE7}"/>
              </a:ext>
            </a:extLst>
          </p:cNvPr>
          <p:cNvSpPr txBox="1"/>
          <p:nvPr/>
        </p:nvSpPr>
        <p:spPr>
          <a:xfrm>
            <a:off x="1810664" y="1325269"/>
            <a:ext cx="10149840" cy="1371600"/>
          </a:xfrm>
          <a:prstGeom prst="rect">
            <a:avLst/>
          </a:prstGeom>
          <a:noFill/>
        </p:spPr>
        <p:txBody>
          <a:bodyPr wrap="square" rIns="182880" rtlCol="0" anchor="ctr">
            <a:noAutofit/>
          </a:bodyPr>
          <a:lstStyle/>
          <a:p>
            <a:pPr marL="98425" lvl="0" defTabSz="412750" eaLnBrk="0" hangingPunct="0">
              <a:spcBef>
                <a:spcPts val="0"/>
              </a:spcBef>
              <a:spcAft>
                <a:spcPts val="0"/>
              </a:spcAft>
              <a:buClr>
                <a:srgbClr val="000000"/>
              </a:buClr>
              <a:buSzPct val="100000"/>
              <a:defRPr/>
            </a:pPr>
            <a:r>
              <a:rPr lang="en-US" sz="1900" kern="0" dirty="0">
                <a:solidFill>
                  <a:srgbClr val="FFFFFF"/>
                </a:solidFill>
                <a:latin typeface="Calibri"/>
                <a:ea typeface="MS PGothic" pitchFamily="34" charset="-128"/>
                <a:cs typeface="Calibri"/>
              </a:rPr>
              <a:t>INTerpath-001: Phase 3 study of the mRNA-based individualized neoantigen therapy (INT) </a:t>
            </a:r>
            <a:r>
              <a:rPr lang="en-US" sz="1900" kern="0" dirty="0" err="1">
                <a:solidFill>
                  <a:srgbClr val="8FD2E9"/>
                </a:solidFill>
                <a:latin typeface="Calibri"/>
                <a:ea typeface="MS PGothic" pitchFamily="34" charset="-128"/>
                <a:cs typeface="Calibri"/>
              </a:rPr>
              <a:t>intismeran</a:t>
            </a:r>
            <a:r>
              <a:rPr lang="en-US" sz="1900" kern="0" dirty="0">
                <a:solidFill>
                  <a:srgbClr val="8FD2E9"/>
                </a:solidFill>
                <a:latin typeface="Calibri"/>
                <a:ea typeface="MS PGothic" pitchFamily="34" charset="-128"/>
                <a:cs typeface="Calibri"/>
              </a:rPr>
              <a:t> </a:t>
            </a:r>
            <a:r>
              <a:rPr lang="en-US" sz="1900" kern="0" dirty="0" err="1">
                <a:solidFill>
                  <a:srgbClr val="8FD2E9"/>
                </a:solidFill>
                <a:latin typeface="Calibri"/>
                <a:ea typeface="MS PGothic" pitchFamily="34" charset="-128"/>
                <a:cs typeface="Calibri"/>
              </a:rPr>
              <a:t>autogene</a:t>
            </a:r>
            <a:r>
              <a:rPr lang="en-US" sz="1900" kern="0" dirty="0">
                <a:solidFill>
                  <a:srgbClr val="8FD2E9"/>
                </a:solidFill>
                <a:latin typeface="Calibri"/>
                <a:ea typeface="MS PGothic" pitchFamily="34" charset="-128"/>
                <a:cs typeface="Calibri"/>
              </a:rPr>
              <a:t> (</a:t>
            </a:r>
            <a:r>
              <a:rPr lang="en-US" sz="1900" kern="0" dirty="0" err="1">
                <a:solidFill>
                  <a:srgbClr val="8FD2E9"/>
                </a:solidFill>
                <a:latin typeface="Calibri"/>
                <a:ea typeface="MS PGothic" pitchFamily="34" charset="-128"/>
                <a:cs typeface="Calibri"/>
              </a:rPr>
              <a:t>intismeran</a:t>
            </a:r>
            <a:r>
              <a:rPr lang="en-US" sz="1900" kern="0" dirty="0">
                <a:solidFill>
                  <a:srgbClr val="8FD2E9"/>
                </a:solidFill>
                <a:latin typeface="Calibri"/>
                <a:ea typeface="MS PGothic" pitchFamily="34" charset="-128"/>
                <a:cs typeface="Calibri"/>
              </a:rPr>
              <a:t>)</a:t>
            </a:r>
            <a:r>
              <a:rPr lang="en-US" sz="1900" kern="0" dirty="0">
                <a:solidFill>
                  <a:srgbClr val="FFFFFF"/>
                </a:solidFill>
                <a:latin typeface="Calibri"/>
                <a:ea typeface="MS PGothic" pitchFamily="34" charset="-128"/>
                <a:cs typeface="Calibri"/>
              </a:rPr>
              <a:t> plus </a:t>
            </a:r>
            <a:r>
              <a:rPr lang="en-US" sz="1900" kern="0" dirty="0">
                <a:solidFill>
                  <a:srgbClr val="8FD2E9"/>
                </a:solidFill>
                <a:latin typeface="Calibri"/>
                <a:ea typeface="MS PGothic" pitchFamily="34" charset="-128"/>
                <a:cs typeface="Calibri"/>
              </a:rPr>
              <a:t>pembrolizumab (</a:t>
            </a:r>
            <a:r>
              <a:rPr lang="en-US" sz="1900" kern="0" dirty="0" err="1">
                <a:solidFill>
                  <a:srgbClr val="8FD2E9"/>
                </a:solidFill>
                <a:latin typeface="Calibri"/>
                <a:ea typeface="MS PGothic" pitchFamily="34" charset="-128"/>
                <a:cs typeface="Calibri"/>
              </a:rPr>
              <a:t>pembro</a:t>
            </a:r>
            <a:r>
              <a:rPr lang="en-US" sz="1900" kern="0" dirty="0">
                <a:solidFill>
                  <a:srgbClr val="8FD2E9"/>
                </a:solidFill>
                <a:latin typeface="Calibri"/>
                <a:ea typeface="MS PGothic" pitchFamily="34" charset="-128"/>
                <a:cs typeface="Calibri"/>
              </a:rPr>
              <a:t>)</a:t>
            </a:r>
            <a:r>
              <a:rPr lang="en-US" sz="1900" kern="0" dirty="0">
                <a:solidFill>
                  <a:srgbClr val="FFFFFF"/>
                </a:solidFill>
                <a:latin typeface="Calibri"/>
                <a:ea typeface="MS PGothic" pitchFamily="34" charset="-128"/>
                <a:cs typeface="Calibri"/>
              </a:rPr>
              <a:t> vs </a:t>
            </a:r>
            <a:r>
              <a:rPr lang="en-US" sz="1900" kern="0" dirty="0" err="1">
                <a:solidFill>
                  <a:srgbClr val="8FD2E9"/>
                </a:solidFill>
                <a:latin typeface="Calibri"/>
                <a:ea typeface="MS PGothic" pitchFamily="34" charset="-128"/>
                <a:cs typeface="Calibri"/>
              </a:rPr>
              <a:t>pembro</a:t>
            </a:r>
            <a:r>
              <a:rPr lang="en-US" sz="1900" kern="0" dirty="0">
                <a:solidFill>
                  <a:srgbClr val="FFFFFF"/>
                </a:solidFill>
                <a:latin typeface="Calibri"/>
                <a:ea typeface="MS PGothic" pitchFamily="34" charset="-128"/>
                <a:cs typeface="Calibri"/>
              </a:rPr>
              <a:t> alone for adjuvant treatment of resected stage IIB-IV melanoma (MEL)</a:t>
            </a:r>
            <a:br>
              <a:rPr lang="en-US" sz="1900" kern="0" dirty="0">
                <a:solidFill>
                  <a:srgbClr val="FFFFFF"/>
                </a:solidFill>
                <a:latin typeface="Calibri"/>
                <a:ea typeface="MS PGothic" pitchFamily="34" charset="-128"/>
                <a:cs typeface="Calibri"/>
              </a:rPr>
            </a:br>
            <a:r>
              <a:rPr lang="en-US" sz="1900" kern="0" dirty="0">
                <a:solidFill>
                  <a:srgbClr val="FFFFFF"/>
                </a:solidFill>
                <a:latin typeface="Calibri"/>
                <a:ea typeface="MS PGothic" pitchFamily="34" charset="-128"/>
                <a:cs typeface="Calibri"/>
              </a:rPr>
              <a:t>Georgina V Long</a:t>
            </a:r>
            <a:endPar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733B4F20-7FD4-1666-01DA-CF717BB3BF22}"/>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EAE6A05-8222-932B-F4C4-9EE38C54C63D}"/>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629BFD-AF84-1836-3FCC-3300697801C5}"/>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lvl="0"/>
            <a:r>
              <a:rPr lang="en-US" sz="1900" dirty="0">
                <a:solidFill>
                  <a:srgbClr val="FFFFFF"/>
                </a:solidFill>
                <a:latin typeface="Calibri"/>
                <a:cs typeface="Calibri"/>
              </a:rPr>
              <a:t>Perioperative </a:t>
            </a:r>
            <a:r>
              <a:rPr lang="en-US" sz="1900" dirty="0">
                <a:solidFill>
                  <a:srgbClr val="8FD2E9"/>
                </a:solidFill>
                <a:latin typeface="Calibri"/>
                <a:cs typeface="Calibri"/>
              </a:rPr>
              <a:t>durvalumab</a:t>
            </a:r>
            <a:r>
              <a:rPr lang="en-US" sz="1900" dirty="0">
                <a:solidFill>
                  <a:srgbClr val="FFFFFF"/>
                </a:solidFill>
                <a:latin typeface="Calibri"/>
                <a:cs typeface="Calibri"/>
              </a:rPr>
              <a:t> with or without </a:t>
            </a:r>
            <a:r>
              <a:rPr lang="en-US" sz="1900" dirty="0" err="1">
                <a:solidFill>
                  <a:srgbClr val="8FD2E9"/>
                </a:solidFill>
                <a:latin typeface="Calibri"/>
                <a:cs typeface="Calibri"/>
              </a:rPr>
              <a:t>tremelimumab</a:t>
            </a:r>
            <a:r>
              <a:rPr lang="en-US" sz="1900" dirty="0">
                <a:solidFill>
                  <a:srgbClr val="FFFFFF"/>
                </a:solidFill>
                <a:latin typeface="Calibri"/>
                <a:cs typeface="Calibri"/>
              </a:rPr>
              <a:t> plus neoadjuvant </a:t>
            </a:r>
            <a:r>
              <a:rPr lang="en-US" sz="1900" dirty="0" err="1">
                <a:solidFill>
                  <a:srgbClr val="8FD2E9"/>
                </a:solidFill>
                <a:latin typeface="Calibri"/>
                <a:cs typeface="Calibri"/>
              </a:rPr>
              <a:t>enfortumab</a:t>
            </a:r>
            <a:r>
              <a:rPr lang="en-US" sz="1900" dirty="0">
                <a:solidFill>
                  <a:srgbClr val="8FD2E9"/>
                </a:solidFill>
                <a:latin typeface="Calibri"/>
                <a:cs typeface="Calibri"/>
              </a:rPr>
              <a:t> vedotin</a:t>
            </a:r>
            <a:r>
              <a:rPr lang="en-US" sz="1900" dirty="0">
                <a:solidFill>
                  <a:srgbClr val="FFFFFF"/>
                </a:solidFill>
                <a:latin typeface="Calibri"/>
                <a:cs typeface="Calibri"/>
              </a:rPr>
              <a:t> in muscle-invasive bladder cancer: Results from the phase 3 VOLGA trial</a:t>
            </a:r>
            <a:br>
              <a:rPr lang="en-US" sz="1900" dirty="0">
                <a:solidFill>
                  <a:srgbClr val="FFFFFF"/>
                </a:solidFill>
                <a:latin typeface="Calibri"/>
                <a:cs typeface="Calibri"/>
              </a:rPr>
            </a:br>
            <a:r>
              <a:rPr lang="en-US" sz="1900" dirty="0">
                <a:solidFill>
                  <a:srgbClr val="FFFFFF"/>
                </a:solidFill>
                <a:latin typeface="Calibri"/>
                <a:cs typeface="Calibri"/>
              </a:rPr>
              <a:t>Thomas B Powles</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AFEE7046-0E59-46B7-CBCF-56E75489DA2A}"/>
              </a:ext>
            </a:extLst>
          </p:cNvPr>
          <p:cNvSpPr txBox="1"/>
          <p:nvPr/>
        </p:nvSpPr>
        <p:spPr>
          <a:xfrm>
            <a:off x="384508" y="2967059"/>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LBA2</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40824920-343E-A0CB-529D-85ED5A112BA7}"/>
              </a:ext>
            </a:extLst>
          </p:cNvPr>
          <p:cNvSpPr/>
          <p:nvPr/>
        </p:nvSpPr>
        <p:spPr bwMode="auto">
          <a:xfrm>
            <a:off x="1810664" y="4520857"/>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1F39D32C-09F8-2FF8-3171-438222E6DB7F}"/>
              </a:ext>
            </a:extLst>
          </p:cNvPr>
          <p:cNvSpPr/>
          <p:nvPr/>
        </p:nvSpPr>
        <p:spPr bwMode="auto">
          <a:xfrm>
            <a:off x="384508" y="4564853"/>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8006C107-BA0C-B882-80CD-86DFF2CC0E67}"/>
              </a:ext>
            </a:extLst>
          </p:cNvPr>
          <p:cNvSpPr txBox="1"/>
          <p:nvPr/>
        </p:nvSpPr>
        <p:spPr>
          <a:xfrm>
            <a:off x="1810664" y="4520857"/>
            <a:ext cx="10149840" cy="1371600"/>
          </a:xfrm>
          <a:prstGeom prst="rect">
            <a:avLst/>
          </a:prstGeom>
          <a:noFill/>
        </p:spPr>
        <p:txBody>
          <a:bodyPr wrap="square" rIns="182880" rtlCol="0" anchor="ctr">
            <a:noAutofit/>
          </a:bodyPr>
          <a:lstStyle/>
          <a:p>
            <a:pPr marL="98425" lvl="0"/>
            <a:r>
              <a:rPr lang="en-US" sz="1900" dirty="0" err="1">
                <a:solidFill>
                  <a:srgbClr val="8FD2E9"/>
                </a:solidFill>
                <a:latin typeface="Calibri"/>
                <a:cs typeface="Calibri"/>
              </a:rPr>
              <a:t>Tarlatamab</a:t>
            </a:r>
            <a:r>
              <a:rPr lang="en-US" sz="1900" dirty="0">
                <a:solidFill>
                  <a:srgbClr val="FFFFFF"/>
                </a:solidFill>
                <a:latin typeface="Calibri"/>
                <a:cs typeface="Calibri"/>
              </a:rPr>
              <a:t> plus </a:t>
            </a:r>
            <a:r>
              <a:rPr lang="en-US" sz="1900" dirty="0">
                <a:solidFill>
                  <a:srgbClr val="8FD2E9"/>
                </a:solidFill>
                <a:latin typeface="Calibri"/>
                <a:cs typeface="Calibri"/>
              </a:rPr>
              <a:t>durvalumab (</a:t>
            </a:r>
            <a:r>
              <a:rPr lang="en-US" sz="1900" dirty="0" err="1">
                <a:solidFill>
                  <a:srgbClr val="8FD2E9"/>
                </a:solidFill>
                <a:latin typeface="Calibri"/>
                <a:cs typeface="Calibri"/>
              </a:rPr>
              <a:t>durva</a:t>
            </a:r>
            <a:r>
              <a:rPr lang="en-US" sz="1900" dirty="0">
                <a:solidFill>
                  <a:srgbClr val="8FD2E9"/>
                </a:solidFill>
                <a:latin typeface="Calibri"/>
                <a:cs typeface="Calibri"/>
              </a:rPr>
              <a:t>)</a:t>
            </a:r>
            <a:r>
              <a:rPr lang="en-US" sz="1900" dirty="0">
                <a:solidFill>
                  <a:srgbClr val="FFFFFF"/>
                </a:solidFill>
                <a:latin typeface="Calibri"/>
                <a:cs typeface="Calibri"/>
              </a:rPr>
              <a:t> vs </a:t>
            </a:r>
            <a:r>
              <a:rPr lang="en-US" sz="1900" dirty="0" err="1">
                <a:solidFill>
                  <a:srgbClr val="8FD2E9"/>
                </a:solidFill>
                <a:latin typeface="Calibri"/>
                <a:cs typeface="Calibri"/>
              </a:rPr>
              <a:t>durva</a:t>
            </a:r>
            <a:r>
              <a:rPr lang="en-US" sz="1900" dirty="0">
                <a:solidFill>
                  <a:srgbClr val="FFFFFF"/>
                </a:solidFill>
                <a:latin typeface="Calibri"/>
                <a:cs typeface="Calibri"/>
              </a:rPr>
              <a:t> as 1L maintenance (1LM) therapy following </a:t>
            </a:r>
            <a:r>
              <a:rPr lang="en-US" sz="1900" dirty="0" err="1">
                <a:solidFill>
                  <a:srgbClr val="8FD2E9"/>
                </a:solidFill>
                <a:latin typeface="Calibri"/>
                <a:cs typeface="Calibri"/>
              </a:rPr>
              <a:t>durva</a:t>
            </a:r>
            <a:r>
              <a:rPr lang="en-US" sz="1900" dirty="0">
                <a:solidFill>
                  <a:srgbClr val="8FD2E9"/>
                </a:solidFill>
                <a:latin typeface="Calibri"/>
                <a:cs typeface="Calibri"/>
              </a:rPr>
              <a:t>, platinum</a:t>
            </a:r>
            <a:r>
              <a:rPr lang="en-US" sz="1900" dirty="0">
                <a:solidFill>
                  <a:srgbClr val="FFFFFF"/>
                </a:solidFill>
                <a:latin typeface="Calibri"/>
                <a:cs typeface="Calibri"/>
              </a:rPr>
              <a:t>, and </a:t>
            </a:r>
            <a:r>
              <a:rPr lang="en-US" sz="1900" dirty="0">
                <a:solidFill>
                  <a:srgbClr val="8FD2E9"/>
                </a:solidFill>
                <a:latin typeface="Calibri"/>
                <a:cs typeface="Calibri"/>
              </a:rPr>
              <a:t>etoposide (1L </a:t>
            </a:r>
            <a:r>
              <a:rPr lang="en-US" sz="1900" dirty="0" err="1">
                <a:solidFill>
                  <a:srgbClr val="8FD2E9"/>
                </a:solidFill>
                <a:latin typeface="Calibri"/>
                <a:cs typeface="Calibri"/>
              </a:rPr>
              <a:t>durva</a:t>
            </a:r>
            <a:r>
              <a:rPr lang="en-US" sz="1900" dirty="0">
                <a:solidFill>
                  <a:srgbClr val="8FD2E9"/>
                </a:solidFill>
                <a:latin typeface="Calibri"/>
                <a:cs typeface="Calibri"/>
              </a:rPr>
              <a:t> + EP)</a:t>
            </a:r>
            <a:r>
              <a:rPr lang="en-US" sz="1900" dirty="0">
                <a:solidFill>
                  <a:srgbClr val="FFFFFF"/>
                </a:solidFill>
                <a:latin typeface="Calibri"/>
                <a:cs typeface="Calibri"/>
              </a:rPr>
              <a:t> in extensive-stage small cell lung cancer (ES-SCLC): Primary analysis of the phase 3 DeLLphi-305 trial</a:t>
            </a:r>
            <a:br>
              <a:rPr lang="en-US" sz="1900" dirty="0">
                <a:solidFill>
                  <a:srgbClr val="FFFFFF"/>
                </a:solidFill>
                <a:latin typeface="Calibri"/>
                <a:cs typeface="Calibri"/>
              </a:rPr>
            </a:br>
            <a:r>
              <a:rPr lang="en-US" sz="1900" dirty="0">
                <a:solidFill>
                  <a:srgbClr val="FFFFFF"/>
                </a:solidFill>
                <a:latin typeface="Calibri"/>
                <a:cs typeface="Calibri"/>
              </a:rPr>
              <a:t>Jacob Sands</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5" name="TextBox 14">
            <a:extLst>
              <a:ext uri="{FF2B5EF4-FFF2-40B4-BE49-F238E27FC236}">
                <a16:creationId xmlns:a16="http://schemas.microsoft.com/office/drawing/2014/main" id="{B30FD699-79B3-F408-F1DC-EBF58E1831A7}"/>
              </a:ext>
            </a:extLst>
          </p:cNvPr>
          <p:cNvSpPr txBox="1"/>
          <p:nvPr/>
        </p:nvSpPr>
        <p:spPr>
          <a:xfrm>
            <a:off x="384508" y="4564853"/>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LBA3</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15975608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3BA06-BB26-1564-FFA5-F0B4ECBBC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BE0E63-2CE4-E72A-60EA-1DB17B07ABE5}"/>
              </a:ext>
            </a:extLst>
          </p:cNvPr>
          <p:cNvSpPr>
            <a:spLocks noGrp="1"/>
          </p:cNvSpPr>
          <p:nvPr>
            <p:ph type="title"/>
          </p:nvPr>
        </p:nvSpPr>
        <p:spPr/>
        <p:txBody>
          <a:bodyPr/>
          <a:lstStyle/>
          <a:p>
            <a:r>
              <a:rPr lang="en-US" sz="3200" dirty="0">
                <a:solidFill>
                  <a:schemeClr val="tx1"/>
                </a:solidFill>
              </a:rPr>
              <a:t>Select ESMO 2026 Abstracts</a:t>
            </a:r>
            <a:br>
              <a:rPr lang="en-US" sz="3200" dirty="0">
                <a:solidFill>
                  <a:schemeClr val="tx1"/>
                </a:solidFill>
              </a:rPr>
            </a:br>
            <a:r>
              <a:rPr lang="en-US" sz="2800" dirty="0">
                <a:solidFill>
                  <a:srgbClr val="0432FF"/>
                </a:solidFill>
              </a:rPr>
              <a:t>Presidential</a:t>
            </a:r>
          </a:p>
        </p:txBody>
      </p:sp>
      <p:sp>
        <p:nvSpPr>
          <p:cNvPr id="4" name="Rounded Rectangle 3">
            <a:extLst>
              <a:ext uri="{FF2B5EF4-FFF2-40B4-BE49-F238E27FC236}">
                <a16:creationId xmlns:a16="http://schemas.microsoft.com/office/drawing/2014/main" id="{C4F3F3A1-9DC4-72C2-996D-01CFAAFA6756}"/>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5FFE2877-2B18-A092-D0CF-CD821DEA7963}"/>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1E856E4A-A8B5-D32E-FC18-BA2DC880A2F2}"/>
              </a:ext>
            </a:extLst>
          </p:cNvPr>
          <p:cNvSpPr txBox="1"/>
          <p:nvPr/>
        </p:nvSpPr>
        <p:spPr>
          <a:xfrm>
            <a:off x="384508" y="1369265"/>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LBA4</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65D75B30-F2E9-E13B-C9E1-9146A06EA4CE}"/>
              </a:ext>
            </a:extLst>
          </p:cNvPr>
          <p:cNvSpPr txBox="1"/>
          <p:nvPr/>
        </p:nvSpPr>
        <p:spPr>
          <a:xfrm>
            <a:off x="1810664" y="1325269"/>
            <a:ext cx="10149840" cy="1371600"/>
          </a:xfrm>
          <a:prstGeom prst="rect">
            <a:avLst/>
          </a:prstGeom>
          <a:noFill/>
        </p:spPr>
        <p:txBody>
          <a:bodyPr wrap="square" rIns="182880" rtlCol="0" anchor="ctr">
            <a:noAutofit/>
          </a:bodyPr>
          <a:lstStyle/>
          <a:p>
            <a:pPr marL="98425" lvl="0" defTabSz="412750" eaLnBrk="0" hangingPunct="0">
              <a:spcBef>
                <a:spcPts val="0"/>
              </a:spcBef>
              <a:spcAft>
                <a:spcPts val="0"/>
              </a:spcAft>
              <a:buClr>
                <a:srgbClr val="000000"/>
              </a:buClr>
              <a:buSzPct val="100000"/>
              <a:defRPr/>
            </a:pPr>
            <a:r>
              <a:rPr lang="en-US" sz="1900" kern="0" dirty="0">
                <a:solidFill>
                  <a:srgbClr val="8FD2E9"/>
                </a:solidFill>
                <a:latin typeface="Calibri"/>
                <a:ea typeface="MS PGothic" pitchFamily="34" charset="-128"/>
                <a:cs typeface="Calibri"/>
              </a:rPr>
              <a:t>Darolutamide</a:t>
            </a:r>
            <a:r>
              <a:rPr lang="en-US" sz="1900" kern="0" dirty="0">
                <a:solidFill>
                  <a:srgbClr val="FFFFFF"/>
                </a:solidFill>
                <a:latin typeface="Calibri"/>
                <a:ea typeface="MS PGothic" pitchFamily="34" charset="-128"/>
                <a:cs typeface="Calibri"/>
              </a:rPr>
              <a:t> with androgen deprivation therapy (ADT) and definitive or salvage locoregional radiation therapy (RT) for </a:t>
            </a:r>
            <a:r>
              <a:rPr lang="en-US" sz="1900" kern="0" dirty="0" err="1">
                <a:solidFill>
                  <a:srgbClr val="FFFFFF"/>
                </a:solidFill>
                <a:latin typeface="Calibri"/>
                <a:ea typeface="MS PGothic" pitchFamily="34" charset="-128"/>
                <a:cs typeface="Calibri"/>
              </a:rPr>
              <a:t>localised</a:t>
            </a:r>
            <a:r>
              <a:rPr lang="en-US" sz="1900" kern="0" dirty="0">
                <a:solidFill>
                  <a:srgbClr val="FFFFFF"/>
                </a:solidFill>
                <a:latin typeface="Calibri"/>
                <a:ea typeface="MS PGothic" pitchFamily="34" charset="-128"/>
                <a:cs typeface="Calibri"/>
              </a:rPr>
              <a:t>, very high-risk prostate cancer: Interim analysis of an international, placebo-controlled, </a:t>
            </a:r>
            <a:r>
              <a:rPr lang="en-US" sz="1900" kern="0" dirty="0" err="1">
                <a:solidFill>
                  <a:srgbClr val="FFFFFF"/>
                </a:solidFill>
                <a:latin typeface="Calibri"/>
                <a:ea typeface="MS PGothic" pitchFamily="34" charset="-128"/>
                <a:cs typeface="Calibri"/>
              </a:rPr>
              <a:t>randomised</a:t>
            </a:r>
            <a:r>
              <a:rPr lang="en-US" sz="1900" kern="0" dirty="0">
                <a:solidFill>
                  <a:srgbClr val="FFFFFF"/>
                </a:solidFill>
                <a:latin typeface="Calibri"/>
                <a:ea typeface="MS PGothic" pitchFamily="34" charset="-128"/>
                <a:cs typeface="Calibri"/>
              </a:rPr>
              <a:t> phase 3 trial (DASL-</a:t>
            </a:r>
            <a:r>
              <a:rPr lang="en-US" sz="1900" kern="0" dirty="0" err="1">
                <a:solidFill>
                  <a:srgbClr val="FFFFFF"/>
                </a:solidFill>
                <a:latin typeface="Calibri"/>
                <a:ea typeface="MS PGothic" pitchFamily="34" charset="-128"/>
                <a:cs typeface="Calibri"/>
              </a:rPr>
              <a:t>HiCaP</a:t>
            </a:r>
            <a:r>
              <a:rPr lang="en-US" sz="1900" kern="0" dirty="0">
                <a:solidFill>
                  <a:srgbClr val="FFFFFF"/>
                </a:solidFill>
                <a:latin typeface="Calibri"/>
                <a:ea typeface="MS PGothic" pitchFamily="34" charset="-128"/>
                <a:cs typeface="Calibri"/>
              </a:rPr>
              <a:t>; ANZUP1801)</a:t>
            </a:r>
            <a:br>
              <a:rPr lang="en-US" sz="1900" kern="0" dirty="0">
                <a:solidFill>
                  <a:srgbClr val="FFFFFF"/>
                </a:solidFill>
                <a:latin typeface="Calibri"/>
                <a:ea typeface="MS PGothic" pitchFamily="34" charset="-128"/>
                <a:cs typeface="Calibri"/>
              </a:rPr>
            </a:br>
            <a:r>
              <a:rPr lang="en-US" sz="1900" kern="0" dirty="0">
                <a:solidFill>
                  <a:srgbClr val="FFFFFF"/>
                </a:solidFill>
                <a:latin typeface="Calibri"/>
                <a:ea typeface="MS PGothic" pitchFamily="34" charset="-128"/>
                <a:cs typeface="Calibri"/>
              </a:rPr>
              <a:t>Tamim Niazi</a:t>
            </a:r>
            <a:endPar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8307BB36-1841-725C-7BA9-0EEC24FE1835}"/>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BB95BAC-BB9C-8AC2-F584-CF082E933C88}"/>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C479C65F-79A5-6AC3-C197-F46515AD826E}"/>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lvl="0"/>
            <a:r>
              <a:rPr lang="en-US" sz="1900" dirty="0" err="1">
                <a:solidFill>
                  <a:srgbClr val="FFFFFF"/>
                </a:solidFill>
                <a:latin typeface="Calibri"/>
                <a:cs typeface="Calibri"/>
              </a:rPr>
              <a:t>Krascendo</a:t>
            </a:r>
            <a:r>
              <a:rPr lang="en-US" sz="1900" dirty="0">
                <a:solidFill>
                  <a:srgbClr val="FFFFFF"/>
                </a:solidFill>
                <a:latin typeface="Calibri"/>
                <a:cs typeface="Calibri"/>
              </a:rPr>
              <a:t> 1: Efficacy and safety of </a:t>
            </a:r>
            <a:r>
              <a:rPr lang="en-US" sz="1900" dirty="0" err="1">
                <a:solidFill>
                  <a:srgbClr val="8FD2E9"/>
                </a:solidFill>
                <a:latin typeface="Calibri"/>
                <a:cs typeface="Calibri"/>
              </a:rPr>
              <a:t>divarasib</a:t>
            </a:r>
            <a:r>
              <a:rPr lang="en-US" sz="1900" dirty="0">
                <a:solidFill>
                  <a:srgbClr val="8FD2E9"/>
                </a:solidFill>
                <a:latin typeface="Calibri"/>
                <a:cs typeface="Calibri"/>
              </a:rPr>
              <a:t> (diva)</a:t>
            </a:r>
            <a:r>
              <a:rPr lang="en-US" sz="1900" dirty="0">
                <a:solidFill>
                  <a:srgbClr val="FFFFFF"/>
                </a:solidFill>
                <a:latin typeface="Calibri"/>
                <a:cs typeface="Calibri"/>
              </a:rPr>
              <a:t> vs </a:t>
            </a:r>
            <a:r>
              <a:rPr lang="en-US" sz="1900" dirty="0">
                <a:solidFill>
                  <a:srgbClr val="8FD2E9"/>
                </a:solidFill>
                <a:latin typeface="Calibri"/>
                <a:cs typeface="Calibri"/>
              </a:rPr>
              <a:t>sotorasib (soto)</a:t>
            </a:r>
            <a:r>
              <a:rPr lang="en-US" sz="1900" dirty="0">
                <a:solidFill>
                  <a:srgbClr val="FFFFFF"/>
                </a:solidFill>
                <a:latin typeface="Calibri"/>
                <a:cs typeface="Calibri"/>
              </a:rPr>
              <a:t> or </a:t>
            </a:r>
            <a:r>
              <a:rPr lang="en-US" sz="1900" dirty="0" err="1">
                <a:solidFill>
                  <a:srgbClr val="8FD2E9"/>
                </a:solidFill>
                <a:latin typeface="Calibri"/>
                <a:cs typeface="Calibri"/>
              </a:rPr>
              <a:t>adagrasib</a:t>
            </a:r>
            <a:r>
              <a:rPr lang="en-US" sz="1900" dirty="0">
                <a:solidFill>
                  <a:srgbClr val="8FD2E9"/>
                </a:solidFill>
                <a:latin typeface="Calibri"/>
                <a:cs typeface="Calibri"/>
              </a:rPr>
              <a:t> (</a:t>
            </a:r>
            <a:r>
              <a:rPr lang="en-US" sz="1900" dirty="0" err="1">
                <a:solidFill>
                  <a:srgbClr val="8FD2E9"/>
                </a:solidFill>
                <a:latin typeface="Calibri"/>
                <a:cs typeface="Calibri"/>
              </a:rPr>
              <a:t>ada</a:t>
            </a:r>
            <a:r>
              <a:rPr lang="en-US" sz="1900" dirty="0">
                <a:solidFill>
                  <a:srgbClr val="8FD2E9"/>
                </a:solidFill>
                <a:latin typeface="Calibri"/>
                <a:cs typeface="Calibri"/>
              </a:rPr>
              <a:t>)</a:t>
            </a:r>
            <a:r>
              <a:rPr lang="en-US" sz="1900" dirty="0">
                <a:solidFill>
                  <a:srgbClr val="FFFFFF"/>
                </a:solidFill>
                <a:latin typeface="Calibri"/>
                <a:cs typeface="Calibri"/>
              </a:rPr>
              <a:t> in previously treated locally advanced or metastatic KRAS G12C-mutated NSCLC</a:t>
            </a:r>
            <a:br>
              <a:rPr lang="en-US" sz="1900" dirty="0">
                <a:solidFill>
                  <a:srgbClr val="FFFFFF"/>
                </a:solidFill>
                <a:latin typeface="Calibri"/>
                <a:cs typeface="Calibri"/>
              </a:rPr>
            </a:br>
            <a:r>
              <a:rPr lang="en-US" sz="1900" dirty="0" err="1">
                <a:solidFill>
                  <a:srgbClr val="FFFFFF"/>
                </a:solidFill>
                <a:latin typeface="Calibri"/>
                <a:cs typeface="Calibri"/>
              </a:rPr>
              <a:t>Ferdinandos</a:t>
            </a:r>
            <a:r>
              <a:rPr lang="en-US" sz="1900" dirty="0">
                <a:solidFill>
                  <a:srgbClr val="FFFFFF"/>
                </a:solidFill>
                <a:latin typeface="Calibri"/>
                <a:cs typeface="Calibri"/>
              </a:rPr>
              <a:t> </a:t>
            </a:r>
            <a:r>
              <a:rPr lang="en-US" sz="1900" dirty="0" err="1">
                <a:solidFill>
                  <a:srgbClr val="FFFFFF"/>
                </a:solidFill>
                <a:latin typeface="Calibri"/>
                <a:cs typeface="Calibri"/>
              </a:rPr>
              <a:t>Skoulidis</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53CAAAB2-BEA7-D3A7-664B-A33A17C1A4B2}"/>
              </a:ext>
            </a:extLst>
          </p:cNvPr>
          <p:cNvSpPr txBox="1"/>
          <p:nvPr/>
        </p:nvSpPr>
        <p:spPr>
          <a:xfrm>
            <a:off x="384508" y="2967059"/>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LBA5</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FF797C2E-650B-55FD-5309-48372F65DC61}"/>
              </a:ext>
            </a:extLst>
          </p:cNvPr>
          <p:cNvSpPr/>
          <p:nvPr/>
        </p:nvSpPr>
        <p:spPr bwMode="auto">
          <a:xfrm>
            <a:off x="1810664" y="4520857"/>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9D230244-F19A-B918-A53C-644828A07CD8}"/>
              </a:ext>
            </a:extLst>
          </p:cNvPr>
          <p:cNvSpPr/>
          <p:nvPr/>
        </p:nvSpPr>
        <p:spPr bwMode="auto">
          <a:xfrm>
            <a:off x="384508" y="4564853"/>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ED50EB87-9277-F4AF-AE5F-096CB7B7EACF}"/>
              </a:ext>
            </a:extLst>
          </p:cNvPr>
          <p:cNvSpPr txBox="1"/>
          <p:nvPr/>
        </p:nvSpPr>
        <p:spPr>
          <a:xfrm>
            <a:off x="1810664" y="4520857"/>
            <a:ext cx="10149840" cy="1371600"/>
          </a:xfrm>
          <a:prstGeom prst="rect">
            <a:avLst/>
          </a:prstGeom>
          <a:noFill/>
        </p:spPr>
        <p:txBody>
          <a:bodyPr wrap="square" rIns="182880" rtlCol="0" anchor="ctr">
            <a:noAutofit/>
          </a:bodyPr>
          <a:lstStyle/>
          <a:p>
            <a:pPr marL="98425" lvl="0"/>
            <a:r>
              <a:rPr lang="en-US" sz="1900" dirty="0">
                <a:solidFill>
                  <a:srgbClr val="FFFFFF"/>
                </a:solidFill>
                <a:latin typeface="Calibri"/>
                <a:cs typeface="Calibri"/>
              </a:rPr>
              <a:t>CLARITY-Gastric 01 (CG-01): A phase 3 study of </a:t>
            </a:r>
            <a:r>
              <a:rPr lang="en-US" sz="1900" dirty="0" err="1">
                <a:solidFill>
                  <a:srgbClr val="8FD2E9"/>
                </a:solidFill>
                <a:latin typeface="Calibri"/>
                <a:cs typeface="Calibri"/>
              </a:rPr>
              <a:t>sonesitatug</a:t>
            </a:r>
            <a:r>
              <a:rPr lang="en-US" sz="1900" dirty="0">
                <a:solidFill>
                  <a:srgbClr val="8FD2E9"/>
                </a:solidFill>
                <a:latin typeface="Calibri"/>
                <a:cs typeface="Calibri"/>
              </a:rPr>
              <a:t> vedotin (Sone-Ve)</a:t>
            </a:r>
            <a:r>
              <a:rPr lang="en-US" sz="1900" dirty="0">
                <a:solidFill>
                  <a:srgbClr val="FFFFFF"/>
                </a:solidFill>
                <a:latin typeface="Calibri"/>
                <a:cs typeface="Calibri"/>
              </a:rPr>
              <a:t> in second or later-line (2L+) advanced or metastatic claudin 18.2 (CLDN18.2) positive gastroesophageal carcinoma (GEC)</a:t>
            </a:r>
            <a:br>
              <a:rPr lang="en-US" sz="1900" dirty="0">
                <a:solidFill>
                  <a:srgbClr val="FFFFFF"/>
                </a:solidFill>
                <a:latin typeface="Calibri"/>
                <a:cs typeface="Calibri"/>
              </a:rPr>
            </a:br>
            <a:r>
              <a:rPr lang="en-US" sz="1900" dirty="0">
                <a:solidFill>
                  <a:srgbClr val="FFFFFF"/>
                </a:solidFill>
                <a:latin typeface="Calibri"/>
                <a:cs typeface="Calibri"/>
              </a:rPr>
              <a:t>Rui-Hua Xu</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5" name="TextBox 14">
            <a:extLst>
              <a:ext uri="{FF2B5EF4-FFF2-40B4-BE49-F238E27FC236}">
                <a16:creationId xmlns:a16="http://schemas.microsoft.com/office/drawing/2014/main" id="{89010499-F1D6-A482-0D41-34F11C91770F}"/>
              </a:ext>
            </a:extLst>
          </p:cNvPr>
          <p:cNvSpPr txBox="1"/>
          <p:nvPr/>
        </p:nvSpPr>
        <p:spPr>
          <a:xfrm>
            <a:off x="384508" y="4564853"/>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LBA7</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205660599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D889B-E7B4-8700-DA88-C17F50629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56454F-82ED-E122-6398-C8905F682B6F}"/>
              </a:ext>
            </a:extLst>
          </p:cNvPr>
          <p:cNvSpPr>
            <a:spLocks noGrp="1"/>
          </p:cNvSpPr>
          <p:nvPr>
            <p:ph type="title"/>
          </p:nvPr>
        </p:nvSpPr>
        <p:spPr/>
        <p:txBody>
          <a:bodyPr/>
          <a:lstStyle/>
          <a:p>
            <a:r>
              <a:rPr lang="en-US" sz="3200" dirty="0">
                <a:solidFill>
                  <a:schemeClr val="tx1"/>
                </a:solidFill>
              </a:rPr>
              <a:t>Select ESMO 2026 Abstracts</a:t>
            </a:r>
            <a:br>
              <a:rPr lang="en-US" sz="3200" dirty="0">
                <a:solidFill>
                  <a:schemeClr val="tx1"/>
                </a:solidFill>
              </a:rPr>
            </a:br>
            <a:r>
              <a:rPr lang="en-US" sz="2800" dirty="0">
                <a:solidFill>
                  <a:srgbClr val="0432FF"/>
                </a:solidFill>
              </a:rPr>
              <a:t>Presidential</a:t>
            </a:r>
          </a:p>
        </p:txBody>
      </p:sp>
      <p:sp>
        <p:nvSpPr>
          <p:cNvPr id="4" name="Rounded Rectangle 3">
            <a:extLst>
              <a:ext uri="{FF2B5EF4-FFF2-40B4-BE49-F238E27FC236}">
                <a16:creationId xmlns:a16="http://schemas.microsoft.com/office/drawing/2014/main" id="{4EB9DB3B-9E87-D79D-D552-AF7C9AA1B939}"/>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005F82E1-FF8B-20AF-538C-DDF9E886A6A9}"/>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48BE6E3E-6286-13F3-0E67-8D9568963FF5}"/>
              </a:ext>
            </a:extLst>
          </p:cNvPr>
          <p:cNvSpPr txBox="1"/>
          <p:nvPr/>
        </p:nvSpPr>
        <p:spPr>
          <a:xfrm>
            <a:off x="384508" y="1369265"/>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LBA8</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8A468DFB-46C3-92EC-1D42-B5A04E3165DB}"/>
              </a:ext>
            </a:extLst>
          </p:cNvPr>
          <p:cNvSpPr txBox="1"/>
          <p:nvPr/>
        </p:nvSpPr>
        <p:spPr>
          <a:xfrm>
            <a:off x="1810664" y="1325269"/>
            <a:ext cx="10149840" cy="1371600"/>
          </a:xfrm>
          <a:prstGeom prst="rect">
            <a:avLst/>
          </a:prstGeom>
          <a:noFill/>
        </p:spPr>
        <p:txBody>
          <a:bodyPr wrap="square" rIns="182880" rtlCol="0" anchor="ctr">
            <a:noAutofit/>
          </a:bodyPr>
          <a:lstStyle/>
          <a:p>
            <a:pPr marL="98425" lvl="0" defTabSz="412750" eaLnBrk="0" hangingPunct="0">
              <a:spcBef>
                <a:spcPts val="0"/>
              </a:spcBef>
              <a:spcAft>
                <a:spcPts val="0"/>
              </a:spcAft>
              <a:buClr>
                <a:srgbClr val="000000"/>
              </a:buClr>
              <a:buSzPct val="100000"/>
              <a:defRPr/>
            </a:pPr>
            <a:r>
              <a:rPr lang="en-US" sz="1900" kern="0" dirty="0" err="1">
                <a:solidFill>
                  <a:srgbClr val="8FD2E9"/>
                </a:solidFill>
                <a:latin typeface="Calibri"/>
                <a:ea typeface="MS PGothic" pitchFamily="34" charset="-128"/>
                <a:cs typeface="Calibri"/>
              </a:rPr>
              <a:t>Ivonescimab</a:t>
            </a:r>
            <a:r>
              <a:rPr lang="en-US" sz="1900" kern="0" dirty="0">
                <a:solidFill>
                  <a:srgbClr val="FFFFFF"/>
                </a:solidFill>
                <a:latin typeface="Calibri"/>
                <a:ea typeface="MS PGothic" pitchFamily="34" charset="-128"/>
                <a:cs typeface="Calibri"/>
              </a:rPr>
              <a:t> plus chemotherapy versus </a:t>
            </a:r>
            <a:r>
              <a:rPr lang="en-US" sz="1900" kern="0" dirty="0">
                <a:solidFill>
                  <a:srgbClr val="8FD2E9"/>
                </a:solidFill>
                <a:latin typeface="Calibri"/>
                <a:ea typeface="MS PGothic" pitchFamily="34" charset="-128"/>
                <a:cs typeface="Calibri"/>
              </a:rPr>
              <a:t>durvalumab</a:t>
            </a:r>
            <a:r>
              <a:rPr lang="en-US" sz="1900" kern="0" dirty="0">
                <a:solidFill>
                  <a:srgbClr val="FFFFFF"/>
                </a:solidFill>
                <a:latin typeface="Calibri"/>
                <a:ea typeface="MS PGothic" pitchFamily="34" charset="-128"/>
                <a:cs typeface="Calibri"/>
              </a:rPr>
              <a:t> plus chemotherapy as first-line treatment for advanced biliary tract cancer: A randomized, controlled, double-blinded, phase 3 trial (HARMONi-GI1)</a:t>
            </a:r>
            <a:br>
              <a:rPr lang="en-US" sz="1900" kern="0" dirty="0">
                <a:solidFill>
                  <a:srgbClr val="FFFFFF"/>
                </a:solidFill>
                <a:latin typeface="Calibri"/>
                <a:ea typeface="MS PGothic" pitchFamily="34" charset="-128"/>
                <a:cs typeface="Calibri"/>
              </a:rPr>
            </a:br>
            <a:r>
              <a:rPr lang="en-US" sz="1900" kern="0" dirty="0">
                <a:solidFill>
                  <a:srgbClr val="FFFFFF"/>
                </a:solidFill>
                <a:latin typeface="Calibri"/>
                <a:ea typeface="MS PGothic" pitchFamily="34" charset="-128"/>
                <a:cs typeface="Calibri"/>
              </a:rPr>
              <a:t>Jian Zhou (Shanghai, China)</a:t>
            </a:r>
            <a:endPar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9022E03E-3BFB-09C5-1A46-24635BA6AE58}"/>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3BA49EA3-9531-623A-87B7-7823DC79CE89}"/>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D02E4F30-8A0B-AD53-8FF8-B3FFFE87297D}"/>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lvl="0"/>
            <a:r>
              <a:rPr lang="en-US" sz="1900" dirty="0">
                <a:solidFill>
                  <a:srgbClr val="8FD2E9"/>
                </a:solidFill>
                <a:latin typeface="Calibri"/>
                <a:cs typeface="Calibri"/>
              </a:rPr>
              <a:t>Sacituzumab </a:t>
            </a:r>
            <a:r>
              <a:rPr lang="en-US" sz="1900" dirty="0" err="1">
                <a:solidFill>
                  <a:srgbClr val="8FD2E9"/>
                </a:solidFill>
                <a:latin typeface="Calibri"/>
                <a:cs typeface="Calibri"/>
              </a:rPr>
              <a:t>tirumotecan</a:t>
            </a:r>
            <a:r>
              <a:rPr lang="en-US" sz="1900" dirty="0">
                <a:solidFill>
                  <a:srgbClr val="FFFFFF"/>
                </a:solidFill>
                <a:latin typeface="Calibri"/>
                <a:cs typeface="Calibri"/>
              </a:rPr>
              <a:t> in previously treated advanced or recurrent endometrial</a:t>
            </a:r>
            <a:br>
              <a:rPr lang="en-US" sz="1900" dirty="0">
                <a:solidFill>
                  <a:srgbClr val="FFFFFF"/>
                </a:solidFill>
                <a:latin typeface="Calibri"/>
                <a:cs typeface="Calibri"/>
              </a:rPr>
            </a:br>
            <a:r>
              <a:rPr lang="en-US" sz="1900" dirty="0">
                <a:solidFill>
                  <a:srgbClr val="FFFFFF"/>
                </a:solidFill>
                <a:latin typeface="Calibri"/>
                <a:cs typeface="Calibri"/>
              </a:rPr>
              <a:t>cancer: Results from the phase 3 TroFuse-005/ENGOT-en23/GOG-3095 study</a:t>
            </a:r>
            <a:br>
              <a:rPr lang="en-US" sz="1900" dirty="0">
                <a:solidFill>
                  <a:srgbClr val="FFFFFF"/>
                </a:solidFill>
                <a:latin typeface="Calibri"/>
                <a:cs typeface="Calibri"/>
              </a:rPr>
            </a:br>
            <a:r>
              <a:rPr lang="en-US" sz="1900" dirty="0">
                <a:solidFill>
                  <a:srgbClr val="FFFFFF"/>
                </a:solidFill>
                <a:latin typeface="Calibri"/>
                <a:cs typeface="Calibri"/>
              </a:rPr>
              <a:t>Domenica Lorusso</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070E9CA5-67DC-BDDF-80CA-C29E55797169}"/>
              </a:ext>
            </a:extLst>
          </p:cNvPr>
          <p:cNvSpPr txBox="1"/>
          <p:nvPr/>
        </p:nvSpPr>
        <p:spPr>
          <a:xfrm>
            <a:off x="384508" y="2967059"/>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LBA11</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A46A5980-EB35-7BBC-D85A-33D9AB98EB1A}"/>
              </a:ext>
            </a:extLst>
          </p:cNvPr>
          <p:cNvSpPr/>
          <p:nvPr/>
        </p:nvSpPr>
        <p:spPr bwMode="auto">
          <a:xfrm>
            <a:off x="1810664" y="4520857"/>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B695D5A2-2743-A78E-EE0F-055864DF131F}"/>
              </a:ext>
            </a:extLst>
          </p:cNvPr>
          <p:cNvSpPr/>
          <p:nvPr/>
        </p:nvSpPr>
        <p:spPr bwMode="auto">
          <a:xfrm>
            <a:off x="384508" y="4564853"/>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8AF752B1-296B-DC34-9011-B1534A72F5C2}"/>
              </a:ext>
            </a:extLst>
          </p:cNvPr>
          <p:cNvSpPr txBox="1"/>
          <p:nvPr/>
        </p:nvSpPr>
        <p:spPr>
          <a:xfrm>
            <a:off x="1810664" y="4520857"/>
            <a:ext cx="10149840" cy="1371600"/>
          </a:xfrm>
          <a:prstGeom prst="rect">
            <a:avLst/>
          </a:prstGeom>
          <a:noFill/>
        </p:spPr>
        <p:txBody>
          <a:bodyPr wrap="square" rIns="182880" rtlCol="0" anchor="ctr">
            <a:noAutofit/>
          </a:bodyPr>
          <a:lstStyle/>
          <a:p>
            <a:pPr marL="98425" lvl="0"/>
            <a:r>
              <a:rPr lang="en-US" sz="1900" dirty="0">
                <a:solidFill>
                  <a:srgbClr val="FFFFFF"/>
                </a:solidFill>
                <a:latin typeface="Calibri"/>
                <a:cs typeface="Calibri"/>
              </a:rPr>
              <a:t>KEYNOTE-C93/GOG-3064/ENGOT-en15: Phase 3, randomized, open-label study of </a:t>
            </a:r>
            <a:br>
              <a:rPr lang="en-US" sz="1900" dirty="0">
                <a:solidFill>
                  <a:srgbClr val="FFFFFF"/>
                </a:solidFill>
                <a:latin typeface="Calibri"/>
                <a:cs typeface="Calibri"/>
              </a:rPr>
            </a:br>
            <a:r>
              <a:rPr lang="en-US" sz="1900" dirty="0">
                <a:solidFill>
                  <a:srgbClr val="FFFFFF"/>
                </a:solidFill>
                <a:latin typeface="Calibri"/>
                <a:cs typeface="Calibri"/>
              </a:rPr>
              <a:t>first-line (1L) </a:t>
            </a:r>
            <a:r>
              <a:rPr lang="en-US" sz="1900" dirty="0">
                <a:solidFill>
                  <a:srgbClr val="8FD2E9"/>
                </a:solidFill>
                <a:latin typeface="Calibri"/>
                <a:cs typeface="Calibri"/>
              </a:rPr>
              <a:t>pembrolizumab (</a:t>
            </a:r>
            <a:r>
              <a:rPr lang="en-US" sz="1900" dirty="0" err="1">
                <a:solidFill>
                  <a:srgbClr val="8FD2E9"/>
                </a:solidFill>
                <a:latin typeface="Calibri"/>
                <a:cs typeface="Calibri"/>
              </a:rPr>
              <a:t>pembro</a:t>
            </a:r>
            <a:r>
              <a:rPr lang="en-US" sz="1900" dirty="0">
                <a:solidFill>
                  <a:srgbClr val="8FD2E9"/>
                </a:solidFill>
                <a:latin typeface="Calibri"/>
                <a:cs typeface="Calibri"/>
              </a:rPr>
              <a:t>)</a:t>
            </a:r>
            <a:r>
              <a:rPr lang="en-US" sz="1900" dirty="0">
                <a:solidFill>
                  <a:srgbClr val="FFFFFF"/>
                </a:solidFill>
                <a:latin typeface="Calibri"/>
                <a:cs typeface="Calibri"/>
              </a:rPr>
              <a:t> vs </a:t>
            </a:r>
            <a:r>
              <a:rPr lang="en-US" sz="1900" dirty="0">
                <a:solidFill>
                  <a:srgbClr val="8FD2E9"/>
                </a:solidFill>
                <a:latin typeface="Calibri"/>
                <a:cs typeface="Calibri"/>
              </a:rPr>
              <a:t>carboplatin (C)</a:t>
            </a:r>
            <a:r>
              <a:rPr lang="en-US" sz="1900" dirty="0">
                <a:solidFill>
                  <a:srgbClr val="FFFFFF"/>
                </a:solidFill>
                <a:latin typeface="Calibri"/>
                <a:cs typeface="Calibri"/>
              </a:rPr>
              <a:t> + </a:t>
            </a:r>
            <a:r>
              <a:rPr lang="en-US" sz="1900" dirty="0">
                <a:solidFill>
                  <a:srgbClr val="8FD2E9"/>
                </a:solidFill>
                <a:latin typeface="Calibri"/>
                <a:cs typeface="Calibri"/>
              </a:rPr>
              <a:t>paclitaxel (P)</a:t>
            </a:r>
            <a:r>
              <a:rPr lang="en-US" sz="1900" dirty="0">
                <a:solidFill>
                  <a:srgbClr val="FFFFFF"/>
                </a:solidFill>
                <a:latin typeface="Calibri"/>
                <a:cs typeface="Calibri"/>
              </a:rPr>
              <a:t> in mismatch repair-deficient (</a:t>
            </a:r>
            <a:r>
              <a:rPr lang="en-US" sz="1900" dirty="0" err="1">
                <a:solidFill>
                  <a:srgbClr val="FFFFFF"/>
                </a:solidFill>
                <a:latin typeface="Calibri"/>
                <a:cs typeface="Calibri"/>
              </a:rPr>
              <a:t>dMMR</a:t>
            </a:r>
            <a:r>
              <a:rPr lang="en-US" sz="1900" dirty="0">
                <a:solidFill>
                  <a:srgbClr val="FFFFFF"/>
                </a:solidFill>
                <a:latin typeface="Calibri"/>
                <a:cs typeface="Calibri"/>
              </a:rPr>
              <a:t>) advanced or recurrent endometrial carcinoma (a/</a:t>
            </a:r>
            <a:r>
              <a:rPr lang="en-US" sz="1900" dirty="0" err="1">
                <a:solidFill>
                  <a:srgbClr val="FFFFFF"/>
                </a:solidFill>
                <a:latin typeface="Calibri"/>
                <a:cs typeface="Calibri"/>
              </a:rPr>
              <a:t>rEC</a:t>
            </a:r>
            <a:r>
              <a:rPr lang="en-US" sz="1900" dirty="0">
                <a:solidFill>
                  <a:srgbClr val="FFFFFF"/>
                </a:solidFill>
                <a:latin typeface="Calibri"/>
                <a:cs typeface="Calibri"/>
              </a:rPr>
              <a:t>)</a:t>
            </a:r>
            <a:br>
              <a:rPr lang="en-US" sz="1900" dirty="0">
                <a:solidFill>
                  <a:srgbClr val="FFFFFF"/>
                </a:solidFill>
                <a:latin typeface="Calibri"/>
                <a:cs typeface="Calibri"/>
              </a:rPr>
            </a:br>
            <a:r>
              <a:rPr lang="en-US" sz="1900" dirty="0">
                <a:solidFill>
                  <a:srgbClr val="FFFFFF"/>
                </a:solidFill>
                <a:latin typeface="Calibri"/>
                <a:cs typeface="Calibri"/>
              </a:rPr>
              <a:t>Brian M </a:t>
            </a:r>
            <a:r>
              <a:rPr lang="en-US" sz="1900" dirty="0" err="1">
                <a:solidFill>
                  <a:srgbClr val="FFFFFF"/>
                </a:solidFill>
                <a:latin typeface="Calibri"/>
                <a:cs typeface="Calibri"/>
              </a:rPr>
              <a:t>Slomovitz</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5" name="TextBox 14">
            <a:extLst>
              <a:ext uri="{FF2B5EF4-FFF2-40B4-BE49-F238E27FC236}">
                <a16:creationId xmlns:a16="http://schemas.microsoft.com/office/drawing/2014/main" id="{5CE927EA-4AB3-BE08-8401-7928DAD610AF}"/>
              </a:ext>
            </a:extLst>
          </p:cNvPr>
          <p:cNvSpPr txBox="1"/>
          <p:nvPr/>
        </p:nvSpPr>
        <p:spPr>
          <a:xfrm>
            <a:off x="384508" y="4564853"/>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LBA12</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5005576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D886-5FE1-CD45-8796-9B22620E78B7}"/>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E945B3B8-E924-5D4F-B5AC-4347B4A2A6F1}"/>
              </a:ext>
            </a:extLst>
          </p:cNvPr>
          <p:cNvSpPr txBox="1">
            <a:spLocks/>
          </p:cNvSpPr>
          <p:nvPr/>
        </p:nvSpPr>
        <p:spPr bwMode="auto">
          <a:xfrm>
            <a:off x="990650" y="1628800"/>
            <a:ext cx="10202237"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indent="0">
              <a:lnSpc>
                <a:spcPct val="100000"/>
              </a:lnSpc>
              <a:spcBef>
                <a:spcPts val="2400"/>
              </a:spcBef>
              <a:spcAft>
                <a:spcPts val="0"/>
              </a:spcAft>
              <a:buNone/>
              <a:defRPr/>
            </a:pPr>
            <a:r>
              <a:rPr lang="en-US" sz="3000" dirty="0"/>
              <a:t>Module 1 — Breast Cancer: </a:t>
            </a:r>
            <a:r>
              <a:rPr lang="en-US" sz="3000" b="0" i="1" dirty="0"/>
              <a:t>Drs Geyer, Lustberg, Nanda and Wander</a:t>
            </a:r>
          </a:p>
          <a:p>
            <a:pPr marL="98425" lvl="0" indent="0">
              <a:lnSpc>
                <a:spcPct val="100000"/>
              </a:lnSpc>
              <a:spcBef>
                <a:spcPts val="2400"/>
              </a:spcBef>
              <a:spcAft>
                <a:spcPts val="0"/>
              </a:spcAft>
              <a:buNone/>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2 — Prostate Cancer: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t>
            </a:r>
            <a:r>
              <a:rPr lang="en-US" sz="3000" b="0" i="1" dirty="0"/>
              <a:t>Agarwal and </a:t>
            </a:r>
            <a:r>
              <a:rPr lang="en-US" sz="3000" b="0" i="1" dirty="0" err="1"/>
              <a:t>Antonarakis</a:t>
            </a:r>
            <a:endParaRPr kumimoji="0" lang="en-US" sz="3000" b="0" i="1" u="none" strike="noStrike" kern="1200" cap="none" spc="0" normalizeH="0" baseline="0" noProof="0" dirty="0">
              <a:ln>
                <a:noFill/>
              </a:ln>
              <a:solidFill>
                <a:srgbClr val="FF40FF"/>
              </a:solidFill>
              <a:effectLst/>
              <a:uLnTx/>
              <a:uFillTx/>
              <a:latin typeface="Calibri" charset="0"/>
              <a:ea typeface="MS PGothic" pitchFamily="34" charset="-128"/>
            </a:endParaRPr>
          </a:p>
          <a:p>
            <a:pPr marL="98425" lvl="0" indent="0">
              <a:lnSpc>
                <a:spcPct val="100000"/>
              </a:lnSpc>
              <a:spcBef>
                <a:spcPts val="2400"/>
              </a:spcBef>
              <a:spcAft>
                <a:spcPts val="0"/>
              </a:spcAft>
              <a:buNone/>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3 — </a:t>
            </a:r>
            <a:r>
              <a:rPr lang="en-US" sz="3000" dirty="0"/>
              <a:t>Multiple Myeloma: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t>
            </a:r>
            <a:r>
              <a:rPr lang="en-US" sz="3000" b="0" i="1" dirty="0" err="1"/>
              <a:t>Lonial</a:t>
            </a:r>
            <a:r>
              <a:rPr lang="en-US" sz="3000" b="0" i="1" dirty="0"/>
              <a:t>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and </a:t>
            </a:r>
            <a:r>
              <a:rPr lang="en-US" sz="3000" b="0" i="1" dirty="0"/>
              <a:t>Richardson</a:t>
            </a:r>
            <a:endPar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endParaRPr>
          </a:p>
        </p:txBody>
      </p:sp>
    </p:spTree>
    <p:extLst>
      <p:ext uri="{BB962C8B-B14F-4D97-AF65-F5344CB8AC3E}">
        <p14:creationId xmlns:p14="http://schemas.microsoft.com/office/powerpoint/2010/main" val="19733173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84F28-AABE-EF2A-0F6E-34F47BA4C0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8743AA-B8B4-AA1A-6ED4-BE8CC487B28A}"/>
              </a:ext>
            </a:extLst>
          </p:cNvPr>
          <p:cNvSpPr/>
          <p:nvPr/>
        </p:nvSpPr>
        <p:spPr bwMode="auto">
          <a:xfrm>
            <a:off x="695400" y="1556792"/>
            <a:ext cx="10332720" cy="1080120"/>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4B3CDB9-C66D-0588-59A3-C7B87FAFF055}"/>
              </a:ext>
            </a:extLst>
          </p:cNvPr>
          <p:cNvSpPr>
            <a:spLocks noGrp="1"/>
          </p:cNvSpPr>
          <p:nvPr>
            <p:ph type="title"/>
          </p:nvPr>
        </p:nvSpPr>
        <p:spPr>
          <a:xfrm>
            <a:off x="912286" y="1"/>
            <a:ext cx="10358967" cy="1268760"/>
          </a:xfrm>
        </p:spPr>
        <p:txBody>
          <a:bodyPr/>
          <a:lstStyle/>
          <a:p>
            <a:pPr>
              <a:spcBef>
                <a:spcPts val="600"/>
              </a:spcBef>
              <a:defRPr/>
            </a:pPr>
            <a:r>
              <a:rPr lang="en-US" sz="3200" dirty="0">
                <a:solidFill>
                  <a:srgbClr val="0432FF"/>
                </a:solidFill>
                <a:latin typeface="Calibri" panose="020F0502020204030204" pitchFamily="34" charset="0"/>
                <a:cs typeface="Calibri" panose="020F0502020204030204" pitchFamily="34" charset="0"/>
              </a:rPr>
              <a:t>Agenda</a:t>
            </a:r>
          </a:p>
        </p:txBody>
      </p:sp>
      <p:sp>
        <p:nvSpPr>
          <p:cNvPr id="4" name="Content Placeholder 2">
            <a:extLst>
              <a:ext uri="{FF2B5EF4-FFF2-40B4-BE49-F238E27FC236}">
                <a16:creationId xmlns:a16="http://schemas.microsoft.com/office/drawing/2014/main" id="{85571E9A-2058-F564-378F-64C8D3BA4736}"/>
              </a:ext>
            </a:extLst>
          </p:cNvPr>
          <p:cNvSpPr txBox="1">
            <a:spLocks/>
          </p:cNvSpPr>
          <p:nvPr/>
        </p:nvSpPr>
        <p:spPr bwMode="auto">
          <a:xfrm>
            <a:off x="990650" y="1628800"/>
            <a:ext cx="10202237" cy="413576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a:lstStyle>
          <a:p>
            <a:pPr marL="98425" indent="0">
              <a:lnSpc>
                <a:spcPct val="100000"/>
              </a:lnSpc>
              <a:spcBef>
                <a:spcPts val="2400"/>
              </a:spcBef>
              <a:spcAft>
                <a:spcPts val="0"/>
              </a:spcAft>
              <a:buNone/>
              <a:defRPr/>
            </a:pPr>
            <a:r>
              <a:rPr kumimoji="0" lang="en-US" sz="3000" b="1" i="0" u="none" strike="noStrike" kern="1200" cap="none" spc="0" normalizeH="0" baseline="0" noProof="0" dirty="0">
                <a:ln>
                  <a:noFill/>
                </a:ln>
                <a:solidFill>
                  <a:schemeClr val="bg1"/>
                </a:solidFill>
                <a:effectLst/>
                <a:uLnTx/>
                <a:uFillTx/>
                <a:latin typeface="Calibri" charset="0"/>
                <a:ea typeface="MS PGothic" pitchFamily="34" charset="-128"/>
              </a:rPr>
              <a:t>Module 1 — Breast Cancer: </a:t>
            </a:r>
            <a:r>
              <a:rPr kumimoji="0" lang="en-US" sz="3000" b="0" i="1" u="none" strike="noStrike" kern="1200" cap="none" spc="0" normalizeH="0" baseline="0" noProof="0" dirty="0">
                <a:ln>
                  <a:noFill/>
                </a:ln>
                <a:solidFill>
                  <a:schemeClr val="bg1"/>
                </a:solidFill>
                <a:effectLst/>
                <a:uLnTx/>
                <a:uFillTx/>
                <a:latin typeface="Calibri" charset="0"/>
                <a:ea typeface="MS PGothic" pitchFamily="34" charset="-128"/>
              </a:rPr>
              <a:t>Drs </a:t>
            </a:r>
            <a:r>
              <a:rPr lang="en-US" sz="3000" b="0" i="1" dirty="0">
                <a:solidFill>
                  <a:schemeClr val="bg1"/>
                </a:solidFill>
              </a:rPr>
              <a:t>Geyer, Lustberg, Nanda </a:t>
            </a:r>
            <a:r>
              <a:rPr kumimoji="0" lang="en-US" sz="3000" b="0" i="1" u="none" strike="noStrike" kern="1200" cap="none" spc="0" normalizeH="0" baseline="0" noProof="0" dirty="0">
                <a:ln>
                  <a:noFill/>
                </a:ln>
                <a:solidFill>
                  <a:schemeClr val="bg1"/>
                </a:solidFill>
                <a:effectLst/>
                <a:uLnTx/>
                <a:uFillTx/>
                <a:latin typeface="Calibri" charset="0"/>
                <a:ea typeface="MS PGothic" pitchFamily="34" charset="-128"/>
              </a:rPr>
              <a:t>and Wander</a:t>
            </a:r>
            <a:endParaRPr kumimoji="0" lang="en-US" sz="3000" b="0" i="1" u="none" strike="noStrike" kern="1200" cap="none" spc="0" normalizeH="0" baseline="0" noProof="0" dirty="0">
              <a:ln>
                <a:noFill/>
              </a:ln>
              <a:solidFill>
                <a:srgbClr val="FF40FF"/>
              </a:solidFill>
              <a:effectLst/>
              <a:uLnTx/>
              <a:uFillTx/>
              <a:latin typeface="Calibri" charset="0"/>
              <a:ea typeface="MS PGothic" pitchFamily="34" charset="-128"/>
            </a:endParaRPr>
          </a:p>
          <a:p>
            <a:pPr marL="98425" lvl="0" indent="0">
              <a:lnSpc>
                <a:spcPct val="100000"/>
              </a:lnSpc>
              <a:spcBef>
                <a:spcPts val="2400"/>
              </a:spcBef>
              <a:spcAft>
                <a:spcPts val="0"/>
              </a:spcAft>
              <a:buNone/>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2 — Prostate Cancer: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t>
            </a:r>
            <a:r>
              <a:rPr lang="en-US" sz="3000" b="0" i="1" dirty="0"/>
              <a:t>Agarwal and </a:t>
            </a:r>
            <a:r>
              <a:rPr lang="en-US" sz="3000" b="0" i="1" dirty="0" err="1"/>
              <a:t>Antonarakis</a:t>
            </a:r>
            <a:endParaRPr kumimoji="0" lang="en-US" sz="3000" b="0" i="1" u="none" strike="noStrike" kern="1200" cap="none" spc="0" normalizeH="0" baseline="0" noProof="0" dirty="0">
              <a:ln>
                <a:noFill/>
              </a:ln>
              <a:solidFill>
                <a:srgbClr val="FF40FF"/>
              </a:solidFill>
              <a:effectLst/>
              <a:uLnTx/>
              <a:uFillTx/>
              <a:latin typeface="Calibri" charset="0"/>
              <a:ea typeface="MS PGothic" pitchFamily="34" charset="-128"/>
            </a:endParaRPr>
          </a:p>
          <a:p>
            <a:pPr marL="98425" lvl="0" indent="0">
              <a:lnSpc>
                <a:spcPct val="100000"/>
              </a:lnSpc>
              <a:spcBef>
                <a:spcPts val="2400"/>
              </a:spcBef>
              <a:spcAft>
                <a:spcPts val="0"/>
              </a:spcAft>
              <a:buNone/>
              <a:defRPr/>
            </a:pPr>
            <a:r>
              <a:rPr kumimoji="0" lang="en-US" sz="3000" b="1" i="0" u="none" strike="noStrike" kern="1200" cap="none" spc="0" normalizeH="0" baseline="0" noProof="0" dirty="0">
                <a:ln>
                  <a:noFill/>
                </a:ln>
                <a:solidFill>
                  <a:srgbClr val="000000"/>
                </a:solidFill>
                <a:effectLst/>
                <a:uLnTx/>
                <a:uFillTx/>
                <a:latin typeface="Calibri" charset="0"/>
                <a:ea typeface="MS PGothic" pitchFamily="34" charset="-128"/>
              </a:rPr>
              <a:t>Module 3 — </a:t>
            </a:r>
            <a:r>
              <a:rPr lang="en-US" sz="3000" dirty="0"/>
              <a:t>Multiple Myeloma: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Drs </a:t>
            </a:r>
            <a:r>
              <a:rPr lang="en-US" sz="3000" b="0" i="1" dirty="0" err="1"/>
              <a:t>Lonial</a:t>
            </a:r>
            <a:r>
              <a:rPr lang="en-US" sz="3000" b="0" i="1" dirty="0"/>
              <a:t> </a:t>
            </a:r>
            <a:r>
              <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rPr>
              <a:t>and </a:t>
            </a:r>
            <a:r>
              <a:rPr lang="en-US" sz="3000" b="0" i="1" dirty="0"/>
              <a:t>Richardson</a:t>
            </a:r>
            <a:endParaRPr kumimoji="0" lang="en-US" sz="3000" b="0" i="1" u="none" strike="noStrike" kern="1200" cap="none" spc="0" normalizeH="0" baseline="0" noProof="0" dirty="0">
              <a:ln>
                <a:noFill/>
              </a:ln>
              <a:solidFill>
                <a:srgbClr val="000000"/>
              </a:solidFill>
              <a:effectLst/>
              <a:uLnTx/>
              <a:uFillTx/>
              <a:latin typeface="Calibri" charset="0"/>
              <a:ea typeface="MS PGothic" pitchFamily="34" charset="-128"/>
            </a:endParaRPr>
          </a:p>
        </p:txBody>
      </p:sp>
    </p:spTree>
    <p:extLst>
      <p:ext uri="{BB962C8B-B14F-4D97-AF65-F5344CB8AC3E}">
        <p14:creationId xmlns:p14="http://schemas.microsoft.com/office/powerpoint/2010/main" val="17932295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5CABD270-C006-8F4C-80DD-6029A954101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59295" y="1484784"/>
            <a:ext cx="1371600" cy="1371600"/>
          </a:xfrm>
          <a:prstGeom prst="rect">
            <a:avLst/>
          </a:prstGeom>
        </p:spPr>
      </p:pic>
      <p:sp>
        <p:nvSpPr>
          <p:cNvPr id="2" name="Title 1"/>
          <p:cNvSpPr>
            <a:spLocks noGrp="1"/>
          </p:cNvSpPr>
          <p:nvPr>
            <p:ph type="title"/>
          </p:nvPr>
        </p:nvSpPr>
        <p:spPr>
          <a:xfrm>
            <a:off x="912286" y="35088"/>
            <a:ext cx="10358967" cy="1143000"/>
          </a:xfrm>
        </p:spPr>
        <p:txBody>
          <a:bodyPr/>
          <a:lstStyle/>
          <a:p>
            <a:r>
              <a:rPr lang="en-US" dirty="0"/>
              <a:t>Breast Cancer</a:t>
            </a:r>
          </a:p>
        </p:txBody>
      </p:sp>
      <p:sp>
        <p:nvSpPr>
          <p:cNvPr id="9" name="Text Box 7"/>
          <p:cNvSpPr txBox="1">
            <a:spLocks noChangeArrowheads="1"/>
          </p:cNvSpPr>
          <p:nvPr/>
        </p:nvSpPr>
        <p:spPr bwMode="auto">
          <a:xfrm>
            <a:off x="1775520" y="1484784"/>
            <a:ext cx="4128394" cy="1710532"/>
          </a:xfrm>
          <a:prstGeom prst="rect">
            <a:avLst/>
          </a:prstGeom>
          <a:noFill/>
          <a:ln w="9525">
            <a:noFill/>
            <a:miter lim="800000"/>
            <a:headEnd/>
            <a:tailEnd/>
          </a:ln>
        </p:spPr>
        <p:txBody>
          <a:bodyPr lIns="91440" tIns="0" rIns="0" bIns="0">
            <a:prstTxWarp prst="textNoShape">
              <a:avLst/>
            </a:prstTxWarp>
          </a:bodyPr>
          <a:lstStyle/>
          <a:p>
            <a:pPr lvl="0">
              <a:defRPr/>
            </a:pPr>
            <a:r>
              <a:rPr lang="en-US" sz="1600" dirty="0">
                <a:solidFill>
                  <a:srgbClr val="000000"/>
                </a:solidFill>
                <a:latin typeface="Calibri" panose="020F0502020204030204" pitchFamily="34" charset="0"/>
                <a:cs typeface="Calibri" panose="020F0502020204030204" pitchFamily="34" charset="0"/>
              </a:rPr>
              <a:t>Charles E Geyer Jr, MD</a:t>
            </a:r>
          </a:p>
          <a:p>
            <a:pPr lvl="0">
              <a:defRPr/>
            </a:pPr>
            <a:r>
              <a:rPr lang="en-US" sz="1600" b="0" dirty="0">
                <a:solidFill>
                  <a:srgbClr val="000000"/>
                </a:solidFill>
                <a:latin typeface="Calibri" panose="020F0502020204030204" pitchFamily="34" charset="0"/>
                <a:cs typeface="Calibri" panose="020F0502020204030204" pitchFamily="34" charset="0"/>
              </a:rPr>
              <a:t>Professor of Medicine</a:t>
            </a:r>
          </a:p>
          <a:p>
            <a:pPr lvl="0">
              <a:defRPr/>
            </a:pPr>
            <a:r>
              <a:rPr lang="en-US" sz="1600" b="0" dirty="0">
                <a:solidFill>
                  <a:srgbClr val="000000"/>
                </a:solidFill>
                <a:latin typeface="Calibri" panose="020F0502020204030204" pitchFamily="34" charset="0"/>
                <a:cs typeface="Calibri" panose="020F0502020204030204" pitchFamily="34" charset="0"/>
              </a:rPr>
              <a:t>University of Pittsburgh School of Medicine</a:t>
            </a:r>
          </a:p>
          <a:p>
            <a:pPr lvl="0">
              <a:defRPr/>
            </a:pPr>
            <a:r>
              <a:rPr lang="en-US" sz="1600" b="0" dirty="0">
                <a:solidFill>
                  <a:srgbClr val="000000"/>
                </a:solidFill>
                <a:latin typeface="Calibri" panose="020F0502020204030204" pitchFamily="34" charset="0"/>
                <a:cs typeface="Calibri" panose="020F0502020204030204" pitchFamily="34" charset="0"/>
              </a:rPr>
              <a:t>Division Chief, Malignant Hematology and Medical Oncology</a:t>
            </a:r>
          </a:p>
          <a:p>
            <a:pPr lvl="0">
              <a:defRPr/>
            </a:pPr>
            <a:r>
              <a:rPr lang="en-US" sz="1600" b="0" dirty="0">
                <a:solidFill>
                  <a:srgbClr val="000000"/>
                </a:solidFill>
                <a:latin typeface="Calibri" panose="020F0502020204030204" pitchFamily="34" charset="0"/>
                <a:cs typeface="Calibri" panose="020F0502020204030204" pitchFamily="34" charset="0"/>
              </a:rPr>
              <a:t>UPMC Hillman Cancer Center</a:t>
            </a:r>
          </a:p>
          <a:p>
            <a:pPr lvl="0">
              <a:defRPr/>
            </a:pPr>
            <a:r>
              <a:rPr lang="en-US" sz="1600" b="0" dirty="0">
                <a:solidFill>
                  <a:srgbClr val="000000"/>
                </a:solidFill>
                <a:latin typeface="Calibri" panose="020F0502020204030204" pitchFamily="34" charset="0"/>
                <a:cs typeface="Calibri" panose="020F0502020204030204" pitchFamily="34" charset="0"/>
              </a:rPr>
              <a:t>Chief Scientific Officer, NSABP Foundation</a:t>
            </a:r>
          </a:p>
          <a:p>
            <a:pPr lvl="0">
              <a:defRPr/>
            </a:pPr>
            <a:r>
              <a:rPr lang="en-US" sz="1600" b="0" dirty="0">
                <a:solidFill>
                  <a:srgbClr val="000000"/>
                </a:solidFill>
                <a:latin typeface="Calibri" panose="020F0502020204030204" pitchFamily="34" charset="0"/>
                <a:cs typeface="Calibri" panose="020F0502020204030204" pitchFamily="34" charset="0"/>
              </a:rPr>
              <a:t>Associate Group Chair, NRG Oncology</a:t>
            </a:r>
          </a:p>
          <a:p>
            <a:pPr lvl="0">
              <a:defRPr/>
            </a:pPr>
            <a:r>
              <a:rPr lang="en-US" sz="1600" b="0" dirty="0">
                <a:solidFill>
                  <a:srgbClr val="000000"/>
                </a:solidFill>
                <a:latin typeface="Calibri" panose="020F0502020204030204" pitchFamily="34" charset="0"/>
                <a:cs typeface="Calibri" panose="020F0502020204030204" pitchFamily="34" charset="0"/>
              </a:rPr>
              <a:t>Pittsburgh, Pennsylvania</a:t>
            </a:r>
          </a:p>
        </p:txBody>
      </p:sp>
      <p:sp>
        <p:nvSpPr>
          <p:cNvPr id="14" name="Text Box 7"/>
          <p:cNvSpPr txBox="1">
            <a:spLocks noChangeArrowheads="1"/>
          </p:cNvSpPr>
          <p:nvPr/>
        </p:nvSpPr>
        <p:spPr bwMode="auto">
          <a:xfrm>
            <a:off x="8064035" y="1484784"/>
            <a:ext cx="3708609" cy="1300504"/>
          </a:xfrm>
          <a:prstGeom prst="rect">
            <a:avLst/>
          </a:prstGeom>
          <a:noFill/>
          <a:ln w="9525">
            <a:noFill/>
            <a:miter lim="800000"/>
            <a:headEnd/>
            <a:tailEnd/>
          </a:ln>
        </p:spPr>
        <p:txBody>
          <a:bodyPr lIns="91440" tIns="0" rIns="0" bIns="0">
            <a:prstTxWarp prst="textNoShape">
              <a:avLst/>
            </a:prstTxWarp>
          </a:bodyPr>
          <a:lstStyle/>
          <a:p>
            <a:pPr lvl="0" eaLnBrk="0" hangingPunct="0">
              <a:spcBef>
                <a:spcPts val="0"/>
              </a:spcBef>
              <a:spcAft>
                <a:spcPts val="0"/>
              </a:spcAft>
              <a:buClr>
                <a:srgbClr val="000000"/>
              </a:buClr>
              <a:buSzPct val="100000"/>
              <a:defRPr/>
            </a:pPr>
            <a:r>
              <a:rPr lang="en-US" sz="1600" dirty="0">
                <a:solidFill>
                  <a:srgbClr val="000000"/>
                </a:solidFill>
                <a:latin typeface="Calibri" panose="020F0502020204030204" pitchFamily="34" charset="0"/>
                <a:ea typeface="ＭＳ Ｐゴシック" charset="0"/>
                <a:cs typeface="Calibri" panose="020F0502020204030204" pitchFamily="34" charset="0"/>
              </a:rPr>
              <a:t>Rita Nanda, MD</a:t>
            </a:r>
          </a:p>
          <a:p>
            <a:pPr lvl="0" eaLnBrk="0" hangingPunct="0">
              <a:spcBef>
                <a:spcPts val="0"/>
              </a:spcBef>
              <a:spcAft>
                <a:spcPts val="0"/>
              </a:spcAft>
              <a:buClr>
                <a:srgbClr val="000000"/>
              </a:buClr>
              <a:buSzPct val="100000"/>
              <a:defRPr/>
            </a:pPr>
            <a:r>
              <a:rPr lang="en-US" sz="1600" b="0" dirty="0">
                <a:solidFill>
                  <a:srgbClr val="000000"/>
                </a:solidFill>
                <a:latin typeface="Calibri" panose="020F0502020204030204" pitchFamily="34" charset="0"/>
                <a:ea typeface="ＭＳ Ｐゴシック" charset="0"/>
                <a:cs typeface="Calibri" panose="020F0502020204030204" pitchFamily="34" charset="0"/>
              </a:rPr>
              <a:t>Director, Breast Oncology</a:t>
            </a:r>
          </a:p>
          <a:p>
            <a:pPr lvl="0" eaLnBrk="0" hangingPunct="0">
              <a:spcBef>
                <a:spcPts val="0"/>
              </a:spcBef>
              <a:spcAft>
                <a:spcPts val="0"/>
              </a:spcAft>
              <a:buClr>
                <a:srgbClr val="000000"/>
              </a:buClr>
              <a:buSzPct val="100000"/>
              <a:defRPr/>
            </a:pPr>
            <a:r>
              <a:rPr lang="en-US" sz="1600" b="0" dirty="0">
                <a:solidFill>
                  <a:srgbClr val="000000"/>
                </a:solidFill>
                <a:latin typeface="Calibri" panose="020F0502020204030204" pitchFamily="34" charset="0"/>
                <a:ea typeface="ＭＳ Ｐゴシック" charset="0"/>
                <a:cs typeface="Calibri" panose="020F0502020204030204" pitchFamily="34" charset="0"/>
              </a:rPr>
              <a:t>Associate Professor of Medicine</a:t>
            </a:r>
          </a:p>
          <a:p>
            <a:pPr lvl="0" eaLnBrk="0" hangingPunct="0">
              <a:spcBef>
                <a:spcPts val="0"/>
              </a:spcBef>
              <a:spcAft>
                <a:spcPts val="0"/>
              </a:spcAft>
              <a:buClr>
                <a:srgbClr val="000000"/>
              </a:buClr>
              <a:buSzPct val="100000"/>
              <a:defRPr/>
            </a:pPr>
            <a:r>
              <a:rPr lang="en-US" sz="1600" b="0" dirty="0">
                <a:solidFill>
                  <a:srgbClr val="000000"/>
                </a:solidFill>
                <a:latin typeface="Calibri" panose="020F0502020204030204" pitchFamily="34" charset="0"/>
                <a:ea typeface="ＭＳ Ｐゴシック" charset="0"/>
                <a:cs typeface="Calibri" panose="020F0502020204030204" pitchFamily="34" charset="0"/>
              </a:rPr>
              <a:t>Section of Hematology/Oncology</a:t>
            </a:r>
          </a:p>
          <a:p>
            <a:pPr lvl="0" eaLnBrk="0" hangingPunct="0">
              <a:spcBef>
                <a:spcPts val="0"/>
              </a:spcBef>
              <a:spcAft>
                <a:spcPts val="0"/>
              </a:spcAft>
              <a:buClr>
                <a:srgbClr val="000000"/>
              </a:buClr>
              <a:buSzPct val="100000"/>
              <a:defRPr/>
            </a:pPr>
            <a:r>
              <a:rPr lang="en-US" sz="1600" b="0" dirty="0">
                <a:solidFill>
                  <a:srgbClr val="000000"/>
                </a:solidFill>
                <a:latin typeface="Calibri" panose="020F0502020204030204" pitchFamily="34" charset="0"/>
                <a:ea typeface="ＭＳ Ｐゴシック" charset="0"/>
                <a:cs typeface="Calibri" panose="020F0502020204030204" pitchFamily="34" charset="0"/>
              </a:rPr>
              <a:t>The University of Chicago</a:t>
            </a:r>
          </a:p>
          <a:p>
            <a:pPr lvl="0" eaLnBrk="0" hangingPunct="0">
              <a:spcBef>
                <a:spcPts val="0"/>
              </a:spcBef>
              <a:spcAft>
                <a:spcPts val="0"/>
              </a:spcAft>
              <a:buClr>
                <a:srgbClr val="000000"/>
              </a:buClr>
              <a:buSzPct val="100000"/>
              <a:defRPr/>
            </a:pPr>
            <a:r>
              <a:rPr lang="en-US" sz="1600" b="0" dirty="0">
                <a:solidFill>
                  <a:srgbClr val="000000"/>
                </a:solidFill>
                <a:latin typeface="Calibri" panose="020F0502020204030204" pitchFamily="34" charset="0"/>
                <a:ea typeface="ＭＳ Ｐゴシック" charset="0"/>
                <a:cs typeface="Calibri" panose="020F0502020204030204" pitchFamily="34" charset="0"/>
              </a:rPr>
              <a:t>Chicago, Illinois</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pic>
        <p:nvPicPr>
          <p:cNvPr id="17" name="Picture 16">
            <a:extLst>
              <a:ext uri="{FF2B5EF4-FFF2-40B4-BE49-F238E27FC236}">
                <a16:creationId xmlns:a16="http://schemas.microsoft.com/office/drawing/2014/main" id="{A3DBE2E7-AEC4-464A-BE31-1B7D79A3263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07368" y="1484784"/>
            <a:ext cx="1371600" cy="1371600"/>
          </a:xfrm>
          <a:prstGeom prst="rect">
            <a:avLst/>
          </a:prstGeom>
        </p:spPr>
      </p:pic>
      <p:sp>
        <p:nvSpPr>
          <p:cNvPr id="3" name="Text Box 7">
            <a:extLst>
              <a:ext uri="{FF2B5EF4-FFF2-40B4-BE49-F238E27FC236}">
                <a16:creationId xmlns:a16="http://schemas.microsoft.com/office/drawing/2014/main" id="{5207742F-2D6B-6D36-9115-9CCCB5B0D118}"/>
              </a:ext>
            </a:extLst>
          </p:cNvPr>
          <p:cNvSpPr txBox="1">
            <a:spLocks noChangeArrowheads="1"/>
          </p:cNvSpPr>
          <p:nvPr/>
        </p:nvSpPr>
        <p:spPr bwMode="auto">
          <a:xfrm>
            <a:off x="1775519" y="4028646"/>
            <a:ext cx="4536505" cy="1710532"/>
          </a:xfrm>
          <a:prstGeom prst="rect">
            <a:avLst/>
          </a:prstGeom>
          <a:noFill/>
          <a:ln w="9525">
            <a:noFill/>
            <a:miter lim="800000"/>
            <a:headEnd/>
            <a:tailEnd/>
          </a:ln>
        </p:spPr>
        <p:txBody>
          <a:bodyPr lIns="91440" tIns="0" rIns="0" bIns="0">
            <a:prstTxWarp prst="textNoShape">
              <a:avLst/>
            </a:prstTxWarp>
          </a:bodyPr>
          <a:lstStyle/>
          <a:p>
            <a:pPr lvl="0">
              <a:defRPr/>
            </a:pPr>
            <a:r>
              <a:rPr lang="en-US" sz="1600" dirty="0">
                <a:solidFill>
                  <a:srgbClr val="000000"/>
                </a:solidFill>
                <a:latin typeface="Calibri" panose="020F0502020204030204" pitchFamily="34" charset="0"/>
                <a:cs typeface="Calibri" panose="020F0502020204030204" pitchFamily="34" charset="0"/>
              </a:rPr>
              <a:t>Maryam Lustberg, MD, MPH</a:t>
            </a:r>
          </a:p>
          <a:p>
            <a:pPr lvl="0">
              <a:defRPr/>
            </a:pPr>
            <a:r>
              <a:rPr lang="en-US" sz="1600" b="0" dirty="0">
                <a:solidFill>
                  <a:srgbClr val="000000"/>
                </a:solidFill>
                <a:latin typeface="Calibri" panose="020F0502020204030204" pitchFamily="34" charset="0"/>
                <a:cs typeface="Calibri" panose="020F0502020204030204" pitchFamily="34" charset="0"/>
              </a:rPr>
              <a:t>Professor of Internal Medicine (Medical Oncology)</a:t>
            </a:r>
          </a:p>
          <a:p>
            <a:pPr lvl="0">
              <a:defRPr/>
            </a:pPr>
            <a:r>
              <a:rPr lang="en-US" sz="1600" b="0" dirty="0">
                <a:solidFill>
                  <a:srgbClr val="000000"/>
                </a:solidFill>
                <a:latin typeface="Calibri" panose="020F0502020204030204" pitchFamily="34" charset="0"/>
                <a:cs typeface="Calibri" panose="020F0502020204030204" pitchFamily="34" charset="0"/>
              </a:rPr>
              <a:t>Director, Center for Breast Cancer</a:t>
            </a:r>
          </a:p>
          <a:p>
            <a:pPr lvl="0">
              <a:defRPr/>
            </a:pPr>
            <a:r>
              <a:rPr lang="en-US" sz="1600" b="0" dirty="0">
                <a:solidFill>
                  <a:srgbClr val="000000"/>
                </a:solidFill>
                <a:latin typeface="Calibri" panose="020F0502020204030204" pitchFamily="34" charset="0"/>
                <a:cs typeface="Calibri" panose="020F0502020204030204" pitchFamily="34" charset="0"/>
              </a:rPr>
              <a:t>Chief, Breast Medical Oncology</a:t>
            </a:r>
          </a:p>
          <a:p>
            <a:pPr lvl="0">
              <a:defRPr/>
            </a:pPr>
            <a:r>
              <a:rPr lang="en-US" sz="1600" b="0" dirty="0">
                <a:solidFill>
                  <a:srgbClr val="000000"/>
                </a:solidFill>
                <a:latin typeface="Calibri" panose="020F0502020204030204" pitchFamily="34" charset="0"/>
                <a:cs typeface="Calibri" panose="020F0502020204030204" pitchFamily="34" charset="0"/>
              </a:rPr>
              <a:t>Yale School of Medicine</a:t>
            </a:r>
          </a:p>
          <a:p>
            <a:pPr lvl="0">
              <a:defRPr/>
            </a:pPr>
            <a:r>
              <a:rPr lang="en-US" sz="1600" b="0" dirty="0">
                <a:solidFill>
                  <a:srgbClr val="000000"/>
                </a:solidFill>
                <a:latin typeface="Calibri" panose="020F0502020204030204" pitchFamily="34" charset="0"/>
                <a:cs typeface="Calibri" panose="020F0502020204030204" pitchFamily="34" charset="0"/>
              </a:rPr>
              <a:t>New Haven, Connecticut</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86B0B18D-18A7-9140-347D-7265085BF8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7368" y="4028646"/>
            <a:ext cx="1371600" cy="1371600"/>
          </a:xfrm>
          <a:prstGeom prst="rect">
            <a:avLst/>
          </a:prstGeom>
        </p:spPr>
      </p:pic>
      <p:pic>
        <p:nvPicPr>
          <p:cNvPr id="5" name="Picture 4">
            <a:extLst>
              <a:ext uri="{FF2B5EF4-FFF2-40B4-BE49-F238E27FC236}">
                <a16:creationId xmlns:a16="http://schemas.microsoft.com/office/drawing/2014/main" id="{D4506424-73E5-D021-6B53-E28EE818E56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59295" y="4072713"/>
            <a:ext cx="1371600" cy="1371600"/>
          </a:xfrm>
          <a:prstGeom prst="rect">
            <a:avLst/>
          </a:prstGeom>
        </p:spPr>
      </p:pic>
      <p:sp>
        <p:nvSpPr>
          <p:cNvPr id="6" name="Text Box 7">
            <a:extLst>
              <a:ext uri="{FF2B5EF4-FFF2-40B4-BE49-F238E27FC236}">
                <a16:creationId xmlns:a16="http://schemas.microsoft.com/office/drawing/2014/main" id="{38484262-B242-55A5-D714-E6CB630805D1}"/>
              </a:ext>
            </a:extLst>
          </p:cNvPr>
          <p:cNvSpPr txBox="1">
            <a:spLocks noChangeArrowheads="1"/>
          </p:cNvSpPr>
          <p:nvPr/>
        </p:nvSpPr>
        <p:spPr bwMode="auto">
          <a:xfrm>
            <a:off x="8064035" y="4072713"/>
            <a:ext cx="3708609" cy="1300504"/>
          </a:xfrm>
          <a:prstGeom prst="rect">
            <a:avLst/>
          </a:prstGeom>
          <a:noFill/>
          <a:ln w="9525">
            <a:noFill/>
            <a:miter lim="800000"/>
            <a:headEnd/>
            <a:tailEnd/>
          </a:ln>
        </p:spPr>
        <p:txBody>
          <a:bodyPr lIns="91440" tIns="0" rIns="0" bIns="0">
            <a:prstTxWarp prst="textNoShape">
              <a:avLst/>
            </a:prstTxWarp>
          </a:bodyPr>
          <a:lstStyle/>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Seth Wander, MD, PhD</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Director of Precision Medicine</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Termeer Center for Targeted Therapies</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Director of Translational Research</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Breast Oncology Program</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Massachusetts General Hospital</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Assistant Professor of Medicine</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Harvard Medical School</a:t>
            </a:r>
          </a:p>
          <a:p>
            <a:pPr marL="0" marR="0" lvl="0" indent="0" algn="l" defTabSz="455613" rtl="0" eaLnBrk="0" fontAlgn="base" latinLnBrk="0" hangingPunct="0">
              <a:lnSpc>
                <a:spcPct val="100000"/>
              </a:lnSpc>
              <a:spcBef>
                <a:spcPts val="0"/>
              </a:spcBef>
              <a:spcAft>
                <a:spcPts val="0"/>
              </a:spcAft>
              <a:buClr>
                <a:srgbClr val="000000"/>
              </a:buClr>
              <a:buSzPct val="100000"/>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Boston, Massachusetts</a:t>
            </a:r>
          </a:p>
        </p:txBody>
      </p:sp>
    </p:spTree>
    <p:custDataLst>
      <p:tags r:id="rId1"/>
    </p:custDataLst>
    <p:extLst>
      <p:ext uri="{BB962C8B-B14F-4D97-AF65-F5344CB8AC3E}">
        <p14:creationId xmlns:p14="http://schemas.microsoft.com/office/powerpoint/2010/main" val="39528536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979201" y="1416053"/>
            <a:ext cx="10225136" cy="4799013"/>
          </a:xfrm>
        </p:spPr>
        <p:txBody>
          <a:bodyPr/>
          <a:lstStyle/>
          <a:p>
            <a:pPr marL="98425" indent="0">
              <a:lnSpc>
                <a:spcPct val="100000"/>
              </a:lnSpc>
              <a:spcBef>
                <a:spcPts val="2800"/>
              </a:spcBef>
              <a:spcAft>
                <a:spcPts val="0"/>
              </a:spcAft>
              <a:buNone/>
            </a:pPr>
            <a:r>
              <a:rPr lang="en-US" sz="2800" dirty="0">
                <a:solidFill>
                  <a:schemeClr val="tx1"/>
                </a:solidFill>
              </a:rPr>
              <a:t>Introduction: ESMO 2026; Recent FDA Approvals</a:t>
            </a:r>
          </a:p>
          <a:p>
            <a:pPr marL="98425" indent="0">
              <a:lnSpc>
                <a:spcPct val="100000"/>
              </a:lnSpc>
              <a:spcBef>
                <a:spcPts val="2800"/>
              </a:spcBef>
              <a:spcAft>
                <a:spcPts val="0"/>
              </a:spcAft>
              <a:buNone/>
            </a:pPr>
            <a:r>
              <a:rPr lang="en-US" sz="2800" dirty="0">
                <a:solidFill>
                  <a:schemeClr val="tx1"/>
                </a:solidFill>
              </a:rPr>
              <a:t>ER-Positive Breast Cancer</a:t>
            </a:r>
          </a:p>
          <a:p>
            <a:pPr marL="98425" indent="0">
              <a:lnSpc>
                <a:spcPct val="100000"/>
              </a:lnSpc>
              <a:spcBef>
                <a:spcPts val="2800"/>
              </a:spcBef>
              <a:spcAft>
                <a:spcPts val="0"/>
              </a:spcAft>
              <a:buNone/>
            </a:pPr>
            <a:r>
              <a:rPr lang="en-US" sz="2800" dirty="0">
                <a:solidFill>
                  <a:schemeClr val="tx1"/>
                </a:solidFill>
              </a:rPr>
              <a:t>HER2-Positive Breast Cancer</a:t>
            </a:r>
          </a:p>
          <a:p>
            <a:pPr marL="98425" indent="0">
              <a:lnSpc>
                <a:spcPct val="100000"/>
              </a:lnSpc>
              <a:spcBef>
                <a:spcPts val="2800"/>
              </a:spcBef>
              <a:spcAft>
                <a:spcPts val="0"/>
              </a:spcAft>
              <a:buNone/>
            </a:pPr>
            <a:r>
              <a:rPr lang="en-US" sz="2800" dirty="0">
                <a:solidFill>
                  <a:schemeClr val="tx1"/>
                </a:solidFill>
              </a:rPr>
              <a:t>Triple-Negative Breast Cancer</a:t>
            </a:r>
          </a:p>
          <a:p>
            <a:pPr marL="98425" indent="0">
              <a:lnSpc>
                <a:spcPct val="100000"/>
              </a:lnSpc>
              <a:spcBef>
                <a:spcPts val="2800"/>
              </a:spcBef>
              <a:spcAft>
                <a:spcPts val="0"/>
              </a:spcAft>
              <a:buNone/>
            </a:pPr>
            <a:endParaRPr lang="en-US" sz="2800" dirty="0">
              <a:solidFill>
                <a:schemeClr val="tx1"/>
              </a:solidFill>
            </a:endParaRPr>
          </a:p>
        </p:txBody>
      </p:sp>
    </p:spTree>
    <p:extLst>
      <p:ext uri="{BB962C8B-B14F-4D97-AF65-F5344CB8AC3E}">
        <p14:creationId xmlns:p14="http://schemas.microsoft.com/office/powerpoint/2010/main" val="331701414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D5616-704B-A139-A791-08E7B581F94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B2CCC28-9F49-1E71-1A31-9BC208EC029C}"/>
              </a:ext>
            </a:extLst>
          </p:cNvPr>
          <p:cNvSpPr/>
          <p:nvPr/>
        </p:nvSpPr>
        <p:spPr bwMode="auto">
          <a:xfrm>
            <a:off x="533759" y="1258801"/>
            <a:ext cx="11116020" cy="69356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Title 1">
            <a:extLst>
              <a:ext uri="{FF2B5EF4-FFF2-40B4-BE49-F238E27FC236}">
                <a16:creationId xmlns:a16="http://schemas.microsoft.com/office/drawing/2014/main" id="{A4EFC1AB-5F92-5346-EE9B-27A647A110DD}"/>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DFA44683-7CBE-DAD2-6FBD-75BA452AB39B}"/>
              </a:ext>
            </a:extLst>
          </p:cNvPr>
          <p:cNvSpPr>
            <a:spLocks noGrp="1"/>
          </p:cNvSpPr>
          <p:nvPr>
            <p:ph idx="1"/>
          </p:nvPr>
        </p:nvSpPr>
        <p:spPr>
          <a:xfrm>
            <a:off x="979201" y="1416053"/>
            <a:ext cx="10225136" cy="4799013"/>
          </a:xfrm>
        </p:spPr>
        <p:txBody>
          <a:bodyPr/>
          <a:lstStyle/>
          <a:p>
            <a:pPr marL="98425" indent="0">
              <a:lnSpc>
                <a:spcPct val="100000"/>
              </a:lnSpc>
              <a:spcBef>
                <a:spcPts val="2800"/>
              </a:spcBef>
              <a:spcAft>
                <a:spcPts val="0"/>
              </a:spcAft>
              <a:buNone/>
            </a:pPr>
            <a:r>
              <a:rPr lang="en-US" sz="2800" dirty="0">
                <a:solidFill>
                  <a:schemeClr val="bg1"/>
                </a:solidFill>
              </a:rPr>
              <a:t>Introduction: ESMO 2026; Recent FDA Approvals</a:t>
            </a:r>
          </a:p>
          <a:p>
            <a:pPr marL="98425" indent="0">
              <a:lnSpc>
                <a:spcPct val="100000"/>
              </a:lnSpc>
              <a:spcBef>
                <a:spcPts val="2800"/>
              </a:spcBef>
              <a:spcAft>
                <a:spcPts val="0"/>
              </a:spcAft>
              <a:buNone/>
            </a:pPr>
            <a:r>
              <a:rPr lang="en-US" sz="2800" dirty="0">
                <a:solidFill>
                  <a:schemeClr val="tx1"/>
                </a:solidFill>
              </a:rPr>
              <a:t>ER-Positive Breast Cancer</a:t>
            </a:r>
          </a:p>
          <a:p>
            <a:pPr marL="98425" indent="0">
              <a:lnSpc>
                <a:spcPct val="100000"/>
              </a:lnSpc>
              <a:spcBef>
                <a:spcPts val="2800"/>
              </a:spcBef>
              <a:spcAft>
                <a:spcPts val="0"/>
              </a:spcAft>
              <a:buNone/>
            </a:pPr>
            <a:r>
              <a:rPr lang="en-US" sz="2800" dirty="0">
                <a:solidFill>
                  <a:schemeClr val="tx1"/>
                </a:solidFill>
              </a:rPr>
              <a:t>HER2-Positive Breast Cancer</a:t>
            </a:r>
          </a:p>
          <a:p>
            <a:pPr marL="98425" indent="0">
              <a:lnSpc>
                <a:spcPct val="100000"/>
              </a:lnSpc>
              <a:spcBef>
                <a:spcPts val="2800"/>
              </a:spcBef>
              <a:spcAft>
                <a:spcPts val="0"/>
              </a:spcAft>
              <a:buNone/>
            </a:pPr>
            <a:r>
              <a:rPr lang="en-US" sz="2800" dirty="0">
                <a:solidFill>
                  <a:schemeClr val="tx1"/>
                </a:solidFill>
              </a:rPr>
              <a:t>Triple-Negative Breast Cancer</a:t>
            </a:r>
          </a:p>
          <a:p>
            <a:pPr marL="98425" indent="0">
              <a:lnSpc>
                <a:spcPct val="100000"/>
              </a:lnSpc>
              <a:spcBef>
                <a:spcPts val="2800"/>
              </a:spcBef>
              <a:spcAft>
                <a:spcPts val="0"/>
              </a:spcAft>
              <a:buNone/>
            </a:pPr>
            <a:endParaRPr lang="en-US" sz="2800" dirty="0">
              <a:solidFill>
                <a:schemeClr val="tx1"/>
              </a:solidFill>
            </a:endParaRPr>
          </a:p>
        </p:txBody>
      </p:sp>
    </p:spTree>
    <p:extLst>
      <p:ext uri="{BB962C8B-B14F-4D97-AF65-F5344CB8AC3E}">
        <p14:creationId xmlns:p14="http://schemas.microsoft.com/office/powerpoint/2010/main" val="87140775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93A5-25A9-EF0D-D2A8-3334CA05F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2AA79-F2F7-9C20-0E8C-79A4D2EF247A}"/>
              </a:ext>
            </a:extLst>
          </p:cNvPr>
          <p:cNvSpPr>
            <a:spLocks noGrp="1"/>
          </p:cNvSpPr>
          <p:nvPr>
            <p:ph type="title"/>
          </p:nvPr>
        </p:nvSpPr>
        <p:spPr/>
        <p:txBody>
          <a:bodyPr/>
          <a:lstStyle/>
          <a:p>
            <a:r>
              <a:rPr lang="en-US" sz="3200" dirty="0">
                <a:solidFill>
                  <a:schemeClr val="tx1"/>
                </a:solidFill>
              </a:rPr>
              <a:t>Select ESMO 2026 Abstracts</a:t>
            </a:r>
            <a:br>
              <a:rPr lang="en-US" sz="3200" dirty="0">
                <a:solidFill>
                  <a:srgbClr val="0432FF"/>
                </a:solidFill>
              </a:rPr>
            </a:br>
            <a:r>
              <a:rPr lang="en-US" sz="2800" dirty="0">
                <a:solidFill>
                  <a:srgbClr val="0432FF"/>
                </a:solidFill>
              </a:rPr>
              <a:t>Breast Cancer</a:t>
            </a:r>
          </a:p>
        </p:txBody>
      </p:sp>
      <p:sp>
        <p:nvSpPr>
          <p:cNvPr id="4" name="Rounded Rectangle 3">
            <a:extLst>
              <a:ext uri="{FF2B5EF4-FFF2-40B4-BE49-F238E27FC236}">
                <a16:creationId xmlns:a16="http://schemas.microsoft.com/office/drawing/2014/main" id="{384DF1C1-BD33-46BA-D70A-4439B0649093}"/>
              </a:ext>
            </a:extLst>
          </p:cNvPr>
          <p:cNvSpPr/>
          <p:nvPr/>
        </p:nvSpPr>
        <p:spPr bwMode="auto">
          <a:xfrm>
            <a:off x="1810664" y="1369265"/>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168E8A9-6392-9FB5-E7F8-384798734174}"/>
              </a:ext>
            </a:extLst>
          </p:cNvPr>
          <p:cNvSpPr/>
          <p:nvPr/>
        </p:nvSpPr>
        <p:spPr bwMode="auto">
          <a:xfrm>
            <a:off x="384508" y="1369265"/>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CB0D2CA1-2F9B-E1C5-3080-429A47E4E706}"/>
              </a:ext>
            </a:extLst>
          </p:cNvPr>
          <p:cNvSpPr txBox="1"/>
          <p:nvPr/>
        </p:nvSpPr>
        <p:spPr>
          <a:xfrm>
            <a:off x="384508" y="1369265"/>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LBA17</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68E6CE4-0857-71E2-BA68-D7A195C74EE7}"/>
              </a:ext>
            </a:extLst>
          </p:cNvPr>
          <p:cNvSpPr txBox="1"/>
          <p:nvPr/>
        </p:nvSpPr>
        <p:spPr>
          <a:xfrm>
            <a:off x="1810664" y="1369265"/>
            <a:ext cx="10149840" cy="1097280"/>
          </a:xfrm>
          <a:prstGeom prst="rect">
            <a:avLst/>
          </a:prstGeom>
          <a:noFill/>
        </p:spPr>
        <p:txBody>
          <a:bodyPr wrap="square" rIns="182880" rtlCol="0" anchor="ctr">
            <a:noAutofit/>
          </a:bodyPr>
          <a:lstStyle/>
          <a:p>
            <a:pPr marL="98425" lvl="0" defTabSz="412750" eaLnBrk="0" hangingPunct="0">
              <a:spcBef>
                <a:spcPts val="0"/>
              </a:spcBef>
              <a:spcAft>
                <a:spcPts val="0"/>
              </a:spcAft>
              <a:buClr>
                <a:srgbClr val="000000"/>
              </a:buClr>
              <a:buSzPct val="100000"/>
              <a:defRPr/>
            </a:pPr>
            <a:r>
              <a:rPr lang="en-US" sz="1900" kern="0" dirty="0">
                <a:solidFill>
                  <a:srgbClr val="FFFFFF"/>
                </a:solidFill>
                <a:latin typeface="Calibri"/>
                <a:ea typeface="MS PGothic" pitchFamily="34" charset="-128"/>
                <a:cs typeface="Calibri"/>
              </a:rPr>
              <a:t>HER2-PET imaging to predict </a:t>
            </a:r>
            <a:r>
              <a:rPr lang="en-US" sz="1900" kern="0" dirty="0">
                <a:solidFill>
                  <a:srgbClr val="8FD2E9"/>
                </a:solidFill>
                <a:latin typeface="Calibri"/>
                <a:ea typeface="MS PGothic" pitchFamily="34" charset="-128"/>
                <a:cs typeface="Calibri"/>
              </a:rPr>
              <a:t>trastuzumab deruxtecan (T-</a:t>
            </a:r>
            <a:r>
              <a:rPr lang="en-US" sz="1900" kern="0" dirty="0" err="1">
                <a:solidFill>
                  <a:srgbClr val="8FD2E9"/>
                </a:solidFill>
                <a:latin typeface="Calibri"/>
                <a:ea typeface="MS PGothic" pitchFamily="34" charset="-128"/>
                <a:cs typeface="Calibri"/>
              </a:rPr>
              <a:t>DXd</a:t>
            </a:r>
            <a:r>
              <a:rPr lang="en-US" sz="1900" kern="0" dirty="0">
                <a:solidFill>
                  <a:srgbClr val="8FD2E9"/>
                </a:solidFill>
                <a:latin typeface="Calibri"/>
                <a:ea typeface="MS PGothic" pitchFamily="34" charset="-128"/>
                <a:cs typeface="Calibri"/>
              </a:rPr>
              <a:t>)</a:t>
            </a:r>
            <a:r>
              <a:rPr lang="en-US" sz="1900" kern="0" dirty="0">
                <a:solidFill>
                  <a:srgbClr val="FFFFFF"/>
                </a:solidFill>
                <a:latin typeface="Calibri"/>
                <a:ea typeface="MS PGothic" pitchFamily="34" charset="-128"/>
                <a:cs typeface="Calibri"/>
              </a:rPr>
              <a:t> efficacy in advanced breast cancer: The phase II PREDICT-HER trial. </a:t>
            </a:r>
            <a:br>
              <a:rPr lang="en-US" sz="1900" kern="0" dirty="0">
                <a:solidFill>
                  <a:srgbClr val="FFFFFF"/>
                </a:solidFill>
                <a:latin typeface="Calibri"/>
                <a:ea typeface="MS PGothic" pitchFamily="34" charset="-128"/>
                <a:cs typeface="Calibri"/>
              </a:rPr>
            </a:br>
            <a:r>
              <a:rPr lang="en-US" sz="1900" kern="0" dirty="0">
                <a:solidFill>
                  <a:srgbClr val="FFFFFF"/>
                </a:solidFill>
                <a:latin typeface="Calibri"/>
                <a:ea typeface="MS PGothic" pitchFamily="34" charset="-128"/>
                <a:cs typeface="Calibri"/>
              </a:rPr>
              <a:t>Juan Jin et al. </a:t>
            </a:r>
            <a:endPar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733B4F20-7FD4-1666-01DA-CF717BB3BF22}"/>
              </a:ext>
            </a:extLst>
          </p:cNvPr>
          <p:cNvSpPr/>
          <p:nvPr/>
        </p:nvSpPr>
        <p:spPr bwMode="auto">
          <a:xfrm>
            <a:off x="1810664" y="2611010"/>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EAE6A05-8222-932B-F4C4-9EE38C54C63D}"/>
              </a:ext>
            </a:extLst>
          </p:cNvPr>
          <p:cNvSpPr/>
          <p:nvPr/>
        </p:nvSpPr>
        <p:spPr bwMode="auto">
          <a:xfrm>
            <a:off x="384508" y="2611010"/>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629BFD-AF84-1836-3FCC-3300697801C5}"/>
              </a:ext>
            </a:extLst>
          </p:cNvPr>
          <p:cNvSpPr txBox="1"/>
          <p:nvPr/>
        </p:nvSpPr>
        <p:spPr>
          <a:xfrm>
            <a:off x="1810664" y="2611010"/>
            <a:ext cx="10149840" cy="1097280"/>
          </a:xfrm>
          <a:prstGeom prst="rect">
            <a:avLst/>
          </a:prstGeom>
          <a:noFill/>
        </p:spPr>
        <p:txBody>
          <a:bodyPr wrap="square" rIns="182880" bIns="91440" rtlCol="0" anchor="ctr">
            <a:noAutofit/>
          </a:bodyPr>
          <a:lstStyle/>
          <a:p>
            <a:pPr marL="98425" lvl="0"/>
            <a:r>
              <a:rPr lang="en-US" sz="1900" dirty="0">
                <a:solidFill>
                  <a:srgbClr val="FFFFFF"/>
                </a:solidFill>
                <a:latin typeface="Calibri"/>
                <a:cs typeface="Calibri"/>
              </a:rPr>
              <a:t>Final results of TALENT: A neoadjuvant trial of </a:t>
            </a:r>
            <a:r>
              <a:rPr lang="en-US" sz="1900" dirty="0">
                <a:solidFill>
                  <a:srgbClr val="8FD2E9"/>
                </a:solidFill>
                <a:latin typeface="Calibri"/>
                <a:cs typeface="Calibri"/>
              </a:rPr>
              <a:t>T-</a:t>
            </a:r>
            <a:r>
              <a:rPr lang="en-US" sz="1900" dirty="0" err="1">
                <a:solidFill>
                  <a:srgbClr val="8FD2E9"/>
                </a:solidFill>
                <a:latin typeface="Calibri"/>
                <a:cs typeface="Calibri"/>
              </a:rPr>
              <a:t>DXd</a:t>
            </a:r>
            <a:r>
              <a:rPr lang="en-US" sz="1900" dirty="0">
                <a:solidFill>
                  <a:srgbClr val="FFFFFF"/>
                </a:solidFill>
                <a:latin typeface="Calibri"/>
                <a:cs typeface="Calibri"/>
              </a:rPr>
              <a:t> with or without </a:t>
            </a:r>
            <a:r>
              <a:rPr lang="en-US" sz="1900" dirty="0">
                <a:solidFill>
                  <a:srgbClr val="8FD2E9"/>
                </a:solidFill>
                <a:latin typeface="Calibri"/>
                <a:cs typeface="Calibri"/>
              </a:rPr>
              <a:t>anastrozole</a:t>
            </a:r>
            <a:r>
              <a:rPr lang="en-US" sz="1900" dirty="0">
                <a:solidFill>
                  <a:srgbClr val="FFFFFF"/>
                </a:solidFill>
                <a:latin typeface="Calibri"/>
                <a:cs typeface="Calibri"/>
              </a:rPr>
              <a:t>, or in sequence with chemotherapy for HER2-low, HR+ early-stage breast cancer. </a:t>
            </a:r>
            <a:br>
              <a:rPr lang="en-US" sz="1900" dirty="0">
                <a:solidFill>
                  <a:srgbClr val="FFFFFF"/>
                </a:solidFill>
                <a:latin typeface="Calibri"/>
                <a:cs typeface="Calibri"/>
              </a:rPr>
            </a:br>
            <a:r>
              <a:rPr lang="en-US" sz="1900" dirty="0">
                <a:solidFill>
                  <a:srgbClr val="FFFFFF"/>
                </a:solidFill>
                <a:latin typeface="Calibri"/>
                <a:cs typeface="Calibri"/>
              </a:rPr>
              <a:t>Sara Hurvitz et al. </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AFEE7046-0E59-46B7-CBCF-56E75489DA2A}"/>
              </a:ext>
            </a:extLst>
          </p:cNvPr>
          <p:cNvSpPr txBox="1"/>
          <p:nvPr/>
        </p:nvSpPr>
        <p:spPr>
          <a:xfrm>
            <a:off x="384508" y="2611010"/>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LBA23</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40824920-343E-A0CB-529D-85ED5A112BA7}"/>
              </a:ext>
            </a:extLst>
          </p:cNvPr>
          <p:cNvSpPr/>
          <p:nvPr/>
        </p:nvSpPr>
        <p:spPr bwMode="auto">
          <a:xfrm>
            <a:off x="1810664" y="3853205"/>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1F39D32C-09F8-2FF8-3171-438222E6DB7F}"/>
              </a:ext>
            </a:extLst>
          </p:cNvPr>
          <p:cNvSpPr/>
          <p:nvPr/>
        </p:nvSpPr>
        <p:spPr bwMode="auto">
          <a:xfrm>
            <a:off x="384508" y="3853205"/>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8006C107-BA0C-B882-80CD-86DFF2CC0E67}"/>
              </a:ext>
            </a:extLst>
          </p:cNvPr>
          <p:cNvSpPr txBox="1"/>
          <p:nvPr/>
        </p:nvSpPr>
        <p:spPr>
          <a:xfrm>
            <a:off x="1810664" y="3853205"/>
            <a:ext cx="10149840" cy="1097280"/>
          </a:xfrm>
          <a:prstGeom prst="rect">
            <a:avLst/>
          </a:prstGeom>
          <a:noFill/>
        </p:spPr>
        <p:txBody>
          <a:bodyPr wrap="square" rIns="182880" rtlCol="0" anchor="ctr">
            <a:noAutofit/>
          </a:bodyPr>
          <a:lstStyle/>
          <a:p>
            <a:pPr marL="98425" lvl="0"/>
            <a:r>
              <a:rPr lang="en-US" sz="1900" dirty="0">
                <a:solidFill>
                  <a:srgbClr val="FFFFFF"/>
                </a:solidFill>
                <a:latin typeface="Calibri"/>
                <a:cs typeface="Calibri"/>
              </a:rPr>
              <a:t>Adjuvant </a:t>
            </a:r>
            <a:r>
              <a:rPr lang="en-US" sz="1900" dirty="0" err="1">
                <a:solidFill>
                  <a:srgbClr val="8FD2E9"/>
                </a:solidFill>
                <a:latin typeface="Calibri"/>
                <a:cs typeface="Calibri"/>
              </a:rPr>
              <a:t>ribociclib</a:t>
            </a:r>
            <a:r>
              <a:rPr lang="en-US" sz="1900" dirty="0">
                <a:solidFill>
                  <a:srgbClr val="8FD2E9"/>
                </a:solidFill>
                <a:latin typeface="Calibri"/>
                <a:cs typeface="Calibri"/>
              </a:rPr>
              <a:t> (RIB)</a:t>
            </a:r>
            <a:r>
              <a:rPr lang="en-US" sz="1900" dirty="0">
                <a:solidFill>
                  <a:srgbClr val="FFFFFF"/>
                </a:solidFill>
                <a:latin typeface="Calibri"/>
                <a:cs typeface="Calibri"/>
              </a:rPr>
              <a:t> + nonsteroidal aromatase inhibitor (NSAI) in patients (pts) with HR+/HER2- early breast cancer (EBC): NATALEE 6-y overall survival (OS) and efficacy outcomes. </a:t>
            </a:r>
            <a:br>
              <a:rPr lang="en-US" sz="1900" dirty="0">
                <a:solidFill>
                  <a:srgbClr val="FFFFFF"/>
                </a:solidFill>
                <a:latin typeface="Calibri"/>
                <a:cs typeface="Calibri"/>
              </a:rPr>
            </a:br>
            <a:r>
              <a:rPr lang="en-US" sz="1900" dirty="0">
                <a:solidFill>
                  <a:srgbClr val="FFFFFF"/>
                </a:solidFill>
                <a:latin typeface="Calibri"/>
                <a:cs typeface="Calibri"/>
              </a:rPr>
              <a:t>Dennis Slamon et al.</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5" name="TextBox 14">
            <a:extLst>
              <a:ext uri="{FF2B5EF4-FFF2-40B4-BE49-F238E27FC236}">
                <a16:creationId xmlns:a16="http://schemas.microsoft.com/office/drawing/2014/main" id="{B30FD699-79B3-F408-F1DC-EBF58E1831A7}"/>
              </a:ext>
            </a:extLst>
          </p:cNvPr>
          <p:cNvSpPr txBox="1"/>
          <p:nvPr/>
        </p:nvSpPr>
        <p:spPr>
          <a:xfrm>
            <a:off x="384508" y="3853205"/>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LBA25</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3" name="Rounded Rectangle 2">
            <a:extLst>
              <a:ext uri="{FF2B5EF4-FFF2-40B4-BE49-F238E27FC236}">
                <a16:creationId xmlns:a16="http://schemas.microsoft.com/office/drawing/2014/main" id="{7F902ED7-791A-7336-F588-58C53AF2EC17}"/>
              </a:ext>
            </a:extLst>
          </p:cNvPr>
          <p:cNvSpPr/>
          <p:nvPr/>
        </p:nvSpPr>
        <p:spPr bwMode="auto">
          <a:xfrm>
            <a:off x="1810664" y="5086916"/>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6" name="Rounded Rectangle 15">
            <a:extLst>
              <a:ext uri="{FF2B5EF4-FFF2-40B4-BE49-F238E27FC236}">
                <a16:creationId xmlns:a16="http://schemas.microsoft.com/office/drawing/2014/main" id="{903DB091-2F98-1914-DCA8-479C4CF37DBF}"/>
              </a:ext>
            </a:extLst>
          </p:cNvPr>
          <p:cNvSpPr/>
          <p:nvPr/>
        </p:nvSpPr>
        <p:spPr bwMode="auto">
          <a:xfrm>
            <a:off x="384508" y="5086916"/>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7" name="TextBox 16">
            <a:extLst>
              <a:ext uri="{FF2B5EF4-FFF2-40B4-BE49-F238E27FC236}">
                <a16:creationId xmlns:a16="http://schemas.microsoft.com/office/drawing/2014/main" id="{1D3FDFAE-E263-87F3-0CD3-C9E40CB25207}"/>
              </a:ext>
            </a:extLst>
          </p:cNvPr>
          <p:cNvSpPr txBox="1"/>
          <p:nvPr/>
        </p:nvSpPr>
        <p:spPr>
          <a:xfrm>
            <a:off x="1810664" y="5086916"/>
            <a:ext cx="10149840" cy="1097280"/>
          </a:xfrm>
          <a:prstGeom prst="rect">
            <a:avLst/>
          </a:prstGeom>
          <a:noFill/>
        </p:spPr>
        <p:txBody>
          <a:bodyPr wrap="square" rIns="182880" rtlCol="0" anchor="ctr">
            <a:noAutofit/>
          </a:bodyPr>
          <a:lstStyle/>
          <a:p>
            <a:pPr marL="98425" lvl="0"/>
            <a:r>
              <a:rPr lang="en-US" sz="1900" dirty="0">
                <a:solidFill>
                  <a:srgbClr val="FFFFFF"/>
                </a:solidFill>
                <a:latin typeface="Calibri"/>
                <a:cs typeface="Calibri"/>
              </a:rPr>
              <a:t>Compression therapy using normal-sized surgical gloves for prevention of </a:t>
            </a:r>
            <a:r>
              <a:rPr lang="en-US" sz="1900" dirty="0">
                <a:solidFill>
                  <a:srgbClr val="8FD2E9"/>
                </a:solidFill>
                <a:latin typeface="Calibri"/>
                <a:cs typeface="Calibri"/>
              </a:rPr>
              <a:t>paclitaxel</a:t>
            </a:r>
            <a:r>
              <a:rPr lang="en-US" sz="1900" dirty="0">
                <a:solidFill>
                  <a:srgbClr val="FFFFFF"/>
                </a:solidFill>
                <a:latin typeface="Calibri"/>
                <a:cs typeface="Calibri"/>
              </a:rPr>
              <a:t>-induced peripheral neuropathy in breast cancer: Results from the multicenter randomized AIUR trial. </a:t>
            </a:r>
            <a:br>
              <a:rPr lang="en-US" sz="1900" dirty="0">
                <a:solidFill>
                  <a:srgbClr val="FFFFFF"/>
                </a:solidFill>
                <a:latin typeface="Calibri"/>
                <a:cs typeface="Calibri"/>
              </a:rPr>
            </a:br>
            <a:r>
              <a:rPr lang="en-US" sz="1900" dirty="0">
                <a:solidFill>
                  <a:srgbClr val="FFFFFF"/>
                </a:solidFill>
                <a:latin typeface="Calibri"/>
                <a:cs typeface="Calibri"/>
              </a:rPr>
              <a:t>Young-Joon Kang et al. </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8" name="TextBox 17">
            <a:extLst>
              <a:ext uri="{FF2B5EF4-FFF2-40B4-BE49-F238E27FC236}">
                <a16:creationId xmlns:a16="http://schemas.microsoft.com/office/drawing/2014/main" id="{38C4AA04-6B97-D0AC-1082-A2CACF5ABED6}"/>
              </a:ext>
            </a:extLst>
          </p:cNvPr>
          <p:cNvSpPr txBox="1"/>
          <p:nvPr/>
        </p:nvSpPr>
        <p:spPr>
          <a:xfrm>
            <a:off x="384508" y="5086916"/>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LBA28</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19634093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88265-6E11-862A-D4C6-76102AB06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E2E02-F8A0-DAF9-CD79-FB40F43330FA}"/>
              </a:ext>
            </a:extLst>
          </p:cNvPr>
          <p:cNvSpPr>
            <a:spLocks noGrp="1"/>
          </p:cNvSpPr>
          <p:nvPr>
            <p:ph type="title"/>
          </p:nvPr>
        </p:nvSpPr>
        <p:spPr/>
        <p:txBody>
          <a:bodyPr/>
          <a:lstStyle/>
          <a:p>
            <a:r>
              <a:rPr lang="en-US" sz="3200" dirty="0">
                <a:solidFill>
                  <a:schemeClr val="tx1"/>
                </a:solidFill>
              </a:rPr>
              <a:t>Select ESMO 2026 Abstracts</a:t>
            </a:r>
            <a:br>
              <a:rPr lang="en-US" sz="3200" dirty="0">
                <a:solidFill>
                  <a:srgbClr val="0432FF"/>
                </a:solidFill>
              </a:rPr>
            </a:br>
            <a:r>
              <a:rPr lang="en-US" sz="2800" dirty="0">
                <a:solidFill>
                  <a:srgbClr val="0432FF"/>
                </a:solidFill>
              </a:rPr>
              <a:t>Breast Cancer</a:t>
            </a:r>
          </a:p>
        </p:txBody>
      </p:sp>
      <p:sp>
        <p:nvSpPr>
          <p:cNvPr id="4" name="Rounded Rectangle 3">
            <a:extLst>
              <a:ext uri="{FF2B5EF4-FFF2-40B4-BE49-F238E27FC236}">
                <a16:creationId xmlns:a16="http://schemas.microsoft.com/office/drawing/2014/main" id="{D58B8CE0-FC9D-4981-79AF-8803E1067BE4}"/>
              </a:ext>
            </a:extLst>
          </p:cNvPr>
          <p:cNvSpPr/>
          <p:nvPr/>
        </p:nvSpPr>
        <p:spPr bwMode="auto">
          <a:xfrm>
            <a:off x="1810664" y="1369265"/>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B4FADB9-0683-118A-2111-950AB8B52290}"/>
              </a:ext>
            </a:extLst>
          </p:cNvPr>
          <p:cNvSpPr/>
          <p:nvPr/>
        </p:nvSpPr>
        <p:spPr bwMode="auto">
          <a:xfrm>
            <a:off x="384508" y="1369265"/>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3059DD5A-32F8-9810-AE12-4CB0C48D313B}"/>
              </a:ext>
            </a:extLst>
          </p:cNvPr>
          <p:cNvSpPr txBox="1"/>
          <p:nvPr/>
        </p:nvSpPr>
        <p:spPr>
          <a:xfrm>
            <a:off x="384508" y="1369265"/>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LBA49</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F64B3BA-378A-6484-0A83-83173E62ABF2}"/>
              </a:ext>
            </a:extLst>
          </p:cNvPr>
          <p:cNvSpPr txBox="1"/>
          <p:nvPr/>
        </p:nvSpPr>
        <p:spPr>
          <a:xfrm>
            <a:off x="1810664" y="1369265"/>
            <a:ext cx="10149840" cy="1097280"/>
          </a:xfrm>
          <a:prstGeom prst="rect">
            <a:avLst/>
          </a:prstGeom>
          <a:noFill/>
        </p:spPr>
        <p:txBody>
          <a:bodyPr wrap="square" rIns="182880" rtlCol="0" anchor="ctr">
            <a:noAutofit/>
          </a:bodyPr>
          <a:lstStyle/>
          <a:p>
            <a:pPr marL="98425" lvl="0" defTabSz="412750" eaLnBrk="0" hangingPunct="0">
              <a:lnSpc>
                <a:spcPts val="1900"/>
              </a:lnSpc>
              <a:spcBef>
                <a:spcPts val="0"/>
              </a:spcBef>
              <a:spcAft>
                <a:spcPts val="0"/>
              </a:spcAft>
              <a:buClr>
                <a:srgbClr val="000000"/>
              </a:buClr>
              <a:buSzPct val="100000"/>
              <a:defRPr/>
            </a:pPr>
            <a:r>
              <a:rPr lang="en-US" sz="1800" kern="0" dirty="0">
                <a:solidFill>
                  <a:srgbClr val="FFFFFF"/>
                </a:solidFill>
                <a:latin typeface="Calibri"/>
                <a:ea typeface="MS PGothic" pitchFamily="34" charset="-128"/>
                <a:cs typeface="Calibri"/>
              </a:rPr>
              <a:t>A DESTINY-Breast09 (DB-)09 analysis of </a:t>
            </a:r>
            <a:r>
              <a:rPr lang="en-US" sz="1800" kern="0" dirty="0">
                <a:solidFill>
                  <a:srgbClr val="8FD2E9"/>
                </a:solidFill>
                <a:latin typeface="Calibri"/>
                <a:ea typeface="MS PGothic" pitchFamily="34" charset="-128"/>
                <a:cs typeface="Calibri"/>
              </a:rPr>
              <a:t>trastuzumab deruxtecan (T-</a:t>
            </a:r>
            <a:r>
              <a:rPr lang="en-US" sz="1800" kern="0" dirty="0" err="1">
                <a:solidFill>
                  <a:srgbClr val="8FD2E9"/>
                </a:solidFill>
                <a:latin typeface="Calibri"/>
                <a:ea typeface="MS PGothic" pitchFamily="34" charset="-128"/>
                <a:cs typeface="Calibri"/>
              </a:rPr>
              <a:t>DXd</a:t>
            </a:r>
            <a:r>
              <a:rPr lang="en-US" sz="1800" kern="0" dirty="0">
                <a:solidFill>
                  <a:srgbClr val="8FD2E9"/>
                </a:solidFill>
                <a:latin typeface="Calibri"/>
                <a:ea typeface="MS PGothic" pitchFamily="34" charset="-128"/>
                <a:cs typeface="Calibri"/>
              </a:rPr>
              <a:t>)</a:t>
            </a:r>
            <a:r>
              <a:rPr lang="en-US" sz="1800" kern="0" dirty="0">
                <a:solidFill>
                  <a:srgbClr val="FFFFFF"/>
                </a:solidFill>
                <a:latin typeface="Calibri"/>
                <a:ea typeface="MS PGothic" pitchFamily="34" charset="-128"/>
                <a:cs typeface="Calibri"/>
              </a:rPr>
              <a:t> + </a:t>
            </a:r>
            <a:r>
              <a:rPr lang="en-US" sz="1800" kern="0" dirty="0">
                <a:solidFill>
                  <a:srgbClr val="8FD2E9"/>
                </a:solidFill>
                <a:latin typeface="Calibri"/>
                <a:ea typeface="MS PGothic" pitchFamily="34" charset="-128"/>
                <a:cs typeface="Calibri"/>
              </a:rPr>
              <a:t>pertuzumab (P)</a:t>
            </a:r>
            <a:r>
              <a:rPr lang="en-US" sz="1800" kern="0" dirty="0">
                <a:solidFill>
                  <a:srgbClr val="FFFFFF"/>
                </a:solidFill>
                <a:latin typeface="Calibri"/>
                <a:ea typeface="MS PGothic" pitchFamily="34" charset="-128"/>
                <a:cs typeface="Calibri"/>
              </a:rPr>
              <a:t> vs </a:t>
            </a:r>
            <a:r>
              <a:rPr lang="en-US" sz="1800" kern="0" dirty="0">
                <a:solidFill>
                  <a:srgbClr val="8FD2E9"/>
                </a:solidFill>
                <a:latin typeface="Calibri"/>
                <a:ea typeface="MS PGothic" pitchFamily="34" charset="-128"/>
                <a:cs typeface="Calibri"/>
              </a:rPr>
              <a:t>taxane + trastuzumab + pertuzumab (THP)</a:t>
            </a:r>
            <a:r>
              <a:rPr lang="en-US" sz="1800" kern="0" dirty="0">
                <a:solidFill>
                  <a:srgbClr val="FFFFFF"/>
                </a:solidFill>
                <a:latin typeface="Calibri"/>
                <a:ea typeface="MS PGothic" pitchFamily="34" charset="-128"/>
                <a:cs typeface="Calibri"/>
              </a:rPr>
              <a:t> for patients (pts) with HER2+ advanced/metastatic breast cancer (a/</a:t>
            </a:r>
            <a:r>
              <a:rPr lang="en-US" sz="1800" kern="0" dirty="0" err="1">
                <a:solidFill>
                  <a:srgbClr val="FFFFFF"/>
                </a:solidFill>
                <a:latin typeface="Calibri"/>
                <a:ea typeface="MS PGothic" pitchFamily="34" charset="-128"/>
                <a:cs typeface="Calibri"/>
              </a:rPr>
              <a:t>mBC</a:t>
            </a:r>
            <a:r>
              <a:rPr lang="en-US" sz="1800" kern="0" dirty="0">
                <a:solidFill>
                  <a:srgbClr val="FFFFFF"/>
                </a:solidFill>
                <a:latin typeface="Calibri"/>
                <a:ea typeface="MS PGothic" pitchFamily="34" charset="-128"/>
                <a:cs typeface="Calibri"/>
              </a:rPr>
              <a:t>) and baseline (BL) brain metastases (BM). </a:t>
            </a:r>
            <a:br>
              <a:rPr lang="en-US" sz="1800" kern="0" dirty="0">
                <a:solidFill>
                  <a:srgbClr val="FFFFFF"/>
                </a:solidFill>
                <a:latin typeface="Calibri"/>
                <a:ea typeface="MS PGothic" pitchFamily="34" charset="-128"/>
                <a:cs typeface="Calibri"/>
              </a:rPr>
            </a:br>
            <a:r>
              <a:rPr lang="en-US" sz="1800" kern="0" dirty="0">
                <a:solidFill>
                  <a:srgbClr val="FFFFFF"/>
                </a:solidFill>
                <a:latin typeface="Calibri"/>
                <a:ea typeface="MS PGothic" pitchFamily="34" charset="-128"/>
                <a:cs typeface="Calibri"/>
              </a:rPr>
              <a:t>Cristina Saura Manich et al. </a:t>
            </a:r>
            <a:endParaRPr kumimoji="0" lang="en-US" sz="18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41F5C3BD-6092-E576-2FA2-737B3C9866DE}"/>
              </a:ext>
            </a:extLst>
          </p:cNvPr>
          <p:cNvSpPr/>
          <p:nvPr/>
        </p:nvSpPr>
        <p:spPr bwMode="auto">
          <a:xfrm>
            <a:off x="1810664" y="2611010"/>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0B8ABF70-91C1-991B-3384-0317DD314917}"/>
              </a:ext>
            </a:extLst>
          </p:cNvPr>
          <p:cNvSpPr/>
          <p:nvPr/>
        </p:nvSpPr>
        <p:spPr bwMode="auto">
          <a:xfrm>
            <a:off x="384508" y="2611010"/>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1F3A893-9A67-F694-3F0F-54E1D7C86B59}"/>
              </a:ext>
            </a:extLst>
          </p:cNvPr>
          <p:cNvSpPr txBox="1"/>
          <p:nvPr/>
        </p:nvSpPr>
        <p:spPr>
          <a:xfrm>
            <a:off x="1810664" y="2611010"/>
            <a:ext cx="10149840" cy="1097280"/>
          </a:xfrm>
          <a:prstGeom prst="rect">
            <a:avLst/>
          </a:prstGeom>
          <a:noFill/>
        </p:spPr>
        <p:txBody>
          <a:bodyPr wrap="square" rIns="182880" bIns="91440" rtlCol="0" anchor="ctr">
            <a:noAutofit/>
          </a:bodyPr>
          <a:lstStyle/>
          <a:p>
            <a:pPr marL="98425" lvl="0">
              <a:lnSpc>
                <a:spcPts val="1900"/>
              </a:lnSpc>
            </a:pPr>
            <a:r>
              <a:rPr lang="en-US" sz="1800" dirty="0">
                <a:solidFill>
                  <a:srgbClr val="FFFFFF"/>
                </a:solidFill>
                <a:latin typeface="Calibri"/>
                <a:cs typeface="Calibri"/>
              </a:rPr>
              <a:t>Results from KEYNOTE-B49: A phase 3, randomized, double-blind study of </a:t>
            </a:r>
            <a:r>
              <a:rPr lang="en-US" sz="1800" dirty="0">
                <a:solidFill>
                  <a:srgbClr val="8FD2E9"/>
                </a:solidFill>
                <a:latin typeface="Calibri"/>
                <a:cs typeface="Calibri"/>
              </a:rPr>
              <a:t>pembrolizumab (</a:t>
            </a:r>
            <a:r>
              <a:rPr lang="en-US" sz="1800" dirty="0" err="1">
                <a:solidFill>
                  <a:srgbClr val="8FD2E9"/>
                </a:solidFill>
                <a:latin typeface="Calibri"/>
                <a:cs typeface="Calibri"/>
              </a:rPr>
              <a:t>Pembro</a:t>
            </a:r>
            <a:r>
              <a:rPr lang="en-US" sz="1800" dirty="0">
                <a:solidFill>
                  <a:srgbClr val="8FD2E9"/>
                </a:solidFill>
                <a:latin typeface="Calibri"/>
                <a:cs typeface="Calibri"/>
              </a:rPr>
              <a:t>)</a:t>
            </a:r>
            <a:r>
              <a:rPr lang="en-US" sz="1800" dirty="0">
                <a:solidFill>
                  <a:srgbClr val="FFFFFF"/>
                </a:solidFill>
                <a:latin typeface="Calibri"/>
                <a:cs typeface="Calibri"/>
              </a:rPr>
              <a:t> </a:t>
            </a:r>
            <a:br>
              <a:rPr lang="en-US" sz="1800" dirty="0">
                <a:solidFill>
                  <a:srgbClr val="FFFFFF"/>
                </a:solidFill>
                <a:latin typeface="Calibri"/>
                <a:cs typeface="Calibri"/>
              </a:rPr>
            </a:br>
            <a:r>
              <a:rPr lang="en-US" sz="1800" dirty="0">
                <a:solidFill>
                  <a:srgbClr val="FFFFFF"/>
                </a:solidFill>
                <a:latin typeface="Calibri"/>
                <a:cs typeface="Calibri"/>
              </a:rPr>
              <a:t>vs placebo (</a:t>
            </a:r>
            <a:r>
              <a:rPr lang="en-US" sz="1800" dirty="0" err="1">
                <a:solidFill>
                  <a:srgbClr val="FFFFFF"/>
                </a:solidFill>
                <a:latin typeface="Calibri"/>
                <a:cs typeface="Calibri"/>
              </a:rPr>
              <a:t>Pbo</a:t>
            </a:r>
            <a:r>
              <a:rPr lang="en-US" sz="1800" dirty="0">
                <a:solidFill>
                  <a:srgbClr val="FFFFFF"/>
                </a:solidFill>
                <a:latin typeface="Calibri"/>
                <a:cs typeface="Calibri"/>
              </a:rPr>
              <a:t>) plus chemotherapy (CT) in participants (pts) with HR+/HER2- advanced breast </a:t>
            </a:r>
            <a:br>
              <a:rPr lang="en-US" sz="1800" dirty="0">
                <a:solidFill>
                  <a:srgbClr val="FFFFFF"/>
                </a:solidFill>
                <a:latin typeface="Calibri"/>
                <a:cs typeface="Calibri"/>
              </a:rPr>
            </a:br>
            <a:r>
              <a:rPr lang="en-US" sz="1800" dirty="0">
                <a:solidFill>
                  <a:srgbClr val="FFFFFF"/>
                </a:solidFill>
                <a:latin typeface="Calibri"/>
                <a:cs typeface="Calibri"/>
              </a:rPr>
              <a:t>cancer (ABC). </a:t>
            </a:r>
            <a:br>
              <a:rPr lang="en-US" sz="1800" dirty="0">
                <a:solidFill>
                  <a:srgbClr val="FFFFFF"/>
                </a:solidFill>
                <a:latin typeface="Calibri"/>
                <a:cs typeface="Calibri"/>
              </a:rPr>
            </a:br>
            <a:r>
              <a:rPr lang="en-US" sz="1800" dirty="0">
                <a:solidFill>
                  <a:srgbClr val="FFFFFF"/>
                </a:solidFill>
                <a:latin typeface="Calibri"/>
                <a:cs typeface="Calibri"/>
              </a:rPr>
              <a:t>Hope Rugo et al.</a:t>
            </a:r>
            <a:endParaRPr kumimoji="0" lang="en-US" sz="18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B35DEC74-B5FC-8181-C612-1EB759765805}"/>
              </a:ext>
            </a:extLst>
          </p:cNvPr>
          <p:cNvSpPr txBox="1"/>
          <p:nvPr/>
        </p:nvSpPr>
        <p:spPr>
          <a:xfrm>
            <a:off x="384508" y="2611010"/>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LBA51</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8" name="Rounded Rectangle 7">
            <a:extLst>
              <a:ext uri="{FF2B5EF4-FFF2-40B4-BE49-F238E27FC236}">
                <a16:creationId xmlns:a16="http://schemas.microsoft.com/office/drawing/2014/main" id="{A3717C50-7E53-7053-7E8B-6FE2817F1BC7}"/>
              </a:ext>
            </a:extLst>
          </p:cNvPr>
          <p:cNvSpPr/>
          <p:nvPr/>
        </p:nvSpPr>
        <p:spPr bwMode="auto">
          <a:xfrm>
            <a:off x="1810664" y="3853205"/>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Rounded Rectangle 8">
            <a:extLst>
              <a:ext uri="{FF2B5EF4-FFF2-40B4-BE49-F238E27FC236}">
                <a16:creationId xmlns:a16="http://schemas.microsoft.com/office/drawing/2014/main" id="{41DFEE31-68CF-9508-EEF8-BD40787EB4D2}"/>
              </a:ext>
            </a:extLst>
          </p:cNvPr>
          <p:cNvSpPr/>
          <p:nvPr/>
        </p:nvSpPr>
        <p:spPr bwMode="auto">
          <a:xfrm>
            <a:off x="384508" y="3853205"/>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3" name="TextBox 12">
            <a:extLst>
              <a:ext uri="{FF2B5EF4-FFF2-40B4-BE49-F238E27FC236}">
                <a16:creationId xmlns:a16="http://schemas.microsoft.com/office/drawing/2014/main" id="{302C54AA-6BD0-7554-9973-6BEBD1074104}"/>
              </a:ext>
            </a:extLst>
          </p:cNvPr>
          <p:cNvSpPr txBox="1"/>
          <p:nvPr/>
        </p:nvSpPr>
        <p:spPr>
          <a:xfrm>
            <a:off x="1810664" y="3853205"/>
            <a:ext cx="10149840" cy="1097280"/>
          </a:xfrm>
          <a:prstGeom prst="rect">
            <a:avLst/>
          </a:prstGeom>
          <a:noFill/>
        </p:spPr>
        <p:txBody>
          <a:bodyPr wrap="square" rIns="182880" rtlCol="0" anchor="ctr">
            <a:noAutofit/>
          </a:bodyPr>
          <a:lstStyle/>
          <a:p>
            <a:pPr marL="98425" lvl="0">
              <a:lnSpc>
                <a:spcPts val="1900"/>
              </a:lnSpc>
            </a:pPr>
            <a:r>
              <a:rPr lang="en-US" sz="1800" dirty="0">
                <a:solidFill>
                  <a:srgbClr val="FFFFFF"/>
                </a:solidFill>
                <a:latin typeface="Calibri"/>
                <a:cs typeface="Calibri"/>
              </a:rPr>
              <a:t>First-line (1L) </a:t>
            </a:r>
            <a:r>
              <a:rPr lang="en-US" sz="1800" dirty="0" err="1">
                <a:solidFill>
                  <a:srgbClr val="8FD2E9"/>
                </a:solidFill>
                <a:latin typeface="Calibri"/>
                <a:cs typeface="Calibri"/>
              </a:rPr>
              <a:t>datopotamab</a:t>
            </a:r>
            <a:r>
              <a:rPr lang="en-US" sz="1800" dirty="0">
                <a:solidFill>
                  <a:srgbClr val="8FD2E9"/>
                </a:solidFill>
                <a:latin typeface="Calibri"/>
                <a:cs typeface="Calibri"/>
              </a:rPr>
              <a:t> deruxtecan (Dato-</a:t>
            </a:r>
            <a:r>
              <a:rPr lang="en-US" sz="1800" dirty="0" err="1">
                <a:solidFill>
                  <a:srgbClr val="8FD2E9"/>
                </a:solidFill>
                <a:latin typeface="Calibri"/>
                <a:cs typeface="Calibri"/>
              </a:rPr>
              <a:t>DXd</a:t>
            </a:r>
            <a:r>
              <a:rPr lang="en-US" sz="1800" dirty="0">
                <a:solidFill>
                  <a:srgbClr val="8FD2E9"/>
                </a:solidFill>
                <a:latin typeface="Calibri"/>
                <a:cs typeface="Calibri"/>
              </a:rPr>
              <a:t>)</a:t>
            </a:r>
            <a:r>
              <a:rPr lang="en-US" sz="1800" dirty="0">
                <a:solidFill>
                  <a:srgbClr val="FFFFFF"/>
                </a:solidFill>
                <a:latin typeface="Calibri"/>
                <a:cs typeface="Calibri"/>
              </a:rPr>
              <a:t> vs chemotherapy in patients (pts) with locally recurrent inoperable or metastatic triple-negative breast cancer (</a:t>
            </a:r>
            <a:r>
              <a:rPr lang="en-US" sz="1800" dirty="0" err="1">
                <a:solidFill>
                  <a:srgbClr val="FFFFFF"/>
                </a:solidFill>
                <a:latin typeface="Calibri"/>
                <a:cs typeface="Calibri"/>
              </a:rPr>
              <a:t>mTNBC</a:t>
            </a:r>
            <a:r>
              <a:rPr lang="en-US" sz="1800" dirty="0">
                <a:solidFill>
                  <a:srgbClr val="FFFFFF"/>
                </a:solidFill>
                <a:latin typeface="Calibri"/>
                <a:cs typeface="Calibri"/>
              </a:rPr>
              <a:t>) for whom immunotherapy was not an option: Exploratory analysis of pts with brain metastases in TROPION-Breast02. </a:t>
            </a:r>
            <a:br>
              <a:rPr lang="en-US" sz="1800" dirty="0">
                <a:solidFill>
                  <a:srgbClr val="FFFFFF"/>
                </a:solidFill>
                <a:latin typeface="Calibri"/>
                <a:cs typeface="Calibri"/>
              </a:rPr>
            </a:br>
            <a:r>
              <a:rPr lang="en-US" sz="1800" dirty="0">
                <a:solidFill>
                  <a:srgbClr val="FFFFFF"/>
                </a:solidFill>
                <a:latin typeface="Calibri"/>
                <a:cs typeface="Calibri"/>
              </a:rPr>
              <a:t>Rebecca Dent et al. </a:t>
            </a:r>
            <a:endParaRPr kumimoji="0" lang="en-US" sz="18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5" name="TextBox 14">
            <a:extLst>
              <a:ext uri="{FF2B5EF4-FFF2-40B4-BE49-F238E27FC236}">
                <a16:creationId xmlns:a16="http://schemas.microsoft.com/office/drawing/2014/main" id="{11427982-22C7-473C-6CBF-267DCFB0E941}"/>
              </a:ext>
            </a:extLst>
          </p:cNvPr>
          <p:cNvSpPr txBox="1"/>
          <p:nvPr/>
        </p:nvSpPr>
        <p:spPr>
          <a:xfrm>
            <a:off x="384508" y="3853205"/>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LBA96</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3" name="Rounded Rectangle 2">
            <a:extLst>
              <a:ext uri="{FF2B5EF4-FFF2-40B4-BE49-F238E27FC236}">
                <a16:creationId xmlns:a16="http://schemas.microsoft.com/office/drawing/2014/main" id="{4397AF24-3008-7D50-58AD-38DD1C7FB0BC}"/>
              </a:ext>
            </a:extLst>
          </p:cNvPr>
          <p:cNvSpPr/>
          <p:nvPr/>
        </p:nvSpPr>
        <p:spPr bwMode="auto">
          <a:xfrm>
            <a:off x="1810664" y="5086916"/>
            <a:ext cx="1014984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6" name="Rounded Rectangle 15">
            <a:extLst>
              <a:ext uri="{FF2B5EF4-FFF2-40B4-BE49-F238E27FC236}">
                <a16:creationId xmlns:a16="http://schemas.microsoft.com/office/drawing/2014/main" id="{FD3B7FA0-9E76-1D86-CBD1-A56CA3D89251}"/>
              </a:ext>
            </a:extLst>
          </p:cNvPr>
          <p:cNvSpPr/>
          <p:nvPr/>
        </p:nvSpPr>
        <p:spPr bwMode="auto">
          <a:xfrm>
            <a:off x="384508" y="5086916"/>
            <a:ext cx="128016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7" name="TextBox 16">
            <a:extLst>
              <a:ext uri="{FF2B5EF4-FFF2-40B4-BE49-F238E27FC236}">
                <a16:creationId xmlns:a16="http://schemas.microsoft.com/office/drawing/2014/main" id="{5A1CA585-EDF6-6A2E-271E-BED4BF332A74}"/>
              </a:ext>
            </a:extLst>
          </p:cNvPr>
          <p:cNvSpPr txBox="1"/>
          <p:nvPr/>
        </p:nvSpPr>
        <p:spPr>
          <a:xfrm>
            <a:off x="1810664" y="5086916"/>
            <a:ext cx="10149840" cy="1097280"/>
          </a:xfrm>
          <a:prstGeom prst="rect">
            <a:avLst/>
          </a:prstGeom>
          <a:noFill/>
        </p:spPr>
        <p:txBody>
          <a:bodyPr wrap="square" rIns="182880" rtlCol="0" anchor="ctr">
            <a:noAutofit/>
          </a:bodyPr>
          <a:lstStyle/>
          <a:p>
            <a:pPr marL="98425" lvl="0">
              <a:lnSpc>
                <a:spcPts val="1900"/>
              </a:lnSpc>
            </a:pPr>
            <a:r>
              <a:rPr lang="en-US" sz="1800" dirty="0">
                <a:solidFill>
                  <a:srgbClr val="FFFFFF"/>
                </a:solidFill>
                <a:latin typeface="Calibri"/>
                <a:cs typeface="Calibri"/>
              </a:rPr>
              <a:t>Overall survival from the Phase 3 </a:t>
            </a:r>
            <a:r>
              <a:rPr lang="en-US" sz="1800" dirty="0" err="1">
                <a:solidFill>
                  <a:srgbClr val="FFFFFF"/>
                </a:solidFill>
                <a:latin typeface="Calibri"/>
                <a:cs typeface="Calibri"/>
              </a:rPr>
              <a:t>postMONARCH</a:t>
            </a:r>
            <a:r>
              <a:rPr lang="en-US" sz="1800" dirty="0">
                <a:solidFill>
                  <a:srgbClr val="FFFFFF"/>
                </a:solidFill>
                <a:latin typeface="Calibri"/>
                <a:cs typeface="Calibri"/>
              </a:rPr>
              <a:t> trial of </a:t>
            </a:r>
            <a:r>
              <a:rPr lang="en-US" sz="1800" dirty="0" err="1">
                <a:solidFill>
                  <a:srgbClr val="8FD2E9"/>
                </a:solidFill>
                <a:latin typeface="Calibri"/>
                <a:cs typeface="Calibri"/>
              </a:rPr>
              <a:t>abemaciclib</a:t>
            </a:r>
            <a:r>
              <a:rPr lang="en-US" sz="1800" dirty="0">
                <a:solidFill>
                  <a:srgbClr val="FFFFFF"/>
                </a:solidFill>
                <a:latin typeface="Calibri"/>
                <a:cs typeface="Calibri"/>
              </a:rPr>
              <a:t> + </a:t>
            </a:r>
            <a:r>
              <a:rPr lang="en-US" sz="1800" dirty="0">
                <a:solidFill>
                  <a:srgbClr val="8FD2E9"/>
                </a:solidFill>
                <a:latin typeface="Calibri"/>
                <a:cs typeface="Calibri"/>
              </a:rPr>
              <a:t>fulvestrant</a:t>
            </a:r>
            <a:r>
              <a:rPr lang="en-US" sz="1800" dirty="0">
                <a:solidFill>
                  <a:srgbClr val="FFFFFF"/>
                </a:solidFill>
                <a:latin typeface="Calibri"/>
                <a:cs typeface="Calibri"/>
              </a:rPr>
              <a:t> vs placebo + </a:t>
            </a:r>
            <a:r>
              <a:rPr lang="en-US" sz="1800" dirty="0">
                <a:solidFill>
                  <a:srgbClr val="8FD2E9"/>
                </a:solidFill>
                <a:latin typeface="Calibri"/>
                <a:cs typeface="Calibri"/>
              </a:rPr>
              <a:t>fulvestrant</a:t>
            </a:r>
            <a:r>
              <a:rPr lang="en-US" sz="1800" dirty="0">
                <a:solidFill>
                  <a:srgbClr val="FFFFFF"/>
                </a:solidFill>
                <a:latin typeface="Calibri"/>
                <a:cs typeface="Calibri"/>
              </a:rPr>
              <a:t> for HR+, HER2- advanced breast cancer following progression on a prior CDK4/6 inhibitor + endocrine therapy. </a:t>
            </a:r>
            <a:br>
              <a:rPr lang="en-US" sz="1800" dirty="0">
                <a:solidFill>
                  <a:srgbClr val="FFFFFF"/>
                </a:solidFill>
                <a:latin typeface="Calibri"/>
                <a:cs typeface="Calibri"/>
              </a:rPr>
            </a:br>
            <a:r>
              <a:rPr lang="en-US" sz="1800" dirty="0">
                <a:solidFill>
                  <a:srgbClr val="FFFFFF"/>
                </a:solidFill>
                <a:latin typeface="Calibri"/>
                <a:cs typeface="Calibri"/>
              </a:rPr>
              <a:t>Kevin Kalinsky et al. </a:t>
            </a:r>
            <a:endParaRPr kumimoji="0" lang="en-US" sz="18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8" name="TextBox 17">
            <a:extLst>
              <a:ext uri="{FF2B5EF4-FFF2-40B4-BE49-F238E27FC236}">
                <a16:creationId xmlns:a16="http://schemas.microsoft.com/office/drawing/2014/main" id="{BD165FA4-1DE9-EEF6-F221-8F258CB327B0}"/>
              </a:ext>
            </a:extLst>
          </p:cNvPr>
          <p:cNvSpPr txBox="1"/>
          <p:nvPr/>
        </p:nvSpPr>
        <p:spPr>
          <a:xfrm>
            <a:off x="384508" y="5086916"/>
            <a:ext cx="1280160" cy="109728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1RO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31931283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93A5-25A9-EF0D-D2A8-3334CA05F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2AA79-F2F7-9C20-0E8C-79A4D2EF247A}"/>
              </a:ext>
            </a:extLst>
          </p:cNvPr>
          <p:cNvSpPr>
            <a:spLocks noGrp="1"/>
          </p:cNvSpPr>
          <p:nvPr>
            <p:ph type="title"/>
          </p:nvPr>
        </p:nvSpPr>
        <p:spPr/>
        <p:txBody>
          <a:bodyPr/>
          <a:lstStyle/>
          <a:p>
            <a:r>
              <a:rPr lang="en-US" sz="3200" dirty="0"/>
              <a:t>Select ESMO 2026 Abstracts</a:t>
            </a:r>
            <a:br>
              <a:rPr lang="en-US" sz="3200" dirty="0">
                <a:solidFill>
                  <a:srgbClr val="0432FF"/>
                </a:solidFill>
              </a:rPr>
            </a:br>
            <a:r>
              <a:rPr lang="en-US" sz="2800" dirty="0">
                <a:solidFill>
                  <a:srgbClr val="0432FF"/>
                </a:solidFill>
              </a:rPr>
              <a:t>Breast Cancer</a:t>
            </a:r>
          </a:p>
        </p:txBody>
      </p:sp>
      <p:sp>
        <p:nvSpPr>
          <p:cNvPr id="4" name="Rounded Rectangle 3">
            <a:extLst>
              <a:ext uri="{FF2B5EF4-FFF2-40B4-BE49-F238E27FC236}">
                <a16:creationId xmlns:a16="http://schemas.microsoft.com/office/drawing/2014/main" id="{384DF1C1-BD33-46BA-D70A-4439B0649093}"/>
              </a:ext>
            </a:extLst>
          </p:cNvPr>
          <p:cNvSpPr/>
          <p:nvPr/>
        </p:nvSpPr>
        <p:spPr bwMode="auto">
          <a:xfrm>
            <a:off x="1810664" y="1325269"/>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9168E8A9-6392-9FB5-E7F8-384798734174}"/>
              </a:ext>
            </a:extLst>
          </p:cNvPr>
          <p:cNvSpPr/>
          <p:nvPr/>
        </p:nvSpPr>
        <p:spPr bwMode="auto">
          <a:xfrm>
            <a:off x="384508" y="1369265"/>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CB0D2CA1-2F9B-E1C5-3080-429A47E4E706}"/>
              </a:ext>
            </a:extLst>
          </p:cNvPr>
          <p:cNvSpPr txBox="1"/>
          <p:nvPr/>
        </p:nvSpPr>
        <p:spPr>
          <a:xfrm>
            <a:off x="384508" y="1369265"/>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4RO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
        <p:nvSpPr>
          <p:cNvPr id="11" name="TextBox 10">
            <a:extLst>
              <a:ext uri="{FF2B5EF4-FFF2-40B4-BE49-F238E27FC236}">
                <a16:creationId xmlns:a16="http://schemas.microsoft.com/office/drawing/2014/main" id="{968E6CE4-0857-71E2-BA68-D7A195C74EE7}"/>
              </a:ext>
            </a:extLst>
          </p:cNvPr>
          <p:cNvSpPr txBox="1"/>
          <p:nvPr/>
        </p:nvSpPr>
        <p:spPr>
          <a:xfrm>
            <a:off x="1810664" y="1325269"/>
            <a:ext cx="10149840" cy="1371600"/>
          </a:xfrm>
          <a:prstGeom prst="rect">
            <a:avLst/>
          </a:prstGeom>
          <a:noFill/>
        </p:spPr>
        <p:txBody>
          <a:bodyPr wrap="square" rIns="182880" rtlCol="0" anchor="ctr">
            <a:noAutofit/>
          </a:bodyPr>
          <a:lstStyle/>
          <a:p>
            <a:pPr marL="98425" lvl="0" defTabSz="412750" eaLnBrk="0" hangingPunct="0">
              <a:spcBef>
                <a:spcPts val="0"/>
              </a:spcBef>
              <a:spcAft>
                <a:spcPts val="0"/>
              </a:spcAft>
              <a:buClr>
                <a:srgbClr val="000000"/>
              </a:buClr>
              <a:buSzPct val="100000"/>
              <a:defRPr/>
            </a:pPr>
            <a:r>
              <a:rPr lang="en-US" sz="1900" kern="0" dirty="0">
                <a:solidFill>
                  <a:srgbClr val="FFFFFF"/>
                </a:solidFill>
                <a:latin typeface="Calibri"/>
                <a:ea typeface="MS PGothic" pitchFamily="34" charset="-128"/>
                <a:cs typeface="Calibri"/>
              </a:rPr>
              <a:t>Target switching with conserved-payload novel ADCs in patients with metastatic breast cancer following prior ADC therapy (SWITCH): A prospective, open-label, phase 2 platform trial. </a:t>
            </a:r>
            <a:br>
              <a:rPr lang="en-US" sz="1900" kern="0" dirty="0">
                <a:solidFill>
                  <a:srgbClr val="FFFFFF"/>
                </a:solidFill>
                <a:latin typeface="Calibri"/>
                <a:ea typeface="MS PGothic" pitchFamily="34" charset="-128"/>
                <a:cs typeface="Calibri"/>
              </a:rPr>
            </a:br>
            <a:r>
              <a:rPr lang="en-US" sz="1900" kern="0" dirty="0">
                <a:solidFill>
                  <a:srgbClr val="FFFFFF"/>
                </a:solidFill>
                <a:latin typeface="Calibri"/>
                <a:ea typeface="MS PGothic" pitchFamily="34" charset="-128"/>
                <a:cs typeface="Calibri"/>
              </a:rPr>
              <a:t>Xiyu Liu et al.</a:t>
            </a:r>
            <a:endParaRPr kumimoji="0" lang="en-US" sz="19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733B4F20-7FD4-1666-01DA-CF717BB3BF22}"/>
              </a:ext>
            </a:extLst>
          </p:cNvPr>
          <p:cNvSpPr/>
          <p:nvPr/>
        </p:nvSpPr>
        <p:spPr bwMode="auto">
          <a:xfrm>
            <a:off x="1810664" y="2923063"/>
            <a:ext cx="10149840" cy="1368152"/>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EAE6A05-8222-932B-F4C4-9EE38C54C63D}"/>
              </a:ext>
            </a:extLst>
          </p:cNvPr>
          <p:cNvSpPr/>
          <p:nvPr/>
        </p:nvSpPr>
        <p:spPr bwMode="auto">
          <a:xfrm>
            <a:off x="384508" y="2967059"/>
            <a:ext cx="1280160" cy="128016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629BFD-AF84-1836-3FCC-3300697801C5}"/>
              </a:ext>
            </a:extLst>
          </p:cNvPr>
          <p:cNvSpPr txBox="1"/>
          <p:nvPr/>
        </p:nvSpPr>
        <p:spPr>
          <a:xfrm>
            <a:off x="1810664" y="2923063"/>
            <a:ext cx="10149840" cy="1371600"/>
          </a:xfrm>
          <a:prstGeom prst="rect">
            <a:avLst/>
          </a:prstGeom>
          <a:noFill/>
        </p:spPr>
        <p:txBody>
          <a:bodyPr wrap="square" rIns="182880" bIns="91440" rtlCol="0" anchor="ctr">
            <a:noAutofit/>
          </a:bodyPr>
          <a:lstStyle/>
          <a:p>
            <a:pPr marL="98425" lvl="0"/>
            <a:r>
              <a:rPr lang="en-US" sz="1900" dirty="0">
                <a:solidFill>
                  <a:srgbClr val="FFFFFF"/>
                </a:solidFill>
                <a:latin typeface="Calibri"/>
                <a:cs typeface="Calibri"/>
              </a:rPr>
              <a:t>Ultrasensitive monitoring of early ctDNA dynamics during neoadjuvant treatment in early-stage triple-negative breast cancer: Pre-interim results from the B-STRONGER-I study. </a:t>
            </a:r>
            <a:br>
              <a:rPr lang="en-US" sz="1900" dirty="0">
                <a:solidFill>
                  <a:srgbClr val="FFFFFF"/>
                </a:solidFill>
                <a:latin typeface="Calibri"/>
                <a:cs typeface="Calibri"/>
              </a:rPr>
            </a:br>
            <a:r>
              <a:rPr lang="en-US" sz="1900" dirty="0">
                <a:solidFill>
                  <a:srgbClr val="FFFFFF"/>
                </a:solidFill>
                <a:latin typeface="Calibri"/>
                <a:cs typeface="Calibri"/>
              </a:rPr>
              <a:t>Carlos Barcenas et al. </a:t>
            </a:r>
            <a:endParaRPr kumimoji="0" lang="en-US" sz="19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AFEE7046-0E59-46B7-CBCF-56E75489DA2A}"/>
              </a:ext>
            </a:extLst>
          </p:cNvPr>
          <p:cNvSpPr txBox="1"/>
          <p:nvPr/>
        </p:nvSpPr>
        <p:spPr>
          <a:xfrm>
            <a:off x="384508" y="2967059"/>
            <a:ext cx="1280160" cy="1280160"/>
          </a:xfrm>
          <a:prstGeom prst="rect">
            <a:avLst/>
          </a:prstGeom>
          <a:noFill/>
        </p:spPr>
        <p:txBody>
          <a:bodyPr wrap="square" lIns="0" tIns="0" rIns="0" bIns="0" rtlCol="0" anchor="ctr">
            <a:noAutofit/>
          </a:bodyPr>
          <a:lstStyle/>
          <a:p>
            <a:pPr lvl="0" algn="ctr">
              <a:lnSpc>
                <a:spcPts val="2800"/>
              </a:lnSpc>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a:ea typeface="MS PGothic" charset="0"/>
                <a:cs typeface="Calibri"/>
              </a:rPr>
              <a:t>Abstract</a:t>
            </a:r>
            <a:r>
              <a:rPr kumimoji="0" lang="en-US" sz="2600" b="1" i="0" u="none" strike="noStrike" kern="1200" cap="none" spc="0" normalizeH="0" baseline="0" noProof="0" dirty="0">
                <a:ln>
                  <a:noFill/>
                </a:ln>
                <a:solidFill>
                  <a:srgbClr val="1B395F"/>
                </a:solidFill>
                <a:effectLst/>
                <a:uLnTx/>
                <a:uFillTx/>
                <a:latin typeface="Calibri"/>
                <a:ea typeface="MS PGothic" charset="0"/>
                <a:cs typeface="Calibri"/>
              </a:rPr>
              <a:t> </a:t>
            </a:r>
            <a:r>
              <a:rPr lang="en-US" sz="2600" dirty="0">
                <a:solidFill>
                  <a:srgbClr val="1B395F"/>
                </a:solidFill>
                <a:latin typeface="Calibri"/>
                <a:cs typeface="Calibri"/>
              </a:rPr>
              <a:t>540RO</a:t>
            </a:r>
            <a:endParaRPr kumimoji="0" lang="en-US" sz="2600" b="1" i="0" u="none" strike="noStrike" kern="1200" cap="none" spc="0" normalizeH="0" baseline="0" noProof="0" dirty="0">
              <a:ln>
                <a:noFill/>
              </a:ln>
              <a:solidFill>
                <a:srgbClr val="1B395F"/>
              </a:solidFill>
              <a:effectLst/>
              <a:uLnTx/>
              <a:uFillTx/>
              <a:latin typeface="Arial" pitchFamily="-72" charset="0"/>
              <a:ea typeface="MS PGothic" charset="0"/>
            </a:endParaRPr>
          </a:p>
        </p:txBody>
      </p:sp>
    </p:spTree>
    <p:extLst>
      <p:ext uri="{BB962C8B-B14F-4D97-AF65-F5344CB8AC3E}">
        <p14:creationId xmlns:p14="http://schemas.microsoft.com/office/powerpoint/2010/main" val="9823600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CC382-6016-A19D-FCDB-D9E148D01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034203-AF4A-9F24-1E69-009109D3CBA2}"/>
              </a:ext>
            </a:extLst>
          </p:cNvPr>
          <p:cNvSpPr>
            <a:spLocks noGrp="1"/>
          </p:cNvSpPr>
          <p:nvPr>
            <p:ph type="title"/>
          </p:nvPr>
        </p:nvSpPr>
        <p:spPr/>
        <p:txBody>
          <a:bodyPr/>
          <a:lstStyle/>
          <a:p>
            <a:r>
              <a:rPr lang="en-US" sz="3200" dirty="0"/>
              <a:t>Recent FDA Approvals</a:t>
            </a:r>
            <a:endParaRPr lang="en-US" sz="2800" dirty="0">
              <a:solidFill>
                <a:srgbClr val="0432FF"/>
              </a:solidFill>
            </a:endParaRPr>
          </a:p>
        </p:txBody>
      </p:sp>
      <p:sp>
        <p:nvSpPr>
          <p:cNvPr id="4" name="Rounded Rectangle 3">
            <a:extLst>
              <a:ext uri="{FF2B5EF4-FFF2-40B4-BE49-F238E27FC236}">
                <a16:creationId xmlns:a16="http://schemas.microsoft.com/office/drawing/2014/main" id="{0F9596A4-5319-C8A5-0DED-3125AA78458F}"/>
              </a:ext>
            </a:extLst>
          </p:cNvPr>
          <p:cNvSpPr/>
          <p:nvPr/>
        </p:nvSpPr>
        <p:spPr bwMode="auto">
          <a:xfrm>
            <a:off x="2315050" y="1238185"/>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2F388042-578D-2D7F-75B0-715BC57F8B16}"/>
              </a:ext>
            </a:extLst>
          </p:cNvPr>
          <p:cNvSpPr/>
          <p:nvPr/>
        </p:nvSpPr>
        <p:spPr bwMode="auto">
          <a:xfrm>
            <a:off x="384508" y="1238185"/>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E9D3BB0F-18DF-6F46-7768-4DEE898A3435}"/>
              </a:ext>
            </a:extLst>
          </p:cNvPr>
          <p:cNvSpPr txBox="1"/>
          <p:nvPr/>
        </p:nvSpPr>
        <p:spPr>
          <a:xfrm>
            <a:off x="384508" y="1238185"/>
            <a:ext cx="1803800" cy="1097280"/>
          </a:xfrm>
          <a:prstGeom prst="rect">
            <a:avLst/>
          </a:prstGeom>
          <a:noFill/>
        </p:spPr>
        <p:txBody>
          <a:bodyPr wrap="square" lIns="0" tIns="0" rIns="0" bIns="0" rtlCol="0" anchor="ctr">
            <a:noAutofit/>
          </a:bodyPr>
          <a:lstStyle/>
          <a:p>
            <a:pPr lvl="0" algn="ctr">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lang="en-US" sz="1800" dirty="0">
                <a:solidFill>
                  <a:srgbClr val="1B395F"/>
                </a:solidFill>
                <a:latin typeface="Calibri" panose="020F0502020204030204" pitchFamily="34" charset="0"/>
                <a:cs typeface="Calibri" panose="020F0502020204030204" pitchFamily="34" charset="0"/>
              </a:rPr>
              <a:t>October 7,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11" name="TextBox 10">
            <a:extLst>
              <a:ext uri="{FF2B5EF4-FFF2-40B4-BE49-F238E27FC236}">
                <a16:creationId xmlns:a16="http://schemas.microsoft.com/office/drawing/2014/main" id="{CA156FC1-721C-A183-C59C-0CF5D9ADCDD5}"/>
              </a:ext>
            </a:extLst>
          </p:cNvPr>
          <p:cNvSpPr txBox="1"/>
          <p:nvPr/>
        </p:nvSpPr>
        <p:spPr>
          <a:xfrm>
            <a:off x="2315050" y="1238185"/>
            <a:ext cx="9601200" cy="1097280"/>
          </a:xfrm>
          <a:prstGeom prst="rect">
            <a:avLst/>
          </a:prstGeom>
          <a:noFill/>
        </p:spPr>
        <p:txBody>
          <a:bodyPr wrap="square" rIns="182880" rtlCol="0" anchor="ctr">
            <a:noAutofit/>
          </a:bodyPr>
          <a:lstStyle/>
          <a:p>
            <a:pPr marL="98425" lvl="0" defTabSz="412750" eaLnBrk="0" hangingPunct="0">
              <a:lnSpc>
                <a:spcPts val="2600"/>
              </a:lnSpc>
              <a:spcBef>
                <a:spcPts val="0"/>
              </a:spcBef>
              <a:spcAft>
                <a:spcPts val="0"/>
              </a:spcAft>
              <a:buClr>
                <a:srgbClr val="000000"/>
              </a:buClr>
              <a:buSzPct val="100000"/>
              <a:defRPr/>
            </a:pPr>
            <a:r>
              <a:rPr lang="en-US" sz="2400" kern="0" dirty="0">
                <a:solidFill>
                  <a:srgbClr val="8FD2E9"/>
                </a:solidFill>
                <a:latin typeface="Calibri"/>
                <a:ea typeface="MS PGothic" pitchFamily="34" charset="-128"/>
                <a:cs typeface="Calibri"/>
              </a:rPr>
              <a:t>Tucatinib</a:t>
            </a:r>
            <a:r>
              <a:rPr lang="en-US" sz="2400" kern="0" dirty="0">
                <a:solidFill>
                  <a:srgbClr val="FFFFFF"/>
                </a:solidFill>
                <a:latin typeface="Calibri"/>
                <a:ea typeface="MS PGothic" pitchFamily="34" charset="-128"/>
                <a:cs typeface="Calibri"/>
              </a:rPr>
              <a:t> with </a:t>
            </a:r>
            <a:r>
              <a:rPr lang="en-US" sz="2400" kern="0" dirty="0">
                <a:solidFill>
                  <a:srgbClr val="8FD2E9"/>
                </a:solidFill>
                <a:latin typeface="Calibri"/>
                <a:ea typeface="MS PGothic" pitchFamily="34" charset="-128"/>
                <a:cs typeface="Calibri"/>
              </a:rPr>
              <a:t>trastuzumab</a:t>
            </a:r>
            <a:r>
              <a:rPr lang="en-US" sz="2400" kern="0" dirty="0">
                <a:solidFill>
                  <a:srgbClr val="FFFFFF"/>
                </a:solidFill>
                <a:latin typeface="Calibri"/>
                <a:ea typeface="MS PGothic" pitchFamily="34" charset="-128"/>
                <a:cs typeface="Calibri"/>
              </a:rPr>
              <a:t> and </a:t>
            </a:r>
            <a:r>
              <a:rPr lang="en-US" sz="2400" kern="0" dirty="0">
                <a:solidFill>
                  <a:srgbClr val="8FD2E9"/>
                </a:solidFill>
                <a:latin typeface="Calibri"/>
                <a:ea typeface="MS PGothic" pitchFamily="34" charset="-128"/>
                <a:cs typeface="Calibri"/>
              </a:rPr>
              <a:t>pertuzumab</a:t>
            </a:r>
            <a:r>
              <a:rPr lang="en-US" sz="2400" kern="0" dirty="0">
                <a:solidFill>
                  <a:srgbClr val="FFFFFF"/>
                </a:solidFill>
                <a:latin typeface="Calibri"/>
                <a:ea typeface="MS PGothic" pitchFamily="34" charset="-128"/>
                <a:cs typeface="Calibri"/>
              </a:rPr>
              <a:t> for the maintenance treatment of HER2-positive breast cancer</a:t>
            </a:r>
            <a:endPar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1D1BD7C5-FDD1-70C5-8723-A36E70024BB2}"/>
              </a:ext>
            </a:extLst>
          </p:cNvPr>
          <p:cNvSpPr/>
          <p:nvPr/>
        </p:nvSpPr>
        <p:spPr bwMode="auto">
          <a:xfrm>
            <a:off x="2315050" y="2480382"/>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B19B0FEA-84F9-ECD2-2AC8-1A668D117EC4}"/>
              </a:ext>
            </a:extLst>
          </p:cNvPr>
          <p:cNvSpPr/>
          <p:nvPr/>
        </p:nvSpPr>
        <p:spPr bwMode="auto">
          <a:xfrm>
            <a:off x="384508" y="2480382"/>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0CAAFF96-3CA7-ABBB-9ED7-75AB2FFF56C4}"/>
              </a:ext>
            </a:extLst>
          </p:cNvPr>
          <p:cNvSpPr txBox="1"/>
          <p:nvPr/>
        </p:nvSpPr>
        <p:spPr>
          <a:xfrm>
            <a:off x="2315050" y="2480382"/>
            <a:ext cx="9601200" cy="1097280"/>
          </a:xfrm>
          <a:prstGeom prst="rect">
            <a:avLst/>
          </a:prstGeom>
          <a:noFill/>
        </p:spPr>
        <p:txBody>
          <a:bodyPr wrap="square" rIns="182880" bIns="91440" rtlCol="0" anchor="ctr">
            <a:noAutofit/>
          </a:bodyPr>
          <a:lstStyle/>
          <a:p>
            <a:pPr marL="98425" lvl="0">
              <a:lnSpc>
                <a:spcPts val="2600"/>
              </a:lnSpc>
            </a:pPr>
            <a:r>
              <a:rPr lang="en-US" sz="2400" dirty="0" err="1">
                <a:solidFill>
                  <a:srgbClr val="8FD2E9"/>
                </a:solidFill>
                <a:latin typeface="Calibri"/>
                <a:cs typeface="Calibri"/>
              </a:rPr>
              <a:t>Imlunestrant</a:t>
            </a:r>
            <a:r>
              <a:rPr lang="en-US" sz="2400" dirty="0">
                <a:solidFill>
                  <a:srgbClr val="FFFFFF"/>
                </a:solidFill>
                <a:latin typeface="Calibri"/>
                <a:cs typeface="Calibri"/>
              </a:rPr>
              <a:t> in combination with </a:t>
            </a:r>
            <a:r>
              <a:rPr lang="en-US" sz="2400" dirty="0" err="1">
                <a:solidFill>
                  <a:srgbClr val="8FD2E9"/>
                </a:solidFill>
                <a:latin typeface="Calibri"/>
                <a:cs typeface="Calibri"/>
              </a:rPr>
              <a:t>abemaciclib</a:t>
            </a:r>
            <a:r>
              <a:rPr lang="en-US" sz="2400" dirty="0">
                <a:solidFill>
                  <a:srgbClr val="FFFFFF"/>
                </a:solidFill>
                <a:latin typeface="Calibri"/>
                <a:cs typeface="Calibri"/>
              </a:rPr>
              <a:t> for ER-positive, HER2-negative, ESR1-mutated advanced or metastatic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44352F50-60CC-D360-0003-3D910F821A72}"/>
              </a:ext>
            </a:extLst>
          </p:cNvPr>
          <p:cNvSpPr txBox="1"/>
          <p:nvPr/>
        </p:nvSpPr>
        <p:spPr>
          <a:xfrm>
            <a:off x="384508" y="2480382"/>
            <a:ext cx="1803800" cy="109728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September 18,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3" name="Rounded Rectangle 2">
            <a:extLst>
              <a:ext uri="{FF2B5EF4-FFF2-40B4-BE49-F238E27FC236}">
                <a16:creationId xmlns:a16="http://schemas.microsoft.com/office/drawing/2014/main" id="{066A45D4-D7AA-6429-F65F-5D50A327F2CB}"/>
              </a:ext>
            </a:extLst>
          </p:cNvPr>
          <p:cNvSpPr/>
          <p:nvPr/>
        </p:nvSpPr>
        <p:spPr bwMode="auto">
          <a:xfrm>
            <a:off x="2315050" y="3735867"/>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8" name="Rounded Rectangle 7">
            <a:extLst>
              <a:ext uri="{FF2B5EF4-FFF2-40B4-BE49-F238E27FC236}">
                <a16:creationId xmlns:a16="http://schemas.microsoft.com/office/drawing/2014/main" id="{6F93AD7C-2EB2-ABDD-FB1F-F6EC4F3229D7}"/>
              </a:ext>
            </a:extLst>
          </p:cNvPr>
          <p:cNvSpPr/>
          <p:nvPr/>
        </p:nvSpPr>
        <p:spPr bwMode="auto">
          <a:xfrm>
            <a:off x="384508" y="3735867"/>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TextBox 8">
            <a:extLst>
              <a:ext uri="{FF2B5EF4-FFF2-40B4-BE49-F238E27FC236}">
                <a16:creationId xmlns:a16="http://schemas.microsoft.com/office/drawing/2014/main" id="{AFD77E52-19EC-3C35-C9ED-22CCD5DD72C3}"/>
              </a:ext>
            </a:extLst>
          </p:cNvPr>
          <p:cNvSpPr txBox="1"/>
          <p:nvPr/>
        </p:nvSpPr>
        <p:spPr>
          <a:xfrm>
            <a:off x="2315050" y="3735867"/>
            <a:ext cx="9601200" cy="1097280"/>
          </a:xfrm>
          <a:prstGeom prst="rect">
            <a:avLst/>
          </a:prstGeom>
          <a:noFill/>
        </p:spPr>
        <p:txBody>
          <a:bodyPr wrap="square" rIns="182880" bIns="91440" rtlCol="0" anchor="ctr">
            <a:noAutofit/>
          </a:bodyPr>
          <a:lstStyle/>
          <a:p>
            <a:pPr marL="98425" lvl="0">
              <a:lnSpc>
                <a:spcPts val="2600"/>
              </a:lnSpc>
            </a:pPr>
            <a:r>
              <a:rPr lang="en-US" sz="2400" dirty="0">
                <a:solidFill>
                  <a:srgbClr val="FFFFFF"/>
                </a:solidFill>
                <a:latin typeface="Calibri"/>
                <a:cs typeface="Calibri"/>
              </a:rPr>
              <a:t>Accelerated approval for </a:t>
            </a:r>
            <a:r>
              <a:rPr lang="en-US" sz="2400" dirty="0">
                <a:solidFill>
                  <a:srgbClr val="8FD2E9"/>
                </a:solidFill>
                <a:latin typeface="Calibri"/>
                <a:cs typeface="Calibri"/>
              </a:rPr>
              <a:t>camizestrant</a:t>
            </a:r>
            <a:r>
              <a:rPr lang="en-US" sz="2400" dirty="0">
                <a:solidFill>
                  <a:srgbClr val="FFFFFF"/>
                </a:solidFill>
                <a:latin typeface="Calibri"/>
                <a:cs typeface="Calibri"/>
              </a:rPr>
              <a:t> with a </a:t>
            </a:r>
            <a:r>
              <a:rPr lang="en-US" sz="2400" dirty="0">
                <a:solidFill>
                  <a:srgbClr val="8FD2E9"/>
                </a:solidFill>
                <a:latin typeface="Calibri"/>
                <a:cs typeface="Calibri"/>
              </a:rPr>
              <a:t>CDK4/6 inhibitor </a:t>
            </a:r>
            <a:r>
              <a:rPr lang="en-US" sz="2400" dirty="0">
                <a:solidFill>
                  <a:srgbClr val="FFFFFF"/>
                </a:solidFill>
                <a:latin typeface="Calibri"/>
                <a:cs typeface="Calibri"/>
              </a:rPr>
              <a:t>for </a:t>
            </a:r>
            <a:br>
              <a:rPr lang="en-US" sz="2400" dirty="0">
                <a:solidFill>
                  <a:srgbClr val="FFFFFF"/>
                </a:solidFill>
                <a:latin typeface="Calibri"/>
                <a:cs typeface="Calibri"/>
              </a:rPr>
            </a:br>
            <a:r>
              <a:rPr lang="en-US" sz="2400" dirty="0">
                <a:solidFill>
                  <a:srgbClr val="FFFFFF"/>
                </a:solidFill>
                <a:latin typeface="Calibri"/>
                <a:cs typeface="Calibri"/>
              </a:rPr>
              <a:t>ESR1-mutated HR-positive, HER2-negative locally advanced or metastatic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3" name="TextBox 12">
            <a:extLst>
              <a:ext uri="{FF2B5EF4-FFF2-40B4-BE49-F238E27FC236}">
                <a16:creationId xmlns:a16="http://schemas.microsoft.com/office/drawing/2014/main" id="{732A0E7A-C66B-4B00-47DE-63CD001B6C29}"/>
              </a:ext>
            </a:extLst>
          </p:cNvPr>
          <p:cNvSpPr txBox="1"/>
          <p:nvPr/>
        </p:nvSpPr>
        <p:spPr>
          <a:xfrm>
            <a:off x="384508" y="3735867"/>
            <a:ext cx="1803800" cy="109728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September 4, </a:t>
            </a:r>
            <a:br>
              <a:rPr lang="en-US" sz="1800" dirty="0">
                <a:solidFill>
                  <a:srgbClr val="1B395F"/>
                </a:solidFill>
                <a:latin typeface="Calibri" panose="020F0502020204030204" pitchFamily="34" charset="0"/>
                <a:cs typeface="Calibri" panose="020F0502020204030204" pitchFamily="34" charset="0"/>
              </a:rPr>
            </a:br>
            <a:r>
              <a:rPr lang="en-US" sz="1800" dirty="0">
                <a:solidFill>
                  <a:srgbClr val="1B395F"/>
                </a:solidFill>
                <a:latin typeface="Calibri" panose="020F0502020204030204" pitchFamily="34" charset="0"/>
                <a:cs typeface="Calibri" panose="020F0502020204030204" pitchFamily="34" charset="0"/>
              </a:rPr>
              <a:t>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15" name="Rounded Rectangle 14">
            <a:extLst>
              <a:ext uri="{FF2B5EF4-FFF2-40B4-BE49-F238E27FC236}">
                <a16:creationId xmlns:a16="http://schemas.microsoft.com/office/drawing/2014/main" id="{EF87B784-7486-354C-8D58-E6C96A25C1EB}"/>
              </a:ext>
            </a:extLst>
          </p:cNvPr>
          <p:cNvSpPr/>
          <p:nvPr/>
        </p:nvSpPr>
        <p:spPr bwMode="auto">
          <a:xfrm>
            <a:off x="2315050" y="4962322"/>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6" name="Rounded Rectangle 15">
            <a:extLst>
              <a:ext uri="{FF2B5EF4-FFF2-40B4-BE49-F238E27FC236}">
                <a16:creationId xmlns:a16="http://schemas.microsoft.com/office/drawing/2014/main" id="{6E0A2AC5-5BA6-1DAE-5D19-F4C79725079F}"/>
              </a:ext>
            </a:extLst>
          </p:cNvPr>
          <p:cNvSpPr/>
          <p:nvPr/>
        </p:nvSpPr>
        <p:spPr bwMode="auto">
          <a:xfrm>
            <a:off x="384508" y="4962322"/>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7" name="TextBox 16">
            <a:extLst>
              <a:ext uri="{FF2B5EF4-FFF2-40B4-BE49-F238E27FC236}">
                <a16:creationId xmlns:a16="http://schemas.microsoft.com/office/drawing/2014/main" id="{8959A5A3-910F-2360-877C-B06BD5A9BCB4}"/>
              </a:ext>
            </a:extLst>
          </p:cNvPr>
          <p:cNvSpPr txBox="1"/>
          <p:nvPr/>
        </p:nvSpPr>
        <p:spPr>
          <a:xfrm>
            <a:off x="2315050" y="4962322"/>
            <a:ext cx="9601200" cy="1097280"/>
          </a:xfrm>
          <a:prstGeom prst="rect">
            <a:avLst/>
          </a:prstGeom>
          <a:noFill/>
        </p:spPr>
        <p:txBody>
          <a:bodyPr wrap="square" rIns="182880" bIns="91440" rtlCol="0" anchor="ctr">
            <a:noAutofit/>
          </a:bodyPr>
          <a:lstStyle/>
          <a:p>
            <a:pPr marL="98425" lvl="0">
              <a:lnSpc>
                <a:spcPts val="2600"/>
              </a:lnSpc>
            </a:pPr>
            <a:r>
              <a:rPr lang="en-US" sz="2400" dirty="0" err="1">
                <a:solidFill>
                  <a:srgbClr val="8FD2E9"/>
                </a:solidFill>
                <a:latin typeface="Calibri"/>
                <a:cs typeface="Calibri"/>
              </a:rPr>
              <a:t>Gedatolisib</a:t>
            </a:r>
            <a:r>
              <a:rPr lang="en-US" sz="2400" dirty="0">
                <a:solidFill>
                  <a:srgbClr val="FFFFFF"/>
                </a:solidFill>
                <a:latin typeface="Calibri"/>
                <a:cs typeface="Calibri"/>
              </a:rPr>
              <a:t> with </a:t>
            </a:r>
            <a:r>
              <a:rPr lang="en-US" sz="2400" dirty="0">
                <a:solidFill>
                  <a:srgbClr val="8FD2E9"/>
                </a:solidFill>
                <a:latin typeface="Calibri"/>
                <a:cs typeface="Calibri"/>
              </a:rPr>
              <a:t>fulvestrant</a:t>
            </a:r>
            <a:r>
              <a:rPr lang="en-US" sz="2400" dirty="0">
                <a:solidFill>
                  <a:srgbClr val="FFFFFF"/>
                </a:solidFill>
                <a:latin typeface="Calibri"/>
                <a:cs typeface="Calibri"/>
              </a:rPr>
              <a:t>, with or without </a:t>
            </a:r>
            <a:r>
              <a:rPr lang="en-US" sz="2400" dirty="0">
                <a:solidFill>
                  <a:srgbClr val="8FD2E9"/>
                </a:solidFill>
                <a:latin typeface="Calibri"/>
                <a:cs typeface="Calibri"/>
              </a:rPr>
              <a:t>palbociclib</a:t>
            </a:r>
            <a:r>
              <a:rPr lang="en-US" sz="2400" dirty="0">
                <a:solidFill>
                  <a:srgbClr val="FFFFFF"/>
                </a:solidFill>
                <a:latin typeface="Calibri"/>
                <a:cs typeface="Calibri"/>
              </a:rPr>
              <a:t>, for HR-positive, HER2-negative locally advanced or metastatic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8" name="TextBox 17">
            <a:extLst>
              <a:ext uri="{FF2B5EF4-FFF2-40B4-BE49-F238E27FC236}">
                <a16:creationId xmlns:a16="http://schemas.microsoft.com/office/drawing/2014/main" id="{623BFFF9-5282-72BB-E944-6CC86CE5C833}"/>
              </a:ext>
            </a:extLst>
          </p:cNvPr>
          <p:cNvSpPr txBox="1"/>
          <p:nvPr/>
        </p:nvSpPr>
        <p:spPr>
          <a:xfrm>
            <a:off x="384508" y="4962322"/>
            <a:ext cx="1803800" cy="109728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July 14,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637940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5ED50-F5E5-861B-4B13-8BDEEE2FF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CB4AA-1AE3-3188-DFEF-9CBA251BB096}"/>
              </a:ext>
            </a:extLst>
          </p:cNvPr>
          <p:cNvSpPr>
            <a:spLocks noGrp="1"/>
          </p:cNvSpPr>
          <p:nvPr>
            <p:ph type="title"/>
          </p:nvPr>
        </p:nvSpPr>
        <p:spPr/>
        <p:txBody>
          <a:bodyPr/>
          <a:lstStyle/>
          <a:p>
            <a:r>
              <a:rPr lang="en-US" sz="3200" dirty="0">
                <a:solidFill>
                  <a:schemeClr val="tx1"/>
                </a:solidFill>
              </a:rPr>
              <a:t>Recent FDA Approvals (Continued)</a:t>
            </a:r>
            <a:endParaRPr lang="en-US" sz="2800" dirty="0">
              <a:solidFill>
                <a:srgbClr val="0432FF"/>
              </a:solidFill>
            </a:endParaRPr>
          </a:p>
        </p:txBody>
      </p:sp>
      <p:sp>
        <p:nvSpPr>
          <p:cNvPr id="4" name="Rounded Rectangle 3">
            <a:extLst>
              <a:ext uri="{FF2B5EF4-FFF2-40B4-BE49-F238E27FC236}">
                <a16:creationId xmlns:a16="http://schemas.microsoft.com/office/drawing/2014/main" id="{222F0A5A-4E9B-C47A-FAC5-39435280FEFB}"/>
              </a:ext>
            </a:extLst>
          </p:cNvPr>
          <p:cNvSpPr/>
          <p:nvPr/>
        </p:nvSpPr>
        <p:spPr bwMode="auto">
          <a:xfrm>
            <a:off x="2315050" y="1238185"/>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CE68A118-B90F-8D75-8A21-2BF482B0226A}"/>
              </a:ext>
            </a:extLst>
          </p:cNvPr>
          <p:cNvSpPr/>
          <p:nvPr/>
        </p:nvSpPr>
        <p:spPr bwMode="auto">
          <a:xfrm>
            <a:off x="384508" y="1238185"/>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BF3B2D8E-FA5C-DF79-273A-6945E68CF808}"/>
              </a:ext>
            </a:extLst>
          </p:cNvPr>
          <p:cNvSpPr txBox="1"/>
          <p:nvPr/>
        </p:nvSpPr>
        <p:spPr>
          <a:xfrm>
            <a:off x="384508" y="1238185"/>
            <a:ext cx="1803800" cy="1097280"/>
          </a:xfrm>
          <a:prstGeom prst="rect">
            <a:avLst/>
          </a:prstGeom>
          <a:noFill/>
        </p:spPr>
        <p:txBody>
          <a:bodyPr wrap="square" lIns="0" tIns="0" rIns="0" bIns="0" rtlCol="0" anchor="ctr">
            <a:noAutofit/>
          </a:bodyPr>
          <a:lstStyle/>
          <a:p>
            <a:pPr lvl="0" algn="ctr">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J</a:t>
            </a:r>
            <a:r>
              <a:rPr lang="en-US" sz="1800" dirty="0" err="1">
                <a:solidFill>
                  <a:srgbClr val="1B395F"/>
                </a:solidFill>
                <a:latin typeface="Calibri" panose="020F0502020204030204" pitchFamily="34" charset="0"/>
                <a:cs typeface="Calibri" panose="020F0502020204030204" pitchFamily="34" charset="0"/>
              </a:rPr>
              <a:t>une</a:t>
            </a:r>
            <a:r>
              <a:rPr lang="en-US" sz="1800" dirty="0">
                <a:solidFill>
                  <a:srgbClr val="1B395F"/>
                </a:solidFill>
                <a:latin typeface="Calibri" panose="020F0502020204030204" pitchFamily="34" charset="0"/>
                <a:cs typeface="Calibri" panose="020F0502020204030204" pitchFamily="34" charset="0"/>
              </a:rPr>
              <a:t> 24, 2026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11" name="TextBox 10">
            <a:extLst>
              <a:ext uri="{FF2B5EF4-FFF2-40B4-BE49-F238E27FC236}">
                <a16:creationId xmlns:a16="http://schemas.microsoft.com/office/drawing/2014/main" id="{0DD673F2-77CE-12FA-22DB-B69536323246}"/>
              </a:ext>
            </a:extLst>
          </p:cNvPr>
          <p:cNvSpPr txBox="1"/>
          <p:nvPr/>
        </p:nvSpPr>
        <p:spPr>
          <a:xfrm>
            <a:off x="2315050" y="1238185"/>
            <a:ext cx="9601200" cy="1097280"/>
          </a:xfrm>
          <a:prstGeom prst="rect">
            <a:avLst/>
          </a:prstGeom>
          <a:noFill/>
        </p:spPr>
        <p:txBody>
          <a:bodyPr wrap="square" rIns="182880" rtlCol="0" anchor="ctr">
            <a:noAutofit/>
          </a:bodyPr>
          <a:lstStyle/>
          <a:p>
            <a:pPr marL="98425" lvl="0" defTabSz="412750" eaLnBrk="0" hangingPunct="0">
              <a:lnSpc>
                <a:spcPts val="2600"/>
              </a:lnSpc>
              <a:spcBef>
                <a:spcPts val="0"/>
              </a:spcBef>
              <a:spcAft>
                <a:spcPts val="0"/>
              </a:spcAft>
              <a:buClr>
                <a:srgbClr val="000000"/>
              </a:buClr>
              <a:buSzPct val="100000"/>
              <a:defRPr/>
            </a:pPr>
            <a:r>
              <a:rPr lang="en-US" sz="2400" kern="0" dirty="0">
                <a:solidFill>
                  <a:srgbClr val="8FD2E9"/>
                </a:solidFill>
                <a:latin typeface="Calibri"/>
                <a:ea typeface="MS PGothic" pitchFamily="34" charset="-128"/>
                <a:cs typeface="Calibri"/>
              </a:rPr>
              <a:t>Palbociclib</a:t>
            </a:r>
            <a:r>
              <a:rPr lang="en-US" sz="2400" kern="0" dirty="0">
                <a:solidFill>
                  <a:srgbClr val="FFFFFF"/>
                </a:solidFill>
                <a:latin typeface="Calibri"/>
                <a:ea typeface="MS PGothic" pitchFamily="34" charset="-128"/>
                <a:cs typeface="Calibri"/>
              </a:rPr>
              <a:t> with </a:t>
            </a:r>
            <a:r>
              <a:rPr lang="en-US" sz="2400" kern="0" dirty="0">
                <a:solidFill>
                  <a:srgbClr val="8FD2E9"/>
                </a:solidFill>
                <a:latin typeface="Calibri"/>
                <a:ea typeface="MS PGothic" pitchFamily="34" charset="-128"/>
                <a:cs typeface="Calibri"/>
              </a:rPr>
              <a:t>trastuzumab</a:t>
            </a:r>
            <a:r>
              <a:rPr lang="en-US" sz="2400" kern="0" dirty="0">
                <a:solidFill>
                  <a:srgbClr val="FFFFFF"/>
                </a:solidFill>
                <a:latin typeface="Calibri"/>
                <a:ea typeface="MS PGothic" pitchFamily="34" charset="-128"/>
                <a:cs typeface="Calibri"/>
              </a:rPr>
              <a:t>, with or without </a:t>
            </a:r>
            <a:r>
              <a:rPr lang="en-US" sz="2400" kern="0" dirty="0">
                <a:solidFill>
                  <a:srgbClr val="8FD2E9"/>
                </a:solidFill>
                <a:latin typeface="Calibri"/>
                <a:ea typeface="MS PGothic" pitchFamily="34" charset="-128"/>
                <a:cs typeface="Calibri"/>
              </a:rPr>
              <a:t>pertuzumab</a:t>
            </a:r>
            <a:r>
              <a:rPr lang="en-US" sz="2400" kern="0" dirty="0">
                <a:solidFill>
                  <a:srgbClr val="FFFFFF"/>
                </a:solidFill>
                <a:latin typeface="Calibri"/>
                <a:ea typeface="MS PGothic" pitchFamily="34" charset="-128"/>
                <a:cs typeface="Calibri"/>
              </a:rPr>
              <a:t>, and endocrine therapy for maintenance treatment of HR-positive, </a:t>
            </a:r>
            <a:br>
              <a:rPr lang="en-US" sz="2400" kern="0" dirty="0">
                <a:solidFill>
                  <a:srgbClr val="FFFFFF"/>
                </a:solidFill>
                <a:latin typeface="Calibri"/>
                <a:ea typeface="MS PGothic" pitchFamily="34" charset="-128"/>
                <a:cs typeface="Calibri"/>
              </a:rPr>
            </a:br>
            <a:r>
              <a:rPr lang="en-US" sz="2400" kern="0" dirty="0">
                <a:solidFill>
                  <a:srgbClr val="FFFFFF"/>
                </a:solidFill>
                <a:latin typeface="Calibri"/>
                <a:ea typeface="MS PGothic" pitchFamily="34" charset="-128"/>
                <a:cs typeface="Calibri"/>
              </a:rPr>
              <a:t>HER2-positive metastatic breast cancer</a:t>
            </a:r>
            <a:endPar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
        <p:nvSpPr>
          <p:cNvPr id="6" name="Rounded Rectangle 5">
            <a:extLst>
              <a:ext uri="{FF2B5EF4-FFF2-40B4-BE49-F238E27FC236}">
                <a16:creationId xmlns:a16="http://schemas.microsoft.com/office/drawing/2014/main" id="{4125A742-A23A-E4E4-A559-B302D2910A6E}"/>
              </a:ext>
            </a:extLst>
          </p:cNvPr>
          <p:cNvSpPr/>
          <p:nvPr/>
        </p:nvSpPr>
        <p:spPr bwMode="auto">
          <a:xfrm>
            <a:off x="2315050" y="2480382"/>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ounded Rectangle 6">
            <a:extLst>
              <a:ext uri="{FF2B5EF4-FFF2-40B4-BE49-F238E27FC236}">
                <a16:creationId xmlns:a16="http://schemas.microsoft.com/office/drawing/2014/main" id="{14986E48-DBAD-51D4-60B1-58F69C0B71B0}"/>
              </a:ext>
            </a:extLst>
          </p:cNvPr>
          <p:cNvSpPr/>
          <p:nvPr/>
        </p:nvSpPr>
        <p:spPr bwMode="auto">
          <a:xfrm>
            <a:off x="384508" y="2480382"/>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2" name="TextBox 11">
            <a:extLst>
              <a:ext uri="{FF2B5EF4-FFF2-40B4-BE49-F238E27FC236}">
                <a16:creationId xmlns:a16="http://schemas.microsoft.com/office/drawing/2014/main" id="{84AD7A95-895A-68BC-DF4A-33225C3E6B0F}"/>
              </a:ext>
            </a:extLst>
          </p:cNvPr>
          <p:cNvSpPr txBox="1"/>
          <p:nvPr/>
        </p:nvSpPr>
        <p:spPr>
          <a:xfrm>
            <a:off x="2315050" y="2480382"/>
            <a:ext cx="9601200" cy="1097280"/>
          </a:xfrm>
          <a:prstGeom prst="rect">
            <a:avLst/>
          </a:prstGeom>
          <a:noFill/>
        </p:spPr>
        <p:txBody>
          <a:bodyPr wrap="square" rIns="182880" bIns="91440" rtlCol="0" anchor="ctr">
            <a:noAutofit/>
          </a:bodyPr>
          <a:lstStyle/>
          <a:p>
            <a:pPr marL="98425" lvl="0">
              <a:lnSpc>
                <a:spcPts val="2600"/>
              </a:lnSpc>
            </a:pPr>
            <a:r>
              <a:rPr lang="en-US" sz="2400" dirty="0">
                <a:solidFill>
                  <a:srgbClr val="8FD2E9"/>
                </a:solidFill>
                <a:latin typeface="Calibri"/>
                <a:cs typeface="Calibri"/>
              </a:rPr>
              <a:t>Sacituzumab govitecan-</a:t>
            </a:r>
            <a:r>
              <a:rPr lang="en-US" sz="2400" dirty="0" err="1">
                <a:solidFill>
                  <a:srgbClr val="8FD2E9"/>
                </a:solidFill>
                <a:latin typeface="Calibri"/>
                <a:cs typeface="Calibri"/>
              </a:rPr>
              <a:t>hziy</a:t>
            </a:r>
            <a:r>
              <a:rPr lang="en-US" sz="2400" dirty="0">
                <a:solidFill>
                  <a:srgbClr val="FFFFFF"/>
                </a:solidFill>
                <a:latin typeface="Calibri"/>
                <a:cs typeface="Calibri"/>
              </a:rPr>
              <a:t> as monotherapy and in combination with </a:t>
            </a:r>
            <a:r>
              <a:rPr lang="en-US" sz="2400" dirty="0">
                <a:solidFill>
                  <a:srgbClr val="8FD2E9"/>
                </a:solidFill>
                <a:latin typeface="Calibri"/>
                <a:cs typeface="Calibri"/>
              </a:rPr>
              <a:t>pembrolizumab</a:t>
            </a:r>
            <a:r>
              <a:rPr lang="en-US" sz="2400" dirty="0">
                <a:solidFill>
                  <a:srgbClr val="FFFFFF"/>
                </a:solidFill>
                <a:latin typeface="Calibri"/>
                <a:cs typeface="Calibri"/>
              </a:rPr>
              <a:t> for first-line treatment of unresectable or metastatic triple-negative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4" name="TextBox 13">
            <a:extLst>
              <a:ext uri="{FF2B5EF4-FFF2-40B4-BE49-F238E27FC236}">
                <a16:creationId xmlns:a16="http://schemas.microsoft.com/office/drawing/2014/main" id="{58F3F488-95FD-3451-B94C-18FB5610414D}"/>
              </a:ext>
            </a:extLst>
          </p:cNvPr>
          <p:cNvSpPr txBox="1"/>
          <p:nvPr/>
        </p:nvSpPr>
        <p:spPr>
          <a:xfrm>
            <a:off x="384508" y="2480382"/>
            <a:ext cx="1803800" cy="1097280"/>
          </a:xfrm>
          <a:prstGeom prst="rect">
            <a:avLst/>
          </a:prstGeom>
          <a:noFill/>
        </p:spPr>
        <p:txBody>
          <a:bodyPr wrap="square" lIns="0" tIns="0" rIns="0" bIns="0" rtlCol="0" anchor="ctr">
            <a:noAutofit/>
          </a:bodyPr>
          <a:lstStyle/>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FDA APPROVAL</a:t>
            </a:r>
            <a:br>
              <a:rPr lang="en-US" sz="1800" dirty="0">
                <a:solidFill>
                  <a:srgbClr val="1B395F"/>
                </a:solidFill>
                <a:latin typeface="Calibri" panose="020F0502020204030204" pitchFamily="34" charset="0"/>
                <a:cs typeface="Calibri" panose="020F0502020204030204" pitchFamily="34" charset="0"/>
              </a:rPr>
            </a:br>
            <a:r>
              <a:rPr lang="en-US" sz="1800" dirty="0">
                <a:solidFill>
                  <a:srgbClr val="1B395F"/>
                </a:solidFill>
                <a:latin typeface="Calibri" panose="020F0502020204030204" pitchFamily="34" charset="0"/>
                <a:cs typeface="Calibri" panose="020F0502020204030204" pitchFamily="34" charset="0"/>
              </a:rPr>
              <a:t>June 24, 2026</a:t>
            </a:r>
          </a:p>
        </p:txBody>
      </p:sp>
      <p:sp>
        <p:nvSpPr>
          <p:cNvPr id="3" name="Rounded Rectangle 2">
            <a:extLst>
              <a:ext uri="{FF2B5EF4-FFF2-40B4-BE49-F238E27FC236}">
                <a16:creationId xmlns:a16="http://schemas.microsoft.com/office/drawing/2014/main" id="{D9468886-3FD0-CCF1-3275-3F542160F243}"/>
              </a:ext>
            </a:extLst>
          </p:cNvPr>
          <p:cNvSpPr/>
          <p:nvPr/>
        </p:nvSpPr>
        <p:spPr bwMode="auto">
          <a:xfrm>
            <a:off x="2315050" y="3735867"/>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8" name="Rounded Rectangle 7">
            <a:extLst>
              <a:ext uri="{FF2B5EF4-FFF2-40B4-BE49-F238E27FC236}">
                <a16:creationId xmlns:a16="http://schemas.microsoft.com/office/drawing/2014/main" id="{02F530C4-27B9-C344-38F0-F712638682DD}"/>
              </a:ext>
            </a:extLst>
          </p:cNvPr>
          <p:cNvSpPr/>
          <p:nvPr/>
        </p:nvSpPr>
        <p:spPr bwMode="auto">
          <a:xfrm>
            <a:off x="384508" y="3735867"/>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TextBox 8">
            <a:extLst>
              <a:ext uri="{FF2B5EF4-FFF2-40B4-BE49-F238E27FC236}">
                <a16:creationId xmlns:a16="http://schemas.microsoft.com/office/drawing/2014/main" id="{805ED435-0478-5A9B-5B78-5EA03BD92BD0}"/>
              </a:ext>
            </a:extLst>
          </p:cNvPr>
          <p:cNvSpPr txBox="1"/>
          <p:nvPr/>
        </p:nvSpPr>
        <p:spPr>
          <a:xfrm>
            <a:off x="2315050" y="3735867"/>
            <a:ext cx="9601200" cy="1097280"/>
          </a:xfrm>
          <a:prstGeom prst="rect">
            <a:avLst/>
          </a:prstGeom>
          <a:noFill/>
        </p:spPr>
        <p:txBody>
          <a:bodyPr wrap="square" rIns="182880" bIns="91440" rtlCol="0" anchor="ctr">
            <a:noAutofit/>
          </a:bodyPr>
          <a:lstStyle/>
          <a:p>
            <a:pPr marL="98425" lvl="0">
              <a:lnSpc>
                <a:spcPts val="2600"/>
              </a:lnSpc>
            </a:pPr>
            <a:r>
              <a:rPr lang="en-US" sz="2400" dirty="0" err="1">
                <a:solidFill>
                  <a:srgbClr val="8FD2E9"/>
                </a:solidFill>
                <a:latin typeface="Calibri"/>
                <a:cs typeface="Calibri"/>
              </a:rPr>
              <a:t>Datopotamab</a:t>
            </a:r>
            <a:r>
              <a:rPr lang="en-US" sz="2400" dirty="0">
                <a:solidFill>
                  <a:srgbClr val="8FD2E9"/>
                </a:solidFill>
                <a:latin typeface="Calibri"/>
                <a:cs typeface="Calibri"/>
              </a:rPr>
              <a:t> deruxtecan</a:t>
            </a:r>
            <a:r>
              <a:rPr lang="en-US" sz="2400" dirty="0">
                <a:solidFill>
                  <a:srgbClr val="FFFFFF"/>
                </a:solidFill>
                <a:latin typeface="Calibri"/>
                <a:cs typeface="Calibri"/>
              </a:rPr>
              <a:t> for first-line treatment of unresectable or metastatic triple-negative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3" name="TextBox 12">
            <a:extLst>
              <a:ext uri="{FF2B5EF4-FFF2-40B4-BE49-F238E27FC236}">
                <a16:creationId xmlns:a16="http://schemas.microsoft.com/office/drawing/2014/main" id="{FEC4F02A-4CBE-0EFB-E74C-6956208D1E9D}"/>
              </a:ext>
            </a:extLst>
          </p:cNvPr>
          <p:cNvSpPr txBox="1"/>
          <p:nvPr/>
        </p:nvSpPr>
        <p:spPr>
          <a:xfrm>
            <a:off x="384508" y="3735867"/>
            <a:ext cx="1803800" cy="109728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May 22,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15" name="Rounded Rectangle 14">
            <a:extLst>
              <a:ext uri="{FF2B5EF4-FFF2-40B4-BE49-F238E27FC236}">
                <a16:creationId xmlns:a16="http://schemas.microsoft.com/office/drawing/2014/main" id="{DFCECEE4-2800-185F-30A7-4A9896EE034D}"/>
              </a:ext>
            </a:extLst>
          </p:cNvPr>
          <p:cNvSpPr/>
          <p:nvPr/>
        </p:nvSpPr>
        <p:spPr bwMode="auto">
          <a:xfrm>
            <a:off x="2315050" y="4962322"/>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6" name="Rounded Rectangle 15">
            <a:extLst>
              <a:ext uri="{FF2B5EF4-FFF2-40B4-BE49-F238E27FC236}">
                <a16:creationId xmlns:a16="http://schemas.microsoft.com/office/drawing/2014/main" id="{427AB614-F351-E3CC-F024-28B7C1708F94}"/>
              </a:ext>
            </a:extLst>
          </p:cNvPr>
          <p:cNvSpPr/>
          <p:nvPr/>
        </p:nvSpPr>
        <p:spPr bwMode="auto">
          <a:xfrm>
            <a:off x="384508" y="4962322"/>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7" name="TextBox 16">
            <a:extLst>
              <a:ext uri="{FF2B5EF4-FFF2-40B4-BE49-F238E27FC236}">
                <a16:creationId xmlns:a16="http://schemas.microsoft.com/office/drawing/2014/main" id="{81F19447-74C5-8828-1764-583F29E64DBA}"/>
              </a:ext>
            </a:extLst>
          </p:cNvPr>
          <p:cNvSpPr txBox="1"/>
          <p:nvPr/>
        </p:nvSpPr>
        <p:spPr>
          <a:xfrm>
            <a:off x="2315050" y="4962322"/>
            <a:ext cx="9601200" cy="1097280"/>
          </a:xfrm>
          <a:prstGeom prst="rect">
            <a:avLst/>
          </a:prstGeom>
          <a:noFill/>
        </p:spPr>
        <p:txBody>
          <a:bodyPr wrap="square" rIns="182880" bIns="91440" rtlCol="0" anchor="ctr">
            <a:noAutofit/>
          </a:bodyPr>
          <a:lstStyle/>
          <a:p>
            <a:pPr marL="98425" lvl="0">
              <a:lnSpc>
                <a:spcPts val="2600"/>
              </a:lnSpc>
            </a:pPr>
            <a:r>
              <a:rPr lang="en-US" sz="2400" dirty="0">
                <a:solidFill>
                  <a:srgbClr val="8FD2E9"/>
                </a:solidFill>
                <a:latin typeface="Calibri"/>
                <a:cs typeface="Calibri"/>
              </a:rPr>
              <a:t>Fam-trastuzumab deruxtecan-</a:t>
            </a:r>
            <a:r>
              <a:rPr lang="en-US" sz="2400" dirty="0" err="1">
                <a:solidFill>
                  <a:srgbClr val="8FD2E9"/>
                </a:solidFill>
                <a:latin typeface="Calibri"/>
                <a:cs typeface="Calibri"/>
              </a:rPr>
              <a:t>nxki</a:t>
            </a:r>
            <a:r>
              <a:rPr lang="en-US" sz="2400" dirty="0">
                <a:solidFill>
                  <a:srgbClr val="FFFFFF"/>
                </a:solidFill>
                <a:latin typeface="Calibri"/>
                <a:cs typeface="Calibri"/>
              </a:rPr>
              <a:t> for 2 indications in HER2-positive early-stage breast cancer</a:t>
            </a:r>
            <a:endParaRPr kumimoji="0" lang="en-US" sz="2400" b="1" i="0" u="none" strike="noStrike" kern="1200" cap="none" spc="0" normalizeH="0" baseline="0" noProof="0" dirty="0">
              <a:ln>
                <a:noFill/>
              </a:ln>
              <a:solidFill>
                <a:srgbClr val="FFFFFF"/>
              </a:solidFill>
              <a:effectLst/>
              <a:uLnTx/>
              <a:uFillTx/>
              <a:latin typeface="Calibri"/>
              <a:ea typeface="MS PGothic" charset="0"/>
              <a:cs typeface="Calibri"/>
            </a:endParaRPr>
          </a:p>
        </p:txBody>
      </p:sp>
      <p:sp>
        <p:nvSpPr>
          <p:cNvPr id="18" name="TextBox 17">
            <a:extLst>
              <a:ext uri="{FF2B5EF4-FFF2-40B4-BE49-F238E27FC236}">
                <a16:creationId xmlns:a16="http://schemas.microsoft.com/office/drawing/2014/main" id="{C3564DE3-0BEF-E334-C7C0-FD126A360222}"/>
              </a:ext>
            </a:extLst>
          </p:cNvPr>
          <p:cNvSpPr txBox="1"/>
          <p:nvPr/>
        </p:nvSpPr>
        <p:spPr>
          <a:xfrm>
            <a:off x="384508" y="4962322"/>
            <a:ext cx="1803800" cy="1097280"/>
          </a:xfrm>
          <a:prstGeom prst="rect">
            <a:avLst/>
          </a:prstGeom>
          <a:noFill/>
        </p:spPr>
        <p:txBody>
          <a:bodyPr wrap="square" lIns="0" tIns="0" rIns="0" bIns="0" rtlCol="0" anchor="ctr">
            <a:noAutofit/>
          </a:bodyPr>
          <a:lstStyle/>
          <a:p>
            <a:pPr marL="0" marR="0" lvl="0" indent="0" algn="ctr" defTabSz="455613" rtl="0" eaLnBrk="1" fontAlgn="base" latinLnBrk="0" hangingPunct="1">
              <a:lnSpc>
                <a:spcPct val="100000"/>
              </a:lnSpc>
              <a:spcBef>
                <a:spcPct val="0"/>
              </a:spcBef>
              <a:spcAft>
                <a:spcPct val="0"/>
              </a:spcAft>
              <a:buClr>
                <a:srgbClr val="000000"/>
              </a:buClr>
              <a:buSzPct val="100000"/>
              <a:buFontTx/>
              <a:buNone/>
              <a:tabLst/>
              <a:defRPr/>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p>
          <a:p>
            <a:pPr lvl="0" algn="ctr">
              <a:buClr>
                <a:srgbClr val="000000"/>
              </a:buClr>
              <a:buSzPct val="100000"/>
            </a:pPr>
            <a:r>
              <a:rPr lang="en-US" sz="1800" dirty="0">
                <a:solidFill>
                  <a:srgbClr val="1B395F"/>
                </a:solidFill>
                <a:latin typeface="Calibri" panose="020F0502020204030204" pitchFamily="34" charset="0"/>
                <a:cs typeface="Calibri" panose="020F0502020204030204" pitchFamily="34" charset="0"/>
              </a:rPr>
              <a:t>May 15,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8940836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963E9-6D1D-FDE2-95B9-0E9F6E55B5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3A728-EEDC-2594-82DE-EFE2518774B1}"/>
              </a:ext>
            </a:extLst>
          </p:cNvPr>
          <p:cNvSpPr>
            <a:spLocks noGrp="1"/>
          </p:cNvSpPr>
          <p:nvPr>
            <p:ph type="title"/>
          </p:nvPr>
        </p:nvSpPr>
        <p:spPr/>
        <p:txBody>
          <a:bodyPr/>
          <a:lstStyle/>
          <a:p>
            <a:r>
              <a:rPr lang="en-US" sz="3200" dirty="0">
                <a:solidFill>
                  <a:schemeClr val="tx1"/>
                </a:solidFill>
              </a:rPr>
              <a:t>Recent FDA Approvals </a:t>
            </a:r>
            <a:r>
              <a:rPr lang="en-US" sz="3200" dirty="0"/>
              <a:t>(Continued)</a:t>
            </a:r>
            <a:endParaRPr lang="en-US" sz="3200" dirty="0">
              <a:solidFill>
                <a:srgbClr val="0432FF"/>
              </a:solidFill>
            </a:endParaRPr>
          </a:p>
        </p:txBody>
      </p:sp>
      <p:sp>
        <p:nvSpPr>
          <p:cNvPr id="4" name="Rounded Rectangle 3">
            <a:extLst>
              <a:ext uri="{FF2B5EF4-FFF2-40B4-BE49-F238E27FC236}">
                <a16:creationId xmlns:a16="http://schemas.microsoft.com/office/drawing/2014/main" id="{9EE23F55-EC47-7786-5B4D-6D5718699990}"/>
              </a:ext>
            </a:extLst>
          </p:cNvPr>
          <p:cNvSpPr/>
          <p:nvPr/>
        </p:nvSpPr>
        <p:spPr bwMode="auto">
          <a:xfrm>
            <a:off x="2315050" y="1238185"/>
            <a:ext cx="9601200" cy="1097280"/>
          </a:xfrm>
          <a:prstGeom prst="roundRect">
            <a:avLst/>
          </a:prstGeom>
          <a:solidFill>
            <a:srgbClr val="1B39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ounded Rectangle 4">
            <a:extLst>
              <a:ext uri="{FF2B5EF4-FFF2-40B4-BE49-F238E27FC236}">
                <a16:creationId xmlns:a16="http://schemas.microsoft.com/office/drawing/2014/main" id="{DB15729C-0284-7010-5B64-8C09AA811C4B}"/>
              </a:ext>
            </a:extLst>
          </p:cNvPr>
          <p:cNvSpPr/>
          <p:nvPr/>
        </p:nvSpPr>
        <p:spPr bwMode="auto">
          <a:xfrm>
            <a:off x="384508" y="1238185"/>
            <a:ext cx="1803800" cy="1097280"/>
          </a:xfrm>
          <a:prstGeom prst="roundRect">
            <a:avLst/>
          </a:prstGeom>
          <a:solidFill>
            <a:srgbClr val="DBE7F5"/>
          </a:solidFill>
          <a:ln w="19050" cap="flat" cmpd="sng" algn="ctr">
            <a:solidFill>
              <a:srgbClr val="1B395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10" name="TextBox 9">
            <a:extLst>
              <a:ext uri="{FF2B5EF4-FFF2-40B4-BE49-F238E27FC236}">
                <a16:creationId xmlns:a16="http://schemas.microsoft.com/office/drawing/2014/main" id="{D2CAB1CE-73B9-108C-3103-414787FEDDE1}"/>
              </a:ext>
            </a:extLst>
          </p:cNvPr>
          <p:cNvSpPr txBox="1"/>
          <p:nvPr/>
        </p:nvSpPr>
        <p:spPr>
          <a:xfrm>
            <a:off x="384508" y="1238185"/>
            <a:ext cx="1803800" cy="1097280"/>
          </a:xfrm>
          <a:prstGeom prst="rect">
            <a:avLst/>
          </a:prstGeom>
          <a:noFill/>
        </p:spPr>
        <p:txBody>
          <a:bodyPr wrap="square" lIns="0" tIns="0" rIns="0" bIns="0" rtlCol="0" anchor="ctr">
            <a:noAutofit/>
          </a:bodyPr>
          <a:lstStyle/>
          <a:p>
            <a:pPr lvl="0" algn="ctr">
              <a:buClr>
                <a:srgbClr val="000000"/>
              </a:buClr>
              <a:buSzPct val="100000"/>
            </a:pPr>
            <a: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t>FDA APPROVAL</a:t>
            </a:r>
            <a:br>
              <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rPr>
            </a:br>
            <a:r>
              <a:rPr lang="en-US" sz="1800" dirty="0">
                <a:solidFill>
                  <a:srgbClr val="1B395F"/>
                </a:solidFill>
                <a:latin typeface="Calibri" panose="020F0502020204030204" pitchFamily="34" charset="0"/>
                <a:cs typeface="Calibri" panose="020F0502020204030204" pitchFamily="34" charset="0"/>
              </a:rPr>
              <a:t>May 1, 2026</a:t>
            </a:r>
            <a:endParaRPr kumimoji="0" lang="en-US" sz="1800" b="1" i="0" u="none" strike="noStrike" kern="1200" cap="none" spc="0" normalizeH="0" baseline="0" noProof="0" dirty="0">
              <a:ln>
                <a:noFill/>
              </a:ln>
              <a:solidFill>
                <a:srgbClr val="1B395F"/>
              </a:solidFill>
              <a:effectLst/>
              <a:uLnTx/>
              <a:uFillTx/>
              <a:latin typeface="Calibri" panose="020F0502020204030204" pitchFamily="34" charset="0"/>
              <a:ea typeface="MS PGothic" charset="0"/>
              <a:cs typeface="Calibri" panose="020F0502020204030204" pitchFamily="34" charset="0"/>
            </a:endParaRPr>
          </a:p>
        </p:txBody>
      </p:sp>
      <p:sp>
        <p:nvSpPr>
          <p:cNvPr id="11" name="TextBox 10">
            <a:extLst>
              <a:ext uri="{FF2B5EF4-FFF2-40B4-BE49-F238E27FC236}">
                <a16:creationId xmlns:a16="http://schemas.microsoft.com/office/drawing/2014/main" id="{9C1B50B1-6C15-ED5D-2537-CC2ABBCE2868}"/>
              </a:ext>
            </a:extLst>
          </p:cNvPr>
          <p:cNvSpPr txBox="1"/>
          <p:nvPr/>
        </p:nvSpPr>
        <p:spPr>
          <a:xfrm>
            <a:off x="2315050" y="1238185"/>
            <a:ext cx="9601200" cy="1097280"/>
          </a:xfrm>
          <a:prstGeom prst="rect">
            <a:avLst/>
          </a:prstGeom>
          <a:noFill/>
        </p:spPr>
        <p:txBody>
          <a:bodyPr wrap="square" rIns="182880" rtlCol="0" anchor="ctr">
            <a:noAutofit/>
          </a:bodyPr>
          <a:lstStyle/>
          <a:p>
            <a:pPr marL="98425" lvl="0" defTabSz="412750" eaLnBrk="0" hangingPunct="0">
              <a:lnSpc>
                <a:spcPts val="2600"/>
              </a:lnSpc>
              <a:spcBef>
                <a:spcPts val="0"/>
              </a:spcBef>
              <a:spcAft>
                <a:spcPts val="0"/>
              </a:spcAft>
              <a:buClr>
                <a:srgbClr val="000000"/>
              </a:buClr>
              <a:buSzPct val="100000"/>
              <a:defRPr/>
            </a:pPr>
            <a:r>
              <a:rPr lang="en-US" sz="2400" kern="0" dirty="0" err="1">
                <a:solidFill>
                  <a:srgbClr val="8FD2E9"/>
                </a:solidFill>
                <a:latin typeface="Calibri"/>
                <a:ea typeface="MS PGothic" pitchFamily="34" charset="-128"/>
                <a:cs typeface="Calibri"/>
              </a:rPr>
              <a:t>Vepdegestrant</a:t>
            </a:r>
            <a:r>
              <a:rPr lang="en-US" sz="2400" kern="0" dirty="0">
                <a:solidFill>
                  <a:srgbClr val="FFFFFF"/>
                </a:solidFill>
                <a:latin typeface="Calibri"/>
                <a:ea typeface="MS PGothic" pitchFamily="34" charset="-128"/>
                <a:cs typeface="Calibri"/>
              </a:rPr>
              <a:t> for ER-positive, HER2-negative, ESR1-mutated advanced or metastatic breast cancer</a:t>
            </a:r>
            <a:endParaRPr kumimoji="0" lang="en-US" sz="2400" b="1" i="0" u="none" strike="noStrike" kern="0" cap="none" spc="0" normalizeH="0" baseline="0" noProof="0" dirty="0">
              <a:ln>
                <a:noFill/>
              </a:ln>
              <a:solidFill>
                <a:srgbClr val="FFFFFF"/>
              </a:solidFill>
              <a:effectLst/>
              <a:uLnTx/>
              <a:uFillTx/>
              <a:latin typeface="Calibri"/>
              <a:ea typeface="MS PGothic" pitchFamily="34" charset="-128"/>
              <a:cs typeface="Calibri"/>
            </a:endParaRPr>
          </a:p>
        </p:txBody>
      </p:sp>
    </p:spTree>
    <p:extLst>
      <p:ext uri="{BB962C8B-B14F-4D97-AF65-F5344CB8AC3E}">
        <p14:creationId xmlns:p14="http://schemas.microsoft.com/office/powerpoint/2010/main" val="32449336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9F052-1C69-F80D-EEA2-5FC9C143550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5F382BF-5CDA-8026-74DA-A24DB6DFDEF7}"/>
              </a:ext>
            </a:extLst>
          </p:cNvPr>
          <p:cNvSpPr/>
          <p:nvPr/>
        </p:nvSpPr>
        <p:spPr bwMode="auto">
          <a:xfrm>
            <a:off x="533759" y="2053268"/>
            <a:ext cx="11116020" cy="557939"/>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Title 1">
            <a:extLst>
              <a:ext uri="{FF2B5EF4-FFF2-40B4-BE49-F238E27FC236}">
                <a16:creationId xmlns:a16="http://schemas.microsoft.com/office/drawing/2014/main" id="{DBDD0170-43A4-812D-E2DF-0AEFAECB7401}"/>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4B8EFDFD-5E42-D0AD-26D2-83A4DB1C7F0F}"/>
              </a:ext>
            </a:extLst>
          </p:cNvPr>
          <p:cNvSpPr>
            <a:spLocks noGrp="1"/>
          </p:cNvSpPr>
          <p:nvPr>
            <p:ph idx="1"/>
          </p:nvPr>
        </p:nvSpPr>
        <p:spPr>
          <a:xfrm>
            <a:off x="979201" y="1416053"/>
            <a:ext cx="10225136" cy="4799013"/>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p>
          <a:p>
            <a:pPr marL="98425" indent="0">
              <a:lnSpc>
                <a:spcPct val="100000"/>
              </a:lnSpc>
              <a:spcBef>
                <a:spcPts val="2800"/>
              </a:spcBef>
              <a:spcAft>
                <a:spcPts val="600"/>
              </a:spcAft>
              <a:buNone/>
            </a:pPr>
            <a:r>
              <a:rPr lang="en-US" sz="2500" dirty="0">
                <a:solidFill>
                  <a:schemeClr val="bg1"/>
                </a:solidFill>
              </a:rPr>
              <a:t>ER-Positive Breast Cancer</a:t>
            </a:r>
          </a:p>
          <a:p>
            <a:pPr lvl="1">
              <a:lnSpc>
                <a:spcPct val="100000"/>
              </a:lnSpc>
              <a:spcBef>
                <a:spcPts val="600"/>
              </a:spcBef>
              <a:spcAft>
                <a:spcPts val="0"/>
              </a:spcAft>
            </a:pPr>
            <a:r>
              <a:rPr lang="en-US" sz="2200" b="0" dirty="0">
                <a:solidFill>
                  <a:schemeClr val="tx1"/>
                </a:solidFill>
              </a:rPr>
              <a:t>CDK4/6 Inhibitors and Oral SERDs in the Adjuvant Setting – </a:t>
            </a:r>
            <a:r>
              <a:rPr lang="en-US" sz="2200" b="0" i="1" dirty="0">
                <a:solidFill>
                  <a:schemeClr val="tx1"/>
                </a:solidFill>
              </a:rPr>
              <a:t>Dr Geyer </a:t>
            </a:r>
          </a:p>
          <a:p>
            <a:pPr lvl="1">
              <a:lnSpc>
                <a:spcPct val="100000"/>
              </a:lnSpc>
              <a:spcBef>
                <a:spcPts val="600"/>
              </a:spcBef>
              <a:spcAft>
                <a:spcPts val="0"/>
              </a:spcAft>
            </a:pPr>
            <a:r>
              <a:rPr lang="en-US" sz="2200" b="0" dirty="0">
                <a:solidFill>
                  <a:schemeClr val="tx1"/>
                </a:solidFill>
              </a:rPr>
              <a:t>Novel Approaches to First-Line Treatment of ER-Positive, HER2-Negative Metastatic Breast Cancer (mBC); PROTACs – </a:t>
            </a:r>
            <a:r>
              <a:rPr lang="en-US" sz="2200" b="0" i="1" dirty="0">
                <a:solidFill>
                  <a:schemeClr val="tx1"/>
                </a:solidFill>
              </a:rPr>
              <a:t>Dr Lustberg </a:t>
            </a:r>
          </a:p>
          <a:p>
            <a:pPr lvl="1">
              <a:lnSpc>
                <a:spcPct val="100000"/>
              </a:lnSpc>
              <a:spcBef>
                <a:spcPts val="600"/>
              </a:spcBef>
              <a:spcAft>
                <a:spcPts val="0"/>
              </a:spcAft>
            </a:pPr>
            <a:r>
              <a:rPr lang="en-US" sz="2200" b="0" dirty="0">
                <a:solidFill>
                  <a:schemeClr val="tx1"/>
                </a:solidFill>
              </a:rPr>
              <a:t>Oral SERDs in the Metastatic Setting – </a:t>
            </a:r>
            <a:r>
              <a:rPr lang="en-US" sz="2200" b="0" i="1" dirty="0">
                <a:solidFill>
                  <a:schemeClr val="tx1"/>
                </a:solidFill>
              </a:rPr>
              <a:t>Dr Wander </a:t>
            </a:r>
          </a:p>
          <a:p>
            <a:pPr lvl="1">
              <a:lnSpc>
                <a:spcPct val="100000"/>
              </a:lnSpc>
              <a:spcBef>
                <a:spcPts val="600"/>
              </a:spcBef>
              <a:spcAft>
                <a:spcPts val="600"/>
              </a:spcAft>
            </a:pPr>
            <a:r>
              <a:rPr lang="en-US" sz="2200" b="0" dirty="0">
                <a:solidFill>
                  <a:schemeClr val="tx1"/>
                </a:solidFill>
              </a:rPr>
              <a:t>Relapsed/Refractory HR-Positive mBC: PI3K/AKT/mTOR Pathway Inhibitors – </a:t>
            </a:r>
            <a:br>
              <a:rPr lang="en-US" sz="2200" b="0" dirty="0">
                <a:solidFill>
                  <a:schemeClr val="tx1"/>
                </a:solidFill>
              </a:rPr>
            </a:br>
            <a:r>
              <a:rPr lang="en-US" sz="2200" b="0" i="1" dirty="0">
                <a:solidFill>
                  <a:schemeClr val="tx1"/>
                </a:solidFill>
              </a:rPr>
              <a:t>Dr Nanda</a:t>
            </a:r>
          </a:p>
          <a:p>
            <a:pPr marL="130175" indent="0">
              <a:lnSpc>
                <a:spcPct val="100000"/>
              </a:lnSpc>
              <a:spcBef>
                <a:spcPts val="600"/>
              </a:spcBef>
              <a:spcAft>
                <a:spcPts val="0"/>
              </a:spcAft>
              <a:buNone/>
            </a:pPr>
            <a:r>
              <a:rPr lang="en-US" sz="2500" dirty="0">
                <a:solidFill>
                  <a:schemeClr val="tx1"/>
                </a:solidFill>
              </a:rPr>
              <a:t>HER2-Positive Breast Cancer</a:t>
            </a:r>
          </a:p>
          <a:p>
            <a:pPr marL="98425" indent="0">
              <a:lnSpc>
                <a:spcPct val="100000"/>
              </a:lnSpc>
              <a:spcBef>
                <a:spcPts val="2800"/>
              </a:spcBef>
              <a:spcAft>
                <a:spcPts val="0"/>
              </a:spcAft>
              <a:buNone/>
            </a:pPr>
            <a:r>
              <a:rPr lang="en-US" sz="2500" dirty="0">
                <a:solidFill>
                  <a:schemeClr val="tx1"/>
                </a:solidFill>
              </a:rPr>
              <a:t>Triple-Negative Breast Cancer</a:t>
            </a: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p:txBody>
      </p:sp>
    </p:spTree>
    <p:extLst>
      <p:ext uri="{BB962C8B-B14F-4D97-AF65-F5344CB8AC3E}">
        <p14:creationId xmlns:p14="http://schemas.microsoft.com/office/powerpoint/2010/main" val="14518828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8F598-FB6F-59E6-5137-36C40F4A9A8F}"/>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CAA4BDBA-27A2-1921-B4EC-DFABABEDB503}"/>
              </a:ext>
            </a:extLst>
          </p:cNvPr>
          <p:cNvSpPr/>
          <p:nvPr/>
        </p:nvSpPr>
        <p:spPr bwMode="auto">
          <a:xfrm>
            <a:off x="661639" y="4448008"/>
            <a:ext cx="11047141" cy="139018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Rectangle 1">
            <a:extLst>
              <a:ext uri="{FF2B5EF4-FFF2-40B4-BE49-F238E27FC236}">
                <a16:creationId xmlns:a16="http://schemas.microsoft.com/office/drawing/2014/main" id="{8F36661C-9F6E-7514-AB1B-095E01B50B80}"/>
              </a:ext>
            </a:extLst>
          </p:cNvPr>
          <p:cNvSpPr/>
          <p:nvPr/>
        </p:nvSpPr>
        <p:spPr bwMode="auto">
          <a:xfrm>
            <a:off x="661639" y="2589472"/>
            <a:ext cx="11047141" cy="81775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9" name="Title 8">
            <a:extLst>
              <a:ext uri="{FF2B5EF4-FFF2-40B4-BE49-F238E27FC236}">
                <a16:creationId xmlns:a16="http://schemas.microsoft.com/office/drawing/2014/main" id="{2CDD3FBB-5602-0843-C557-D5F9FF0CB625}"/>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CKD4/6 Inhibitors and Oral SERDs in the Adjuvant Setting</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28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Dr Geyer</a:t>
            </a:r>
          </a:p>
        </p:txBody>
      </p:sp>
      <p:sp>
        <p:nvSpPr>
          <p:cNvPr id="10" name="Content Placeholder 9">
            <a:extLst>
              <a:ext uri="{FF2B5EF4-FFF2-40B4-BE49-F238E27FC236}">
                <a16:creationId xmlns:a16="http://schemas.microsoft.com/office/drawing/2014/main" id="{CB2EB443-B7F6-B1E9-D341-76E1734F2CA3}"/>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Select Datasets</a:t>
            </a:r>
            <a:endParaRPr kumimoji="0" lang="en-US" sz="2000" b="0" i="0" u="sng"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endParaRPr>
          </a:p>
          <a:p>
            <a:pPr marL="285750" marR="0" lvl="0" indent="-285750" algn="l" defTabSz="914400" rtl="0" eaLnBrk="1" fontAlgn="auto" latinLnBrk="0" hangingPunct="1">
              <a:lnSpc>
                <a:spcPts val="24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Johnston S et al. Overall survival with </a:t>
            </a: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abemaciclib</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in early breast cancer. </a:t>
            </a:r>
            <a:r>
              <a:rPr kumimoji="0" lang="en-US" sz="2000" b="0" i="1" u="none" strike="noStrike" kern="1200" cap="none" spc="0" normalizeH="0" baseline="0" noProof="0" dirty="0">
                <a:ln>
                  <a:noFill/>
                </a:ln>
                <a:solidFill>
                  <a:srgbClr val="000000"/>
                </a:solidFill>
                <a:effectLst/>
                <a:uLnTx/>
                <a:uFillTx/>
                <a:latin typeface="Calibri"/>
                <a:ea typeface="MS PGothic" charset="0"/>
                <a:cs typeface="+mn-cs"/>
              </a:rPr>
              <a:t>Ann Oncol</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2026;37(2):155-65.</a:t>
            </a:r>
          </a:p>
          <a:p>
            <a:pPr marL="285750" marR="0" lvl="0" indent="-285750" algn="l" defTabSz="914400" rtl="0" eaLnBrk="1" fontAlgn="auto" latinLnBrk="0" hangingPunct="1">
              <a:lnSpc>
                <a:spcPts val="24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Mayer EL et al. TRADE: A phase II trial to assess the tolerability of </a:t>
            </a:r>
            <a:r>
              <a:rPr kumimoji="0" lang="en-US" sz="2000" b="0" i="0" u="none" strike="noStrike" kern="1200" cap="none" spc="0" normalizeH="0" baseline="0" noProof="0" dirty="0" err="1">
                <a:ln>
                  <a:noFill/>
                </a:ln>
                <a:solidFill>
                  <a:srgbClr val="FFFFFF"/>
                </a:solidFill>
                <a:effectLst/>
                <a:uLnTx/>
                <a:uFillTx/>
                <a:latin typeface="Calibri"/>
                <a:ea typeface="MS PGothic" charset="0"/>
                <a:cs typeface="+mn-cs"/>
              </a:rPr>
              <a:t>abemaciclib</a:t>
            </a: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 dose escalation in early-stage HR-positive/HER2-negative breast cancer. </a:t>
            </a:r>
            <a:r>
              <a:rPr kumimoji="0" lang="en-US" sz="2000" b="0" i="1" u="none" strike="noStrike" kern="1200" cap="none" spc="0" normalizeH="0" baseline="0" noProof="0" dirty="0">
                <a:ln>
                  <a:noFill/>
                </a:ln>
                <a:solidFill>
                  <a:srgbClr val="FFFFFF"/>
                </a:solidFill>
                <a:effectLst/>
                <a:uLnTx/>
                <a:uFillTx/>
                <a:latin typeface="Calibri"/>
                <a:ea typeface="MS PGothic" charset="0"/>
                <a:cs typeface="+mn-cs"/>
              </a:rPr>
              <a:t>Ann Oncol </a:t>
            </a: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2026;37(1):117-24. </a:t>
            </a:r>
          </a:p>
          <a:p>
            <a:pPr marL="285750" marR="0" lvl="0" indent="-285750" algn="l" defTabSz="914400" rtl="0" eaLnBrk="1" fontAlgn="auto" latinLnBrk="0" hangingPunct="1">
              <a:lnSpc>
                <a:spcPts val="24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Crown J et al. Adjuvant </a:t>
            </a: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ribociclib</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plus nonsteroidal aromatase inhibitor therapy in patients with HR-positive/HER2-negative early breast cancer: 5-year follow-up of NATALEE efficacy outcomes and updated overall survival. </a:t>
            </a:r>
            <a:r>
              <a:rPr kumimoji="0" lang="en-US" sz="2000" b="0" i="1" u="none" strike="noStrike" kern="1200" cap="none" spc="0" normalizeH="0" baseline="0" noProof="0" dirty="0">
                <a:ln>
                  <a:noFill/>
                </a:ln>
                <a:solidFill>
                  <a:srgbClr val="000000"/>
                </a:solidFill>
                <a:effectLst/>
                <a:uLnTx/>
                <a:uFillTx/>
                <a:latin typeface="Calibri"/>
                <a:ea typeface="MS PGothic" charset="0"/>
                <a:cs typeface="+mn-cs"/>
              </a:rPr>
              <a:t>ESMO Open</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2025;10(11):105858.</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Bardia A et al. </a:t>
            </a:r>
            <a:r>
              <a:rPr kumimoji="0" lang="en-US" sz="2000" b="0" i="0" u="none" strike="noStrike" kern="1200" cap="none" spc="0" normalizeH="0" baseline="0" noProof="0" dirty="0" err="1">
                <a:ln>
                  <a:noFill/>
                </a:ln>
                <a:solidFill>
                  <a:srgbClr val="FFFFFF"/>
                </a:solidFill>
                <a:effectLst/>
                <a:uLnTx/>
                <a:uFillTx/>
                <a:latin typeface="Calibri"/>
                <a:ea typeface="MS PGothic" charset="0"/>
                <a:cs typeface="+mn-cs"/>
              </a:rPr>
              <a:t>Giredestrant</a:t>
            </a: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 vs standard-of-care endocrine therapy as adjuvant treatment for patients with estrogen receptor-positive, HER2-negative early breast cancer: Results from the global Phase III </a:t>
            </a:r>
            <a:r>
              <a:rPr kumimoji="0" lang="en-US" sz="2000" b="0" i="0" u="none" strike="noStrike" kern="1200" cap="none" spc="0" normalizeH="0" baseline="0" noProof="0" dirty="0" err="1">
                <a:ln>
                  <a:noFill/>
                </a:ln>
                <a:solidFill>
                  <a:srgbClr val="FFFFFF"/>
                </a:solidFill>
                <a:effectLst/>
                <a:uLnTx/>
                <a:uFillTx/>
                <a:latin typeface="Calibri"/>
                <a:ea typeface="MS PGothic" charset="0"/>
                <a:cs typeface="+mn-cs"/>
              </a:rPr>
              <a:t>lidERA</a:t>
            </a:r>
            <a:r>
              <a:rPr kumimoji="0" lang="en-US" sz="2000" b="0" i="0" u="none" strike="noStrike" kern="1200" cap="none" spc="0" normalizeH="0" baseline="0" noProof="0" dirty="0">
                <a:ln>
                  <a:noFill/>
                </a:ln>
                <a:solidFill>
                  <a:srgbClr val="FFFFFF"/>
                </a:solidFill>
                <a:effectLst/>
                <a:uLnTx/>
                <a:uFillTx/>
                <a:latin typeface="Calibri"/>
                <a:ea typeface="MS PGothic" charset="0"/>
                <a:cs typeface="+mn-cs"/>
              </a:rPr>
              <a:t> Breast Cancer trial. San Antonio Breast Cancer Symposium 2025;Abstract GS1-10.</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Schmid P et al. Efficacy and safety of </a:t>
            </a: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giredestrant</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in patients with estrogen receptor-positive, HER2-negative early breast cancer in the phase III </a:t>
            </a: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lidERA</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BC clinical trial: Results by menopausal status. ASCO 2026;Abstract 502.</a:t>
            </a:r>
          </a:p>
          <a:p>
            <a:endParaRPr lang="en-US" dirty="0"/>
          </a:p>
        </p:txBody>
      </p:sp>
    </p:spTree>
    <p:extLst>
      <p:ext uri="{BB962C8B-B14F-4D97-AF65-F5344CB8AC3E}">
        <p14:creationId xmlns:p14="http://schemas.microsoft.com/office/powerpoint/2010/main" val="38988808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897C-60A0-B346-EF8A-FBB3C1299C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2FB47-5FB6-71DE-706B-ADEE41F178B8}"/>
              </a:ext>
            </a:extLst>
          </p:cNvPr>
          <p:cNvSpPr>
            <a:spLocks noGrp="1"/>
          </p:cNvSpPr>
          <p:nvPr>
            <p:ph type="title"/>
          </p:nvPr>
        </p:nvSpPr>
        <p:spPr>
          <a:xfrm>
            <a:off x="1883532" y="-1"/>
            <a:ext cx="8424936" cy="1312985"/>
          </a:xfrm>
        </p:spPr>
        <p:txBody>
          <a:bodyPr>
            <a:normAutofit/>
          </a:bodyPr>
          <a:lstStyle/>
          <a:p>
            <a:r>
              <a:rPr lang="en-US" sz="2800" dirty="0" err="1">
                <a:solidFill>
                  <a:srgbClr val="0432FF"/>
                </a:solidFill>
              </a:rPr>
              <a:t>monarchE</a:t>
            </a:r>
            <a:r>
              <a:rPr lang="en-US" sz="2800" dirty="0">
                <a:solidFill>
                  <a:srgbClr val="0432FF"/>
                </a:solidFill>
              </a:rPr>
              <a:t> Study Design</a:t>
            </a:r>
          </a:p>
        </p:txBody>
      </p:sp>
      <p:pic>
        <p:nvPicPr>
          <p:cNvPr id="7" name="Picture 6">
            <a:extLst>
              <a:ext uri="{FF2B5EF4-FFF2-40B4-BE49-F238E27FC236}">
                <a16:creationId xmlns:a16="http://schemas.microsoft.com/office/drawing/2014/main" id="{F5BFFE2A-F6DC-35F7-D77B-5302ABEA843B}"/>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82863" y="1220620"/>
            <a:ext cx="11626274" cy="4656801"/>
          </a:xfrm>
          <a:prstGeom prst="rect">
            <a:avLst/>
          </a:prstGeom>
        </p:spPr>
      </p:pic>
      <p:sp>
        <p:nvSpPr>
          <p:cNvPr id="9" name="TextBox 8">
            <a:extLst>
              <a:ext uri="{FF2B5EF4-FFF2-40B4-BE49-F238E27FC236}">
                <a16:creationId xmlns:a16="http://schemas.microsoft.com/office/drawing/2014/main" id="{6BF83CD5-E710-9A53-476E-28BDC7793FF5}"/>
              </a:ext>
            </a:extLst>
          </p:cNvPr>
          <p:cNvSpPr txBox="1"/>
          <p:nvPr/>
        </p:nvSpPr>
        <p:spPr>
          <a:xfrm>
            <a:off x="0" y="6517022"/>
            <a:ext cx="8942119"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ESMO 2025;Abstract LBA13. Johnston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2026;37(2):155-65.</a:t>
            </a:r>
          </a:p>
        </p:txBody>
      </p:sp>
      <p:sp>
        <p:nvSpPr>
          <p:cNvPr id="3" name="TextBox 2">
            <a:extLst>
              <a:ext uri="{FF2B5EF4-FFF2-40B4-BE49-F238E27FC236}">
                <a16:creationId xmlns:a16="http://schemas.microsoft.com/office/drawing/2014/main" id="{73AAE938-364F-4CD5-82A3-E706D61890D5}"/>
              </a:ext>
            </a:extLst>
          </p:cNvPr>
          <p:cNvSpPr txBox="1"/>
          <p:nvPr/>
        </p:nvSpPr>
        <p:spPr>
          <a:xfrm>
            <a:off x="256478" y="5948309"/>
            <a:ext cx="8942119"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EBC = early breast cancer; ALN = axillary lymph nodes</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25231732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36151-737F-4922-D48A-E3E062E9DF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24F1D0-6405-5637-639C-66AE984E21F0}"/>
              </a:ext>
            </a:extLst>
          </p:cNvPr>
          <p:cNvSpPr>
            <a:spLocks noGrp="1"/>
          </p:cNvSpPr>
          <p:nvPr>
            <p:ph type="title"/>
          </p:nvPr>
        </p:nvSpPr>
        <p:spPr>
          <a:xfrm>
            <a:off x="603019" y="0"/>
            <a:ext cx="10985962" cy="951218"/>
          </a:xfrm>
        </p:spPr>
        <p:txBody>
          <a:bodyPr>
            <a:normAutofit/>
          </a:bodyPr>
          <a:lstStyle/>
          <a:p>
            <a:r>
              <a:rPr lang="en-US" sz="2800" dirty="0" err="1">
                <a:solidFill>
                  <a:srgbClr val="0432FF"/>
                </a:solidFill>
              </a:rPr>
              <a:t>monarchE</a:t>
            </a:r>
            <a:r>
              <a:rPr lang="en-US" sz="2800" dirty="0">
                <a:solidFill>
                  <a:srgbClr val="0432FF"/>
                </a:solidFill>
              </a:rPr>
              <a:t>: Invasive Disease-Free Survival (IDFS) Outcomes</a:t>
            </a:r>
          </a:p>
        </p:txBody>
      </p:sp>
      <p:pic>
        <p:nvPicPr>
          <p:cNvPr id="3" name="Picture 2">
            <a:extLst>
              <a:ext uri="{FF2B5EF4-FFF2-40B4-BE49-F238E27FC236}">
                <a16:creationId xmlns:a16="http://schemas.microsoft.com/office/drawing/2014/main" id="{8053F83E-113B-04A3-82C3-87A86A70702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03019" y="836629"/>
            <a:ext cx="10985962" cy="5184741"/>
          </a:xfrm>
          <a:prstGeom prst="rect">
            <a:avLst/>
          </a:prstGeom>
        </p:spPr>
      </p:pic>
      <p:sp>
        <p:nvSpPr>
          <p:cNvPr id="4" name="TextBox 3">
            <a:extLst>
              <a:ext uri="{FF2B5EF4-FFF2-40B4-BE49-F238E27FC236}">
                <a16:creationId xmlns:a16="http://schemas.microsoft.com/office/drawing/2014/main" id="{49DCA2EC-11B9-890C-D7CE-EDA4E10B9A93}"/>
              </a:ext>
            </a:extLst>
          </p:cNvPr>
          <p:cNvSpPr txBox="1"/>
          <p:nvPr/>
        </p:nvSpPr>
        <p:spPr>
          <a:xfrm>
            <a:off x="0" y="6517022"/>
            <a:ext cx="8942119"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ESMO 2025;Abstract LBA13. Johnston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2026;37(2):155-65.</a:t>
            </a:r>
          </a:p>
        </p:txBody>
      </p:sp>
      <p:sp>
        <p:nvSpPr>
          <p:cNvPr id="5" name="TextBox 4">
            <a:extLst>
              <a:ext uri="{FF2B5EF4-FFF2-40B4-BE49-F238E27FC236}">
                <a16:creationId xmlns:a16="http://schemas.microsoft.com/office/drawing/2014/main" id="{B71127E1-7F20-18BA-2EC4-44017B8D793F}"/>
              </a:ext>
            </a:extLst>
          </p:cNvPr>
          <p:cNvSpPr txBox="1"/>
          <p:nvPr/>
        </p:nvSpPr>
        <p:spPr>
          <a:xfrm>
            <a:off x="614082" y="6037410"/>
            <a:ext cx="8942119"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ET = endocrine therapy</a:t>
            </a:r>
          </a:p>
        </p:txBody>
      </p:sp>
    </p:spTree>
    <p:custDataLst>
      <p:tags r:id="rId1"/>
    </p:custDataLst>
    <p:extLst>
      <p:ext uri="{BB962C8B-B14F-4D97-AF65-F5344CB8AC3E}">
        <p14:creationId xmlns:p14="http://schemas.microsoft.com/office/powerpoint/2010/main" val="256979824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D385-C14D-2302-B3B0-798EE885DF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6035A-4519-2BE5-A324-4AC8C7C47193}"/>
              </a:ext>
            </a:extLst>
          </p:cNvPr>
          <p:cNvSpPr>
            <a:spLocks noGrp="1"/>
          </p:cNvSpPr>
          <p:nvPr>
            <p:ph type="title"/>
          </p:nvPr>
        </p:nvSpPr>
        <p:spPr>
          <a:xfrm>
            <a:off x="1883532" y="0"/>
            <a:ext cx="8424936" cy="951218"/>
          </a:xfrm>
        </p:spPr>
        <p:txBody>
          <a:bodyPr>
            <a:normAutofit/>
          </a:bodyPr>
          <a:lstStyle/>
          <a:p>
            <a:r>
              <a:rPr lang="en-US" sz="2800" dirty="0" err="1">
                <a:solidFill>
                  <a:srgbClr val="0432FF"/>
                </a:solidFill>
              </a:rPr>
              <a:t>monarchE</a:t>
            </a:r>
            <a:r>
              <a:rPr lang="en-US" sz="2800" dirty="0">
                <a:solidFill>
                  <a:srgbClr val="0432FF"/>
                </a:solidFill>
              </a:rPr>
              <a:t>: Overall Survival (OS) Outcomes</a:t>
            </a:r>
          </a:p>
        </p:txBody>
      </p:sp>
      <p:pic>
        <p:nvPicPr>
          <p:cNvPr id="4" name="Picture 3">
            <a:extLst>
              <a:ext uri="{FF2B5EF4-FFF2-40B4-BE49-F238E27FC236}">
                <a16:creationId xmlns:a16="http://schemas.microsoft.com/office/drawing/2014/main" id="{54F72B3A-73B7-E360-A4EC-3BC7F2F6913F}"/>
              </a:ext>
            </a:extLst>
          </p:cNvPr>
          <p:cNvPicPr>
            <a:picLocks noChangeAspect="1"/>
          </p:cNvPicPr>
          <p:nvPr/>
        </p:nvPicPr>
        <p:blipFill>
          <a:blip r:embed="rId4"/>
          <a:srcRect b="902"/>
          <a:stretch>
            <a:fillRect/>
          </a:stretch>
        </p:blipFill>
        <p:spPr>
          <a:xfrm>
            <a:off x="640195" y="827499"/>
            <a:ext cx="10911609" cy="5203002"/>
          </a:xfrm>
          <a:prstGeom prst="rect">
            <a:avLst/>
          </a:prstGeom>
        </p:spPr>
      </p:pic>
      <p:sp>
        <p:nvSpPr>
          <p:cNvPr id="3" name="TextBox 2">
            <a:extLst>
              <a:ext uri="{FF2B5EF4-FFF2-40B4-BE49-F238E27FC236}">
                <a16:creationId xmlns:a16="http://schemas.microsoft.com/office/drawing/2014/main" id="{2970724D-86C2-3E61-5089-8CEF0B4D28CF}"/>
              </a:ext>
            </a:extLst>
          </p:cNvPr>
          <p:cNvSpPr txBox="1"/>
          <p:nvPr/>
        </p:nvSpPr>
        <p:spPr>
          <a:xfrm>
            <a:off x="0" y="6517022"/>
            <a:ext cx="8942119"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Johnston S et al. ESMO 2025;Abstract LBA13. Johnston S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Ann Oncol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2026;37(2):155-65.</a:t>
            </a:r>
          </a:p>
        </p:txBody>
      </p:sp>
    </p:spTree>
    <p:custDataLst>
      <p:tags r:id="rId1"/>
    </p:custDataLst>
    <p:extLst>
      <p:ext uri="{BB962C8B-B14F-4D97-AF65-F5344CB8AC3E}">
        <p14:creationId xmlns:p14="http://schemas.microsoft.com/office/powerpoint/2010/main" val="14326132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C4065-EC19-D298-750C-837F15AE5EE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992DF4-7630-0C19-7F77-6565CBD72DA8}"/>
              </a:ext>
            </a:extLst>
          </p:cNvPr>
          <p:cNvSpPr>
            <a:spLocks noGrp="1"/>
          </p:cNvSpPr>
          <p:nvPr>
            <p:ph type="body" sz="half" idx="2"/>
          </p:nvPr>
        </p:nvSpPr>
        <p:spPr>
          <a:xfrm>
            <a:off x="9388477" y="6577517"/>
            <a:ext cx="2568663" cy="231476"/>
          </a:xfrm>
        </p:spPr>
        <p:txBody>
          <a:bodyPr>
            <a:noAutofit/>
          </a:bodyPr>
          <a:lstStyle/>
          <a:p>
            <a:pPr algn="r"/>
            <a:r>
              <a:rPr lang="en-US" sz="1500" b="0" dirty="0">
                <a:solidFill>
                  <a:schemeClr val="tx1"/>
                </a:solidFill>
                <a:latin typeface="Calibri" panose="020F0502020204030204" pitchFamily="34" charset="0"/>
                <a:cs typeface="Calibri" panose="020F0502020204030204" pitchFamily="34" charset="0"/>
              </a:rPr>
              <a:t>Mayer EL et al. </a:t>
            </a:r>
            <a:r>
              <a:rPr lang="en-US" sz="1500" b="0" i="1" dirty="0">
                <a:solidFill>
                  <a:schemeClr val="tx1"/>
                </a:solidFill>
                <a:latin typeface="Calibri" panose="020F0502020204030204" pitchFamily="34" charset="0"/>
                <a:cs typeface="Calibri" panose="020F0502020204030204" pitchFamily="34" charset="0"/>
              </a:rPr>
              <a:t>Ann Oncol </a:t>
            </a:r>
            <a:r>
              <a:rPr lang="en-US" sz="1500" b="0" dirty="0">
                <a:solidFill>
                  <a:schemeClr val="tx1"/>
                </a:solidFill>
                <a:latin typeface="Calibri" panose="020F0502020204030204" pitchFamily="34" charset="0"/>
                <a:cs typeface="Calibri" panose="020F0502020204030204" pitchFamily="34" charset="0"/>
              </a:rPr>
              <a:t>2025.</a:t>
            </a:r>
          </a:p>
        </p:txBody>
      </p:sp>
      <p:sp>
        <p:nvSpPr>
          <p:cNvPr id="5" name="Title 4">
            <a:extLst>
              <a:ext uri="{FF2B5EF4-FFF2-40B4-BE49-F238E27FC236}">
                <a16:creationId xmlns:a16="http://schemas.microsoft.com/office/drawing/2014/main" id="{5CD40A15-7AB8-541E-9CE8-9D8409D36BA1}"/>
              </a:ext>
            </a:extLst>
          </p:cNvPr>
          <p:cNvSpPr>
            <a:spLocks noGrp="1"/>
          </p:cNvSpPr>
          <p:nvPr>
            <p:ph type="title"/>
          </p:nvPr>
        </p:nvSpPr>
        <p:spPr>
          <a:xfrm>
            <a:off x="0" y="214118"/>
            <a:ext cx="12192000" cy="573884"/>
          </a:xfrm>
        </p:spPr>
        <p:txBody>
          <a:bodyPr>
            <a:normAutofit/>
          </a:bodyPr>
          <a:lstStyle/>
          <a:p>
            <a:pPr algn="ctr"/>
            <a:r>
              <a:rPr lang="en-US" sz="3200" b="1" dirty="0">
                <a:solidFill>
                  <a:srgbClr val="0432FF"/>
                </a:solidFill>
                <a:latin typeface="Calibri" panose="020F0502020204030204" pitchFamily="34" charset="0"/>
                <a:cs typeface="Calibri" panose="020F0502020204030204" pitchFamily="34" charset="0"/>
              </a:rPr>
              <a:t>TRADE Trial: </a:t>
            </a:r>
            <a:r>
              <a:rPr lang="en-US" sz="3200" b="1" dirty="0" err="1">
                <a:solidFill>
                  <a:srgbClr val="0432FF"/>
                </a:solidFill>
                <a:latin typeface="Calibri" panose="020F0502020204030204" pitchFamily="34" charset="0"/>
                <a:cs typeface="Calibri" panose="020F0502020204030204" pitchFamily="34" charset="0"/>
              </a:rPr>
              <a:t>Abemaciclib</a:t>
            </a:r>
            <a:r>
              <a:rPr lang="en-US" sz="3200" b="1" dirty="0">
                <a:solidFill>
                  <a:srgbClr val="0432FF"/>
                </a:solidFill>
                <a:latin typeface="Calibri" panose="020F0502020204030204" pitchFamily="34" charset="0"/>
                <a:cs typeface="Calibri" panose="020F0502020204030204" pitchFamily="34" charset="0"/>
              </a:rPr>
              <a:t> Dose Escalation</a:t>
            </a:r>
          </a:p>
        </p:txBody>
      </p:sp>
      <p:pic>
        <p:nvPicPr>
          <p:cNvPr id="6" name="Picture 5">
            <a:extLst>
              <a:ext uri="{FF2B5EF4-FFF2-40B4-BE49-F238E27FC236}">
                <a16:creationId xmlns:a16="http://schemas.microsoft.com/office/drawing/2014/main" id="{C942FD96-5796-2F3F-CE4E-F390B3DDCC7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65578" y="1319980"/>
            <a:ext cx="3414651" cy="3216921"/>
          </a:xfrm>
          <a:prstGeom prst="rect">
            <a:avLst/>
          </a:prstGeom>
        </p:spPr>
      </p:pic>
      <p:pic>
        <p:nvPicPr>
          <p:cNvPr id="7" name="Picture 6">
            <a:extLst>
              <a:ext uri="{FF2B5EF4-FFF2-40B4-BE49-F238E27FC236}">
                <a16:creationId xmlns:a16="http://schemas.microsoft.com/office/drawing/2014/main" id="{3A460382-247F-B51F-F192-FA98E3D48347}"/>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a:off x="3908274" y="712820"/>
            <a:ext cx="7772400" cy="2124879"/>
          </a:xfrm>
          <a:prstGeom prst="rect">
            <a:avLst/>
          </a:prstGeom>
        </p:spPr>
      </p:pic>
      <p:pic>
        <p:nvPicPr>
          <p:cNvPr id="9" name="Picture 8">
            <a:extLst>
              <a:ext uri="{FF2B5EF4-FFF2-40B4-BE49-F238E27FC236}">
                <a16:creationId xmlns:a16="http://schemas.microsoft.com/office/drawing/2014/main" id="{B3467468-EC30-8FF7-9E4A-7D893A5F1D9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Layer>
                </a14:imgProps>
              </a:ext>
            </a:extLst>
          </a:blip>
          <a:stretch>
            <a:fillRect/>
          </a:stretch>
        </p:blipFill>
        <p:spPr>
          <a:xfrm>
            <a:off x="3680229" y="3429000"/>
            <a:ext cx="5533103" cy="3089379"/>
          </a:xfrm>
          <a:prstGeom prst="rect">
            <a:avLst/>
          </a:prstGeom>
        </p:spPr>
      </p:pic>
      <p:pic>
        <p:nvPicPr>
          <p:cNvPr id="10" name="Picture 9">
            <a:extLst>
              <a:ext uri="{FF2B5EF4-FFF2-40B4-BE49-F238E27FC236}">
                <a16:creationId xmlns:a16="http://schemas.microsoft.com/office/drawing/2014/main" id="{BC090008-B655-345F-F9AD-B20CF5C1FA79}"/>
              </a:ext>
            </a:extLst>
          </p:cNvPr>
          <p:cNvPicPr>
            <a:picLocks noChangeAspect="1"/>
          </p:cNvPicPr>
          <p:nvPr/>
        </p:nvPicPr>
        <p:blipFill>
          <a:blip r:embed="rId9">
            <a:extLst>
              <a:ext uri="{BEBA8EAE-BF5A-486C-A8C5-ECC9F3942E4B}">
                <a14:imgProps xmlns:a14="http://schemas.microsoft.com/office/drawing/2010/main">
                  <a14:imgLayer r:embed="rId10">
                    <a14:imgEffect>
                      <a14:sharpenSoften amount="25000"/>
                    </a14:imgEffect>
                  </a14:imgLayer>
                </a14:imgProps>
              </a:ext>
            </a:extLst>
          </a:blip>
          <a:stretch>
            <a:fillRect/>
          </a:stretch>
        </p:blipFill>
        <p:spPr>
          <a:xfrm>
            <a:off x="9213332" y="3585069"/>
            <a:ext cx="2743808" cy="2637332"/>
          </a:xfrm>
          <a:prstGeom prst="rect">
            <a:avLst/>
          </a:prstGeom>
        </p:spPr>
      </p:pic>
      <p:sp>
        <p:nvSpPr>
          <p:cNvPr id="3" name="TextBox 2">
            <a:extLst>
              <a:ext uri="{FF2B5EF4-FFF2-40B4-BE49-F238E27FC236}">
                <a16:creationId xmlns:a16="http://schemas.microsoft.com/office/drawing/2014/main" id="{C649E324-284C-60D7-49DA-32749520F358}"/>
              </a:ext>
            </a:extLst>
          </p:cNvPr>
          <p:cNvSpPr txBox="1"/>
          <p:nvPr/>
        </p:nvSpPr>
        <p:spPr>
          <a:xfrm>
            <a:off x="3939898" y="2871739"/>
            <a:ext cx="7740776" cy="523220"/>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800"/>
              </a:spcAft>
              <a:buClrTx/>
              <a:buSzTx/>
              <a:buFontTx/>
              <a:buNone/>
              <a:tabLst/>
              <a:defRPr/>
            </a:pPr>
            <a:r>
              <a:rPr kumimoji="0" lang="it-IT" sz="14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Primary</a:t>
            </a:r>
            <a:r>
              <a:rPr kumimoji="0" lang="it-IT" sz="1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endpoint: </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composite AE rate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discontinuation</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of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adjuvant</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abemaciclib</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for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any</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reason</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and/or </a:t>
            </a:r>
            <a:r>
              <a:rPr kumimoji="0" lang="it-IT"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need</a:t>
            </a:r>
            <a:r>
              <a:rPr kumimoji="0" lang="it-IT"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sym typeface="Arial"/>
              </a:rPr>
              <a:t> to dose reduce by 12 weeks of therapy)</a:t>
            </a:r>
          </a:p>
        </p:txBody>
      </p:sp>
      <p:sp>
        <p:nvSpPr>
          <p:cNvPr id="2" name="TextBox 1">
            <a:extLst>
              <a:ext uri="{FF2B5EF4-FFF2-40B4-BE49-F238E27FC236}">
                <a16:creationId xmlns:a16="http://schemas.microsoft.com/office/drawing/2014/main" id="{BB02294F-5B85-3250-4514-5F2A94F3A784}"/>
              </a:ext>
            </a:extLst>
          </p:cNvPr>
          <p:cNvSpPr txBox="1"/>
          <p:nvPr/>
        </p:nvSpPr>
        <p:spPr>
          <a:xfrm>
            <a:off x="0" y="6518379"/>
            <a:ext cx="4438880"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Content courtesy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Komal Jhaveri, MD, FACP, FASCO</a:t>
            </a:r>
          </a:p>
        </p:txBody>
      </p:sp>
    </p:spTree>
    <p:extLst>
      <p:ext uri="{BB962C8B-B14F-4D97-AF65-F5344CB8AC3E}">
        <p14:creationId xmlns:p14="http://schemas.microsoft.com/office/powerpoint/2010/main" val="1240796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B22A8-5D84-580D-9D8C-A54619ED81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FA4B8-5E56-E291-00EF-0555BF3236B5}"/>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Study Design</a:t>
            </a:r>
          </a:p>
        </p:txBody>
      </p:sp>
      <p:sp>
        <p:nvSpPr>
          <p:cNvPr id="5" name="TextBox 4">
            <a:extLst>
              <a:ext uri="{FF2B5EF4-FFF2-40B4-BE49-F238E27FC236}">
                <a16:creationId xmlns:a16="http://schemas.microsoft.com/office/drawing/2014/main" id="{68475EAF-43BF-75C0-577E-8E8E3ED89B06}"/>
              </a:ext>
            </a:extLst>
          </p:cNvPr>
          <p:cNvSpPr txBox="1"/>
          <p:nvPr/>
        </p:nvSpPr>
        <p:spPr>
          <a:xfrm>
            <a:off x="-1" y="6520926"/>
            <a:ext cx="8699863"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ESMO 2025;Abstract LBA14. Crown JP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a:t>
            </a:r>
            <a:r>
              <a:rPr kumimoji="0" lang="en-US" sz="1500" b="0" i="1" u="none" strike="noStrike" kern="1200" cap="none" spc="0" normalizeH="0" baseline="0" noProof="0" dirty="0">
                <a:ln>
                  <a:noFill/>
                </a:ln>
                <a:solidFill>
                  <a:srgbClr val="000000"/>
                </a:solidFill>
                <a:effectLst/>
                <a:uLnTx/>
                <a:uFillTx/>
                <a:latin typeface="Calibri"/>
                <a:ea typeface="+mn-ea"/>
                <a:cs typeface="+mn-cs"/>
              </a:rPr>
              <a:t>SMO Open</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2025;10(11):105858.</a:t>
            </a:r>
          </a:p>
        </p:txBody>
      </p:sp>
      <p:pic>
        <p:nvPicPr>
          <p:cNvPr id="3" name="Picture 2">
            <a:extLst>
              <a:ext uri="{FF2B5EF4-FFF2-40B4-BE49-F238E27FC236}">
                <a16:creationId xmlns:a16="http://schemas.microsoft.com/office/drawing/2014/main" id="{25561386-F38A-4A7D-298D-482386F1385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87461" y="1603567"/>
            <a:ext cx="11817077" cy="3650866"/>
          </a:xfrm>
          <a:prstGeom prst="rect">
            <a:avLst/>
          </a:prstGeom>
        </p:spPr>
      </p:pic>
      <p:sp>
        <p:nvSpPr>
          <p:cNvPr id="4" name="TextBox 3">
            <a:extLst>
              <a:ext uri="{FF2B5EF4-FFF2-40B4-BE49-F238E27FC236}">
                <a16:creationId xmlns:a16="http://schemas.microsoft.com/office/drawing/2014/main" id="{16E4049B-6F36-C856-562B-D75C9C4E17BF}"/>
              </a:ext>
            </a:extLst>
          </p:cNvPr>
          <p:cNvSpPr txBox="1"/>
          <p:nvPr/>
        </p:nvSpPr>
        <p:spPr>
          <a:xfrm>
            <a:off x="163773" y="5333571"/>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RIB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NSAI = nonsteroidal aromatase inhibitor</a:t>
            </a:r>
          </a:p>
        </p:txBody>
      </p:sp>
    </p:spTree>
    <p:custDataLst>
      <p:tags r:id="rId1"/>
    </p:custDataLst>
    <p:extLst>
      <p:ext uri="{BB962C8B-B14F-4D97-AF65-F5344CB8AC3E}">
        <p14:creationId xmlns:p14="http://schemas.microsoft.com/office/powerpoint/2010/main" val="5652708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C2D4B-4049-CBFE-7782-7A12A6750D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38307-AE83-3FF4-9D1E-5E8218FBDF4D}"/>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IDFS Outcomes</a:t>
            </a:r>
          </a:p>
        </p:txBody>
      </p:sp>
      <p:pic>
        <p:nvPicPr>
          <p:cNvPr id="4" name="Picture 3">
            <a:extLst>
              <a:ext uri="{FF2B5EF4-FFF2-40B4-BE49-F238E27FC236}">
                <a16:creationId xmlns:a16="http://schemas.microsoft.com/office/drawing/2014/main" id="{4ECD5CBE-0D13-7CE8-094F-C9649640CCA0}"/>
              </a:ext>
            </a:extLst>
          </p:cNvPr>
          <p:cNvPicPr>
            <a:picLocks noChangeAspect="1"/>
          </p:cNvPicPr>
          <p:nvPr/>
        </p:nvPicPr>
        <p:blipFill>
          <a:blip r:embed="rId4"/>
          <a:stretch>
            <a:fillRect/>
          </a:stretch>
        </p:blipFill>
        <p:spPr>
          <a:xfrm>
            <a:off x="1145875" y="1018207"/>
            <a:ext cx="9900250" cy="5123974"/>
          </a:xfrm>
          <a:prstGeom prst="rect">
            <a:avLst/>
          </a:prstGeom>
        </p:spPr>
      </p:pic>
      <p:sp>
        <p:nvSpPr>
          <p:cNvPr id="5" name="TextBox 4">
            <a:extLst>
              <a:ext uri="{FF2B5EF4-FFF2-40B4-BE49-F238E27FC236}">
                <a16:creationId xmlns:a16="http://schemas.microsoft.com/office/drawing/2014/main" id="{FDF9E63F-6F41-EF27-185F-3A14CC3A9F8E}"/>
              </a:ext>
            </a:extLst>
          </p:cNvPr>
          <p:cNvSpPr txBox="1"/>
          <p:nvPr/>
        </p:nvSpPr>
        <p:spPr>
          <a:xfrm>
            <a:off x="1151965" y="6148891"/>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RIB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ribociclib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NSAI = nonsteroidal aromatase inhibitor</a:t>
            </a:r>
          </a:p>
        </p:txBody>
      </p:sp>
      <p:sp>
        <p:nvSpPr>
          <p:cNvPr id="7" name="TextBox 6">
            <a:extLst>
              <a:ext uri="{FF2B5EF4-FFF2-40B4-BE49-F238E27FC236}">
                <a16:creationId xmlns:a16="http://schemas.microsoft.com/office/drawing/2014/main" id="{8C79CDE6-4BAD-D6DC-0856-88C5AC4A992A}"/>
              </a:ext>
            </a:extLst>
          </p:cNvPr>
          <p:cNvSpPr txBox="1"/>
          <p:nvPr/>
        </p:nvSpPr>
        <p:spPr>
          <a:xfrm>
            <a:off x="-1" y="6520926"/>
            <a:ext cx="8699863"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ESMO 2025;Abstract LBA14. Crown JP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a:t>
            </a:r>
            <a:r>
              <a:rPr kumimoji="0" lang="en-US" sz="1500" b="0" i="1" u="none" strike="noStrike" kern="1200" cap="none" spc="0" normalizeH="0" baseline="0" noProof="0" dirty="0">
                <a:ln>
                  <a:noFill/>
                </a:ln>
                <a:solidFill>
                  <a:srgbClr val="000000"/>
                </a:solidFill>
                <a:effectLst/>
                <a:uLnTx/>
                <a:uFillTx/>
                <a:latin typeface="Calibri"/>
                <a:ea typeface="+mn-ea"/>
                <a:cs typeface="+mn-cs"/>
              </a:rPr>
              <a:t>SMO Open</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2025;10(11):105858.</a:t>
            </a:r>
          </a:p>
        </p:txBody>
      </p:sp>
    </p:spTree>
    <p:custDataLst>
      <p:tags r:id="rId1"/>
    </p:custDataLst>
    <p:extLst>
      <p:ext uri="{BB962C8B-B14F-4D97-AF65-F5344CB8AC3E}">
        <p14:creationId xmlns:p14="http://schemas.microsoft.com/office/powerpoint/2010/main" val="11595355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86EE-9458-75D9-2F89-12D406E60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3D1B1-E107-2671-BD51-E7F0325371EB}"/>
              </a:ext>
            </a:extLst>
          </p:cNvPr>
          <p:cNvSpPr>
            <a:spLocks noGrp="1"/>
          </p:cNvSpPr>
          <p:nvPr>
            <p:ph type="title"/>
          </p:nvPr>
        </p:nvSpPr>
        <p:spPr>
          <a:xfrm>
            <a:off x="1883531" y="175491"/>
            <a:ext cx="8424936" cy="951218"/>
          </a:xfrm>
        </p:spPr>
        <p:txBody>
          <a:bodyPr>
            <a:normAutofit/>
          </a:bodyPr>
          <a:lstStyle/>
          <a:p>
            <a:r>
              <a:rPr lang="en-US" sz="2800" dirty="0">
                <a:solidFill>
                  <a:srgbClr val="0432FF"/>
                </a:solidFill>
              </a:rPr>
              <a:t>NATALEE: IDFS by Nodal Status</a:t>
            </a:r>
          </a:p>
        </p:txBody>
      </p:sp>
      <p:pic>
        <p:nvPicPr>
          <p:cNvPr id="4" name="Picture 3">
            <a:extLst>
              <a:ext uri="{FF2B5EF4-FFF2-40B4-BE49-F238E27FC236}">
                <a16:creationId xmlns:a16="http://schemas.microsoft.com/office/drawing/2014/main" id="{9875BFE4-4F0F-FAF8-CD49-A42B714A25E7}"/>
              </a:ext>
            </a:extLst>
          </p:cNvPr>
          <p:cNvPicPr>
            <a:picLocks noChangeAspect="1"/>
          </p:cNvPicPr>
          <p:nvPr/>
        </p:nvPicPr>
        <p:blipFill>
          <a:blip r:embed="rId4"/>
          <a:stretch>
            <a:fillRect/>
          </a:stretch>
        </p:blipFill>
        <p:spPr>
          <a:xfrm>
            <a:off x="241300" y="1295709"/>
            <a:ext cx="11709399" cy="4266582"/>
          </a:xfrm>
          <a:prstGeom prst="rect">
            <a:avLst/>
          </a:prstGeom>
        </p:spPr>
      </p:pic>
      <p:sp>
        <p:nvSpPr>
          <p:cNvPr id="8" name="TextBox 7">
            <a:extLst>
              <a:ext uri="{FF2B5EF4-FFF2-40B4-BE49-F238E27FC236}">
                <a16:creationId xmlns:a16="http://schemas.microsoft.com/office/drawing/2014/main" id="{7B175C2C-3331-9436-A0DB-C6F2E7FADCB3}"/>
              </a:ext>
            </a:extLst>
          </p:cNvPr>
          <p:cNvSpPr txBox="1"/>
          <p:nvPr/>
        </p:nvSpPr>
        <p:spPr>
          <a:xfrm>
            <a:off x="-1" y="6520926"/>
            <a:ext cx="8699863"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ESMO 2025;Abstract LBA14. Crown JP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a:t>
            </a:r>
            <a:r>
              <a:rPr kumimoji="0" lang="en-US" sz="1500" b="0" i="1" u="none" strike="noStrike" kern="1200" cap="none" spc="0" normalizeH="0" baseline="0" noProof="0" dirty="0">
                <a:ln>
                  <a:noFill/>
                </a:ln>
                <a:solidFill>
                  <a:srgbClr val="000000"/>
                </a:solidFill>
                <a:effectLst/>
                <a:uLnTx/>
                <a:uFillTx/>
                <a:latin typeface="Calibri"/>
                <a:ea typeface="+mn-ea"/>
                <a:cs typeface="+mn-cs"/>
              </a:rPr>
              <a:t>SMO Open</a:t>
            </a:r>
            <a:r>
              <a:rPr lang="en-US" sz="1500" b="0" dirty="0">
                <a:solidFill>
                  <a:srgbClr val="000000"/>
                </a:solidFill>
                <a:latin typeface="Calibri"/>
                <a:ea typeface="+mn-ea"/>
                <a:cs typeface="+mn-cs"/>
              </a:rPr>
              <a:t> </a:t>
            </a:r>
            <a:r>
              <a:rPr kumimoji="0" lang="en-US" sz="1500" b="0" i="0" u="none" strike="noStrike" kern="1200" cap="none" spc="0" normalizeH="0" baseline="0" noProof="0" dirty="0">
                <a:ln>
                  <a:noFill/>
                </a:ln>
                <a:solidFill>
                  <a:srgbClr val="000000"/>
                </a:solidFill>
                <a:effectLst/>
                <a:uLnTx/>
                <a:uFillTx/>
                <a:latin typeface="Calibri"/>
                <a:ea typeface="+mn-ea"/>
                <a:cs typeface="+mn-cs"/>
              </a:rPr>
              <a:t>2025;10(11):105858.</a:t>
            </a:r>
          </a:p>
        </p:txBody>
      </p:sp>
    </p:spTree>
    <p:custDataLst>
      <p:tags r:id="rId1"/>
    </p:custDataLst>
    <p:extLst>
      <p:ext uri="{BB962C8B-B14F-4D97-AF65-F5344CB8AC3E}">
        <p14:creationId xmlns:p14="http://schemas.microsoft.com/office/powerpoint/2010/main" val="27017514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87FEA-0162-3088-5123-EA40E5D91B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42E61-E06F-74EA-5240-7D4019A1DF75}"/>
              </a:ext>
            </a:extLst>
          </p:cNvPr>
          <p:cNvSpPr>
            <a:spLocks noGrp="1"/>
          </p:cNvSpPr>
          <p:nvPr>
            <p:ph type="title"/>
          </p:nvPr>
        </p:nvSpPr>
        <p:spPr>
          <a:xfrm>
            <a:off x="1883531" y="175491"/>
            <a:ext cx="8424936" cy="693707"/>
          </a:xfrm>
        </p:spPr>
        <p:txBody>
          <a:bodyPr>
            <a:normAutofit/>
          </a:bodyPr>
          <a:lstStyle/>
          <a:p>
            <a:r>
              <a:rPr lang="en-US" sz="2800" dirty="0">
                <a:solidFill>
                  <a:srgbClr val="0432FF"/>
                </a:solidFill>
              </a:rPr>
              <a:t>NATALEE: OS Outcomes</a:t>
            </a:r>
          </a:p>
        </p:txBody>
      </p:sp>
      <p:pic>
        <p:nvPicPr>
          <p:cNvPr id="3" name="Picture 2">
            <a:extLst>
              <a:ext uri="{FF2B5EF4-FFF2-40B4-BE49-F238E27FC236}">
                <a16:creationId xmlns:a16="http://schemas.microsoft.com/office/drawing/2014/main" id="{E221F38F-C28C-3452-6809-5F807ECCD2DD}"/>
              </a:ext>
            </a:extLst>
          </p:cNvPr>
          <p:cNvPicPr>
            <a:picLocks noChangeAspect="1"/>
          </p:cNvPicPr>
          <p:nvPr/>
        </p:nvPicPr>
        <p:blipFill>
          <a:blip r:embed="rId4"/>
          <a:stretch>
            <a:fillRect/>
          </a:stretch>
        </p:blipFill>
        <p:spPr>
          <a:xfrm>
            <a:off x="967653" y="869198"/>
            <a:ext cx="10256694" cy="5384290"/>
          </a:xfrm>
          <a:prstGeom prst="rect">
            <a:avLst/>
          </a:prstGeom>
        </p:spPr>
      </p:pic>
      <p:sp>
        <p:nvSpPr>
          <p:cNvPr id="8" name="TextBox 7">
            <a:extLst>
              <a:ext uri="{FF2B5EF4-FFF2-40B4-BE49-F238E27FC236}">
                <a16:creationId xmlns:a16="http://schemas.microsoft.com/office/drawing/2014/main" id="{FFAFF5EC-A858-C826-8B97-1FB7F1C611FE}"/>
              </a:ext>
            </a:extLst>
          </p:cNvPr>
          <p:cNvSpPr txBox="1"/>
          <p:nvPr/>
        </p:nvSpPr>
        <p:spPr>
          <a:xfrm>
            <a:off x="-1" y="6520926"/>
            <a:ext cx="8699863"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Crown JP et al. ESMO 2025;Abstract LBA14. Crown JP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a:t>
            </a:r>
            <a:r>
              <a:rPr kumimoji="0" lang="en-US" sz="1500" b="0" i="1" u="none" strike="noStrike" kern="1200" cap="none" spc="0" normalizeH="0" baseline="0" noProof="0" dirty="0">
                <a:ln>
                  <a:noFill/>
                </a:ln>
                <a:solidFill>
                  <a:srgbClr val="000000"/>
                </a:solidFill>
                <a:effectLst/>
                <a:uLnTx/>
                <a:uFillTx/>
                <a:latin typeface="Calibri"/>
                <a:ea typeface="+mn-ea"/>
                <a:cs typeface="+mn-cs"/>
              </a:rPr>
              <a:t>SMO Open</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2025;10(11):105858.</a:t>
            </a:r>
          </a:p>
        </p:txBody>
      </p:sp>
    </p:spTree>
    <p:custDataLst>
      <p:tags r:id="rId1"/>
    </p:custDataLst>
    <p:extLst>
      <p:ext uri="{BB962C8B-B14F-4D97-AF65-F5344CB8AC3E}">
        <p14:creationId xmlns:p14="http://schemas.microsoft.com/office/powerpoint/2010/main" val="2576872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4BEA-8F47-5441-3456-EBA00B08B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258126-2F0D-41E2-F26F-B61D2A8AC98E}"/>
              </a:ext>
            </a:extLst>
          </p:cNvPr>
          <p:cNvSpPr>
            <a:spLocks noGrp="1"/>
          </p:cNvSpPr>
          <p:nvPr>
            <p:ph type="title"/>
          </p:nvPr>
        </p:nvSpPr>
        <p:spPr>
          <a:xfrm>
            <a:off x="1883531" y="337073"/>
            <a:ext cx="8424936" cy="951218"/>
          </a:xfrm>
        </p:spPr>
        <p:txBody>
          <a:bodyPr>
            <a:normAutofit/>
          </a:bodyPr>
          <a:lstStyle/>
          <a:p>
            <a:r>
              <a:rPr lang="en-US" sz="2800" dirty="0" err="1">
                <a:solidFill>
                  <a:srgbClr val="0432FF"/>
                </a:solidFill>
              </a:rPr>
              <a:t>lidERA</a:t>
            </a:r>
            <a:r>
              <a:rPr lang="en-US" sz="2800" dirty="0">
                <a:solidFill>
                  <a:srgbClr val="0432FF"/>
                </a:solidFill>
              </a:rPr>
              <a:t> Breast Cancer Study Design</a:t>
            </a:r>
          </a:p>
        </p:txBody>
      </p:sp>
      <p:sp>
        <p:nvSpPr>
          <p:cNvPr id="3" name="TextBox 2">
            <a:extLst>
              <a:ext uri="{FF2B5EF4-FFF2-40B4-BE49-F238E27FC236}">
                <a16:creationId xmlns:a16="http://schemas.microsoft.com/office/drawing/2014/main" id="{4D48AF4F-354F-B7C6-18D0-BC6B6361533D}"/>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San Antonio Breast Cancer Symposium 2025;Abstract GS1-10.</a:t>
            </a:r>
          </a:p>
        </p:txBody>
      </p:sp>
      <p:pic>
        <p:nvPicPr>
          <p:cNvPr id="5" name="Picture 4">
            <a:extLst>
              <a:ext uri="{FF2B5EF4-FFF2-40B4-BE49-F238E27FC236}">
                <a16:creationId xmlns:a16="http://schemas.microsoft.com/office/drawing/2014/main" id="{AA1EAF43-D3A5-9664-0E84-DF43AD82D9CB}"/>
              </a:ext>
            </a:extLst>
          </p:cNvPr>
          <p:cNvPicPr>
            <a:picLocks noChangeAspect="1"/>
          </p:cNvPicPr>
          <p:nvPr/>
        </p:nvPicPr>
        <p:blipFill>
          <a:blip r:embed="rId4"/>
          <a:stretch>
            <a:fillRect/>
          </a:stretch>
        </p:blipFill>
        <p:spPr>
          <a:xfrm>
            <a:off x="139990" y="1500620"/>
            <a:ext cx="11912019" cy="3856759"/>
          </a:xfrm>
          <a:prstGeom prst="rect">
            <a:avLst/>
          </a:prstGeom>
        </p:spPr>
      </p:pic>
      <p:sp>
        <p:nvSpPr>
          <p:cNvPr id="4" name="TextBox 3">
            <a:extLst>
              <a:ext uri="{FF2B5EF4-FFF2-40B4-BE49-F238E27FC236}">
                <a16:creationId xmlns:a16="http://schemas.microsoft.com/office/drawing/2014/main" id="{26F8C76D-008C-56FB-C26E-216BDEB71E4D}"/>
              </a:ext>
            </a:extLst>
          </p:cNvPr>
          <p:cNvSpPr txBox="1"/>
          <p:nvPr/>
        </p:nvSpPr>
        <p:spPr>
          <a:xfrm>
            <a:off x="134470" y="5382409"/>
            <a:ext cx="10816028"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SOC = standard of care; ET = endocrine therapy; DRFI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distant recurrence-free interval; LRRFI = locoregional recurrence-free interval</a:t>
            </a:r>
          </a:p>
        </p:txBody>
      </p:sp>
    </p:spTree>
    <p:custDataLst>
      <p:tags r:id="rId1"/>
    </p:custDataLst>
    <p:extLst>
      <p:ext uri="{BB962C8B-B14F-4D97-AF65-F5344CB8AC3E}">
        <p14:creationId xmlns:p14="http://schemas.microsoft.com/office/powerpoint/2010/main" val="38812667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AA10-B695-59B4-4382-47E284EF6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BBA0B4-3341-68AD-C2C5-9945078532D0}"/>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IDFS Outcomes</a:t>
            </a:r>
          </a:p>
        </p:txBody>
      </p:sp>
      <p:sp>
        <p:nvSpPr>
          <p:cNvPr id="3" name="TextBox 2">
            <a:extLst>
              <a:ext uri="{FF2B5EF4-FFF2-40B4-BE49-F238E27FC236}">
                <a16:creationId xmlns:a16="http://schemas.microsoft.com/office/drawing/2014/main" id="{94CD876F-6AE8-0D98-CAD1-35FE23721C05}"/>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San Antonio Breast Cancer Symposium 2025;Abstract GS1-10.</a:t>
            </a:r>
          </a:p>
        </p:txBody>
      </p:sp>
      <p:pic>
        <p:nvPicPr>
          <p:cNvPr id="5" name="Picture 4">
            <a:extLst>
              <a:ext uri="{FF2B5EF4-FFF2-40B4-BE49-F238E27FC236}">
                <a16:creationId xmlns:a16="http://schemas.microsoft.com/office/drawing/2014/main" id="{7713C2AA-033A-65FE-CF5D-9B1F6A8D34E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85630" y="1005333"/>
            <a:ext cx="12020739" cy="4847333"/>
          </a:xfrm>
          <a:prstGeom prst="rect">
            <a:avLst/>
          </a:prstGeom>
        </p:spPr>
      </p:pic>
    </p:spTree>
    <p:custDataLst>
      <p:tags r:id="rId1"/>
    </p:custDataLst>
    <p:extLst>
      <p:ext uri="{BB962C8B-B14F-4D97-AF65-F5344CB8AC3E}">
        <p14:creationId xmlns:p14="http://schemas.microsoft.com/office/powerpoint/2010/main" val="23514216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DB4B-AAA9-5D95-B07F-6FA30943A5B5}"/>
              </a:ext>
            </a:extLst>
          </p:cNvPr>
          <p:cNvSpPr>
            <a:spLocks noGrp="1"/>
          </p:cNvSpPr>
          <p:nvPr>
            <p:ph type="title"/>
          </p:nvPr>
        </p:nvSpPr>
        <p:spPr>
          <a:xfrm>
            <a:off x="912286" y="227013"/>
            <a:ext cx="10358967" cy="697778"/>
          </a:xfrm>
        </p:spPr>
        <p:txBody>
          <a:bodyPr/>
          <a:lstStyle/>
          <a:p>
            <a:r>
              <a:rPr lang="en-US" dirty="0" err="1">
                <a:solidFill>
                  <a:srgbClr val="0432FF"/>
                </a:solidFill>
              </a:rPr>
              <a:t>lidERA</a:t>
            </a:r>
            <a:r>
              <a:rPr lang="en-US" dirty="0">
                <a:solidFill>
                  <a:srgbClr val="0432FF"/>
                </a:solidFill>
              </a:rPr>
              <a:t> Breast Cancer: IDFS by Menopausal Status</a:t>
            </a:r>
          </a:p>
        </p:txBody>
      </p:sp>
      <p:pic>
        <p:nvPicPr>
          <p:cNvPr id="4" name="Picture 3">
            <a:extLst>
              <a:ext uri="{FF2B5EF4-FFF2-40B4-BE49-F238E27FC236}">
                <a16:creationId xmlns:a16="http://schemas.microsoft.com/office/drawing/2014/main" id="{86620159-133B-B7E9-CDE7-C02430DD765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231" y="1076269"/>
            <a:ext cx="12192000" cy="5032034"/>
          </a:xfrm>
          <a:prstGeom prst="rect">
            <a:avLst/>
          </a:prstGeom>
        </p:spPr>
      </p:pic>
      <p:sp>
        <p:nvSpPr>
          <p:cNvPr id="6" name="TextBox 5">
            <a:extLst>
              <a:ext uri="{FF2B5EF4-FFF2-40B4-BE49-F238E27FC236}">
                <a16:creationId xmlns:a16="http://schemas.microsoft.com/office/drawing/2014/main" id="{4045C13B-65B1-0F79-920B-ABD6A56FE3FC}"/>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Schmid P et al. ASCO 2026;Abstract 502.</a:t>
            </a:r>
          </a:p>
        </p:txBody>
      </p:sp>
    </p:spTree>
    <p:extLst>
      <p:ext uri="{BB962C8B-B14F-4D97-AF65-F5344CB8AC3E}">
        <p14:creationId xmlns:p14="http://schemas.microsoft.com/office/powerpoint/2010/main" val="41924990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8F621-F3CA-F2FB-08A9-895B808D5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CB46F-6BA4-5716-B6D3-3124E1864CBC}"/>
              </a:ext>
            </a:extLst>
          </p:cNvPr>
          <p:cNvSpPr>
            <a:spLocks noGrp="1"/>
          </p:cNvSpPr>
          <p:nvPr>
            <p:ph type="title"/>
          </p:nvPr>
        </p:nvSpPr>
        <p:spPr>
          <a:xfrm>
            <a:off x="1883531" y="337073"/>
            <a:ext cx="8424936" cy="522464"/>
          </a:xfrm>
        </p:spPr>
        <p:txBody>
          <a:bodyPr>
            <a:normAutofit/>
          </a:bodyPr>
          <a:lstStyle/>
          <a:p>
            <a:r>
              <a:rPr lang="en-US" sz="2800" dirty="0" err="1">
                <a:solidFill>
                  <a:srgbClr val="0432FF"/>
                </a:solidFill>
              </a:rPr>
              <a:t>lidERA</a:t>
            </a:r>
            <a:r>
              <a:rPr lang="en-US" sz="2800" dirty="0">
                <a:solidFill>
                  <a:srgbClr val="0432FF"/>
                </a:solidFill>
              </a:rPr>
              <a:t> Breast Cancer: OS Outcomes</a:t>
            </a:r>
          </a:p>
        </p:txBody>
      </p:sp>
      <p:sp>
        <p:nvSpPr>
          <p:cNvPr id="3" name="TextBox 2">
            <a:extLst>
              <a:ext uri="{FF2B5EF4-FFF2-40B4-BE49-F238E27FC236}">
                <a16:creationId xmlns:a16="http://schemas.microsoft.com/office/drawing/2014/main" id="{AB0F073C-B86D-038A-AA65-274C050184F5}"/>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Bardia A et al. San Antonio Breast Cancer Symposium 2025;Abstract GS1-10.</a:t>
            </a:r>
          </a:p>
        </p:txBody>
      </p:sp>
      <p:pic>
        <p:nvPicPr>
          <p:cNvPr id="4" name="Picture 3">
            <a:extLst>
              <a:ext uri="{FF2B5EF4-FFF2-40B4-BE49-F238E27FC236}">
                <a16:creationId xmlns:a16="http://schemas.microsoft.com/office/drawing/2014/main" id="{08C2A543-7842-C38F-4327-CFC91290100B}"/>
              </a:ext>
            </a:extLst>
          </p:cNvPr>
          <p:cNvPicPr>
            <a:picLocks noChangeAspect="1"/>
          </p:cNvPicPr>
          <p:nvPr/>
        </p:nvPicPr>
        <p:blipFill>
          <a:blip r:embed="rId4"/>
          <a:stretch>
            <a:fillRect/>
          </a:stretch>
        </p:blipFill>
        <p:spPr>
          <a:xfrm>
            <a:off x="164324" y="1124028"/>
            <a:ext cx="11863351" cy="4609943"/>
          </a:xfrm>
          <a:prstGeom prst="rect">
            <a:avLst/>
          </a:prstGeom>
        </p:spPr>
      </p:pic>
    </p:spTree>
    <p:custDataLst>
      <p:tags r:id="rId1"/>
    </p:custDataLst>
    <p:extLst>
      <p:ext uri="{BB962C8B-B14F-4D97-AF65-F5344CB8AC3E}">
        <p14:creationId xmlns:p14="http://schemas.microsoft.com/office/powerpoint/2010/main" val="4233205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FBDBB-CCBE-CF3B-6B3B-203EFB45EE4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E08C9C6-003E-CA94-4CC6-6A1E37286775}"/>
              </a:ext>
            </a:extLst>
          </p:cNvPr>
          <p:cNvSpPr/>
          <p:nvPr/>
        </p:nvSpPr>
        <p:spPr bwMode="auto">
          <a:xfrm>
            <a:off x="661639" y="5517173"/>
            <a:ext cx="11047141" cy="100257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8" name="Rectangle 7">
            <a:extLst>
              <a:ext uri="{FF2B5EF4-FFF2-40B4-BE49-F238E27FC236}">
                <a16:creationId xmlns:a16="http://schemas.microsoft.com/office/drawing/2014/main" id="{8DB04EDD-D8ED-A39F-47E5-7ECA11209F4D}"/>
              </a:ext>
            </a:extLst>
          </p:cNvPr>
          <p:cNvSpPr/>
          <p:nvPr/>
        </p:nvSpPr>
        <p:spPr bwMode="auto">
          <a:xfrm>
            <a:off x="661639" y="3903963"/>
            <a:ext cx="11047141" cy="100257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ectangle 6">
            <a:extLst>
              <a:ext uri="{FF2B5EF4-FFF2-40B4-BE49-F238E27FC236}">
                <a16:creationId xmlns:a16="http://schemas.microsoft.com/office/drawing/2014/main" id="{82286077-4529-1069-5A9E-7DA25F98E316}"/>
              </a:ext>
            </a:extLst>
          </p:cNvPr>
          <p:cNvSpPr/>
          <p:nvPr/>
        </p:nvSpPr>
        <p:spPr bwMode="auto">
          <a:xfrm>
            <a:off x="661639" y="2609384"/>
            <a:ext cx="11047141" cy="66907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0FCFC137-D618-1AF3-1FB1-7864043C6B2D}"/>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Select Ongoing Phase III Trials of Oral SERDs for </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HR-Positive, HER2-Negative Localized Breast Cancer</a:t>
            </a:r>
            <a:endParaRPr lang="en-US" dirty="0"/>
          </a:p>
        </p:txBody>
      </p:sp>
      <p:sp>
        <p:nvSpPr>
          <p:cNvPr id="4" name="Content Placeholder 3">
            <a:extLst>
              <a:ext uri="{FF2B5EF4-FFF2-40B4-BE49-F238E27FC236}">
                <a16:creationId xmlns:a16="http://schemas.microsoft.com/office/drawing/2014/main" id="{E571DA9E-A0EC-91A2-6C0E-F207B4DB9E5C}"/>
              </a:ext>
            </a:extLst>
          </p:cNvPr>
          <p:cNvSpPr>
            <a:spLocks noGrp="1"/>
          </p:cNvSpPr>
          <p:nvPr>
            <p:ph idx="1"/>
          </p:nvPr>
        </p:nvSpPr>
        <p:spPr/>
        <p: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a:ea typeface="MS PGothic" charset="0"/>
                <a:cs typeface="+mn-cs"/>
              </a:rPr>
              <a:t>Bardia A et al. ELEGANT: Elacestrant versus standard endocrine therapy (ET) in women and men with node-positive, estrogen receptor-positive (ER+), HER2-negative (HER2-), early breast cancer (</a:t>
            </a:r>
            <a:r>
              <a:rPr kumimoji="0" lang="en-US" sz="1900" b="0" i="0" u="none" strike="noStrike" kern="1200" cap="none" spc="0" normalizeH="0" baseline="0" noProof="0" dirty="0" err="1">
                <a:ln>
                  <a:noFill/>
                </a:ln>
                <a:solidFill>
                  <a:srgbClr val="000000"/>
                </a:solidFill>
                <a:effectLst/>
                <a:uLnTx/>
                <a:uFillTx/>
                <a:latin typeface="Calibri"/>
                <a:ea typeface="MS PGothic" charset="0"/>
                <a:cs typeface="+mn-cs"/>
              </a:rPr>
              <a:t>eBC</a:t>
            </a:r>
            <a:r>
              <a:rPr kumimoji="0" lang="en-US" sz="1900" b="0" i="0" u="none" strike="noStrike" kern="1200" cap="none" spc="0" normalizeH="0" baseline="0" noProof="0" dirty="0">
                <a:ln>
                  <a:noFill/>
                </a:ln>
                <a:solidFill>
                  <a:srgbClr val="000000"/>
                </a:solidFill>
                <a:effectLst/>
                <a:uLnTx/>
                <a:uFillTx/>
                <a:latin typeface="Calibri"/>
                <a:ea typeface="MS PGothic" charset="0"/>
                <a:cs typeface="+mn-cs"/>
              </a:rPr>
              <a:t>) with high risk of recurrence in a global, multicenter, randomized, open-label phase 3 study. ASCO 2025;Abstract TPS619.</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Dynamic marker-adjusted therapy comparing adjuvant </a:t>
            </a:r>
            <a:r>
              <a:rPr kumimoji="0" lang="en-US" sz="1900" b="0" i="0" u="none" strike="noStrike" kern="1200" cap="none" spc="0" normalizeH="0" baseline="0" noProof="0" dirty="0" err="1">
                <a:ln>
                  <a:noFill/>
                </a:ln>
                <a:solidFill>
                  <a:schemeClr val="bg1"/>
                </a:solidFill>
                <a:effectLst/>
                <a:uLnTx/>
                <a:uFillTx/>
                <a:latin typeface="Calibri"/>
                <a:ea typeface="MS PGothic" charset="0"/>
                <a:cs typeface="+mn-cs"/>
              </a:rPr>
              <a:t>elacestrant</a:t>
            </a: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 with standard endocrine treatment in genomically and/or clinically high-risk ER+/HER2- early breast cancer (</a:t>
            </a:r>
            <a:r>
              <a:rPr kumimoji="0" lang="en-US" sz="1900" b="0" i="0" u="none" strike="noStrike" kern="1200" cap="none" spc="0" normalizeH="0" baseline="0" noProof="0" dirty="0" err="1">
                <a:ln>
                  <a:noFill/>
                </a:ln>
                <a:solidFill>
                  <a:schemeClr val="bg1"/>
                </a:solidFill>
                <a:effectLst/>
                <a:uLnTx/>
                <a:uFillTx/>
                <a:latin typeface="Calibri"/>
                <a:ea typeface="MS PGothic" charset="0"/>
                <a:cs typeface="+mn-cs"/>
              </a:rPr>
              <a:t>ADAPTela</a:t>
            </a: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 NCT072423352</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err="1">
                <a:ln>
                  <a:noFill/>
                </a:ln>
                <a:solidFill>
                  <a:srgbClr val="000000"/>
                </a:solidFill>
                <a:effectLst/>
                <a:uLnTx/>
                <a:uFillTx/>
                <a:latin typeface="Calibri"/>
                <a:ea typeface="MS PGothic" charset="0"/>
                <a:cs typeface="+mn-cs"/>
              </a:rPr>
              <a:t>Ignatiadis</a:t>
            </a:r>
            <a:r>
              <a:rPr kumimoji="0" lang="en-US" sz="1900" b="0" i="0" u="none" strike="noStrike" kern="1200" cap="none" spc="0" normalizeH="0" baseline="0" noProof="0" dirty="0">
                <a:ln>
                  <a:noFill/>
                </a:ln>
                <a:solidFill>
                  <a:srgbClr val="000000"/>
                </a:solidFill>
                <a:effectLst/>
                <a:uLnTx/>
                <a:uFillTx/>
                <a:latin typeface="Calibri"/>
                <a:ea typeface="MS PGothic" charset="0"/>
                <a:cs typeface="+mn-cs"/>
              </a:rPr>
              <a:t> M et al. EORTC-2129-BCG: Elacestrant for treating ER+/HER2- breast cancer patients with ctDNA relapse (TREAT ctDNA). ASCO 2025;Abstract TPS620.</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Jhaveri K et al. EMBER-4: A phase 3 adjuvant trial of </a:t>
            </a:r>
            <a:r>
              <a:rPr kumimoji="0" lang="en-US" sz="1900" b="0" i="0" u="none" strike="noStrike" kern="1200" cap="none" spc="0" normalizeH="0" baseline="0" noProof="0" dirty="0" err="1">
                <a:ln>
                  <a:noFill/>
                </a:ln>
                <a:solidFill>
                  <a:schemeClr val="bg1"/>
                </a:solidFill>
                <a:effectLst/>
                <a:uLnTx/>
                <a:uFillTx/>
                <a:latin typeface="Calibri"/>
                <a:ea typeface="MS PGothic" charset="0"/>
                <a:cs typeface="+mn-cs"/>
              </a:rPr>
              <a:t>imlunestrant</a:t>
            </a: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 vs standard endocrine therapy (ET) in patients with ER+, HER2- early breast cancer (EBC) with an increased risk of recurrence who have previously received 2 to 5 years of adjuvant ET. SABCS 2022;Abstract OT1-01-02.</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a:ea typeface="MS PGothic" charset="0"/>
                <a:cs typeface="+mn-cs"/>
              </a:rPr>
              <a:t>Hamilton EP et al. CAMBRIA-1 &amp; CAMBRIA-2 phase III trials: Camizestrant versus standard endocrine therapy in ER+/HER2- early breast cancer. </a:t>
            </a:r>
            <a:r>
              <a:rPr kumimoji="0" lang="en-US" sz="1900" b="0" i="1" u="none" strike="noStrike" kern="1200" cap="none" spc="0" normalizeH="0" baseline="0" noProof="0" dirty="0">
                <a:ln>
                  <a:noFill/>
                </a:ln>
                <a:solidFill>
                  <a:srgbClr val="000000"/>
                </a:solidFill>
                <a:effectLst/>
                <a:uLnTx/>
                <a:uFillTx/>
                <a:latin typeface="Calibri"/>
                <a:ea typeface="MS PGothic" charset="0"/>
                <a:cs typeface="+mn-cs"/>
              </a:rPr>
              <a:t>Future Oncol</a:t>
            </a:r>
            <a:r>
              <a:rPr kumimoji="0" lang="en-US" sz="1900" b="0" i="0" u="none" strike="noStrike" kern="1200" cap="none" spc="0" normalizeH="0" baseline="0" noProof="0" dirty="0">
                <a:ln>
                  <a:noFill/>
                </a:ln>
                <a:solidFill>
                  <a:srgbClr val="000000"/>
                </a:solidFill>
                <a:effectLst/>
                <a:uLnTx/>
                <a:uFillTx/>
                <a:latin typeface="Calibri"/>
                <a:ea typeface="MS PGothic" charset="0"/>
                <a:cs typeface="+mn-cs"/>
              </a:rPr>
              <a:t> 2025;21(7):795-806.</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A phase </a:t>
            </a:r>
            <a:r>
              <a:rPr kumimoji="0" lang="en-US" sz="1900" b="0" i="0" u="none" strike="noStrike" kern="1200" cap="none" spc="0" normalizeH="0" baseline="0" noProof="0" dirty="0" err="1">
                <a:ln>
                  <a:noFill/>
                </a:ln>
                <a:solidFill>
                  <a:schemeClr val="bg1"/>
                </a:solidFill>
                <a:effectLst/>
                <a:uLnTx/>
                <a:uFillTx/>
                <a:latin typeface="Calibri"/>
                <a:ea typeface="MS PGothic" charset="0"/>
                <a:cs typeface="+mn-cs"/>
              </a:rPr>
              <a:t>IIIb</a:t>
            </a: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 single-arm, open-label study evaluating adherence, tolerability, and patient reported outcomes (PRO) of </a:t>
            </a:r>
            <a:r>
              <a:rPr kumimoji="0" lang="en-US" sz="1900" b="0" i="0" u="none" strike="noStrike" kern="1200" cap="none" spc="0" normalizeH="0" baseline="0" noProof="0" dirty="0" err="1">
                <a:ln>
                  <a:noFill/>
                </a:ln>
                <a:solidFill>
                  <a:schemeClr val="bg1"/>
                </a:solidFill>
                <a:effectLst/>
                <a:uLnTx/>
                <a:uFillTx/>
                <a:latin typeface="Calibri"/>
                <a:ea typeface="MS PGothic" charset="0"/>
                <a:cs typeface="+mn-cs"/>
              </a:rPr>
              <a:t>giredestrant</a:t>
            </a:r>
            <a:r>
              <a:rPr kumimoji="0" lang="en-US" sz="1900" b="0" i="0" u="none" strike="noStrike" kern="1200" cap="none" spc="0" normalizeH="0" baseline="0" noProof="0" dirty="0">
                <a:ln>
                  <a:noFill/>
                </a:ln>
                <a:solidFill>
                  <a:schemeClr val="bg1"/>
                </a:solidFill>
                <a:effectLst/>
                <a:uLnTx/>
                <a:uFillTx/>
                <a:latin typeface="Calibri"/>
                <a:ea typeface="MS PGothic" charset="0"/>
                <a:cs typeface="+mn-cs"/>
              </a:rPr>
              <a:t> in patients with ER+/HER2- early breast cancer who are intolerant to adjuvant aromatase inhibitor therapy. NCT07541079</a:t>
            </a:r>
          </a:p>
        </p:txBody>
      </p:sp>
      <p:pic>
        <p:nvPicPr>
          <p:cNvPr id="11" name="Picture 10" descr="A close up of a sign&#10;&#10;Description automatically generated">
            <a:extLst>
              <a:ext uri="{FF2B5EF4-FFF2-40B4-BE49-F238E27FC236}">
                <a16:creationId xmlns:a16="http://schemas.microsoft.com/office/drawing/2014/main" id="{5AD23430-3788-55A3-10AA-D42214C41CB4}"/>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8383996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51EB9-36E6-8729-2D84-E5BC4202E0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AAD2C-5C44-4F6B-CD18-A4327770B2FD}"/>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33523834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51ADF-9169-1D66-256B-6859BF0C7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457DF-2BB9-E81A-1B1A-7D109559A560}"/>
              </a:ext>
            </a:extLst>
          </p:cNvPr>
          <p:cNvSpPr>
            <a:spLocks noGrp="1"/>
          </p:cNvSpPr>
          <p:nvPr>
            <p:ph type="title"/>
          </p:nvPr>
        </p:nvSpPr>
        <p:spPr>
          <a:xfrm>
            <a:off x="3698239" y="524933"/>
            <a:ext cx="7573014" cy="737659"/>
          </a:xfrm>
        </p:spPr>
        <p:txBody>
          <a:bodyPr/>
          <a:lstStyle/>
          <a:p>
            <a:r>
              <a:rPr lang="en-US" dirty="0"/>
              <a:t>Questions for the Faculty</a:t>
            </a:r>
          </a:p>
        </p:txBody>
      </p:sp>
      <p:sp>
        <p:nvSpPr>
          <p:cNvPr id="9" name="Content Placeholder 8">
            <a:extLst>
              <a:ext uri="{FF2B5EF4-FFF2-40B4-BE49-F238E27FC236}">
                <a16:creationId xmlns:a16="http://schemas.microsoft.com/office/drawing/2014/main" id="{9B9F080E-7F4E-5050-B08D-E4AE94B2E41A}"/>
              </a:ext>
            </a:extLst>
          </p:cNvPr>
          <p:cNvSpPr>
            <a:spLocks noGrp="1"/>
          </p:cNvSpPr>
          <p:nvPr>
            <p:ph idx="1"/>
          </p:nvPr>
        </p:nvSpPr>
        <p:spPr>
          <a:xfrm>
            <a:off x="3698237" y="1401303"/>
            <a:ext cx="7573015" cy="4530727"/>
          </a:xfrm>
        </p:spPr>
        <p:txBody>
          <a:bodyPr/>
          <a:lstStyle/>
          <a:p>
            <a:pPr lvl="0"/>
            <a:r>
              <a:rPr lang="en-US" sz="2000" dirty="0"/>
              <a:t>In general, do you follow the criteria outlined in the FDA approvals when selecting patients to receive a CDK4/6 inhibitor in the adjuvant setting?</a:t>
            </a:r>
          </a:p>
          <a:p>
            <a:pPr lvl="0"/>
            <a:r>
              <a:rPr lang="en-US" sz="2000" dirty="0"/>
              <a:t>For patients who are eligible to receive either adjuvant abemaciclib or ribociclib, how do you select between the two agents?</a:t>
            </a:r>
          </a:p>
          <a:p>
            <a:pPr lvl="0"/>
            <a:r>
              <a:rPr lang="en-US" sz="2000" dirty="0"/>
              <a:t>Do you employ a dose-escalation strategy with abemaciclib?</a:t>
            </a:r>
          </a:p>
          <a:p>
            <a:pPr lvl="0"/>
            <a:r>
              <a:rPr lang="en-US" sz="2000" dirty="0"/>
              <a:t>If adjuvant giredestrant were to become available, for which specific patients would you recommend it, and what would be your clinical approach? Are other oral SERDs being investigated in the adjuvant setting?</a:t>
            </a:r>
          </a:p>
          <a:p>
            <a:pPr lvl="0"/>
            <a:r>
              <a:rPr lang="en-US" sz="2000" dirty="0"/>
              <a:t>Regulatory and reimbursement issues aside, for a patient who is not tolerating an adjuvant AI, would you consider switching to </a:t>
            </a:r>
            <a:r>
              <a:rPr lang="en-US" sz="2000" dirty="0" err="1"/>
              <a:t>giredestrant</a:t>
            </a:r>
            <a:r>
              <a:rPr lang="en-US" sz="2000" dirty="0"/>
              <a:t>?</a:t>
            </a:r>
          </a:p>
        </p:txBody>
      </p:sp>
    </p:spTree>
    <p:extLst>
      <p:ext uri="{BB962C8B-B14F-4D97-AF65-F5344CB8AC3E}">
        <p14:creationId xmlns:p14="http://schemas.microsoft.com/office/powerpoint/2010/main" val="370666544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CFEA0-B68A-C2B2-6E1C-ABC8FD3E2A3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9A1C327-BE7A-6E56-2E0B-D476AE6CCD33}"/>
              </a:ext>
            </a:extLst>
          </p:cNvPr>
          <p:cNvSpPr/>
          <p:nvPr/>
        </p:nvSpPr>
        <p:spPr bwMode="auto">
          <a:xfrm>
            <a:off x="661639" y="1799062"/>
            <a:ext cx="11047141" cy="126380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ectangle 6">
            <a:extLst>
              <a:ext uri="{FF2B5EF4-FFF2-40B4-BE49-F238E27FC236}">
                <a16:creationId xmlns:a16="http://schemas.microsoft.com/office/drawing/2014/main" id="{708B92E5-1C68-D045-34C8-5BB39B4201D7}"/>
              </a:ext>
            </a:extLst>
          </p:cNvPr>
          <p:cNvSpPr/>
          <p:nvPr/>
        </p:nvSpPr>
        <p:spPr bwMode="auto">
          <a:xfrm>
            <a:off x="661639" y="3836018"/>
            <a:ext cx="11047141" cy="944138"/>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A69FCADD-4A01-48F5-8522-B1CE908C1F3A}"/>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Novel Approaches to First-Line Treatment </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of ER-Positive, HER2-Negative </a:t>
            </a:r>
            <a:r>
              <a:rPr kumimoji="0" lang="en-US" sz="32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mBC</a:t>
            </a: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PROTACs</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28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Dr Lustberg</a:t>
            </a:r>
            <a:endParaRPr lang="en-US" dirty="0"/>
          </a:p>
        </p:txBody>
      </p:sp>
      <p:sp>
        <p:nvSpPr>
          <p:cNvPr id="5" name="Content Placeholder 4">
            <a:extLst>
              <a:ext uri="{FF2B5EF4-FFF2-40B4-BE49-F238E27FC236}">
                <a16:creationId xmlns:a16="http://schemas.microsoft.com/office/drawing/2014/main" id="{EA339300-6840-1D7D-30CB-92D2E2F37A98}"/>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Select Datasets</a:t>
            </a:r>
            <a:endParaRPr kumimoji="0" lang="en-US" sz="2400" b="0" i="0" u="sng"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bg1"/>
                </a:solidFill>
                <a:effectLst/>
                <a:uLnTx/>
                <a:uFillTx/>
                <a:latin typeface="Calibri"/>
                <a:ea typeface="MS PGothic" charset="0"/>
                <a:cs typeface="+mn-cs"/>
              </a:rPr>
              <a:t>Bidard FC et al. First-line camizestrant for emergent ESR1 mutations in advanced breast cancer: Final progression-free survival 2 from the phase III SERENA-6 trial. ASCO 2026;Abstract LBA1007.</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Calibri"/>
                <a:ea typeface="MS PGothic" charset="0"/>
                <a:cs typeface="+mn-cs"/>
              </a:rPr>
              <a:t>Jhaveri KL et al. Overall survival with </a:t>
            </a:r>
            <a:r>
              <a:rPr kumimoji="0" lang="en-US" sz="2400" b="0" i="0" u="none" strike="noStrike" kern="1200" cap="none" spc="0" normalizeH="0" baseline="0" noProof="0" dirty="0" err="1">
                <a:ln>
                  <a:noFill/>
                </a:ln>
                <a:solidFill>
                  <a:srgbClr val="000000"/>
                </a:solidFill>
                <a:effectLst/>
                <a:uLnTx/>
                <a:uFillTx/>
                <a:latin typeface="Calibri"/>
                <a:ea typeface="MS PGothic" charset="0"/>
                <a:cs typeface="+mn-cs"/>
              </a:rPr>
              <a:t>inavolisib</a:t>
            </a:r>
            <a:r>
              <a:rPr kumimoji="0" lang="en-US" sz="2400" b="0" i="0" u="none" strike="noStrike" kern="1200" cap="none" spc="0" normalizeH="0" baseline="0" noProof="0" dirty="0">
                <a:ln>
                  <a:noFill/>
                </a:ln>
                <a:solidFill>
                  <a:srgbClr val="000000"/>
                </a:solidFill>
                <a:effectLst/>
                <a:uLnTx/>
                <a:uFillTx/>
                <a:latin typeface="Calibri"/>
                <a:ea typeface="MS PGothic" charset="0"/>
                <a:cs typeface="+mn-cs"/>
              </a:rPr>
              <a:t> in </a:t>
            </a:r>
            <a:r>
              <a:rPr kumimoji="0" lang="en-US" sz="2400" b="0" i="1" u="none" strike="noStrike" kern="1200" cap="none" spc="0" normalizeH="0" baseline="0" noProof="0" dirty="0">
                <a:ln>
                  <a:noFill/>
                </a:ln>
                <a:solidFill>
                  <a:srgbClr val="000000"/>
                </a:solidFill>
                <a:effectLst/>
                <a:uLnTx/>
                <a:uFillTx/>
                <a:latin typeface="Calibri"/>
                <a:ea typeface="MS PGothic" charset="0"/>
                <a:cs typeface="+mn-cs"/>
              </a:rPr>
              <a:t>PIK3CA</a:t>
            </a:r>
            <a:r>
              <a:rPr kumimoji="0" lang="en-US" sz="2400" b="0" i="0" u="none" strike="noStrike" kern="1200" cap="none" spc="0" normalizeH="0" baseline="0" noProof="0" dirty="0">
                <a:ln>
                  <a:noFill/>
                </a:ln>
                <a:solidFill>
                  <a:srgbClr val="000000"/>
                </a:solidFill>
                <a:effectLst/>
                <a:uLnTx/>
                <a:uFillTx/>
                <a:latin typeface="Calibri"/>
                <a:ea typeface="MS PGothic" charset="0"/>
                <a:cs typeface="+mn-cs"/>
              </a:rPr>
              <a:t>-mutated advanced breast cancer. </a:t>
            </a:r>
            <a:r>
              <a:rPr kumimoji="0" lang="en-US" sz="2400" b="0" i="1" u="none" strike="noStrike" kern="1200" cap="none" spc="0" normalizeH="0" baseline="0" noProof="0" dirty="0">
                <a:ln>
                  <a:noFill/>
                </a:ln>
                <a:solidFill>
                  <a:srgbClr val="000000"/>
                </a:solidFill>
                <a:effectLst/>
                <a:uLnTx/>
                <a:uFillTx/>
                <a:latin typeface="Calibri"/>
                <a:ea typeface="MS PGothic" charset="0"/>
                <a:cs typeface="+mn-cs"/>
              </a:rPr>
              <a:t>N Engl J Med</a:t>
            </a:r>
            <a:r>
              <a:rPr kumimoji="0" lang="en-US" sz="2400" b="0" i="0" u="none" strike="noStrike" kern="1200" cap="none" spc="0" normalizeH="0" baseline="0" noProof="0" dirty="0">
                <a:ln>
                  <a:noFill/>
                </a:ln>
                <a:solidFill>
                  <a:srgbClr val="000000"/>
                </a:solidFill>
                <a:effectLst/>
                <a:uLnTx/>
                <a:uFillTx/>
                <a:latin typeface="Calibri"/>
                <a:ea typeface="MS PGothic" charset="0"/>
                <a:cs typeface="+mn-cs"/>
              </a:rPr>
              <a:t> 2025;393(2):151-61.</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schemeClr val="bg1"/>
                </a:solidFill>
                <a:effectLst/>
                <a:uLnTx/>
                <a:uFillTx/>
                <a:latin typeface="Calibri"/>
                <a:ea typeface="MS PGothic" charset="0"/>
                <a:cs typeface="+mn-cs"/>
              </a:rPr>
              <a:t>Campone</a:t>
            </a:r>
            <a:r>
              <a:rPr kumimoji="0" lang="en-US" sz="2400" b="0" i="0" u="none" strike="noStrike" kern="1200" cap="none" spc="0" normalizeH="0" baseline="0" noProof="0" dirty="0">
                <a:ln>
                  <a:noFill/>
                </a:ln>
                <a:solidFill>
                  <a:schemeClr val="bg1"/>
                </a:solidFill>
                <a:effectLst/>
                <a:uLnTx/>
                <a:uFillTx/>
                <a:latin typeface="Calibri"/>
                <a:ea typeface="MS PGothic" charset="0"/>
                <a:cs typeface="+mn-cs"/>
              </a:rPr>
              <a:t> M et al. </a:t>
            </a:r>
            <a:r>
              <a:rPr kumimoji="0" lang="en-US" sz="2400" b="0" i="0" u="none" strike="noStrike" kern="1200" cap="none" spc="0" normalizeH="0" baseline="0" noProof="0" dirty="0" err="1">
                <a:ln>
                  <a:noFill/>
                </a:ln>
                <a:solidFill>
                  <a:schemeClr val="bg1"/>
                </a:solidFill>
                <a:effectLst/>
                <a:uLnTx/>
                <a:uFillTx/>
                <a:latin typeface="Calibri"/>
                <a:ea typeface="MS PGothic" charset="0"/>
                <a:cs typeface="+mn-cs"/>
              </a:rPr>
              <a:t>Vepdegestrant</a:t>
            </a:r>
            <a:r>
              <a:rPr kumimoji="0" lang="en-US" sz="2400" b="0" i="0" u="none" strike="noStrike" kern="1200" cap="none" spc="0" normalizeH="0" baseline="0" noProof="0" dirty="0">
                <a:ln>
                  <a:noFill/>
                </a:ln>
                <a:solidFill>
                  <a:schemeClr val="bg1"/>
                </a:solidFill>
                <a:effectLst/>
                <a:uLnTx/>
                <a:uFillTx/>
                <a:latin typeface="Calibri"/>
                <a:ea typeface="MS PGothic" charset="0"/>
                <a:cs typeface="+mn-cs"/>
              </a:rPr>
              <a:t>, a PROTAC estrogen receptor degrader, in advanced breast cancer. </a:t>
            </a:r>
            <a:r>
              <a:rPr kumimoji="0" lang="en-US" sz="2400" b="0" i="1" u="none" strike="noStrike" kern="1200" cap="none" spc="0" normalizeH="0" baseline="0" noProof="0" dirty="0">
                <a:ln>
                  <a:noFill/>
                </a:ln>
                <a:solidFill>
                  <a:schemeClr val="bg1"/>
                </a:solidFill>
                <a:effectLst/>
                <a:uLnTx/>
                <a:uFillTx/>
                <a:latin typeface="Calibri"/>
                <a:ea typeface="MS PGothic" charset="0"/>
                <a:cs typeface="+mn-cs"/>
              </a:rPr>
              <a:t>N Engl J Med</a:t>
            </a:r>
            <a:r>
              <a:rPr kumimoji="0" lang="en-US" sz="2400" b="0" i="0" u="none" strike="noStrike" kern="1200" cap="none" spc="0" normalizeH="0" baseline="0" noProof="0" dirty="0">
                <a:ln>
                  <a:noFill/>
                </a:ln>
                <a:solidFill>
                  <a:schemeClr val="bg1"/>
                </a:solidFill>
                <a:effectLst/>
                <a:uLnTx/>
                <a:uFillTx/>
                <a:latin typeface="Calibri"/>
                <a:ea typeface="MS PGothic" charset="0"/>
                <a:cs typeface="+mn-cs"/>
              </a:rPr>
              <a:t> 2025;393(6):556-68.</a:t>
            </a:r>
            <a:endParaRPr kumimoji="0" lang="en-US" sz="2400" b="0" i="0" u="none" strike="noStrike" kern="1200" cap="none" spc="0" normalizeH="0" baseline="0" noProof="0" dirty="0">
              <a:ln>
                <a:noFill/>
              </a:ln>
              <a:solidFill>
                <a:schemeClr val="bg1"/>
              </a:solidFill>
              <a:effectLst/>
              <a:uLnTx/>
              <a:uFillTx/>
              <a:latin typeface="Calibri"/>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427740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D16EE-F917-33D4-F61C-5B962033AD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BD7EC3-0B94-2F55-A57D-F81C700D5C9A}"/>
              </a:ext>
            </a:extLst>
          </p:cNvPr>
          <p:cNvSpPr>
            <a:spLocks noGrp="1"/>
          </p:cNvSpPr>
          <p:nvPr>
            <p:ph type="title"/>
          </p:nvPr>
        </p:nvSpPr>
        <p:spPr>
          <a:xfrm>
            <a:off x="1883531" y="337073"/>
            <a:ext cx="8424936" cy="522464"/>
          </a:xfrm>
        </p:spPr>
        <p:txBody>
          <a:bodyPr>
            <a:normAutofit/>
          </a:bodyPr>
          <a:lstStyle/>
          <a:p>
            <a:r>
              <a:rPr lang="en-US" sz="2800" dirty="0">
                <a:solidFill>
                  <a:srgbClr val="0432FF"/>
                </a:solidFill>
              </a:rPr>
              <a:t>SERENA-6 Study Design</a:t>
            </a:r>
          </a:p>
        </p:txBody>
      </p:sp>
      <p:sp>
        <p:nvSpPr>
          <p:cNvPr id="3" name="TextBox 2">
            <a:extLst>
              <a:ext uri="{FF2B5EF4-FFF2-40B4-BE49-F238E27FC236}">
                <a16:creationId xmlns:a16="http://schemas.microsoft.com/office/drawing/2014/main" id="{3D8873DC-94B9-3657-B276-9B3B0B457A2E}"/>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Turner N et al. ASCO 2025;Abstract LBA4.</a:t>
            </a:r>
          </a:p>
        </p:txBody>
      </p:sp>
      <p:pic>
        <p:nvPicPr>
          <p:cNvPr id="4" name="Picture 3">
            <a:extLst>
              <a:ext uri="{FF2B5EF4-FFF2-40B4-BE49-F238E27FC236}">
                <a16:creationId xmlns:a16="http://schemas.microsoft.com/office/drawing/2014/main" id="{79B61F1B-D9D9-CB70-DB9E-45AF108AFF1B}"/>
              </a:ext>
            </a:extLst>
          </p:cNvPr>
          <p:cNvPicPr>
            <a:picLocks noChangeAspect="1"/>
          </p:cNvPicPr>
          <p:nvPr/>
        </p:nvPicPr>
        <p:blipFill>
          <a:blip r:embed="rId4"/>
          <a:stretch>
            <a:fillRect/>
          </a:stretch>
        </p:blipFill>
        <p:spPr>
          <a:xfrm>
            <a:off x="277585" y="1142784"/>
            <a:ext cx="11636829" cy="4778309"/>
          </a:xfrm>
          <a:prstGeom prst="rect">
            <a:avLst/>
          </a:prstGeom>
        </p:spPr>
      </p:pic>
      <p:sp>
        <p:nvSpPr>
          <p:cNvPr id="5" name="TextBox 4">
            <a:extLst>
              <a:ext uri="{FF2B5EF4-FFF2-40B4-BE49-F238E27FC236}">
                <a16:creationId xmlns:a16="http://schemas.microsoft.com/office/drawing/2014/main" id="{3B5B0952-4785-4B29-8AF1-E9A160EF600D}"/>
              </a:ext>
            </a:extLst>
          </p:cNvPr>
          <p:cNvSpPr txBox="1"/>
          <p:nvPr/>
        </p:nvSpPr>
        <p:spPr>
          <a:xfrm>
            <a:off x="289931" y="5952214"/>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AI = aromatase inhibitor; CDK4/6i = CDK4/6 inhibitor; ctDNA = circulating tumor DNA</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13556408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8B11D-FC87-5969-3214-4CC8317D5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A83838-D3D6-2E3F-9FFB-C800C96C31B5}"/>
              </a:ext>
            </a:extLst>
          </p:cNvPr>
          <p:cNvSpPr>
            <a:spLocks noGrp="1"/>
          </p:cNvSpPr>
          <p:nvPr>
            <p:ph type="title"/>
          </p:nvPr>
        </p:nvSpPr>
        <p:spPr>
          <a:xfrm>
            <a:off x="1196801" y="337074"/>
            <a:ext cx="9798396" cy="522464"/>
          </a:xfrm>
        </p:spPr>
        <p:txBody>
          <a:bodyPr>
            <a:normAutofit/>
          </a:bodyPr>
          <a:lstStyle/>
          <a:p>
            <a:r>
              <a:rPr lang="en-US" sz="2800" dirty="0">
                <a:solidFill>
                  <a:srgbClr val="0432FF"/>
                </a:solidFill>
              </a:rPr>
              <a:t>SERENA-6: Investigator-Assessed Progression-Free Survival (PFS)</a:t>
            </a:r>
          </a:p>
        </p:txBody>
      </p:sp>
      <p:sp>
        <p:nvSpPr>
          <p:cNvPr id="3" name="TextBox 2">
            <a:extLst>
              <a:ext uri="{FF2B5EF4-FFF2-40B4-BE49-F238E27FC236}">
                <a16:creationId xmlns:a16="http://schemas.microsoft.com/office/drawing/2014/main" id="{2005CF63-D73A-DEF7-38A1-9460283D86D1}"/>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Bidard FC et al. ASCO 2026;Abstract LBA1007.</a:t>
            </a:r>
          </a:p>
        </p:txBody>
      </p:sp>
      <p:pic>
        <p:nvPicPr>
          <p:cNvPr id="6" name="Picture 5">
            <a:extLst>
              <a:ext uri="{FF2B5EF4-FFF2-40B4-BE49-F238E27FC236}">
                <a16:creationId xmlns:a16="http://schemas.microsoft.com/office/drawing/2014/main" id="{620B990B-8913-5400-E48E-693CC52D83F4}"/>
              </a:ext>
            </a:extLst>
          </p:cNvPr>
          <p:cNvPicPr>
            <a:picLocks noChangeAspect="1"/>
          </p:cNvPicPr>
          <p:nvPr/>
        </p:nvPicPr>
        <p:blipFill>
          <a:blip r:embed="rId4"/>
          <a:stretch>
            <a:fillRect/>
          </a:stretch>
        </p:blipFill>
        <p:spPr>
          <a:xfrm>
            <a:off x="278306" y="876286"/>
            <a:ext cx="11635388" cy="5105428"/>
          </a:xfrm>
          <a:prstGeom prst="rect">
            <a:avLst/>
          </a:prstGeom>
        </p:spPr>
      </p:pic>
      <p:sp>
        <p:nvSpPr>
          <p:cNvPr id="4" name="TextBox 3">
            <a:extLst>
              <a:ext uri="{FF2B5EF4-FFF2-40B4-BE49-F238E27FC236}">
                <a16:creationId xmlns:a16="http://schemas.microsoft.com/office/drawing/2014/main" id="{D7C2CC2F-AF7E-3670-1C37-AC318EF4E0EF}"/>
              </a:ext>
            </a:extLst>
          </p:cNvPr>
          <p:cNvSpPr txBox="1"/>
          <p:nvPr/>
        </p:nvSpPr>
        <p:spPr>
          <a:xfrm>
            <a:off x="289932" y="5996819"/>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DCO3 = third data cutoff date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37716365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9447E-D25A-2C15-876A-57BAE08FF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971177-8732-5FC2-4301-30BF8914690E}"/>
              </a:ext>
            </a:extLst>
          </p:cNvPr>
          <p:cNvSpPr>
            <a:spLocks noGrp="1"/>
          </p:cNvSpPr>
          <p:nvPr>
            <p:ph type="title"/>
          </p:nvPr>
        </p:nvSpPr>
        <p:spPr>
          <a:xfrm>
            <a:off x="1196801" y="337074"/>
            <a:ext cx="9798396" cy="522464"/>
          </a:xfrm>
        </p:spPr>
        <p:txBody>
          <a:bodyPr>
            <a:normAutofit/>
          </a:bodyPr>
          <a:lstStyle/>
          <a:p>
            <a:r>
              <a:rPr lang="en-US" sz="2800" dirty="0">
                <a:solidFill>
                  <a:srgbClr val="0432FF"/>
                </a:solidFill>
              </a:rPr>
              <a:t>SERENA-6: PFS by Co-Mutation Status</a:t>
            </a:r>
          </a:p>
        </p:txBody>
      </p:sp>
      <p:sp>
        <p:nvSpPr>
          <p:cNvPr id="3" name="TextBox 2">
            <a:extLst>
              <a:ext uri="{FF2B5EF4-FFF2-40B4-BE49-F238E27FC236}">
                <a16:creationId xmlns:a16="http://schemas.microsoft.com/office/drawing/2014/main" id="{68688575-70FE-B145-4AEA-0C293319D86A}"/>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Bidard FC et al. ASCO 2026;Abstract LBA1007.</a:t>
            </a:r>
          </a:p>
        </p:txBody>
      </p:sp>
      <p:pic>
        <p:nvPicPr>
          <p:cNvPr id="4" name="Picture 3">
            <a:extLst>
              <a:ext uri="{FF2B5EF4-FFF2-40B4-BE49-F238E27FC236}">
                <a16:creationId xmlns:a16="http://schemas.microsoft.com/office/drawing/2014/main" id="{ED96FD0E-FD69-E569-6243-7609156AB29F}"/>
              </a:ext>
            </a:extLst>
          </p:cNvPr>
          <p:cNvPicPr>
            <a:picLocks noChangeAspect="1"/>
          </p:cNvPicPr>
          <p:nvPr/>
        </p:nvPicPr>
        <p:blipFill>
          <a:blip r:embed="rId4"/>
          <a:stretch>
            <a:fillRect/>
          </a:stretch>
        </p:blipFill>
        <p:spPr>
          <a:xfrm>
            <a:off x="476475" y="983929"/>
            <a:ext cx="11239049" cy="5052978"/>
          </a:xfrm>
          <a:prstGeom prst="rect">
            <a:avLst/>
          </a:prstGeom>
        </p:spPr>
      </p:pic>
    </p:spTree>
    <p:custDataLst>
      <p:tags r:id="rId1"/>
    </p:custDataLst>
    <p:extLst>
      <p:ext uri="{BB962C8B-B14F-4D97-AF65-F5344CB8AC3E}">
        <p14:creationId xmlns:p14="http://schemas.microsoft.com/office/powerpoint/2010/main" val="33622250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14917-B887-C8E4-5353-FFE38CBB5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49590-5A1C-F4B2-AADF-05FFC24DAB7A}"/>
              </a:ext>
            </a:extLst>
          </p:cNvPr>
          <p:cNvSpPr>
            <a:spLocks noGrp="1"/>
          </p:cNvSpPr>
          <p:nvPr>
            <p:ph type="title"/>
          </p:nvPr>
        </p:nvSpPr>
        <p:spPr>
          <a:xfrm>
            <a:off x="1196801" y="337074"/>
            <a:ext cx="9798396" cy="522464"/>
          </a:xfrm>
        </p:spPr>
        <p:txBody>
          <a:bodyPr>
            <a:normAutofit/>
          </a:bodyPr>
          <a:lstStyle/>
          <a:p>
            <a:r>
              <a:rPr lang="en-US" sz="2800" dirty="0">
                <a:solidFill>
                  <a:srgbClr val="0432FF"/>
                </a:solidFill>
              </a:rPr>
              <a:t>SERENA-6: Final PFS2</a:t>
            </a:r>
          </a:p>
        </p:txBody>
      </p:sp>
      <p:sp>
        <p:nvSpPr>
          <p:cNvPr id="3" name="TextBox 2">
            <a:extLst>
              <a:ext uri="{FF2B5EF4-FFF2-40B4-BE49-F238E27FC236}">
                <a16:creationId xmlns:a16="http://schemas.microsoft.com/office/drawing/2014/main" id="{237FF57D-EE73-AEDA-186E-AE41E42F057C}"/>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Bidard FC et al. ASCO 2026;Abstract LBA1007.</a:t>
            </a:r>
          </a:p>
        </p:txBody>
      </p:sp>
      <p:pic>
        <p:nvPicPr>
          <p:cNvPr id="6" name="Picture 5">
            <a:extLst>
              <a:ext uri="{FF2B5EF4-FFF2-40B4-BE49-F238E27FC236}">
                <a16:creationId xmlns:a16="http://schemas.microsoft.com/office/drawing/2014/main" id="{5718FEF4-73E1-BEB4-0710-6D4DCA339AFA}"/>
              </a:ext>
            </a:extLst>
          </p:cNvPr>
          <p:cNvPicPr>
            <a:picLocks noChangeAspect="1"/>
          </p:cNvPicPr>
          <p:nvPr/>
        </p:nvPicPr>
        <p:blipFill>
          <a:blip r:embed="rId4"/>
          <a:stretch>
            <a:fillRect/>
          </a:stretch>
        </p:blipFill>
        <p:spPr>
          <a:xfrm>
            <a:off x="265585" y="939494"/>
            <a:ext cx="11660827" cy="5501476"/>
          </a:xfrm>
          <a:prstGeom prst="rect">
            <a:avLst/>
          </a:prstGeom>
        </p:spPr>
      </p:pic>
      <p:pic>
        <p:nvPicPr>
          <p:cNvPr id="4" name="Picture 3" descr="A close up of a sign&#10;&#10;Description automatically generated">
            <a:extLst>
              <a:ext uri="{FF2B5EF4-FFF2-40B4-BE49-F238E27FC236}">
                <a16:creationId xmlns:a16="http://schemas.microsoft.com/office/drawing/2014/main" id="{CB071392-1BC5-7457-5ACA-712B5949A22B}"/>
              </a:ext>
            </a:extLst>
          </p:cNvPr>
          <p:cNvPicPr>
            <a:picLocks noChangeAspect="1"/>
          </p:cNvPicPr>
          <p:nvPr/>
        </p:nvPicPr>
        <p:blipFill>
          <a:blip r:embed="rId5">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custDataLst>
      <p:tags r:id="rId1"/>
    </p:custDataLst>
    <p:extLst>
      <p:ext uri="{BB962C8B-B14F-4D97-AF65-F5344CB8AC3E}">
        <p14:creationId xmlns:p14="http://schemas.microsoft.com/office/powerpoint/2010/main" val="32809696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0FEDB-52D7-780A-C36B-1BACEA7526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6D2A93-F007-9EB6-D5E3-EACFD2B944AD}"/>
              </a:ext>
            </a:extLst>
          </p:cNvPr>
          <p:cNvSpPr>
            <a:spLocks noGrp="1"/>
          </p:cNvSpPr>
          <p:nvPr>
            <p:ph type="title"/>
          </p:nvPr>
        </p:nvSpPr>
        <p:spPr>
          <a:xfrm>
            <a:off x="1196801" y="337074"/>
            <a:ext cx="9798396" cy="522464"/>
          </a:xfrm>
        </p:spPr>
        <p:txBody>
          <a:bodyPr>
            <a:normAutofit/>
          </a:bodyPr>
          <a:lstStyle/>
          <a:p>
            <a:r>
              <a:rPr lang="en-US" sz="2800" dirty="0">
                <a:solidFill>
                  <a:srgbClr val="0432FF"/>
                </a:solidFill>
              </a:rPr>
              <a:t>SERENA-6: Total ctDNA and OS Outcomes</a:t>
            </a:r>
          </a:p>
        </p:txBody>
      </p:sp>
      <p:sp>
        <p:nvSpPr>
          <p:cNvPr id="3" name="TextBox 2">
            <a:extLst>
              <a:ext uri="{FF2B5EF4-FFF2-40B4-BE49-F238E27FC236}">
                <a16:creationId xmlns:a16="http://schemas.microsoft.com/office/drawing/2014/main" id="{3718D8BF-C501-52CA-31CF-D14647855201}"/>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Bidard FC et al. ASCO 2026;Abstract LBA1007.</a:t>
            </a:r>
          </a:p>
        </p:txBody>
      </p:sp>
      <p:pic>
        <p:nvPicPr>
          <p:cNvPr id="5" name="Picture 4">
            <a:extLst>
              <a:ext uri="{FF2B5EF4-FFF2-40B4-BE49-F238E27FC236}">
                <a16:creationId xmlns:a16="http://schemas.microsoft.com/office/drawing/2014/main" id="{8FD304E0-FF4B-7765-EE5A-40B15F9CD8CD}"/>
              </a:ext>
            </a:extLst>
          </p:cNvPr>
          <p:cNvPicPr>
            <a:picLocks noChangeAspect="1"/>
          </p:cNvPicPr>
          <p:nvPr/>
        </p:nvPicPr>
        <p:blipFill>
          <a:blip r:embed="rId4"/>
          <a:stretch>
            <a:fillRect/>
          </a:stretch>
        </p:blipFill>
        <p:spPr>
          <a:xfrm>
            <a:off x="624147" y="996118"/>
            <a:ext cx="10943703" cy="5113736"/>
          </a:xfrm>
          <a:prstGeom prst="rect">
            <a:avLst/>
          </a:prstGeom>
        </p:spPr>
      </p:pic>
      <p:sp>
        <p:nvSpPr>
          <p:cNvPr id="4" name="TextBox 3">
            <a:extLst>
              <a:ext uri="{FF2B5EF4-FFF2-40B4-BE49-F238E27FC236}">
                <a16:creationId xmlns:a16="http://schemas.microsoft.com/office/drawing/2014/main" id="{FDCF79C7-7A6A-7AFA-76C2-AEDD32976EF7}"/>
              </a:ext>
            </a:extLst>
          </p:cNvPr>
          <p:cNvSpPr txBox="1"/>
          <p:nvPr/>
        </p:nvSpPr>
        <p:spPr>
          <a:xfrm>
            <a:off x="680225" y="6074877"/>
            <a:ext cx="6853382" cy="323165"/>
          </a:xfrm>
          <a:prstGeom prst="rect">
            <a:avLst/>
          </a:prstGeom>
          <a:noFill/>
        </p:spPr>
        <p:txBody>
          <a:bodyPr wrap="square">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VAF = variant allele frequency</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8512783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62EB0-237E-4362-DB33-5B771D1B0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167F5-AAB0-D5F4-8E24-781B9606C98A}"/>
              </a:ext>
            </a:extLst>
          </p:cNvPr>
          <p:cNvSpPr>
            <a:spLocks noGrp="1"/>
          </p:cNvSpPr>
          <p:nvPr>
            <p:ph type="title"/>
          </p:nvPr>
        </p:nvSpPr>
        <p:spPr>
          <a:xfrm>
            <a:off x="1883532" y="460616"/>
            <a:ext cx="8424936" cy="522464"/>
          </a:xfrm>
        </p:spPr>
        <p:txBody>
          <a:bodyPr>
            <a:normAutofit/>
          </a:bodyPr>
          <a:lstStyle/>
          <a:p>
            <a:r>
              <a:rPr lang="en-US" sz="2800" dirty="0">
                <a:solidFill>
                  <a:srgbClr val="0432FF"/>
                </a:solidFill>
              </a:rPr>
              <a:t>INAVO120 Study Design</a:t>
            </a:r>
          </a:p>
        </p:txBody>
      </p:sp>
      <p:sp>
        <p:nvSpPr>
          <p:cNvPr id="3" name="TextBox 2">
            <a:extLst>
              <a:ext uri="{FF2B5EF4-FFF2-40B4-BE49-F238E27FC236}">
                <a16:creationId xmlns:a16="http://schemas.microsoft.com/office/drawing/2014/main" id="{0F1CD6ED-85AD-60C8-1EA7-C13710E2A188}"/>
              </a:ext>
            </a:extLst>
          </p:cNvPr>
          <p:cNvSpPr txBox="1"/>
          <p:nvPr/>
        </p:nvSpPr>
        <p:spPr>
          <a:xfrm>
            <a:off x="0" y="6520926"/>
            <a:ext cx="685338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Jhaveri KL et al. SABCS 2023;Abstract GS03-13.</a:t>
            </a:r>
          </a:p>
        </p:txBody>
      </p:sp>
      <p:pic>
        <p:nvPicPr>
          <p:cNvPr id="6" name="Picture 5">
            <a:extLst>
              <a:ext uri="{FF2B5EF4-FFF2-40B4-BE49-F238E27FC236}">
                <a16:creationId xmlns:a16="http://schemas.microsoft.com/office/drawing/2014/main" id="{8E1F82AA-B33D-F61D-2C7B-A800DC3A84F2}"/>
              </a:ext>
            </a:extLst>
          </p:cNvPr>
          <p:cNvPicPr>
            <a:picLocks noChangeAspect="1"/>
          </p:cNvPicPr>
          <p:nvPr/>
        </p:nvPicPr>
        <p:blipFill>
          <a:blip r:embed="rId4"/>
          <a:stretch>
            <a:fillRect/>
          </a:stretch>
        </p:blipFill>
        <p:spPr>
          <a:xfrm>
            <a:off x="214384" y="1416436"/>
            <a:ext cx="11763232" cy="4025128"/>
          </a:xfrm>
          <a:prstGeom prst="rect">
            <a:avLst/>
          </a:prstGeom>
        </p:spPr>
      </p:pic>
    </p:spTree>
    <p:custDataLst>
      <p:tags r:id="rId1"/>
    </p:custDataLst>
    <p:extLst>
      <p:ext uri="{BB962C8B-B14F-4D97-AF65-F5344CB8AC3E}">
        <p14:creationId xmlns:p14="http://schemas.microsoft.com/office/powerpoint/2010/main" val="14604493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D88A2-1BCE-07FD-779B-C03397E86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0BCF3-B4D7-DFFE-D976-F416037B4D27}"/>
              </a:ext>
            </a:extLst>
          </p:cNvPr>
          <p:cNvSpPr>
            <a:spLocks noGrp="1"/>
          </p:cNvSpPr>
          <p:nvPr>
            <p:ph type="title"/>
          </p:nvPr>
        </p:nvSpPr>
        <p:spPr>
          <a:xfrm>
            <a:off x="1883532" y="460616"/>
            <a:ext cx="8424936" cy="522464"/>
          </a:xfrm>
        </p:spPr>
        <p:txBody>
          <a:bodyPr>
            <a:normAutofit/>
          </a:bodyPr>
          <a:lstStyle/>
          <a:p>
            <a:r>
              <a:rPr lang="en-US" sz="2800" dirty="0">
                <a:solidFill>
                  <a:srgbClr val="0432FF"/>
                </a:solidFill>
              </a:rPr>
              <a:t>INAVO120: PFS Outcomes</a:t>
            </a:r>
          </a:p>
        </p:txBody>
      </p:sp>
      <p:sp>
        <p:nvSpPr>
          <p:cNvPr id="3" name="TextBox 2">
            <a:extLst>
              <a:ext uri="{FF2B5EF4-FFF2-40B4-BE49-F238E27FC236}">
                <a16:creationId xmlns:a16="http://schemas.microsoft.com/office/drawing/2014/main" id="{BCA11E42-8025-7AA0-4211-A18DBEC249BE}"/>
              </a:ext>
            </a:extLst>
          </p:cNvPr>
          <p:cNvSpPr txBox="1"/>
          <p:nvPr/>
        </p:nvSpPr>
        <p:spPr>
          <a:xfrm>
            <a:off x="0" y="6520926"/>
            <a:ext cx="9326880"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Turner N et al. ASCO 2025;Abstract 1003; Jhaveri KL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2025;393(2):151-61. </a:t>
            </a:r>
          </a:p>
        </p:txBody>
      </p:sp>
      <p:pic>
        <p:nvPicPr>
          <p:cNvPr id="5" name="Picture 4">
            <a:extLst>
              <a:ext uri="{FF2B5EF4-FFF2-40B4-BE49-F238E27FC236}">
                <a16:creationId xmlns:a16="http://schemas.microsoft.com/office/drawing/2014/main" id="{079647D0-0B44-5F46-9572-19C4990786B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216936" y="1110229"/>
            <a:ext cx="11758127" cy="4898389"/>
          </a:xfrm>
          <a:prstGeom prst="rect">
            <a:avLst/>
          </a:prstGeom>
        </p:spPr>
      </p:pic>
    </p:spTree>
    <p:custDataLst>
      <p:tags r:id="rId1"/>
    </p:custDataLst>
    <p:extLst>
      <p:ext uri="{BB962C8B-B14F-4D97-AF65-F5344CB8AC3E}">
        <p14:creationId xmlns:p14="http://schemas.microsoft.com/office/powerpoint/2010/main" val="26478481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1064D-2E40-040E-B596-0070A46C48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43DA1-384F-C1E1-17B7-FEEA7B0A13AE}"/>
              </a:ext>
            </a:extLst>
          </p:cNvPr>
          <p:cNvSpPr>
            <a:spLocks noGrp="1"/>
          </p:cNvSpPr>
          <p:nvPr>
            <p:ph type="title"/>
          </p:nvPr>
        </p:nvSpPr>
        <p:spPr>
          <a:xfrm>
            <a:off x="1883531" y="292719"/>
            <a:ext cx="8424936" cy="522464"/>
          </a:xfrm>
        </p:spPr>
        <p:txBody>
          <a:bodyPr>
            <a:normAutofit/>
          </a:bodyPr>
          <a:lstStyle/>
          <a:p>
            <a:r>
              <a:rPr lang="en-US" sz="2800" dirty="0">
                <a:solidFill>
                  <a:srgbClr val="0432FF"/>
                </a:solidFill>
              </a:rPr>
              <a:t>INAVO120: Final OS</a:t>
            </a:r>
          </a:p>
        </p:txBody>
      </p:sp>
      <p:pic>
        <p:nvPicPr>
          <p:cNvPr id="6" name="Picture 5">
            <a:extLst>
              <a:ext uri="{FF2B5EF4-FFF2-40B4-BE49-F238E27FC236}">
                <a16:creationId xmlns:a16="http://schemas.microsoft.com/office/drawing/2014/main" id="{367DB497-7904-60F5-5181-0AB5E70CEFE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179614" y="983080"/>
            <a:ext cx="11832771" cy="5059737"/>
          </a:xfrm>
          <a:prstGeom prst="rect">
            <a:avLst/>
          </a:prstGeom>
        </p:spPr>
      </p:pic>
      <p:sp>
        <p:nvSpPr>
          <p:cNvPr id="3" name="TextBox 2">
            <a:extLst>
              <a:ext uri="{FF2B5EF4-FFF2-40B4-BE49-F238E27FC236}">
                <a16:creationId xmlns:a16="http://schemas.microsoft.com/office/drawing/2014/main" id="{EAD07E9F-B799-B709-D9FA-67C655736F80}"/>
              </a:ext>
            </a:extLst>
          </p:cNvPr>
          <p:cNvSpPr txBox="1"/>
          <p:nvPr/>
        </p:nvSpPr>
        <p:spPr>
          <a:xfrm>
            <a:off x="0" y="6520926"/>
            <a:ext cx="9326880"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Turner N et al. ASCO 2025;Abstract 1003; Jhaveri KL et al. </a:t>
            </a:r>
            <a:r>
              <a:rPr kumimoji="0" lang="en-US" sz="15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2025;393(2):151-61 </a:t>
            </a:r>
          </a:p>
        </p:txBody>
      </p:sp>
    </p:spTree>
    <p:custDataLst>
      <p:tags r:id="rId1"/>
    </p:custDataLst>
    <p:extLst>
      <p:ext uri="{BB962C8B-B14F-4D97-AF65-F5344CB8AC3E}">
        <p14:creationId xmlns:p14="http://schemas.microsoft.com/office/powerpoint/2010/main" val="331934146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AFCA0-A921-A235-7371-48B2CEEA119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A989589-C98D-ECA6-1569-71F687A5AF6F}"/>
              </a:ext>
            </a:extLst>
          </p:cNvPr>
          <p:cNvSpPr/>
          <p:nvPr/>
        </p:nvSpPr>
        <p:spPr bwMode="auto">
          <a:xfrm>
            <a:off x="661639" y="3166946"/>
            <a:ext cx="11047141" cy="120990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55CBD06D-AE45-8A87-402A-7EFD8E907152}"/>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Select Ongoing Phase III Trials Evaluating PI3K/AKT/mTOR Pathway Inhibitors as First-Line Treatment</a:t>
            </a:r>
            <a:endParaRPr lang="en-US" dirty="0"/>
          </a:p>
        </p:txBody>
      </p:sp>
      <p:sp>
        <p:nvSpPr>
          <p:cNvPr id="5" name="Content Placeholder 4">
            <a:extLst>
              <a:ext uri="{FF2B5EF4-FFF2-40B4-BE49-F238E27FC236}">
                <a16:creationId xmlns:a16="http://schemas.microsoft.com/office/drawing/2014/main" id="{948590B6-1543-EBCD-F431-55CF62758F23}"/>
              </a:ext>
            </a:extLst>
          </p:cNvPr>
          <p:cNvSpPr>
            <a:spLocks noGrp="1"/>
          </p:cNvSpPr>
          <p:nvPr>
            <p:ph idx="1"/>
          </p:nvPr>
        </p:nvSpPr>
        <p:spPr/>
        <p:txBody>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Cortes J et al. INAVO123: Phase III study of first-line (1L) </a:t>
            </a:r>
            <a:r>
              <a:rPr kumimoji="0" lang="en-US" sz="2300" b="0" i="0" u="none" strike="noStrike" kern="1200" cap="none" spc="0" normalizeH="0" baseline="0" noProof="0" dirty="0" err="1">
                <a:ln>
                  <a:noFill/>
                </a:ln>
                <a:solidFill>
                  <a:srgbClr val="000000"/>
                </a:solidFill>
                <a:effectLst/>
                <a:uLnTx/>
                <a:uFillTx/>
                <a:latin typeface="Calibri"/>
                <a:ea typeface="DengXian" panose="02010600030101010101" pitchFamily="2" charset="-122"/>
                <a:cs typeface="Arial" panose="020B0604020202020204" pitchFamily="34" charset="0"/>
              </a:rPr>
              <a:t>inavolisib</a:t>
            </a:r>
            <a:r>
              <a:rPr kumimoji="0" lang="en-US" sz="2300" b="0"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/placebo + a CDK4/6 inhibitor + letrozole (INAVO/PBO + CDK4/6i + LET) in participants (pts) with PIK3CA-mutated (mut), hormone receptor-positive (HR+), HER2-negative (HER2-), endocrine-sensitive advanced breast cancer (</a:t>
            </a:r>
            <a:r>
              <a:rPr kumimoji="0" lang="en-US" sz="2300" b="0" i="0" u="none" strike="noStrike" kern="1200" cap="none" spc="0" normalizeH="0" baseline="0" noProof="0" dirty="0" err="1">
                <a:ln>
                  <a:noFill/>
                </a:ln>
                <a:solidFill>
                  <a:srgbClr val="000000"/>
                </a:solidFill>
                <a:effectLst/>
                <a:uLnTx/>
                <a:uFillTx/>
                <a:latin typeface="Calibri"/>
                <a:ea typeface="DengXian" panose="02010600030101010101" pitchFamily="2" charset="-122"/>
                <a:cs typeface="Arial" panose="020B0604020202020204" pitchFamily="34" charset="0"/>
              </a:rPr>
              <a:t>aBC</a:t>
            </a:r>
            <a:r>
              <a:rPr kumimoji="0" lang="en-US" sz="2300" b="0"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 ESMO Breast 2025;Abstract 408TiP</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chemeClr val="bg1"/>
                </a:solidFill>
                <a:effectLst/>
                <a:uLnTx/>
                <a:uFillTx/>
                <a:latin typeface="Calibri"/>
                <a:ea typeface="MS PGothic" charset="0"/>
                <a:cs typeface="+mn-cs"/>
              </a:rPr>
              <a:t>Rugo H et al. CAPItello-292 Phase 3: An open-label, randomized study of capivasertib, fulvestrant, and investigator’s choice of CDK4/6 inhibitor (palbociclib or </a:t>
            </a:r>
            <a:r>
              <a:rPr kumimoji="0" lang="en-US" sz="2300" b="0" i="0" u="none" strike="noStrike" kern="1200" cap="none" spc="0" normalizeH="0" baseline="0" noProof="0" dirty="0" err="1">
                <a:ln>
                  <a:noFill/>
                </a:ln>
                <a:solidFill>
                  <a:schemeClr val="bg1"/>
                </a:solidFill>
                <a:effectLst/>
                <a:uLnTx/>
                <a:uFillTx/>
                <a:latin typeface="Calibri"/>
                <a:ea typeface="MS PGothic" charset="0"/>
                <a:cs typeface="+mn-cs"/>
              </a:rPr>
              <a:t>ribociclib</a:t>
            </a:r>
            <a:r>
              <a:rPr kumimoji="0" lang="en-US" sz="2300" b="0" i="0" u="none" strike="noStrike" kern="1200" cap="none" spc="0" normalizeH="0" baseline="0" noProof="0" dirty="0">
                <a:ln>
                  <a:noFill/>
                </a:ln>
                <a:solidFill>
                  <a:schemeClr val="bg1"/>
                </a:solidFill>
                <a:effectLst/>
                <a:uLnTx/>
                <a:uFillTx/>
                <a:latin typeface="Calibri"/>
                <a:ea typeface="MS PGothic" charset="0"/>
                <a:cs typeface="+mn-cs"/>
              </a:rPr>
              <a:t>) in HR+/HER2– advanced breast cancer. SABCS 2023;Abstract PO2-19-10.</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srgbClr val="000000"/>
                </a:solidFill>
                <a:effectLst/>
                <a:uLnTx/>
                <a:uFillTx/>
                <a:latin typeface="Calibri"/>
                <a:ea typeface="MS PGothic" charset="0"/>
                <a:cs typeface="+mn-cs"/>
              </a:rPr>
              <a:t>Hurvitz S et al. A randomized, open-label, phase 3 study of fulvestrant and CDK4/6 inhibitors with or without </a:t>
            </a:r>
            <a:r>
              <a:rPr kumimoji="0" lang="en-US" sz="2300" b="0" i="0" u="none" strike="noStrike" kern="1200" cap="none" spc="0" normalizeH="0" baseline="0" noProof="0" dirty="0" err="1">
                <a:ln>
                  <a:noFill/>
                </a:ln>
                <a:solidFill>
                  <a:srgbClr val="000000"/>
                </a:solidFill>
                <a:effectLst/>
                <a:uLnTx/>
                <a:uFillTx/>
                <a:latin typeface="Calibri"/>
                <a:ea typeface="MS PGothic" charset="0"/>
                <a:cs typeface="+mn-cs"/>
              </a:rPr>
              <a:t>gedatolisib</a:t>
            </a:r>
            <a:r>
              <a:rPr kumimoji="0" lang="en-US" sz="2300" b="0" i="0" u="none" strike="noStrike" kern="1200" cap="none" spc="0" normalizeH="0" baseline="0" noProof="0" dirty="0">
                <a:ln>
                  <a:noFill/>
                </a:ln>
                <a:solidFill>
                  <a:srgbClr val="000000"/>
                </a:solidFill>
                <a:effectLst/>
                <a:uLnTx/>
                <a:uFillTx/>
                <a:latin typeface="Calibri"/>
                <a:ea typeface="MS PGothic" charset="0"/>
                <a:cs typeface="+mn-cs"/>
              </a:rPr>
              <a:t> as first-line treatment in patients with HR+/HER2- advanced breast cancer (VIKTORIA-2). AACR 2025;Abstract CT258.</a:t>
            </a:r>
          </a:p>
        </p:txBody>
      </p:sp>
    </p:spTree>
    <p:extLst>
      <p:ext uri="{BB962C8B-B14F-4D97-AF65-F5344CB8AC3E}">
        <p14:creationId xmlns:p14="http://schemas.microsoft.com/office/powerpoint/2010/main" val="7320033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5E020-0E3D-B5E6-F1C2-B7066EAA3EA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65BCE71-4E82-9F69-2A3F-85B42BEC00E2}"/>
              </a:ext>
            </a:extLst>
          </p:cNvPr>
          <p:cNvSpPr txBox="1"/>
          <p:nvPr/>
        </p:nvSpPr>
        <p:spPr>
          <a:xfrm>
            <a:off x="11542" y="6545814"/>
            <a:ext cx="1034730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Hamilton E et al. ASCO 2025;Abstract LBA1000. </a:t>
            </a:r>
            <a:r>
              <a:rPr kumimoji="0" lang="en-US" sz="1500" b="0" i="0" u="none" strike="noStrike" kern="10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Campone</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2025;393:556-68.</a:t>
            </a:r>
          </a:p>
        </p:txBody>
      </p:sp>
      <p:sp>
        <p:nvSpPr>
          <p:cNvPr id="3" name="TextBox 2">
            <a:extLst>
              <a:ext uri="{FF2B5EF4-FFF2-40B4-BE49-F238E27FC236}">
                <a16:creationId xmlns:a16="http://schemas.microsoft.com/office/drawing/2014/main" id="{1E76C40F-D99C-BBD5-5C3C-07238E5920E2}"/>
              </a:ext>
            </a:extLst>
          </p:cNvPr>
          <p:cNvSpPr txBox="1"/>
          <p:nvPr/>
        </p:nvSpPr>
        <p:spPr>
          <a:xfrm>
            <a:off x="11542" y="229673"/>
            <a:ext cx="12180458" cy="584775"/>
          </a:xfrm>
          <a:prstGeom prst="rect">
            <a:avLst/>
          </a:prstGeom>
          <a:noFill/>
        </p:spPr>
        <p:txBody>
          <a:bodyPr wrap="square" rtlCol="0">
            <a:spAutoFit/>
          </a:bodyPr>
          <a:lstStyle/>
          <a:p>
            <a:pPr lvl="0" algn="ctr">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Background and Vepdegestrant Mechanism of </a:t>
            </a:r>
            <a:r>
              <a:rPr lang="en-US" sz="3200" dirty="0">
                <a:solidFill>
                  <a:srgbClr val="0432FF"/>
                </a:solidFill>
                <a:latin typeface="Calibri" panose="020F0502020204030204" pitchFamily="34" charset="0"/>
                <a:cs typeface="Calibri" panose="020F0502020204030204" pitchFamily="34" charset="0"/>
              </a:rPr>
              <a:t>Action (MOA)</a:t>
            </a:r>
            <a:endPar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pic>
        <p:nvPicPr>
          <p:cNvPr id="5" name="Picture 4">
            <a:extLst>
              <a:ext uri="{FF2B5EF4-FFF2-40B4-BE49-F238E27FC236}">
                <a16:creationId xmlns:a16="http://schemas.microsoft.com/office/drawing/2014/main" id="{4D630CD9-A283-5416-AA50-370D3895C4B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27348" y="901721"/>
            <a:ext cx="11737304" cy="5119567"/>
          </a:xfrm>
          <a:prstGeom prst="rect">
            <a:avLst/>
          </a:prstGeom>
        </p:spPr>
      </p:pic>
      <p:sp>
        <p:nvSpPr>
          <p:cNvPr id="6" name="Rectangle 5">
            <a:extLst>
              <a:ext uri="{FF2B5EF4-FFF2-40B4-BE49-F238E27FC236}">
                <a16:creationId xmlns:a16="http://schemas.microsoft.com/office/drawing/2014/main" id="{78F1394F-24A7-6787-2B66-CC5A692713FC}"/>
              </a:ext>
            </a:extLst>
          </p:cNvPr>
          <p:cNvSpPr/>
          <p:nvPr/>
        </p:nvSpPr>
        <p:spPr bwMode="auto">
          <a:xfrm>
            <a:off x="227348" y="901721"/>
            <a:ext cx="2844316" cy="31960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cs typeface="+mn-cs"/>
            </a:endParaRPr>
          </a:p>
        </p:txBody>
      </p:sp>
      <p:sp>
        <p:nvSpPr>
          <p:cNvPr id="2" name="TextBox 1">
            <a:extLst>
              <a:ext uri="{FF2B5EF4-FFF2-40B4-BE49-F238E27FC236}">
                <a16:creationId xmlns:a16="http://schemas.microsoft.com/office/drawing/2014/main" id="{B90B9EB1-0349-A7C9-A70E-641028F70D8E}"/>
              </a:ext>
            </a:extLst>
          </p:cNvPr>
          <p:cNvSpPr txBox="1"/>
          <p:nvPr/>
        </p:nvSpPr>
        <p:spPr>
          <a:xfrm>
            <a:off x="208311" y="6048103"/>
            <a:ext cx="766863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IM = intramuscularly; WT = wild type</a:t>
            </a:r>
            <a:endPar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7581576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02F0-9C04-5FEF-2A17-3ED60A15CFF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41B6735-A304-FEBF-2E51-B08BBF549807}"/>
              </a:ext>
            </a:extLst>
          </p:cNvPr>
          <p:cNvSpPr txBox="1"/>
          <p:nvPr/>
        </p:nvSpPr>
        <p:spPr>
          <a:xfrm>
            <a:off x="2747628" y="507738"/>
            <a:ext cx="6696744" cy="584775"/>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VERITAC-2 Study Design</a:t>
            </a:r>
          </a:p>
        </p:txBody>
      </p:sp>
      <p:pic>
        <p:nvPicPr>
          <p:cNvPr id="2" name="Picture 1">
            <a:extLst>
              <a:ext uri="{FF2B5EF4-FFF2-40B4-BE49-F238E27FC236}">
                <a16:creationId xmlns:a16="http://schemas.microsoft.com/office/drawing/2014/main" id="{A096C7C5-B1DD-DE21-68F8-9F5A9D48D0D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86873" y="1424163"/>
            <a:ext cx="11818253" cy="4381101"/>
          </a:xfrm>
          <a:prstGeom prst="rect">
            <a:avLst/>
          </a:prstGeom>
        </p:spPr>
      </p:pic>
      <p:sp>
        <p:nvSpPr>
          <p:cNvPr id="4" name="TextBox 3">
            <a:extLst>
              <a:ext uri="{FF2B5EF4-FFF2-40B4-BE49-F238E27FC236}">
                <a16:creationId xmlns:a16="http://schemas.microsoft.com/office/drawing/2014/main" id="{92530F86-1245-F9A7-7654-B318D025C85D}"/>
              </a:ext>
            </a:extLst>
          </p:cNvPr>
          <p:cNvSpPr txBox="1"/>
          <p:nvPr/>
        </p:nvSpPr>
        <p:spPr>
          <a:xfrm>
            <a:off x="11542" y="6545814"/>
            <a:ext cx="1034730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Hamilton E et al. ASCO 2025;Abstract LBA1000. </a:t>
            </a:r>
            <a:r>
              <a:rPr kumimoji="0" lang="en-US" sz="1500" b="0" i="0" u="none" strike="noStrike" kern="10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Campone</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2025;393:556-68.</a:t>
            </a:r>
          </a:p>
        </p:txBody>
      </p:sp>
    </p:spTree>
    <p:extLst>
      <p:ext uri="{BB962C8B-B14F-4D97-AF65-F5344CB8AC3E}">
        <p14:creationId xmlns:p14="http://schemas.microsoft.com/office/powerpoint/2010/main" val="36654040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9ACCD-FB2A-D9AB-21B2-FFEFE64203B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E2F9044-ADFD-3BC0-9BAD-A4E1C33BD927}"/>
              </a:ext>
            </a:extLst>
          </p:cNvPr>
          <p:cNvSpPr txBox="1"/>
          <p:nvPr/>
        </p:nvSpPr>
        <p:spPr>
          <a:xfrm>
            <a:off x="11542" y="6545814"/>
            <a:ext cx="766863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Hamilton E et al. ASCO 2025;Abstract LBA1000.</a:t>
            </a:r>
          </a:p>
        </p:txBody>
      </p:sp>
      <p:sp>
        <p:nvSpPr>
          <p:cNvPr id="3" name="TextBox 2">
            <a:extLst>
              <a:ext uri="{FF2B5EF4-FFF2-40B4-BE49-F238E27FC236}">
                <a16:creationId xmlns:a16="http://schemas.microsoft.com/office/drawing/2014/main" id="{6CCC03BD-9B93-36F5-DD63-28C1A4F1F3D0}"/>
              </a:ext>
            </a:extLst>
          </p:cNvPr>
          <p:cNvSpPr txBox="1"/>
          <p:nvPr/>
        </p:nvSpPr>
        <p:spPr>
          <a:xfrm>
            <a:off x="782123" y="103669"/>
            <a:ext cx="10391399" cy="1077218"/>
          </a:xfrm>
          <a:prstGeom prst="rect">
            <a:avLst/>
          </a:prstGeom>
          <a:noFill/>
        </p:spPr>
        <p:txBody>
          <a:bodyPr wrap="square" rtlCol="0">
            <a:spAutoFit/>
          </a:bodyPr>
          <a:lstStyle/>
          <a:p>
            <a:pPr lvl="0">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VERITAC-2: Clinical Benefit Rate (CBR) and </a:t>
            </a:r>
            <a:r>
              <a:rPr lang="en-US" sz="3200" dirty="0">
                <a:solidFill>
                  <a:srgbClr val="0432FF"/>
                </a:solidFill>
                <a:latin typeface="Calibri" panose="020F0502020204030204" pitchFamily="34" charset="0"/>
                <a:cs typeface="Calibri" panose="020F0502020204030204" pitchFamily="34" charset="0"/>
              </a:rPr>
              <a:t>Objective Response Rate (ORR)</a:t>
            </a:r>
            <a:endPar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pic>
        <p:nvPicPr>
          <p:cNvPr id="2" name="Picture 1">
            <a:extLst>
              <a:ext uri="{FF2B5EF4-FFF2-40B4-BE49-F238E27FC236}">
                <a16:creationId xmlns:a16="http://schemas.microsoft.com/office/drawing/2014/main" id="{23FA3EE5-FEDE-86CF-6F50-CD2B876F4B98}"/>
              </a:ext>
            </a:extLst>
          </p:cNvPr>
          <p:cNvPicPr>
            <a:picLocks noChangeAspect="1"/>
          </p:cNvPicPr>
          <p:nvPr/>
        </p:nvPicPr>
        <p:blipFill>
          <a:blip r:embed="rId2"/>
          <a:stretch>
            <a:fillRect/>
          </a:stretch>
        </p:blipFill>
        <p:spPr>
          <a:xfrm>
            <a:off x="284312" y="1280870"/>
            <a:ext cx="11623376" cy="4296260"/>
          </a:xfrm>
          <a:prstGeom prst="rect">
            <a:avLst/>
          </a:prstGeom>
        </p:spPr>
      </p:pic>
    </p:spTree>
    <p:extLst>
      <p:ext uri="{BB962C8B-B14F-4D97-AF65-F5344CB8AC3E}">
        <p14:creationId xmlns:p14="http://schemas.microsoft.com/office/powerpoint/2010/main" val="22926637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952E3-1ECB-6355-C9B6-7EBA24943BB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E25E0D-AFE2-2913-759A-2735AE859DE5}"/>
              </a:ext>
            </a:extLst>
          </p:cNvPr>
          <p:cNvSpPr txBox="1"/>
          <p:nvPr/>
        </p:nvSpPr>
        <p:spPr>
          <a:xfrm>
            <a:off x="0" y="215181"/>
            <a:ext cx="12192000" cy="584775"/>
          </a:xfrm>
          <a:prstGeom prst="rect">
            <a:avLst/>
          </a:prstGeom>
          <a:noFill/>
        </p:spPr>
        <p:txBody>
          <a:bodyPr wrap="square" rtlCol="0">
            <a:spAutoFit/>
          </a:bodyPr>
          <a:lstStyle/>
          <a:p>
            <a:pPr algn="ctr">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VERITAC-2: PFS by BICR in the ESR1 Mutation Population</a:t>
            </a:r>
          </a:p>
        </p:txBody>
      </p:sp>
      <p:pic>
        <p:nvPicPr>
          <p:cNvPr id="4" name="Picture 3">
            <a:extLst>
              <a:ext uri="{FF2B5EF4-FFF2-40B4-BE49-F238E27FC236}">
                <a16:creationId xmlns:a16="http://schemas.microsoft.com/office/drawing/2014/main" id="{7209AA29-2095-A187-81C0-AF30C7D0968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15191" y="901556"/>
            <a:ext cx="11561618" cy="5054888"/>
          </a:xfrm>
          <a:prstGeom prst="rect">
            <a:avLst/>
          </a:prstGeom>
        </p:spPr>
      </p:pic>
      <p:sp>
        <p:nvSpPr>
          <p:cNvPr id="5" name="TextBox 4">
            <a:extLst>
              <a:ext uri="{FF2B5EF4-FFF2-40B4-BE49-F238E27FC236}">
                <a16:creationId xmlns:a16="http://schemas.microsoft.com/office/drawing/2014/main" id="{8346A567-F628-5740-F70D-11827EC17F3B}"/>
              </a:ext>
            </a:extLst>
          </p:cNvPr>
          <p:cNvSpPr txBox="1"/>
          <p:nvPr/>
        </p:nvSpPr>
        <p:spPr>
          <a:xfrm>
            <a:off x="11542" y="6545814"/>
            <a:ext cx="1034730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Hamilton E et al. ASCO 2025;Abstract LBA1000. </a:t>
            </a:r>
            <a:r>
              <a:rPr kumimoji="0" lang="en-US" sz="1500" b="0" i="0" u="none" strike="noStrike" kern="10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Campone</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2025;393:556-68.</a:t>
            </a:r>
          </a:p>
        </p:txBody>
      </p:sp>
      <p:sp>
        <p:nvSpPr>
          <p:cNvPr id="2" name="TextBox 1">
            <a:extLst>
              <a:ext uri="{FF2B5EF4-FFF2-40B4-BE49-F238E27FC236}">
                <a16:creationId xmlns:a16="http://schemas.microsoft.com/office/drawing/2014/main" id="{B88A42CA-A71D-C902-9D24-7AD0542C9C5A}"/>
              </a:ext>
            </a:extLst>
          </p:cNvPr>
          <p:cNvSpPr txBox="1"/>
          <p:nvPr/>
        </p:nvSpPr>
        <p:spPr>
          <a:xfrm>
            <a:off x="334927" y="5965950"/>
            <a:ext cx="10347304" cy="323165"/>
          </a:xfrm>
          <a:prstGeom prst="rect">
            <a:avLst/>
          </a:prstGeom>
          <a:noFill/>
        </p:spPr>
        <p:txBody>
          <a:bodyPr wrap="square">
            <a:spAutoFit/>
          </a:bodyPr>
          <a:lstStyle/>
          <a:p>
            <a:pPr lvl="0">
              <a:defRPr/>
            </a:pPr>
            <a:r>
              <a:rPr lang="en-US" sz="1500" b="0" kern="100" dirty="0">
                <a:solidFill>
                  <a:srgbClr val="000000"/>
                </a:solidFill>
                <a:latin typeface="Calibri" panose="020F0502020204030204" pitchFamily="34" charset="0"/>
                <a:ea typeface="Aptos" panose="020B0004020202020204" pitchFamily="34" charset="0"/>
                <a:cs typeface="Calibri" panose="020F0502020204030204" pitchFamily="34" charset="0"/>
              </a:rPr>
              <a:t>BICR = blinded independent central review</a:t>
            </a:r>
            <a:endPar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412248644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2F3D-309B-AE7C-1874-555C26C7A52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68438A0-E0BC-DC7A-C0E2-B689A166458B}"/>
              </a:ext>
            </a:extLst>
          </p:cNvPr>
          <p:cNvSpPr txBox="1"/>
          <p:nvPr/>
        </p:nvSpPr>
        <p:spPr>
          <a:xfrm>
            <a:off x="1941850" y="215181"/>
            <a:ext cx="8308299" cy="584775"/>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VERITAC-2: Safety Profile</a:t>
            </a:r>
          </a:p>
        </p:txBody>
      </p:sp>
      <p:pic>
        <p:nvPicPr>
          <p:cNvPr id="2" name="Picture 1">
            <a:extLst>
              <a:ext uri="{FF2B5EF4-FFF2-40B4-BE49-F238E27FC236}">
                <a16:creationId xmlns:a16="http://schemas.microsoft.com/office/drawing/2014/main" id="{13D10441-390F-D669-4566-1400480641D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93874" y="955210"/>
            <a:ext cx="12004251" cy="4947579"/>
          </a:xfrm>
          <a:prstGeom prst="rect">
            <a:avLst/>
          </a:prstGeom>
        </p:spPr>
      </p:pic>
      <p:sp>
        <p:nvSpPr>
          <p:cNvPr id="5" name="TextBox 4">
            <a:extLst>
              <a:ext uri="{FF2B5EF4-FFF2-40B4-BE49-F238E27FC236}">
                <a16:creationId xmlns:a16="http://schemas.microsoft.com/office/drawing/2014/main" id="{91270BA2-5085-A93D-2E32-684071197390}"/>
              </a:ext>
            </a:extLst>
          </p:cNvPr>
          <p:cNvSpPr txBox="1"/>
          <p:nvPr/>
        </p:nvSpPr>
        <p:spPr>
          <a:xfrm>
            <a:off x="11542" y="6545814"/>
            <a:ext cx="1034730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Hamilton E et al. ASCO 2025;Abstract LBA1000. </a:t>
            </a:r>
            <a:r>
              <a:rPr kumimoji="0" lang="en-US" sz="1500" b="0" i="0" u="none" strike="noStrike" kern="10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Campone</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2025;393:556-68.</a:t>
            </a:r>
          </a:p>
        </p:txBody>
      </p:sp>
      <p:sp>
        <p:nvSpPr>
          <p:cNvPr id="4" name="TextBox 3">
            <a:extLst>
              <a:ext uri="{FF2B5EF4-FFF2-40B4-BE49-F238E27FC236}">
                <a16:creationId xmlns:a16="http://schemas.microsoft.com/office/drawing/2014/main" id="{B0013232-7883-0174-E655-88D32C905A1D}"/>
              </a:ext>
            </a:extLst>
          </p:cNvPr>
          <p:cNvSpPr txBox="1"/>
          <p:nvPr/>
        </p:nvSpPr>
        <p:spPr>
          <a:xfrm>
            <a:off x="123054" y="5921345"/>
            <a:ext cx="10347304" cy="323165"/>
          </a:xfrm>
          <a:prstGeom prst="rect">
            <a:avLst/>
          </a:prstGeom>
          <a:noFill/>
        </p:spPr>
        <p:txBody>
          <a:bodyPr wrap="square">
            <a:spAutoFit/>
          </a:bodyPr>
          <a:lstStyle/>
          <a:p>
            <a:pPr lvl="0">
              <a:defRPr/>
            </a:pPr>
            <a:r>
              <a:rPr lang="en-US" sz="1500" b="0" kern="100" dirty="0">
                <a:solidFill>
                  <a:srgbClr val="000000"/>
                </a:solidFill>
                <a:latin typeface="Calibri" panose="020F0502020204030204" pitchFamily="34" charset="0"/>
                <a:ea typeface="Aptos" panose="020B0004020202020204" pitchFamily="34" charset="0"/>
                <a:cs typeface="Calibri" panose="020F0502020204030204" pitchFamily="34" charset="0"/>
              </a:rPr>
              <a:t>TEAEs = treatment-emergent adverse events</a:t>
            </a:r>
            <a:endPar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78741411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B62F-7746-4AD3-9E3C-9477BF51F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4491A4-9B68-E6C6-9537-9D8B1D44C8C2}"/>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6177565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EDC68-C452-2D33-FC1D-6C9A74487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8DBEE7-D672-F881-0E3D-51E6CF9481C0}"/>
              </a:ext>
            </a:extLst>
          </p:cNvPr>
          <p:cNvSpPr>
            <a:spLocks noGrp="1"/>
          </p:cNvSpPr>
          <p:nvPr>
            <p:ph type="title"/>
          </p:nvPr>
        </p:nvSpPr>
        <p:spPr>
          <a:xfrm>
            <a:off x="3698239" y="524933"/>
            <a:ext cx="7573014" cy="737659"/>
          </a:xfrm>
        </p:spPr>
        <p:txBody>
          <a:bodyPr/>
          <a:lstStyle/>
          <a:p>
            <a:r>
              <a:rPr lang="en-US" dirty="0"/>
              <a:t>Questions for the Faculty</a:t>
            </a:r>
          </a:p>
        </p:txBody>
      </p:sp>
      <p:sp>
        <p:nvSpPr>
          <p:cNvPr id="9" name="Content Placeholder 8">
            <a:extLst>
              <a:ext uri="{FF2B5EF4-FFF2-40B4-BE49-F238E27FC236}">
                <a16:creationId xmlns:a16="http://schemas.microsoft.com/office/drawing/2014/main" id="{FB8E3DFE-485E-CA80-26D8-563FBDC4F076}"/>
              </a:ext>
            </a:extLst>
          </p:cNvPr>
          <p:cNvSpPr>
            <a:spLocks noGrp="1"/>
          </p:cNvSpPr>
          <p:nvPr>
            <p:ph idx="1"/>
          </p:nvPr>
        </p:nvSpPr>
        <p:spPr>
          <a:xfrm>
            <a:off x="3698237" y="1521049"/>
            <a:ext cx="7573015" cy="4530727"/>
          </a:xfrm>
        </p:spPr>
        <p:txBody>
          <a:bodyPr/>
          <a:lstStyle/>
          <a:p>
            <a:pPr lvl="0"/>
            <a:r>
              <a:rPr lang="en-US" dirty="0"/>
              <a:t>In what situations, if any, are you utilizing the SERENA-6 strategy?</a:t>
            </a:r>
          </a:p>
          <a:p>
            <a:r>
              <a:rPr lang="en-US" dirty="0"/>
              <a:t>How would you approach ctDNA testing for consideration of the SERENA-6 strategy? How long after starting first-line Al + CDK4/6i do you starting monitoring? How often do you test? </a:t>
            </a:r>
          </a:p>
          <a:p>
            <a:pPr lvl="0"/>
            <a:r>
              <a:rPr lang="en-US" dirty="0"/>
              <a:t>What is the side effect profile of camizestrant? </a:t>
            </a:r>
          </a:p>
          <a:p>
            <a:pPr lvl="0"/>
            <a:r>
              <a:rPr lang="en-US" dirty="0"/>
              <a:t>How do you counsel your patients who are about to receive camizestrant about potential ocular toxicity? </a:t>
            </a:r>
          </a:p>
        </p:txBody>
      </p:sp>
    </p:spTree>
    <p:extLst>
      <p:ext uri="{BB962C8B-B14F-4D97-AF65-F5344CB8AC3E}">
        <p14:creationId xmlns:p14="http://schemas.microsoft.com/office/powerpoint/2010/main" val="14488435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2782-85F1-C8B5-08C4-5883B8A90FD6}"/>
            </a:ext>
          </a:extLst>
        </p:cNvPr>
        <p:cNvGrpSpPr/>
        <p:nvPr/>
      </p:nvGrpSpPr>
      <p:grpSpPr>
        <a:xfrm>
          <a:off x="0" y="0"/>
          <a:ext cx="0" cy="0"/>
          <a:chOff x="0" y="0"/>
          <a:chExt cx="0" cy="0"/>
        </a:xfrm>
      </p:grpSpPr>
      <p:sp>
        <p:nvSpPr>
          <p:cNvPr id="8" name="Content Placeholder 8">
            <a:extLst>
              <a:ext uri="{FF2B5EF4-FFF2-40B4-BE49-F238E27FC236}">
                <a16:creationId xmlns:a16="http://schemas.microsoft.com/office/drawing/2014/main" id="{1C294137-DF42-D8DF-D47F-D253BB101995}"/>
              </a:ext>
            </a:extLst>
          </p:cNvPr>
          <p:cNvSpPr>
            <a:spLocks noGrp="1"/>
          </p:cNvSpPr>
          <p:nvPr>
            <p:ph idx="1"/>
          </p:nvPr>
        </p:nvSpPr>
        <p:spPr>
          <a:xfrm>
            <a:off x="2231936" y="1443523"/>
            <a:ext cx="8900586" cy="4530727"/>
          </a:xfrm>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52-year-old woman with ER+, HER2-neg disease with recurrence during 4th year of adjuvant AI. PIK3CA mutation-positive, gPALB2 mutation.</a:t>
            </a: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Receiving the INAVO120 protocol of </a:t>
            </a:r>
            <a:r>
              <a:rPr lang="en-US" sz="2000" b="1" kern="1200" dirty="0" err="1">
                <a:solidFill>
                  <a:schemeClr val="accent6"/>
                </a:solidFill>
                <a:latin typeface="Calibri"/>
              </a:rPr>
              <a:t>inavolisib</a:t>
            </a:r>
            <a:r>
              <a:rPr lang="en-US" sz="2000" b="1" kern="1200" dirty="0">
                <a:solidFill>
                  <a:schemeClr val="accent6"/>
                </a:solidFill>
                <a:latin typeface="Calibri"/>
              </a:rPr>
              <a:t>/palbociclib/fulvestrant; she was having some mouth sores. We did prophylactically use dexamethasone oral rinse, but I dose reduced to 6 mg and that helped.</a:t>
            </a:r>
          </a:p>
          <a:p>
            <a:pPr lvl="0" indent="0" defTabSz="914400" eaLnBrk="1" fontAlgn="auto" hangingPunct="1">
              <a:lnSpc>
                <a:spcPct val="100000"/>
              </a:lnSpc>
              <a:spcBef>
                <a:spcPts val="0"/>
              </a:spcBef>
              <a:spcAft>
                <a:spcPts val="0"/>
              </a:spcAft>
              <a:buClrTx/>
              <a:buSzTx/>
              <a:defRPr/>
            </a:pPr>
            <a:endParaRPr lang="en-US" sz="2000" b="1" kern="1200" dirty="0">
              <a:solidFill>
                <a:schemeClr val="accent6"/>
              </a:solidFill>
              <a:latin typeface="Calibri"/>
            </a:endParaRP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She’s already on a GLP-1 agonist for weight loss, and she has good glucose control.</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Would the presence of a gPALB2 mutation affect your adjuvant treatment selection?</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would you integrate a PARP inhibitor for this patient who is also PIK3CA mutation-positive? Which PARP inhibitor would you choose?</a:t>
            </a:r>
          </a:p>
        </p:txBody>
      </p:sp>
      <p:sp>
        <p:nvSpPr>
          <p:cNvPr id="2" name="Title 1">
            <a:extLst>
              <a:ext uri="{FF2B5EF4-FFF2-40B4-BE49-F238E27FC236}">
                <a16:creationId xmlns:a16="http://schemas.microsoft.com/office/drawing/2014/main" id="{E72F75AB-82C2-040B-480E-4E43EEEEFEC1}"/>
              </a:ext>
            </a:extLst>
          </p:cNvPr>
          <p:cNvSpPr>
            <a:spLocks noGrp="1"/>
          </p:cNvSpPr>
          <p:nvPr>
            <p:ph type="title"/>
          </p:nvPr>
        </p:nvSpPr>
        <p:spPr/>
        <p:txBody>
          <a:bodyPr/>
          <a:lstStyle/>
          <a:p>
            <a:r>
              <a:rPr lang="en-US" sz="3200" dirty="0"/>
              <a:t>Questions for the Faculty</a:t>
            </a:r>
            <a:endParaRPr lang="en-US" dirty="0"/>
          </a:p>
        </p:txBody>
      </p:sp>
      <p:sp>
        <p:nvSpPr>
          <p:cNvPr id="3" name="Title 1">
            <a:extLst>
              <a:ext uri="{FF2B5EF4-FFF2-40B4-BE49-F238E27FC236}">
                <a16:creationId xmlns:a16="http://schemas.microsoft.com/office/drawing/2014/main" id="{CD5DE68A-4A08-AB1D-0944-AA3776BA9D56}"/>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Gupta</a:t>
            </a:r>
          </a:p>
        </p:txBody>
      </p:sp>
      <p:pic>
        <p:nvPicPr>
          <p:cNvPr id="7" name="Picture 6">
            <a:extLst>
              <a:ext uri="{FF2B5EF4-FFF2-40B4-BE49-F238E27FC236}">
                <a16:creationId xmlns:a16="http://schemas.microsoft.com/office/drawing/2014/main" id="{9F067C91-D140-5958-0EB5-F46F20A9E41A}"/>
              </a:ext>
            </a:extLst>
          </p:cNvPr>
          <p:cNvPicPr>
            <a:picLocks noChangeAspect="1"/>
          </p:cNvPicPr>
          <p:nvPr/>
        </p:nvPicPr>
        <p:blipFill>
          <a:blip r:embed="rId2"/>
          <a:srcRect l="17507" t="3792" r="28505"/>
          <a:stretch>
            <a:fillRect/>
          </a:stretch>
        </p:blipFill>
        <p:spPr>
          <a:xfrm>
            <a:off x="334963" y="251240"/>
            <a:ext cx="1432218" cy="1435608"/>
          </a:xfrm>
          <a:prstGeom prst="ellipse">
            <a:avLst/>
          </a:prstGeom>
          <a:effectLst/>
        </p:spPr>
      </p:pic>
    </p:spTree>
    <p:extLst>
      <p:ext uri="{BB962C8B-B14F-4D97-AF65-F5344CB8AC3E}">
        <p14:creationId xmlns:p14="http://schemas.microsoft.com/office/powerpoint/2010/main" val="29624808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5199F-31A0-D9ED-B861-E9FF1C197AF1}"/>
            </a:ext>
          </a:extLst>
        </p:cNvPr>
        <p:cNvGrpSpPr/>
        <p:nvPr/>
      </p:nvGrpSpPr>
      <p:grpSpPr>
        <a:xfrm>
          <a:off x="0" y="0"/>
          <a:ext cx="0" cy="0"/>
          <a:chOff x="0" y="0"/>
          <a:chExt cx="0" cy="0"/>
        </a:xfrm>
      </p:grpSpPr>
      <p:sp>
        <p:nvSpPr>
          <p:cNvPr id="8" name="Content Placeholder 8">
            <a:extLst>
              <a:ext uri="{FF2B5EF4-FFF2-40B4-BE49-F238E27FC236}">
                <a16:creationId xmlns:a16="http://schemas.microsoft.com/office/drawing/2014/main" id="{9CB583F6-E145-ED30-E204-65FAC82D285C}"/>
              </a:ext>
            </a:extLst>
          </p:cNvPr>
          <p:cNvSpPr>
            <a:spLocks noGrp="1"/>
          </p:cNvSpPr>
          <p:nvPr>
            <p:ph idx="1"/>
          </p:nvPr>
        </p:nvSpPr>
        <p:spPr>
          <a:xfrm>
            <a:off x="2231936" y="1443523"/>
            <a:ext cx="8900586" cy="4530727"/>
          </a:xfrm>
        </p:spPr>
        <p:txBody>
          <a:bodyPr/>
          <a:lstStyle/>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What are your criteria to use the INAVO120 triplet? What about patients with disease recurrence more than a year off an adjuvant aromatase inhibitor?</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What adverse effects have you observed with the triplet?</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Do you use the INAVO120 triplet for patients with well-controlled diabetes? If not well controlled, do you have them intensify diabetic treatment (GLP-1?) and then treat? Which HbA1c level is necessary to start </a:t>
            </a:r>
            <a:r>
              <a:rPr lang="en-US" sz="2000" kern="1200" dirty="0" err="1">
                <a:latin typeface="Calibri"/>
              </a:rPr>
              <a:t>inavolisib</a:t>
            </a:r>
            <a:r>
              <a:rPr lang="en-US" sz="2000" kern="1200" dirty="0">
                <a:latin typeface="Calibri"/>
              </a:rPr>
              <a:t>?</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approach dose reduction?</a:t>
            </a:r>
          </a:p>
        </p:txBody>
      </p:sp>
      <p:sp>
        <p:nvSpPr>
          <p:cNvPr id="2" name="Title 1">
            <a:extLst>
              <a:ext uri="{FF2B5EF4-FFF2-40B4-BE49-F238E27FC236}">
                <a16:creationId xmlns:a16="http://schemas.microsoft.com/office/drawing/2014/main" id="{48A176CC-C174-7B5B-3CC2-F0B76F568DC3}"/>
              </a:ext>
            </a:extLst>
          </p:cNvPr>
          <p:cNvSpPr>
            <a:spLocks noGrp="1"/>
          </p:cNvSpPr>
          <p:nvPr>
            <p:ph type="title"/>
          </p:nvPr>
        </p:nvSpPr>
        <p:spPr/>
        <p:txBody>
          <a:bodyPr/>
          <a:lstStyle/>
          <a:p>
            <a:r>
              <a:rPr lang="en-US" sz="3200" dirty="0"/>
              <a:t>Questions for the Faculty (Continued)</a:t>
            </a:r>
            <a:endParaRPr lang="en-US" dirty="0"/>
          </a:p>
        </p:txBody>
      </p:sp>
      <p:sp>
        <p:nvSpPr>
          <p:cNvPr id="3" name="Title 1">
            <a:extLst>
              <a:ext uri="{FF2B5EF4-FFF2-40B4-BE49-F238E27FC236}">
                <a16:creationId xmlns:a16="http://schemas.microsoft.com/office/drawing/2014/main" id="{95FBCC49-2834-E180-904B-1947CFCD9DFE}"/>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Gupta</a:t>
            </a:r>
          </a:p>
        </p:txBody>
      </p:sp>
      <p:pic>
        <p:nvPicPr>
          <p:cNvPr id="7" name="Picture 6">
            <a:extLst>
              <a:ext uri="{FF2B5EF4-FFF2-40B4-BE49-F238E27FC236}">
                <a16:creationId xmlns:a16="http://schemas.microsoft.com/office/drawing/2014/main" id="{964A2E11-E2B7-3C11-5722-CEE26231E32E}"/>
              </a:ext>
            </a:extLst>
          </p:cNvPr>
          <p:cNvPicPr>
            <a:picLocks noChangeAspect="1"/>
          </p:cNvPicPr>
          <p:nvPr/>
        </p:nvPicPr>
        <p:blipFill>
          <a:blip r:embed="rId2"/>
          <a:srcRect l="17507" t="3792" r="28505"/>
          <a:stretch>
            <a:fillRect/>
          </a:stretch>
        </p:blipFill>
        <p:spPr>
          <a:xfrm>
            <a:off x="334963" y="251240"/>
            <a:ext cx="1432218" cy="1435608"/>
          </a:xfrm>
          <a:prstGeom prst="ellipse">
            <a:avLst/>
          </a:prstGeom>
          <a:effectLst/>
        </p:spPr>
      </p:pic>
    </p:spTree>
    <p:extLst>
      <p:ext uri="{BB962C8B-B14F-4D97-AF65-F5344CB8AC3E}">
        <p14:creationId xmlns:p14="http://schemas.microsoft.com/office/powerpoint/2010/main" val="607427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FC927-95CC-D024-94FB-BA813050597F}"/>
            </a:ext>
          </a:extLst>
        </p:cNvPr>
        <p:cNvGrpSpPr/>
        <p:nvPr/>
      </p:nvGrpSpPr>
      <p:grpSpPr>
        <a:xfrm>
          <a:off x="0" y="0"/>
          <a:ext cx="0" cy="0"/>
          <a:chOff x="0" y="0"/>
          <a:chExt cx="0" cy="0"/>
        </a:xfrm>
      </p:grpSpPr>
      <p:sp>
        <p:nvSpPr>
          <p:cNvPr id="8" name="Content Placeholder 8">
            <a:extLst>
              <a:ext uri="{FF2B5EF4-FFF2-40B4-BE49-F238E27FC236}">
                <a16:creationId xmlns:a16="http://schemas.microsoft.com/office/drawing/2014/main" id="{3EC6E5DB-BCFF-B0E4-4A76-452062979CDA}"/>
              </a:ext>
            </a:extLst>
          </p:cNvPr>
          <p:cNvSpPr>
            <a:spLocks noGrp="1"/>
          </p:cNvSpPr>
          <p:nvPr>
            <p:ph idx="1"/>
          </p:nvPr>
        </p:nvSpPr>
        <p:spPr>
          <a:xfrm>
            <a:off x="2370667" y="1433132"/>
            <a:ext cx="8900586" cy="4530727"/>
          </a:xfrm>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64-year-old woman with ER+, HER2-neg bone-only metastatic disease who received PROTAC vepdegestrant on a clinical trial with good response and excellent tolerability for 4 years. Now with disease progression. PIK3CA and ESR1 mutations.</a:t>
            </a: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 </a:t>
            </a: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I switched her to capivasertib and fulvestrant, and she is doing well.</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When and for whom are you using vepdegestrant?</a:t>
            </a: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What have you observed regarding the tolerability/toxicity profile of vepdegestrant?</a:t>
            </a: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What would be a logical next endocrine treatment? Imlunestrant alone or with abemaciclib?</a:t>
            </a:r>
          </a:p>
        </p:txBody>
      </p:sp>
      <p:sp>
        <p:nvSpPr>
          <p:cNvPr id="2" name="Title 1">
            <a:extLst>
              <a:ext uri="{FF2B5EF4-FFF2-40B4-BE49-F238E27FC236}">
                <a16:creationId xmlns:a16="http://schemas.microsoft.com/office/drawing/2014/main" id="{7B4535EF-DE5A-F20F-D1D5-9A4AB8DA6BB9}"/>
              </a:ext>
            </a:extLst>
          </p:cNvPr>
          <p:cNvSpPr>
            <a:spLocks noGrp="1"/>
          </p:cNvSpPr>
          <p:nvPr>
            <p:ph type="title"/>
          </p:nvPr>
        </p:nvSpPr>
        <p:spPr/>
        <p:txBody>
          <a:bodyPr/>
          <a:lstStyle/>
          <a:p>
            <a:r>
              <a:rPr lang="en-US" sz="3200" dirty="0"/>
              <a:t>Questions for the Faculty</a:t>
            </a:r>
            <a:endParaRPr lang="en-US" dirty="0"/>
          </a:p>
        </p:txBody>
      </p:sp>
      <p:sp>
        <p:nvSpPr>
          <p:cNvPr id="3" name="Title 1">
            <a:extLst>
              <a:ext uri="{FF2B5EF4-FFF2-40B4-BE49-F238E27FC236}">
                <a16:creationId xmlns:a16="http://schemas.microsoft.com/office/drawing/2014/main" id="{7EF2DE8F-1D3A-7B78-24F9-B5A561352FE2}"/>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Gupta</a:t>
            </a:r>
          </a:p>
        </p:txBody>
      </p:sp>
      <p:pic>
        <p:nvPicPr>
          <p:cNvPr id="4" name="Picture 3">
            <a:extLst>
              <a:ext uri="{FF2B5EF4-FFF2-40B4-BE49-F238E27FC236}">
                <a16:creationId xmlns:a16="http://schemas.microsoft.com/office/drawing/2014/main" id="{EB9F5103-414B-8D92-3D50-27CC3B30D0F5}"/>
              </a:ext>
            </a:extLst>
          </p:cNvPr>
          <p:cNvPicPr>
            <a:picLocks noChangeAspect="1"/>
          </p:cNvPicPr>
          <p:nvPr/>
        </p:nvPicPr>
        <p:blipFill>
          <a:blip r:embed="rId2"/>
          <a:srcRect l="17507" t="3792" r="28505"/>
          <a:stretch>
            <a:fillRect/>
          </a:stretch>
        </p:blipFill>
        <p:spPr>
          <a:xfrm>
            <a:off x="334963" y="251240"/>
            <a:ext cx="1432218" cy="1435608"/>
          </a:xfrm>
          <a:prstGeom prst="ellipse">
            <a:avLst/>
          </a:prstGeom>
          <a:effectLst/>
        </p:spPr>
      </p:pic>
    </p:spTree>
    <p:extLst>
      <p:ext uri="{BB962C8B-B14F-4D97-AF65-F5344CB8AC3E}">
        <p14:creationId xmlns:p14="http://schemas.microsoft.com/office/powerpoint/2010/main" val="13376937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BC805-572C-24A6-69C3-EFBB3EF26CD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91A6650-E4E5-7A3A-66B3-F2819A3E2DBE}"/>
              </a:ext>
            </a:extLst>
          </p:cNvPr>
          <p:cNvSpPr/>
          <p:nvPr/>
        </p:nvSpPr>
        <p:spPr bwMode="auto">
          <a:xfrm>
            <a:off x="661639" y="4787588"/>
            <a:ext cx="11047141" cy="144222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6" name="Rectangle 5">
            <a:extLst>
              <a:ext uri="{FF2B5EF4-FFF2-40B4-BE49-F238E27FC236}">
                <a16:creationId xmlns:a16="http://schemas.microsoft.com/office/drawing/2014/main" id="{85C09B43-6E89-6DE0-B7E5-33A0375D31AF}"/>
              </a:ext>
            </a:extLst>
          </p:cNvPr>
          <p:cNvSpPr/>
          <p:nvPr/>
        </p:nvSpPr>
        <p:spPr bwMode="auto">
          <a:xfrm>
            <a:off x="661639" y="3218984"/>
            <a:ext cx="11047141" cy="84006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C499B33B-2DA2-45CA-EDBE-CC30B8E770C9}"/>
              </a:ext>
            </a:extLst>
          </p:cNvPr>
          <p:cNvSpPr>
            <a:spLocks noGrp="1"/>
          </p:cNvSpPr>
          <p:nvPr>
            <p:ph type="title"/>
          </p:nvPr>
        </p:nvSpPr>
        <p:spPr/>
        <p:txBody>
          <a:bodyPr/>
          <a:lstStyle/>
          <a:p>
            <a:pPr lvl="0"/>
            <a:r>
              <a:rPr lang="en-US" dirty="0"/>
              <a:t>Oral SERDs in the Metastatic Setting</a:t>
            </a:r>
            <a:br>
              <a:rPr lang="en-US" dirty="0"/>
            </a:br>
            <a:r>
              <a:rPr lang="en-US" dirty="0"/>
              <a:t>Dr Wander</a:t>
            </a:r>
          </a:p>
        </p:txBody>
      </p:sp>
      <p:sp>
        <p:nvSpPr>
          <p:cNvPr id="5" name="Content Placeholder 4">
            <a:extLst>
              <a:ext uri="{FF2B5EF4-FFF2-40B4-BE49-F238E27FC236}">
                <a16:creationId xmlns:a16="http://schemas.microsoft.com/office/drawing/2014/main" id="{EF4D4798-382C-86A3-926A-65314027FAA2}"/>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Select Datasets</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Bidard FC et al. Elacestrant (oral selective estrogen receptor degrader) versus standard endocrine therapy for estrogen receptor-positive, human epidermal growth factor receptor 2-negative advanced breast cancer: Results from the randomized phase III EMERALD trial. </a:t>
            </a:r>
            <a:r>
              <a:rPr kumimoji="0" lang="en-US" sz="2200" b="0" i="1" u="none" strike="noStrike" kern="1200" cap="none" spc="0" normalizeH="0" baseline="0" noProof="0" dirty="0">
                <a:ln>
                  <a:noFill/>
                </a:ln>
                <a:solidFill>
                  <a:srgbClr val="000000"/>
                </a:solidFill>
                <a:effectLst/>
                <a:uLnTx/>
                <a:uFillTx/>
                <a:latin typeface="Calibri"/>
                <a:ea typeface="MS PGothic" charset="0"/>
                <a:cs typeface="+mn-cs"/>
              </a:rPr>
              <a:t>J Clin Oncol </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2022;40(28):3246-56.</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Lloyd MR et al. Clinical and genomic factors associated with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elacestrant</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outcomes in ESR1-mutant metastatic breast cancer. </a:t>
            </a:r>
            <a:r>
              <a:rPr kumimoji="0" lang="en-US" sz="2200" b="0" i="1" u="none" strike="noStrike" kern="1200" cap="none" spc="0" normalizeH="0" baseline="0" noProof="0" dirty="0">
                <a:ln>
                  <a:noFill/>
                </a:ln>
                <a:solidFill>
                  <a:schemeClr val="bg1"/>
                </a:solidFill>
                <a:effectLst/>
                <a:uLnTx/>
                <a:uFillTx/>
                <a:latin typeface="Calibri"/>
                <a:ea typeface="MS PGothic" charset="0"/>
                <a:cs typeface="+mn-cs"/>
              </a:rPr>
              <a:t>Clin Cancer Res </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2026;32(1):169-78.</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Jhaveri KL et al. </a:t>
            </a:r>
            <a:r>
              <a:rPr kumimoji="0" lang="en-US" sz="2200" b="0" i="0" u="none" strike="noStrike" kern="1200" cap="none" spc="0" normalizeH="0" baseline="0" noProof="0" dirty="0" err="1">
                <a:ln>
                  <a:noFill/>
                </a:ln>
                <a:solidFill>
                  <a:srgbClr val="000000"/>
                </a:solidFill>
                <a:effectLst/>
                <a:uLnTx/>
                <a:uFillTx/>
                <a:latin typeface="Calibri"/>
                <a:ea typeface="MS PGothic" charset="0"/>
                <a:cs typeface="+mn-cs"/>
              </a:rPr>
              <a:t>Imlunestrant</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 with or without </a:t>
            </a:r>
            <a:r>
              <a:rPr kumimoji="0" lang="en-US" sz="2200" b="0" i="0" u="none" strike="noStrike" kern="1200" cap="none" spc="0" normalizeH="0" baseline="0" noProof="0" dirty="0" err="1">
                <a:ln>
                  <a:noFill/>
                </a:ln>
                <a:solidFill>
                  <a:srgbClr val="000000"/>
                </a:solidFill>
                <a:effectLst/>
                <a:uLnTx/>
                <a:uFillTx/>
                <a:latin typeface="Calibri"/>
                <a:ea typeface="MS PGothic" charset="0"/>
                <a:cs typeface="+mn-cs"/>
              </a:rPr>
              <a:t>abemaciclib</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 in advanced breast cancer: Updated efficacy results from the phase III EMBER-3 trial. </a:t>
            </a:r>
            <a:r>
              <a:rPr kumimoji="0" lang="en-US" sz="2200" b="0" i="1" u="none" strike="noStrike" kern="1200" cap="none" spc="0" normalizeH="0" baseline="0" noProof="0" dirty="0">
                <a:ln>
                  <a:noFill/>
                </a:ln>
                <a:solidFill>
                  <a:srgbClr val="000000"/>
                </a:solidFill>
                <a:effectLst/>
                <a:uLnTx/>
                <a:uFillTx/>
                <a:latin typeface="Calibri"/>
                <a:ea typeface="MS PGothic" charset="0"/>
                <a:cs typeface="+mn-cs"/>
              </a:rPr>
              <a:t>Ann Oncol </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2026;37(4):532-43.</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Mayer E et al.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Giredestrant</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(GIRE), an oral selective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oestrogen</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receptor (ER) antagonist and degrader, + everolimus (E) in patients (pts) with ER-positive, HER2-negative advanced breast cancer (ER+, HER2–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aBC</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previously treated with a CDK4/6 inhibitor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i</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Primary results of the phase III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evERA</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BC trial. ESMO 2025; Abstract LBA16.</a:t>
            </a:r>
          </a:p>
        </p:txBody>
      </p:sp>
      <p:pic>
        <p:nvPicPr>
          <p:cNvPr id="8" name="Picture 7" descr="A close up of a sign&#10;&#10;Description automatically generated">
            <a:extLst>
              <a:ext uri="{FF2B5EF4-FFF2-40B4-BE49-F238E27FC236}">
                <a16:creationId xmlns:a16="http://schemas.microsoft.com/office/drawing/2014/main" id="{796A6075-84C5-2EB8-B03C-3394DEE602B5}"/>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96113838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D67CE-58D4-168D-7A77-12687F29517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7D1F316-F320-0B67-E2A4-FAFDF5019EEF}"/>
              </a:ext>
            </a:extLst>
          </p:cNvPr>
          <p:cNvSpPr txBox="1"/>
          <p:nvPr/>
        </p:nvSpPr>
        <p:spPr>
          <a:xfrm>
            <a:off x="11542" y="6545814"/>
            <a:ext cx="855769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Bardia A et al. SABCS 2021;Abstract GS2-02. </a:t>
            </a:r>
            <a:r>
              <a:rPr kumimoji="0" lang="en-US" sz="1500" b="0" i="0" u="none" strike="noStrike" kern="1200" cap="none" spc="0" normalizeH="0" baseline="0" noProof="0" dirty="0">
                <a:ln>
                  <a:noFill/>
                </a:ln>
                <a:solidFill>
                  <a:srgbClr val="000000"/>
                </a:solidFill>
                <a:effectLst/>
                <a:uLnTx/>
                <a:uFillTx/>
                <a:latin typeface="Calibri"/>
                <a:ea typeface="+mn-ea"/>
                <a:cs typeface="+mn-cs"/>
              </a:rPr>
              <a:t>Bidard FC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J Clin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2022;40(28):3246-56.</a:t>
            </a:r>
          </a:p>
        </p:txBody>
      </p:sp>
      <p:sp>
        <p:nvSpPr>
          <p:cNvPr id="3" name="TextBox 2">
            <a:extLst>
              <a:ext uri="{FF2B5EF4-FFF2-40B4-BE49-F238E27FC236}">
                <a16:creationId xmlns:a16="http://schemas.microsoft.com/office/drawing/2014/main" id="{2E108B63-D43F-42ED-3F8C-09B47E0BF18D}"/>
              </a:ext>
            </a:extLst>
          </p:cNvPr>
          <p:cNvSpPr txBox="1"/>
          <p:nvPr/>
        </p:nvSpPr>
        <p:spPr>
          <a:xfrm>
            <a:off x="929426" y="299482"/>
            <a:ext cx="10333148"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EMERALD Study Design</a:t>
            </a:r>
          </a:p>
        </p:txBody>
      </p:sp>
      <p:pic>
        <p:nvPicPr>
          <p:cNvPr id="4" name="Picture 3">
            <a:extLst>
              <a:ext uri="{FF2B5EF4-FFF2-40B4-BE49-F238E27FC236}">
                <a16:creationId xmlns:a16="http://schemas.microsoft.com/office/drawing/2014/main" id="{B9F6530E-41BB-931E-C2B1-425E6714E00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84802" y="1408221"/>
            <a:ext cx="11645480" cy="4068452"/>
          </a:xfrm>
          <a:prstGeom prst="rect">
            <a:avLst/>
          </a:prstGeom>
        </p:spPr>
      </p:pic>
      <p:sp>
        <p:nvSpPr>
          <p:cNvPr id="2" name="TextBox 1">
            <a:extLst>
              <a:ext uri="{FF2B5EF4-FFF2-40B4-BE49-F238E27FC236}">
                <a16:creationId xmlns:a16="http://schemas.microsoft.com/office/drawing/2014/main" id="{EE85F13D-7155-8178-9767-78D4E74E418A}"/>
              </a:ext>
            </a:extLst>
          </p:cNvPr>
          <p:cNvSpPr txBox="1"/>
          <p:nvPr/>
        </p:nvSpPr>
        <p:spPr>
          <a:xfrm>
            <a:off x="312483" y="5515667"/>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SOC = standard of care; PD = disease progression</a:t>
            </a:r>
          </a:p>
        </p:txBody>
      </p:sp>
    </p:spTree>
    <p:extLst>
      <p:ext uri="{BB962C8B-B14F-4D97-AF65-F5344CB8AC3E}">
        <p14:creationId xmlns:p14="http://schemas.microsoft.com/office/powerpoint/2010/main" val="21721934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589C9-755A-2062-C620-3565986289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F41DB93-ED82-6419-236E-DFF8CF66123F}"/>
              </a:ext>
            </a:extLst>
          </p:cNvPr>
          <p:cNvSpPr txBox="1"/>
          <p:nvPr/>
        </p:nvSpPr>
        <p:spPr>
          <a:xfrm>
            <a:off x="929426" y="299482"/>
            <a:ext cx="10333148"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EMERALD: PFS for Patients with ESR1 Mutations (mESR1)</a:t>
            </a:r>
          </a:p>
        </p:txBody>
      </p:sp>
      <p:pic>
        <p:nvPicPr>
          <p:cNvPr id="4" name="Picture 3">
            <a:extLst>
              <a:ext uri="{FF2B5EF4-FFF2-40B4-BE49-F238E27FC236}">
                <a16:creationId xmlns:a16="http://schemas.microsoft.com/office/drawing/2014/main" id="{D39FEA6C-4A96-3C08-22E9-EF78D47BDCB4}"/>
              </a:ext>
            </a:extLst>
          </p:cNvPr>
          <p:cNvPicPr>
            <a:picLocks noChangeAspect="1"/>
          </p:cNvPicPr>
          <p:nvPr/>
        </p:nvPicPr>
        <p:blipFill>
          <a:blip r:embed="rId2"/>
          <a:stretch>
            <a:fillRect/>
          </a:stretch>
        </p:blipFill>
        <p:spPr>
          <a:xfrm>
            <a:off x="272237" y="1232756"/>
            <a:ext cx="11670609" cy="4392488"/>
          </a:xfrm>
          <a:prstGeom prst="rect">
            <a:avLst/>
          </a:prstGeom>
        </p:spPr>
      </p:pic>
      <p:sp>
        <p:nvSpPr>
          <p:cNvPr id="2" name="TextBox 1">
            <a:extLst>
              <a:ext uri="{FF2B5EF4-FFF2-40B4-BE49-F238E27FC236}">
                <a16:creationId xmlns:a16="http://schemas.microsoft.com/office/drawing/2014/main" id="{D5C27F0A-4DD5-7A67-32A1-63C7659CCC54}"/>
              </a:ext>
            </a:extLst>
          </p:cNvPr>
          <p:cNvSpPr txBox="1"/>
          <p:nvPr/>
        </p:nvSpPr>
        <p:spPr>
          <a:xfrm>
            <a:off x="11542" y="6545814"/>
            <a:ext cx="8557692"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Bardia A et al. SABCS 2021;Abstract GS2-02. </a:t>
            </a:r>
            <a:r>
              <a:rPr kumimoji="0" lang="en-US" sz="1500" b="0" i="0" u="none" strike="noStrike" kern="1200" cap="none" spc="0" normalizeH="0" baseline="0" noProof="0" dirty="0">
                <a:ln>
                  <a:noFill/>
                </a:ln>
                <a:solidFill>
                  <a:srgbClr val="000000"/>
                </a:solidFill>
                <a:effectLst/>
                <a:uLnTx/>
                <a:uFillTx/>
                <a:latin typeface="Calibri"/>
                <a:ea typeface="+mn-ea"/>
                <a:cs typeface="+mn-cs"/>
              </a:rPr>
              <a:t>Bidard FC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J Clin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2022;40(28):3246-56.</a:t>
            </a:r>
          </a:p>
        </p:txBody>
      </p:sp>
    </p:spTree>
    <p:extLst>
      <p:ext uri="{BB962C8B-B14F-4D97-AF65-F5344CB8AC3E}">
        <p14:creationId xmlns:p14="http://schemas.microsoft.com/office/powerpoint/2010/main" val="28949352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B3FC6B-3C7F-5E2E-A34E-30F3FA25B34A}"/>
              </a:ext>
            </a:extLst>
          </p:cNvPr>
          <p:cNvPicPr>
            <a:picLocks noChangeAspect="1"/>
          </p:cNvPicPr>
          <p:nvPr/>
        </p:nvPicPr>
        <p:blipFill>
          <a:blip r:embed="rId2"/>
          <a:stretch>
            <a:fillRect/>
          </a:stretch>
        </p:blipFill>
        <p:spPr>
          <a:xfrm>
            <a:off x="0" y="1936102"/>
            <a:ext cx="12192000" cy="2985796"/>
          </a:xfrm>
          <a:prstGeom prst="rect">
            <a:avLst/>
          </a:prstGeom>
        </p:spPr>
      </p:pic>
    </p:spTree>
    <p:extLst>
      <p:ext uri="{BB962C8B-B14F-4D97-AF65-F5344CB8AC3E}">
        <p14:creationId xmlns:p14="http://schemas.microsoft.com/office/powerpoint/2010/main" val="365322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211"/>
        <p:cNvGrpSpPr/>
        <p:nvPr/>
      </p:nvGrpSpPr>
      <p:grpSpPr>
        <a:xfrm>
          <a:off x="0" y="0"/>
          <a:ext cx="0" cy="0"/>
          <a:chOff x="0" y="0"/>
          <a:chExt cx="0" cy="0"/>
        </a:xfrm>
      </p:grpSpPr>
      <p:sp>
        <p:nvSpPr>
          <p:cNvPr id="3217" name="Google Shape;3217;p41"/>
          <p:cNvSpPr txBox="1">
            <a:spLocks noGrp="1"/>
          </p:cNvSpPr>
          <p:nvPr>
            <p:ph type="title"/>
          </p:nvPr>
        </p:nvSpPr>
        <p:spPr>
          <a:xfrm>
            <a:off x="477908" y="160873"/>
            <a:ext cx="11236184" cy="433435"/>
          </a:xfrm>
          <a:prstGeom prst="rect">
            <a:avLst/>
          </a:prstGeom>
          <a:solidFill>
            <a:srgbClr val="E3EDF1"/>
          </a:solidFill>
          <a:ln>
            <a:noFill/>
          </a:ln>
        </p:spPr>
        <p:txBody>
          <a:bodyPr spcFirstLastPara="1" wrap="square" lIns="0" tIns="0" rIns="0" bIns="0" anchor="t" anchorCtr="0">
            <a:noAutofit/>
          </a:bodyPr>
          <a:lstStyle/>
          <a:p>
            <a:pPr>
              <a:buClr>
                <a:srgbClr val="003767"/>
              </a:buClr>
              <a:buSzPts val="4000"/>
            </a:pPr>
            <a:r>
              <a:rPr lang="en-US" sz="3000" b="1" dirty="0">
                <a:solidFill>
                  <a:srgbClr val="0432FF"/>
                </a:solidFill>
                <a:latin typeface="Calibri" panose="020F0502020204030204" pitchFamily="34" charset="0"/>
                <a:cs typeface="Calibri" panose="020F0502020204030204" pitchFamily="34" charset="0"/>
              </a:rPr>
              <a:t>Real-World Time to Next Treatment (</a:t>
            </a:r>
            <a:r>
              <a:rPr lang="en-US" sz="3000" b="1" dirty="0" err="1">
                <a:solidFill>
                  <a:srgbClr val="0432FF"/>
                </a:solidFill>
                <a:latin typeface="Calibri" panose="020F0502020204030204" pitchFamily="34" charset="0"/>
                <a:cs typeface="Calibri" panose="020F0502020204030204" pitchFamily="34" charset="0"/>
              </a:rPr>
              <a:t>rwTTNT</a:t>
            </a:r>
            <a:r>
              <a:rPr lang="en-US" sz="3000" b="1" dirty="0">
                <a:solidFill>
                  <a:srgbClr val="0432FF"/>
                </a:solidFill>
                <a:latin typeface="Calibri" panose="020F0502020204030204" pitchFamily="34" charset="0"/>
                <a:cs typeface="Calibri" panose="020F0502020204030204" pitchFamily="34" charset="0"/>
              </a:rPr>
              <a:t>) Since Elacestrant Initiation by Line of Treatment</a:t>
            </a:r>
            <a:endParaRPr sz="3000" b="1" dirty="0">
              <a:solidFill>
                <a:srgbClr val="0432FF"/>
              </a:solidFill>
              <a:latin typeface="Calibri" panose="020F0502020204030204" pitchFamily="34" charset="0"/>
              <a:cs typeface="Calibri" panose="020F0502020204030204" pitchFamily="34" charset="0"/>
            </a:endParaRPr>
          </a:p>
        </p:txBody>
      </p:sp>
      <p:sp>
        <p:nvSpPr>
          <p:cNvPr id="3218" name="Google Shape;3218;p41"/>
          <p:cNvSpPr txBox="1"/>
          <p:nvPr/>
        </p:nvSpPr>
        <p:spPr>
          <a:xfrm>
            <a:off x="106932" y="6319403"/>
            <a:ext cx="5401770" cy="461665"/>
          </a:xfrm>
          <a:prstGeom prst="rect">
            <a:avLst/>
          </a:prstGeom>
          <a:noFill/>
          <a:ln>
            <a:noFill/>
          </a:ln>
        </p:spPr>
        <p:txBody>
          <a:bodyPr spcFirstLastPara="1" wrap="square" lIns="0" tIns="0" rIns="0" bIns="0" anchor="b" anchorCtr="0">
            <a:spAutoFit/>
          </a:bodyPr>
          <a:lstStyle/>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Lloyd MR et al. </a:t>
            </a:r>
            <a:r>
              <a:rPr lang="da-DK" sz="1500" b="0" i="1" kern="0" dirty="0" err="1">
                <a:solidFill>
                  <a:srgbClr val="000000"/>
                </a:solidFill>
                <a:latin typeface="Calibri" panose="020F0502020204030204" pitchFamily="34" charset="0"/>
                <a:ea typeface="Arial"/>
                <a:cs typeface="Calibri" panose="020F0502020204030204" pitchFamily="34" charset="0"/>
                <a:sym typeface="Arial"/>
              </a:rPr>
              <a:t>Clin</a:t>
            </a:r>
            <a:r>
              <a:rPr lang="da-DK" sz="1500" b="0" i="1" kern="0" dirty="0">
                <a:solidFill>
                  <a:srgbClr val="000000"/>
                </a:solidFill>
                <a:latin typeface="Calibri" panose="020F0502020204030204" pitchFamily="34" charset="0"/>
                <a:ea typeface="Arial"/>
                <a:cs typeface="Calibri" panose="020F0502020204030204" pitchFamily="34" charset="0"/>
                <a:sym typeface="Arial"/>
              </a:rPr>
              <a:t> Cancer Res </a:t>
            </a:r>
            <a:r>
              <a:rPr lang="da-DK" sz="1500" b="0" kern="0" dirty="0">
                <a:solidFill>
                  <a:srgbClr val="000000"/>
                </a:solidFill>
                <a:latin typeface="Calibri" panose="020F0502020204030204" pitchFamily="34" charset="0"/>
                <a:ea typeface="Arial"/>
                <a:cs typeface="Calibri" panose="020F0502020204030204" pitchFamily="34" charset="0"/>
                <a:sym typeface="Arial"/>
              </a:rPr>
              <a:t>2026;32(1):169-78.</a:t>
            </a:r>
          </a:p>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Content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courtesy</a:t>
            </a:r>
            <a:r>
              <a:rPr lang="da-DK" sz="1500" b="0" kern="0" dirty="0">
                <a:solidFill>
                  <a:srgbClr val="000000"/>
                </a:solidFill>
                <a:latin typeface="Calibri" panose="020F0502020204030204" pitchFamily="34" charset="0"/>
                <a:ea typeface="Arial"/>
                <a:cs typeface="Calibri" panose="020F0502020204030204" pitchFamily="34" charset="0"/>
                <a:sym typeface="Arial"/>
              </a:rPr>
              <a:t> of Joyce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O’Shaughnessy</a:t>
            </a:r>
            <a:r>
              <a:rPr lang="da-DK" sz="1500" b="0" kern="0" dirty="0">
                <a:solidFill>
                  <a:srgbClr val="000000"/>
                </a:solidFill>
                <a:latin typeface="Calibri" panose="020F0502020204030204" pitchFamily="34" charset="0"/>
                <a:ea typeface="Arial"/>
                <a:cs typeface="Calibri" panose="020F0502020204030204" pitchFamily="34" charset="0"/>
                <a:sym typeface="Arial"/>
              </a:rPr>
              <a:t>, MD</a:t>
            </a:r>
            <a:endParaRPr kumimoji="0" lang="da-DK" sz="1500" b="0"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
        <p:nvSpPr>
          <p:cNvPr id="3219" name="Google Shape;3219;p41"/>
          <p:cNvSpPr/>
          <p:nvPr/>
        </p:nvSpPr>
        <p:spPr>
          <a:xfrm flipH="1">
            <a:off x="496934" y="5395161"/>
            <a:ext cx="11217158" cy="554493"/>
          </a:xfrm>
          <a:prstGeom prst="roundRect">
            <a:avLst>
              <a:gd name="adj" fmla="val 14572"/>
            </a:avLst>
          </a:prstGeom>
          <a:solidFill>
            <a:srgbClr val="ECF4FC"/>
          </a:solidFill>
          <a:ln>
            <a:noFill/>
          </a:ln>
          <a:effectLst>
            <a:outerShdw blurRad="38100" dist="12700" dir="2700000" algn="tl" rotWithShape="0">
              <a:srgbClr val="000000">
                <a:alpha val="40000"/>
              </a:srgbClr>
            </a:outerShdw>
          </a:effectLst>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200"/>
              <a:buFontTx/>
              <a:buNone/>
              <a:tabLst/>
              <a:defRPr/>
            </a:pPr>
            <a:r>
              <a:rPr kumimoji="0" lang="en-US" sz="18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Patients treated in earlier lines (</a:t>
            </a:r>
            <a:r>
              <a:rPr kumimoji="0" lang="en-US" sz="1800" b="1" i="0" u="none" strike="noStrike" kern="0" cap="none" spc="0" normalizeH="0" baseline="0" noProof="0" dirty="0" err="1">
                <a:ln>
                  <a:noFill/>
                </a:ln>
                <a:solidFill>
                  <a:srgbClr val="0432FF"/>
                </a:solidFill>
                <a:effectLst/>
                <a:uLnTx/>
                <a:uFillTx/>
                <a:latin typeface="Calibri" panose="020F0502020204030204" pitchFamily="34" charset="0"/>
                <a:ea typeface="Arial"/>
                <a:cs typeface="Calibri" panose="020F0502020204030204" pitchFamily="34" charset="0"/>
                <a:sym typeface="Arial"/>
              </a:rPr>
              <a:t>ie</a:t>
            </a:r>
            <a:r>
              <a:rPr kumimoji="0" lang="en-US" sz="18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 2L) seemed to have a longer </a:t>
            </a:r>
            <a:r>
              <a:rPr kumimoji="0" lang="en-US" sz="1800" b="1" i="0" u="none" strike="noStrike" kern="0" cap="none" spc="0" normalizeH="0" baseline="0" noProof="0" dirty="0" err="1">
                <a:ln>
                  <a:noFill/>
                </a:ln>
                <a:solidFill>
                  <a:srgbClr val="0432FF"/>
                </a:solidFill>
                <a:effectLst/>
                <a:uLnTx/>
                <a:uFillTx/>
                <a:latin typeface="Calibri" panose="020F0502020204030204" pitchFamily="34" charset="0"/>
                <a:ea typeface="Arial"/>
                <a:cs typeface="Calibri" panose="020F0502020204030204" pitchFamily="34" charset="0"/>
                <a:sym typeface="Arial"/>
              </a:rPr>
              <a:t>rwTTNT</a:t>
            </a:r>
            <a:r>
              <a:rPr kumimoji="0" lang="en-US" sz="18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a:t>
            </a:r>
            <a:endParaRPr kumimoji="0" sz="1800" b="0"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endParaRPr>
          </a:p>
        </p:txBody>
      </p:sp>
      <p:sp>
        <p:nvSpPr>
          <p:cNvPr id="3267" name="Google Shape;3267;p41"/>
          <p:cNvSpPr/>
          <p:nvPr/>
        </p:nvSpPr>
        <p:spPr>
          <a:xfrm flipH="1">
            <a:off x="496934" y="5976484"/>
            <a:ext cx="11217158" cy="287208"/>
          </a:xfrm>
          <a:prstGeom prst="roundRect">
            <a:avLst>
              <a:gd name="adj" fmla="val 14572"/>
            </a:avLst>
          </a:prstGeom>
          <a:noFill/>
          <a:ln>
            <a:noFill/>
          </a:ln>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000"/>
              <a:buFontTx/>
              <a:buNone/>
              <a:tabLst/>
              <a:defRPr/>
            </a:pPr>
            <a:r>
              <a:rPr kumimoji="0" lang="en-US" sz="18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Observational retrospective analyses are not intended for direct comparisons with clinical trials. </a:t>
            </a:r>
            <a:endParaRPr kumimoji="0" sz="1800" b="0"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endParaRPr>
          </a:p>
        </p:txBody>
      </p:sp>
      <p:pic>
        <p:nvPicPr>
          <p:cNvPr id="6" name="Picture 5">
            <a:extLst>
              <a:ext uri="{FF2B5EF4-FFF2-40B4-BE49-F238E27FC236}">
                <a16:creationId xmlns:a16="http://schemas.microsoft.com/office/drawing/2014/main" id="{4FB86769-E866-3FB7-EB71-FF89FEDE5ABD}"/>
              </a:ext>
            </a:extLst>
          </p:cNvPr>
          <p:cNvPicPr>
            <a:picLocks noChangeAspect="1"/>
          </p:cNvPicPr>
          <p:nvPr/>
        </p:nvPicPr>
        <p:blipFill>
          <a:blip r:embed="rId3"/>
          <a:stretch>
            <a:fillRect/>
          </a:stretch>
        </p:blipFill>
        <p:spPr>
          <a:xfrm>
            <a:off x="3661820" y="1087339"/>
            <a:ext cx="4868359" cy="4252111"/>
          </a:xfrm>
          <a:prstGeom prst="rect">
            <a:avLst/>
          </a:prstGeom>
        </p:spPr>
      </p:pic>
    </p:spTree>
    <p:extLst>
      <p:ext uri="{BB962C8B-B14F-4D97-AF65-F5344CB8AC3E}">
        <p14:creationId xmlns:p14="http://schemas.microsoft.com/office/powerpoint/2010/main" val="3906165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273"/>
        <p:cNvGrpSpPr/>
        <p:nvPr/>
      </p:nvGrpSpPr>
      <p:grpSpPr>
        <a:xfrm>
          <a:off x="0" y="0"/>
          <a:ext cx="0" cy="0"/>
          <a:chOff x="0" y="0"/>
          <a:chExt cx="0" cy="0"/>
        </a:xfrm>
      </p:grpSpPr>
      <p:sp>
        <p:nvSpPr>
          <p:cNvPr id="3278" name="Google Shape;3278;p42"/>
          <p:cNvSpPr txBox="1">
            <a:spLocks noGrp="1"/>
          </p:cNvSpPr>
          <p:nvPr>
            <p:ph type="title"/>
          </p:nvPr>
        </p:nvSpPr>
        <p:spPr>
          <a:xfrm>
            <a:off x="481384" y="185057"/>
            <a:ext cx="11236184" cy="468364"/>
          </a:xfrm>
          <a:prstGeom prst="rect">
            <a:avLst/>
          </a:prstGeom>
          <a:solidFill>
            <a:srgbClr val="E3EDF1"/>
          </a:solidFill>
          <a:ln>
            <a:noFill/>
          </a:ln>
        </p:spPr>
        <p:txBody>
          <a:bodyPr spcFirstLastPara="1" wrap="square" lIns="0" tIns="0" rIns="0" bIns="0" anchor="t" anchorCtr="0">
            <a:noAutofit/>
          </a:bodyPr>
          <a:lstStyle/>
          <a:p>
            <a:pPr algn="ctr">
              <a:buClr>
                <a:srgbClr val="003767"/>
              </a:buClr>
              <a:buSzPts val="4000"/>
            </a:pPr>
            <a:r>
              <a:rPr lang="en-US" sz="3000" b="1" dirty="0" err="1">
                <a:solidFill>
                  <a:srgbClr val="0432FF"/>
                </a:solidFill>
                <a:latin typeface="Calibri" panose="020F0502020204030204" pitchFamily="34" charset="0"/>
                <a:cs typeface="Calibri" panose="020F0502020204030204" pitchFamily="34" charset="0"/>
              </a:rPr>
              <a:t>rwTTNT</a:t>
            </a:r>
            <a:r>
              <a:rPr lang="en-US" sz="3000" b="1" dirty="0">
                <a:solidFill>
                  <a:srgbClr val="0432FF"/>
                </a:solidFill>
                <a:latin typeface="Calibri" panose="020F0502020204030204" pitchFamily="34" charset="0"/>
                <a:cs typeface="Calibri" panose="020F0502020204030204" pitchFamily="34" charset="0"/>
              </a:rPr>
              <a:t> Since Elacestrant Initiation by Baseline PI3K Pathway Status</a:t>
            </a:r>
            <a:endParaRPr sz="3000" b="1" dirty="0">
              <a:solidFill>
                <a:srgbClr val="0432FF"/>
              </a:solidFill>
              <a:latin typeface="Calibri" panose="020F0502020204030204" pitchFamily="34" charset="0"/>
              <a:cs typeface="Calibri" panose="020F0502020204030204" pitchFamily="34" charset="0"/>
            </a:endParaRPr>
          </a:p>
        </p:txBody>
      </p:sp>
      <p:sp>
        <p:nvSpPr>
          <p:cNvPr id="3280" name="Google Shape;3280;p42"/>
          <p:cNvSpPr/>
          <p:nvPr/>
        </p:nvSpPr>
        <p:spPr>
          <a:xfrm flipH="1">
            <a:off x="172167" y="5410837"/>
            <a:ext cx="11847667" cy="554493"/>
          </a:xfrm>
          <a:prstGeom prst="roundRect">
            <a:avLst>
              <a:gd name="adj" fmla="val 14572"/>
            </a:avLst>
          </a:prstGeom>
          <a:solidFill>
            <a:srgbClr val="ECF4FC"/>
          </a:solidFill>
          <a:ln>
            <a:noFill/>
          </a:ln>
          <a:effectLst>
            <a:outerShdw blurRad="38100" dist="12700" dir="2700000" algn="tl" rotWithShape="0">
              <a:srgbClr val="000000">
                <a:alpha val="40000"/>
              </a:srgbClr>
            </a:outerShdw>
          </a:effectLst>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200"/>
              <a:buFontTx/>
              <a:buNone/>
              <a:tabLst/>
              <a:defRPr/>
            </a:pPr>
            <a:r>
              <a:rPr kumimoji="0" lang="en-US" sz="15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Patients without oncogenic PI3K pathway alterations showed to have a longer </a:t>
            </a:r>
            <a:r>
              <a:rPr kumimoji="0" lang="en-US" sz="1500" b="1" i="0" u="none" strike="noStrike" kern="0" cap="none" spc="0" normalizeH="0" baseline="0" noProof="0" dirty="0" err="1">
                <a:ln>
                  <a:noFill/>
                </a:ln>
                <a:solidFill>
                  <a:srgbClr val="0432FF"/>
                </a:solidFill>
                <a:effectLst/>
                <a:uLnTx/>
                <a:uFillTx/>
                <a:latin typeface="Calibri" panose="020F0502020204030204" pitchFamily="34" charset="0"/>
                <a:ea typeface="Arial"/>
                <a:cs typeface="Calibri" panose="020F0502020204030204" pitchFamily="34" charset="0"/>
                <a:sym typeface="Arial"/>
              </a:rPr>
              <a:t>rwTTNT</a:t>
            </a:r>
            <a:r>
              <a:rPr kumimoji="0" lang="en-US" sz="15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 (8.0 </a:t>
            </a:r>
            <a:r>
              <a:rPr kumimoji="0" lang="en-US" sz="1500" b="1" i="0" u="none" strike="noStrike" kern="0" cap="none" spc="0" normalizeH="0" baseline="0" noProof="0" dirty="0" err="1">
                <a:ln>
                  <a:noFill/>
                </a:ln>
                <a:solidFill>
                  <a:srgbClr val="0432FF"/>
                </a:solidFill>
                <a:effectLst/>
                <a:uLnTx/>
                <a:uFillTx/>
                <a:latin typeface="Calibri" panose="020F0502020204030204" pitchFamily="34" charset="0"/>
                <a:ea typeface="Arial"/>
                <a:cs typeface="Calibri" panose="020F0502020204030204" pitchFamily="34" charset="0"/>
                <a:sym typeface="Arial"/>
              </a:rPr>
              <a:t>mo</a:t>
            </a:r>
            <a:r>
              <a:rPr kumimoji="0" lang="en-US" sz="15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 vs 5.2 </a:t>
            </a:r>
            <a:r>
              <a:rPr kumimoji="0" lang="en-US" sz="1500" b="1" i="0" u="none" strike="noStrike" kern="0" cap="none" spc="0" normalizeH="0" baseline="0" noProof="0" dirty="0" err="1">
                <a:ln>
                  <a:noFill/>
                </a:ln>
                <a:solidFill>
                  <a:srgbClr val="0432FF"/>
                </a:solidFill>
                <a:effectLst/>
                <a:uLnTx/>
                <a:uFillTx/>
                <a:latin typeface="Calibri" panose="020F0502020204030204" pitchFamily="34" charset="0"/>
                <a:ea typeface="Arial"/>
                <a:cs typeface="Calibri" panose="020F0502020204030204" pitchFamily="34" charset="0"/>
                <a:sym typeface="Arial"/>
              </a:rPr>
              <a:t>mo</a:t>
            </a:r>
            <a:r>
              <a:rPr kumimoji="0" lang="en-US" sz="15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a:t>
            </a:r>
            <a:endParaRPr kumimoji="0" sz="1500" b="0" i="0" u="none" strike="noStrike" kern="0" cap="none" spc="0" normalizeH="0" baseline="0" noProof="0" dirty="0">
              <a:ln>
                <a:noFill/>
              </a:ln>
              <a:solidFill>
                <a:srgbClr val="0432FF"/>
              </a:solidFill>
              <a:effectLst/>
              <a:uLnTx/>
              <a:uFillTx/>
              <a:latin typeface="Calibri" panose="020F0502020204030204" pitchFamily="34" charset="0"/>
              <a:ea typeface="+mn-ea"/>
              <a:cs typeface="Calibri" panose="020F0502020204030204" pitchFamily="34" charset="0"/>
              <a:sym typeface="Arial"/>
            </a:endParaRPr>
          </a:p>
          <a:p>
            <a:pPr marL="0" marR="0" lvl="0" indent="0" algn="ctr" defTabSz="554492" rtl="0" eaLnBrk="1" fontAlgn="auto" latinLnBrk="0" hangingPunct="1">
              <a:lnSpc>
                <a:spcPct val="110000"/>
              </a:lnSpc>
              <a:spcBef>
                <a:spcPts val="0"/>
              </a:spcBef>
              <a:spcAft>
                <a:spcPts val="0"/>
              </a:spcAft>
              <a:buClr>
                <a:srgbClr val="000000"/>
              </a:buClr>
              <a:buSzPts val="2200"/>
              <a:buFontTx/>
              <a:buNone/>
              <a:tabLst/>
              <a:defRPr/>
            </a:pPr>
            <a:r>
              <a:rPr kumimoji="0" lang="en-US" sz="1500" b="1"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rPr>
              <a:t>compared to those having an alteration in this pathway. </a:t>
            </a:r>
            <a:endParaRPr kumimoji="0" sz="1500" b="0" i="0" u="none" strike="noStrike" kern="0" cap="none" spc="0" normalizeH="0" baseline="0" noProof="0" dirty="0">
              <a:ln>
                <a:noFill/>
              </a:ln>
              <a:solidFill>
                <a:srgbClr val="0432FF"/>
              </a:solidFill>
              <a:effectLst/>
              <a:uLnTx/>
              <a:uFillTx/>
              <a:latin typeface="Calibri" panose="020F0502020204030204" pitchFamily="34" charset="0"/>
              <a:ea typeface="Arial"/>
              <a:cs typeface="Calibri" panose="020F0502020204030204" pitchFamily="34" charset="0"/>
              <a:sym typeface="Arial"/>
            </a:endParaRPr>
          </a:p>
        </p:txBody>
      </p:sp>
      <p:sp>
        <p:nvSpPr>
          <p:cNvPr id="3327" name="Google Shape;3327;p42"/>
          <p:cNvSpPr/>
          <p:nvPr/>
        </p:nvSpPr>
        <p:spPr>
          <a:xfrm flipH="1">
            <a:off x="496935" y="6037816"/>
            <a:ext cx="11217158" cy="166763"/>
          </a:xfrm>
          <a:prstGeom prst="roundRect">
            <a:avLst>
              <a:gd name="adj" fmla="val 14572"/>
            </a:avLst>
          </a:prstGeom>
          <a:noFill/>
          <a:ln>
            <a:noFill/>
          </a:ln>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000"/>
              <a:buFontTx/>
              <a:buNone/>
              <a:tabLst/>
              <a:defRPr/>
            </a:pPr>
            <a:r>
              <a:rPr kumimoji="0" lang="en-US" sz="1500" b="1" i="0" u="none" strike="noStrike" kern="0" cap="none" spc="0" normalizeH="0" baseline="0" noProof="0">
                <a:ln>
                  <a:noFill/>
                </a:ln>
                <a:solidFill>
                  <a:srgbClr val="0432FF"/>
                </a:solidFill>
                <a:effectLst/>
                <a:uLnTx/>
                <a:uFillTx/>
                <a:latin typeface="Calibri" panose="020F0502020204030204" pitchFamily="34" charset="0"/>
                <a:ea typeface="Arial"/>
                <a:cs typeface="Calibri" panose="020F0502020204030204" pitchFamily="34" charset="0"/>
                <a:sym typeface="Arial"/>
              </a:rPr>
              <a:t>Observational retrospective analyses are not intended for direct comparisons with clinical trials. </a:t>
            </a:r>
            <a:endParaRPr kumimoji="0" sz="1500" b="0" i="0" u="none" strike="noStrike" kern="0" cap="none" spc="0" normalizeH="0" baseline="0" noProof="0">
              <a:ln>
                <a:noFill/>
              </a:ln>
              <a:solidFill>
                <a:srgbClr val="0432FF"/>
              </a:solidFill>
              <a:effectLst/>
              <a:uLnTx/>
              <a:uFillTx/>
              <a:latin typeface="Calibri" panose="020F0502020204030204" pitchFamily="34" charset="0"/>
              <a:ea typeface="Arial"/>
              <a:cs typeface="Calibri" panose="020F0502020204030204" pitchFamily="34" charset="0"/>
              <a:sym typeface="Arial"/>
            </a:endParaRPr>
          </a:p>
        </p:txBody>
      </p:sp>
      <p:pic>
        <p:nvPicPr>
          <p:cNvPr id="3" name="Picture 2">
            <a:extLst>
              <a:ext uri="{FF2B5EF4-FFF2-40B4-BE49-F238E27FC236}">
                <a16:creationId xmlns:a16="http://schemas.microsoft.com/office/drawing/2014/main" id="{A7F4678F-17E5-D804-DF64-F31497029732}"/>
              </a:ext>
            </a:extLst>
          </p:cNvPr>
          <p:cNvPicPr>
            <a:picLocks noChangeAspect="1"/>
          </p:cNvPicPr>
          <p:nvPr/>
        </p:nvPicPr>
        <p:blipFill>
          <a:blip r:embed="rId3"/>
          <a:stretch>
            <a:fillRect/>
          </a:stretch>
        </p:blipFill>
        <p:spPr>
          <a:xfrm>
            <a:off x="3127853" y="768323"/>
            <a:ext cx="5607742" cy="4528732"/>
          </a:xfrm>
          <a:prstGeom prst="rect">
            <a:avLst/>
          </a:prstGeom>
        </p:spPr>
      </p:pic>
      <p:sp>
        <p:nvSpPr>
          <p:cNvPr id="2" name="Google Shape;3218;p41">
            <a:extLst>
              <a:ext uri="{FF2B5EF4-FFF2-40B4-BE49-F238E27FC236}">
                <a16:creationId xmlns:a16="http://schemas.microsoft.com/office/drawing/2014/main" id="{3EAC3C17-7CA4-4E0C-D01A-DAB0D8C3192A}"/>
              </a:ext>
            </a:extLst>
          </p:cNvPr>
          <p:cNvSpPr txBox="1"/>
          <p:nvPr/>
        </p:nvSpPr>
        <p:spPr>
          <a:xfrm>
            <a:off x="106932" y="6319403"/>
            <a:ext cx="5401770" cy="461665"/>
          </a:xfrm>
          <a:prstGeom prst="rect">
            <a:avLst/>
          </a:prstGeom>
          <a:noFill/>
          <a:ln>
            <a:noFill/>
          </a:ln>
        </p:spPr>
        <p:txBody>
          <a:bodyPr spcFirstLastPara="1" wrap="square" lIns="0" tIns="0" rIns="0" bIns="0" anchor="b" anchorCtr="0">
            <a:spAutoFit/>
          </a:bodyPr>
          <a:lstStyle/>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Lloyd MR et al. </a:t>
            </a:r>
            <a:r>
              <a:rPr lang="da-DK" sz="1500" b="0" i="1" kern="0" dirty="0" err="1">
                <a:solidFill>
                  <a:srgbClr val="000000"/>
                </a:solidFill>
                <a:latin typeface="Calibri" panose="020F0502020204030204" pitchFamily="34" charset="0"/>
                <a:ea typeface="Arial"/>
                <a:cs typeface="Calibri" panose="020F0502020204030204" pitchFamily="34" charset="0"/>
                <a:sym typeface="Arial"/>
              </a:rPr>
              <a:t>Clin</a:t>
            </a:r>
            <a:r>
              <a:rPr lang="da-DK" sz="1500" b="0" i="1" kern="0" dirty="0">
                <a:solidFill>
                  <a:srgbClr val="000000"/>
                </a:solidFill>
                <a:latin typeface="Calibri" panose="020F0502020204030204" pitchFamily="34" charset="0"/>
                <a:ea typeface="Arial"/>
                <a:cs typeface="Calibri" panose="020F0502020204030204" pitchFamily="34" charset="0"/>
                <a:sym typeface="Arial"/>
              </a:rPr>
              <a:t> Cancer Res </a:t>
            </a:r>
            <a:r>
              <a:rPr lang="da-DK" sz="1500" b="0" kern="0" dirty="0">
                <a:solidFill>
                  <a:srgbClr val="000000"/>
                </a:solidFill>
                <a:latin typeface="Calibri" panose="020F0502020204030204" pitchFamily="34" charset="0"/>
                <a:ea typeface="Arial"/>
                <a:cs typeface="Calibri" panose="020F0502020204030204" pitchFamily="34" charset="0"/>
                <a:sym typeface="Arial"/>
              </a:rPr>
              <a:t>2026;32(1):169-78.</a:t>
            </a:r>
          </a:p>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Content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courtesy</a:t>
            </a:r>
            <a:r>
              <a:rPr lang="da-DK" sz="1500" b="0" kern="0" dirty="0">
                <a:solidFill>
                  <a:srgbClr val="000000"/>
                </a:solidFill>
                <a:latin typeface="Calibri" panose="020F0502020204030204" pitchFamily="34" charset="0"/>
                <a:ea typeface="Arial"/>
                <a:cs typeface="Calibri" panose="020F0502020204030204" pitchFamily="34" charset="0"/>
                <a:sym typeface="Arial"/>
              </a:rPr>
              <a:t> of Joyce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O’Shaughnessy</a:t>
            </a:r>
            <a:r>
              <a:rPr lang="da-DK" sz="1500" b="0" kern="0" dirty="0">
                <a:solidFill>
                  <a:srgbClr val="000000"/>
                </a:solidFill>
                <a:latin typeface="Calibri" panose="020F0502020204030204" pitchFamily="34" charset="0"/>
                <a:ea typeface="Arial"/>
                <a:cs typeface="Calibri" panose="020F0502020204030204" pitchFamily="34" charset="0"/>
                <a:sym typeface="Arial"/>
              </a:rPr>
              <a:t>, MD</a:t>
            </a:r>
            <a:endParaRPr kumimoji="0" lang="da-DK" sz="1500" b="0"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37712894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333"/>
        <p:cNvGrpSpPr/>
        <p:nvPr/>
      </p:nvGrpSpPr>
      <p:grpSpPr>
        <a:xfrm>
          <a:off x="0" y="0"/>
          <a:ext cx="0" cy="0"/>
          <a:chOff x="0" y="0"/>
          <a:chExt cx="0" cy="0"/>
        </a:xfrm>
      </p:grpSpPr>
      <p:sp>
        <p:nvSpPr>
          <p:cNvPr id="3338" name="Google Shape;3338;p43"/>
          <p:cNvSpPr txBox="1">
            <a:spLocks noGrp="1"/>
          </p:cNvSpPr>
          <p:nvPr>
            <p:ph type="title"/>
          </p:nvPr>
        </p:nvSpPr>
        <p:spPr>
          <a:xfrm>
            <a:off x="458882" y="157039"/>
            <a:ext cx="11236184" cy="454293"/>
          </a:xfrm>
          <a:prstGeom prst="rect">
            <a:avLst/>
          </a:prstGeom>
          <a:solidFill>
            <a:srgbClr val="E3EDF1"/>
          </a:solidFill>
          <a:ln>
            <a:noFill/>
          </a:ln>
        </p:spPr>
        <p:txBody>
          <a:bodyPr spcFirstLastPara="1" wrap="square" lIns="0" tIns="0" rIns="0" bIns="0" anchor="t" anchorCtr="0">
            <a:noAutofit/>
          </a:bodyPr>
          <a:lstStyle/>
          <a:p>
            <a:pPr algn="ctr">
              <a:buClr>
                <a:srgbClr val="003767"/>
              </a:buClr>
              <a:buSzPts val="4000"/>
            </a:pPr>
            <a:r>
              <a:rPr lang="en-US" sz="3000" b="1" dirty="0" err="1">
                <a:solidFill>
                  <a:srgbClr val="0432FF"/>
                </a:solidFill>
                <a:latin typeface="Calibri" panose="020F0502020204030204" pitchFamily="34" charset="0"/>
                <a:cs typeface="Calibri" panose="020F0502020204030204" pitchFamily="34" charset="0"/>
              </a:rPr>
              <a:t>rwTTNT</a:t>
            </a:r>
            <a:r>
              <a:rPr lang="en-US" sz="3000" b="1" dirty="0">
                <a:solidFill>
                  <a:srgbClr val="0432FF"/>
                </a:solidFill>
                <a:latin typeface="Calibri" panose="020F0502020204030204" pitchFamily="34" charset="0"/>
                <a:cs typeface="Calibri" panose="020F0502020204030204" pitchFamily="34" charset="0"/>
              </a:rPr>
              <a:t> Since Elacestrant Initiation by Prior Fulvestrant</a:t>
            </a:r>
            <a:br>
              <a:rPr lang="en-US" sz="3000" b="1" dirty="0">
                <a:solidFill>
                  <a:srgbClr val="0432FF"/>
                </a:solidFill>
                <a:latin typeface="Calibri" panose="020F0502020204030204" pitchFamily="34" charset="0"/>
                <a:cs typeface="Calibri" panose="020F0502020204030204" pitchFamily="34" charset="0"/>
              </a:rPr>
            </a:br>
            <a:endParaRPr sz="3000" b="1" dirty="0">
              <a:solidFill>
                <a:srgbClr val="0432FF"/>
              </a:solidFill>
              <a:latin typeface="Calibri" panose="020F0502020204030204" pitchFamily="34" charset="0"/>
              <a:cs typeface="Calibri" panose="020F0502020204030204" pitchFamily="34" charset="0"/>
            </a:endParaRPr>
          </a:p>
        </p:txBody>
      </p:sp>
      <p:sp>
        <p:nvSpPr>
          <p:cNvPr id="3340" name="Google Shape;3340;p43"/>
          <p:cNvSpPr/>
          <p:nvPr/>
        </p:nvSpPr>
        <p:spPr>
          <a:xfrm flipH="1">
            <a:off x="487421" y="5540554"/>
            <a:ext cx="11217158" cy="371447"/>
          </a:xfrm>
          <a:prstGeom prst="roundRect">
            <a:avLst>
              <a:gd name="adj" fmla="val 14572"/>
            </a:avLst>
          </a:prstGeom>
          <a:solidFill>
            <a:srgbClr val="ECF4FC"/>
          </a:solidFill>
          <a:ln>
            <a:noFill/>
          </a:ln>
          <a:effectLst>
            <a:outerShdw blurRad="38100" dist="12700" dir="2700000" algn="tl" rotWithShape="0">
              <a:srgbClr val="000000">
                <a:alpha val="40000"/>
              </a:srgbClr>
            </a:outerShdw>
          </a:effectLst>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200"/>
              <a:buFontTx/>
              <a:buNone/>
              <a:tabLst/>
              <a:defRPr/>
            </a:pPr>
            <a:r>
              <a:rPr kumimoji="0" lang="en-US" sz="1500" b="1"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rPr>
              <a:t>Patients without prior fulvestrant versus those with previous fulvestrant exposure trended toward better </a:t>
            </a:r>
            <a:r>
              <a:rPr kumimoji="0" lang="en-US" sz="1500" b="1" i="0" u="none" strike="noStrike" kern="0" cap="none" spc="0" normalizeH="0" baseline="0" noProof="0" dirty="0" err="1">
                <a:ln>
                  <a:noFill/>
                </a:ln>
                <a:solidFill>
                  <a:srgbClr val="003767"/>
                </a:solidFill>
                <a:effectLst/>
                <a:uLnTx/>
                <a:uFillTx/>
                <a:latin typeface="Calibri" panose="020F0502020204030204" pitchFamily="34" charset="0"/>
                <a:ea typeface="Arial"/>
                <a:cs typeface="Calibri" panose="020F0502020204030204" pitchFamily="34" charset="0"/>
                <a:sym typeface="Arial"/>
              </a:rPr>
              <a:t>rwTTNT</a:t>
            </a:r>
            <a:r>
              <a:rPr kumimoji="0" lang="en-US" sz="1500" b="1"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rPr>
              <a:t> on </a:t>
            </a:r>
            <a:r>
              <a:rPr kumimoji="0" lang="en-US" sz="1500" b="1" i="0" u="none" strike="noStrike" kern="0" cap="none" spc="0" normalizeH="0" baseline="0" noProof="0" dirty="0" err="1">
                <a:ln>
                  <a:noFill/>
                </a:ln>
                <a:solidFill>
                  <a:srgbClr val="003767"/>
                </a:solidFill>
                <a:effectLst/>
                <a:uLnTx/>
                <a:uFillTx/>
                <a:latin typeface="Calibri" panose="020F0502020204030204" pitchFamily="34" charset="0"/>
                <a:ea typeface="Arial"/>
                <a:cs typeface="Calibri" panose="020F0502020204030204" pitchFamily="34" charset="0"/>
                <a:sym typeface="Arial"/>
              </a:rPr>
              <a:t>elacestrant</a:t>
            </a:r>
            <a:r>
              <a:rPr kumimoji="0" lang="en-US" sz="1500" b="1"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rPr>
              <a:t>.</a:t>
            </a:r>
            <a:endParaRPr kumimoji="0" sz="1500" b="0"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endParaRPr>
          </a:p>
        </p:txBody>
      </p:sp>
      <p:sp>
        <p:nvSpPr>
          <p:cNvPr id="3387" name="Google Shape;3387;p43"/>
          <p:cNvSpPr/>
          <p:nvPr/>
        </p:nvSpPr>
        <p:spPr>
          <a:xfrm flipH="1">
            <a:off x="487421" y="5929978"/>
            <a:ext cx="11217158" cy="371447"/>
          </a:xfrm>
          <a:prstGeom prst="roundRect">
            <a:avLst>
              <a:gd name="adj" fmla="val 14572"/>
            </a:avLst>
          </a:prstGeom>
          <a:noFill/>
          <a:ln>
            <a:noFill/>
          </a:ln>
        </p:spPr>
        <p:txBody>
          <a:bodyPr spcFirstLastPara="1" wrap="square" lIns="55440" tIns="27713" rIns="55440" bIns="27713" anchor="ctr" anchorCtr="0">
            <a:noAutofit/>
          </a:bodyPr>
          <a:lstStyle/>
          <a:p>
            <a:pPr marL="0" marR="0" lvl="0" indent="0" algn="ctr" defTabSz="554492" rtl="0" eaLnBrk="1" fontAlgn="auto" latinLnBrk="0" hangingPunct="1">
              <a:lnSpc>
                <a:spcPct val="110000"/>
              </a:lnSpc>
              <a:spcBef>
                <a:spcPts val="0"/>
              </a:spcBef>
              <a:spcAft>
                <a:spcPts val="0"/>
              </a:spcAft>
              <a:buClr>
                <a:srgbClr val="000000"/>
              </a:buClr>
              <a:buSzPts val="2000"/>
              <a:buFontTx/>
              <a:buNone/>
              <a:tabLst/>
              <a:defRPr/>
            </a:pPr>
            <a:r>
              <a:rPr kumimoji="0" lang="en-US" sz="1500" b="1"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rPr>
              <a:t>Observational retrospective analyses are not intended for direct comparisons with clinical trials. </a:t>
            </a:r>
            <a:endParaRPr kumimoji="0" sz="1500" b="0" i="0" u="none" strike="noStrike" kern="0" cap="none" spc="0" normalizeH="0" baseline="0" noProof="0" dirty="0">
              <a:ln>
                <a:noFill/>
              </a:ln>
              <a:solidFill>
                <a:srgbClr val="003767"/>
              </a:solidFill>
              <a:effectLst/>
              <a:uLnTx/>
              <a:uFillTx/>
              <a:latin typeface="Calibri" panose="020F0502020204030204" pitchFamily="34" charset="0"/>
              <a:ea typeface="Arial"/>
              <a:cs typeface="Calibri" panose="020F0502020204030204" pitchFamily="34" charset="0"/>
              <a:sym typeface="Arial"/>
            </a:endParaRPr>
          </a:p>
        </p:txBody>
      </p:sp>
      <p:pic>
        <p:nvPicPr>
          <p:cNvPr id="3" name="Picture 2">
            <a:extLst>
              <a:ext uri="{FF2B5EF4-FFF2-40B4-BE49-F238E27FC236}">
                <a16:creationId xmlns:a16="http://schemas.microsoft.com/office/drawing/2014/main" id="{1128D570-FABA-C93E-A6A6-2413B495DF1C}"/>
              </a:ext>
            </a:extLst>
          </p:cNvPr>
          <p:cNvPicPr>
            <a:picLocks noChangeAspect="1"/>
          </p:cNvPicPr>
          <p:nvPr/>
        </p:nvPicPr>
        <p:blipFill>
          <a:blip r:embed="rId3"/>
          <a:stretch>
            <a:fillRect/>
          </a:stretch>
        </p:blipFill>
        <p:spPr>
          <a:xfrm>
            <a:off x="3451749" y="631028"/>
            <a:ext cx="5269476" cy="4809723"/>
          </a:xfrm>
          <a:prstGeom prst="rect">
            <a:avLst/>
          </a:prstGeom>
        </p:spPr>
      </p:pic>
      <p:sp>
        <p:nvSpPr>
          <p:cNvPr id="4" name="Google Shape;3218;p41">
            <a:extLst>
              <a:ext uri="{FF2B5EF4-FFF2-40B4-BE49-F238E27FC236}">
                <a16:creationId xmlns:a16="http://schemas.microsoft.com/office/drawing/2014/main" id="{28E0E42E-D90A-ACB0-6B79-4421C804C819}"/>
              </a:ext>
            </a:extLst>
          </p:cNvPr>
          <p:cNvSpPr txBox="1"/>
          <p:nvPr/>
        </p:nvSpPr>
        <p:spPr>
          <a:xfrm>
            <a:off x="106932" y="6319403"/>
            <a:ext cx="4877663" cy="461665"/>
          </a:xfrm>
          <a:prstGeom prst="rect">
            <a:avLst/>
          </a:prstGeom>
          <a:noFill/>
          <a:ln>
            <a:noFill/>
          </a:ln>
        </p:spPr>
        <p:txBody>
          <a:bodyPr spcFirstLastPara="1" wrap="square" lIns="0" tIns="0" rIns="0" bIns="0" anchor="b" anchorCtr="0">
            <a:spAutoFit/>
          </a:bodyPr>
          <a:lstStyle/>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Lloyd MR et al. </a:t>
            </a:r>
            <a:r>
              <a:rPr lang="da-DK" sz="1500" b="0" i="1" kern="0" dirty="0" err="1">
                <a:solidFill>
                  <a:srgbClr val="000000"/>
                </a:solidFill>
                <a:latin typeface="Calibri" panose="020F0502020204030204" pitchFamily="34" charset="0"/>
                <a:ea typeface="Arial"/>
                <a:cs typeface="Calibri" panose="020F0502020204030204" pitchFamily="34" charset="0"/>
                <a:sym typeface="Arial"/>
              </a:rPr>
              <a:t>Clin</a:t>
            </a:r>
            <a:r>
              <a:rPr lang="da-DK" sz="1500" b="0" i="1" kern="0" dirty="0">
                <a:solidFill>
                  <a:srgbClr val="000000"/>
                </a:solidFill>
                <a:latin typeface="Calibri" panose="020F0502020204030204" pitchFamily="34" charset="0"/>
                <a:ea typeface="Arial"/>
                <a:cs typeface="Calibri" panose="020F0502020204030204" pitchFamily="34" charset="0"/>
                <a:sym typeface="Arial"/>
              </a:rPr>
              <a:t> Cancer Res </a:t>
            </a:r>
            <a:r>
              <a:rPr lang="da-DK" sz="1500" b="0" kern="0" dirty="0">
                <a:solidFill>
                  <a:srgbClr val="000000"/>
                </a:solidFill>
                <a:latin typeface="Calibri" panose="020F0502020204030204" pitchFamily="34" charset="0"/>
                <a:ea typeface="Arial"/>
                <a:cs typeface="Calibri" panose="020F0502020204030204" pitchFamily="34" charset="0"/>
                <a:sym typeface="Arial"/>
              </a:rPr>
              <a:t>2026;32(1):169-78.</a:t>
            </a:r>
          </a:p>
          <a:p>
            <a:pPr lvl="0" defTabSz="554492" fontAlgn="auto">
              <a:spcBef>
                <a:spcPts val="0"/>
              </a:spcBef>
              <a:spcAft>
                <a:spcPts val="0"/>
              </a:spcAft>
              <a:buClr>
                <a:srgbClr val="000000"/>
              </a:buClr>
              <a:buSzPts val="1000"/>
              <a:defRPr/>
            </a:pPr>
            <a:r>
              <a:rPr lang="da-DK" sz="1500" b="0" kern="0" dirty="0">
                <a:solidFill>
                  <a:srgbClr val="000000"/>
                </a:solidFill>
                <a:latin typeface="Calibri" panose="020F0502020204030204" pitchFamily="34" charset="0"/>
                <a:ea typeface="Arial"/>
                <a:cs typeface="Calibri" panose="020F0502020204030204" pitchFamily="34" charset="0"/>
                <a:sym typeface="Arial"/>
              </a:rPr>
              <a:t>Content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courtesy</a:t>
            </a:r>
            <a:r>
              <a:rPr lang="da-DK" sz="1500" b="0" kern="0" dirty="0">
                <a:solidFill>
                  <a:srgbClr val="000000"/>
                </a:solidFill>
                <a:latin typeface="Calibri" panose="020F0502020204030204" pitchFamily="34" charset="0"/>
                <a:ea typeface="Arial"/>
                <a:cs typeface="Calibri" panose="020F0502020204030204" pitchFamily="34" charset="0"/>
                <a:sym typeface="Arial"/>
              </a:rPr>
              <a:t> of Joyce </a:t>
            </a:r>
            <a:r>
              <a:rPr lang="da-DK" sz="1500" b="0" kern="0" dirty="0" err="1">
                <a:solidFill>
                  <a:srgbClr val="000000"/>
                </a:solidFill>
                <a:latin typeface="Calibri" panose="020F0502020204030204" pitchFamily="34" charset="0"/>
                <a:ea typeface="Arial"/>
                <a:cs typeface="Calibri" panose="020F0502020204030204" pitchFamily="34" charset="0"/>
                <a:sym typeface="Arial"/>
              </a:rPr>
              <a:t>O’Shaughnessy</a:t>
            </a:r>
            <a:r>
              <a:rPr lang="da-DK" sz="1500" b="0" kern="0" dirty="0">
                <a:solidFill>
                  <a:srgbClr val="000000"/>
                </a:solidFill>
                <a:latin typeface="Calibri" panose="020F0502020204030204" pitchFamily="34" charset="0"/>
                <a:ea typeface="Arial"/>
                <a:cs typeface="Calibri" panose="020F0502020204030204" pitchFamily="34" charset="0"/>
                <a:sym typeface="Arial"/>
              </a:rPr>
              <a:t>, MD</a:t>
            </a:r>
            <a:endParaRPr kumimoji="0" lang="da-DK" sz="1500" b="0"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endParaRPr>
          </a:p>
        </p:txBody>
      </p:sp>
    </p:spTree>
    <p:extLst>
      <p:ext uri="{BB962C8B-B14F-4D97-AF65-F5344CB8AC3E}">
        <p14:creationId xmlns:p14="http://schemas.microsoft.com/office/powerpoint/2010/main" val="19522940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2DA5A-317D-93FD-E75D-7E63800E9739}"/>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AAD04710-A63A-3AEC-B2E5-11EBB63E3934}"/>
              </a:ext>
            </a:extLst>
          </p:cNvPr>
          <p:cNvSpPr/>
          <p:nvPr/>
        </p:nvSpPr>
        <p:spPr bwMode="auto">
          <a:xfrm>
            <a:off x="228660" y="836712"/>
            <a:ext cx="11859262" cy="519697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pic>
        <p:nvPicPr>
          <p:cNvPr id="2" name="Picture 1">
            <a:extLst>
              <a:ext uri="{FF2B5EF4-FFF2-40B4-BE49-F238E27FC236}">
                <a16:creationId xmlns:a16="http://schemas.microsoft.com/office/drawing/2014/main" id="{70045DA2-C7D5-C7D4-22E6-1F8CB7048F4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19879"/>
          <a:stretch>
            <a:fillRect/>
          </a:stretch>
        </p:blipFill>
        <p:spPr>
          <a:xfrm>
            <a:off x="228659" y="836712"/>
            <a:ext cx="11734681" cy="5184576"/>
          </a:xfrm>
          <a:prstGeom prst="rect">
            <a:avLst/>
          </a:prstGeom>
        </p:spPr>
      </p:pic>
      <p:sp>
        <p:nvSpPr>
          <p:cNvPr id="8" name="TextBox 7">
            <a:extLst>
              <a:ext uri="{FF2B5EF4-FFF2-40B4-BE49-F238E27FC236}">
                <a16:creationId xmlns:a16="http://schemas.microsoft.com/office/drawing/2014/main" id="{10FE5104-9BA5-6819-918F-567B0CAAB44E}"/>
              </a:ext>
            </a:extLst>
          </p:cNvPr>
          <p:cNvSpPr txBox="1"/>
          <p:nvPr/>
        </p:nvSpPr>
        <p:spPr>
          <a:xfrm>
            <a:off x="11542" y="6545814"/>
            <a:ext cx="766863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San Antonio Breast Cancer Symposium 2024;Abstract GS1-01. </a:t>
            </a:r>
          </a:p>
        </p:txBody>
      </p:sp>
      <p:sp>
        <p:nvSpPr>
          <p:cNvPr id="3" name="TextBox 2">
            <a:extLst>
              <a:ext uri="{FF2B5EF4-FFF2-40B4-BE49-F238E27FC236}">
                <a16:creationId xmlns:a16="http://schemas.microsoft.com/office/drawing/2014/main" id="{243C041C-664C-285D-5EF9-23315F86860A}"/>
              </a:ext>
            </a:extLst>
          </p:cNvPr>
          <p:cNvSpPr txBox="1"/>
          <p:nvPr/>
        </p:nvSpPr>
        <p:spPr>
          <a:xfrm>
            <a:off x="2747628" y="179058"/>
            <a:ext cx="6696744"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EMBER-3 Study Design</a:t>
            </a:r>
          </a:p>
        </p:txBody>
      </p:sp>
      <p:sp>
        <p:nvSpPr>
          <p:cNvPr id="4" name="Rectangle 3">
            <a:extLst>
              <a:ext uri="{FF2B5EF4-FFF2-40B4-BE49-F238E27FC236}">
                <a16:creationId xmlns:a16="http://schemas.microsoft.com/office/drawing/2014/main" id="{B66E3DBA-C7A4-5349-AB1F-5036ADCD5A5E}"/>
              </a:ext>
            </a:extLst>
          </p:cNvPr>
          <p:cNvSpPr/>
          <p:nvPr/>
        </p:nvSpPr>
        <p:spPr bwMode="auto">
          <a:xfrm>
            <a:off x="7736619" y="5748793"/>
            <a:ext cx="1065475" cy="1510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5" name="TextBox 4">
            <a:extLst>
              <a:ext uri="{FF2B5EF4-FFF2-40B4-BE49-F238E27FC236}">
                <a16:creationId xmlns:a16="http://schemas.microsoft.com/office/drawing/2014/main" id="{6FC0DC95-B354-BF15-E965-55C6C9C9CA93}"/>
              </a:ext>
            </a:extLst>
          </p:cNvPr>
          <p:cNvSpPr txBox="1"/>
          <p:nvPr/>
        </p:nvSpPr>
        <p:spPr>
          <a:xfrm>
            <a:off x="7747770" y="5729746"/>
            <a:ext cx="4340152" cy="170122"/>
          </a:xfrm>
          <a:prstGeom prst="rect">
            <a:avLst/>
          </a:prstGeom>
          <a:solidFill>
            <a:schemeClr val="bg1"/>
          </a:solidFill>
        </p:spPr>
        <p:txBody>
          <a:bodyPr wrap="none" lIns="0" tIns="0" rIns="0" bIns="0" rtlCol="0">
            <a:noAutofit/>
          </a:bodyPr>
          <a:lstStyle/>
          <a:p>
            <a:r>
              <a:rPr lang="en-US" sz="900" b="0" dirty="0">
                <a:solidFill>
                  <a:schemeClr val="tx1"/>
                </a:solidFill>
              </a:rPr>
              <a:t>for patients from China; </a:t>
            </a:r>
            <a:r>
              <a:rPr lang="en-US" sz="900" b="0" baseline="30000" dirty="0">
                <a:solidFill>
                  <a:schemeClr val="tx1"/>
                </a:solidFill>
              </a:rPr>
              <a:t>h </a:t>
            </a:r>
            <a:r>
              <a:rPr lang="en-US" sz="900" b="0" dirty="0">
                <a:solidFill>
                  <a:schemeClr val="tx1"/>
                </a:solidFill>
              </a:rPr>
              <a:t>Analysis conducted in all concurrently randomized patients.</a:t>
            </a:r>
          </a:p>
        </p:txBody>
      </p:sp>
      <p:sp>
        <p:nvSpPr>
          <p:cNvPr id="6" name="Rectangle 5">
            <a:extLst>
              <a:ext uri="{FF2B5EF4-FFF2-40B4-BE49-F238E27FC236}">
                <a16:creationId xmlns:a16="http://schemas.microsoft.com/office/drawing/2014/main" id="{27989CC3-6307-1F8B-85D0-10DECBFEEC88}"/>
              </a:ext>
            </a:extLst>
          </p:cNvPr>
          <p:cNvSpPr/>
          <p:nvPr/>
        </p:nvSpPr>
        <p:spPr bwMode="auto">
          <a:xfrm>
            <a:off x="488326" y="5882608"/>
            <a:ext cx="1065475" cy="1510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38850474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0D619-3C6D-0955-618C-DC03E418E2B5}"/>
              </a:ext>
            </a:extLst>
          </p:cNvPr>
          <p:cNvSpPr>
            <a:spLocks noGrp="1"/>
          </p:cNvSpPr>
          <p:nvPr>
            <p:ph type="title"/>
          </p:nvPr>
        </p:nvSpPr>
        <p:spPr/>
        <p:txBody>
          <a:bodyPr/>
          <a:lstStyle/>
          <a:p>
            <a:r>
              <a:rPr lang="en-US" dirty="0">
                <a:solidFill>
                  <a:srgbClr val="0432FF"/>
                </a:solidFill>
              </a:rPr>
              <a:t>EMBER-3: PFS with </a:t>
            </a:r>
            <a:r>
              <a:rPr lang="en-US" dirty="0" err="1">
                <a:solidFill>
                  <a:srgbClr val="0432FF"/>
                </a:solidFill>
              </a:rPr>
              <a:t>Imlunestrant</a:t>
            </a:r>
            <a:r>
              <a:rPr lang="en-US" dirty="0">
                <a:solidFill>
                  <a:srgbClr val="0432FF"/>
                </a:solidFill>
              </a:rPr>
              <a:t> Monotherapy</a:t>
            </a:r>
          </a:p>
        </p:txBody>
      </p:sp>
      <p:sp>
        <p:nvSpPr>
          <p:cNvPr id="10" name="TextBox 9">
            <a:extLst>
              <a:ext uri="{FF2B5EF4-FFF2-40B4-BE49-F238E27FC236}">
                <a16:creationId xmlns:a16="http://schemas.microsoft.com/office/drawing/2014/main" id="{41FE8610-DCB8-F684-8A6B-51354E1EAE72}"/>
              </a:ext>
            </a:extLst>
          </p:cNvPr>
          <p:cNvSpPr txBox="1"/>
          <p:nvPr/>
        </p:nvSpPr>
        <p:spPr>
          <a:xfrm>
            <a:off x="11542" y="6545814"/>
            <a:ext cx="766863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2026;37(4):532-43.</a:t>
            </a:r>
          </a:p>
        </p:txBody>
      </p:sp>
      <p:pic>
        <p:nvPicPr>
          <p:cNvPr id="16" name="Content Placeholder 4">
            <a:extLst>
              <a:ext uri="{FF2B5EF4-FFF2-40B4-BE49-F238E27FC236}">
                <a16:creationId xmlns:a16="http://schemas.microsoft.com/office/drawing/2014/main" id="{3B4B7B94-3A60-9C3F-D5F1-7A79D0E4C50C}"/>
              </a:ext>
            </a:extLst>
          </p:cNvPr>
          <p:cNvPicPr>
            <a:picLocks noChangeAspect="1"/>
          </p:cNvPicPr>
          <p:nvPr/>
        </p:nvPicPr>
        <p:blipFill>
          <a:blip r:embed="rId3"/>
          <a:stretch>
            <a:fillRect/>
          </a:stretch>
        </p:blipFill>
        <p:spPr bwMode="auto">
          <a:xfrm>
            <a:off x="121353" y="1522969"/>
            <a:ext cx="5833639" cy="4039123"/>
          </a:xfrm>
          <a:prstGeom prst="rect">
            <a:avLst/>
          </a:prstGeom>
          <a:noFill/>
          <a:ln w="9525">
            <a:noFill/>
            <a:miter lim="800000"/>
            <a:headEnd/>
            <a:tailEnd/>
          </a:ln>
        </p:spPr>
      </p:pic>
      <p:pic>
        <p:nvPicPr>
          <p:cNvPr id="18" name="Content Placeholder 4">
            <a:extLst>
              <a:ext uri="{FF2B5EF4-FFF2-40B4-BE49-F238E27FC236}">
                <a16:creationId xmlns:a16="http://schemas.microsoft.com/office/drawing/2014/main" id="{E3EF9B30-5CFC-ABFE-9A96-8F85C56662F8}"/>
              </a:ext>
            </a:extLst>
          </p:cNvPr>
          <p:cNvPicPr>
            <a:picLocks noChangeAspect="1"/>
          </p:cNvPicPr>
          <p:nvPr/>
        </p:nvPicPr>
        <p:blipFill>
          <a:blip r:embed="rId4"/>
          <a:stretch>
            <a:fillRect/>
          </a:stretch>
        </p:blipFill>
        <p:spPr bwMode="auto">
          <a:xfrm>
            <a:off x="6237010" y="1522969"/>
            <a:ext cx="5856953" cy="4011041"/>
          </a:xfrm>
          <a:prstGeom prst="rect">
            <a:avLst/>
          </a:prstGeom>
          <a:noFill/>
          <a:ln w="9525">
            <a:noFill/>
            <a:miter lim="800000"/>
            <a:headEnd/>
            <a:tailEnd/>
          </a:ln>
        </p:spPr>
      </p:pic>
      <p:sp>
        <p:nvSpPr>
          <p:cNvPr id="19" name="TextBox 18">
            <a:extLst>
              <a:ext uri="{FF2B5EF4-FFF2-40B4-BE49-F238E27FC236}">
                <a16:creationId xmlns:a16="http://schemas.microsoft.com/office/drawing/2014/main" id="{DE1E4C88-D48D-BD17-1D33-ABCBCC9A38DC}"/>
              </a:ext>
            </a:extLst>
          </p:cNvPr>
          <p:cNvSpPr txBox="1"/>
          <p:nvPr/>
        </p:nvSpPr>
        <p:spPr>
          <a:xfrm>
            <a:off x="2423035" y="1167545"/>
            <a:ext cx="12643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All Patients</a:t>
            </a:r>
          </a:p>
        </p:txBody>
      </p:sp>
      <p:sp>
        <p:nvSpPr>
          <p:cNvPr id="21" name="TextBox 20">
            <a:extLst>
              <a:ext uri="{FF2B5EF4-FFF2-40B4-BE49-F238E27FC236}">
                <a16:creationId xmlns:a16="http://schemas.microsoft.com/office/drawing/2014/main" id="{EB50DA31-66F5-4079-FEC7-2C56E197C177}"/>
              </a:ext>
            </a:extLst>
          </p:cNvPr>
          <p:cNvSpPr txBox="1"/>
          <p:nvPr/>
        </p:nvSpPr>
        <p:spPr>
          <a:xfrm>
            <a:off x="8113852" y="1153637"/>
            <a:ext cx="21502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Patients with ESR1m</a:t>
            </a:r>
          </a:p>
        </p:txBody>
      </p:sp>
    </p:spTree>
    <p:extLst>
      <p:ext uri="{BB962C8B-B14F-4D97-AF65-F5344CB8AC3E}">
        <p14:creationId xmlns:p14="http://schemas.microsoft.com/office/powerpoint/2010/main" val="1560775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812B0-A3AB-41B7-9141-47AD6CC75A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48DD780-8E57-674C-93FC-FF205FE604BF}"/>
              </a:ext>
            </a:extLst>
          </p:cNvPr>
          <p:cNvSpPr txBox="1"/>
          <p:nvPr/>
        </p:nvSpPr>
        <p:spPr>
          <a:xfrm>
            <a:off x="722402" y="402455"/>
            <a:ext cx="10747194"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EMBER-3: PFS with </a:t>
            </a:r>
            <a:r>
              <a:rPr kumimoji="0" lang="en-US" sz="30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Imlunestrant</a:t>
            </a: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 and </a:t>
            </a:r>
            <a:r>
              <a:rPr kumimoji="0" lang="en-US" sz="30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Abemaciclib</a:t>
            </a:r>
            <a:endPar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325894C5-879D-F770-81C5-FBB36EF08953}"/>
              </a:ext>
            </a:extLst>
          </p:cNvPr>
          <p:cNvPicPr>
            <a:picLocks noChangeAspect="1"/>
          </p:cNvPicPr>
          <p:nvPr/>
        </p:nvPicPr>
        <p:blipFill>
          <a:blip r:embed="rId3"/>
          <a:stretch>
            <a:fillRect/>
          </a:stretch>
        </p:blipFill>
        <p:spPr>
          <a:xfrm>
            <a:off x="268123" y="1724272"/>
            <a:ext cx="5593647" cy="3839901"/>
          </a:xfrm>
          <a:prstGeom prst="rect">
            <a:avLst/>
          </a:prstGeom>
        </p:spPr>
      </p:pic>
      <p:sp>
        <p:nvSpPr>
          <p:cNvPr id="5" name="TextBox 4">
            <a:extLst>
              <a:ext uri="{FF2B5EF4-FFF2-40B4-BE49-F238E27FC236}">
                <a16:creationId xmlns:a16="http://schemas.microsoft.com/office/drawing/2014/main" id="{017EDE03-C489-CD25-710F-35B1380CCCD8}"/>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2026;37(4):532-43. </a:t>
            </a:r>
          </a:p>
        </p:txBody>
      </p:sp>
      <p:pic>
        <p:nvPicPr>
          <p:cNvPr id="6" name="Picture 5">
            <a:extLst>
              <a:ext uri="{FF2B5EF4-FFF2-40B4-BE49-F238E27FC236}">
                <a16:creationId xmlns:a16="http://schemas.microsoft.com/office/drawing/2014/main" id="{F36DC47E-4BE5-7600-9F96-E6FB300D8F1A}"/>
              </a:ext>
            </a:extLst>
          </p:cNvPr>
          <p:cNvPicPr>
            <a:picLocks noChangeAspect="1"/>
          </p:cNvPicPr>
          <p:nvPr/>
        </p:nvPicPr>
        <p:blipFill>
          <a:blip r:embed="rId4"/>
          <a:stretch>
            <a:fillRect/>
          </a:stretch>
        </p:blipFill>
        <p:spPr>
          <a:xfrm>
            <a:off x="6330231" y="1724273"/>
            <a:ext cx="5731427" cy="3839901"/>
          </a:xfrm>
          <a:prstGeom prst="rect">
            <a:avLst/>
          </a:prstGeom>
        </p:spPr>
      </p:pic>
      <p:sp>
        <p:nvSpPr>
          <p:cNvPr id="8" name="TextBox 7">
            <a:extLst>
              <a:ext uri="{FF2B5EF4-FFF2-40B4-BE49-F238E27FC236}">
                <a16:creationId xmlns:a16="http://schemas.microsoft.com/office/drawing/2014/main" id="{2E37D310-D9BE-05FF-09D2-35E3C10AF436}"/>
              </a:ext>
            </a:extLst>
          </p:cNvPr>
          <p:cNvSpPr txBox="1"/>
          <p:nvPr/>
        </p:nvSpPr>
        <p:spPr>
          <a:xfrm>
            <a:off x="2449809" y="1293827"/>
            <a:ext cx="1264385" cy="369332"/>
          </a:xfrm>
          <a:prstGeom prst="rect">
            <a:avLst/>
          </a:prstGeom>
          <a:noFill/>
          <a:ln w="127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All patients</a:t>
            </a:r>
          </a:p>
        </p:txBody>
      </p:sp>
      <p:sp>
        <p:nvSpPr>
          <p:cNvPr id="10" name="TextBox 9">
            <a:extLst>
              <a:ext uri="{FF2B5EF4-FFF2-40B4-BE49-F238E27FC236}">
                <a16:creationId xmlns:a16="http://schemas.microsoft.com/office/drawing/2014/main" id="{71E44F61-67CE-BD4E-450E-B4DD3A2858F2}"/>
              </a:ext>
            </a:extLst>
          </p:cNvPr>
          <p:cNvSpPr txBox="1"/>
          <p:nvPr/>
        </p:nvSpPr>
        <p:spPr>
          <a:xfrm>
            <a:off x="6923864" y="1293827"/>
            <a:ext cx="4333750" cy="369332"/>
          </a:xfrm>
          <a:prstGeom prst="rect">
            <a:avLst/>
          </a:prstGeom>
          <a:noFill/>
        </p:spPr>
        <p:txBody>
          <a:bodyPr wrap="none" rtlCol="0">
            <a:spAutoFit/>
          </a:bodyPr>
          <a:lstStyle/>
          <a:p>
            <a:pPr lvl="0" defTabSz="914400" fontAlgn="auto">
              <a:spcBef>
                <a:spcPts val="0"/>
              </a:spcBef>
              <a:spcAft>
                <a:spcPts val="0"/>
              </a:spcAf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Patients who </a:t>
            </a:r>
            <a:r>
              <a:rPr lang="en-US" sz="1800" dirty="0">
                <a:solidFill>
                  <a:srgbClr val="000000"/>
                </a:solidFill>
                <a:latin typeface="Calibri"/>
                <a:ea typeface="+mn-ea"/>
                <a:cs typeface="+mn-cs"/>
              </a:rPr>
              <a:t>previously received a CDK4/6i</a:t>
            </a:r>
            <a:endParaRPr kumimoji="0" lang="en-US" sz="1800" b="1"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6939869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94470-8A2C-BDF6-4F0D-464E90D20A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2D0715-BC07-F6EB-F6EB-F62237567473}"/>
              </a:ext>
            </a:extLst>
          </p:cNvPr>
          <p:cNvSpPr txBox="1"/>
          <p:nvPr/>
        </p:nvSpPr>
        <p:spPr>
          <a:xfrm>
            <a:off x="903249" y="148901"/>
            <a:ext cx="10867882" cy="1015663"/>
          </a:xfrm>
          <a:prstGeom prst="rect">
            <a:avLst/>
          </a:prstGeom>
          <a:noFill/>
        </p:spPr>
        <p:txBody>
          <a:bodyPr wrap="square" rtlCol="0">
            <a:spAutoFit/>
          </a:bodyPr>
          <a:lstStyle/>
          <a:p>
            <a:pPr lvl="0">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EMBER-3: PFS with Imlunestrant and Abemaciclib by </a:t>
            </a:r>
            <a:r>
              <a:rPr lang="en-US" sz="3000" dirty="0">
                <a:solidFill>
                  <a:srgbClr val="0432FF"/>
                </a:solidFill>
                <a:latin typeface="Calibri" panose="020F0502020204030204" pitchFamily="34" charset="0"/>
                <a:cs typeface="Calibri" panose="020F0502020204030204" pitchFamily="34" charset="0"/>
              </a:rPr>
              <a:t>ESR1 Mutation </a:t>
            </a: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Status</a:t>
            </a:r>
          </a:p>
        </p:txBody>
      </p:sp>
      <p:pic>
        <p:nvPicPr>
          <p:cNvPr id="3" name="Picture 2">
            <a:extLst>
              <a:ext uri="{FF2B5EF4-FFF2-40B4-BE49-F238E27FC236}">
                <a16:creationId xmlns:a16="http://schemas.microsoft.com/office/drawing/2014/main" id="{02B9CC51-7132-B70C-AC4A-1DD3780140B1}"/>
              </a:ext>
            </a:extLst>
          </p:cNvPr>
          <p:cNvPicPr>
            <a:picLocks noChangeAspect="1"/>
          </p:cNvPicPr>
          <p:nvPr/>
        </p:nvPicPr>
        <p:blipFill>
          <a:blip r:embed="rId2"/>
          <a:stretch>
            <a:fillRect/>
          </a:stretch>
        </p:blipFill>
        <p:spPr>
          <a:xfrm>
            <a:off x="207449" y="1869735"/>
            <a:ext cx="5789375" cy="3957513"/>
          </a:xfrm>
          <a:prstGeom prst="rect">
            <a:avLst/>
          </a:prstGeom>
        </p:spPr>
      </p:pic>
      <p:pic>
        <p:nvPicPr>
          <p:cNvPr id="5" name="Picture 4">
            <a:extLst>
              <a:ext uri="{FF2B5EF4-FFF2-40B4-BE49-F238E27FC236}">
                <a16:creationId xmlns:a16="http://schemas.microsoft.com/office/drawing/2014/main" id="{3C657F01-469D-2C7F-26F8-83F4E3F5C348}"/>
              </a:ext>
            </a:extLst>
          </p:cNvPr>
          <p:cNvPicPr>
            <a:picLocks noChangeAspect="1"/>
          </p:cNvPicPr>
          <p:nvPr/>
        </p:nvPicPr>
        <p:blipFill>
          <a:blip r:embed="rId3"/>
          <a:stretch>
            <a:fillRect/>
          </a:stretch>
        </p:blipFill>
        <p:spPr>
          <a:xfrm>
            <a:off x="6167593" y="1869735"/>
            <a:ext cx="5844539" cy="3957512"/>
          </a:xfrm>
          <a:prstGeom prst="rect">
            <a:avLst/>
          </a:prstGeom>
        </p:spPr>
      </p:pic>
      <p:sp>
        <p:nvSpPr>
          <p:cNvPr id="6" name="TextBox 5">
            <a:extLst>
              <a:ext uri="{FF2B5EF4-FFF2-40B4-BE49-F238E27FC236}">
                <a16:creationId xmlns:a16="http://schemas.microsoft.com/office/drawing/2014/main" id="{172EBCE6-9737-5E0A-2C52-6C45E7CFE083}"/>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2026;37(4):532-43. </a:t>
            </a:r>
          </a:p>
        </p:txBody>
      </p:sp>
      <p:sp>
        <p:nvSpPr>
          <p:cNvPr id="7" name="TextBox 6">
            <a:extLst>
              <a:ext uri="{FF2B5EF4-FFF2-40B4-BE49-F238E27FC236}">
                <a16:creationId xmlns:a16="http://schemas.microsoft.com/office/drawing/2014/main" id="{8D98F2EE-274C-5D2D-3B70-00E84457921D}"/>
              </a:ext>
            </a:extLst>
          </p:cNvPr>
          <p:cNvSpPr txBox="1"/>
          <p:nvPr/>
        </p:nvSpPr>
        <p:spPr>
          <a:xfrm>
            <a:off x="1627900" y="1262816"/>
            <a:ext cx="2948474" cy="369332"/>
          </a:xfrm>
          <a:prstGeom prst="rect">
            <a:avLst/>
          </a:prstGeom>
          <a:ln>
            <a:solidFill>
              <a:schemeClr val="bg1"/>
            </a:solidFill>
          </a:ln>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Calibri"/>
                <a:ea typeface="+mn-ea"/>
                <a:cs typeface="+mn-cs"/>
              </a:rPr>
              <a:t>With ESR1 mutation</a:t>
            </a:r>
          </a:p>
        </p:txBody>
      </p:sp>
      <p:sp>
        <p:nvSpPr>
          <p:cNvPr id="9" name="TextBox 8">
            <a:extLst>
              <a:ext uri="{FF2B5EF4-FFF2-40B4-BE49-F238E27FC236}">
                <a16:creationId xmlns:a16="http://schemas.microsoft.com/office/drawing/2014/main" id="{F424E9D5-60DE-111A-DED4-3EBB02C8A4DE}"/>
              </a:ext>
            </a:extLst>
          </p:cNvPr>
          <p:cNvSpPr txBox="1"/>
          <p:nvPr/>
        </p:nvSpPr>
        <p:spPr>
          <a:xfrm>
            <a:off x="7455316" y="1262816"/>
            <a:ext cx="3269095" cy="36933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FFFFFF"/>
                </a:solidFill>
                <a:effectLst/>
                <a:uLnTx/>
                <a:uFillTx/>
                <a:latin typeface="Calibri"/>
                <a:ea typeface="+mn-ea"/>
                <a:cs typeface="+mn-cs"/>
              </a:rPr>
              <a:t>Without ESR1 mutation</a:t>
            </a:r>
          </a:p>
        </p:txBody>
      </p:sp>
    </p:spTree>
    <p:extLst>
      <p:ext uri="{BB962C8B-B14F-4D97-AF65-F5344CB8AC3E}">
        <p14:creationId xmlns:p14="http://schemas.microsoft.com/office/powerpoint/2010/main" val="27474319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3011B-E1DD-612F-9F14-9165EDFBEF6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3F8D84-83C0-19BF-7074-CE8F01F7A0B2}"/>
              </a:ext>
            </a:extLst>
          </p:cNvPr>
          <p:cNvSpPr txBox="1"/>
          <p:nvPr/>
        </p:nvSpPr>
        <p:spPr>
          <a:xfrm>
            <a:off x="842337" y="113341"/>
            <a:ext cx="10507326" cy="1015663"/>
          </a:xfrm>
          <a:prstGeom prst="rect">
            <a:avLst/>
          </a:prstGeom>
          <a:noFill/>
        </p:spPr>
        <p:txBody>
          <a:bodyPr wrap="square" rtlCol="0">
            <a:spAutoFit/>
          </a:bodyPr>
          <a:lstStyle/>
          <a:p>
            <a:pPr lvl="0">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EMBER-3: PFS with Imlunestrant and Abemaciclib by PI3K </a:t>
            </a:r>
            <a:r>
              <a:rPr lang="en-US" sz="3000" dirty="0">
                <a:solidFill>
                  <a:srgbClr val="0432FF"/>
                </a:solidFill>
                <a:latin typeface="Calibri" panose="020F0502020204030204" pitchFamily="34" charset="0"/>
                <a:cs typeface="Calibri" panose="020F0502020204030204" pitchFamily="34" charset="0"/>
              </a:rPr>
              <a:t>Mutation Status</a:t>
            </a:r>
            <a:endPar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sp>
        <p:nvSpPr>
          <p:cNvPr id="6" name="TextBox 5">
            <a:extLst>
              <a:ext uri="{FF2B5EF4-FFF2-40B4-BE49-F238E27FC236}">
                <a16:creationId xmlns:a16="http://schemas.microsoft.com/office/drawing/2014/main" id="{CE908F88-7E47-FF66-E371-A1903018705A}"/>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2026;37(4):532-43. </a:t>
            </a:r>
          </a:p>
        </p:txBody>
      </p:sp>
      <p:pic>
        <p:nvPicPr>
          <p:cNvPr id="7" name="Picture 6">
            <a:extLst>
              <a:ext uri="{FF2B5EF4-FFF2-40B4-BE49-F238E27FC236}">
                <a16:creationId xmlns:a16="http://schemas.microsoft.com/office/drawing/2014/main" id="{BCBC5D16-B4FB-F98B-DCDB-A2AEAA66D7FA}"/>
              </a:ext>
            </a:extLst>
          </p:cNvPr>
          <p:cNvPicPr>
            <a:picLocks noChangeAspect="1"/>
          </p:cNvPicPr>
          <p:nvPr/>
        </p:nvPicPr>
        <p:blipFill>
          <a:blip r:embed="rId2"/>
          <a:stretch>
            <a:fillRect/>
          </a:stretch>
        </p:blipFill>
        <p:spPr>
          <a:xfrm>
            <a:off x="154019" y="1869735"/>
            <a:ext cx="5896236" cy="4067718"/>
          </a:xfrm>
          <a:prstGeom prst="rect">
            <a:avLst/>
          </a:prstGeom>
        </p:spPr>
      </p:pic>
      <p:sp>
        <p:nvSpPr>
          <p:cNvPr id="8" name="TextBox 7">
            <a:extLst>
              <a:ext uri="{FF2B5EF4-FFF2-40B4-BE49-F238E27FC236}">
                <a16:creationId xmlns:a16="http://schemas.microsoft.com/office/drawing/2014/main" id="{12A9D22D-07A0-4910-CC48-310227618727}"/>
              </a:ext>
            </a:extLst>
          </p:cNvPr>
          <p:cNvSpPr txBox="1"/>
          <p:nvPr/>
        </p:nvSpPr>
        <p:spPr>
          <a:xfrm>
            <a:off x="1627900" y="1262816"/>
            <a:ext cx="2948474" cy="369332"/>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With PI3K pathway mutation</a:t>
            </a:r>
          </a:p>
        </p:txBody>
      </p:sp>
      <p:pic>
        <p:nvPicPr>
          <p:cNvPr id="9" name="Picture 8">
            <a:extLst>
              <a:ext uri="{FF2B5EF4-FFF2-40B4-BE49-F238E27FC236}">
                <a16:creationId xmlns:a16="http://schemas.microsoft.com/office/drawing/2014/main" id="{F025179A-1E19-B7E6-DB45-954AC6F47923}"/>
              </a:ext>
            </a:extLst>
          </p:cNvPr>
          <p:cNvPicPr>
            <a:picLocks noChangeAspect="1"/>
          </p:cNvPicPr>
          <p:nvPr/>
        </p:nvPicPr>
        <p:blipFill>
          <a:blip r:embed="rId3"/>
          <a:stretch>
            <a:fillRect/>
          </a:stretch>
        </p:blipFill>
        <p:spPr>
          <a:xfrm>
            <a:off x="6141746" y="1869735"/>
            <a:ext cx="5896236" cy="4067718"/>
          </a:xfrm>
          <a:prstGeom prst="rect">
            <a:avLst/>
          </a:prstGeom>
        </p:spPr>
      </p:pic>
      <p:sp>
        <p:nvSpPr>
          <p:cNvPr id="10" name="TextBox 9">
            <a:extLst>
              <a:ext uri="{FF2B5EF4-FFF2-40B4-BE49-F238E27FC236}">
                <a16:creationId xmlns:a16="http://schemas.microsoft.com/office/drawing/2014/main" id="{4C2394F1-FA68-F720-5B7B-F690CFB966A8}"/>
              </a:ext>
            </a:extLst>
          </p:cNvPr>
          <p:cNvSpPr txBox="1"/>
          <p:nvPr/>
        </p:nvSpPr>
        <p:spPr>
          <a:xfrm>
            <a:off x="7455316" y="1262816"/>
            <a:ext cx="3269095" cy="369332"/>
          </a:xfrm>
          <a:prstGeom prst="rect">
            <a:avLst/>
          </a:prstGeom>
        </p:spPr>
        <p:style>
          <a:lnRef idx="3">
            <a:schemeClr val="lt1"/>
          </a:lnRef>
          <a:fillRef idx="1">
            <a:schemeClr val="dk1"/>
          </a:fillRef>
          <a:effectRef idx="1">
            <a:schemeClr val="dk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Without PI3K pathway mutation</a:t>
            </a:r>
          </a:p>
        </p:txBody>
      </p:sp>
    </p:spTree>
    <p:extLst>
      <p:ext uri="{BB962C8B-B14F-4D97-AF65-F5344CB8AC3E}">
        <p14:creationId xmlns:p14="http://schemas.microsoft.com/office/powerpoint/2010/main" val="148195298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72683-7DA9-45A7-6DA3-B8D4418351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92268DE-AEBD-0C80-0B9A-23AFD8B793F5}"/>
              </a:ext>
            </a:extLst>
          </p:cNvPr>
          <p:cNvSpPr txBox="1"/>
          <p:nvPr/>
        </p:nvSpPr>
        <p:spPr>
          <a:xfrm>
            <a:off x="420869" y="337419"/>
            <a:ext cx="11350262"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EMBER-3: OS with Imlunestrant and Abemaciclib for All Patients</a:t>
            </a:r>
          </a:p>
        </p:txBody>
      </p:sp>
      <p:sp>
        <p:nvSpPr>
          <p:cNvPr id="6" name="TextBox 5">
            <a:extLst>
              <a:ext uri="{FF2B5EF4-FFF2-40B4-BE49-F238E27FC236}">
                <a16:creationId xmlns:a16="http://schemas.microsoft.com/office/drawing/2014/main" id="{E2556576-BA47-B071-0575-2B181D5D868F}"/>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Jhaveri KL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2026;37(4):532-43. </a:t>
            </a:r>
          </a:p>
        </p:txBody>
      </p:sp>
      <p:pic>
        <p:nvPicPr>
          <p:cNvPr id="7" name="Picture 6">
            <a:extLst>
              <a:ext uri="{FF2B5EF4-FFF2-40B4-BE49-F238E27FC236}">
                <a16:creationId xmlns:a16="http://schemas.microsoft.com/office/drawing/2014/main" id="{DD6E4C3B-BE86-EF5F-6F15-E20EA77723B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205069" y="981529"/>
            <a:ext cx="7781861" cy="5403621"/>
          </a:xfrm>
          <a:prstGeom prst="rect">
            <a:avLst/>
          </a:prstGeom>
        </p:spPr>
      </p:pic>
    </p:spTree>
    <p:extLst>
      <p:ext uri="{BB962C8B-B14F-4D97-AF65-F5344CB8AC3E}">
        <p14:creationId xmlns:p14="http://schemas.microsoft.com/office/powerpoint/2010/main" val="17794614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17D60-A81C-0A3E-F265-E446B867217A}"/>
              </a:ext>
            </a:extLst>
          </p:cNvPr>
          <p:cNvSpPr>
            <a:spLocks noGrp="1"/>
          </p:cNvSpPr>
          <p:nvPr>
            <p:ph type="title"/>
          </p:nvPr>
        </p:nvSpPr>
        <p:spPr/>
        <p:txBody>
          <a:bodyPr/>
          <a:lstStyle/>
          <a:p>
            <a:r>
              <a:rPr lang="en-US" dirty="0" err="1">
                <a:solidFill>
                  <a:srgbClr val="0432FF"/>
                </a:solidFill>
              </a:rPr>
              <a:t>evERA</a:t>
            </a:r>
            <a:r>
              <a:rPr lang="en-US" dirty="0">
                <a:solidFill>
                  <a:srgbClr val="0432FF"/>
                </a:solidFill>
              </a:rPr>
              <a:t> Study Design</a:t>
            </a:r>
          </a:p>
        </p:txBody>
      </p:sp>
      <p:sp>
        <p:nvSpPr>
          <p:cNvPr id="3" name="TextBox 2">
            <a:extLst>
              <a:ext uri="{FF2B5EF4-FFF2-40B4-BE49-F238E27FC236}">
                <a16:creationId xmlns:a16="http://schemas.microsoft.com/office/drawing/2014/main" id="{3AD0E8C8-321F-7ED5-64E8-2044198C76A8}"/>
              </a:ext>
            </a:extLst>
          </p:cNvPr>
          <p:cNvSpPr txBox="1"/>
          <p:nvPr/>
        </p:nvSpPr>
        <p:spPr>
          <a:xfrm>
            <a:off x="0" y="655022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S PGothic" charset="0"/>
                <a:cs typeface="+mn-cs"/>
              </a:rPr>
              <a:t>Mayer E et al. ESMO 2025;Abstract LBA16.</a:t>
            </a:r>
          </a:p>
        </p:txBody>
      </p:sp>
      <p:pic>
        <p:nvPicPr>
          <p:cNvPr id="4" name="Picture 3">
            <a:extLst>
              <a:ext uri="{FF2B5EF4-FFF2-40B4-BE49-F238E27FC236}">
                <a16:creationId xmlns:a16="http://schemas.microsoft.com/office/drawing/2014/main" id="{95DC5C39-F2BE-EC30-B232-D596AA9DEACF}"/>
              </a:ext>
            </a:extLst>
          </p:cNvPr>
          <p:cNvPicPr>
            <a:picLocks noChangeAspect="1"/>
          </p:cNvPicPr>
          <p:nvPr/>
        </p:nvPicPr>
        <p:blipFill>
          <a:blip r:embed="rId3"/>
          <a:stretch>
            <a:fillRect/>
          </a:stretch>
        </p:blipFill>
        <p:spPr>
          <a:xfrm>
            <a:off x="237008" y="2214916"/>
            <a:ext cx="11709522" cy="2428168"/>
          </a:xfrm>
          <a:prstGeom prst="rect">
            <a:avLst/>
          </a:prstGeom>
        </p:spPr>
      </p:pic>
      <p:sp>
        <p:nvSpPr>
          <p:cNvPr id="5" name="TextBox 4">
            <a:extLst>
              <a:ext uri="{FF2B5EF4-FFF2-40B4-BE49-F238E27FC236}">
                <a16:creationId xmlns:a16="http://schemas.microsoft.com/office/drawing/2014/main" id="{E86D4C5F-2881-88FA-7F05-E51EDCB79D74}"/>
              </a:ext>
            </a:extLst>
          </p:cNvPr>
          <p:cNvSpPr txBox="1"/>
          <p:nvPr/>
        </p:nvSpPr>
        <p:spPr>
          <a:xfrm>
            <a:off x="256478" y="4743725"/>
            <a:ext cx="6096000" cy="307777"/>
          </a:xfrm>
          <a:prstGeom prst="rect">
            <a:avLst/>
          </a:prstGeom>
          <a:noFill/>
        </p:spPr>
        <p:txBody>
          <a:bodyPr wrap="square">
            <a:spAutoFit/>
          </a:bodyPr>
          <a:lstStyle/>
          <a:p>
            <a:pPr lvl="0" defTabSz="914400" fontAlgn="auto">
              <a:spcBef>
                <a:spcPts val="0"/>
              </a:spcBef>
              <a:spcAft>
                <a:spcPts val="0"/>
              </a:spcAft>
              <a:defRPr/>
            </a:pPr>
            <a:r>
              <a:rPr lang="en-US" sz="1400" b="0" dirty="0">
                <a:solidFill>
                  <a:srgbClr val="000000"/>
                </a:solidFill>
                <a:latin typeface="Calibri"/>
                <a:cs typeface="+mn-cs"/>
              </a:rPr>
              <a:t>PD = disease progression</a:t>
            </a:r>
            <a:endParaRPr kumimoji="0" lang="en-US" sz="1400" b="0" i="0" u="none" strike="noStrike" kern="1200" cap="none" spc="0" normalizeH="0" baseline="0" noProof="0" dirty="0">
              <a:ln>
                <a:noFill/>
              </a:ln>
              <a:solidFill>
                <a:srgbClr val="000000"/>
              </a:solidFill>
              <a:effectLst/>
              <a:uLnTx/>
              <a:uFillTx/>
              <a:latin typeface="Calibri"/>
              <a:ea typeface="MS PGothic" charset="0"/>
              <a:cs typeface="+mn-cs"/>
            </a:endParaRPr>
          </a:p>
        </p:txBody>
      </p:sp>
    </p:spTree>
    <p:extLst>
      <p:ext uri="{BB962C8B-B14F-4D97-AF65-F5344CB8AC3E}">
        <p14:creationId xmlns:p14="http://schemas.microsoft.com/office/powerpoint/2010/main" val="11449428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9CF82-6B8C-B63B-7248-C282E86CD2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C4C3-B053-6565-A991-9BD8AE82BF45}"/>
              </a:ext>
            </a:extLst>
          </p:cNvPr>
          <p:cNvSpPr>
            <a:spLocks noGrp="1"/>
          </p:cNvSpPr>
          <p:nvPr>
            <p:ph type="title"/>
          </p:nvPr>
        </p:nvSpPr>
        <p:spPr/>
        <p:txBody>
          <a:bodyPr/>
          <a:lstStyle/>
          <a:p>
            <a:r>
              <a:rPr lang="en-US" dirty="0" err="1">
                <a:solidFill>
                  <a:srgbClr val="0432FF"/>
                </a:solidFill>
              </a:rPr>
              <a:t>evERA</a:t>
            </a:r>
            <a:r>
              <a:rPr lang="en-US" dirty="0">
                <a:solidFill>
                  <a:srgbClr val="0432FF"/>
                </a:solidFill>
              </a:rPr>
              <a:t>: PFS in the ESR1 Mutation (ESR1m) Population </a:t>
            </a:r>
          </a:p>
        </p:txBody>
      </p:sp>
      <p:sp>
        <p:nvSpPr>
          <p:cNvPr id="3" name="TextBox 2">
            <a:extLst>
              <a:ext uri="{FF2B5EF4-FFF2-40B4-BE49-F238E27FC236}">
                <a16:creationId xmlns:a16="http://schemas.microsoft.com/office/drawing/2014/main" id="{28C4FD46-BD6D-1977-7D11-54140EB14EDE}"/>
              </a:ext>
            </a:extLst>
          </p:cNvPr>
          <p:cNvSpPr txBox="1"/>
          <p:nvPr/>
        </p:nvSpPr>
        <p:spPr>
          <a:xfrm>
            <a:off x="0" y="655022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S PGothic" charset="0"/>
                <a:cs typeface="+mn-cs"/>
              </a:rPr>
              <a:t>Mayer E et al. ESMO 2025;Abstract LBA16.</a:t>
            </a:r>
          </a:p>
        </p:txBody>
      </p:sp>
      <p:pic>
        <p:nvPicPr>
          <p:cNvPr id="5" name="Picture 4">
            <a:extLst>
              <a:ext uri="{FF2B5EF4-FFF2-40B4-BE49-F238E27FC236}">
                <a16:creationId xmlns:a16="http://schemas.microsoft.com/office/drawing/2014/main" id="{17883A05-DEE1-BEA6-DECD-43EE2F18528D}"/>
              </a:ext>
            </a:extLst>
          </p:cNvPr>
          <p:cNvPicPr>
            <a:picLocks noChangeAspect="1"/>
          </p:cNvPicPr>
          <p:nvPr/>
        </p:nvPicPr>
        <p:blipFill>
          <a:blip r:embed="rId3"/>
          <a:stretch>
            <a:fillRect/>
          </a:stretch>
        </p:blipFill>
        <p:spPr>
          <a:xfrm>
            <a:off x="310243" y="1239440"/>
            <a:ext cx="11571514" cy="4713736"/>
          </a:xfrm>
          <a:prstGeom prst="rect">
            <a:avLst/>
          </a:prstGeom>
        </p:spPr>
      </p:pic>
      <p:sp>
        <p:nvSpPr>
          <p:cNvPr id="4" name="TextBox 3">
            <a:extLst>
              <a:ext uri="{FF2B5EF4-FFF2-40B4-BE49-F238E27FC236}">
                <a16:creationId xmlns:a16="http://schemas.microsoft.com/office/drawing/2014/main" id="{ECD50769-50DF-6AC3-B4E4-121C6C13786A}"/>
              </a:ext>
            </a:extLst>
          </p:cNvPr>
          <p:cNvSpPr txBox="1"/>
          <p:nvPr/>
        </p:nvSpPr>
        <p:spPr>
          <a:xfrm>
            <a:off x="289931" y="5925755"/>
            <a:ext cx="6096000" cy="307777"/>
          </a:xfrm>
          <a:prstGeom prst="rect">
            <a:avLst/>
          </a:prstGeom>
          <a:noFill/>
        </p:spPr>
        <p:txBody>
          <a:bodyPr wrap="square">
            <a:spAutoFit/>
          </a:bodyPr>
          <a:lstStyle/>
          <a:p>
            <a:pPr lvl="0" defTabSz="914400" fontAlgn="auto">
              <a:spcBef>
                <a:spcPts val="0"/>
              </a:spcBef>
              <a:spcAft>
                <a:spcPts val="0"/>
              </a:spcAft>
              <a:defRPr/>
            </a:pPr>
            <a:r>
              <a:rPr lang="en-US" sz="1400" b="0" dirty="0">
                <a:solidFill>
                  <a:srgbClr val="000000"/>
                </a:solidFill>
                <a:latin typeface="Calibri"/>
                <a:cs typeface="+mn-cs"/>
              </a:rPr>
              <a:t>INV-PFS = investigator-assessed progression-free survival</a:t>
            </a:r>
            <a:endParaRPr kumimoji="0" lang="en-US" sz="1400" b="0" i="0" u="none" strike="noStrike" kern="1200" cap="none" spc="0" normalizeH="0" baseline="0" noProof="0" dirty="0">
              <a:ln>
                <a:noFill/>
              </a:ln>
              <a:solidFill>
                <a:srgbClr val="000000"/>
              </a:solidFill>
              <a:effectLst/>
              <a:uLnTx/>
              <a:uFillTx/>
              <a:latin typeface="Calibri"/>
              <a:ea typeface="MS PGothic" charset="0"/>
              <a:cs typeface="+mn-cs"/>
            </a:endParaRPr>
          </a:p>
        </p:txBody>
      </p:sp>
    </p:spTree>
    <p:extLst>
      <p:ext uri="{BB962C8B-B14F-4D97-AF65-F5344CB8AC3E}">
        <p14:creationId xmlns:p14="http://schemas.microsoft.com/office/powerpoint/2010/main" val="5380128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DA0BD-325F-50DC-FEA4-0ED3A5933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15BFF4-BD34-E2A8-0913-56A99F757725}"/>
              </a:ext>
            </a:extLst>
          </p:cNvPr>
          <p:cNvSpPr>
            <a:spLocks noGrp="1"/>
          </p:cNvSpPr>
          <p:nvPr>
            <p:ph type="title"/>
          </p:nvPr>
        </p:nvSpPr>
        <p:spPr>
          <a:xfrm>
            <a:off x="912286" y="32924"/>
            <a:ext cx="10358967" cy="1143000"/>
          </a:xfrm>
        </p:spPr>
        <p:txBody>
          <a:bodyPr/>
          <a:lstStyle/>
          <a:p>
            <a:r>
              <a:rPr lang="en-US" dirty="0" err="1">
                <a:solidFill>
                  <a:srgbClr val="0432FF"/>
                </a:solidFill>
              </a:rPr>
              <a:t>evERA</a:t>
            </a:r>
            <a:r>
              <a:rPr lang="en-US" dirty="0">
                <a:solidFill>
                  <a:srgbClr val="0432FF"/>
                </a:solidFill>
              </a:rPr>
              <a:t>: PFS in the Intent-to-Treat (ITT) Population </a:t>
            </a:r>
          </a:p>
        </p:txBody>
      </p:sp>
      <p:sp>
        <p:nvSpPr>
          <p:cNvPr id="3" name="TextBox 2">
            <a:extLst>
              <a:ext uri="{FF2B5EF4-FFF2-40B4-BE49-F238E27FC236}">
                <a16:creationId xmlns:a16="http://schemas.microsoft.com/office/drawing/2014/main" id="{2C080610-633B-498F-666C-37EC9705662B}"/>
              </a:ext>
            </a:extLst>
          </p:cNvPr>
          <p:cNvSpPr txBox="1"/>
          <p:nvPr/>
        </p:nvSpPr>
        <p:spPr>
          <a:xfrm>
            <a:off x="0" y="655022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S PGothic" charset="0"/>
                <a:cs typeface="+mn-cs"/>
              </a:rPr>
              <a:t>Mayer E et al. ESMO 2025;Abstract LBA16.</a:t>
            </a:r>
          </a:p>
        </p:txBody>
      </p:sp>
      <p:pic>
        <p:nvPicPr>
          <p:cNvPr id="4" name="Picture 3">
            <a:extLst>
              <a:ext uri="{FF2B5EF4-FFF2-40B4-BE49-F238E27FC236}">
                <a16:creationId xmlns:a16="http://schemas.microsoft.com/office/drawing/2014/main" id="{D3B94F48-15AA-FB26-AA71-D1583E657579}"/>
              </a:ext>
            </a:extLst>
          </p:cNvPr>
          <p:cNvPicPr>
            <a:picLocks noChangeAspect="1"/>
          </p:cNvPicPr>
          <p:nvPr/>
        </p:nvPicPr>
        <p:blipFill>
          <a:blip r:embed="rId3"/>
          <a:srcRect t="2003"/>
          <a:stretch>
            <a:fillRect/>
          </a:stretch>
        </p:blipFill>
        <p:spPr>
          <a:xfrm>
            <a:off x="242363" y="1175924"/>
            <a:ext cx="11707274" cy="4749015"/>
          </a:xfrm>
          <a:prstGeom prst="rect">
            <a:avLst/>
          </a:prstGeom>
        </p:spPr>
      </p:pic>
    </p:spTree>
    <p:extLst>
      <p:ext uri="{BB962C8B-B14F-4D97-AF65-F5344CB8AC3E}">
        <p14:creationId xmlns:p14="http://schemas.microsoft.com/office/powerpoint/2010/main" val="149287984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C6CA-B3EE-3DA0-B398-1C4D678C8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B6D979-EF79-6040-0B4B-2329BF3D1FCE}"/>
              </a:ext>
            </a:extLst>
          </p:cNvPr>
          <p:cNvSpPr>
            <a:spLocks noGrp="1"/>
          </p:cNvSpPr>
          <p:nvPr>
            <p:ph type="title"/>
          </p:nvPr>
        </p:nvSpPr>
        <p:spPr/>
        <p:txBody>
          <a:bodyPr/>
          <a:lstStyle/>
          <a:p>
            <a:r>
              <a:rPr lang="en-US" dirty="0" err="1">
                <a:solidFill>
                  <a:srgbClr val="0432FF"/>
                </a:solidFill>
              </a:rPr>
              <a:t>evERA</a:t>
            </a:r>
            <a:r>
              <a:rPr lang="en-US" dirty="0">
                <a:solidFill>
                  <a:srgbClr val="0432FF"/>
                </a:solidFill>
              </a:rPr>
              <a:t>: Interim OS in the ESR1m and ITT Populations</a:t>
            </a:r>
          </a:p>
        </p:txBody>
      </p:sp>
      <p:sp>
        <p:nvSpPr>
          <p:cNvPr id="3" name="TextBox 2">
            <a:extLst>
              <a:ext uri="{FF2B5EF4-FFF2-40B4-BE49-F238E27FC236}">
                <a16:creationId xmlns:a16="http://schemas.microsoft.com/office/drawing/2014/main" id="{82D3AE7B-1A67-5CEC-C49B-5FA2D6B2EC17}"/>
              </a:ext>
            </a:extLst>
          </p:cNvPr>
          <p:cNvSpPr txBox="1"/>
          <p:nvPr/>
        </p:nvSpPr>
        <p:spPr>
          <a:xfrm>
            <a:off x="0" y="6550223"/>
            <a:ext cx="60960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S PGothic" charset="0"/>
                <a:cs typeface="+mn-cs"/>
              </a:rPr>
              <a:t>Mayer E et al. ESMO 2025;Abstract LBA16.</a:t>
            </a:r>
          </a:p>
        </p:txBody>
      </p:sp>
      <p:pic>
        <p:nvPicPr>
          <p:cNvPr id="5" name="Picture 4">
            <a:extLst>
              <a:ext uri="{FF2B5EF4-FFF2-40B4-BE49-F238E27FC236}">
                <a16:creationId xmlns:a16="http://schemas.microsoft.com/office/drawing/2014/main" id="{5004BE06-ACEA-6A73-EEE3-D8580C30B8CD}"/>
              </a:ext>
            </a:extLst>
          </p:cNvPr>
          <p:cNvPicPr>
            <a:picLocks noChangeAspect="1"/>
          </p:cNvPicPr>
          <p:nvPr/>
        </p:nvPicPr>
        <p:blipFill>
          <a:blip r:embed="rId3"/>
          <a:stretch>
            <a:fillRect/>
          </a:stretch>
        </p:blipFill>
        <p:spPr>
          <a:xfrm>
            <a:off x="347565" y="1211391"/>
            <a:ext cx="11496869" cy="4692599"/>
          </a:xfrm>
          <a:prstGeom prst="rect">
            <a:avLst/>
          </a:prstGeom>
        </p:spPr>
      </p:pic>
    </p:spTree>
    <p:extLst>
      <p:ext uri="{BB962C8B-B14F-4D97-AF65-F5344CB8AC3E}">
        <p14:creationId xmlns:p14="http://schemas.microsoft.com/office/powerpoint/2010/main" val="1065968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453BE-04AF-66D8-1194-9659B276F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A23C5-AFD2-4136-D4B0-A93782B82039}"/>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36175082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76136-CA2A-195B-A6CD-650E1E376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92DAB-0720-C7B2-A4F4-11E46CF46A92}"/>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84E57DA5-4718-8EA3-B089-1B7AEE456200}"/>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A woman in her early 70s with asymptomatic bone-only ER+, HER2-low (1+) metastatic disease with progression after 2 years of palbociclib/anastrozole. Liquid biopsy reveals ESR1 and PIK3CA mutations.</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How do you care for patients with both mutations? Would you have given her capivasertib? I chose elacestrant because you don’t need fulvestrant injections as with </a:t>
            </a:r>
            <a:r>
              <a:rPr lang="en-US" sz="2000" kern="1200" dirty="0" err="1">
                <a:latin typeface="Calibri"/>
              </a:rPr>
              <a:t>capi</a:t>
            </a:r>
            <a:r>
              <a:rPr lang="en-US" sz="2000" kern="1200" dirty="0">
                <a:latin typeface="Calibri"/>
              </a:rPr>
              <a:t> and I have seen very few adverse effects — occasionally abdominal discomfort, nausea, maybe fatigue, but no serious issues. With capivasertib I worry about the blood sugar and other side effects, but I wasn’t sure.</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Now that imlunestrant/abemaciclib is available, when would you opt for it over oral SERD monotherapy?</a:t>
            </a: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dirty="0"/>
              <a:t>Do you think giredestrant plus everolimus will have a future role? For which patients would you consider this combination?</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p:txBody>
      </p:sp>
      <p:sp>
        <p:nvSpPr>
          <p:cNvPr id="3" name="Title 1">
            <a:extLst>
              <a:ext uri="{FF2B5EF4-FFF2-40B4-BE49-F238E27FC236}">
                <a16:creationId xmlns:a16="http://schemas.microsoft.com/office/drawing/2014/main" id="{88095038-60EB-33F8-7DCA-942F17662452}"/>
              </a:ext>
            </a:extLst>
          </p:cNvPr>
          <p:cNvSpPr txBox="1">
            <a:spLocks/>
          </p:cNvSpPr>
          <p:nvPr/>
        </p:nvSpPr>
        <p:spPr bwMode="auto">
          <a:xfrm>
            <a:off x="1" y="1805137"/>
            <a:ext cx="2093204"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Hussein</a:t>
            </a:r>
          </a:p>
        </p:txBody>
      </p:sp>
      <p:pic>
        <p:nvPicPr>
          <p:cNvPr id="7" name="Picture 6">
            <a:extLst>
              <a:ext uri="{FF2B5EF4-FFF2-40B4-BE49-F238E27FC236}">
                <a16:creationId xmlns:a16="http://schemas.microsoft.com/office/drawing/2014/main" id="{2658FD62-5F9C-BD35-D968-F5B16966F72E}"/>
              </a:ext>
            </a:extLst>
          </p:cNvPr>
          <p:cNvPicPr>
            <a:picLocks noChangeAspect="1"/>
          </p:cNvPicPr>
          <p:nvPr/>
        </p:nvPicPr>
        <p:blipFill rotWithShape="1">
          <a:blip r:embed="rId2"/>
          <a:srcRect l="26655" t="15918" r="26193"/>
          <a:stretch>
            <a:fillRect/>
          </a:stretch>
        </p:blipFill>
        <p:spPr>
          <a:xfrm>
            <a:off x="334963" y="251240"/>
            <a:ext cx="1431227" cy="1435608"/>
          </a:xfrm>
          <a:prstGeom prst="ellipse">
            <a:avLst/>
          </a:prstGeom>
          <a:effectLst/>
        </p:spPr>
      </p:pic>
    </p:spTree>
    <p:extLst>
      <p:ext uri="{BB962C8B-B14F-4D97-AF65-F5344CB8AC3E}">
        <p14:creationId xmlns:p14="http://schemas.microsoft.com/office/powerpoint/2010/main" val="17945339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61926-3D8A-D3C9-A03A-55926CD1A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4D5A83-9DBF-0989-289C-D2DDBC6DF4A2}"/>
              </a:ext>
            </a:extLst>
          </p:cNvPr>
          <p:cNvSpPr>
            <a:spLocks noGrp="1"/>
          </p:cNvSpPr>
          <p:nvPr>
            <p:ph type="title"/>
          </p:nvPr>
        </p:nvSpPr>
        <p:spPr/>
        <p:txBody>
          <a:bodyPr/>
          <a:lstStyle/>
          <a:p>
            <a:r>
              <a:rPr lang="en-US" sz="3200" dirty="0"/>
              <a:t>Questions for the Faculty </a:t>
            </a:r>
            <a:r>
              <a:rPr lang="en-US" sz="2800" dirty="0"/>
              <a:t>(Continued)</a:t>
            </a:r>
            <a:endParaRPr lang="en-US" dirty="0"/>
          </a:p>
        </p:txBody>
      </p:sp>
      <p:sp>
        <p:nvSpPr>
          <p:cNvPr id="9" name="Content Placeholder 8">
            <a:extLst>
              <a:ext uri="{FF2B5EF4-FFF2-40B4-BE49-F238E27FC236}">
                <a16:creationId xmlns:a16="http://schemas.microsoft.com/office/drawing/2014/main" id="{A0720942-7B21-7861-A447-B167E85F0590}"/>
              </a:ext>
            </a:extLst>
          </p:cNvPr>
          <p:cNvSpPr>
            <a:spLocks noGrp="1"/>
          </p:cNvSpPr>
          <p:nvPr>
            <p:ph idx="1"/>
          </p:nvPr>
        </p:nvSpPr>
        <p:spPr>
          <a:xfrm>
            <a:off x="2370667" y="1684339"/>
            <a:ext cx="8547704" cy="4530727"/>
          </a:xfrm>
        </p:spPr>
        <p:txBody>
          <a:bodyPr/>
          <a:lstStyle/>
          <a:p>
            <a:pPr>
              <a:spcAft>
                <a:spcPts val="1400"/>
              </a:spcAft>
            </a:pPr>
            <a:r>
              <a:rPr lang="en-US" sz="2000" b="1" dirty="0">
                <a:solidFill>
                  <a:schemeClr val="accent6"/>
                </a:solidFill>
              </a:rPr>
              <a:t>She did well on elacestrant for 18 months but then had disease progression but not with liver metastases. She’s still in good shape, with mild bone aches.</a:t>
            </a:r>
          </a:p>
          <a:p>
            <a:pPr>
              <a:spcAft>
                <a:spcPts val="0"/>
              </a:spcAft>
            </a:pPr>
            <a:r>
              <a:rPr lang="en-US" sz="2000" b="1" dirty="0"/>
              <a:t>Questions</a:t>
            </a:r>
            <a:endParaRPr lang="en-US" sz="2000" dirty="0"/>
          </a:p>
          <a:p>
            <a:pPr marL="290513" indent="-280988">
              <a:buFont typeface="Arial" panose="020B0604020202020204" pitchFamily="34" charset="0"/>
              <a:buChar char="•"/>
            </a:pPr>
            <a:r>
              <a:rPr lang="en-US" sz="2000" dirty="0"/>
              <a:t>How would you treat this patient?</a:t>
            </a:r>
          </a:p>
          <a:p>
            <a:pPr marL="290513" indent="-280988">
              <a:buFont typeface="Arial" panose="020B0604020202020204" pitchFamily="34" charset="0"/>
              <a:buChar char="•"/>
            </a:pPr>
            <a:r>
              <a:rPr lang="en-US" sz="2000" dirty="0"/>
              <a:t>I recently started her on T-DXd, and she tolerated the first 2 doses very well. What exact antiemetic strategy do you use with T-DXd, and how often do you do pulmonary imaging?</a:t>
            </a:r>
          </a:p>
          <a:p>
            <a:pPr marL="290513" indent="-280988">
              <a:buFont typeface="Arial" panose="020B0604020202020204" pitchFamily="34" charset="0"/>
              <a:buChar char="•"/>
            </a:pPr>
            <a:r>
              <a:rPr lang="en-US" sz="2000" dirty="0"/>
              <a:t>Can we come back to capivasertib in the future ?</a:t>
            </a:r>
          </a:p>
        </p:txBody>
      </p:sp>
      <p:sp>
        <p:nvSpPr>
          <p:cNvPr id="3" name="Title 1">
            <a:extLst>
              <a:ext uri="{FF2B5EF4-FFF2-40B4-BE49-F238E27FC236}">
                <a16:creationId xmlns:a16="http://schemas.microsoft.com/office/drawing/2014/main" id="{FFD72B04-80EF-DDF5-2C90-D07503E4593C}"/>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Hussein</a:t>
            </a:r>
          </a:p>
        </p:txBody>
      </p:sp>
      <p:pic>
        <p:nvPicPr>
          <p:cNvPr id="4" name="Picture 3">
            <a:extLst>
              <a:ext uri="{FF2B5EF4-FFF2-40B4-BE49-F238E27FC236}">
                <a16:creationId xmlns:a16="http://schemas.microsoft.com/office/drawing/2014/main" id="{6AE7CD3F-FC52-DEF1-49F0-2CF392193BB6}"/>
              </a:ext>
            </a:extLst>
          </p:cNvPr>
          <p:cNvPicPr>
            <a:picLocks noChangeAspect="1"/>
          </p:cNvPicPr>
          <p:nvPr/>
        </p:nvPicPr>
        <p:blipFill rotWithShape="1">
          <a:blip r:embed="rId2"/>
          <a:srcRect l="26655" t="15918" r="26193"/>
          <a:stretch>
            <a:fillRect/>
          </a:stretch>
        </p:blipFill>
        <p:spPr>
          <a:xfrm>
            <a:off x="334963" y="251240"/>
            <a:ext cx="1431227" cy="1435608"/>
          </a:xfrm>
          <a:prstGeom prst="ellipse">
            <a:avLst/>
          </a:prstGeom>
          <a:effectLst/>
        </p:spPr>
      </p:pic>
    </p:spTree>
    <p:extLst>
      <p:ext uri="{BB962C8B-B14F-4D97-AF65-F5344CB8AC3E}">
        <p14:creationId xmlns:p14="http://schemas.microsoft.com/office/powerpoint/2010/main" val="20109451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64458-90FD-DA42-E6B8-AC530B6D913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5B90081-DA7C-DC3C-8133-860BF50449AC}"/>
              </a:ext>
            </a:extLst>
          </p:cNvPr>
          <p:cNvSpPr/>
          <p:nvPr/>
        </p:nvSpPr>
        <p:spPr bwMode="auto">
          <a:xfrm>
            <a:off x="661639" y="4787590"/>
            <a:ext cx="11047141" cy="114300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6" name="Rectangle 5">
            <a:extLst>
              <a:ext uri="{FF2B5EF4-FFF2-40B4-BE49-F238E27FC236}">
                <a16:creationId xmlns:a16="http://schemas.microsoft.com/office/drawing/2014/main" id="{311F47A5-F52D-C2CF-EDD0-F9789E3FF0B4}"/>
              </a:ext>
            </a:extLst>
          </p:cNvPr>
          <p:cNvSpPr/>
          <p:nvPr/>
        </p:nvSpPr>
        <p:spPr bwMode="auto">
          <a:xfrm>
            <a:off x="661639" y="2564780"/>
            <a:ext cx="11047141" cy="114300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D106EEC7-A89D-A338-D059-5D3997019F7E}"/>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Relapsed/Refractory HR-Positive </a:t>
            </a:r>
            <a:r>
              <a:rPr kumimoji="0" lang="en-US" sz="32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mBC</a:t>
            </a: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PI3K/AKT/mTOR Pathway Inhibitors</a:t>
            </a:r>
            <a:b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br>
            <a:r>
              <a:rPr kumimoji="0" lang="en-US" sz="28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Dr Nanda</a:t>
            </a:r>
            <a:endParaRPr lang="en-US" dirty="0"/>
          </a:p>
        </p:txBody>
      </p:sp>
      <p:sp>
        <p:nvSpPr>
          <p:cNvPr id="5" name="Content Placeholder 4">
            <a:extLst>
              <a:ext uri="{FF2B5EF4-FFF2-40B4-BE49-F238E27FC236}">
                <a16:creationId xmlns:a16="http://schemas.microsoft.com/office/drawing/2014/main" id="{721764F6-A79A-6985-2801-941C5B1FB622}"/>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Select Datasets</a:t>
            </a:r>
          </a:p>
          <a:p>
            <a:pPr marL="342900" marR="0" lvl="0" indent="-342900" algn="l" defTabSz="914400" rtl="0" eaLnBrk="1" fontAlgn="auto" latinLnBrk="0" hangingPunct="1">
              <a:lnSpc>
                <a:spcPct val="100000"/>
              </a:lnSpc>
              <a:spcBef>
                <a:spcPts val="0"/>
              </a:spcBef>
              <a:spcAft>
                <a:spcPts val="800"/>
              </a:spcAft>
              <a:buClrTx/>
              <a:buSzTx/>
              <a:buFont typeface="Symbol"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Turner NC et al. Capivasertib in hormone receptor-positive advanced breast cancer. </a:t>
            </a:r>
            <a:b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br>
            <a:r>
              <a:rPr kumimoji="0" lang="en-US" sz="2200" b="0" i="1" u="none" strike="noStrike" kern="1200" cap="none" spc="0" normalizeH="0" baseline="0" noProof="0" dirty="0">
                <a:ln>
                  <a:noFill/>
                </a:ln>
                <a:solidFill>
                  <a:srgbClr val="000000"/>
                </a:solidFill>
                <a:effectLst/>
                <a:uLnTx/>
                <a:uFillTx/>
                <a:latin typeface="Calibri"/>
                <a:ea typeface="MS PGothic" charset="0"/>
                <a:cs typeface="+mn-cs"/>
              </a:rPr>
              <a:t>N Engl J Med</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 2023;388(22):2058-70.</a:t>
            </a:r>
          </a:p>
          <a:p>
            <a:pPr marL="342900" marR="0" lvl="0" indent="-342900" algn="l" defTabSz="914400" rtl="0" eaLnBrk="1" fontAlgn="auto" latinLnBrk="0" hangingPunct="1">
              <a:lnSpc>
                <a:spcPct val="100000"/>
              </a:lnSpc>
              <a:spcBef>
                <a:spcPts val="0"/>
              </a:spcBef>
              <a:spcAft>
                <a:spcPts val="800"/>
              </a:spcAft>
              <a:buClrTx/>
              <a:buSzTx/>
              <a:buFont typeface="Symbol"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Rugo HS et al. Capivasertib (C) and fulvestrant (F) for patients (pts) with HR+/HER2- advanced breast cancer (ABC): Final overall survival (OS) results from the phase III CAPItello-291 trial. ESMO Breast 2026;Abstract 4170.</a:t>
            </a:r>
          </a:p>
          <a:p>
            <a:pPr marL="342900" marR="0" lvl="0" indent="-342900" algn="l" defTabSz="914400" rtl="0" eaLnBrk="1" fontAlgn="auto" latinLnBrk="0" hangingPunct="1">
              <a:lnSpc>
                <a:spcPct val="100000"/>
              </a:lnSpc>
              <a:spcBef>
                <a:spcPts val="0"/>
              </a:spcBef>
              <a:spcAft>
                <a:spcPts val="800"/>
              </a:spcAft>
              <a:buClrTx/>
              <a:buSzTx/>
              <a:buFont typeface="Symbol"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Hurvitz SA et al. VIKTORIA-1 trial of </a:t>
            </a:r>
            <a:r>
              <a:rPr kumimoji="0" lang="en-US" sz="2200" b="0" i="0" u="none" strike="noStrike" kern="1200" cap="none" spc="0" normalizeH="0" baseline="0" noProof="0" dirty="0" err="1">
                <a:ln>
                  <a:noFill/>
                </a:ln>
                <a:solidFill>
                  <a:srgbClr val="000000"/>
                </a:solidFill>
                <a:effectLst/>
                <a:uLnTx/>
                <a:uFillTx/>
                <a:latin typeface="Calibri"/>
                <a:ea typeface="MS PGothic" charset="0"/>
                <a:cs typeface="+mn-cs"/>
              </a:rPr>
              <a:t>gedatolisib</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 plus fulvestrant with or without palbociclib in hormone receptor-positive/HER2-/PIK3CA wild-type advanced breast cancer. </a:t>
            </a:r>
            <a:r>
              <a:rPr kumimoji="0" lang="en-US" sz="2200" b="0" i="1" u="none" strike="noStrike" kern="1200" cap="none" spc="0" normalizeH="0" baseline="0" noProof="0" dirty="0">
                <a:ln>
                  <a:noFill/>
                </a:ln>
                <a:solidFill>
                  <a:srgbClr val="000000"/>
                </a:solidFill>
                <a:effectLst/>
                <a:uLnTx/>
                <a:uFillTx/>
                <a:latin typeface="Calibri"/>
                <a:ea typeface="MS PGothic" charset="0"/>
                <a:cs typeface="+mn-cs"/>
              </a:rPr>
              <a:t>J Clin Oncol</a:t>
            </a:r>
            <a:r>
              <a:rPr kumimoji="0" lang="en-US" sz="2200" b="0" i="0" u="none" strike="noStrike" kern="1200" cap="none" spc="0" normalizeH="0" baseline="0" noProof="0" dirty="0">
                <a:ln>
                  <a:noFill/>
                </a:ln>
                <a:solidFill>
                  <a:srgbClr val="000000"/>
                </a:solidFill>
                <a:effectLst/>
                <a:uLnTx/>
                <a:uFillTx/>
                <a:latin typeface="Calibri"/>
                <a:ea typeface="MS PGothic" charset="0"/>
                <a:cs typeface="+mn-cs"/>
              </a:rPr>
              <a:t> 2026;44(12):1108-19.</a:t>
            </a:r>
          </a:p>
          <a:p>
            <a:pPr marL="342900" marR="0" lvl="0" indent="-342900" algn="l" defTabSz="914400" rtl="0" eaLnBrk="1" fontAlgn="auto" latinLnBrk="0" hangingPunct="1">
              <a:lnSpc>
                <a:spcPct val="100000"/>
              </a:lnSpc>
              <a:spcBef>
                <a:spcPts val="0"/>
              </a:spcBef>
              <a:spcAft>
                <a:spcPts val="800"/>
              </a:spcAft>
              <a:buClrTx/>
              <a:buSzTx/>
              <a:buFont typeface="Symbol" pitchFamily="2" charset="2"/>
              <a:buChar char=""/>
              <a:tabLst/>
              <a:defRPr/>
            </a:pP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Hurvitz SA et al. A randomized, open-label, phase 3 study of </a:t>
            </a:r>
            <a:r>
              <a:rPr kumimoji="0" lang="en-US" sz="2200" b="0" i="0" u="none" strike="noStrike" kern="1200" cap="none" spc="0" normalizeH="0" baseline="0" noProof="0" dirty="0" err="1">
                <a:ln>
                  <a:noFill/>
                </a:ln>
                <a:solidFill>
                  <a:schemeClr val="bg1"/>
                </a:solidFill>
                <a:effectLst/>
                <a:uLnTx/>
                <a:uFillTx/>
                <a:latin typeface="Calibri"/>
                <a:ea typeface="MS PGothic" charset="0"/>
                <a:cs typeface="+mn-cs"/>
              </a:rPr>
              <a:t>gedatolisib</a:t>
            </a:r>
            <a:r>
              <a:rPr kumimoji="0" lang="en-US" sz="2200" b="0" i="0" u="none" strike="noStrike" kern="1200" cap="none" spc="0" normalizeH="0" baseline="0" noProof="0" dirty="0">
                <a:ln>
                  <a:noFill/>
                </a:ln>
                <a:solidFill>
                  <a:schemeClr val="bg1"/>
                </a:solidFill>
                <a:effectLst/>
                <a:uLnTx/>
                <a:uFillTx/>
                <a:latin typeface="Calibri"/>
                <a:ea typeface="MS PGothic" charset="0"/>
                <a:cs typeface="+mn-cs"/>
              </a:rPr>
              <a:t> + fulvestrant ± palbociclib vs standard of care in HR+/HER2−/PIK3CA-mutant (MT) advanced breast cancer (VIKTORIA-1 Study 2). ASCO 2026;Abstract LBA1008.</a:t>
            </a:r>
          </a:p>
        </p:txBody>
      </p:sp>
    </p:spTree>
    <p:extLst>
      <p:ext uri="{BB962C8B-B14F-4D97-AF65-F5344CB8AC3E}">
        <p14:creationId xmlns:p14="http://schemas.microsoft.com/office/powerpoint/2010/main" val="9858551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B9F6D-0764-D972-0946-F2F7B2180CF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8ADBA190-999C-0068-7A34-FFA887C60BF6}"/>
              </a:ext>
            </a:extLst>
          </p:cNvPr>
          <p:cNvSpPr txBox="1"/>
          <p:nvPr/>
        </p:nvSpPr>
        <p:spPr>
          <a:xfrm>
            <a:off x="11542" y="6545814"/>
            <a:ext cx="1098738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Turner N et al. San Antonio Breast Cancer Symposium 2022;Abstract GS3-04; Turner NC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2023;388(22):2058-70.</a:t>
            </a:r>
          </a:p>
        </p:txBody>
      </p:sp>
      <p:sp>
        <p:nvSpPr>
          <p:cNvPr id="2" name="TextBox 1">
            <a:extLst>
              <a:ext uri="{FF2B5EF4-FFF2-40B4-BE49-F238E27FC236}">
                <a16:creationId xmlns:a16="http://schemas.microsoft.com/office/drawing/2014/main" id="{AA8A5508-26D9-0820-D503-F53FF404EBFD}"/>
              </a:ext>
            </a:extLst>
          </p:cNvPr>
          <p:cNvSpPr txBox="1"/>
          <p:nvPr/>
        </p:nvSpPr>
        <p:spPr>
          <a:xfrm>
            <a:off x="210434" y="312186"/>
            <a:ext cx="11771131"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CAPItello-291 Study Design</a:t>
            </a:r>
          </a:p>
        </p:txBody>
      </p:sp>
      <p:pic>
        <p:nvPicPr>
          <p:cNvPr id="4" name="Picture 3">
            <a:extLst>
              <a:ext uri="{FF2B5EF4-FFF2-40B4-BE49-F238E27FC236}">
                <a16:creationId xmlns:a16="http://schemas.microsoft.com/office/drawing/2014/main" id="{B00919E8-1054-0C6A-3848-FDF2476CB0F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10434" y="1174783"/>
            <a:ext cx="11828580" cy="4508434"/>
          </a:xfrm>
          <a:prstGeom prst="rect">
            <a:avLst/>
          </a:prstGeom>
        </p:spPr>
      </p:pic>
    </p:spTree>
    <p:extLst>
      <p:ext uri="{BB962C8B-B14F-4D97-AF65-F5344CB8AC3E}">
        <p14:creationId xmlns:p14="http://schemas.microsoft.com/office/powerpoint/2010/main" val="19899709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98F6-AE33-2188-87F0-FFBDF96B42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7F2D02-B99F-B214-EE3B-C381B01E9B80}"/>
              </a:ext>
            </a:extLst>
          </p:cNvPr>
          <p:cNvSpPr txBox="1"/>
          <p:nvPr/>
        </p:nvSpPr>
        <p:spPr>
          <a:xfrm>
            <a:off x="210433" y="328076"/>
            <a:ext cx="11771131"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CAPItello-291: PFS in the AKT Pathway-Altered P</a:t>
            </a:r>
            <a:r>
              <a:rPr kumimoji="0" lang="en-US" sz="3000" b="1" i="0" u="none" strike="noStrike" kern="1200" cap="none" spc="0" normalizeH="0" baseline="0" noProof="0" dirty="0" err="1">
                <a:ln>
                  <a:noFill/>
                </a:ln>
                <a:solidFill>
                  <a:srgbClr val="0432FF"/>
                </a:solidFill>
                <a:effectLst/>
                <a:uLnTx/>
                <a:uFillTx/>
                <a:latin typeface="Calibri" panose="020F0502020204030204" pitchFamily="34" charset="0"/>
                <a:ea typeface="MS PGothic" charset="0"/>
                <a:cs typeface="Calibri" panose="020F0502020204030204" pitchFamily="34" charset="0"/>
              </a:rPr>
              <a:t>opulation</a:t>
            </a:r>
            <a:endPar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endParaRPr>
          </a:p>
        </p:txBody>
      </p:sp>
      <p:pic>
        <p:nvPicPr>
          <p:cNvPr id="3" name="Picture 2">
            <a:extLst>
              <a:ext uri="{FF2B5EF4-FFF2-40B4-BE49-F238E27FC236}">
                <a16:creationId xmlns:a16="http://schemas.microsoft.com/office/drawing/2014/main" id="{DBA80823-8982-86CC-FE89-0CB052440A6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98491" y="1119458"/>
            <a:ext cx="11795016" cy="4845317"/>
          </a:xfrm>
          <a:prstGeom prst="rect">
            <a:avLst/>
          </a:prstGeom>
        </p:spPr>
      </p:pic>
      <p:sp>
        <p:nvSpPr>
          <p:cNvPr id="5" name="TextBox 4">
            <a:extLst>
              <a:ext uri="{FF2B5EF4-FFF2-40B4-BE49-F238E27FC236}">
                <a16:creationId xmlns:a16="http://schemas.microsoft.com/office/drawing/2014/main" id="{236A9FC1-E5E5-F0E8-786D-0A5216B7DEFE}"/>
              </a:ext>
            </a:extLst>
          </p:cNvPr>
          <p:cNvSpPr txBox="1"/>
          <p:nvPr/>
        </p:nvSpPr>
        <p:spPr>
          <a:xfrm>
            <a:off x="0" y="6529924"/>
            <a:ext cx="1098738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Turner N et al. San Antonio Breast Cancer Symposium 2022;Abstract GS3-04; Turner NC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 Engl J Med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2023;388(22):2058-70.</a:t>
            </a:r>
          </a:p>
        </p:txBody>
      </p:sp>
      <p:sp>
        <p:nvSpPr>
          <p:cNvPr id="4" name="Rectangle 3">
            <a:extLst>
              <a:ext uri="{FF2B5EF4-FFF2-40B4-BE49-F238E27FC236}">
                <a16:creationId xmlns:a16="http://schemas.microsoft.com/office/drawing/2014/main" id="{404DCA3A-4A69-B098-700E-9F50EF29A117}"/>
              </a:ext>
            </a:extLst>
          </p:cNvPr>
          <p:cNvSpPr/>
          <p:nvPr/>
        </p:nvSpPr>
        <p:spPr bwMode="auto">
          <a:xfrm>
            <a:off x="210433" y="1115121"/>
            <a:ext cx="5744318" cy="2230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22508117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1484B-6626-4303-AEE5-B3F0C194F0B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335514-E8D5-089C-ECFD-E9FC3557C82D}"/>
              </a:ext>
            </a:extLst>
          </p:cNvPr>
          <p:cNvSpPr txBox="1"/>
          <p:nvPr/>
        </p:nvSpPr>
        <p:spPr>
          <a:xfrm>
            <a:off x="210433" y="328076"/>
            <a:ext cx="11771131" cy="553998"/>
          </a:xfrm>
          <a:prstGeom prst="rect">
            <a:avLst/>
          </a:prstGeom>
          <a:noFill/>
        </p:spPr>
        <p:txBody>
          <a:bodyPr wrap="square" rtlCol="0">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CAPItello-291: Final OS in the AKT Pathway-Altered Population</a:t>
            </a:r>
          </a:p>
        </p:txBody>
      </p:sp>
      <p:sp>
        <p:nvSpPr>
          <p:cNvPr id="5" name="TextBox 4">
            <a:extLst>
              <a:ext uri="{FF2B5EF4-FFF2-40B4-BE49-F238E27FC236}">
                <a16:creationId xmlns:a16="http://schemas.microsoft.com/office/drawing/2014/main" id="{3C59DF2A-F835-1BD0-73B8-2F6DC6763F64}"/>
              </a:ext>
            </a:extLst>
          </p:cNvPr>
          <p:cNvSpPr txBox="1"/>
          <p:nvPr/>
        </p:nvSpPr>
        <p:spPr>
          <a:xfrm>
            <a:off x="11542" y="6545814"/>
            <a:ext cx="10987384"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Rugo HS et al. ESMO Breast 2026;Abstract 4170.</a:t>
            </a:r>
          </a:p>
        </p:txBody>
      </p:sp>
      <p:pic>
        <p:nvPicPr>
          <p:cNvPr id="6" name="Picture 5">
            <a:extLst>
              <a:ext uri="{FF2B5EF4-FFF2-40B4-BE49-F238E27FC236}">
                <a16:creationId xmlns:a16="http://schemas.microsoft.com/office/drawing/2014/main" id="{65C686FC-8713-D6FB-76FF-AB3AA2B350B2}"/>
              </a:ext>
            </a:extLst>
          </p:cNvPr>
          <p:cNvPicPr>
            <a:picLocks noChangeAspect="1"/>
          </p:cNvPicPr>
          <p:nvPr/>
        </p:nvPicPr>
        <p:blipFill>
          <a:blip r:embed="rId3"/>
          <a:stretch>
            <a:fillRect/>
          </a:stretch>
        </p:blipFill>
        <p:spPr>
          <a:xfrm>
            <a:off x="173393" y="1239395"/>
            <a:ext cx="11845213" cy="4379209"/>
          </a:xfrm>
          <a:prstGeom prst="rect">
            <a:avLst/>
          </a:prstGeom>
        </p:spPr>
      </p:pic>
    </p:spTree>
    <p:extLst>
      <p:ext uri="{BB962C8B-B14F-4D97-AF65-F5344CB8AC3E}">
        <p14:creationId xmlns:p14="http://schemas.microsoft.com/office/powerpoint/2010/main" val="20433367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CEF49-0FA8-9A47-56BE-D6C22A2A60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15575-E542-BFD9-12C8-F5918D2A9EA3}"/>
              </a:ext>
            </a:extLst>
          </p:cNvPr>
          <p:cNvSpPr>
            <a:spLocks noGrp="1"/>
          </p:cNvSpPr>
          <p:nvPr>
            <p:ph type="title"/>
          </p:nvPr>
        </p:nvSpPr>
        <p:spPr>
          <a:xfrm>
            <a:off x="365894" y="220388"/>
            <a:ext cx="11460211" cy="548842"/>
          </a:xfrm>
        </p:spPr>
        <p:txBody>
          <a:bodyPr/>
          <a:lstStyle/>
          <a:p>
            <a:r>
              <a:rPr lang="en-US" sz="2800" dirty="0" err="1">
                <a:solidFill>
                  <a:srgbClr val="0432FF"/>
                </a:solidFill>
              </a:rPr>
              <a:t>Gedatolisib</a:t>
            </a:r>
            <a:r>
              <a:rPr lang="en-US" sz="2800">
                <a:solidFill>
                  <a:srgbClr val="0432FF"/>
                </a:solidFill>
              </a:rPr>
              <a:t>: </a:t>
            </a:r>
            <a:r>
              <a:rPr lang="en-US" sz="2800" dirty="0">
                <a:solidFill>
                  <a:srgbClr val="0432FF"/>
                </a:solidFill>
              </a:rPr>
              <a:t>A PI3K/AKT/mTOR Pathway Inhibitor</a:t>
            </a:r>
            <a:endParaRPr lang="en-US" dirty="0">
              <a:solidFill>
                <a:srgbClr val="0432FF"/>
              </a:solidFill>
            </a:endParaRPr>
          </a:p>
        </p:txBody>
      </p:sp>
      <p:sp>
        <p:nvSpPr>
          <p:cNvPr id="6" name="TextBox 5">
            <a:extLst>
              <a:ext uri="{FF2B5EF4-FFF2-40B4-BE49-F238E27FC236}">
                <a16:creationId xmlns:a16="http://schemas.microsoft.com/office/drawing/2014/main" id="{787F7986-FE40-97CC-2832-8CF5EF3FFEDB}"/>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ESMO 2025;Abstract LBA17.</a:t>
            </a:r>
          </a:p>
        </p:txBody>
      </p:sp>
      <p:pic>
        <p:nvPicPr>
          <p:cNvPr id="5" name="Picture 4">
            <a:extLst>
              <a:ext uri="{FF2B5EF4-FFF2-40B4-BE49-F238E27FC236}">
                <a16:creationId xmlns:a16="http://schemas.microsoft.com/office/drawing/2014/main" id="{1F423FDD-A4B0-FAA0-C678-10078CE4DB3E}"/>
              </a:ext>
            </a:extLst>
          </p:cNvPr>
          <p:cNvPicPr>
            <a:picLocks noChangeAspect="1"/>
          </p:cNvPicPr>
          <p:nvPr/>
        </p:nvPicPr>
        <p:blipFill>
          <a:blip r:embed="rId2"/>
          <a:stretch>
            <a:fillRect/>
          </a:stretch>
        </p:blipFill>
        <p:spPr>
          <a:xfrm>
            <a:off x="3207138" y="918743"/>
            <a:ext cx="5777723" cy="5348297"/>
          </a:xfrm>
          <a:prstGeom prst="rect">
            <a:avLst/>
          </a:prstGeom>
        </p:spPr>
      </p:pic>
    </p:spTree>
    <p:extLst>
      <p:ext uri="{BB962C8B-B14F-4D97-AF65-F5344CB8AC3E}">
        <p14:creationId xmlns:p14="http://schemas.microsoft.com/office/powerpoint/2010/main" val="31949579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49E1-BF6F-C3FD-36DF-6BD8F7C386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3B72A-42F3-3FFF-8398-F4547CB66D24}"/>
              </a:ext>
            </a:extLst>
          </p:cNvPr>
          <p:cNvSpPr>
            <a:spLocks noGrp="1"/>
          </p:cNvSpPr>
          <p:nvPr>
            <p:ph type="title"/>
          </p:nvPr>
        </p:nvSpPr>
        <p:spPr>
          <a:xfrm>
            <a:off x="867700" y="320749"/>
            <a:ext cx="9893228" cy="548842"/>
          </a:xfrm>
        </p:spPr>
        <p:txBody>
          <a:bodyPr/>
          <a:lstStyle/>
          <a:p>
            <a:pPr algn="l"/>
            <a:r>
              <a:rPr lang="en-US" sz="2800" dirty="0">
                <a:solidFill>
                  <a:srgbClr val="0432FF"/>
                </a:solidFill>
              </a:rPr>
              <a:t>VIKTORIA-1 Study 1: A Phase III Trial of </a:t>
            </a:r>
            <a:r>
              <a:rPr lang="en-US" sz="2800" dirty="0" err="1">
                <a:solidFill>
                  <a:srgbClr val="0432FF"/>
                </a:solidFill>
              </a:rPr>
              <a:t>Gedatolisib</a:t>
            </a:r>
            <a:r>
              <a:rPr lang="en-US" sz="2800" dirty="0">
                <a:solidFill>
                  <a:srgbClr val="0432FF"/>
                </a:solidFill>
              </a:rPr>
              <a:t> for PIK3CA Wild-Type </a:t>
            </a:r>
            <a:r>
              <a:rPr lang="en-US" sz="2800" dirty="0" err="1">
                <a:solidFill>
                  <a:srgbClr val="0432FF"/>
                </a:solidFill>
              </a:rPr>
              <a:t>mBC</a:t>
            </a:r>
            <a:endParaRPr lang="en-US" dirty="0">
              <a:solidFill>
                <a:srgbClr val="0432FF"/>
              </a:solidFill>
            </a:endParaRPr>
          </a:p>
        </p:txBody>
      </p:sp>
      <p:pic>
        <p:nvPicPr>
          <p:cNvPr id="4" name="Picture 3">
            <a:extLst>
              <a:ext uri="{FF2B5EF4-FFF2-40B4-BE49-F238E27FC236}">
                <a16:creationId xmlns:a16="http://schemas.microsoft.com/office/drawing/2014/main" id="{A7F955F3-16B6-050D-69CF-D0A2B4975697}"/>
              </a:ext>
            </a:extLst>
          </p:cNvPr>
          <p:cNvPicPr>
            <a:picLocks noChangeAspect="1"/>
          </p:cNvPicPr>
          <p:nvPr/>
        </p:nvPicPr>
        <p:blipFill>
          <a:blip r:embed="rId2"/>
          <a:stretch>
            <a:fillRect/>
          </a:stretch>
        </p:blipFill>
        <p:spPr>
          <a:xfrm>
            <a:off x="300912" y="982676"/>
            <a:ext cx="11590176" cy="5093370"/>
          </a:xfrm>
          <a:prstGeom prst="rect">
            <a:avLst/>
          </a:prstGeom>
        </p:spPr>
      </p:pic>
      <p:sp>
        <p:nvSpPr>
          <p:cNvPr id="3" name="TextBox 2">
            <a:extLst>
              <a:ext uri="{FF2B5EF4-FFF2-40B4-BE49-F238E27FC236}">
                <a16:creationId xmlns:a16="http://schemas.microsoft.com/office/drawing/2014/main" id="{BC68B48D-7142-615F-01B6-8DC2AB74FD8D}"/>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ESMO 2025;Abstract LBA17.</a:t>
            </a:r>
          </a:p>
        </p:txBody>
      </p:sp>
      <p:sp>
        <p:nvSpPr>
          <p:cNvPr id="5" name="TextBox 4">
            <a:extLst>
              <a:ext uri="{FF2B5EF4-FFF2-40B4-BE49-F238E27FC236}">
                <a16:creationId xmlns:a16="http://schemas.microsoft.com/office/drawing/2014/main" id="{513B6D87-97F8-2150-61E2-88A3C8A06423}"/>
              </a:ext>
            </a:extLst>
          </p:cNvPr>
          <p:cNvSpPr txBox="1"/>
          <p:nvPr/>
        </p:nvSpPr>
        <p:spPr>
          <a:xfrm>
            <a:off x="346079" y="6088614"/>
            <a:ext cx="7164578" cy="323165"/>
          </a:xfrm>
          <a:prstGeom prst="rect">
            <a:avLst/>
          </a:prstGeom>
          <a:noFill/>
        </p:spPr>
        <p:txBody>
          <a:bodyPr wrap="square">
            <a:spAutoFit/>
          </a:bodyPr>
          <a:lstStyle/>
          <a:p>
            <a:pPr lvl="0">
              <a:defRPr/>
            </a:pPr>
            <a:r>
              <a:rPr lang="en-US" sz="1500" b="0" kern="100" dirty="0">
                <a:solidFill>
                  <a:srgbClr val="000000"/>
                </a:solidFill>
                <a:latin typeface="Calibri" panose="020F0502020204030204" pitchFamily="34" charset="0"/>
                <a:ea typeface="Aptos" panose="020B0004020202020204" pitchFamily="34" charset="0"/>
                <a:cs typeface="Calibri" panose="020F0502020204030204" pitchFamily="34" charset="0"/>
              </a:rPr>
              <a:t>T2DM = Type 2 diabetes; TTP = time to disease progression; ROW = rest of world</a:t>
            </a:r>
            <a:endPar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169309437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B4E80-86FB-D6C1-E70D-4C490727B1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2A0BA9-6312-4335-B30B-EF2A983779DD}"/>
              </a:ext>
            </a:extLst>
          </p:cNvPr>
          <p:cNvSpPr>
            <a:spLocks noGrp="1"/>
          </p:cNvSpPr>
          <p:nvPr>
            <p:ph type="title"/>
          </p:nvPr>
        </p:nvSpPr>
        <p:spPr>
          <a:xfrm>
            <a:off x="365895" y="119047"/>
            <a:ext cx="11460211" cy="548842"/>
          </a:xfrm>
        </p:spPr>
        <p:txBody>
          <a:bodyPr/>
          <a:lstStyle/>
          <a:p>
            <a:r>
              <a:rPr lang="en-US" sz="2800" dirty="0">
                <a:solidFill>
                  <a:srgbClr val="0432FF"/>
                </a:solidFill>
              </a:rPr>
              <a:t>VIKTORIA-1 Study 1: PFS </a:t>
            </a:r>
            <a:endParaRPr lang="en-US" dirty="0">
              <a:solidFill>
                <a:srgbClr val="0432FF"/>
              </a:solidFill>
            </a:endParaRPr>
          </a:p>
        </p:txBody>
      </p:sp>
      <p:sp>
        <p:nvSpPr>
          <p:cNvPr id="3" name="TextBox 2">
            <a:extLst>
              <a:ext uri="{FF2B5EF4-FFF2-40B4-BE49-F238E27FC236}">
                <a16:creationId xmlns:a16="http://schemas.microsoft.com/office/drawing/2014/main" id="{8848BAE4-0625-AF55-AB1E-7AB9B9CC255A}"/>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2026;44(12):1108-19.</a:t>
            </a:r>
          </a:p>
        </p:txBody>
      </p:sp>
      <p:pic>
        <p:nvPicPr>
          <p:cNvPr id="5" name="Picture 4">
            <a:extLst>
              <a:ext uri="{FF2B5EF4-FFF2-40B4-BE49-F238E27FC236}">
                <a16:creationId xmlns:a16="http://schemas.microsoft.com/office/drawing/2014/main" id="{6B1916B6-46CA-6697-1AB6-5CED2942F06F}"/>
              </a:ext>
            </a:extLst>
          </p:cNvPr>
          <p:cNvPicPr>
            <a:picLocks noChangeAspect="1"/>
          </p:cNvPicPr>
          <p:nvPr/>
        </p:nvPicPr>
        <p:blipFill>
          <a:blip r:embed="rId2"/>
          <a:stretch>
            <a:fillRect/>
          </a:stretch>
        </p:blipFill>
        <p:spPr>
          <a:xfrm>
            <a:off x="6123726" y="3122827"/>
            <a:ext cx="5761008" cy="2891158"/>
          </a:xfrm>
          <a:prstGeom prst="rect">
            <a:avLst/>
          </a:prstGeom>
        </p:spPr>
      </p:pic>
      <p:sp>
        <p:nvSpPr>
          <p:cNvPr id="14" name="Rectangle 13">
            <a:extLst>
              <a:ext uri="{FF2B5EF4-FFF2-40B4-BE49-F238E27FC236}">
                <a16:creationId xmlns:a16="http://schemas.microsoft.com/office/drawing/2014/main" id="{C1883E0F-B978-FE16-EE06-EEB6251F4729}"/>
              </a:ext>
            </a:extLst>
          </p:cNvPr>
          <p:cNvSpPr/>
          <p:nvPr/>
        </p:nvSpPr>
        <p:spPr bwMode="auto">
          <a:xfrm>
            <a:off x="6159843" y="3343104"/>
            <a:ext cx="180821" cy="204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Table 5">
            <a:extLst>
              <a:ext uri="{FF2B5EF4-FFF2-40B4-BE49-F238E27FC236}">
                <a16:creationId xmlns:a16="http://schemas.microsoft.com/office/drawing/2014/main" id="{B46E7C73-E9B5-45E4-712F-84FC3455B70A}"/>
              </a:ext>
            </a:extLst>
          </p:cNvPr>
          <p:cNvGraphicFramePr>
            <a:graphicFrameLocks noGrp="1"/>
          </p:cNvGraphicFramePr>
          <p:nvPr>
            <p:extLst>
              <p:ext uri="{D42A27DB-BD31-4B8C-83A1-F6EECF244321}">
                <p14:modId xmlns:p14="http://schemas.microsoft.com/office/powerpoint/2010/main" val="856357833"/>
              </p:ext>
            </p:extLst>
          </p:nvPr>
        </p:nvGraphicFramePr>
        <p:xfrm>
          <a:off x="870857" y="719666"/>
          <a:ext cx="10386151" cy="2296160"/>
        </p:xfrm>
        <a:graphic>
          <a:graphicData uri="http://schemas.openxmlformats.org/drawingml/2006/table">
            <a:tbl>
              <a:tblPr firstRow="1" bandRow="1">
                <a:tableStyleId>{21E4AEA4-8DFA-4A89-87EB-49C32662AFE0}</a:tableStyleId>
              </a:tblPr>
              <a:tblGrid>
                <a:gridCol w="2273787">
                  <a:extLst>
                    <a:ext uri="{9D8B030D-6E8A-4147-A177-3AD203B41FA5}">
                      <a16:colId xmlns:a16="http://schemas.microsoft.com/office/drawing/2014/main" val="3745168209"/>
                    </a:ext>
                  </a:extLst>
                </a:gridCol>
                <a:gridCol w="2028091">
                  <a:extLst>
                    <a:ext uri="{9D8B030D-6E8A-4147-A177-3AD203B41FA5}">
                      <a16:colId xmlns:a16="http://schemas.microsoft.com/office/drawing/2014/main" val="1941139768"/>
                    </a:ext>
                  </a:extLst>
                </a:gridCol>
                <a:gridCol w="2028091">
                  <a:extLst>
                    <a:ext uri="{9D8B030D-6E8A-4147-A177-3AD203B41FA5}">
                      <a16:colId xmlns:a16="http://schemas.microsoft.com/office/drawing/2014/main" val="241569625"/>
                    </a:ext>
                  </a:extLst>
                </a:gridCol>
                <a:gridCol w="2028091">
                  <a:extLst>
                    <a:ext uri="{9D8B030D-6E8A-4147-A177-3AD203B41FA5}">
                      <a16:colId xmlns:a16="http://schemas.microsoft.com/office/drawing/2014/main" val="654629554"/>
                    </a:ext>
                  </a:extLst>
                </a:gridCol>
                <a:gridCol w="2028091">
                  <a:extLst>
                    <a:ext uri="{9D8B030D-6E8A-4147-A177-3AD203B41FA5}">
                      <a16:colId xmlns:a16="http://schemas.microsoft.com/office/drawing/2014/main" val="3018375167"/>
                    </a:ext>
                  </a:extLst>
                </a:gridCol>
              </a:tblGrid>
              <a:tr h="370840">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err="1"/>
                        <a:t>Gedatolisib</a:t>
                      </a:r>
                      <a:r>
                        <a:rPr lang="en-US" dirty="0"/>
                        <a:t> and 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err="1"/>
                        <a:t>Gedatolisib</a:t>
                      </a:r>
                      <a:r>
                        <a:rPr lang="en-US" dirty="0"/>
                        <a:t>, palbociclib and 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Fulvestrant</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4210272411"/>
                  </a:ext>
                </a:extLst>
              </a:tr>
              <a:tr h="370840">
                <a:tc>
                  <a:txBody>
                    <a:bodyPr/>
                    <a:lstStyle/>
                    <a:p>
                      <a:r>
                        <a:rPr lang="en-US" dirty="0"/>
                        <a:t>Median PFS, months</a:t>
                      </a:r>
                      <a:br>
                        <a:rPr lang="en-US" dirty="0"/>
                      </a:br>
                      <a:r>
                        <a:rPr lang="en-US" dirty="0"/>
                        <a:t> (95% CI)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7.4 (5.5 to 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2.0 (1.8 to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9.3 (7.2 to 16.6)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2.0 (1.8 to 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2610229139"/>
                  </a:ext>
                </a:extLst>
              </a:tr>
              <a:tr h="370840">
                <a:tc>
                  <a:txBody>
                    <a:bodyPr/>
                    <a:lstStyle/>
                    <a:p>
                      <a:r>
                        <a:rPr lang="en-US" dirty="0"/>
                        <a:t>Adjusted HR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US" dirty="0"/>
                        <a:t>0.33 (0.24-0.48)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tc gridSpan="2">
                  <a:txBody>
                    <a:bodyPr/>
                    <a:lstStyle/>
                    <a:p>
                      <a:pPr algn="ctr"/>
                      <a:r>
                        <a:rPr lang="en-US" dirty="0"/>
                        <a:t>0.24 (0.17-0.35)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331410425"/>
                  </a:ext>
                </a:extLst>
              </a:tr>
              <a:tr h="370840">
                <a:tc>
                  <a:txBody>
                    <a:bodyPr/>
                    <a:lstStyle/>
                    <a:p>
                      <a:r>
                        <a:rPr lang="en-US" i="1" dirty="0"/>
                        <a:t>p-</a:t>
                      </a:r>
                      <a:r>
                        <a:rPr lang="en-US" i="0" dirty="0"/>
                        <a:t>value</a:t>
                      </a:r>
                      <a:endParaRPr lang="en-US"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gridSpan="2">
                  <a:txBody>
                    <a:bodyPr/>
                    <a:lstStyle/>
                    <a:p>
                      <a:pPr algn="ctr"/>
                      <a:r>
                        <a:rPr lang="en-US" dirty="0"/>
                        <a:t>&lt;0.001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hMerge="1">
                  <a:txBody>
                    <a:bodyPr/>
                    <a:lstStyle/>
                    <a:p>
                      <a:endParaRPr lang="en-US" dirty="0"/>
                    </a:p>
                  </a:txBody>
                  <a:tcPr/>
                </a:tc>
                <a:tc gridSpan="2">
                  <a:txBody>
                    <a:bodyPr/>
                    <a:lstStyle/>
                    <a:p>
                      <a:pPr algn="ctr"/>
                      <a:r>
                        <a:rPr lang="en-US" i="0" dirty="0"/>
                        <a:t>&lt;0.001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hMerge="1">
                  <a:txBody>
                    <a:bodyPr/>
                    <a:lstStyle/>
                    <a:p>
                      <a:endParaRPr lang="en-US" dirty="0"/>
                    </a:p>
                  </a:txBody>
                  <a:tcPr/>
                </a:tc>
                <a:extLst>
                  <a:ext uri="{0D108BD9-81ED-4DB2-BD59-A6C34878D82A}">
                    <a16:rowId xmlns:a16="http://schemas.microsoft.com/office/drawing/2014/main" val="3328361036"/>
                  </a:ext>
                </a:extLst>
              </a:tr>
            </a:tbl>
          </a:graphicData>
        </a:graphic>
      </p:graphicFrame>
      <p:pic>
        <p:nvPicPr>
          <p:cNvPr id="13" name="Picture 12">
            <a:extLst>
              <a:ext uri="{FF2B5EF4-FFF2-40B4-BE49-F238E27FC236}">
                <a16:creationId xmlns:a16="http://schemas.microsoft.com/office/drawing/2014/main" id="{F1CAAA30-CE50-8CDB-443F-B502CE89041D}"/>
              </a:ext>
            </a:extLst>
          </p:cNvPr>
          <p:cNvPicPr>
            <a:picLocks noChangeAspect="1"/>
          </p:cNvPicPr>
          <p:nvPr/>
        </p:nvPicPr>
        <p:blipFill>
          <a:blip r:embed="rId3"/>
          <a:stretch>
            <a:fillRect/>
          </a:stretch>
        </p:blipFill>
        <p:spPr>
          <a:xfrm>
            <a:off x="178530" y="3122827"/>
            <a:ext cx="5706047" cy="2884375"/>
          </a:xfrm>
          <a:prstGeom prst="rect">
            <a:avLst/>
          </a:prstGeom>
        </p:spPr>
      </p:pic>
      <p:sp>
        <p:nvSpPr>
          <p:cNvPr id="12" name="Rectangle 11">
            <a:extLst>
              <a:ext uri="{FF2B5EF4-FFF2-40B4-BE49-F238E27FC236}">
                <a16:creationId xmlns:a16="http://schemas.microsoft.com/office/drawing/2014/main" id="{54AFAA17-0DAD-1B2B-B96F-8824CF0359F8}"/>
              </a:ext>
            </a:extLst>
          </p:cNvPr>
          <p:cNvSpPr/>
          <p:nvPr/>
        </p:nvSpPr>
        <p:spPr bwMode="auto">
          <a:xfrm>
            <a:off x="178530" y="3429000"/>
            <a:ext cx="180821" cy="204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Rectangle 3">
            <a:extLst>
              <a:ext uri="{FF2B5EF4-FFF2-40B4-BE49-F238E27FC236}">
                <a16:creationId xmlns:a16="http://schemas.microsoft.com/office/drawing/2014/main" id="{3B686E9F-A4F4-4C4E-81ED-E2ADE0520B98}"/>
              </a:ext>
            </a:extLst>
          </p:cNvPr>
          <p:cNvSpPr/>
          <p:nvPr/>
        </p:nvSpPr>
        <p:spPr bwMode="auto">
          <a:xfrm>
            <a:off x="6123726" y="3122827"/>
            <a:ext cx="343981" cy="30617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7" name="Rectangle 6">
            <a:extLst>
              <a:ext uri="{FF2B5EF4-FFF2-40B4-BE49-F238E27FC236}">
                <a16:creationId xmlns:a16="http://schemas.microsoft.com/office/drawing/2014/main" id="{37EF399E-3746-247D-D3FC-8F79AD6ACD9D}"/>
              </a:ext>
            </a:extLst>
          </p:cNvPr>
          <p:cNvSpPr/>
          <p:nvPr/>
        </p:nvSpPr>
        <p:spPr bwMode="auto">
          <a:xfrm>
            <a:off x="213579" y="3133978"/>
            <a:ext cx="343981" cy="30617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8" name="TextBox 7">
            <a:extLst>
              <a:ext uri="{FF2B5EF4-FFF2-40B4-BE49-F238E27FC236}">
                <a16:creationId xmlns:a16="http://schemas.microsoft.com/office/drawing/2014/main" id="{5E19EA63-0D74-542D-09E0-A3AE30DDFAAF}"/>
              </a:ext>
            </a:extLst>
          </p:cNvPr>
          <p:cNvSpPr txBox="1"/>
          <p:nvPr/>
        </p:nvSpPr>
        <p:spPr>
          <a:xfrm>
            <a:off x="2955466" y="4197877"/>
            <a:ext cx="1638838" cy="215444"/>
          </a:xfrm>
          <a:prstGeom prst="rect">
            <a:avLst/>
          </a:prstGeom>
          <a:noFill/>
        </p:spPr>
        <p:txBody>
          <a:bodyPr wrap="square">
            <a:spAutoFit/>
          </a:bodyPr>
          <a:lstStyle/>
          <a:p>
            <a:pPr lvl="0">
              <a:defRPr/>
            </a:pPr>
            <a:r>
              <a:rPr lang="en-US" sz="800" b="0" kern="100" dirty="0" err="1">
                <a:solidFill>
                  <a:srgbClr val="000000"/>
                </a:solidFill>
                <a:latin typeface="Arial" panose="020B0604020202020204" pitchFamily="34" charset="0"/>
                <a:ea typeface="Aptos" panose="020B0004020202020204" pitchFamily="34" charset="0"/>
                <a:cs typeface="Arial" panose="020B0604020202020204" pitchFamily="34" charset="0"/>
              </a:rPr>
              <a:t>Gedatolisib</a:t>
            </a:r>
            <a:r>
              <a:rPr lang="en-US" sz="800" b="0" kern="100" dirty="0">
                <a:solidFill>
                  <a:srgbClr val="000000"/>
                </a:solidFill>
                <a:latin typeface="Arial" panose="020B0604020202020204" pitchFamily="34" charset="0"/>
                <a:ea typeface="Aptos" panose="020B0004020202020204" pitchFamily="34" charset="0"/>
                <a:cs typeface="Arial" panose="020B0604020202020204" pitchFamily="34" charset="0"/>
              </a:rPr>
              <a:t> plus fulvestrant</a:t>
            </a:r>
            <a:endParaRPr kumimoji="0" lang="en-US" sz="800" b="0" i="0" u="none" strike="noStrike" kern="1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DB94009-CD35-1D4F-C469-A8E3F1CF718A}"/>
              </a:ext>
            </a:extLst>
          </p:cNvPr>
          <p:cNvSpPr txBox="1"/>
          <p:nvPr/>
        </p:nvSpPr>
        <p:spPr>
          <a:xfrm>
            <a:off x="2732441" y="4577019"/>
            <a:ext cx="1638838" cy="215444"/>
          </a:xfrm>
          <a:prstGeom prst="rect">
            <a:avLst/>
          </a:prstGeom>
          <a:noFill/>
        </p:spPr>
        <p:txBody>
          <a:bodyPr wrap="square">
            <a:spAutoFit/>
          </a:bodyPr>
          <a:lstStyle/>
          <a:p>
            <a:pPr lvl="0">
              <a:defRPr/>
            </a:pPr>
            <a:r>
              <a:rPr lang="en-US" sz="800" b="0" kern="100" dirty="0">
                <a:solidFill>
                  <a:srgbClr val="000000"/>
                </a:solidFill>
                <a:latin typeface="Arial" panose="020B0604020202020204" pitchFamily="34" charset="0"/>
                <a:ea typeface="Aptos" panose="020B0004020202020204" pitchFamily="34" charset="0"/>
                <a:cs typeface="Arial" panose="020B0604020202020204" pitchFamily="34" charset="0"/>
              </a:rPr>
              <a:t>Fulvestrant</a:t>
            </a:r>
            <a:endParaRPr kumimoji="0" lang="en-US" sz="800" b="0" i="0" u="none" strike="noStrike" kern="100" cap="none" spc="0" normalizeH="0" baseline="0" noProof="0" dirty="0">
              <a:ln>
                <a:noFill/>
              </a:ln>
              <a:solidFill>
                <a:srgbClr val="000000"/>
              </a:solidFill>
              <a:effectLst/>
              <a:uLnTx/>
              <a:uFillTx/>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0569729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65775-1590-B9D5-A5D4-C073F9CBAD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1969-9EDD-369B-22BA-C4082E35F26C}"/>
              </a:ext>
            </a:extLst>
          </p:cNvPr>
          <p:cNvSpPr>
            <a:spLocks noGrp="1"/>
          </p:cNvSpPr>
          <p:nvPr>
            <p:ph type="title"/>
          </p:nvPr>
        </p:nvSpPr>
        <p:spPr>
          <a:xfrm>
            <a:off x="365895" y="110674"/>
            <a:ext cx="11460211" cy="548842"/>
          </a:xfrm>
        </p:spPr>
        <p:txBody>
          <a:bodyPr/>
          <a:lstStyle/>
          <a:p>
            <a:r>
              <a:rPr lang="en-US" sz="2800" dirty="0">
                <a:solidFill>
                  <a:srgbClr val="0432FF"/>
                </a:solidFill>
              </a:rPr>
              <a:t>VIKTORIA-1 Study 1: OS</a:t>
            </a:r>
            <a:endParaRPr lang="en-US" dirty="0">
              <a:solidFill>
                <a:srgbClr val="0432FF"/>
              </a:solidFill>
            </a:endParaRPr>
          </a:p>
        </p:txBody>
      </p:sp>
      <p:sp>
        <p:nvSpPr>
          <p:cNvPr id="3" name="TextBox 2">
            <a:extLst>
              <a:ext uri="{FF2B5EF4-FFF2-40B4-BE49-F238E27FC236}">
                <a16:creationId xmlns:a16="http://schemas.microsoft.com/office/drawing/2014/main" id="{63BD3D74-55A2-DB88-A800-1D55F77DBF7F}"/>
              </a:ext>
            </a:extLst>
          </p:cNvPr>
          <p:cNvSpPr txBox="1"/>
          <p:nvPr/>
        </p:nvSpPr>
        <p:spPr>
          <a:xfrm>
            <a:off x="11542" y="6524520"/>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2026;44(12):1108-19.</a:t>
            </a:r>
          </a:p>
        </p:txBody>
      </p:sp>
      <p:pic>
        <p:nvPicPr>
          <p:cNvPr id="7" name="Picture 6">
            <a:extLst>
              <a:ext uri="{FF2B5EF4-FFF2-40B4-BE49-F238E27FC236}">
                <a16:creationId xmlns:a16="http://schemas.microsoft.com/office/drawing/2014/main" id="{E9272A0E-C632-9FE4-ABE4-0A09D6FAB50F}"/>
              </a:ext>
            </a:extLst>
          </p:cNvPr>
          <p:cNvPicPr>
            <a:picLocks noChangeAspect="1"/>
          </p:cNvPicPr>
          <p:nvPr/>
        </p:nvPicPr>
        <p:blipFill>
          <a:blip r:embed="rId2"/>
          <a:stretch>
            <a:fillRect/>
          </a:stretch>
        </p:blipFill>
        <p:spPr>
          <a:xfrm>
            <a:off x="6342874" y="2850215"/>
            <a:ext cx="5647252" cy="2977641"/>
          </a:xfrm>
          <a:prstGeom prst="rect">
            <a:avLst/>
          </a:prstGeom>
        </p:spPr>
      </p:pic>
      <p:sp>
        <p:nvSpPr>
          <p:cNvPr id="14" name="Rectangle 13">
            <a:extLst>
              <a:ext uri="{FF2B5EF4-FFF2-40B4-BE49-F238E27FC236}">
                <a16:creationId xmlns:a16="http://schemas.microsoft.com/office/drawing/2014/main" id="{9A3EE6E9-4B8A-9173-88B4-56E84E4CACFF}"/>
              </a:ext>
            </a:extLst>
          </p:cNvPr>
          <p:cNvSpPr/>
          <p:nvPr/>
        </p:nvSpPr>
        <p:spPr bwMode="auto">
          <a:xfrm>
            <a:off x="6342874" y="2890099"/>
            <a:ext cx="180821" cy="204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4" name="Table 3">
            <a:extLst>
              <a:ext uri="{FF2B5EF4-FFF2-40B4-BE49-F238E27FC236}">
                <a16:creationId xmlns:a16="http://schemas.microsoft.com/office/drawing/2014/main" id="{13E820AD-E5C9-35C9-EF4B-F2D31B3DC551}"/>
              </a:ext>
            </a:extLst>
          </p:cNvPr>
          <p:cNvGraphicFramePr>
            <a:graphicFrameLocks noGrp="1"/>
          </p:cNvGraphicFramePr>
          <p:nvPr>
            <p:extLst>
              <p:ext uri="{D42A27DB-BD31-4B8C-83A1-F6EECF244321}">
                <p14:modId xmlns:p14="http://schemas.microsoft.com/office/powerpoint/2010/main" val="347035329"/>
              </p:ext>
            </p:extLst>
          </p:nvPr>
        </p:nvGraphicFramePr>
        <p:xfrm>
          <a:off x="546715" y="747116"/>
          <a:ext cx="11047780" cy="1925320"/>
        </p:xfrm>
        <a:graphic>
          <a:graphicData uri="http://schemas.openxmlformats.org/drawingml/2006/table">
            <a:tbl>
              <a:tblPr firstRow="1" bandRow="1">
                <a:tableStyleId>{21E4AEA4-8DFA-4A89-87EB-49C32662AFE0}</a:tableStyleId>
              </a:tblPr>
              <a:tblGrid>
                <a:gridCol w="2403314">
                  <a:extLst>
                    <a:ext uri="{9D8B030D-6E8A-4147-A177-3AD203B41FA5}">
                      <a16:colId xmlns:a16="http://schemas.microsoft.com/office/drawing/2014/main" val="2462822713"/>
                    </a:ext>
                  </a:extLst>
                </a:gridCol>
                <a:gridCol w="2133600">
                  <a:extLst>
                    <a:ext uri="{9D8B030D-6E8A-4147-A177-3AD203B41FA5}">
                      <a16:colId xmlns:a16="http://schemas.microsoft.com/office/drawing/2014/main" val="1644278103"/>
                    </a:ext>
                  </a:extLst>
                </a:gridCol>
                <a:gridCol w="2091754">
                  <a:extLst>
                    <a:ext uri="{9D8B030D-6E8A-4147-A177-3AD203B41FA5}">
                      <a16:colId xmlns:a16="http://schemas.microsoft.com/office/drawing/2014/main" val="2174394611"/>
                    </a:ext>
                  </a:extLst>
                </a:gridCol>
                <a:gridCol w="2209556">
                  <a:extLst>
                    <a:ext uri="{9D8B030D-6E8A-4147-A177-3AD203B41FA5}">
                      <a16:colId xmlns:a16="http://schemas.microsoft.com/office/drawing/2014/main" val="3927514170"/>
                    </a:ext>
                  </a:extLst>
                </a:gridCol>
                <a:gridCol w="2209556">
                  <a:extLst>
                    <a:ext uri="{9D8B030D-6E8A-4147-A177-3AD203B41FA5}">
                      <a16:colId xmlns:a16="http://schemas.microsoft.com/office/drawing/2014/main" val="1804171621"/>
                    </a:ext>
                  </a:extLst>
                </a:gridCol>
              </a:tblGrid>
              <a:tr h="370840">
                <a:tc>
                  <a:txBody>
                    <a:bodyPr/>
                    <a:lstStyle/>
                    <a:p>
                      <a:pPr algn="ct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err="1"/>
                        <a:t>Gedatolisib</a:t>
                      </a:r>
                      <a:r>
                        <a:rPr lang="en-US" dirty="0"/>
                        <a:t> and 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err="1"/>
                        <a:t>Gedatolisib</a:t>
                      </a:r>
                      <a:r>
                        <a:rPr lang="en-US" dirty="0"/>
                        <a:t>, palbociclib and fulvestrant</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Fulvestrant</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80740409"/>
                  </a:ext>
                </a:extLst>
              </a:tr>
              <a:tr h="370840">
                <a:tc>
                  <a:txBody>
                    <a:bodyPr/>
                    <a:lstStyle/>
                    <a:p>
                      <a:r>
                        <a:rPr lang="en-US" dirty="0"/>
                        <a:t>Median OS, months (95% CI)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NR (NE, 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18.5 (15.8, 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23.7 (21.4, 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18.5 (15.8, 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4105597031"/>
                  </a:ext>
                </a:extLst>
              </a:tr>
              <a:tr h="370840">
                <a:tc>
                  <a:txBody>
                    <a:bodyPr/>
                    <a:lstStyle/>
                    <a:p>
                      <a:r>
                        <a:rPr lang="en-US" dirty="0"/>
                        <a:t>Adjusted HR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US" dirty="0"/>
                        <a:t>0.74 (0.46-1.19)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tc gridSpan="2">
                  <a:txBody>
                    <a:bodyPr/>
                    <a:lstStyle/>
                    <a:p>
                      <a:pPr algn="ctr"/>
                      <a:r>
                        <a:rPr lang="en-US" dirty="0"/>
                        <a:t>0.69 (0.43-1.12)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tc>
                <a:extLst>
                  <a:ext uri="{0D108BD9-81ED-4DB2-BD59-A6C34878D82A}">
                    <a16:rowId xmlns:a16="http://schemas.microsoft.com/office/drawing/2014/main" val="3415859764"/>
                  </a:ext>
                </a:extLst>
              </a:tr>
            </a:tbl>
          </a:graphicData>
        </a:graphic>
      </p:graphicFrame>
      <p:pic>
        <p:nvPicPr>
          <p:cNvPr id="8" name="Picture 7">
            <a:extLst>
              <a:ext uri="{FF2B5EF4-FFF2-40B4-BE49-F238E27FC236}">
                <a16:creationId xmlns:a16="http://schemas.microsoft.com/office/drawing/2014/main" id="{D02FAE0A-BAD3-CA21-098D-3326C05DD92C}"/>
              </a:ext>
            </a:extLst>
          </p:cNvPr>
          <p:cNvPicPr>
            <a:picLocks noChangeAspect="1"/>
          </p:cNvPicPr>
          <p:nvPr/>
        </p:nvPicPr>
        <p:blipFill>
          <a:blip r:embed="rId3"/>
          <a:stretch>
            <a:fillRect/>
          </a:stretch>
        </p:blipFill>
        <p:spPr>
          <a:xfrm>
            <a:off x="342593" y="2797629"/>
            <a:ext cx="5671250" cy="2970655"/>
          </a:xfrm>
          <a:prstGeom prst="rect">
            <a:avLst/>
          </a:prstGeom>
        </p:spPr>
      </p:pic>
      <p:sp>
        <p:nvSpPr>
          <p:cNvPr id="12" name="Rectangle 11">
            <a:extLst>
              <a:ext uri="{FF2B5EF4-FFF2-40B4-BE49-F238E27FC236}">
                <a16:creationId xmlns:a16="http://schemas.microsoft.com/office/drawing/2014/main" id="{086389C6-5BB8-0513-A7C1-09D47B77C69D}"/>
              </a:ext>
            </a:extLst>
          </p:cNvPr>
          <p:cNvSpPr/>
          <p:nvPr/>
        </p:nvSpPr>
        <p:spPr bwMode="auto">
          <a:xfrm>
            <a:off x="365894" y="2816361"/>
            <a:ext cx="180821" cy="204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TextBox 4">
            <a:extLst>
              <a:ext uri="{FF2B5EF4-FFF2-40B4-BE49-F238E27FC236}">
                <a16:creationId xmlns:a16="http://schemas.microsoft.com/office/drawing/2014/main" id="{02C32B34-7FAD-0575-8D54-A641D256CDFB}"/>
              </a:ext>
            </a:extLst>
          </p:cNvPr>
          <p:cNvSpPr txBox="1"/>
          <p:nvPr/>
        </p:nvSpPr>
        <p:spPr>
          <a:xfrm>
            <a:off x="368381" y="5821993"/>
            <a:ext cx="7164578" cy="323165"/>
          </a:xfrm>
          <a:prstGeom prst="rect">
            <a:avLst/>
          </a:prstGeom>
          <a:noFill/>
        </p:spPr>
        <p:txBody>
          <a:bodyPr wrap="square">
            <a:spAutoFit/>
          </a:bodyPr>
          <a:lstStyle/>
          <a:p>
            <a:pPr lvl="0">
              <a:defRPr/>
            </a:pPr>
            <a:r>
              <a:rPr lang="en-US" sz="1500" b="0" kern="100" dirty="0">
                <a:solidFill>
                  <a:srgbClr val="000000"/>
                </a:solidFill>
                <a:latin typeface="Calibri" panose="020F0502020204030204" pitchFamily="34" charset="0"/>
                <a:ea typeface="Aptos" panose="020B0004020202020204" pitchFamily="34" charset="0"/>
                <a:cs typeface="Calibri" panose="020F0502020204030204" pitchFamily="34" charset="0"/>
              </a:rPr>
              <a:t>NR = not reached; NE = not estimable</a:t>
            </a:r>
            <a:endPar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128513813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646C-263D-6359-11C5-CB8D80F3AC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B3A56-14E2-2E9D-ECD2-0F47DE6E4688}"/>
              </a:ext>
            </a:extLst>
          </p:cNvPr>
          <p:cNvSpPr>
            <a:spLocks noGrp="1"/>
          </p:cNvSpPr>
          <p:nvPr>
            <p:ph type="title"/>
          </p:nvPr>
        </p:nvSpPr>
        <p:spPr>
          <a:xfrm>
            <a:off x="365894" y="220388"/>
            <a:ext cx="11460211" cy="548842"/>
          </a:xfrm>
        </p:spPr>
        <p:txBody>
          <a:bodyPr/>
          <a:lstStyle/>
          <a:p>
            <a:r>
              <a:rPr lang="en-US" sz="2800" dirty="0">
                <a:solidFill>
                  <a:srgbClr val="0432FF"/>
                </a:solidFill>
              </a:rPr>
              <a:t>VIKTORIA-1 Study 2: A Phase III Trial of </a:t>
            </a:r>
            <a:r>
              <a:rPr lang="en-US" sz="2800" dirty="0" err="1">
                <a:solidFill>
                  <a:srgbClr val="0432FF"/>
                </a:solidFill>
              </a:rPr>
              <a:t>Gedatolisib</a:t>
            </a:r>
            <a:r>
              <a:rPr lang="en-US" sz="2800" dirty="0">
                <a:solidFill>
                  <a:srgbClr val="0432FF"/>
                </a:solidFill>
              </a:rPr>
              <a:t> for PIK3CA-Mutant </a:t>
            </a:r>
            <a:r>
              <a:rPr lang="en-US" sz="2800" dirty="0" err="1">
                <a:solidFill>
                  <a:srgbClr val="0432FF"/>
                </a:solidFill>
              </a:rPr>
              <a:t>mBC</a:t>
            </a:r>
            <a:endParaRPr lang="en-US" dirty="0">
              <a:solidFill>
                <a:srgbClr val="0432FF"/>
              </a:solidFill>
            </a:endParaRPr>
          </a:p>
        </p:txBody>
      </p:sp>
      <p:sp>
        <p:nvSpPr>
          <p:cNvPr id="4" name="TextBox 3">
            <a:extLst>
              <a:ext uri="{FF2B5EF4-FFF2-40B4-BE49-F238E27FC236}">
                <a16:creationId xmlns:a16="http://schemas.microsoft.com/office/drawing/2014/main" id="{F7AE2EE8-A7A4-47DE-C19B-EB656416EE28}"/>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ASCO 2026;Abstract LBA1008.</a:t>
            </a:r>
          </a:p>
        </p:txBody>
      </p:sp>
      <p:pic>
        <p:nvPicPr>
          <p:cNvPr id="3" name="Picture 2">
            <a:extLst>
              <a:ext uri="{FF2B5EF4-FFF2-40B4-BE49-F238E27FC236}">
                <a16:creationId xmlns:a16="http://schemas.microsoft.com/office/drawing/2014/main" id="{DEE7463E-69A4-4033-ABA7-A15F2FA79596}"/>
              </a:ext>
            </a:extLst>
          </p:cNvPr>
          <p:cNvPicPr>
            <a:picLocks noChangeAspect="1"/>
          </p:cNvPicPr>
          <p:nvPr/>
        </p:nvPicPr>
        <p:blipFill>
          <a:blip r:embed="rId2"/>
          <a:stretch>
            <a:fillRect/>
          </a:stretch>
        </p:blipFill>
        <p:spPr>
          <a:xfrm>
            <a:off x="225132" y="982392"/>
            <a:ext cx="11741736" cy="4893216"/>
          </a:xfrm>
          <a:prstGeom prst="rect">
            <a:avLst/>
          </a:prstGeom>
        </p:spPr>
      </p:pic>
    </p:spTree>
    <p:extLst>
      <p:ext uri="{BB962C8B-B14F-4D97-AF65-F5344CB8AC3E}">
        <p14:creationId xmlns:p14="http://schemas.microsoft.com/office/powerpoint/2010/main" val="31141517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90AAB-3726-3358-E34B-20AD769D58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A372F-1E1D-7303-F5DD-E73EB9C3B7D1}"/>
              </a:ext>
            </a:extLst>
          </p:cNvPr>
          <p:cNvSpPr>
            <a:spLocks noGrp="1"/>
          </p:cNvSpPr>
          <p:nvPr>
            <p:ph type="title"/>
          </p:nvPr>
        </p:nvSpPr>
        <p:spPr>
          <a:xfrm>
            <a:off x="365894" y="220388"/>
            <a:ext cx="11460211" cy="548842"/>
          </a:xfrm>
        </p:spPr>
        <p:txBody>
          <a:bodyPr/>
          <a:lstStyle/>
          <a:p>
            <a:r>
              <a:rPr lang="en-US" sz="2800" dirty="0">
                <a:solidFill>
                  <a:srgbClr val="0432FF"/>
                </a:solidFill>
              </a:rPr>
              <a:t>VIKTORIA-1 Study 2: Gedatolisib/Palbociclib/Fulvestrant Triplet – PFS </a:t>
            </a:r>
            <a:endParaRPr lang="en-US" dirty="0">
              <a:solidFill>
                <a:srgbClr val="0432FF"/>
              </a:solidFill>
            </a:endParaRPr>
          </a:p>
        </p:txBody>
      </p:sp>
      <p:sp>
        <p:nvSpPr>
          <p:cNvPr id="4" name="TextBox 3">
            <a:extLst>
              <a:ext uri="{FF2B5EF4-FFF2-40B4-BE49-F238E27FC236}">
                <a16:creationId xmlns:a16="http://schemas.microsoft.com/office/drawing/2014/main" id="{3362DDBB-D9E0-1648-EFEC-EB8F786B313C}"/>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ASCO 2026;Abstract LBA1008.</a:t>
            </a:r>
          </a:p>
        </p:txBody>
      </p:sp>
      <p:pic>
        <p:nvPicPr>
          <p:cNvPr id="5" name="Picture 4">
            <a:extLst>
              <a:ext uri="{FF2B5EF4-FFF2-40B4-BE49-F238E27FC236}">
                <a16:creationId xmlns:a16="http://schemas.microsoft.com/office/drawing/2014/main" id="{F85AF833-932C-9953-1212-8842C554B6D5}"/>
              </a:ext>
            </a:extLst>
          </p:cNvPr>
          <p:cNvPicPr>
            <a:picLocks noChangeAspect="1"/>
          </p:cNvPicPr>
          <p:nvPr/>
        </p:nvPicPr>
        <p:blipFill>
          <a:blip r:embed="rId2"/>
          <a:stretch>
            <a:fillRect/>
          </a:stretch>
        </p:blipFill>
        <p:spPr>
          <a:xfrm>
            <a:off x="314908" y="884897"/>
            <a:ext cx="11562184" cy="5088206"/>
          </a:xfrm>
          <a:prstGeom prst="rect">
            <a:avLst/>
          </a:prstGeom>
        </p:spPr>
      </p:pic>
    </p:spTree>
    <p:extLst>
      <p:ext uri="{BB962C8B-B14F-4D97-AF65-F5344CB8AC3E}">
        <p14:creationId xmlns:p14="http://schemas.microsoft.com/office/powerpoint/2010/main" val="22693597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99CE-BF07-723A-DEB3-2864CD087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ACC49-1FAE-142D-F69D-A24C303B8D50}"/>
              </a:ext>
            </a:extLst>
          </p:cNvPr>
          <p:cNvSpPr>
            <a:spLocks noGrp="1"/>
          </p:cNvSpPr>
          <p:nvPr>
            <p:ph type="title"/>
          </p:nvPr>
        </p:nvSpPr>
        <p:spPr>
          <a:xfrm>
            <a:off x="365894" y="220388"/>
            <a:ext cx="11460211" cy="548842"/>
          </a:xfrm>
        </p:spPr>
        <p:txBody>
          <a:bodyPr/>
          <a:lstStyle/>
          <a:p>
            <a:r>
              <a:rPr lang="en-US" sz="2800" dirty="0">
                <a:solidFill>
                  <a:srgbClr val="0432FF"/>
                </a:solidFill>
              </a:rPr>
              <a:t>VIKTORIA-1 Study 2: Gedatolisib/Fulvestrant Doublet – PFS </a:t>
            </a:r>
            <a:endParaRPr lang="en-US" dirty="0">
              <a:solidFill>
                <a:srgbClr val="0432FF"/>
              </a:solidFill>
            </a:endParaRPr>
          </a:p>
        </p:txBody>
      </p:sp>
      <p:sp>
        <p:nvSpPr>
          <p:cNvPr id="4" name="TextBox 3">
            <a:extLst>
              <a:ext uri="{FF2B5EF4-FFF2-40B4-BE49-F238E27FC236}">
                <a16:creationId xmlns:a16="http://schemas.microsoft.com/office/drawing/2014/main" id="{AF3C3B47-4C0D-6112-E96E-5FC8AF9D0A3B}"/>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ASCO 2026;Abstract LBA1008.</a:t>
            </a:r>
          </a:p>
        </p:txBody>
      </p:sp>
      <p:pic>
        <p:nvPicPr>
          <p:cNvPr id="3" name="Picture 2">
            <a:extLst>
              <a:ext uri="{FF2B5EF4-FFF2-40B4-BE49-F238E27FC236}">
                <a16:creationId xmlns:a16="http://schemas.microsoft.com/office/drawing/2014/main" id="{37F16B43-8285-2107-79FA-D44544A9B3D3}"/>
              </a:ext>
            </a:extLst>
          </p:cNvPr>
          <p:cNvPicPr>
            <a:picLocks noChangeAspect="1"/>
          </p:cNvPicPr>
          <p:nvPr/>
        </p:nvPicPr>
        <p:blipFill>
          <a:blip r:embed="rId2"/>
          <a:stretch>
            <a:fillRect/>
          </a:stretch>
        </p:blipFill>
        <p:spPr>
          <a:xfrm>
            <a:off x="325794" y="934919"/>
            <a:ext cx="11540412" cy="4988162"/>
          </a:xfrm>
          <a:prstGeom prst="rect">
            <a:avLst/>
          </a:prstGeom>
        </p:spPr>
      </p:pic>
    </p:spTree>
    <p:extLst>
      <p:ext uri="{BB962C8B-B14F-4D97-AF65-F5344CB8AC3E}">
        <p14:creationId xmlns:p14="http://schemas.microsoft.com/office/powerpoint/2010/main" val="14489505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1005A-EE43-EF72-3B39-130598D58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CF04F-EE5F-39AE-9CE7-95ED27C99942}"/>
              </a:ext>
            </a:extLst>
          </p:cNvPr>
          <p:cNvSpPr>
            <a:spLocks noGrp="1"/>
          </p:cNvSpPr>
          <p:nvPr>
            <p:ph type="title"/>
          </p:nvPr>
        </p:nvSpPr>
        <p:spPr>
          <a:xfrm>
            <a:off x="365893" y="416331"/>
            <a:ext cx="11460211" cy="548842"/>
          </a:xfrm>
        </p:spPr>
        <p:txBody>
          <a:bodyPr/>
          <a:lstStyle/>
          <a:p>
            <a:r>
              <a:rPr lang="en-US" sz="2800" dirty="0">
                <a:solidFill>
                  <a:srgbClr val="0432FF"/>
                </a:solidFill>
              </a:rPr>
              <a:t>VIKTORIA-1 Study 2: Interim OS</a:t>
            </a:r>
            <a:endParaRPr lang="en-US" dirty="0">
              <a:solidFill>
                <a:srgbClr val="0432FF"/>
              </a:solidFill>
            </a:endParaRPr>
          </a:p>
        </p:txBody>
      </p:sp>
      <p:sp>
        <p:nvSpPr>
          <p:cNvPr id="4" name="TextBox 3">
            <a:extLst>
              <a:ext uri="{FF2B5EF4-FFF2-40B4-BE49-F238E27FC236}">
                <a16:creationId xmlns:a16="http://schemas.microsoft.com/office/drawing/2014/main" id="{90E6943E-4B82-4CDE-29D8-74EFD6B916F1}"/>
              </a:ext>
            </a:extLst>
          </p:cNvPr>
          <p:cNvSpPr txBox="1"/>
          <p:nvPr/>
        </p:nvSpPr>
        <p:spPr>
          <a:xfrm>
            <a:off x="11542" y="6545814"/>
            <a:ext cx="7164578"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Hurvitz SA et al. ASCO 2026;Abstract LBA1008.</a:t>
            </a:r>
          </a:p>
        </p:txBody>
      </p:sp>
      <p:pic>
        <p:nvPicPr>
          <p:cNvPr id="5" name="Picture 4">
            <a:extLst>
              <a:ext uri="{FF2B5EF4-FFF2-40B4-BE49-F238E27FC236}">
                <a16:creationId xmlns:a16="http://schemas.microsoft.com/office/drawing/2014/main" id="{8C41FBAC-AE51-9916-1E7F-9E18B96A6D8E}"/>
              </a:ext>
            </a:extLst>
          </p:cNvPr>
          <p:cNvPicPr>
            <a:picLocks noChangeAspect="1"/>
          </p:cNvPicPr>
          <p:nvPr/>
        </p:nvPicPr>
        <p:blipFill>
          <a:blip r:embed="rId2"/>
          <a:stretch>
            <a:fillRect/>
          </a:stretch>
        </p:blipFill>
        <p:spPr>
          <a:xfrm>
            <a:off x="194177" y="1325042"/>
            <a:ext cx="11803645" cy="4207915"/>
          </a:xfrm>
          <a:prstGeom prst="rect">
            <a:avLst/>
          </a:prstGeom>
        </p:spPr>
      </p:pic>
      <p:sp>
        <p:nvSpPr>
          <p:cNvPr id="6" name="Rectangle 5">
            <a:extLst>
              <a:ext uri="{FF2B5EF4-FFF2-40B4-BE49-F238E27FC236}">
                <a16:creationId xmlns:a16="http://schemas.microsoft.com/office/drawing/2014/main" id="{E00064BE-7443-FCD8-7B0D-D1F36EA41523}"/>
              </a:ext>
            </a:extLst>
          </p:cNvPr>
          <p:cNvSpPr/>
          <p:nvPr/>
        </p:nvSpPr>
        <p:spPr bwMode="auto">
          <a:xfrm>
            <a:off x="2024743" y="1325042"/>
            <a:ext cx="2528596" cy="21450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47724826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2D596E-4178-B84B-BE6F-B178A9B6DD4D}"/>
              </a:ext>
            </a:extLst>
          </p:cNvPr>
          <p:cNvPicPr>
            <a:picLocks noChangeAspect="1"/>
          </p:cNvPicPr>
          <p:nvPr/>
        </p:nvPicPr>
        <p:blipFill>
          <a:blip r:embed="rId2"/>
          <a:stretch>
            <a:fillRect/>
          </a:stretch>
        </p:blipFill>
        <p:spPr>
          <a:xfrm>
            <a:off x="203200" y="1739900"/>
            <a:ext cx="11785600" cy="3378200"/>
          </a:xfrm>
          <a:prstGeom prst="rect">
            <a:avLst/>
          </a:prstGeom>
        </p:spPr>
      </p:pic>
      <p:sp>
        <p:nvSpPr>
          <p:cNvPr id="8" name="Title 1">
            <a:extLst>
              <a:ext uri="{FF2B5EF4-FFF2-40B4-BE49-F238E27FC236}">
                <a16:creationId xmlns:a16="http://schemas.microsoft.com/office/drawing/2014/main" id="{5BF3E613-FE28-224B-9DF3-9637F97B525C}"/>
              </a:ext>
            </a:extLst>
          </p:cNvPr>
          <p:cNvSpPr>
            <a:spLocks noGrp="1"/>
          </p:cNvSpPr>
          <p:nvPr>
            <p:ph type="title"/>
          </p:nvPr>
        </p:nvSpPr>
        <p:spPr>
          <a:xfrm>
            <a:off x="233950" y="333911"/>
            <a:ext cx="11724100" cy="1371600"/>
          </a:xfrm>
        </p:spPr>
        <p:txBody>
          <a:bodyPr>
            <a:normAutofit/>
          </a:bodyPr>
          <a:lstStyle/>
          <a:p>
            <a:r>
              <a:rPr lang="en-US" i="0" u="none" strike="noStrike" dirty="0">
                <a:solidFill>
                  <a:srgbClr val="0432FF"/>
                </a:solidFill>
                <a:effectLst/>
              </a:rPr>
              <a:t>Key Toxicity Experience Across PI3K/AKT/mTOR Pathway Inhibitors</a:t>
            </a:r>
            <a:endParaRPr lang="en-US" sz="2800" dirty="0">
              <a:solidFill>
                <a:srgbClr val="0432FF"/>
              </a:solidFill>
            </a:endParaRPr>
          </a:p>
        </p:txBody>
      </p:sp>
      <p:sp>
        <p:nvSpPr>
          <p:cNvPr id="3" name="TextBox 2">
            <a:extLst>
              <a:ext uri="{FF2B5EF4-FFF2-40B4-BE49-F238E27FC236}">
                <a16:creationId xmlns:a16="http://schemas.microsoft.com/office/drawing/2014/main" id="{0DE0D7D6-684F-2AAB-31EC-FD4819CB213F}"/>
              </a:ext>
            </a:extLst>
          </p:cNvPr>
          <p:cNvSpPr txBox="1"/>
          <p:nvPr/>
        </p:nvSpPr>
        <p:spPr>
          <a:xfrm>
            <a:off x="0" y="6304002"/>
            <a:ext cx="10213113" cy="553998"/>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Courtesy of Seth Wander, MD, PhD</a:t>
            </a:r>
          </a:p>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Andre F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NEJM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2019; Turner NC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NEJM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2024; Turner NC et al. </a:t>
            </a:r>
            <a:r>
              <a:rPr kumimoji="0" lang="en-US" sz="1500" b="0" i="1"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NEJM </a:t>
            </a:r>
            <a:r>
              <a:rPr kumimoji="0" lang="en-US" sz="1500" b="0" i="0" u="none" strike="noStrike" kern="1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2023; Hurvitz SA et al. ESMO 2025.</a:t>
            </a:r>
          </a:p>
        </p:txBody>
      </p:sp>
      <p:sp>
        <p:nvSpPr>
          <p:cNvPr id="4" name="TextBox 3">
            <a:extLst>
              <a:ext uri="{FF2B5EF4-FFF2-40B4-BE49-F238E27FC236}">
                <a16:creationId xmlns:a16="http://schemas.microsoft.com/office/drawing/2014/main" id="{9C88D7F0-E68C-4166-514D-40C430426379}"/>
              </a:ext>
            </a:extLst>
          </p:cNvPr>
          <p:cNvSpPr txBox="1"/>
          <p:nvPr/>
        </p:nvSpPr>
        <p:spPr>
          <a:xfrm>
            <a:off x="7047569" y="1834596"/>
            <a:ext cx="2074127" cy="369332"/>
          </a:xfrm>
          <a:prstGeom prst="rect">
            <a:avLst/>
          </a:prstGeom>
          <a:solidFill>
            <a:srgbClr val="00416A"/>
          </a:solidFill>
        </p:spPr>
        <p:txBody>
          <a:bodyPr wrap="square">
            <a:spAutoFit/>
          </a:bodyPr>
          <a:lstStyle/>
          <a:p>
            <a:pPr algn="ctr"/>
            <a:r>
              <a:rPr lang="en-US" sz="1800" dirty="0">
                <a:solidFill>
                  <a:schemeClr val="bg1"/>
                </a:solidFill>
              </a:rPr>
              <a:t>CAPItello-291</a:t>
            </a:r>
          </a:p>
        </p:txBody>
      </p:sp>
      <p:sp>
        <p:nvSpPr>
          <p:cNvPr id="5" name="TextBox 4">
            <a:extLst>
              <a:ext uri="{FF2B5EF4-FFF2-40B4-BE49-F238E27FC236}">
                <a16:creationId xmlns:a16="http://schemas.microsoft.com/office/drawing/2014/main" id="{A89BE896-9388-D400-A3B8-165BD24C8EF1}"/>
              </a:ext>
            </a:extLst>
          </p:cNvPr>
          <p:cNvSpPr txBox="1"/>
          <p:nvPr/>
        </p:nvSpPr>
        <p:spPr>
          <a:xfrm>
            <a:off x="1969475" y="2756206"/>
            <a:ext cx="1011115" cy="230832"/>
          </a:xfrm>
          <a:prstGeom prst="rect">
            <a:avLst/>
          </a:prstGeom>
          <a:solidFill>
            <a:srgbClr val="F2FBFD"/>
          </a:solidFill>
        </p:spPr>
        <p:txBody>
          <a:bodyPr wrap="square" lIns="0" tIns="0" rIns="0" bIns="0">
            <a:noAutofit/>
          </a:bodyPr>
          <a:lstStyle/>
          <a:p>
            <a:pPr algn="ctr"/>
            <a:r>
              <a:rPr lang="en-US" sz="1500" dirty="0">
                <a:solidFill>
                  <a:srgbClr val="00416A"/>
                </a:solidFill>
              </a:rPr>
              <a:t>All Grades</a:t>
            </a:r>
          </a:p>
        </p:txBody>
      </p:sp>
      <p:sp>
        <p:nvSpPr>
          <p:cNvPr id="6" name="TextBox 5">
            <a:extLst>
              <a:ext uri="{FF2B5EF4-FFF2-40B4-BE49-F238E27FC236}">
                <a16:creationId xmlns:a16="http://schemas.microsoft.com/office/drawing/2014/main" id="{635210CE-FD22-F14F-AA02-EB21898990CC}"/>
              </a:ext>
            </a:extLst>
          </p:cNvPr>
          <p:cNvSpPr txBox="1"/>
          <p:nvPr/>
        </p:nvSpPr>
        <p:spPr>
          <a:xfrm>
            <a:off x="4413737" y="2756206"/>
            <a:ext cx="1011115" cy="230832"/>
          </a:xfrm>
          <a:prstGeom prst="rect">
            <a:avLst/>
          </a:prstGeom>
          <a:solidFill>
            <a:srgbClr val="F2FBFD"/>
          </a:solidFill>
        </p:spPr>
        <p:txBody>
          <a:bodyPr wrap="square" lIns="0" tIns="0" rIns="0" bIns="0">
            <a:noAutofit/>
          </a:bodyPr>
          <a:lstStyle/>
          <a:p>
            <a:pPr algn="ctr"/>
            <a:r>
              <a:rPr lang="en-US" sz="1500" dirty="0">
                <a:solidFill>
                  <a:srgbClr val="00416A"/>
                </a:solidFill>
              </a:rPr>
              <a:t>All Grades</a:t>
            </a:r>
          </a:p>
        </p:txBody>
      </p:sp>
      <p:sp>
        <p:nvSpPr>
          <p:cNvPr id="9" name="TextBox 8">
            <a:extLst>
              <a:ext uri="{FF2B5EF4-FFF2-40B4-BE49-F238E27FC236}">
                <a16:creationId xmlns:a16="http://schemas.microsoft.com/office/drawing/2014/main" id="{E0234AC5-2AC1-7DD0-00AB-46135B9B9153}"/>
              </a:ext>
            </a:extLst>
          </p:cNvPr>
          <p:cNvSpPr txBox="1"/>
          <p:nvPr/>
        </p:nvSpPr>
        <p:spPr>
          <a:xfrm>
            <a:off x="7047569" y="2756206"/>
            <a:ext cx="1011115" cy="230832"/>
          </a:xfrm>
          <a:prstGeom prst="rect">
            <a:avLst/>
          </a:prstGeom>
          <a:solidFill>
            <a:srgbClr val="F2FBFD"/>
          </a:solidFill>
        </p:spPr>
        <p:txBody>
          <a:bodyPr wrap="square" lIns="0" tIns="0" rIns="0" bIns="0">
            <a:noAutofit/>
          </a:bodyPr>
          <a:lstStyle/>
          <a:p>
            <a:pPr algn="ctr"/>
            <a:r>
              <a:rPr lang="en-US" sz="1500" dirty="0">
                <a:solidFill>
                  <a:srgbClr val="00416A"/>
                </a:solidFill>
              </a:rPr>
              <a:t>All Grades</a:t>
            </a:r>
          </a:p>
        </p:txBody>
      </p:sp>
      <p:sp>
        <p:nvSpPr>
          <p:cNvPr id="10" name="TextBox 9">
            <a:extLst>
              <a:ext uri="{FF2B5EF4-FFF2-40B4-BE49-F238E27FC236}">
                <a16:creationId xmlns:a16="http://schemas.microsoft.com/office/drawing/2014/main" id="{1E94C8EE-99C2-8895-8AC5-B59C5B80C9D0}"/>
              </a:ext>
            </a:extLst>
          </p:cNvPr>
          <p:cNvSpPr txBox="1"/>
          <p:nvPr/>
        </p:nvSpPr>
        <p:spPr>
          <a:xfrm>
            <a:off x="9535792" y="2756206"/>
            <a:ext cx="1011115" cy="230832"/>
          </a:xfrm>
          <a:prstGeom prst="rect">
            <a:avLst/>
          </a:prstGeom>
          <a:solidFill>
            <a:srgbClr val="F2FBFD"/>
          </a:solidFill>
        </p:spPr>
        <p:txBody>
          <a:bodyPr wrap="square" lIns="0" tIns="0" rIns="0" bIns="0">
            <a:noAutofit/>
          </a:bodyPr>
          <a:lstStyle/>
          <a:p>
            <a:pPr algn="ctr"/>
            <a:r>
              <a:rPr lang="en-US" sz="1500" dirty="0">
                <a:solidFill>
                  <a:srgbClr val="00416A"/>
                </a:solidFill>
              </a:rPr>
              <a:t>All Grades</a:t>
            </a:r>
          </a:p>
        </p:txBody>
      </p:sp>
    </p:spTree>
    <p:extLst>
      <p:ext uri="{BB962C8B-B14F-4D97-AF65-F5344CB8AC3E}">
        <p14:creationId xmlns:p14="http://schemas.microsoft.com/office/powerpoint/2010/main" val="39662720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0F1B-D15E-23B0-1119-F0DB711A97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AC17E-9BE3-AFA4-CD5E-A34B8ADE7CE5}"/>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155304878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68573-5FE6-425F-FC39-7CB9EB73B7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E90AF-E1DB-FFB4-C7E4-C36095DE1F20}"/>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A2B18F46-BF88-0A79-5E96-0209E1B74A03}"/>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82-year-old woman with PIK3CA-mutant mBC with bone and liver metastases. Was on ribociclib/letrozole for 3 years and on disease progression received capivasertib with good response and tolerance, very different from what we saw with alpelisib. She had no issues with hyperglycemia.</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decide between second-line endocrine treatment and an ADC? How do you factor in the amount of time on prior endocrine treatment?</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Do you use capivasertib for patients with well-controlled diabetes? If not well controlled, do you have them intensify diabetic treatment (GLP-1?) and then treat? Which HbA1c level is necessary to start </a:t>
            </a:r>
            <a:r>
              <a:rPr lang="en-US" sz="2000" kern="1200" dirty="0" err="1">
                <a:latin typeface="Calibri"/>
              </a:rPr>
              <a:t>capivasertib</a:t>
            </a:r>
            <a:r>
              <a:rPr lang="en-US" sz="2000" kern="1200" dirty="0">
                <a:latin typeface="Calibri"/>
              </a:rPr>
              <a:t>?</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approach dose reduction?</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For which patients are you considering </a:t>
            </a:r>
            <a:r>
              <a:rPr lang="en-US" sz="2000" kern="1200" dirty="0" err="1">
                <a:latin typeface="Calibri"/>
              </a:rPr>
              <a:t>gedatolisib</a:t>
            </a:r>
            <a:r>
              <a:rPr lang="en-US" sz="2000" kern="1200" dirty="0">
                <a:latin typeface="Calibri"/>
              </a:rPr>
              <a:t> in combination with fulvestrant and palbociclib? Are there patients for whom you would omit the palbociclib? </a:t>
            </a:r>
          </a:p>
          <a:p>
            <a:pPr marL="34290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is gedatolisib tolerated relative to other PI3K/AKT/mTOR Inhibitors?</a:t>
            </a:r>
          </a:p>
        </p:txBody>
      </p:sp>
      <p:sp>
        <p:nvSpPr>
          <p:cNvPr id="3" name="Title 1">
            <a:extLst>
              <a:ext uri="{FF2B5EF4-FFF2-40B4-BE49-F238E27FC236}">
                <a16:creationId xmlns:a16="http://schemas.microsoft.com/office/drawing/2014/main" id="{63494FB2-9C75-6F3E-909F-FD2F4AE6FEE4}"/>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Hussein</a:t>
            </a:r>
          </a:p>
        </p:txBody>
      </p:sp>
      <p:pic>
        <p:nvPicPr>
          <p:cNvPr id="7" name="Picture 6">
            <a:extLst>
              <a:ext uri="{FF2B5EF4-FFF2-40B4-BE49-F238E27FC236}">
                <a16:creationId xmlns:a16="http://schemas.microsoft.com/office/drawing/2014/main" id="{E2B886EC-C0A2-7390-070F-A68A5C4F6442}"/>
              </a:ext>
            </a:extLst>
          </p:cNvPr>
          <p:cNvPicPr>
            <a:picLocks noChangeAspect="1"/>
          </p:cNvPicPr>
          <p:nvPr/>
        </p:nvPicPr>
        <p:blipFill rotWithShape="1">
          <a:blip r:embed="rId2"/>
          <a:srcRect l="26655" t="15918" r="26193"/>
          <a:stretch>
            <a:fillRect/>
          </a:stretch>
        </p:blipFill>
        <p:spPr>
          <a:xfrm>
            <a:off x="334963" y="251240"/>
            <a:ext cx="1431227" cy="1435608"/>
          </a:xfrm>
          <a:prstGeom prst="ellipse">
            <a:avLst/>
          </a:prstGeom>
          <a:effectLst/>
        </p:spPr>
      </p:pic>
    </p:spTree>
    <p:extLst>
      <p:ext uri="{BB962C8B-B14F-4D97-AF65-F5344CB8AC3E}">
        <p14:creationId xmlns:p14="http://schemas.microsoft.com/office/powerpoint/2010/main" val="23842193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12198-42AB-B188-0FA5-A624BACC1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1CB7E-D29B-6ED5-249A-64D397E59DAC}"/>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E6AA7327-ECA4-441B-BD5D-586EB50E2A7A}"/>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62-year-old woman with recurrent ER+, HER2-negative mBC in the bones and lymph nodes s/p adjuvant chemotherapy and CDK4/6 inhibitor/AI, just received cycle 6 of datopotamab deruxtecan with partial response on CT scan and good tolerance. Tumor-related symptoms like not feeling well, asthenia and fatigue have improved on the treatment.</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How do you decide between datopotamab deruxtecan and sacituzumab govitecan for ER-positive disease?</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Where does T-DXd fit in for HER2-low disease?</a:t>
            </a:r>
          </a:p>
          <a:p>
            <a:pPr marL="342900" lvl="0" indent="-342900" defTabSz="914400" eaLnBrk="1" fontAlgn="auto" hangingPunct="1">
              <a:lnSpc>
                <a:spcPct val="100000"/>
              </a:lnSpc>
              <a:spcBef>
                <a:spcPts val="0"/>
              </a:spcBef>
              <a:spcAft>
                <a:spcPts val="600"/>
              </a:spcAft>
              <a:buClrTx/>
              <a:buSzTx/>
              <a:buFont typeface="Arial" panose="020B0604020202020204" pitchFamily="34" charset="0"/>
              <a:buChar char="•"/>
              <a:defRPr/>
            </a:pPr>
            <a:r>
              <a:rPr lang="en-US" sz="2000" kern="1200" dirty="0">
                <a:latin typeface="Calibri"/>
              </a:rPr>
              <a:t>Do TROP2-targeted agents work in the CNS?</a:t>
            </a:r>
          </a:p>
        </p:txBody>
      </p:sp>
      <p:sp>
        <p:nvSpPr>
          <p:cNvPr id="3" name="Title 1">
            <a:extLst>
              <a:ext uri="{FF2B5EF4-FFF2-40B4-BE49-F238E27FC236}">
                <a16:creationId xmlns:a16="http://schemas.microsoft.com/office/drawing/2014/main" id="{E1E7B9DC-2FD2-0616-C5D4-41D731F0BEE5}"/>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Choksi</a:t>
            </a:r>
          </a:p>
        </p:txBody>
      </p:sp>
      <p:pic>
        <p:nvPicPr>
          <p:cNvPr id="7" name="Picture 6">
            <a:extLst>
              <a:ext uri="{FF2B5EF4-FFF2-40B4-BE49-F238E27FC236}">
                <a16:creationId xmlns:a16="http://schemas.microsoft.com/office/drawing/2014/main" id="{6C69A73C-AA8D-698F-14FF-D888B15EC487}"/>
              </a:ext>
            </a:extLst>
          </p:cNvPr>
          <p:cNvPicPr>
            <a:picLocks noChangeAspect="1"/>
          </p:cNvPicPr>
          <p:nvPr/>
        </p:nvPicPr>
        <p:blipFill>
          <a:blip r:embed="rId2"/>
          <a:srcRect l="26322" t="-165" r="17115" b="165"/>
          <a:stretch>
            <a:fillRect/>
          </a:stretch>
        </p:blipFill>
        <p:spPr>
          <a:xfrm>
            <a:off x="334963" y="251240"/>
            <a:ext cx="1444752" cy="1447170"/>
          </a:xfrm>
          <a:prstGeom prst="ellipse">
            <a:avLst/>
          </a:prstGeom>
          <a:effectLst/>
        </p:spPr>
      </p:pic>
    </p:spTree>
    <p:extLst>
      <p:ext uri="{BB962C8B-B14F-4D97-AF65-F5344CB8AC3E}">
        <p14:creationId xmlns:p14="http://schemas.microsoft.com/office/powerpoint/2010/main" val="25140771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A14D1-C471-DE3F-F57D-69113B227DA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90AC059-C981-FAB9-3768-795EA641AF5B}"/>
              </a:ext>
            </a:extLst>
          </p:cNvPr>
          <p:cNvSpPr/>
          <p:nvPr/>
        </p:nvSpPr>
        <p:spPr bwMode="auto">
          <a:xfrm>
            <a:off x="533759" y="2789460"/>
            <a:ext cx="11116020" cy="557939"/>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Title 1">
            <a:extLst>
              <a:ext uri="{FF2B5EF4-FFF2-40B4-BE49-F238E27FC236}">
                <a16:creationId xmlns:a16="http://schemas.microsoft.com/office/drawing/2014/main" id="{46AF7E1A-23E4-5B16-13F0-D8638D111FAC}"/>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69213139-C280-4874-60BD-406E3D5F6C19}"/>
              </a:ext>
            </a:extLst>
          </p:cNvPr>
          <p:cNvSpPr>
            <a:spLocks noGrp="1"/>
          </p:cNvSpPr>
          <p:nvPr>
            <p:ph idx="1"/>
          </p:nvPr>
        </p:nvSpPr>
        <p:spPr>
          <a:xfrm>
            <a:off x="979201" y="1416053"/>
            <a:ext cx="10225136" cy="4799013"/>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endParaRPr lang="en-US" sz="2500" dirty="0">
              <a:solidFill>
                <a:srgbClr val="0432FF"/>
              </a:solidFill>
            </a:endParaRPr>
          </a:p>
          <a:p>
            <a:pPr marL="98425" indent="0">
              <a:lnSpc>
                <a:spcPct val="100000"/>
              </a:lnSpc>
              <a:spcBef>
                <a:spcPts val="2800"/>
              </a:spcBef>
              <a:spcAft>
                <a:spcPts val="0"/>
              </a:spcAft>
              <a:buNone/>
            </a:pPr>
            <a:r>
              <a:rPr lang="en-US" sz="2500" dirty="0">
                <a:solidFill>
                  <a:schemeClr val="tx1"/>
                </a:solidFill>
              </a:rPr>
              <a:t>ER-Positive Breast Cancer</a:t>
            </a:r>
          </a:p>
          <a:p>
            <a:pPr marL="98425" indent="0">
              <a:lnSpc>
                <a:spcPct val="100000"/>
              </a:lnSpc>
              <a:spcBef>
                <a:spcPts val="2800"/>
              </a:spcBef>
              <a:spcAft>
                <a:spcPts val="1200"/>
              </a:spcAft>
              <a:buNone/>
            </a:pPr>
            <a:r>
              <a:rPr lang="en-US" sz="2500" dirty="0">
                <a:solidFill>
                  <a:schemeClr val="bg1"/>
                </a:solidFill>
              </a:rPr>
              <a:t>HER2-Positive Breast Cancer</a:t>
            </a:r>
          </a:p>
          <a:p>
            <a:pPr lvl="1">
              <a:lnSpc>
                <a:spcPct val="100000"/>
              </a:lnSpc>
              <a:spcBef>
                <a:spcPts val="600"/>
              </a:spcBef>
              <a:spcAft>
                <a:spcPts val="0"/>
              </a:spcAft>
            </a:pPr>
            <a:r>
              <a:rPr lang="en-US" sz="2200" b="0" dirty="0">
                <a:solidFill>
                  <a:schemeClr val="tx1"/>
                </a:solidFill>
              </a:rPr>
              <a:t>HER2-Positive Localized BC: Trastuzumab deruxtecan and neratinib – </a:t>
            </a:r>
            <a:r>
              <a:rPr lang="en-US" sz="2200" b="0" i="1" dirty="0">
                <a:solidFill>
                  <a:schemeClr val="tx1"/>
                </a:solidFill>
              </a:rPr>
              <a:t>Dr Geyer</a:t>
            </a:r>
          </a:p>
          <a:p>
            <a:pPr lvl="1">
              <a:lnSpc>
                <a:spcPct val="100000"/>
              </a:lnSpc>
              <a:spcBef>
                <a:spcPts val="600"/>
              </a:spcBef>
              <a:spcAft>
                <a:spcPts val="0"/>
              </a:spcAft>
            </a:pPr>
            <a:r>
              <a:rPr lang="en-US" sz="2200" b="0" dirty="0">
                <a:solidFill>
                  <a:schemeClr val="tx1"/>
                </a:solidFill>
              </a:rPr>
              <a:t>HER2-Positive Metastatic BC: First-Line Treatment and Maintenance Therapy – </a:t>
            </a:r>
            <a:br>
              <a:rPr lang="en-US" sz="2200" b="0" dirty="0">
                <a:solidFill>
                  <a:schemeClr val="tx1"/>
                </a:solidFill>
              </a:rPr>
            </a:br>
            <a:r>
              <a:rPr lang="en-US" sz="2200" b="0" i="1" dirty="0">
                <a:solidFill>
                  <a:schemeClr val="tx1"/>
                </a:solidFill>
              </a:rPr>
              <a:t>Dr Wander</a:t>
            </a:r>
          </a:p>
          <a:p>
            <a:pPr marL="98425" indent="0">
              <a:lnSpc>
                <a:spcPct val="100000"/>
              </a:lnSpc>
              <a:spcBef>
                <a:spcPts val="2800"/>
              </a:spcBef>
              <a:spcAft>
                <a:spcPts val="0"/>
              </a:spcAft>
              <a:buNone/>
            </a:pPr>
            <a:r>
              <a:rPr lang="en-US" sz="2500" dirty="0">
                <a:solidFill>
                  <a:schemeClr val="tx1"/>
                </a:solidFill>
              </a:rPr>
              <a:t>Triple-Negative Breast Cancer</a:t>
            </a: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p:txBody>
      </p:sp>
    </p:spTree>
    <p:extLst>
      <p:ext uri="{BB962C8B-B14F-4D97-AF65-F5344CB8AC3E}">
        <p14:creationId xmlns:p14="http://schemas.microsoft.com/office/powerpoint/2010/main" val="33316946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2325A-AACB-E317-DFC6-AEC44203297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90DFF81-7028-710A-2396-4D69BB5C1CCD}"/>
              </a:ext>
            </a:extLst>
          </p:cNvPr>
          <p:cNvSpPr/>
          <p:nvPr/>
        </p:nvSpPr>
        <p:spPr bwMode="auto">
          <a:xfrm>
            <a:off x="661639" y="4646080"/>
            <a:ext cx="11047141" cy="104847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ectangle 4">
            <a:extLst>
              <a:ext uri="{FF2B5EF4-FFF2-40B4-BE49-F238E27FC236}">
                <a16:creationId xmlns:a16="http://schemas.microsoft.com/office/drawing/2014/main" id="{FD253E30-969A-A480-BDA5-E8C872B14D32}"/>
              </a:ext>
            </a:extLst>
          </p:cNvPr>
          <p:cNvSpPr/>
          <p:nvPr/>
        </p:nvSpPr>
        <p:spPr bwMode="auto">
          <a:xfrm>
            <a:off x="661639" y="2668857"/>
            <a:ext cx="11047141" cy="131584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733DCC0-9B03-C8E3-A6BF-333296C441DB}"/>
              </a:ext>
            </a:extLst>
          </p:cNvPr>
          <p:cNvSpPr>
            <a:spLocks noGrp="1"/>
          </p:cNvSpPr>
          <p:nvPr>
            <p:ph type="title"/>
          </p:nvPr>
        </p:nvSpPr>
        <p:spPr/>
        <p:txBody>
          <a:bodyPr/>
          <a:lstStyle/>
          <a:p>
            <a:r>
              <a:rPr lang="en-US" sz="3200" dirty="0">
                <a:solidFill>
                  <a:srgbClr val="0432FF"/>
                </a:solidFill>
              </a:rPr>
              <a:t>HER2-Positive Localized Breast Cancer: </a:t>
            </a:r>
            <a:br>
              <a:rPr lang="en-US" sz="3200" dirty="0">
                <a:solidFill>
                  <a:srgbClr val="0432FF"/>
                </a:solidFill>
              </a:rPr>
            </a:br>
            <a:r>
              <a:rPr lang="en-US" sz="3200" dirty="0">
                <a:solidFill>
                  <a:srgbClr val="0432FF"/>
                </a:solidFill>
              </a:rPr>
              <a:t>Trastuzumab Deruxtecan and Neratinib</a:t>
            </a:r>
            <a:br>
              <a:rPr lang="en-US" sz="3200" dirty="0">
                <a:solidFill>
                  <a:srgbClr val="0432FF"/>
                </a:solidFill>
              </a:rPr>
            </a:br>
            <a:r>
              <a:rPr lang="en-US" sz="2800" dirty="0">
                <a:solidFill>
                  <a:srgbClr val="0432FF"/>
                </a:solidFill>
                <a:latin typeface="Calibri" panose="020F0502020204030204" pitchFamily="34" charset="0"/>
                <a:ea typeface="MS PGothic" charset="0"/>
                <a:cs typeface="Calibri" panose="020F0502020204030204" pitchFamily="34" charset="0"/>
              </a:rPr>
              <a:t>Dr Geyer</a:t>
            </a:r>
            <a:endParaRPr lang="en-US" sz="2400" dirty="0">
              <a:solidFill>
                <a:srgbClr val="0432FF"/>
              </a:solidFill>
            </a:endParaRPr>
          </a:p>
        </p:txBody>
      </p:sp>
      <p:sp>
        <p:nvSpPr>
          <p:cNvPr id="3" name="Content Placeholder 2">
            <a:extLst>
              <a:ext uri="{FF2B5EF4-FFF2-40B4-BE49-F238E27FC236}">
                <a16:creationId xmlns:a16="http://schemas.microsoft.com/office/drawing/2014/main" id="{71DBFB99-A9FB-C242-96CC-CEDA0BDB1735}"/>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rPr>
              <a:t>Select Datasets </a:t>
            </a:r>
            <a:endParaRPr kumimoji="0" lang="en-US" sz="2000" b="0"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Harbeck N et al. Neoadjuvant trastuzumab deruxtecan alone or followed by paclitaxel, trastuzumab, and pertuzumab for high-risk HER2-positive early breast cancer (DESTINY-Breast11): A randomized, open-label, </a:t>
            </a: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multicentre</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phase III trial. </a:t>
            </a:r>
            <a:r>
              <a:rPr kumimoji="0" lang="en-US" sz="2000" b="0" i="1" u="none" strike="noStrike" kern="1200" cap="none" spc="0" normalizeH="0" baseline="0" noProof="0" dirty="0">
                <a:ln>
                  <a:noFill/>
                </a:ln>
                <a:solidFill>
                  <a:srgbClr val="000000"/>
                </a:solidFill>
                <a:effectLst/>
                <a:uLnTx/>
                <a:uFillTx/>
                <a:latin typeface="Calibri"/>
                <a:ea typeface="MS PGothic" charset="0"/>
                <a:cs typeface="+mn-cs"/>
              </a:rPr>
              <a:t>Ann Oncol</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2026;37:166-79.</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a:ea typeface="MS PGothic" charset="0"/>
                <a:cs typeface="+mn-cs"/>
              </a:rPr>
              <a:t>Pusztai L et al. Residual cancer burden (RCB) following neoadjuvant treatment with trastuzumab deruxtecan (T-</a:t>
            </a:r>
            <a:r>
              <a:rPr kumimoji="0" lang="en-US" sz="2000" b="0" i="0" u="none" strike="noStrike" kern="1200" cap="none" spc="0" normalizeH="0" baseline="0" noProof="0" dirty="0" err="1">
                <a:ln>
                  <a:noFill/>
                </a:ln>
                <a:solidFill>
                  <a:schemeClr val="bg1"/>
                </a:solidFill>
                <a:effectLst/>
                <a:uLnTx/>
                <a:uFillTx/>
                <a:latin typeface="Calibri"/>
                <a:ea typeface="MS PGothic" charset="0"/>
                <a:cs typeface="+mn-cs"/>
              </a:rPr>
              <a:t>DXd</a:t>
            </a:r>
            <a:r>
              <a:rPr kumimoji="0" lang="en-US" sz="2000" b="0" i="0" u="none" strike="noStrike" kern="1200" cap="none" spc="0" normalizeH="0" baseline="0" noProof="0" dirty="0">
                <a:ln>
                  <a:noFill/>
                </a:ln>
                <a:solidFill>
                  <a:schemeClr val="bg1"/>
                </a:solidFill>
                <a:effectLst/>
                <a:uLnTx/>
                <a:uFillTx/>
                <a:latin typeface="Calibri"/>
                <a:ea typeface="MS PGothic" charset="0"/>
                <a:cs typeface="+mn-cs"/>
              </a:rPr>
              <a:t>) followed by paclitaxel + trastuzumab + pertuzumab (THP) vs dose-dense doxorubicin + cyclophosphamide followed by THP in high-risk, HER2+ early-stage breast cancer. ESMO Breast 2026;Abstract LBA1.</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Loibl S et al. Trastuzumab deruxtecan in residual HER2-positive early breast cancer. </a:t>
            </a:r>
            <a:r>
              <a:rPr kumimoji="0" lang="en-US" sz="2000" b="0" i="1" u="none" strike="noStrike" kern="1200" cap="none" spc="0" normalizeH="0" baseline="0" noProof="0" dirty="0">
                <a:ln>
                  <a:noFill/>
                </a:ln>
                <a:solidFill>
                  <a:srgbClr val="000000"/>
                </a:solidFill>
                <a:effectLst/>
                <a:uLnTx/>
                <a:uFillTx/>
                <a:latin typeface="Calibri"/>
                <a:ea typeface="MS PGothic" charset="0"/>
                <a:cs typeface="+mn-cs"/>
              </a:rPr>
              <a:t>New Engl J Med </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2026;394:845-57.</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Calibri"/>
                <a:ea typeface="MS PGothic" charset="0"/>
                <a:cs typeface="+mn-cs"/>
              </a:rPr>
              <a:t>Untch M et al. Secondary safety analysis of trastuzumab deruxtecan (T-</a:t>
            </a:r>
            <a:r>
              <a:rPr kumimoji="0" lang="en-US" sz="2000" b="0" i="0" u="none" strike="noStrike" kern="1200" cap="none" spc="0" normalizeH="0" baseline="0" noProof="0" dirty="0" err="1">
                <a:ln>
                  <a:noFill/>
                </a:ln>
                <a:solidFill>
                  <a:schemeClr val="bg1"/>
                </a:solidFill>
                <a:effectLst/>
                <a:uLnTx/>
                <a:uFillTx/>
                <a:latin typeface="Calibri"/>
                <a:ea typeface="MS PGothic" charset="0"/>
                <a:cs typeface="+mn-cs"/>
              </a:rPr>
              <a:t>DXd</a:t>
            </a:r>
            <a:r>
              <a:rPr kumimoji="0" lang="en-US" sz="2000" b="0" i="0" u="none" strike="noStrike" kern="1200" cap="none" spc="0" normalizeH="0" baseline="0" noProof="0" dirty="0">
                <a:ln>
                  <a:noFill/>
                </a:ln>
                <a:solidFill>
                  <a:schemeClr val="bg1"/>
                </a:solidFill>
                <a:effectLst/>
                <a:uLnTx/>
                <a:uFillTx/>
                <a:latin typeface="Calibri"/>
                <a:ea typeface="MS PGothic" charset="0"/>
                <a:cs typeface="+mn-cs"/>
              </a:rPr>
              <a:t>) vs trastuzumab emtansine (T-DM1) in DESTINY-Breast05: Clinical and demographic risk factors of interstitial lung disease and radiation pneumonitis. ASCO 2026;Abstract 516.</a:t>
            </a:r>
          </a:p>
          <a:p>
            <a:pPr marL="285750" marR="0" lvl="0" indent="-285750" algn="l" defTabSz="914400" rtl="0" eaLnBrk="1" fontAlgn="auto" latinLnBrk="0" hangingPunct="1">
              <a:lnSpc>
                <a:spcPct val="100000"/>
              </a:lnSpc>
              <a:spcBef>
                <a:spcPts val="0"/>
              </a:spcBef>
              <a:spcAft>
                <a:spcPts val="600"/>
              </a:spcAft>
              <a:buClr>
                <a:srgbClr val="000000"/>
              </a:buClr>
              <a:buSzPct val="100000"/>
              <a:buFont typeface="Arial" panose="020B0604020202020204" pitchFamily="34" charset="0"/>
              <a:buChar char="•"/>
              <a:tabLst/>
              <a:defRPr/>
            </a:pPr>
            <a:r>
              <a:rPr kumimoji="0" lang="en-US" sz="2000" b="0" i="0" u="none" strike="noStrike" kern="1200" cap="none" spc="0" normalizeH="0" baseline="0" noProof="0" dirty="0" err="1">
                <a:ln>
                  <a:noFill/>
                </a:ln>
                <a:solidFill>
                  <a:srgbClr val="000000"/>
                </a:solidFill>
                <a:effectLst/>
                <a:uLnTx/>
                <a:uFillTx/>
                <a:latin typeface="Calibri"/>
                <a:ea typeface="MS PGothic" charset="0"/>
                <a:cs typeface="+mn-cs"/>
              </a:rPr>
              <a:t>Luftner</a:t>
            </a:r>
            <a:r>
              <a:rPr kumimoji="0" lang="en-US" sz="2000" b="0" i="0" u="none" strike="noStrike" kern="1200" cap="none" spc="0" normalizeH="0" baseline="0" noProof="0" dirty="0">
                <a:ln>
                  <a:noFill/>
                </a:ln>
                <a:solidFill>
                  <a:srgbClr val="000000"/>
                </a:solidFill>
                <a:effectLst/>
                <a:uLnTx/>
                <a:uFillTx/>
                <a:latin typeface="Calibri"/>
                <a:ea typeface="MS PGothic" charset="0"/>
                <a:cs typeface="+mn-cs"/>
              </a:rPr>
              <a:t> D et al. Extended adjuvant neratinib in HER2+/HR+ early breast cancer in clinical routine – Final results from the multinational, prospective, observational study ELEANOR. ESMO 2025;Abstract 299P.</a:t>
            </a:r>
          </a:p>
        </p:txBody>
      </p:sp>
    </p:spTree>
    <p:extLst>
      <p:ext uri="{BB962C8B-B14F-4D97-AF65-F5344CB8AC3E}">
        <p14:creationId xmlns:p14="http://schemas.microsoft.com/office/powerpoint/2010/main" val="32508730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8C6A-D78C-A57B-0F49-A51618151C41}"/>
              </a:ext>
            </a:extLst>
          </p:cNvPr>
          <p:cNvSpPr>
            <a:spLocks noGrp="1"/>
          </p:cNvSpPr>
          <p:nvPr>
            <p:ph type="title"/>
          </p:nvPr>
        </p:nvSpPr>
        <p:spPr>
          <a:xfrm>
            <a:off x="912286" y="0"/>
            <a:ext cx="10358967" cy="914400"/>
          </a:xfrm>
        </p:spPr>
        <p:txBody>
          <a:bodyPr/>
          <a:lstStyle/>
          <a:p>
            <a:r>
              <a:rPr lang="en-US" dirty="0">
                <a:solidFill>
                  <a:srgbClr val="0432FF"/>
                </a:solidFill>
              </a:rPr>
              <a:t>Phase III DESTINY-Breast11 Study Design</a:t>
            </a:r>
          </a:p>
        </p:txBody>
      </p:sp>
      <p:pic>
        <p:nvPicPr>
          <p:cNvPr id="4" name="Picture 3">
            <a:extLst>
              <a:ext uri="{FF2B5EF4-FFF2-40B4-BE49-F238E27FC236}">
                <a16:creationId xmlns:a16="http://schemas.microsoft.com/office/drawing/2014/main" id="{6D1FA051-3B95-D276-7540-2C6F3D0DA902}"/>
              </a:ext>
            </a:extLst>
          </p:cNvPr>
          <p:cNvPicPr>
            <a:picLocks noChangeAspect="1"/>
          </p:cNvPicPr>
          <p:nvPr/>
        </p:nvPicPr>
        <p:blipFill>
          <a:blip r:embed="rId3"/>
          <a:stretch>
            <a:fillRect/>
          </a:stretch>
        </p:blipFill>
        <p:spPr>
          <a:xfrm>
            <a:off x="804772" y="914400"/>
            <a:ext cx="10573994" cy="5120637"/>
          </a:xfrm>
          <a:prstGeom prst="rect">
            <a:avLst/>
          </a:prstGeom>
        </p:spPr>
      </p:pic>
      <p:sp>
        <p:nvSpPr>
          <p:cNvPr id="6" name="TextBox 5">
            <a:extLst>
              <a:ext uri="{FF2B5EF4-FFF2-40B4-BE49-F238E27FC236}">
                <a16:creationId xmlns:a16="http://schemas.microsoft.com/office/drawing/2014/main" id="{FDC1DBF6-1E2B-7F45-B904-97299B689A5D}"/>
              </a:ext>
            </a:extLst>
          </p:cNvPr>
          <p:cNvSpPr txBox="1"/>
          <p:nvPr/>
        </p:nvSpPr>
        <p:spPr>
          <a:xfrm>
            <a:off x="0" y="6534835"/>
            <a:ext cx="10371909"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Harbeck N et al. ESMO 2025;Abstract 291O. Harbeck N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2026;37:166-79. </a:t>
            </a:r>
          </a:p>
        </p:txBody>
      </p:sp>
      <p:sp>
        <p:nvSpPr>
          <p:cNvPr id="3" name="TextBox 2">
            <a:extLst>
              <a:ext uri="{FF2B5EF4-FFF2-40B4-BE49-F238E27FC236}">
                <a16:creationId xmlns:a16="http://schemas.microsoft.com/office/drawing/2014/main" id="{AD090E51-04D5-7BC9-6F8D-A44FF3D2E863}"/>
              </a:ext>
            </a:extLst>
          </p:cNvPr>
          <p:cNvSpPr txBox="1"/>
          <p:nvPr/>
        </p:nvSpPr>
        <p:spPr>
          <a:xfrm>
            <a:off x="747132" y="6044181"/>
            <a:ext cx="10371909"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T-</a:t>
            </a:r>
            <a:r>
              <a:rPr lang="en-US" sz="1500" b="0" dirty="0" err="1">
                <a:solidFill>
                  <a:srgbClr val="000000"/>
                </a:solidFill>
                <a:latin typeface="Calibri"/>
                <a:ea typeface="+mn-ea"/>
                <a:cs typeface="+mn-cs"/>
              </a:rPr>
              <a:t>DXd</a:t>
            </a:r>
            <a:r>
              <a:rPr lang="en-US" sz="1500" b="0" dirty="0">
                <a:solidFill>
                  <a:srgbClr val="000000"/>
                </a:solidFill>
                <a:latin typeface="Calibri"/>
                <a:ea typeface="+mn-ea"/>
                <a:cs typeface="+mn-cs"/>
              </a:rPr>
              <a:t> = trastuzumab deruxtecan</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350589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6F773-DD28-EE5D-33A4-3C380A04C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C0470E-26B2-A7D5-6387-9F87A6260CD4}"/>
              </a:ext>
            </a:extLst>
          </p:cNvPr>
          <p:cNvSpPr>
            <a:spLocks noGrp="1"/>
          </p:cNvSpPr>
          <p:nvPr>
            <p:ph type="title"/>
          </p:nvPr>
        </p:nvSpPr>
        <p:spPr>
          <a:xfrm>
            <a:off x="912286" y="227013"/>
            <a:ext cx="10358967" cy="723089"/>
          </a:xfrm>
        </p:spPr>
        <p:txBody>
          <a:bodyPr/>
          <a:lstStyle/>
          <a:p>
            <a:pPr algn="l"/>
            <a:r>
              <a:rPr lang="en-US" dirty="0">
                <a:solidFill>
                  <a:srgbClr val="0432FF"/>
                </a:solidFill>
              </a:rPr>
              <a:t> Phase III DESTINY-Breast11: Pathologic Complete Response (</a:t>
            </a:r>
            <a:r>
              <a:rPr lang="en-US" dirty="0" err="1">
                <a:solidFill>
                  <a:srgbClr val="0432FF"/>
                </a:solidFill>
              </a:rPr>
              <a:t>pCR</a:t>
            </a:r>
            <a:r>
              <a:rPr lang="en-US" dirty="0">
                <a:solidFill>
                  <a:srgbClr val="0432FF"/>
                </a:solidFill>
              </a:rPr>
              <a:t>) (ypT0/is ypN0)</a:t>
            </a:r>
          </a:p>
        </p:txBody>
      </p:sp>
      <p:pic>
        <p:nvPicPr>
          <p:cNvPr id="8" name="Picture 7">
            <a:extLst>
              <a:ext uri="{FF2B5EF4-FFF2-40B4-BE49-F238E27FC236}">
                <a16:creationId xmlns:a16="http://schemas.microsoft.com/office/drawing/2014/main" id="{2B1CC85C-4A8B-673E-DF01-F32713F73B7F}"/>
              </a:ext>
            </a:extLst>
          </p:cNvPr>
          <p:cNvPicPr>
            <a:picLocks noChangeAspect="1"/>
          </p:cNvPicPr>
          <p:nvPr/>
        </p:nvPicPr>
        <p:blipFill>
          <a:blip r:embed="rId2"/>
          <a:stretch>
            <a:fillRect/>
          </a:stretch>
        </p:blipFill>
        <p:spPr>
          <a:xfrm>
            <a:off x="775911" y="1070486"/>
            <a:ext cx="10631715" cy="5017395"/>
          </a:xfrm>
          <a:prstGeom prst="rect">
            <a:avLst/>
          </a:prstGeom>
        </p:spPr>
      </p:pic>
      <p:sp>
        <p:nvSpPr>
          <p:cNvPr id="3" name="TextBox 2">
            <a:extLst>
              <a:ext uri="{FF2B5EF4-FFF2-40B4-BE49-F238E27FC236}">
                <a16:creationId xmlns:a16="http://schemas.microsoft.com/office/drawing/2014/main" id="{47DA8970-8683-B065-5724-9B975AAD864D}"/>
              </a:ext>
            </a:extLst>
          </p:cNvPr>
          <p:cNvSpPr txBox="1"/>
          <p:nvPr/>
        </p:nvSpPr>
        <p:spPr>
          <a:xfrm>
            <a:off x="0" y="6534835"/>
            <a:ext cx="10371909"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Harbeck N et al. ESMO 2025;Abstract 291O. Harbeck N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2026;37:166-79. </a:t>
            </a:r>
          </a:p>
        </p:txBody>
      </p:sp>
    </p:spTree>
    <p:extLst>
      <p:ext uri="{BB962C8B-B14F-4D97-AF65-F5344CB8AC3E}">
        <p14:creationId xmlns:p14="http://schemas.microsoft.com/office/powerpoint/2010/main" val="5745460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930EE-6FB8-9114-0625-27755D0300F4}"/>
              </a:ext>
            </a:extLst>
          </p:cNvPr>
          <p:cNvSpPr>
            <a:spLocks noGrp="1"/>
          </p:cNvSpPr>
          <p:nvPr>
            <p:ph type="title"/>
          </p:nvPr>
        </p:nvSpPr>
        <p:spPr>
          <a:xfrm>
            <a:off x="912286" y="0"/>
            <a:ext cx="10358967" cy="1143000"/>
          </a:xfrm>
        </p:spPr>
        <p:txBody>
          <a:bodyPr/>
          <a:lstStyle/>
          <a:p>
            <a:r>
              <a:rPr lang="en-US" dirty="0">
                <a:solidFill>
                  <a:srgbClr val="0432FF"/>
                </a:solidFill>
              </a:rPr>
              <a:t>Phase III DESTINY-Breast11 Event-Free Survival (EFS)</a:t>
            </a:r>
          </a:p>
        </p:txBody>
      </p:sp>
      <p:pic>
        <p:nvPicPr>
          <p:cNvPr id="4" name="Picture 3">
            <a:extLst>
              <a:ext uri="{FF2B5EF4-FFF2-40B4-BE49-F238E27FC236}">
                <a16:creationId xmlns:a16="http://schemas.microsoft.com/office/drawing/2014/main" id="{BE8B271C-7135-2F75-33B2-50972D1EDE11}"/>
              </a:ext>
            </a:extLst>
          </p:cNvPr>
          <p:cNvPicPr>
            <a:picLocks noChangeAspect="1"/>
          </p:cNvPicPr>
          <p:nvPr/>
        </p:nvPicPr>
        <p:blipFill>
          <a:blip r:embed="rId2"/>
          <a:stretch>
            <a:fillRect/>
          </a:stretch>
        </p:blipFill>
        <p:spPr>
          <a:xfrm>
            <a:off x="1074397" y="1032556"/>
            <a:ext cx="9737689" cy="5012370"/>
          </a:xfrm>
          <a:prstGeom prst="rect">
            <a:avLst/>
          </a:prstGeom>
        </p:spPr>
      </p:pic>
      <p:sp>
        <p:nvSpPr>
          <p:cNvPr id="7" name="Rectangle 6">
            <a:extLst>
              <a:ext uri="{FF2B5EF4-FFF2-40B4-BE49-F238E27FC236}">
                <a16:creationId xmlns:a16="http://schemas.microsoft.com/office/drawing/2014/main" id="{D91740FD-5C8D-304B-4C32-BB442680A5BC}"/>
              </a:ext>
            </a:extLst>
          </p:cNvPr>
          <p:cNvSpPr/>
          <p:nvPr/>
        </p:nvSpPr>
        <p:spPr bwMode="auto">
          <a:xfrm>
            <a:off x="1348246" y="1096309"/>
            <a:ext cx="914400" cy="49441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 name="TextBox 2">
            <a:extLst>
              <a:ext uri="{FF2B5EF4-FFF2-40B4-BE49-F238E27FC236}">
                <a16:creationId xmlns:a16="http://schemas.microsoft.com/office/drawing/2014/main" id="{6A9CC703-8A41-88C2-8BA3-854090DA87A6}"/>
              </a:ext>
            </a:extLst>
          </p:cNvPr>
          <p:cNvSpPr txBox="1"/>
          <p:nvPr/>
        </p:nvSpPr>
        <p:spPr>
          <a:xfrm>
            <a:off x="0" y="6534835"/>
            <a:ext cx="10371909"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Harbeck N et al. ESMO 2025;Abstract 291O. Harbeck N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2026;37:166-79. </a:t>
            </a:r>
          </a:p>
        </p:txBody>
      </p:sp>
    </p:spTree>
    <p:extLst>
      <p:ext uri="{BB962C8B-B14F-4D97-AF65-F5344CB8AC3E}">
        <p14:creationId xmlns:p14="http://schemas.microsoft.com/office/powerpoint/2010/main" val="384415408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6204C-F3CE-AA35-7DD4-1C77CBA65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BC59D8-44FA-CCF0-3B67-CC2614A32548}"/>
              </a:ext>
            </a:extLst>
          </p:cNvPr>
          <p:cNvSpPr>
            <a:spLocks noGrp="1"/>
          </p:cNvSpPr>
          <p:nvPr>
            <p:ph type="title"/>
          </p:nvPr>
        </p:nvSpPr>
        <p:spPr>
          <a:xfrm>
            <a:off x="912286" y="0"/>
            <a:ext cx="10358967" cy="877921"/>
          </a:xfrm>
        </p:spPr>
        <p:txBody>
          <a:bodyPr/>
          <a:lstStyle/>
          <a:p>
            <a:r>
              <a:rPr lang="en-US" dirty="0">
                <a:solidFill>
                  <a:srgbClr val="0432FF"/>
                </a:solidFill>
              </a:rPr>
              <a:t>Phase III DESTINY-Breast05 Study Design</a:t>
            </a:r>
          </a:p>
        </p:txBody>
      </p:sp>
      <p:sp>
        <p:nvSpPr>
          <p:cNvPr id="6" name="TextBox 5">
            <a:extLst>
              <a:ext uri="{FF2B5EF4-FFF2-40B4-BE49-F238E27FC236}">
                <a16:creationId xmlns:a16="http://schemas.microsoft.com/office/drawing/2014/main" id="{0FDB4B43-838A-662F-5C6F-C73B5B0E24C9}"/>
              </a:ext>
            </a:extLst>
          </p:cNvPr>
          <p:cNvSpPr txBox="1"/>
          <p:nvPr/>
        </p:nvSpPr>
        <p:spPr>
          <a:xfrm>
            <a:off x="0" y="6534835"/>
            <a:ext cx="970570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Geyer CE et al. ESMO 2025;Abstract 291O; Loibl S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2026;394:845-57.</a:t>
            </a:r>
          </a:p>
        </p:txBody>
      </p:sp>
      <p:pic>
        <p:nvPicPr>
          <p:cNvPr id="5" name="Picture 4">
            <a:extLst>
              <a:ext uri="{FF2B5EF4-FFF2-40B4-BE49-F238E27FC236}">
                <a16:creationId xmlns:a16="http://schemas.microsoft.com/office/drawing/2014/main" id="{D0943607-1F50-4CEF-5760-3E85BB289883}"/>
              </a:ext>
            </a:extLst>
          </p:cNvPr>
          <p:cNvPicPr>
            <a:picLocks noChangeAspect="1"/>
          </p:cNvPicPr>
          <p:nvPr/>
        </p:nvPicPr>
        <p:blipFill>
          <a:blip r:embed="rId3"/>
          <a:stretch>
            <a:fillRect/>
          </a:stretch>
        </p:blipFill>
        <p:spPr>
          <a:xfrm>
            <a:off x="105893" y="877921"/>
            <a:ext cx="11980213" cy="5180152"/>
          </a:xfrm>
          <a:prstGeom prst="rect">
            <a:avLst/>
          </a:prstGeom>
        </p:spPr>
      </p:pic>
    </p:spTree>
    <p:extLst>
      <p:ext uri="{BB962C8B-B14F-4D97-AF65-F5344CB8AC3E}">
        <p14:creationId xmlns:p14="http://schemas.microsoft.com/office/powerpoint/2010/main" val="275555644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C45E1-41FC-6BE3-1FDD-C5DDEF317C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4D379E-3D1E-DC40-CA1B-D4FF3001EC53}"/>
              </a:ext>
            </a:extLst>
          </p:cNvPr>
          <p:cNvSpPr>
            <a:spLocks noGrp="1"/>
          </p:cNvSpPr>
          <p:nvPr>
            <p:ph type="title"/>
          </p:nvPr>
        </p:nvSpPr>
        <p:spPr>
          <a:xfrm>
            <a:off x="912286" y="227013"/>
            <a:ext cx="10358967" cy="682726"/>
          </a:xfrm>
        </p:spPr>
        <p:txBody>
          <a:bodyPr/>
          <a:lstStyle/>
          <a:p>
            <a:r>
              <a:rPr lang="en-US" dirty="0">
                <a:solidFill>
                  <a:srgbClr val="0432FF"/>
                </a:solidFill>
              </a:rPr>
              <a:t>Phase III DESTINY-Breast05: IDFS</a:t>
            </a:r>
          </a:p>
        </p:txBody>
      </p:sp>
      <p:pic>
        <p:nvPicPr>
          <p:cNvPr id="4" name="Picture 3">
            <a:extLst>
              <a:ext uri="{FF2B5EF4-FFF2-40B4-BE49-F238E27FC236}">
                <a16:creationId xmlns:a16="http://schemas.microsoft.com/office/drawing/2014/main" id="{63EDF911-C6D3-8F0C-5BEE-1BFEAF0EB101}"/>
              </a:ext>
            </a:extLst>
          </p:cNvPr>
          <p:cNvPicPr>
            <a:picLocks noChangeAspect="1"/>
          </p:cNvPicPr>
          <p:nvPr/>
        </p:nvPicPr>
        <p:blipFill>
          <a:blip r:embed="rId2"/>
          <a:stretch>
            <a:fillRect/>
          </a:stretch>
        </p:blipFill>
        <p:spPr>
          <a:xfrm>
            <a:off x="1017244" y="1068182"/>
            <a:ext cx="10149050" cy="5155810"/>
          </a:xfrm>
          <a:prstGeom prst="rect">
            <a:avLst/>
          </a:prstGeom>
        </p:spPr>
      </p:pic>
      <p:sp>
        <p:nvSpPr>
          <p:cNvPr id="8" name="Rectangle 7">
            <a:extLst>
              <a:ext uri="{FF2B5EF4-FFF2-40B4-BE49-F238E27FC236}">
                <a16:creationId xmlns:a16="http://schemas.microsoft.com/office/drawing/2014/main" id="{AB2B3D39-FE7E-B5D7-7635-72ED6B42F13B}"/>
              </a:ext>
            </a:extLst>
          </p:cNvPr>
          <p:cNvSpPr/>
          <p:nvPr/>
        </p:nvSpPr>
        <p:spPr bwMode="auto">
          <a:xfrm>
            <a:off x="1025706" y="1068182"/>
            <a:ext cx="4496320" cy="68272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5" name="TextBox 4">
            <a:extLst>
              <a:ext uri="{FF2B5EF4-FFF2-40B4-BE49-F238E27FC236}">
                <a16:creationId xmlns:a16="http://schemas.microsoft.com/office/drawing/2014/main" id="{9233B335-E004-394B-F76C-AB16F9B7E9A3}"/>
              </a:ext>
            </a:extLst>
          </p:cNvPr>
          <p:cNvSpPr txBox="1"/>
          <p:nvPr/>
        </p:nvSpPr>
        <p:spPr>
          <a:xfrm>
            <a:off x="0" y="6534835"/>
            <a:ext cx="970570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Geyer CE et al. ESMO 2025;Abstract 291O; Loibl S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2026;394:845-57</a:t>
            </a:r>
          </a:p>
        </p:txBody>
      </p:sp>
    </p:spTree>
    <p:extLst>
      <p:ext uri="{BB962C8B-B14F-4D97-AF65-F5344CB8AC3E}">
        <p14:creationId xmlns:p14="http://schemas.microsoft.com/office/powerpoint/2010/main" val="17655501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32348-9B69-C632-EB5A-9028440E99DB}"/>
              </a:ext>
            </a:extLst>
          </p:cNvPr>
          <p:cNvSpPr>
            <a:spLocks noGrp="1"/>
          </p:cNvSpPr>
          <p:nvPr>
            <p:ph type="title"/>
          </p:nvPr>
        </p:nvSpPr>
        <p:spPr>
          <a:xfrm>
            <a:off x="912287" y="240074"/>
            <a:ext cx="9893246" cy="1143000"/>
          </a:xfrm>
        </p:spPr>
        <p:txBody>
          <a:bodyPr/>
          <a:lstStyle/>
          <a:p>
            <a:pPr algn="l"/>
            <a:r>
              <a:rPr lang="en-US" dirty="0"/>
              <a:t>ELEANOR: A Multinational, Prospective, Observational Study of Extended-Adjuvant Neratinib for HR-Positive, HER2-Positive Breast Cancer</a:t>
            </a:r>
          </a:p>
        </p:txBody>
      </p:sp>
      <p:pic>
        <p:nvPicPr>
          <p:cNvPr id="5" name="Picture 4">
            <a:extLst>
              <a:ext uri="{FF2B5EF4-FFF2-40B4-BE49-F238E27FC236}">
                <a16:creationId xmlns:a16="http://schemas.microsoft.com/office/drawing/2014/main" id="{F524FF84-AE19-56D3-601C-000E91F88ED1}"/>
              </a:ext>
            </a:extLst>
          </p:cNvPr>
          <p:cNvPicPr>
            <a:picLocks noChangeAspect="1"/>
          </p:cNvPicPr>
          <p:nvPr/>
        </p:nvPicPr>
        <p:blipFill>
          <a:blip r:embed="rId3"/>
          <a:stretch>
            <a:fillRect/>
          </a:stretch>
        </p:blipFill>
        <p:spPr>
          <a:xfrm>
            <a:off x="2375210" y="1405377"/>
            <a:ext cx="7576315" cy="5129457"/>
          </a:xfrm>
          <a:prstGeom prst="rect">
            <a:avLst/>
          </a:prstGeom>
        </p:spPr>
      </p:pic>
      <p:sp>
        <p:nvSpPr>
          <p:cNvPr id="7" name="TextBox 6">
            <a:extLst>
              <a:ext uri="{FF2B5EF4-FFF2-40B4-BE49-F238E27FC236}">
                <a16:creationId xmlns:a16="http://schemas.microsoft.com/office/drawing/2014/main" id="{9BD1758F-749D-83CB-9928-4C7CEF63943E}"/>
              </a:ext>
            </a:extLst>
          </p:cNvPr>
          <p:cNvSpPr txBox="1"/>
          <p:nvPr/>
        </p:nvSpPr>
        <p:spPr>
          <a:xfrm>
            <a:off x="0" y="6534835"/>
            <a:ext cx="348005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Luftner</a:t>
            </a:r>
            <a:r>
              <a:rPr kumimoji="0" lang="en-US" sz="1500" b="0" i="0" u="none" strike="noStrike" kern="1200" cap="none" spc="0" normalizeH="0" baseline="0" noProof="0" dirty="0">
                <a:ln>
                  <a:noFill/>
                </a:ln>
                <a:solidFill>
                  <a:srgbClr val="000000"/>
                </a:solidFill>
                <a:effectLst/>
                <a:uLnTx/>
                <a:uFillTx/>
                <a:latin typeface="Calibri"/>
                <a:ea typeface="+mn-ea"/>
                <a:cs typeface="+mn-cs"/>
              </a:rPr>
              <a:t> D et al. ESMO 2025;Abstract 299P.</a:t>
            </a:r>
          </a:p>
        </p:txBody>
      </p:sp>
    </p:spTree>
    <p:extLst>
      <p:ext uri="{BB962C8B-B14F-4D97-AF65-F5344CB8AC3E}">
        <p14:creationId xmlns:p14="http://schemas.microsoft.com/office/powerpoint/2010/main" val="246780434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934E8-E7BD-92CD-2235-48A377551C9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366C973-C0A4-D9A7-C21E-B8165ABC356F}"/>
              </a:ext>
            </a:extLst>
          </p:cNvPr>
          <p:cNvSpPr txBox="1"/>
          <p:nvPr/>
        </p:nvSpPr>
        <p:spPr>
          <a:xfrm>
            <a:off x="0" y="6534835"/>
            <a:ext cx="348005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Luftner</a:t>
            </a:r>
            <a:r>
              <a:rPr kumimoji="0" lang="en-US" sz="1500" b="0" i="0" u="none" strike="noStrike" kern="1200" cap="none" spc="0" normalizeH="0" baseline="0" noProof="0" dirty="0">
                <a:ln>
                  <a:noFill/>
                </a:ln>
                <a:solidFill>
                  <a:srgbClr val="000000"/>
                </a:solidFill>
                <a:effectLst/>
                <a:uLnTx/>
                <a:uFillTx/>
                <a:latin typeface="Calibri"/>
                <a:ea typeface="+mn-ea"/>
                <a:cs typeface="+mn-cs"/>
              </a:rPr>
              <a:t> D et al. ESMO 2025;Abstract 299P.</a:t>
            </a:r>
          </a:p>
        </p:txBody>
      </p:sp>
      <p:pic>
        <p:nvPicPr>
          <p:cNvPr id="8" name="Picture 7">
            <a:extLst>
              <a:ext uri="{FF2B5EF4-FFF2-40B4-BE49-F238E27FC236}">
                <a16:creationId xmlns:a16="http://schemas.microsoft.com/office/drawing/2014/main" id="{11AAE471-26E5-FADB-72F6-A65A3E880199}"/>
              </a:ext>
            </a:extLst>
          </p:cNvPr>
          <p:cNvPicPr>
            <a:picLocks noChangeAspect="1"/>
          </p:cNvPicPr>
          <p:nvPr/>
        </p:nvPicPr>
        <p:blipFill>
          <a:blip r:embed="rId3"/>
          <a:stretch>
            <a:fillRect/>
          </a:stretch>
        </p:blipFill>
        <p:spPr>
          <a:xfrm>
            <a:off x="2787805" y="1401945"/>
            <a:ext cx="6850648" cy="5072263"/>
          </a:xfrm>
          <a:prstGeom prst="rect">
            <a:avLst/>
          </a:prstGeom>
        </p:spPr>
      </p:pic>
      <p:sp>
        <p:nvSpPr>
          <p:cNvPr id="12" name="Title 1">
            <a:extLst>
              <a:ext uri="{FF2B5EF4-FFF2-40B4-BE49-F238E27FC236}">
                <a16:creationId xmlns:a16="http://schemas.microsoft.com/office/drawing/2014/main" id="{FA37E104-913C-5AC1-87EC-455FD767C75A}"/>
              </a:ext>
            </a:extLst>
          </p:cNvPr>
          <p:cNvSpPr>
            <a:spLocks noGrp="1"/>
          </p:cNvSpPr>
          <p:nvPr>
            <p:ph type="title"/>
          </p:nvPr>
        </p:nvSpPr>
        <p:spPr>
          <a:xfrm>
            <a:off x="912286" y="197011"/>
            <a:ext cx="10358967" cy="1143000"/>
          </a:xfrm>
        </p:spPr>
        <p:txBody>
          <a:bodyPr/>
          <a:lstStyle/>
          <a:p>
            <a:pPr algn="l"/>
            <a:r>
              <a:rPr lang="en-US" dirty="0"/>
              <a:t>ELEANOR: A Multinational, Prospective, Observational Study of Extended-Adjuvant Neratinib for HR-Positive, HER2-Positive Breast Cancer</a:t>
            </a:r>
          </a:p>
        </p:txBody>
      </p:sp>
      <p:sp>
        <p:nvSpPr>
          <p:cNvPr id="2" name="TextBox 1">
            <a:extLst>
              <a:ext uri="{FF2B5EF4-FFF2-40B4-BE49-F238E27FC236}">
                <a16:creationId xmlns:a16="http://schemas.microsoft.com/office/drawing/2014/main" id="{5B887C5E-2353-A657-AA96-A2F78E97E59D}"/>
              </a:ext>
            </a:extLst>
          </p:cNvPr>
          <p:cNvSpPr txBox="1"/>
          <p:nvPr/>
        </p:nvSpPr>
        <p:spPr>
          <a:xfrm>
            <a:off x="7685672" y="6463057"/>
            <a:ext cx="2052550" cy="323165"/>
          </a:xfrm>
          <a:prstGeom prst="rect">
            <a:avLst/>
          </a:prstGeom>
          <a:noFill/>
        </p:spPr>
        <p:txBody>
          <a:bodyPr wrap="none" rtlCol="0">
            <a:spAutoFit/>
          </a:bodyPr>
          <a:lstStyle/>
          <a:p>
            <a:pPr lvl="0" algn="r" defTabSz="914400" fontAlgn="auto">
              <a:spcBef>
                <a:spcPts val="0"/>
              </a:spcBef>
              <a:spcAft>
                <a:spcPts val="0"/>
              </a:spcAft>
              <a:defRPr/>
            </a:pPr>
            <a:r>
              <a:rPr lang="en-US" sz="1500" b="0" dirty="0">
                <a:solidFill>
                  <a:srgbClr val="000000"/>
                </a:solidFill>
                <a:latin typeface="Calibri"/>
                <a:ea typeface="+mn-ea"/>
                <a:cs typeface="+mn-cs"/>
              </a:rPr>
              <a:t>MAS = main analysis set</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5935241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A342E-D767-E8F6-0790-4BCA4AFAE63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121FB79-9BC5-4633-94D5-F98A7E93FC79}"/>
              </a:ext>
            </a:extLst>
          </p:cNvPr>
          <p:cNvSpPr txBox="1"/>
          <p:nvPr/>
        </p:nvSpPr>
        <p:spPr>
          <a:xfrm>
            <a:off x="0" y="6534835"/>
            <a:ext cx="348005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Luftner</a:t>
            </a:r>
            <a:r>
              <a:rPr kumimoji="0" lang="en-US" sz="1500" b="0" i="0" u="none" strike="noStrike" kern="1200" cap="none" spc="0" normalizeH="0" baseline="0" noProof="0" dirty="0">
                <a:ln>
                  <a:noFill/>
                </a:ln>
                <a:solidFill>
                  <a:srgbClr val="000000"/>
                </a:solidFill>
                <a:effectLst/>
                <a:uLnTx/>
                <a:uFillTx/>
                <a:latin typeface="Calibri"/>
                <a:ea typeface="+mn-ea"/>
                <a:cs typeface="+mn-cs"/>
              </a:rPr>
              <a:t> D et al. ESMO 2025;Abstract 299P.</a:t>
            </a:r>
          </a:p>
        </p:txBody>
      </p:sp>
      <p:sp>
        <p:nvSpPr>
          <p:cNvPr id="10" name="Title 1">
            <a:extLst>
              <a:ext uri="{FF2B5EF4-FFF2-40B4-BE49-F238E27FC236}">
                <a16:creationId xmlns:a16="http://schemas.microsoft.com/office/drawing/2014/main" id="{98198C7D-075F-10E1-F5E0-D92E79C2BE5E}"/>
              </a:ext>
            </a:extLst>
          </p:cNvPr>
          <p:cNvSpPr>
            <a:spLocks noGrp="1"/>
          </p:cNvSpPr>
          <p:nvPr>
            <p:ph type="title"/>
          </p:nvPr>
        </p:nvSpPr>
        <p:spPr>
          <a:xfrm>
            <a:off x="912286" y="296043"/>
            <a:ext cx="10358967" cy="1042101"/>
          </a:xfrm>
        </p:spPr>
        <p:txBody>
          <a:bodyPr/>
          <a:lstStyle/>
          <a:p>
            <a:pPr algn="l"/>
            <a:r>
              <a:rPr lang="en-US" dirty="0"/>
              <a:t>ELEANOR: A Multinational, Prospective, Observational Study of Extended-Adjuvant Neratinib for HR-Positive, HER2-Positive Breast Cancer</a:t>
            </a:r>
          </a:p>
        </p:txBody>
      </p:sp>
      <p:grpSp>
        <p:nvGrpSpPr>
          <p:cNvPr id="2" name="Group 1">
            <a:extLst>
              <a:ext uri="{FF2B5EF4-FFF2-40B4-BE49-F238E27FC236}">
                <a16:creationId xmlns:a16="http://schemas.microsoft.com/office/drawing/2014/main" id="{E5D260FA-2781-E23B-2723-EEE713C6BFDB}"/>
              </a:ext>
            </a:extLst>
          </p:cNvPr>
          <p:cNvGrpSpPr/>
          <p:nvPr/>
        </p:nvGrpSpPr>
        <p:grpSpPr>
          <a:xfrm>
            <a:off x="2920313" y="1461398"/>
            <a:ext cx="5967209" cy="5073436"/>
            <a:chOff x="2920313" y="1149371"/>
            <a:chExt cx="6351373" cy="5385464"/>
          </a:xfrm>
        </p:grpSpPr>
        <p:pic>
          <p:nvPicPr>
            <p:cNvPr id="4" name="Picture 3">
              <a:extLst>
                <a:ext uri="{FF2B5EF4-FFF2-40B4-BE49-F238E27FC236}">
                  <a16:creationId xmlns:a16="http://schemas.microsoft.com/office/drawing/2014/main" id="{F01A42E8-74A7-A69F-AAC2-868BD6BDD368}"/>
                </a:ext>
              </a:extLst>
            </p:cNvPr>
            <p:cNvPicPr>
              <a:picLocks noChangeAspect="1"/>
            </p:cNvPicPr>
            <p:nvPr/>
          </p:nvPicPr>
          <p:blipFill>
            <a:blip r:embed="rId3"/>
            <a:stretch>
              <a:fillRect/>
            </a:stretch>
          </p:blipFill>
          <p:spPr>
            <a:xfrm>
              <a:off x="2920313" y="1149371"/>
              <a:ext cx="6351373" cy="5385464"/>
            </a:xfrm>
            <a:prstGeom prst="rect">
              <a:avLst/>
            </a:prstGeom>
          </p:spPr>
        </p:pic>
        <p:sp>
          <p:nvSpPr>
            <p:cNvPr id="11" name="Rectangle 10">
              <a:extLst>
                <a:ext uri="{FF2B5EF4-FFF2-40B4-BE49-F238E27FC236}">
                  <a16:creationId xmlns:a16="http://schemas.microsoft.com/office/drawing/2014/main" id="{C895FCC5-5B6E-392D-47EE-294EA2B44A87}"/>
                </a:ext>
              </a:extLst>
            </p:cNvPr>
            <p:cNvSpPr/>
            <p:nvPr/>
          </p:nvSpPr>
          <p:spPr bwMode="auto">
            <a:xfrm>
              <a:off x="3015049" y="4596713"/>
              <a:ext cx="6116594" cy="197709"/>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10244954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367E7-5DD7-5B39-D78C-8E6A2ADE6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55DCF5-A2B9-C147-80AC-79D1A3D74E5E}"/>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294763554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B8F43-0923-C79A-4603-934B4F1C1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DF33FF-CFAA-205C-0821-F8174437ACF1}"/>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30EE6803-57C8-59D4-EA8B-4CE2D7485543}"/>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42-year-old woman with localized HER2-positive breast cancer with residual disease in the breast and 1 node after neoadjuvant TCHP. Receiving T-DXd post-op. Doing well after dose reduction for extreme fatigue, myalgias and rash.</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Criteria to use neoadjuvant T-DXd? What about </a:t>
            </a:r>
            <a:r>
              <a:rPr lang="en-US" sz="2000" kern="1200" dirty="0" err="1">
                <a:latin typeface="Calibri"/>
              </a:rPr>
              <a:t>postneoadjuvant</a:t>
            </a:r>
            <a:r>
              <a:rPr lang="en-US" sz="2000" kern="1200" dirty="0">
                <a:latin typeface="Calibri"/>
              </a:rPr>
              <a:t> T-DXd? What about patients who have received neoadjuvant T-</a:t>
            </a:r>
            <a:r>
              <a:rPr lang="en-US" sz="2000" kern="1200" dirty="0" err="1">
                <a:latin typeface="Calibri"/>
              </a:rPr>
              <a:t>DXd</a:t>
            </a:r>
            <a:r>
              <a:rPr lang="en-US" sz="2000" kern="1200" dirty="0">
                <a:latin typeface="Calibri"/>
              </a:rPr>
              <a:t> and have residual disease?</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Quality of life, side effects and dose reduction with T-</a:t>
            </a:r>
            <a:r>
              <a:rPr lang="en-US" sz="2000" kern="1200" dirty="0" err="1">
                <a:latin typeface="Calibri"/>
              </a:rPr>
              <a:t>DXd</a:t>
            </a:r>
            <a:r>
              <a:rPr lang="en-US" sz="2000" kern="1200" dirty="0">
                <a:latin typeface="Calibri"/>
              </a:rPr>
              <a:t>?</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In which situations are you using </a:t>
            </a:r>
            <a:r>
              <a:rPr lang="en-US" sz="2000" kern="1200" dirty="0" err="1">
                <a:latin typeface="Calibri"/>
              </a:rPr>
              <a:t>postadjuvant</a:t>
            </a:r>
            <a:r>
              <a:rPr lang="en-US" sz="2000" kern="1200" dirty="0">
                <a:latin typeface="Calibri"/>
              </a:rPr>
              <a:t> neratinib? Are you using a dose-escalation approach? Do you use pre-emptive loperamide?</a:t>
            </a:r>
          </a:p>
        </p:txBody>
      </p:sp>
      <p:sp>
        <p:nvSpPr>
          <p:cNvPr id="3" name="Title 1">
            <a:extLst>
              <a:ext uri="{FF2B5EF4-FFF2-40B4-BE49-F238E27FC236}">
                <a16:creationId xmlns:a16="http://schemas.microsoft.com/office/drawing/2014/main" id="{7A484683-FE0F-C581-EF39-C4264FCB7647}"/>
              </a:ext>
            </a:extLst>
          </p:cNvPr>
          <p:cNvSpPr txBox="1">
            <a:spLocks/>
          </p:cNvSpPr>
          <p:nvPr/>
        </p:nvSpPr>
        <p:spPr bwMode="auto">
          <a:xfrm>
            <a:off x="0" y="1805137"/>
            <a:ext cx="2240280"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a:t>
            </a:r>
            <a:r>
              <a:rPr kumimoji="0" lang="en-US" sz="2000" b="1" i="0" u="none" strike="noStrike" kern="1200" cap="none" spc="0" normalizeH="0" baseline="0" noProof="0" dirty="0" err="1">
                <a:ln>
                  <a:noFill/>
                </a:ln>
                <a:solidFill>
                  <a:srgbClr val="000000"/>
                </a:solidFill>
                <a:effectLst/>
                <a:uLnTx/>
                <a:uFillTx/>
                <a:latin typeface="Calibri"/>
                <a:ea typeface="MS PGothic" pitchFamily="34" charset="-128"/>
                <a:cs typeface="Calibri"/>
              </a:rPr>
              <a:t>Apuri</a:t>
            </a:r>
            <a:endPar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endParaRPr>
          </a:p>
        </p:txBody>
      </p:sp>
      <p:pic>
        <p:nvPicPr>
          <p:cNvPr id="8" name="Picture 7">
            <a:extLst>
              <a:ext uri="{FF2B5EF4-FFF2-40B4-BE49-F238E27FC236}">
                <a16:creationId xmlns:a16="http://schemas.microsoft.com/office/drawing/2014/main" id="{E4E13BDF-3BC6-77FB-E262-DA02610D56CE}"/>
              </a:ext>
            </a:extLst>
          </p:cNvPr>
          <p:cNvPicPr>
            <a:picLocks noChangeAspect="1"/>
          </p:cNvPicPr>
          <p:nvPr/>
        </p:nvPicPr>
        <p:blipFill>
          <a:blip r:embed="rId2"/>
          <a:srcRect l="19974" r="23463"/>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24349457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EEB98-87A5-A0B8-A162-55A396906F2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270E8BE-D507-6D39-A328-24C31D2FDDC6}"/>
              </a:ext>
            </a:extLst>
          </p:cNvPr>
          <p:cNvSpPr/>
          <p:nvPr/>
        </p:nvSpPr>
        <p:spPr bwMode="auto">
          <a:xfrm>
            <a:off x="661639" y="3776546"/>
            <a:ext cx="11047141" cy="66907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7" name="Rectangle 6">
            <a:extLst>
              <a:ext uri="{FF2B5EF4-FFF2-40B4-BE49-F238E27FC236}">
                <a16:creationId xmlns:a16="http://schemas.microsoft.com/office/drawing/2014/main" id="{8BF6C7A4-F60C-E32D-08EB-9737BB857F81}"/>
              </a:ext>
            </a:extLst>
          </p:cNvPr>
          <p:cNvSpPr/>
          <p:nvPr/>
        </p:nvSpPr>
        <p:spPr bwMode="auto">
          <a:xfrm>
            <a:off x="661639" y="5315414"/>
            <a:ext cx="11047141" cy="669074"/>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5" name="Rectangle 4">
            <a:extLst>
              <a:ext uri="{FF2B5EF4-FFF2-40B4-BE49-F238E27FC236}">
                <a16:creationId xmlns:a16="http://schemas.microsoft.com/office/drawing/2014/main" id="{AD568352-3019-DAF7-9229-B761E24B1714}"/>
              </a:ext>
            </a:extLst>
          </p:cNvPr>
          <p:cNvSpPr/>
          <p:nvPr/>
        </p:nvSpPr>
        <p:spPr bwMode="auto">
          <a:xfrm>
            <a:off x="661639" y="2274848"/>
            <a:ext cx="11047141" cy="95157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0C336577-1B09-4C48-056C-E8C174AE6F43}"/>
              </a:ext>
            </a:extLst>
          </p:cNvPr>
          <p:cNvSpPr>
            <a:spLocks noGrp="1"/>
          </p:cNvSpPr>
          <p:nvPr>
            <p:ph type="title"/>
          </p:nvPr>
        </p:nvSpPr>
        <p:spPr/>
        <p:txBody>
          <a:bodyPr/>
          <a:lstStyle/>
          <a:p>
            <a:r>
              <a:rPr lang="en-US" sz="3200" dirty="0">
                <a:solidFill>
                  <a:srgbClr val="0432FF"/>
                </a:solidFill>
              </a:rPr>
              <a:t>HER2-Positive Metastatic Breast Cancer: </a:t>
            </a:r>
            <a:br>
              <a:rPr lang="en-US" sz="3200" dirty="0">
                <a:solidFill>
                  <a:srgbClr val="0432FF"/>
                </a:solidFill>
              </a:rPr>
            </a:br>
            <a:r>
              <a:rPr lang="en-US" sz="3200" dirty="0">
                <a:solidFill>
                  <a:srgbClr val="0432FF"/>
                </a:solidFill>
              </a:rPr>
              <a:t>First-Line Treatment and Maintenance Therapy</a:t>
            </a:r>
            <a:br>
              <a:rPr lang="en-US" sz="3200" dirty="0">
                <a:solidFill>
                  <a:srgbClr val="0432FF"/>
                </a:solidFill>
              </a:rPr>
            </a:br>
            <a:r>
              <a:rPr lang="en-US" sz="2800" dirty="0">
                <a:solidFill>
                  <a:srgbClr val="0432FF"/>
                </a:solidFill>
                <a:latin typeface="Calibri" panose="020F0502020204030204" pitchFamily="34" charset="0"/>
                <a:ea typeface="MS PGothic" charset="0"/>
                <a:cs typeface="Calibri" panose="020F0502020204030204" pitchFamily="34" charset="0"/>
              </a:rPr>
              <a:t>Dr Wander</a:t>
            </a:r>
            <a:endParaRPr lang="en-US" sz="2400" dirty="0">
              <a:solidFill>
                <a:srgbClr val="0432FF"/>
              </a:solidFill>
            </a:endParaRPr>
          </a:p>
        </p:txBody>
      </p:sp>
      <p:sp>
        <p:nvSpPr>
          <p:cNvPr id="3" name="Content Placeholder 2">
            <a:extLst>
              <a:ext uri="{FF2B5EF4-FFF2-40B4-BE49-F238E27FC236}">
                <a16:creationId xmlns:a16="http://schemas.microsoft.com/office/drawing/2014/main" id="{62A61CA7-C51B-534F-A495-2DA2D83DD603}"/>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S PGothic" charset="0"/>
                <a:cs typeface="+mn-cs"/>
              </a:rPr>
              <a:t>Select Datasets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Calibri"/>
                <a:ea typeface="MS PGothic" charset="0"/>
                <a:cs typeface="+mn-cs"/>
              </a:rPr>
              <a:t>Tolaney</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SM et al. Trastuzumab deruxtecan plus pertuzumab for HER2-positive metastatic breast cancer. </a:t>
            </a:r>
            <a:r>
              <a:rPr kumimoji="0" lang="en-US" sz="1800" b="0" i="1" u="none" strike="noStrike" kern="1200" cap="none" spc="0" normalizeH="0" baseline="0" noProof="0" dirty="0">
                <a:ln>
                  <a:noFill/>
                </a:ln>
                <a:solidFill>
                  <a:srgbClr val="000000"/>
                </a:solidFill>
                <a:effectLst/>
                <a:uLnTx/>
                <a:uFillTx/>
                <a:latin typeface="Calibri"/>
                <a:ea typeface="MS PGothic" charset="0"/>
                <a:cs typeface="+mn-cs"/>
              </a:rPr>
              <a:t>N Engl J Med</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2026;394;551-62.</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Loibl S et al. Trastuzumab deruxtecan (T-</a:t>
            </a:r>
            <a:r>
              <a:rPr kumimoji="0" lang="en-US" sz="1800" b="0" i="0" u="none" strike="noStrike" kern="1200" cap="none" spc="0" normalizeH="0" baseline="0" noProof="0" dirty="0" err="1">
                <a:ln>
                  <a:noFill/>
                </a:ln>
                <a:solidFill>
                  <a:schemeClr val="bg1"/>
                </a:solidFill>
                <a:effectLst/>
                <a:uLnTx/>
                <a:uFillTx/>
                <a:latin typeface="Calibri"/>
                <a:ea typeface="MS PGothic" charset="0"/>
                <a:cs typeface="+mn-cs"/>
              </a:rPr>
              <a:t>DXd</a:t>
            </a: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 + pertuzumab vs taxane + trastuzumab + pertuzumab (THP) for patients with HER2+ advanced/metastatic breast cancer: Additional analyses of DESTINY-Breast09 in key subgroups of interest. ESMO 2025;Abstract LBA18.</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Park YH et al. A DESTINY-Breast09 analysis of treatment duration and clinical outcomes by best response to trastuzumab deruxtecan (T-</a:t>
            </a:r>
            <a:r>
              <a:rPr kumimoji="0" lang="en-US" sz="1800" b="0" i="0" u="none" strike="noStrike" kern="1200" cap="none" spc="0" normalizeH="0" baseline="0" noProof="0" dirty="0" err="1">
                <a:ln>
                  <a:noFill/>
                </a:ln>
                <a:solidFill>
                  <a:srgbClr val="000000"/>
                </a:solidFill>
                <a:effectLst/>
                <a:uLnTx/>
                <a:uFillTx/>
                <a:latin typeface="Calibri"/>
                <a:ea typeface="MS PGothic" charset="0"/>
                <a:cs typeface="+mn-cs"/>
              </a:rPr>
              <a:t>DXd</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 pertuzumab (P). ASCO 2026;Abstract 1021.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Harbeck N et al. Trastuzumab deruxtecan in HER2-positive advanced breast cancer with or without brain metastases: A phase 3b/4 trial. </a:t>
            </a:r>
            <a:r>
              <a:rPr kumimoji="0" lang="en-US" sz="1800" b="0" i="1" u="none" strike="noStrike" kern="1200" cap="none" spc="0" normalizeH="0" baseline="0" noProof="0" dirty="0">
                <a:ln>
                  <a:noFill/>
                </a:ln>
                <a:solidFill>
                  <a:schemeClr val="bg1"/>
                </a:solidFill>
                <a:effectLst/>
                <a:uLnTx/>
                <a:uFillTx/>
                <a:latin typeface="Calibri"/>
                <a:ea typeface="MS PGothic" charset="0"/>
                <a:cs typeface="+mn-cs"/>
              </a:rPr>
              <a:t>Nat Med</a:t>
            </a: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 2024;30:3717-27.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srgbClr val="000000"/>
                </a:solidFill>
                <a:effectLst/>
                <a:uLnTx/>
                <a:uFillTx/>
                <a:latin typeface="Calibri"/>
                <a:ea typeface="MS PGothic" charset="0"/>
                <a:cs typeface="+mn-cs"/>
              </a:rPr>
              <a:t>Dieras</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V et al. HER2CLIMB-05: A phase III study of tucatinib versus placebo in combination with trastuzumab and pertuzumab as first-line maintenance therapy for HER2+ metastatic breast cancer. </a:t>
            </a:r>
            <a:r>
              <a:rPr kumimoji="0" lang="en-US" sz="1800" b="0" i="1" u="none" strike="noStrike" kern="1200" cap="none" spc="0" normalizeH="0" baseline="0" noProof="0" dirty="0">
                <a:ln>
                  <a:noFill/>
                </a:ln>
                <a:solidFill>
                  <a:srgbClr val="000000"/>
                </a:solidFill>
                <a:effectLst/>
                <a:uLnTx/>
                <a:uFillTx/>
                <a:latin typeface="Calibri"/>
                <a:ea typeface="MS PGothic" charset="0"/>
                <a:cs typeface="+mn-cs"/>
              </a:rPr>
              <a:t>J Clin Oncol</a:t>
            </a: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 2026;44:1597-607.</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Metzger O et al. Palbociclib for hormone-receptor-positive, HER2-positive advanced breast cancer. </a:t>
            </a:r>
            <a:r>
              <a:rPr kumimoji="0" lang="en-US" sz="1800" b="0" i="1" u="none" strike="noStrike" kern="1200" cap="none" spc="0" normalizeH="0" baseline="0" noProof="0" dirty="0">
                <a:ln>
                  <a:noFill/>
                </a:ln>
                <a:solidFill>
                  <a:schemeClr val="bg1"/>
                </a:solidFill>
                <a:effectLst/>
                <a:uLnTx/>
                <a:uFillTx/>
                <a:latin typeface="Calibri"/>
                <a:ea typeface="MS PGothic" charset="0"/>
                <a:cs typeface="+mn-cs"/>
              </a:rPr>
              <a:t>N Engl J Med</a:t>
            </a:r>
            <a:r>
              <a:rPr kumimoji="0" lang="en-US" sz="1800" b="0" i="0" u="none" strike="noStrike" kern="1200" cap="none" spc="0" normalizeH="0" baseline="0" noProof="0" dirty="0">
                <a:ln>
                  <a:noFill/>
                </a:ln>
                <a:solidFill>
                  <a:schemeClr val="bg1"/>
                </a:solidFill>
                <a:effectLst/>
                <a:uLnTx/>
                <a:uFillTx/>
                <a:latin typeface="Calibri"/>
                <a:ea typeface="MS PGothic" charset="0"/>
                <a:cs typeface="+mn-cs"/>
              </a:rPr>
              <a:t> 2026;394:451-62.</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a:ea typeface="MS PGothic" charset="0"/>
                <a:cs typeface="+mn-cs"/>
              </a:rPr>
              <a:t>Metzger O et al. Central nervous system outcomes from the phase III PATINA trial (AFT-38). SABCS 2025;Abstract RF4-01.</a:t>
            </a:r>
          </a:p>
        </p:txBody>
      </p:sp>
    </p:spTree>
    <p:extLst>
      <p:ext uri="{BB962C8B-B14F-4D97-AF65-F5344CB8AC3E}">
        <p14:creationId xmlns:p14="http://schemas.microsoft.com/office/powerpoint/2010/main" val="41901384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30A30-92A2-B81B-A585-55BA4F636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621EA-4BAD-2D65-4CAB-DF3389054050}"/>
              </a:ext>
            </a:extLst>
          </p:cNvPr>
          <p:cNvSpPr>
            <a:spLocks noGrp="1"/>
          </p:cNvSpPr>
          <p:nvPr>
            <p:ph type="title"/>
          </p:nvPr>
        </p:nvSpPr>
        <p:spPr>
          <a:xfrm>
            <a:off x="912286" y="68942"/>
            <a:ext cx="10358967" cy="1143000"/>
          </a:xfrm>
        </p:spPr>
        <p:txBody>
          <a:bodyPr/>
          <a:lstStyle/>
          <a:p>
            <a:r>
              <a:rPr lang="en-US" dirty="0">
                <a:solidFill>
                  <a:srgbClr val="0432FF"/>
                </a:solidFill>
              </a:rPr>
              <a:t>Phase III DESTINY-Breast09 Study Design </a:t>
            </a:r>
          </a:p>
        </p:txBody>
      </p:sp>
      <p:pic>
        <p:nvPicPr>
          <p:cNvPr id="3076" name="Picture 4">
            <a:extLst>
              <a:ext uri="{FF2B5EF4-FFF2-40B4-BE49-F238E27FC236}">
                <a16:creationId xmlns:a16="http://schemas.microsoft.com/office/drawing/2014/main" id="{DF723293-300D-07B0-8F8C-EA39F20C0E5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443929" y="1196752"/>
            <a:ext cx="11295679" cy="482793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1D0DB86-CC1C-68A8-1E93-E8CE42659DF0}"/>
              </a:ext>
            </a:extLst>
          </p:cNvPr>
          <p:cNvSpPr/>
          <p:nvPr/>
        </p:nvSpPr>
        <p:spPr bwMode="auto">
          <a:xfrm>
            <a:off x="5735960" y="4365104"/>
            <a:ext cx="5688632" cy="864096"/>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TextBox 3">
            <a:extLst>
              <a:ext uri="{FF2B5EF4-FFF2-40B4-BE49-F238E27FC236}">
                <a16:creationId xmlns:a16="http://schemas.microsoft.com/office/drawing/2014/main" id="{D1F223CD-5E24-21E7-4EA5-19663598CE05}"/>
              </a:ext>
            </a:extLst>
          </p:cNvPr>
          <p:cNvSpPr txBox="1"/>
          <p:nvPr/>
        </p:nvSpPr>
        <p:spPr>
          <a:xfrm>
            <a:off x="-1" y="6525344"/>
            <a:ext cx="112712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Tolaney SM et al. ASCO 2025;Abstract LBA1008;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2026;394:551-62.</a:t>
            </a:r>
          </a:p>
        </p:txBody>
      </p:sp>
    </p:spTree>
    <p:extLst>
      <p:ext uri="{BB962C8B-B14F-4D97-AF65-F5344CB8AC3E}">
        <p14:creationId xmlns:p14="http://schemas.microsoft.com/office/powerpoint/2010/main" val="94434171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E545-D691-9105-3124-57EF4C5E2C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A89AB-BDBB-E647-1AD9-FC34E4580B11}"/>
              </a:ext>
            </a:extLst>
          </p:cNvPr>
          <p:cNvSpPr>
            <a:spLocks noGrp="1"/>
          </p:cNvSpPr>
          <p:nvPr>
            <p:ph type="title"/>
          </p:nvPr>
        </p:nvSpPr>
        <p:spPr/>
        <p:txBody>
          <a:bodyPr/>
          <a:lstStyle/>
          <a:p>
            <a:pPr algn="l"/>
            <a:r>
              <a:rPr lang="en-US" dirty="0">
                <a:solidFill>
                  <a:srgbClr val="0432FF"/>
                </a:solidFill>
              </a:rPr>
              <a:t>Phase III DESTINY-Breast09: PFS by Blinded Independent </a:t>
            </a:r>
            <a:br>
              <a:rPr lang="en-US" dirty="0">
                <a:solidFill>
                  <a:srgbClr val="0432FF"/>
                </a:solidFill>
              </a:rPr>
            </a:br>
            <a:r>
              <a:rPr lang="en-US" dirty="0">
                <a:solidFill>
                  <a:srgbClr val="0432FF"/>
                </a:solidFill>
              </a:rPr>
              <a:t>Central Review</a:t>
            </a:r>
          </a:p>
        </p:txBody>
      </p:sp>
      <p:pic>
        <p:nvPicPr>
          <p:cNvPr id="6146" name="Picture 2">
            <a:extLst>
              <a:ext uri="{FF2B5EF4-FFF2-40B4-BE49-F238E27FC236}">
                <a16:creationId xmlns:a16="http://schemas.microsoft.com/office/drawing/2014/main" id="{A2F97124-E21A-EA26-FA63-4A196C5FA9B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7680" y="1455473"/>
            <a:ext cx="11856640" cy="39470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317D234-26BC-C038-DF8D-36AD8694D7EF}"/>
              </a:ext>
            </a:extLst>
          </p:cNvPr>
          <p:cNvSpPr txBox="1"/>
          <p:nvPr/>
        </p:nvSpPr>
        <p:spPr>
          <a:xfrm>
            <a:off x="-1" y="6525344"/>
            <a:ext cx="112712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Tolaney SM et al. ASCO 2025;Abstract LBA1008;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a:t>
            </a:r>
            <a:r>
              <a:rPr lang="en-US" sz="1500" b="0" i="1" dirty="0">
                <a:solidFill>
                  <a:srgbClr val="000000"/>
                </a:solidFill>
                <a:latin typeface="Calibri"/>
                <a:ea typeface="+mn-ea"/>
                <a:cs typeface="+mn-cs"/>
              </a:rPr>
              <a:t>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2026;394:551-62.</a:t>
            </a:r>
          </a:p>
        </p:txBody>
      </p:sp>
    </p:spTree>
    <p:extLst>
      <p:ext uri="{BB962C8B-B14F-4D97-AF65-F5344CB8AC3E}">
        <p14:creationId xmlns:p14="http://schemas.microsoft.com/office/powerpoint/2010/main" val="23675319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97FE8-8DAC-567E-88E8-5A822ACDB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A79C5-F93B-2DC4-77A2-E47EE501CCEE}"/>
              </a:ext>
            </a:extLst>
          </p:cNvPr>
          <p:cNvSpPr>
            <a:spLocks noGrp="1"/>
          </p:cNvSpPr>
          <p:nvPr>
            <p:ph type="title"/>
          </p:nvPr>
        </p:nvSpPr>
        <p:spPr>
          <a:xfrm>
            <a:off x="912286" y="44624"/>
            <a:ext cx="10358967" cy="1143000"/>
          </a:xfrm>
        </p:spPr>
        <p:txBody>
          <a:bodyPr/>
          <a:lstStyle/>
          <a:p>
            <a:r>
              <a:rPr lang="en-US" dirty="0">
                <a:solidFill>
                  <a:srgbClr val="0432FF"/>
                </a:solidFill>
              </a:rPr>
              <a:t>Phase III DESTINY-Breast09 Subgroup Analysis: PFS by HR Status</a:t>
            </a:r>
          </a:p>
        </p:txBody>
      </p:sp>
      <p:sp>
        <p:nvSpPr>
          <p:cNvPr id="5" name="TextBox 4">
            <a:extLst>
              <a:ext uri="{FF2B5EF4-FFF2-40B4-BE49-F238E27FC236}">
                <a16:creationId xmlns:a16="http://schemas.microsoft.com/office/drawing/2014/main" id="{E06DD639-EB73-FEC4-761C-C0936C858175}"/>
              </a:ext>
            </a:extLst>
          </p:cNvPr>
          <p:cNvSpPr txBox="1"/>
          <p:nvPr/>
        </p:nvSpPr>
        <p:spPr>
          <a:xfrm>
            <a:off x="0" y="6525344"/>
            <a:ext cx="334835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Loibl S et al. ESMO 2025;Abstract LBA18.</a:t>
            </a:r>
          </a:p>
        </p:txBody>
      </p:sp>
      <p:pic>
        <p:nvPicPr>
          <p:cNvPr id="7" name="Picture 6">
            <a:extLst>
              <a:ext uri="{FF2B5EF4-FFF2-40B4-BE49-F238E27FC236}">
                <a16:creationId xmlns:a16="http://schemas.microsoft.com/office/drawing/2014/main" id="{49158ABE-A05D-33C3-D191-7BCE69C09090}"/>
              </a:ext>
            </a:extLst>
          </p:cNvPr>
          <p:cNvPicPr>
            <a:picLocks noChangeAspect="1"/>
          </p:cNvPicPr>
          <p:nvPr/>
        </p:nvPicPr>
        <p:blipFill>
          <a:blip r:embed="rId2"/>
          <a:stretch>
            <a:fillRect/>
          </a:stretch>
        </p:blipFill>
        <p:spPr>
          <a:xfrm>
            <a:off x="686895" y="1073827"/>
            <a:ext cx="10809748" cy="4967745"/>
          </a:xfrm>
          <a:prstGeom prst="rect">
            <a:avLst/>
          </a:prstGeom>
        </p:spPr>
      </p:pic>
    </p:spTree>
    <p:extLst>
      <p:ext uri="{BB962C8B-B14F-4D97-AF65-F5344CB8AC3E}">
        <p14:creationId xmlns:p14="http://schemas.microsoft.com/office/powerpoint/2010/main" val="33632009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2593D-1A93-1BB0-A3A5-B8D61EEEA1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14996-B236-78F1-0DFF-412F29D06B3F}"/>
              </a:ext>
            </a:extLst>
          </p:cNvPr>
          <p:cNvSpPr>
            <a:spLocks noGrp="1"/>
          </p:cNvSpPr>
          <p:nvPr>
            <p:ph type="title"/>
          </p:nvPr>
        </p:nvSpPr>
        <p:spPr>
          <a:xfrm>
            <a:off x="546410" y="156176"/>
            <a:ext cx="10582507" cy="832927"/>
          </a:xfrm>
        </p:spPr>
        <p:txBody>
          <a:bodyPr/>
          <a:lstStyle/>
          <a:p>
            <a:pPr algn="l"/>
            <a:r>
              <a:rPr lang="en-US" dirty="0">
                <a:solidFill>
                  <a:srgbClr val="0432FF"/>
                </a:solidFill>
              </a:rPr>
              <a:t>Phase III DESTINY-Breast09 Subgroup Analysis: PFS by PIK3CA Mutation Status</a:t>
            </a:r>
          </a:p>
        </p:txBody>
      </p:sp>
      <p:sp>
        <p:nvSpPr>
          <p:cNvPr id="3" name="TextBox 2">
            <a:extLst>
              <a:ext uri="{FF2B5EF4-FFF2-40B4-BE49-F238E27FC236}">
                <a16:creationId xmlns:a16="http://schemas.microsoft.com/office/drawing/2014/main" id="{B2D234D6-26EB-0535-DB8E-075F3D38E6AA}"/>
              </a:ext>
            </a:extLst>
          </p:cNvPr>
          <p:cNvSpPr txBox="1"/>
          <p:nvPr/>
        </p:nvSpPr>
        <p:spPr>
          <a:xfrm>
            <a:off x="0" y="6525344"/>
            <a:ext cx="334835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Loibl S et al. ESMO 2025;Abstract LBA18.</a:t>
            </a:r>
          </a:p>
        </p:txBody>
      </p:sp>
      <p:pic>
        <p:nvPicPr>
          <p:cNvPr id="8" name="Picture 7">
            <a:extLst>
              <a:ext uri="{FF2B5EF4-FFF2-40B4-BE49-F238E27FC236}">
                <a16:creationId xmlns:a16="http://schemas.microsoft.com/office/drawing/2014/main" id="{2924EC77-3495-9650-A61C-C4F29BA0C9CA}"/>
              </a:ext>
            </a:extLst>
          </p:cNvPr>
          <p:cNvPicPr>
            <a:picLocks noChangeAspect="1"/>
          </p:cNvPicPr>
          <p:nvPr/>
        </p:nvPicPr>
        <p:blipFill>
          <a:blip r:embed="rId2"/>
          <a:stretch>
            <a:fillRect/>
          </a:stretch>
        </p:blipFill>
        <p:spPr>
          <a:xfrm>
            <a:off x="409205" y="989103"/>
            <a:ext cx="11373589" cy="5063354"/>
          </a:xfrm>
          <a:prstGeom prst="rect">
            <a:avLst/>
          </a:prstGeom>
        </p:spPr>
      </p:pic>
    </p:spTree>
    <p:extLst>
      <p:ext uri="{BB962C8B-B14F-4D97-AF65-F5344CB8AC3E}">
        <p14:creationId xmlns:p14="http://schemas.microsoft.com/office/powerpoint/2010/main" val="8457911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17950-1EAE-96B2-C785-A9151FCA2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EDAB7-CB52-BC88-182F-8309BD6FDE6B}"/>
              </a:ext>
            </a:extLst>
          </p:cNvPr>
          <p:cNvSpPr>
            <a:spLocks noGrp="1"/>
          </p:cNvSpPr>
          <p:nvPr>
            <p:ph type="title"/>
          </p:nvPr>
        </p:nvSpPr>
        <p:spPr>
          <a:xfrm>
            <a:off x="912286" y="15876"/>
            <a:ext cx="10358967" cy="1143000"/>
          </a:xfrm>
        </p:spPr>
        <p:txBody>
          <a:bodyPr/>
          <a:lstStyle/>
          <a:p>
            <a:r>
              <a:rPr lang="en-US" dirty="0">
                <a:solidFill>
                  <a:srgbClr val="0432FF"/>
                </a:solidFill>
              </a:rPr>
              <a:t>DESTINY-Breast09 Exploratory Analysis: PFS with T-</a:t>
            </a:r>
            <a:r>
              <a:rPr lang="en-US" dirty="0" err="1">
                <a:solidFill>
                  <a:srgbClr val="0432FF"/>
                </a:solidFill>
              </a:rPr>
              <a:t>DXd</a:t>
            </a:r>
            <a:r>
              <a:rPr lang="en-US" dirty="0">
                <a:solidFill>
                  <a:srgbClr val="0432FF"/>
                </a:solidFill>
              </a:rPr>
              <a:t> </a:t>
            </a:r>
            <a:br>
              <a:rPr lang="en-US" dirty="0">
                <a:solidFill>
                  <a:srgbClr val="0432FF"/>
                </a:solidFill>
              </a:rPr>
            </a:br>
            <a:r>
              <a:rPr lang="en-US" dirty="0">
                <a:solidFill>
                  <a:srgbClr val="0432FF"/>
                </a:solidFill>
              </a:rPr>
              <a:t>and Pertuzumab by Best Response</a:t>
            </a:r>
          </a:p>
        </p:txBody>
      </p:sp>
      <p:sp>
        <p:nvSpPr>
          <p:cNvPr id="8" name="TextBox 7">
            <a:extLst>
              <a:ext uri="{FF2B5EF4-FFF2-40B4-BE49-F238E27FC236}">
                <a16:creationId xmlns:a16="http://schemas.microsoft.com/office/drawing/2014/main" id="{4489D3AF-9872-A087-AAA3-3E8D97244679}"/>
              </a:ext>
            </a:extLst>
          </p:cNvPr>
          <p:cNvSpPr txBox="1"/>
          <p:nvPr/>
        </p:nvSpPr>
        <p:spPr>
          <a:xfrm>
            <a:off x="0" y="6534835"/>
            <a:ext cx="3299814"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Park YH et al. ASCO 2026;Abstract 1021.</a:t>
            </a:r>
          </a:p>
        </p:txBody>
      </p:sp>
      <p:pic>
        <p:nvPicPr>
          <p:cNvPr id="4" name="Picture 3">
            <a:extLst>
              <a:ext uri="{FF2B5EF4-FFF2-40B4-BE49-F238E27FC236}">
                <a16:creationId xmlns:a16="http://schemas.microsoft.com/office/drawing/2014/main" id="{683002EA-7D66-7B24-76EB-CD20A394EA9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620175" y="1068183"/>
            <a:ext cx="8951649" cy="3872019"/>
          </a:xfrm>
          <a:prstGeom prst="rect">
            <a:avLst/>
          </a:prstGeom>
        </p:spPr>
      </p:pic>
      <p:graphicFrame>
        <p:nvGraphicFramePr>
          <p:cNvPr id="3" name="Table 2">
            <a:extLst>
              <a:ext uri="{FF2B5EF4-FFF2-40B4-BE49-F238E27FC236}">
                <a16:creationId xmlns:a16="http://schemas.microsoft.com/office/drawing/2014/main" id="{013B7D76-5E53-D9E9-5A34-94909447DE50}"/>
              </a:ext>
            </a:extLst>
          </p:cNvPr>
          <p:cNvGraphicFramePr>
            <a:graphicFrameLocks noGrp="1"/>
          </p:cNvGraphicFramePr>
          <p:nvPr>
            <p:extLst>
              <p:ext uri="{D42A27DB-BD31-4B8C-83A1-F6EECF244321}">
                <p14:modId xmlns:p14="http://schemas.microsoft.com/office/powerpoint/2010/main" val="2515802952"/>
              </p:ext>
            </p:extLst>
          </p:nvPr>
        </p:nvGraphicFramePr>
        <p:xfrm>
          <a:off x="1620174" y="5077881"/>
          <a:ext cx="8951649" cy="1007040"/>
        </p:xfrm>
        <a:graphic>
          <a:graphicData uri="http://schemas.openxmlformats.org/drawingml/2006/table">
            <a:tbl>
              <a:tblPr firstRow="1" bandRow="1">
                <a:tableStyleId>{21E4AEA4-8DFA-4A89-87EB-49C32662AFE0}</a:tableStyleId>
              </a:tblPr>
              <a:tblGrid>
                <a:gridCol w="2983883">
                  <a:extLst>
                    <a:ext uri="{9D8B030D-6E8A-4147-A177-3AD203B41FA5}">
                      <a16:colId xmlns:a16="http://schemas.microsoft.com/office/drawing/2014/main" val="2717951798"/>
                    </a:ext>
                  </a:extLst>
                </a:gridCol>
                <a:gridCol w="2983883">
                  <a:extLst>
                    <a:ext uri="{9D8B030D-6E8A-4147-A177-3AD203B41FA5}">
                      <a16:colId xmlns:a16="http://schemas.microsoft.com/office/drawing/2014/main" val="781582314"/>
                    </a:ext>
                  </a:extLst>
                </a:gridCol>
                <a:gridCol w="2983883">
                  <a:extLst>
                    <a:ext uri="{9D8B030D-6E8A-4147-A177-3AD203B41FA5}">
                      <a16:colId xmlns:a16="http://schemas.microsoft.com/office/drawing/2014/main" val="3744537371"/>
                    </a:ext>
                  </a:extLst>
                </a:gridCol>
              </a:tblGrid>
              <a:tr h="36696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T-</a:t>
                      </a:r>
                      <a:r>
                        <a:rPr lang="en-US" dirty="0" err="1"/>
                        <a:t>DXd</a:t>
                      </a:r>
                      <a:r>
                        <a:rPr lang="en-US" dirty="0"/>
                        <a:t> + pertuzumab</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dirty="0"/>
                        <a:t>THP</a:t>
                      </a:r>
                    </a:p>
                  </a:txBody>
                  <a:tcPr>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971568026"/>
                  </a:ext>
                </a:extLst>
              </a:tr>
              <a:tr h="370840">
                <a:tc>
                  <a:txBody>
                    <a:bodyPr/>
                    <a:lstStyle/>
                    <a:p>
                      <a:r>
                        <a:rPr lang="en-US" dirty="0"/>
                        <a:t>Median time to deep PR </a:t>
                      </a:r>
                      <a:br>
                        <a:rPr lang="en-US" dirty="0"/>
                      </a:br>
                      <a:r>
                        <a:rPr lang="en-US" dirty="0" err="1"/>
                        <a:t>mo</a:t>
                      </a:r>
                      <a:r>
                        <a:rPr lang="en-US" dirty="0"/>
                        <a:t> (95% CI)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9.6 (6.8-11.0)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tc>
                  <a:txBody>
                    <a:bodyPr/>
                    <a:lstStyle/>
                    <a:p>
                      <a:pPr algn="ctr"/>
                      <a:r>
                        <a:rPr lang="en-US" dirty="0"/>
                        <a:t>8.2 (6.8-9.6)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0"/>
                    </a:solidFill>
                  </a:tcPr>
                </a:tc>
                <a:extLst>
                  <a:ext uri="{0D108BD9-81ED-4DB2-BD59-A6C34878D82A}">
                    <a16:rowId xmlns:a16="http://schemas.microsoft.com/office/drawing/2014/main" val="2992574475"/>
                  </a:ext>
                </a:extLst>
              </a:tr>
            </a:tbl>
          </a:graphicData>
        </a:graphic>
      </p:graphicFrame>
      <p:sp>
        <p:nvSpPr>
          <p:cNvPr id="5" name="TextBox 4">
            <a:extLst>
              <a:ext uri="{FF2B5EF4-FFF2-40B4-BE49-F238E27FC236}">
                <a16:creationId xmlns:a16="http://schemas.microsoft.com/office/drawing/2014/main" id="{468B75E1-CF54-DCC6-CA99-DCCAA6A92012}"/>
              </a:ext>
            </a:extLst>
          </p:cNvPr>
          <p:cNvSpPr txBox="1"/>
          <p:nvPr/>
        </p:nvSpPr>
        <p:spPr>
          <a:xfrm>
            <a:off x="1639229" y="6144542"/>
            <a:ext cx="7390741" cy="323165"/>
          </a:xfrm>
          <a:prstGeom prst="rect">
            <a:avLst/>
          </a:prstGeom>
          <a:noFill/>
        </p:spPr>
        <p:txBody>
          <a:bodyPr wrap="non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CR = complete response; PR = partial response; SD = stable disease; PD = progressive disease</a:t>
            </a:r>
          </a:p>
        </p:txBody>
      </p:sp>
    </p:spTree>
    <p:extLst>
      <p:ext uri="{BB962C8B-B14F-4D97-AF65-F5344CB8AC3E}">
        <p14:creationId xmlns:p14="http://schemas.microsoft.com/office/powerpoint/2010/main" val="8839341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75B22-62EA-C53B-A944-CFFC8561E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68B45-E56F-36B1-CAC8-D7347BAC6F69}"/>
              </a:ext>
            </a:extLst>
          </p:cNvPr>
          <p:cNvSpPr>
            <a:spLocks noGrp="1"/>
          </p:cNvSpPr>
          <p:nvPr>
            <p:ph type="title"/>
          </p:nvPr>
        </p:nvSpPr>
        <p:spPr>
          <a:xfrm>
            <a:off x="912286" y="44624"/>
            <a:ext cx="10358967" cy="1143000"/>
          </a:xfrm>
        </p:spPr>
        <p:txBody>
          <a:bodyPr/>
          <a:lstStyle/>
          <a:p>
            <a:r>
              <a:rPr lang="en-US" dirty="0">
                <a:solidFill>
                  <a:srgbClr val="0432FF"/>
                </a:solidFill>
              </a:rPr>
              <a:t>Phase III DESTINY-Breast09: Overall Survival at 16% Maturity</a:t>
            </a:r>
          </a:p>
        </p:txBody>
      </p:sp>
      <p:pic>
        <p:nvPicPr>
          <p:cNvPr id="8194" name="Picture 2">
            <a:extLst>
              <a:ext uri="{FF2B5EF4-FFF2-40B4-BE49-F238E27FC236}">
                <a16:creationId xmlns:a16="http://schemas.microsoft.com/office/drawing/2014/main" id="{3FBDDE6E-3510-7CF9-E848-1686DD60B0F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765287" y="1124744"/>
            <a:ext cx="10652963" cy="47952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6D9385D-62DC-5687-9F44-4E9D3AD14BA7}"/>
              </a:ext>
            </a:extLst>
          </p:cNvPr>
          <p:cNvSpPr txBox="1"/>
          <p:nvPr/>
        </p:nvSpPr>
        <p:spPr>
          <a:xfrm>
            <a:off x="-1" y="6525344"/>
            <a:ext cx="11271253"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Tolaney SM et al. ASCO 2025;Abstract LBA1008;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2026;394:551-62.</a:t>
            </a:r>
          </a:p>
        </p:txBody>
      </p:sp>
    </p:spTree>
    <p:extLst>
      <p:ext uri="{BB962C8B-B14F-4D97-AF65-F5344CB8AC3E}">
        <p14:creationId xmlns:p14="http://schemas.microsoft.com/office/powerpoint/2010/main" val="41843982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D4848-BA9A-DF1C-E3C6-6E775F59C4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35CFED-126A-49BA-54B4-13217508F656}"/>
              </a:ext>
            </a:extLst>
          </p:cNvPr>
          <p:cNvSpPr>
            <a:spLocks noGrp="1"/>
          </p:cNvSpPr>
          <p:nvPr>
            <p:ph type="title"/>
          </p:nvPr>
        </p:nvSpPr>
        <p:spPr/>
        <p:txBody>
          <a:bodyPr/>
          <a:lstStyle/>
          <a:p>
            <a:r>
              <a:rPr lang="en-US" dirty="0">
                <a:solidFill>
                  <a:srgbClr val="0432FF"/>
                </a:solidFill>
              </a:rPr>
              <a:t>Phase </a:t>
            </a:r>
            <a:r>
              <a:rPr lang="en-US" dirty="0" err="1">
                <a:solidFill>
                  <a:srgbClr val="0432FF"/>
                </a:solidFill>
              </a:rPr>
              <a:t>IIIb</a:t>
            </a:r>
            <a:r>
              <a:rPr lang="en-US" dirty="0">
                <a:solidFill>
                  <a:srgbClr val="0432FF"/>
                </a:solidFill>
              </a:rPr>
              <a:t>/IV DESTINY-Breast12 Study Design</a:t>
            </a:r>
          </a:p>
        </p:txBody>
      </p:sp>
      <p:sp>
        <p:nvSpPr>
          <p:cNvPr id="4" name="TextBox 3">
            <a:extLst>
              <a:ext uri="{FF2B5EF4-FFF2-40B4-BE49-F238E27FC236}">
                <a16:creationId xmlns:a16="http://schemas.microsoft.com/office/drawing/2014/main" id="{36122681-0B71-22C0-0205-169C6451E549}"/>
              </a:ext>
            </a:extLst>
          </p:cNvPr>
          <p:cNvSpPr txBox="1"/>
          <p:nvPr/>
        </p:nvSpPr>
        <p:spPr>
          <a:xfrm>
            <a:off x="0" y="6525344"/>
            <a:ext cx="10881360"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Lin N et al. ESMO 2024; Harbeck N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Nat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2024;30:3717-27. </a:t>
            </a:r>
          </a:p>
        </p:txBody>
      </p:sp>
      <p:pic>
        <p:nvPicPr>
          <p:cNvPr id="6" name="Picture 5">
            <a:extLst>
              <a:ext uri="{FF2B5EF4-FFF2-40B4-BE49-F238E27FC236}">
                <a16:creationId xmlns:a16="http://schemas.microsoft.com/office/drawing/2014/main" id="{04807531-51B5-2202-1568-C83EFF20E6F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64317" y="1370013"/>
            <a:ext cx="11863366" cy="4619919"/>
          </a:xfrm>
          <a:prstGeom prst="rect">
            <a:avLst/>
          </a:prstGeom>
        </p:spPr>
      </p:pic>
    </p:spTree>
    <p:extLst>
      <p:ext uri="{BB962C8B-B14F-4D97-AF65-F5344CB8AC3E}">
        <p14:creationId xmlns:p14="http://schemas.microsoft.com/office/powerpoint/2010/main" val="4663212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23498-F21D-BD55-8E70-F3ABBEDA8918}"/>
              </a:ext>
            </a:extLst>
          </p:cNvPr>
          <p:cNvSpPr>
            <a:spLocks noGrp="1"/>
          </p:cNvSpPr>
          <p:nvPr>
            <p:ph type="title"/>
          </p:nvPr>
        </p:nvSpPr>
        <p:spPr/>
        <p:txBody>
          <a:bodyPr/>
          <a:lstStyle/>
          <a:p>
            <a:r>
              <a:rPr lang="en-US" dirty="0">
                <a:solidFill>
                  <a:srgbClr val="0432FF"/>
                </a:solidFill>
              </a:rPr>
              <a:t>Phase III HER2CLIMB-05 Study Design</a:t>
            </a:r>
          </a:p>
        </p:txBody>
      </p:sp>
      <p:sp>
        <p:nvSpPr>
          <p:cNvPr id="4" name="TextBox 3">
            <a:extLst>
              <a:ext uri="{FF2B5EF4-FFF2-40B4-BE49-F238E27FC236}">
                <a16:creationId xmlns:a16="http://schemas.microsoft.com/office/drawing/2014/main" id="{C122F6AA-EEE4-D3E4-9D5E-43EFB2890A0B}"/>
              </a:ext>
            </a:extLst>
          </p:cNvPr>
          <p:cNvSpPr txBox="1"/>
          <p:nvPr/>
        </p:nvSpPr>
        <p:spPr>
          <a:xfrm>
            <a:off x="0" y="6525344"/>
            <a:ext cx="3938450"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Hamilton EP et al. ASCO 2023;Abstract TPS1115.</a:t>
            </a:r>
          </a:p>
        </p:txBody>
      </p:sp>
      <p:pic>
        <p:nvPicPr>
          <p:cNvPr id="19460" name="Picture 4">
            <a:extLst>
              <a:ext uri="{FF2B5EF4-FFF2-40B4-BE49-F238E27FC236}">
                <a16:creationId xmlns:a16="http://schemas.microsoft.com/office/drawing/2014/main" id="{FCF0A0CA-4F34-5C5B-55E0-9CE26C094BF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38589" y="2060848"/>
            <a:ext cx="11906360" cy="27363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6241868-96B5-6AB4-6CC9-DF2991A5C3E5}"/>
              </a:ext>
            </a:extLst>
          </p:cNvPr>
          <p:cNvSpPr txBox="1"/>
          <p:nvPr/>
        </p:nvSpPr>
        <p:spPr>
          <a:xfrm>
            <a:off x="267629" y="4830359"/>
            <a:ext cx="5495094" cy="323165"/>
          </a:xfrm>
          <a:prstGeom prst="rect">
            <a:avLst/>
          </a:prstGeom>
          <a:noFill/>
        </p:spPr>
        <p:txBody>
          <a:bodyPr wrap="non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1L = first line; LA = locally advanced; MBC = metastatic breast cancer</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365209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84CB2-0DD8-725C-1E67-C79FC0558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006C2-5711-E864-68C9-18178B19D184}"/>
              </a:ext>
            </a:extLst>
          </p:cNvPr>
          <p:cNvSpPr>
            <a:spLocks noGrp="1"/>
          </p:cNvSpPr>
          <p:nvPr>
            <p:ph type="title"/>
          </p:nvPr>
        </p:nvSpPr>
        <p:spPr>
          <a:xfrm>
            <a:off x="1199456" y="227013"/>
            <a:ext cx="10071797" cy="1143000"/>
          </a:xfrm>
        </p:spPr>
        <p:txBody>
          <a:bodyPr/>
          <a:lstStyle/>
          <a:p>
            <a:pPr algn="l"/>
            <a:r>
              <a:rPr lang="en-US" dirty="0">
                <a:solidFill>
                  <a:srgbClr val="0432FF"/>
                </a:solidFill>
              </a:rPr>
              <a:t>Phase III HER2CLIMB-05: Investigator-Assessed PFS </a:t>
            </a:r>
            <a:br>
              <a:rPr lang="en-US" dirty="0">
                <a:solidFill>
                  <a:srgbClr val="0432FF"/>
                </a:solidFill>
              </a:rPr>
            </a:br>
            <a:r>
              <a:rPr lang="en-US" dirty="0">
                <a:solidFill>
                  <a:srgbClr val="0432FF"/>
                </a:solidFill>
              </a:rPr>
              <a:t>in the ITT Population</a:t>
            </a:r>
          </a:p>
        </p:txBody>
      </p:sp>
      <p:sp>
        <p:nvSpPr>
          <p:cNvPr id="4" name="TextBox 3">
            <a:extLst>
              <a:ext uri="{FF2B5EF4-FFF2-40B4-BE49-F238E27FC236}">
                <a16:creationId xmlns:a16="http://schemas.microsoft.com/office/drawing/2014/main" id="{123BB37D-F411-4189-2D9D-ADAA1A6CDC07}"/>
              </a:ext>
            </a:extLst>
          </p:cNvPr>
          <p:cNvSpPr txBox="1"/>
          <p:nvPr/>
        </p:nvSpPr>
        <p:spPr>
          <a:xfrm>
            <a:off x="0" y="6525344"/>
            <a:ext cx="380886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Dieras</a:t>
            </a:r>
            <a:r>
              <a:rPr kumimoji="0" lang="en-US" sz="1500" b="0" i="0" u="none" strike="noStrike" kern="1200" cap="none" spc="0" normalizeH="0" baseline="0" noProof="0" dirty="0">
                <a:ln>
                  <a:noFill/>
                </a:ln>
                <a:solidFill>
                  <a:srgbClr val="000000"/>
                </a:solidFill>
                <a:effectLst/>
                <a:uLnTx/>
                <a:uFillTx/>
                <a:latin typeface="Calibri"/>
                <a:ea typeface="+mn-ea"/>
                <a:cs typeface="+mn-cs"/>
              </a:rPr>
              <a:t> V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J Clin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2026;44:1597-607.</a:t>
            </a:r>
          </a:p>
        </p:txBody>
      </p:sp>
      <p:pic>
        <p:nvPicPr>
          <p:cNvPr id="20482" name="Picture 2">
            <a:extLst>
              <a:ext uri="{FF2B5EF4-FFF2-40B4-BE49-F238E27FC236}">
                <a16:creationId xmlns:a16="http://schemas.microsoft.com/office/drawing/2014/main" id="{019FFBAF-7AA8-217F-02FC-660610C1FD6A}"/>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700061" y="1412776"/>
            <a:ext cx="10791877" cy="45291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1C0B328-AE77-86A1-81E2-6DEA997EBC74}"/>
              </a:ext>
            </a:extLst>
          </p:cNvPr>
          <p:cNvSpPr txBox="1"/>
          <p:nvPr/>
        </p:nvSpPr>
        <p:spPr>
          <a:xfrm>
            <a:off x="694481" y="5969759"/>
            <a:ext cx="587160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TUC = tucatinib; TRAS = trastuzumab; PERT =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pertuzumab</a:t>
            </a:r>
            <a:r>
              <a:rPr kumimoji="0" lang="en-US" sz="1500" b="0" i="0" u="none" strike="noStrike" kern="1200" cap="none" spc="0" normalizeH="0" baseline="0" noProof="0" dirty="0">
                <a:ln>
                  <a:noFill/>
                </a:ln>
                <a:solidFill>
                  <a:srgbClr val="000000"/>
                </a:solidFill>
                <a:effectLst/>
                <a:uLnTx/>
                <a:uFillTx/>
                <a:latin typeface="Calibri"/>
                <a:ea typeface="+mn-ea"/>
                <a:cs typeface="+mn-cs"/>
              </a:rPr>
              <a:t>; PBO = placebo</a:t>
            </a:r>
          </a:p>
        </p:txBody>
      </p:sp>
    </p:spTree>
    <p:extLst>
      <p:ext uri="{BB962C8B-B14F-4D97-AF65-F5344CB8AC3E}">
        <p14:creationId xmlns:p14="http://schemas.microsoft.com/office/powerpoint/2010/main" val="39572790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712C6-50F2-5CC0-E846-5DF7A68E3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FE9277-10CB-B6DA-21DB-E608E18BB6BF}"/>
              </a:ext>
            </a:extLst>
          </p:cNvPr>
          <p:cNvSpPr>
            <a:spLocks noGrp="1"/>
          </p:cNvSpPr>
          <p:nvPr>
            <p:ph type="title"/>
          </p:nvPr>
        </p:nvSpPr>
        <p:spPr>
          <a:xfrm>
            <a:off x="1015205" y="44624"/>
            <a:ext cx="10256048" cy="1143000"/>
          </a:xfrm>
        </p:spPr>
        <p:txBody>
          <a:bodyPr/>
          <a:lstStyle/>
          <a:p>
            <a:pPr algn="l"/>
            <a:r>
              <a:rPr lang="en-US" dirty="0">
                <a:solidFill>
                  <a:srgbClr val="0432FF"/>
                </a:solidFill>
              </a:rPr>
              <a:t>Phase III HER2CLIMB-05: Investigator-Assessed OS </a:t>
            </a:r>
            <a:br>
              <a:rPr lang="en-US" dirty="0">
                <a:solidFill>
                  <a:srgbClr val="0432FF"/>
                </a:solidFill>
              </a:rPr>
            </a:br>
            <a:r>
              <a:rPr lang="en-US" dirty="0">
                <a:solidFill>
                  <a:srgbClr val="0432FF"/>
                </a:solidFill>
              </a:rPr>
              <a:t>in the ITT Population</a:t>
            </a:r>
          </a:p>
        </p:txBody>
      </p:sp>
      <p:pic>
        <p:nvPicPr>
          <p:cNvPr id="21506" name="Picture 2">
            <a:extLst>
              <a:ext uri="{FF2B5EF4-FFF2-40B4-BE49-F238E27FC236}">
                <a16:creationId xmlns:a16="http://schemas.microsoft.com/office/drawing/2014/main" id="{7F0FB541-7035-1B2F-B1F9-5907B696C8C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015205" y="1052736"/>
            <a:ext cx="10153128" cy="53806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744C6CA-55C9-DD54-31D1-959C66B020ED}"/>
              </a:ext>
            </a:extLst>
          </p:cNvPr>
          <p:cNvSpPr txBox="1"/>
          <p:nvPr/>
        </p:nvSpPr>
        <p:spPr>
          <a:xfrm>
            <a:off x="0" y="6525344"/>
            <a:ext cx="376077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Dieras</a:t>
            </a:r>
            <a:r>
              <a:rPr kumimoji="0" lang="en-US" sz="1500" b="0" i="0" u="none" strike="noStrike" kern="1200" cap="none" spc="0" normalizeH="0" baseline="0" noProof="0" dirty="0">
                <a:ln>
                  <a:noFill/>
                </a:ln>
                <a:solidFill>
                  <a:srgbClr val="000000"/>
                </a:solidFill>
                <a:effectLst/>
                <a:uLnTx/>
                <a:uFillTx/>
                <a:latin typeface="Calibri"/>
                <a:ea typeface="+mn-ea"/>
                <a:cs typeface="+mn-cs"/>
              </a:rPr>
              <a:t> V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J Clin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2026;44:1597-607.</a:t>
            </a:r>
          </a:p>
        </p:txBody>
      </p:sp>
    </p:spTree>
    <p:extLst>
      <p:ext uri="{BB962C8B-B14F-4D97-AF65-F5344CB8AC3E}">
        <p14:creationId xmlns:p14="http://schemas.microsoft.com/office/powerpoint/2010/main" val="11009343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848B-6CE4-9832-60C4-ACC9DB45C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736528-10E1-D4E9-5CF6-A587DDEFBE70}"/>
              </a:ext>
            </a:extLst>
          </p:cNvPr>
          <p:cNvSpPr>
            <a:spLocks noGrp="1"/>
          </p:cNvSpPr>
          <p:nvPr>
            <p:ph type="title"/>
          </p:nvPr>
        </p:nvSpPr>
        <p:spPr>
          <a:xfrm>
            <a:off x="0" y="151024"/>
            <a:ext cx="12191999" cy="1143000"/>
          </a:xfrm>
        </p:spPr>
        <p:txBody>
          <a:bodyPr/>
          <a:lstStyle/>
          <a:p>
            <a:r>
              <a:rPr lang="en-US" dirty="0">
                <a:solidFill>
                  <a:srgbClr val="0432FF"/>
                </a:solidFill>
              </a:rPr>
              <a:t>Phase III HER2CLIMB-05: Investigator-Assessed PFS by HR Status</a:t>
            </a:r>
          </a:p>
        </p:txBody>
      </p:sp>
      <p:sp>
        <p:nvSpPr>
          <p:cNvPr id="5" name="TextBox 4">
            <a:extLst>
              <a:ext uri="{FF2B5EF4-FFF2-40B4-BE49-F238E27FC236}">
                <a16:creationId xmlns:a16="http://schemas.microsoft.com/office/drawing/2014/main" id="{B83C080F-3420-8A9C-EF52-F73DA75D2DF7}"/>
              </a:ext>
            </a:extLst>
          </p:cNvPr>
          <p:cNvSpPr txBox="1"/>
          <p:nvPr/>
        </p:nvSpPr>
        <p:spPr>
          <a:xfrm>
            <a:off x="0" y="6525344"/>
            <a:ext cx="3760773"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Dieras</a:t>
            </a:r>
            <a:r>
              <a:rPr kumimoji="0" lang="en-US" sz="1500" b="0" i="0" u="none" strike="noStrike" kern="1200" cap="none" spc="0" normalizeH="0" baseline="0" noProof="0" dirty="0">
                <a:ln>
                  <a:noFill/>
                </a:ln>
                <a:solidFill>
                  <a:srgbClr val="000000"/>
                </a:solidFill>
                <a:effectLst/>
                <a:uLnTx/>
                <a:uFillTx/>
                <a:latin typeface="Calibri"/>
                <a:ea typeface="+mn-ea"/>
                <a:cs typeface="+mn-cs"/>
              </a:rPr>
              <a:t> V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J Clin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2026;44:1597-607.</a:t>
            </a:r>
          </a:p>
        </p:txBody>
      </p:sp>
      <p:pic>
        <p:nvPicPr>
          <p:cNvPr id="4" name="Picture 3">
            <a:extLst>
              <a:ext uri="{FF2B5EF4-FFF2-40B4-BE49-F238E27FC236}">
                <a16:creationId xmlns:a16="http://schemas.microsoft.com/office/drawing/2014/main" id="{971793A9-534E-975C-2DAB-4E8B3A4E8B5F}"/>
              </a:ext>
            </a:extLst>
          </p:cNvPr>
          <p:cNvPicPr>
            <a:picLocks noChangeAspect="1"/>
          </p:cNvPicPr>
          <p:nvPr/>
        </p:nvPicPr>
        <p:blipFill>
          <a:blip r:embed="rId2"/>
          <a:stretch>
            <a:fillRect/>
          </a:stretch>
        </p:blipFill>
        <p:spPr>
          <a:xfrm>
            <a:off x="106975" y="1733546"/>
            <a:ext cx="5771211" cy="3390907"/>
          </a:xfrm>
          <a:prstGeom prst="rect">
            <a:avLst/>
          </a:prstGeom>
        </p:spPr>
      </p:pic>
      <p:sp>
        <p:nvSpPr>
          <p:cNvPr id="6" name="TextBox 5">
            <a:extLst>
              <a:ext uri="{FF2B5EF4-FFF2-40B4-BE49-F238E27FC236}">
                <a16:creationId xmlns:a16="http://schemas.microsoft.com/office/drawing/2014/main" id="{467952DD-1E6A-758F-5C93-377D1EC8DE2A}"/>
              </a:ext>
            </a:extLst>
          </p:cNvPr>
          <p:cNvSpPr txBox="1"/>
          <p:nvPr/>
        </p:nvSpPr>
        <p:spPr>
          <a:xfrm>
            <a:off x="1330034" y="1364214"/>
            <a:ext cx="332509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HR-negative</a:t>
            </a:r>
          </a:p>
        </p:txBody>
      </p:sp>
      <p:pic>
        <p:nvPicPr>
          <p:cNvPr id="8" name="Picture 7">
            <a:extLst>
              <a:ext uri="{FF2B5EF4-FFF2-40B4-BE49-F238E27FC236}">
                <a16:creationId xmlns:a16="http://schemas.microsoft.com/office/drawing/2014/main" id="{B47389A1-8521-9EB2-F8ED-C8A55331E641}"/>
              </a:ext>
            </a:extLst>
          </p:cNvPr>
          <p:cNvPicPr>
            <a:picLocks noChangeAspect="1"/>
          </p:cNvPicPr>
          <p:nvPr/>
        </p:nvPicPr>
        <p:blipFill>
          <a:blip r:embed="rId3"/>
          <a:stretch>
            <a:fillRect/>
          </a:stretch>
        </p:blipFill>
        <p:spPr>
          <a:xfrm>
            <a:off x="5986774" y="1733546"/>
            <a:ext cx="6098251" cy="3390908"/>
          </a:xfrm>
          <a:prstGeom prst="rect">
            <a:avLst/>
          </a:prstGeom>
        </p:spPr>
      </p:pic>
      <p:sp>
        <p:nvSpPr>
          <p:cNvPr id="10" name="TextBox 9">
            <a:extLst>
              <a:ext uri="{FF2B5EF4-FFF2-40B4-BE49-F238E27FC236}">
                <a16:creationId xmlns:a16="http://schemas.microsoft.com/office/drawing/2014/main" id="{C6816F43-C0E2-424C-0422-6C496113C2A0}"/>
              </a:ext>
            </a:extLst>
          </p:cNvPr>
          <p:cNvSpPr txBox="1"/>
          <p:nvPr/>
        </p:nvSpPr>
        <p:spPr>
          <a:xfrm>
            <a:off x="7373353" y="1329119"/>
            <a:ext cx="332509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HR-positive</a:t>
            </a:r>
          </a:p>
        </p:txBody>
      </p:sp>
      <p:sp>
        <p:nvSpPr>
          <p:cNvPr id="3" name="Rectangle 2">
            <a:extLst>
              <a:ext uri="{FF2B5EF4-FFF2-40B4-BE49-F238E27FC236}">
                <a16:creationId xmlns:a16="http://schemas.microsoft.com/office/drawing/2014/main" id="{594C5CE7-C0A9-D32F-2869-CDE847D92F76}"/>
              </a:ext>
            </a:extLst>
          </p:cNvPr>
          <p:cNvSpPr/>
          <p:nvPr/>
        </p:nvSpPr>
        <p:spPr bwMode="auto">
          <a:xfrm>
            <a:off x="106975" y="1733546"/>
            <a:ext cx="227562" cy="21791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7" name="Rectangle 6">
            <a:extLst>
              <a:ext uri="{FF2B5EF4-FFF2-40B4-BE49-F238E27FC236}">
                <a16:creationId xmlns:a16="http://schemas.microsoft.com/office/drawing/2014/main" id="{4484B640-670B-BE7F-36D9-6EAA7BE0E6AE}"/>
              </a:ext>
            </a:extLst>
          </p:cNvPr>
          <p:cNvSpPr/>
          <p:nvPr/>
        </p:nvSpPr>
        <p:spPr bwMode="auto">
          <a:xfrm>
            <a:off x="6039424" y="1800454"/>
            <a:ext cx="227562" cy="21791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29105589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E64D5-1D19-924D-4B76-EAB9CA3A22FF}"/>
              </a:ext>
            </a:extLst>
          </p:cNvPr>
          <p:cNvSpPr>
            <a:spLocks noGrp="1"/>
          </p:cNvSpPr>
          <p:nvPr>
            <p:ph type="title"/>
          </p:nvPr>
        </p:nvSpPr>
        <p:spPr>
          <a:xfrm>
            <a:off x="912286" y="6005"/>
            <a:ext cx="10358967" cy="1143000"/>
          </a:xfrm>
        </p:spPr>
        <p:txBody>
          <a:bodyPr/>
          <a:lstStyle/>
          <a:p>
            <a:r>
              <a:rPr lang="en-US" dirty="0">
                <a:solidFill>
                  <a:srgbClr val="0432FF"/>
                </a:solidFill>
              </a:rPr>
              <a:t>Phase III PATINA Study Design</a:t>
            </a:r>
          </a:p>
        </p:txBody>
      </p:sp>
      <p:sp>
        <p:nvSpPr>
          <p:cNvPr id="6" name="TextBox 5">
            <a:extLst>
              <a:ext uri="{FF2B5EF4-FFF2-40B4-BE49-F238E27FC236}">
                <a16:creationId xmlns:a16="http://schemas.microsoft.com/office/drawing/2014/main" id="{A3C7BEEA-F036-F30E-BE18-170B36C1A166}"/>
              </a:ext>
            </a:extLst>
          </p:cNvPr>
          <p:cNvSpPr txBox="1"/>
          <p:nvPr/>
        </p:nvSpPr>
        <p:spPr>
          <a:xfrm>
            <a:off x="7264" y="6494324"/>
            <a:ext cx="3655681"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Vaz-Luis I et al. ESMO 2025;Abstract 485MO.</a:t>
            </a:r>
          </a:p>
        </p:txBody>
      </p:sp>
      <p:grpSp>
        <p:nvGrpSpPr>
          <p:cNvPr id="8" name="Group 7">
            <a:extLst>
              <a:ext uri="{FF2B5EF4-FFF2-40B4-BE49-F238E27FC236}">
                <a16:creationId xmlns:a16="http://schemas.microsoft.com/office/drawing/2014/main" id="{A5F59AB9-39A8-6692-4267-40BB8AD4551C}"/>
              </a:ext>
            </a:extLst>
          </p:cNvPr>
          <p:cNvGrpSpPr/>
          <p:nvPr/>
        </p:nvGrpSpPr>
        <p:grpSpPr>
          <a:xfrm>
            <a:off x="439141" y="1196752"/>
            <a:ext cx="11305256" cy="4725904"/>
            <a:chOff x="551384" y="1341000"/>
            <a:chExt cx="11305256" cy="4725904"/>
          </a:xfrm>
        </p:grpSpPr>
        <p:pic>
          <p:nvPicPr>
            <p:cNvPr id="5" name="Picture 4" descr="A screenshot of a medical information&#10;&#10;AI-generated content may be incorrect.">
              <a:extLst>
                <a:ext uri="{FF2B5EF4-FFF2-40B4-BE49-F238E27FC236}">
                  <a16:creationId xmlns:a16="http://schemas.microsoft.com/office/drawing/2014/main" id="{9450DA2C-50DC-259D-7929-67B0712B053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551384" y="1341000"/>
              <a:ext cx="11305256" cy="4725904"/>
            </a:xfrm>
            <a:prstGeom prst="rect">
              <a:avLst/>
            </a:prstGeom>
          </p:spPr>
        </p:pic>
        <p:sp>
          <p:nvSpPr>
            <p:cNvPr id="7" name="Rectangle 6">
              <a:extLst>
                <a:ext uri="{FF2B5EF4-FFF2-40B4-BE49-F238E27FC236}">
                  <a16:creationId xmlns:a16="http://schemas.microsoft.com/office/drawing/2014/main" id="{F8B42954-4FCF-3391-C0F8-0A072FC82B86}"/>
                </a:ext>
              </a:extLst>
            </p:cNvPr>
            <p:cNvSpPr/>
            <p:nvPr/>
          </p:nvSpPr>
          <p:spPr bwMode="auto">
            <a:xfrm>
              <a:off x="10095914" y="5847471"/>
              <a:ext cx="1544702" cy="21943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Tree>
    <p:extLst>
      <p:ext uri="{BB962C8B-B14F-4D97-AF65-F5344CB8AC3E}">
        <p14:creationId xmlns:p14="http://schemas.microsoft.com/office/powerpoint/2010/main" val="32176161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863C2-D9FE-DACE-9B0B-3FD0DCDF8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80254-7629-9765-79C9-C3145E8E7DF1}"/>
              </a:ext>
            </a:extLst>
          </p:cNvPr>
          <p:cNvSpPr>
            <a:spLocks noGrp="1"/>
          </p:cNvSpPr>
          <p:nvPr>
            <p:ph type="title"/>
          </p:nvPr>
        </p:nvSpPr>
        <p:spPr/>
        <p:txBody>
          <a:bodyPr/>
          <a:lstStyle/>
          <a:p>
            <a:pPr algn="l"/>
            <a:r>
              <a:rPr lang="en-US" dirty="0">
                <a:solidFill>
                  <a:srgbClr val="0432FF"/>
                </a:solidFill>
              </a:rPr>
              <a:t>Phase III PATINA: </a:t>
            </a:r>
            <a:r>
              <a:rPr lang="en-US" dirty="0"/>
              <a:t>PFS in the ITT Population</a:t>
            </a:r>
            <a:endParaRPr lang="en-US" dirty="0">
              <a:solidFill>
                <a:srgbClr val="0432FF"/>
              </a:solidFill>
            </a:endParaRPr>
          </a:p>
        </p:txBody>
      </p:sp>
      <p:sp>
        <p:nvSpPr>
          <p:cNvPr id="6" name="TextBox 5">
            <a:extLst>
              <a:ext uri="{FF2B5EF4-FFF2-40B4-BE49-F238E27FC236}">
                <a16:creationId xmlns:a16="http://schemas.microsoft.com/office/drawing/2014/main" id="{8811389A-2A15-B179-6D93-8CBC9B5A211B}"/>
              </a:ext>
            </a:extLst>
          </p:cNvPr>
          <p:cNvSpPr txBox="1"/>
          <p:nvPr/>
        </p:nvSpPr>
        <p:spPr>
          <a:xfrm>
            <a:off x="0" y="6525344"/>
            <a:ext cx="4222181"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Metzger O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2026;394(5):451-62.</a:t>
            </a:r>
          </a:p>
        </p:txBody>
      </p:sp>
      <p:pic>
        <p:nvPicPr>
          <p:cNvPr id="14338" name="Picture 2">
            <a:extLst>
              <a:ext uri="{FF2B5EF4-FFF2-40B4-BE49-F238E27FC236}">
                <a16:creationId xmlns:a16="http://schemas.microsoft.com/office/drawing/2014/main" id="{CA0B61FA-FC28-DE72-B22C-1B2B03AAAD0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131676" y="1665588"/>
            <a:ext cx="11928648" cy="398402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A6378D3-99C7-50E1-B7D8-B342C933497D}"/>
              </a:ext>
            </a:extLst>
          </p:cNvPr>
          <p:cNvSpPr txBox="1"/>
          <p:nvPr/>
        </p:nvSpPr>
        <p:spPr>
          <a:xfrm>
            <a:off x="267630" y="5689003"/>
            <a:ext cx="2205732" cy="323165"/>
          </a:xfrm>
          <a:prstGeom prst="rect">
            <a:avLst/>
          </a:prstGeom>
          <a:noFill/>
        </p:spPr>
        <p:txBody>
          <a:bodyPr wrap="non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HER2 = anti-HER2 therapy</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3169191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97E94-00F4-34F4-3588-BA2D6BD5906F}"/>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9907303-00F8-6A64-FBD4-C8D00A141317}"/>
              </a:ext>
            </a:extLst>
          </p:cNvPr>
          <p:cNvSpPr>
            <a:spLocks noGrp="1"/>
          </p:cNvSpPr>
          <p:nvPr>
            <p:ph type="title"/>
          </p:nvPr>
        </p:nvSpPr>
        <p:spPr>
          <a:xfrm>
            <a:off x="750278" y="338755"/>
            <a:ext cx="10358967" cy="1143000"/>
          </a:xfrm>
        </p:spPr>
        <p:txBody>
          <a:bodyPr/>
          <a:lstStyle/>
          <a:p>
            <a:pPr algn="l"/>
            <a:r>
              <a:rPr lang="en-US" dirty="0">
                <a:solidFill>
                  <a:srgbClr val="0432FF"/>
                </a:solidFill>
              </a:rPr>
              <a:t>PATINA: Cumulative Incidence of CNS Disease Progression or Death Among Patients without CNS Metastases at Baseline</a:t>
            </a:r>
          </a:p>
        </p:txBody>
      </p:sp>
      <p:sp>
        <p:nvSpPr>
          <p:cNvPr id="2" name="TextBox 1">
            <a:extLst>
              <a:ext uri="{FF2B5EF4-FFF2-40B4-BE49-F238E27FC236}">
                <a16:creationId xmlns:a16="http://schemas.microsoft.com/office/drawing/2014/main" id="{A5FA1785-9893-B1DD-C6AD-899176448801}"/>
              </a:ext>
            </a:extLst>
          </p:cNvPr>
          <p:cNvSpPr txBox="1"/>
          <p:nvPr/>
        </p:nvSpPr>
        <p:spPr>
          <a:xfrm>
            <a:off x="0" y="6525344"/>
            <a:ext cx="3740768"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S PGothic" charset="0"/>
                <a:cs typeface="+mn-cs"/>
              </a:rPr>
              <a:t>Metzger O et al. SABCS 2025;Abstract RF4-01.</a:t>
            </a:r>
          </a:p>
        </p:txBody>
      </p:sp>
      <p:graphicFrame>
        <p:nvGraphicFramePr>
          <p:cNvPr id="8" name="Table 7">
            <a:extLst>
              <a:ext uri="{FF2B5EF4-FFF2-40B4-BE49-F238E27FC236}">
                <a16:creationId xmlns:a16="http://schemas.microsoft.com/office/drawing/2014/main" id="{01943672-0186-FD25-78E7-C5602C951BB8}"/>
              </a:ext>
            </a:extLst>
          </p:cNvPr>
          <p:cNvGraphicFramePr>
            <a:graphicFrameLocks noGrp="1"/>
          </p:cNvGraphicFramePr>
          <p:nvPr/>
        </p:nvGraphicFramePr>
        <p:xfrm>
          <a:off x="534930" y="1612384"/>
          <a:ext cx="11122140" cy="4072323"/>
        </p:xfrm>
        <a:graphic>
          <a:graphicData uri="http://schemas.openxmlformats.org/drawingml/2006/table">
            <a:tbl>
              <a:tblPr firstRow="1" bandRow="1">
                <a:tableStyleId>{93296810-A885-4BE3-A3E7-6D5BEEA58F35}</a:tableStyleId>
              </a:tblPr>
              <a:tblGrid>
                <a:gridCol w="3707380">
                  <a:extLst>
                    <a:ext uri="{9D8B030D-6E8A-4147-A177-3AD203B41FA5}">
                      <a16:colId xmlns:a16="http://schemas.microsoft.com/office/drawing/2014/main" val="2048991721"/>
                    </a:ext>
                  </a:extLst>
                </a:gridCol>
                <a:gridCol w="3707380">
                  <a:extLst>
                    <a:ext uri="{9D8B030D-6E8A-4147-A177-3AD203B41FA5}">
                      <a16:colId xmlns:a16="http://schemas.microsoft.com/office/drawing/2014/main" val="1047924031"/>
                    </a:ext>
                  </a:extLst>
                </a:gridCol>
                <a:gridCol w="3707380">
                  <a:extLst>
                    <a:ext uri="{9D8B030D-6E8A-4147-A177-3AD203B41FA5}">
                      <a16:colId xmlns:a16="http://schemas.microsoft.com/office/drawing/2014/main" val="1488253677"/>
                    </a:ext>
                  </a:extLst>
                </a:gridCol>
              </a:tblGrid>
              <a:tr h="805514">
                <a:tc>
                  <a:txBody>
                    <a:bodyPr/>
                    <a:lstStyle/>
                    <a:p>
                      <a:endParaRPr lang="en-US" sz="2000" dirty="0"/>
                    </a:p>
                  </a:txBody>
                  <a:tcPr anchor="b">
                    <a:lnL w="1270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2000" dirty="0"/>
                        <a:t>Palbociclib + anti-HER2 + ET</a:t>
                      </a:r>
                    </a:p>
                    <a:p>
                      <a:pPr algn="ctr"/>
                      <a:r>
                        <a:rPr lang="en-US" sz="2000" dirty="0"/>
                        <a:t>(n = 250)</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r>
                        <a:rPr lang="en-US" sz="2000" dirty="0"/>
                        <a:t>Anti-HER2 + ET</a:t>
                      </a:r>
                    </a:p>
                    <a:p>
                      <a:pPr algn="ctr"/>
                      <a:r>
                        <a:rPr lang="en-US" sz="2000" dirty="0"/>
                        <a:t>(n = 248)</a:t>
                      </a:r>
                    </a:p>
                  </a:txBody>
                  <a:tcPr anchor="b">
                    <a:lnL w="1270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802279770"/>
                  </a:ext>
                </a:extLst>
              </a:tr>
              <a:tr h="466687">
                <a:tc>
                  <a:txBody>
                    <a:bodyPr/>
                    <a:lstStyle/>
                    <a:p>
                      <a:r>
                        <a:rPr lang="en-US" sz="2000" dirty="0"/>
                        <a:t>CNS PFS event (n)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35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48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extLst>
                  <a:ext uri="{0D108BD9-81ED-4DB2-BD59-A6C34878D82A}">
                    <a16:rowId xmlns:a16="http://schemas.microsoft.com/office/drawing/2014/main" val="4021100577"/>
                  </a:ext>
                </a:extLst>
              </a:tr>
              <a:tr h="466687">
                <a:tc>
                  <a:txBody>
                    <a:bodyPr/>
                    <a:lstStyle/>
                    <a:p>
                      <a:r>
                        <a:rPr lang="en-US" sz="2000" dirty="0"/>
                        <a:t>Death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98877631"/>
                  </a:ext>
                </a:extLst>
              </a:tr>
              <a:tr h="466687">
                <a:tc>
                  <a:txBody>
                    <a:bodyPr/>
                    <a:lstStyle/>
                    <a:p>
                      <a:r>
                        <a:rPr lang="en-US" sz="2000" dirty="0"/>
                        <a:t>CNS progression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32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extLst>
                  <a:ext uri="{0D108BD9-81ED-4DB2-BD59-A6C34878D82A}">
                    <a16:rowId xmlns:a16="http://schemas.microsoft.com/office/drawing/2014/main" val="4007857632"/>
                  </a:ext>
                </a:extLst>
              </a:tr>
              <a:tr h="466687">
                <a:tc gridSpan="3">
                  <a:txBody>
                    <a:bodyPr/>
                    <a:lstStyle/>
                    <a:p>
                      <a:r>
                        <a:rPr lang="en-US" sz="2000" b="1" kern="1200" dirty="0">
                          <a:solidFill>
                            <a:schemeClr val="lt1"/>
                          </a:solidFill>
                          <a:latin typeface="+mn-lt"/>
                          <a:ea typeface="+mn-ea"/>
                          <a:cs typeface="+mn-cs"/>
                        </a:rPr>
                        <a:t>Cumulative risk of CNS progression or death (%)</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440543312"/>
                  </a:ext>
                </a:extLst>
              </a:tr>
              <a:tr h="466687">
                <a:tc>
                  <a:txBody>
                    <a:bodyPr/>
                    <a:lstStyle/>
                    <a:p>
                      <a:r>
                        <a:rPr lang="en-US" sz="2000" dirty="0"/>
                        <a:t>12 months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6.9%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extLst>
                  <a:ext uri="{0D108BD9-81ED-4DB2-BD59-A6C34878D82A}">
                    <a16:rowId xmlns:a16="http://schemas.microsoft.com/office/drawing/2014/main" val="1078193613"/>
                  </a:ext>
                </a:extLst>
              </a:tr>
              <a:tr h="466687">
                <a:tc>
                  <a:txBody>
                    <a:bodyPr/>
                    <a:lstStyle/>
                    <a:p>
                      <a:r>
                        <a:rPr lang="en-US" sz="2000" dirty="0"/>
                        <a:t>24 months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9.7%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000" dirty="0"/>
                        <a:t>15.7%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3047852"/>
                  </a:ext>
                </a:extLst>
              </a:tr>
              <a:tr h="466687">
                <a:tc>
                  <a:txBody>
                    <a:bodyPr/>
                    <a:lstStyle/>
                    <a:p>
                      <a:r>
                        <a:rPr lang="en-US" sz="2000" dirty="0"/>
                        <a:t>36 months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13.0%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tc>
                  <a:txBody>
                    <a:bodyPr/>
                    <a:lstStyle/>
                    <a:p>
                      <a:pPr algn="ctr"/>
                      <a:r>
                        <a:rPr lang="en-US" sz="2000" dirty="0"/>
                        <a:t>19.2%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BF3"/>
                    </a:solidFill>
                  </a:tcPr>
                </a:tc>
                <a:extLst>
                  <a:ext uri="{0D108BD9-81ED-4DB2-BD59-A6C34878D82A}">
                    <a16:rowId xmlns:a16="http://schemas.microsoft.com/office/drawing/2014/main" val="2548429736"/>
                  </a:ext>
                </a:extLst>
              </a:tr>
            </a:tbl>
          </a:graphicData>
        </a:graphic>
      </p:graphicFrame>
    </p:spTree>
    <p:custDataLst>
      <p:tags r:id="rId1"/>
    </p:custDataLst>
    <p:extLst>
      <p:ext uri="{BB962C8B-B14F-4D97-AF65-F5344CB8AC3E}">
        <p14:creationId xmlns:p14="http://schemas.microsoft.com/office/powerpoint/2010/main" val="42702526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37E89-BF2A-EFEE-CCD7-17AB1368B7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A7A03-088D-6826-E041-C0DD5386D50B}"/>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734027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AEB6D-229D-7D6D-9EC9-1C152C3DC6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47CC2E-6E76-42E2-47E3-2D793193E357}"/>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35D8AC01-738F-C3D0-F03C-EC3C3F2620F3}"/>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This 68-year-old woman presented with a palpable breast lump and had some financial and insurance restrictions in the beginning, so it took months before she could have medical care and evaluation. Her disease was ER-positive, HER2-positive, and by the time we saw her she had a positive lymph node in the axilla, but also disease in the bones. She received taxane-based chemotherapy with trastuzumab and pertuzumab and is about to finish chemotherapy and start maintenance.</a:t>
            </a:r>
          </a:p>
          <a:p>
            <a:pPr lvl="0" indent="0" defTabSz="914400" eaLnBrk="1" fontAlgn="auto" hangingPunct="1">
              <a:lnSpc>
                <a:spcPct val="100000"/>
              </a:lnSpc>
              <a:spcBef>
                <a:spcPts val="0"/>
              </a:spcBef>
              <a:spcAft>
                <a:spcPts val="0"/>
              </a:spcAft>
              <a:buClrTx/>
              <a:buSzTx/>
              <a:defRPr/>
            </a:pPr>
            <a:r>
              <a:rPr lang="en-US" sz="2000" kern="1200" dirty="0">
                <a:latin typeface="Calibri"/>
              </a:rPr>
              <a:t> </a:t>
            </a:r>
          </a:p>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What are your criteria to use T-DXd in the first line? How long do you give it? How do you approach maintenance?</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For “triple-positive” disease do you use maintenance endocrine treatment including a CDK4/6 inhibitor (palbociclib)? </a:t>
            </a:r>
          </a:p>
          <a:p>
            <a:pPr lvl="0" indent="0" defTabSz="914400" eaLnBrk="1" fontAlgn="auto" hangingPunct="1">
              <a:lnSpc>
                <a:spcPct val="100000"/>
              </a:lnSpc>
              <a:spcBef>
                <a:spcPts val="0"/>
              </a:spcBef>
              <a:spcAft>
                <a:spcPts val="0"/>
              </a:spcAft>
              <a:buClrTx/>
              <a:buSzTx/>
              <a:defRPr/>
            </a:pPr>
            <a:endParaRPr lang="en-US" sz="2000" kern="1200" dirty="0">
              <a:latin typeface="Calibri"/>
            </a:endParaRP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Are you using tucatinib maintenance in patients with ER-negative, HER2-positive disease?</a:t>
            </a:r>
          </a:p>
        </p:txBody>
      </p:sp>
      <p:sp>
        <p:nvSpPr>
          <p:cNvPr id="3" name="Title 1">
            <a:extLst>
              <a:ext uri="{FF2B5EF4-FFF2-40B4-BE49-F238E27FC236}">
                <a16:creationId xmlns:a16="http://schemas.microsoft.com/office/drawing/2014/main" id="{E87A6F19-DFD3-0875-B33A-41FAB5B7815F}"/>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Choksi</a:t>
            </a:r>
          </a:p>
        </p:txBody>
      </p:sp>
      <p:pic>
        <p:nvPicPr>
          <p:cNvPr id="7" name="Picture 6">
            <a:extLst>
              <a:ext uri="{FF2B5EF4-FFF2-40B4-BE49-F238E27FC236}">
                <a16:creationId xmlns:a16="http://schemas.microsoft.com/office/drawing/2014/main" id="{F637A19D-B01F-AABE-0C2A-4236186AAD3F}"/>
              </a:ext>
            </a:extLst>
          </p:cNvPr>
          <p:cNvPicPr>
            <a:picLocks noChangeAspect="1"/>
          </p:cNvPicPr>
          <p:nvPr/>
        </p:nvPicPr>
        <p:blipFill>
          <a:blip r:embed="rId2"/>
          <a:srcRect l="26322" t="-165" r="17115" b="165"/>
          <a:stretch>
            <a:fillRect/>
          </a:stretch>
        </p:blipFill>
        <p:spPr>
          <a:xfrm>
            <a:off x="334963" y="251240"/>
            <a:ext cx="1444752" cy="1447170"/>
          </a:xfrm>
          <a:prstGeom prst="ellipse">
            <a:avLst/>
          </a:prstGeom>
          <a:effectLst/>
        </p:spPr>
      </p:pic>
    </p:spTree>
    <p:extLst>
      <p:ext uri="{BB962C8B-B14F-4D97-AF65-F5344CB8AC3E}">
        <p14:creationId xmlns:p14="http://schemas.microsoft.com/office/powerpoint/2010/main" val="28285736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35A1-1FD8-2E99-B026-7FD7C68B6F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1CC2F16-746F-F28D-6EAF-7B392FB53F47}"/>
              </a:ext>
            </a:extLst>
          </p:cNvPr>
          <p:cNvSpPr/>
          <p:nvPr/>
        </p:nvSpPr>
        <p:spPr bwMode="auto">
          <a:xfrm>
            <a:off x="533759" y="3520483"/>
            <a:ext cx="11116020" cy="557939"/>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 name="Title 1">
            <a:extLst>
              <a:ext uri="{FF2B5EF4-FFF2-40B4-BE49-F238E27FC236}">
                <a16:creationId xmlns:a16="http://schemas.microsoft.com/office/drawing/2014/main" id="{BEF97A83-EBC1-EC63-8FE0-062CF192D175}"/>
              </a:ext>
            </a:extLst>
          </p:cNvPr>
          <p:cNvSpPr>
            <a:spLocks noGrp="1"/>
          </p:cNvSpPr>
          <p:nvPr>
            <p:ph type="title"/>
          </p:nvPr>
        </p:nvSpPr>
        <p:spPr/>
        <p:txBody>
          <a:bodyPr/>
          <a:lstStyle/>
          <a:p>
            <a:pPr>
              <a:spcBef>
                <a:spcPts val="1200"/>
              </a:spcBef>
            </a:pPr>
            <a:r>
              <a:rPr lang="en-US" dirty="0"/>
              <a:t>Agenda</a:t>
            </a:r>
            <a:endParaRPr lang="en-US" sz="2400" dirty="0"/>
          </a:p>
        </p:txBody>
      </p:sp>
      <p:sp>
        <p:nvSpPr>
          <p:cNvPr id="3" name="Content Placeholder 2">
            <a:extLst>
              <a:ext uri="{FF2B5EF4-FFF2-40B4-BE49-F238E27FC236}">
                <a16:creationId xmlns:a16="http://schemas.microsoft.com/office/drawing/2014/main" id="{47F112EA-AA57-F300-75BB-009BEC211D85}"/>
              </a:ext>
            </a:extLst>
          </p:cNvPr>
          <p:cNvSpPr>
            <a:spLocks noGrp="1"/>
          </p:cNvSpPr>
          <p:nvPr>
            <p:ph idx="1"/>
          </p:nvPr>
        </p:nvSpPr>
        <p:spPr>
          <a:xfrm>
            <a:off x="979201" y="1416053"/>
            <a:ext cx="10225136" cy="4799013"/>
          </a:xfrm>
        </p:spPr>
        <p:txBody>
          <a:bodyPr/>
          <a:lstStyle/>
          <a:p>
            <a:pPr marL="98425" indent="0">
              <a:lnSpc>
                <a:spcPct val="100000"/>
              </a:lnSpc>
              <a:spcBef>
                <a:spcPts val="2800"/>
              </a:spcBef>
              <a:spcAft>
                <a:spcPts val="0"/>
              </a:spcAft>
              <a:buNone/>
            </a:pPr>
            <a:r>
              <a:rPr lang="en-US" sz="2500" dirty="0">
                <a:solidFill>
                  <a:schemeClr val="tx1"/>
                </a:solidFill>
              </a:rPr>
              <a:t>Introduction: ESMO 2026; Recent FDA Approvals</a:t>
            </a:r>
            <a:endParaRPr lang="en-US" sz="2500" dirty="0">
              <a:solidFill>
                <a:srgbClr val="0432FF"/>
              </a:solidFill>
            </a:endParaRPr>
          </a:p>
          <a:p>
            <a:pPr marL="98425" indent="0">
              <a:lnSpc>
                <a:spcPct val="100000"/>
              </a:lnSpc>
              <a:spcBef>
                <a:spcPts val="2800"/>
              </a:spcBef>
              <a:spcAft>
                <a:spcPts val="0"/>
              </a:spcAft>
              <a:buNone/>
            </a:pPr>
            <a:r>
              <a:rPr lang="en-US" sz="2500" dirty="0">
                <a:solidFill>
                  <a:schemeClr val="tx1"/>
                </a:solidFill>
              </a:rPr>
              <a:t>ER-Positive Breast Cancer</a:t>
            </a:r>
          </a:p>
          <a:p>
            <a:pPr marL="98425" indent="0">
              <a:lnSpc>
                <a:spcPct val="100000"/>
              </a:lnSpc>
              <a:spcBef>
                <a:spcPts val="2800"/>
              </a:spcBef>
              <a:spcAft>
                <a:spcPts val="0"/>
              </a:spcAft>
              <a:buNone/>
            </a:pPr>
            <a:r>
              <a:rPr lang="en-US" sz="2500" dirty="0">
                <a:solidFill>
                  <a:schemeClr val="tx1"/>
                </a:solidFill>
              </a:rPr>
              <a:t>HER2-Positive Breast Cancer</a:t>
            </a:r>
          </a:p>
          <a:p>
            <a:pPr marL="98425" indent="0">
              <a:lnSpc>
                <a:spcPct val="100000"/>
              </a:lnSpc>
              <a:spcBef>
                <a:spcPts val="2800"/>
              </a:spcBef>
              <a:spcAft>
                <a:spcPts val="1200"/>
              </a:spcAft>
              <a:buNone/>
            </a:pPr>
            <a:r>
              <a:rPr lang="en-US" sz="2500" dirty="0">
                <a:solidFill>
                  <a:schemeClr val="bg1"/>
                </a:solidFill>
              </a:rPr>
              <a:t>Triple-Negative Breast Cancer</a:t>
            </a:r>
          </a:p>
          <a:p>
            <a:pPr lvl="1">
              <a:lnSpc>
                <a:spcPct val="100000"/>
              </a:lnSpc>
              <a:spcBef>
                <a:spcPts val="600"/>
              </a:spcBef>
              <a:spcAft>
                <a:spcPts val="0"/>
              </a:spcAft>
            </a:pPr>
            <a:r>
              <a:rPr lang="en-US" sz="2200" b="0" dirty="0">
                <a:solidFill>
                  <a:schemeClr val="tx1"/>
                </a:solidFill>
              </a:rPr>
              <a:t>Localized TNBC – </a:t>
            </a:r>
            <a:r>
              <a:rPr lang="en-US" sz="2200" b="0" i="1" dirty="0">
                <a:solidFill>
                  <a:schemeClr val="tx1"/>
                </a:solidFill>
              </a:rPr>
              <a:t>Dr Lustberg</a:t>
            </a:r>
          </a:p>
          <a:p>
            <a:pPr lvl="1">
              <a:lnSpc>
                <a:spcPct val="100000"/>
              </a:lnSpc>
              <a:spcBef>
                <a:spcPts val="600"/>
              </a:spcBef>
              <a:spcAft>
                <a:spcPts val="0"/>
              </a:spcAft>
            </a:pPr>
            <a:r>
              <a:rPr lang="en-US" sz="2200" b="0" dirty="0">
                <a:solidFill>
                  <a:schemeClr val="tx1"/>
                </a:solidFill>
              </a:rPr>
              <a:t>Metastatic TNBC: First-Line Treatment with TROP2-Directed ADCs – </a:t>
            </a:r>
            <a:r>
              <a:rPr lang="en-US" sz="2200" b="0" i="1" dirty="0">
                <a:solidFill>
                  <a:schemeClr val="tx1"/>
                </a:solidFill>
              </a:rPr>
              <a:t>Dr Nanda</a:t>
            </a: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a:p>
            <a:pPr marL="98425" indent="0">
              <a:lnSpc>
                <a:spcPct val="100000"/>
              </a:lnSpc>
              <a:spcBef>
                <a:spcPts val="2800"/>
              </a:spcBef>
              <a:spcAft>
                <a:spcPts val="0"/>
              </a:spcAft>
              <a:buNone/>
            </a:pPr>
            <a:endParaRPr lang="en-US" sz="2500" dirty="0">
              <a:solidFill>
                <a:schemeClr val="tx1"/>
              </a:solidFill>
            </a:endParaRPr>
          </a:p>
        </p:txBody>
      </p:sp>
    </p:spTree>
    <p:extLst>
      <p:ext uri="{BB962C8B-B14F-4D97-AF65-F5344CB8AC3E}">
        <p14:creationId xmlns:p14="http://schemas.microsoft.com/office/powerpoint/2010/main" val="2488903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CD62C-0DA1-CBCA-A59E-93D2633F9D5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62A89E4-1900-AF03-1D2B-A7B60371980B}"/>
              </a:ext>
            </a:extLst>
          </p:cNvPr>
          <p:cNvSpPr/>
          <p:nvPr/>
        </p:nvSpPr>
        <p:spPr bwMode="auto">
          <a:xfrm>
            <a:off x="661639" y="3627862"/>
            <a:ext cx="11047141" cy="1814085"/>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86BA283-BD86-E5F2-F4AF-5F3A994FBA1B}"/>
              </a:ext>
            </a:extLst>
          </p:cNvPr>
          <p:cNvSpPr>
            <a:spLocks noGrp="1"/>
          </p:cNvSpPr>
          <p:nvPr>
            <p:ph type="title"/>
          </p:nvPr>
        </p:nvSpPr>
        <p:spPr/>
        <p:txBody>
          <a:bodyPr/>
          <a:lstStyle/>
          <a:p>
            <a:r>
              <a:rPr lang="en-US" sz="3200" dirty="0">
                <a:solidFill>
                  <a:srgbClr val="0432FF"/>
                </a:solidFill>
              </a:rPr>
              <a:t>Localized TNBC</a:t>
            </a:r>
            <a:br>
              <a:rPr lang="en-US" sz="3200" dirty="0">
                <a:solidFill>
                  <a:srgbClr val="0432FF"/>
                </a:solidFill>
              </a:rPr>
            </a:br>
            <a:r>
              <a:rPr lang="en-US" sz="2800" dirty="0">
                <a:solidFill>
                  <a:srgbClr val="0432FF"/>
                </a:solidFill>
              </a:rPr>
              <a:t>Dr Lustberg</a:t>
            </a:r>
            <a:br>
              <a:rPr lang="en-US" dirty="0">
                <a:solidFill>
                  <a:srgbClr val="0432FF"/>
                </a:solidFill>
              </a:rPr>
            </a:br>
            <a:endParaRPr lang="en-US" sz="2400" dirty="0">
              <a:solidFill>
                <a:srgbClr val="0432FF"/>
              </a:solidFill>
            </a:endParaRPr>
          </a:p>
        </p:txBody>
      </p:sp>
      <p:sp>
        <p:nvSpPr>
          <p:cNvPr id="3" name="Content Placeholder 2">
            <a:extLst>
              <a:ext uri="{FF2B5EF4-FFF2-40B4-BE49-F238E27FC236}">
                <a16:creationId xmlns:a16="http://schemas.microsoft.com/office/drawing/2014/main" id="{C0FBF35F-77B6-B57E-1A1C-9977777664D4}"/>
              </a:ext>
            </a:extLst>
          </p:cNvPr>
          <p:cNvSpPr>
            <a:spLocks noGrp="1"/>
          </p:cNvSpPr>
          <p:nvPr>
            <p:ph idx="1"/>
          </p:nvPr>
        </p:nvSpPr>
        <p:spPr/>
        <p:txBody>
          <a:bodyPr/>
          <a:lstStyle/>
          <a:p>
            <a:pPr marL="98425" indent="0">
              <a:buNone/>
            </a:pPr>
            <a:r>
              <a:rPr lang="en-US" sz="2400" dirty="0"/>
              <a:t>Select Datasets</a:t>
            </a:r>
          </a:p>
          <a:p>
            <a:r>
              <a:rPr lang="en-US" sz="2400" b="0" dirty="0"/>
              <a:t>Schmid P et al. Neoadjuvant pembrolizumab or placebo plus chemotherapy followed by adjuvant pembrolizumab or placebo for high-risk early-stage TNBC: Final analysis results from the phase 3 KEYNOTE-522 study. ASCO 2026;Abstract 507.</a:t>
            </a:r>
          </a:p>
          <a:p>
            <a:r>
              <a:rPr lang="en-US" sz="2400" b="0" dirty="0">
                <a:solidFill>
                  <a:schemeClr val="bg1"/>
                </a:solidFill>
              </a:rPr>
              <a:t>Garber JE et al. Sustained benefit of adjuvant olaparib in women with germline BRCA1- and BRCA2-associated high-risk HER2-negative early breast cancer: Updated results from the </a:t>
            </a:r>
            <a:r>
              <a:rPr lang="en-US" sz="2400" b="0" dirty="0" err="1">
                <a:solidFill>
                  <a:schemeClr val="bg1"/>
                </a:solidFill>
              </a:rPr>
              <a:t>OlympiA</a:t>
            </a:r>
            <a:r>
              <a:rPr lang="en-US" sz="2400" b="0" dirty="0">
                <a:solidFill>
                  <a:schemeClr val="bg1"/>
                </a:solidFill>
              </a:rPr>
              <a:t> phase III trial. </a:t>
            </a:r>
            <a:r>
              <a:rPr lang="en-US" sz="2400" b="0" i="1" dirty="0">
                <a:solidFill>
                  <a:schemeClr val="bg1"/>
                </a:solidFill>
              </a:rPr>
              <a:t>Ann Oncol </a:t>
            </a:r>
            <a:r>
              <a:rPr lang="en-US" sz="2400" b="0" dirty="0">
                <a:solidFill>
                  <a:schemeClr val="bg1"/>
                </a:solidFill>
              </a:rPr>
              <a:t>2026;[Online ahead of print].</a:t>
            </a:r>
          </a:p>
        </p:txBody>
      </p:sp>
    </p:spTree>
    <p:extLst>
      <p:ext uri="{BB962C8B-B14F-4D97-AF65-F5344CB8AC3E}">
        <p14:creationId xmlns:p14="http://schemas.microsoft.com/office/powerpoint/2010/main" val="37726516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712F-2F29-8D62-D4A8-B9AD72230C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081FE-6723-369C-0B2B-0E4652939FFB}"/>
              </a:ext>
            </a:extLst>
          </p:cNvPr>
          <p:cNvSpPr>
            <a:spLocks noGrp="1"/>
          </p:cNvSpPr>
          <p:nvPr>
            <p:ph type="title"/>
          </p:nvPr>
        </p:nvSpPr>
        <p:spPr>
          <a:xfrm>
            <a:off x="912286" y="135207"/>
            <a:ext cx="10358967" cy="1143000"/>
          </a:xfrm>
        </p:spPr>
        <p:txBody>
          <a:bodyPr/>
          <a:lstStyle/>
          <a:p>
            <a:r>
              <a:rPr lang="en-US" dirty="0">
                <a:solidFill>
                  <a:srgbClr val="0432FF"/>
                </a:solidFill>
              </a:rPr>
              <a:t>Phase III KEYNOTE-522 Study Design</a:t>
            </a:r>
          </a:p>
        </p:txBody>
      </p:sp>
      <p:sp>
        <p:nvSpPr>
          <p:cNvPr id="4" name="TextBox 3">
            <a:extLst>
              <a:ext uri="{FF2B5EF4-FFF2-40B4-BE49-F238E27FC236}">
                <a16:creationId xmlns:a16="http://schemas.microsoft.com/office/drawing/2014/main" id="{24C62293-8F91-A8A8-8B19-4AFF74E4CCB4}"/>
              </a:ext>
            </a:extLst>
          </p:cNvPr>
          <p:cNvSpPr txBox="1"/>
          <p:nvPr/>
        </p:nvSpPr>
        <p:spPr>
          <a:xfrm>
            <a:off x="10391" y="6529046"/>
            <a:ext cx="4156364"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Schmid P et </a:t>
            </a:r>
            <a:r>
              <a:rPr kumimoji="0" lang="en-US" sz="1500" b="0" i="0" u="none" strike="noStrike" kern="1200" cap="none" spc="0" normalizeH="0" baseline="0" noProof="0" dirty="0">
                <a:ln>
                  <a:noFill/>
                </a:ln>
                <a:solidFill>
                  <a:srgbClr val="000000"/>
                </a:solidFill>
                <a:effectLst/>
                <a:uLnTx/>
                <a:uFillTx/>
                <a:latin typeface="Calibri"/>
                <a:ea typeface="+mn-ea"/>
                <a:cs typeface="+mn-cs"/>
              </a:rPr>
              <a:t>al. ASCO 2026;Abstract 507.</a:t>
            </a:r>
          </a:p>
        </p:txBody>
      </p:sp>
      <p:pic>
        <p:nvPicPr>
          <p:cNvPr id="6" name="Picture 5">
            <a:extLst>
              <a:ext uri="{FF2B5EF4-FFF2-40B4-BE49-F238E27FC236}">
                <a16:creationId xmlns:a16="http://schemas.microsoft.com/office/drawing/2014/main" id="{45634264-FEE1-A8B3-6757-C12DC0D06597}"/>
              </a:ext>
            </a:extLst>
          </p:cNvPr>
          <p:cNvPicPr>
            <a:picLocks noChangeAspect="1"/>
          </p:cNvPicPr>
          <p:nvPr/>
        </p:nvPicPr>
        <p:blipFill>
          <a:blip r:embed="rId3"/>
          <a:stretch>
            <a:fillRect/>
          </a:stretch>
        </p:blipFill>
        <p:spPr>
          <a:xfrm>
            <a:off x="456159" y="1181317"/>
            <a:ext cx="11271220" cy="4873119"/>
          </a:xfrm>
          <a:prstGeom prst="rect">
            <a:avLst/>
          </a:prstGeom>
        </p:spPr>
      </p:pic>
    </p:spTree>
    <p:extLst>
      <p:ext uri="{BB962C8B-B14F-4D97-AF65-F5344CB8AC3E}">
        <p14:creationId xmlns:p14="http://schemas.microsoft.com/office/powerpoint/2010/main" val="16579237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C419-D15E-0B8D-AF08-F4AC8829B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994F3-C838-44A1-0C20-013D75B1E9CD}"/>
              </a:ext>
            </a:extLst>
          </p:cNvPr>
          <p:cNvSpPr>
            <a:spLocks noGrp="1"/>
          </p:cNvSpPr>
          <p:nvPr>
            <p:ph type="title"/>
          </p:nvPr>
        </p:nvSpPr>
        <p:spPr/>
        <p:txBody>
          <a:bodyPr/>
          <a:lstStyle/>
          <a:p>
            <a:r>
              <a:rPr lang="en-US" dirty="0"/>
              <a:t>Phase III KEYNOTE-522 Study: Overall Survival</a:t>
            </a:r>
          </a:p>
        </p:txBody>
      </p:sp>
      <p:sp>
        <p:nvSpPr>
          <p:cNvPr id="4" name="TextBox 3">
            <a:extLst>
              <a:ext uri="{FF2B5EF4-FFF2-40B4-BE49-F238E27FC236}">
                <a16:creationId xmlns:a16="http://schemas.microsoft.com/office/drawing/2014/main" id="{A6466A41-B736-80F1-6B77-A64BB3BD4E52}"/>
              </a:ext>
            </a:extLst>
          </p:cNvPr>
          <p:cNvSpPr txBox="1"/>
          <p:nvPr/>
        </p:nvSpPr>
        <p:spPr>
          <a:xfrm>
            <a:off x="10391" y="6529046"/>
            <a:ext cx="415636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Schmid P et al. ASCO 2026;Abstract 507.</a:t>
            </a:r>
          </a:p>
        </p:txBody>
      </p:sp>
      <p:pic>
        <p:nvPicPr>
          <p:cNvPr id="6" name="Picture 5">
            <a:extLst>
              <a:ext uri="{FF2B5EF4-FFF2-40B4-BE49-F238E27FC236}">
                <a16:creationId xmlns:a16="http://schemas.microsoft.com/office/drawing/2014/main" id="{7C5B7F15-B0BA-B5AD-3EB5-A26C1C4D46C7}"/>
              </a:ext>
            </a:extLst>
          </p:cNvPr>
          <p:cNvPicPr>
            <a:picLocks noChangeAspect="1"/>
          </p:cNvPicPr>
          <p:nvPr/>
        </p:nvPicPr>
        <p:blipFill>
          <a:blip r:embed="rId3"/>
          <a:stretch>
            <a:fillRect/>
          </a:stretch>
        </p:blipFill>
        <p:spPr>
          <a:xfrm>
            <a:off x="853342" y="1186524"/>
            <a:ext cx="10476854" cy="5026004"/>
          </a:xfrm>
          <a:prstGeom prst="rect">
            <a:avLst/>
          </a:prstGeom>
        </p:spPr>
      </p:pic>
    </p:spTree>
    <p:extLst>
      <p:ext uri="{BB962C8B-B14F-4D97-AF65-F5344CB8AC3E}">
        <p14:creationId xmlns:p14="http://schemas.microsoft.com/office/powerpoint/2010/main" val="312030539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01810-3016-B675-CEFE-8EC70AE51A9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82D7C6E-AD84-251D-9CBA-585BD4E198A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656063" y="573359"/>
            <a:ext cx="10673576" cy="5201679"/>
          </a:xfrm>
          <a:prstGeom prst="rect">
            <a:avLst/>
          </a:prstGeom>
        </p:spPr>
      </p:pic>
      <p:sp>
        <p:nvSpPr>
          <p:cNvPr id="9" name="Rectangle 8">
            <a:extLst>
              <a:ext uri="{FF2B5EF4-FFF2-40B4-BE49-F238E27FC236}">
                <a16:creationId xmlns:a16="http://schemas.microsoft.com/office/drawing/2014/main" id="{71BA4791-3DE6-4330-CC90-40E5D4B64D6B}"/>
              </a:ext>
            </a:extLst>
          </p:cNvPr>
          <p:cNvSpPr/>
          <p:nvPr/>
        </p:nvSpPr>
        <p:spPr bwMode="auto">
          <a:xfrm>
            <a:off x="9701561" y="2877015"/>
            <a:ext cx="713678" cy="71367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16689106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A6DB8-47F2-9998-6359-D20752FD8C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E92B38-5D72-9C43-130F-0D9A2821F317}"/>
              </a:ext>
            </a:extLst>
          </p:cNvPr>
          <p:cNvSpPr>
            <a:spLocks noGrp="1"/>
          </p:cNvSpPr>
          <p:nvPr>
            <p:ph type="title"/>
          </p:nvPr>
        </p:nvSpPr>
        <p:spPr>
          <a:xfrm>
            <a:off x="912286" y="227013"/>
            <a:ext cx="10358967" cy="720044"/>
          </a:xfrm>
        </p:spPr>
        <p:txBody>
          <a:bodyPr/>
          <a:lstStyle/>
          <a:p>
            <a:r>
              <a:rPr lang="en-US" dirty="0">
                <a:solidFill>
                  <a:srgbClr val="0432FF"/>
                </a:solidFill>
              </a:rPr>
              <a:t>Phase III </a:t>
            </a:r>
            <a:r>
              <a:rPr lang="en-US" dirty="0" err="1">
                <a:solidFill>
                  <a:srgbClr val="0432FF"/>
                </a:solidFill>
              </a:rPr>
              <a:t>OlympiA</a:t>
            </a:r>
            <a:r>
              <a:rPr lang="en-US" dirty="0">
                <a:solidFill>
                  <a:srgbClr val="0432FF"/>
                </a:solidFill>
              </a:rPr>
              <a:t> Study Design</a:t>
            </a:r>
          </a:p>
        </p:txBody>
      </p:sp>
      <p:sp>
        <p:nvSpPr>
          <p:cNvPr id="4" name="TextBox 3">
            <a:extLst>
              <a:ext uri="{FF2B5EF4-FFF2-40B4-BE49-F238E27FC236}">
                <a16:creationId xmlns:a16="http://schemas.microsoft.com/office/drawing/2014/main" id="{20C1A138-3179-CF65-F139-BCF85CBC6BAF}"/>
              </a:ext>
            </a:extLst>
          </p:cNvPr>
          <p:cNvSpPr txBox="1"/>
          <p:nvPr/>
        </p:nvSpPr>
        <p:spPr>
          <a:xfrm>
            <a:off x="10391" y="6529046"/>
            <a:ext cx="415636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Goncalves A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Cancers (Basel)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2020;12:1378.</a:t>
            </a:r>
          </a:p>
        </p:txBody>
      </p:sp>
      <p:pic>
        <p:nvPicPr>
          <p:cNvPr id="5" name="Picture 4">
            <a:extLst>
              <a:ext uri="{FF2B5EF4-FFF2-40B4-BE49-F238E27FC236}">
                <a16:creationId xmlns:a16="http://schemas.microsoft.com/office/drawing/2014/main" id="{25F78492-B39E-A4E8-D189-C3C9E8A08E8C}"/>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435431" y="985611"/>
            <a:ext cx="11321137" cy="4950807"/>
          </a:xfrm>
          <a:prstGeom prst="rect">
            <a:avLst/>
          </a:prstGeom>
        </p:spPr>
      </p:pic>
      <p:sp>
        <p:nvSpPr>
          <p:cNvPr id="3" name="TextBox 2">
            <a:extLst>
              <a:ext uri="{FF2B5EF4-FFF2-40B4-BE49-F238E27FC236}">
                <a16:creationId xmlns:a16="http://schemas.microsoft.com/office/drawing/2014/main" id="{EB98854E-6E34-B3ED-310E-DAC0AAB74843}"/>
              </a:ext>
            </a:extLst>
          </p:cNvPr>
          <p:cNvSpPr txBox="1"/>
          <p:nvPr/>
        </p:nvSpPr>
        <p:spPr>
          <a:xfrm>
            <a:off x="400684" y="5936494"/>
            <a:ext cx="9613112" cy="553998"/>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NACT = neoadjuvant chemotherapy; CPS + EG = clinical and pathological stage and estrogen receptor and nuclear grade; ACT = adjuvant chemotherapy</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56392930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6279E-F24C-25E5-EE1C-2B8DD54500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D8120-A9C2-D1B2-5077-E98D7A8D2C49}"/>
              </a:ext>
            </a:extLst>
          </p:cNvPr>
          <p:cNvSpPr>
            <a:spLocks noGrp="1"/>
          </p:cNvSpPr>
          <p:nvPr>
            <p:ph type="title"/>
          </p:nvPr>
        </p:nvSpPr>
        <p:spPr>
          <a:xfrm>
            <a:off x="912286" y="21610"/>
            <a:ext cx="10358967" cy="1143000"/>
          </a:xfrm>
        </p:spPr>
        <p:txBody>
          <a:bodyPr/>
          <a:lstStyle/>
          <a:p>
            <a:r>
              <a:rPr lang="en-US" dirty="0">
                <a:solidFill>
                  <a:srgbClr val="0432FF"/>
                </a:solidFill>
              </a:rPr>
              <a:t>Phase III </a:t>
            </a:r>
            <a:r>
              <a:rPr lang="en-US" dirty="0" err="1">
                <a:solidFill>
                  <a:srgbClr val="0432FF"/>
                </a:solidFill>
              </a:rPr>
              <a:t>OlympiA</a:t>
            </a:r>
            <a:r>
              <a:rPr lang="en-US" dirty="0">
                <a:solidFill>
                  <a:srgbClr val="0432FF"/>
                </a:solidFill>
              </a:rPr>
              <a:t>: Invasive Disease-Free Survival (IDFS)</a:t>
            </a:r>
          </a:p>
        </p:txBody>
      </p:sp>
      <p:sp>
        <p:nvSpPr>
          <p:cNvPr id="4" name="TextBox 3">
            <a:extLst>
              <a:ext uri="{FF2B5EF4-FFF2-40B4-BE49-F238E27FC236}">
                <a16:creationId xmlns:a16="http://schemas.microsoft.com/office/drawing/2014/main" id="{3B0AE363-192C-F1E2-DD35-AC4A4F1A88D7}"/>
              </a:ext>
            </a:extLst>
          </p:cNvPr>
          <p:cNvSpPr txBox="1"/>
          <p:nvPr/>
        </p:nvSpPr>
        <p:spPr>
          <a:xfrm>
            <a:off x="10390" y="6529046"/>
            <a:ext cx="5630555" cy="323165"/>
          </a:xfrm>
          <a:prstGeom prst="rect">
            <a:avLst/>
          </a:prstGeom>
          <a:noFill/>
        </p:spPr>
        <p:txBody>
          <a:bodyPr wrap="square" rtlCol="0">
            <a:spAutoFit/>
          </a:bodyPr>
          <a:lstStyle/>
          <a:p>
            <a:pPr lvl="0"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Garber JE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a:t>
            </a:r>
            <a:r>
              <a:rPr lang="en-US" sz="1500" b="0" dirty="0">
                <a:solidFill>
                  <a:srgbClr val="000000"/>
                </a:solidFill>
                <a:latin typeface="Calibri"/>
                <a:ea typeface="+mn-ea"/>
                <a:cs typeface="+mn-cs"/>
              </a:rPr>
              <a:t>;[Online ahead of print].</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E64FA516-4737-3642-26FC-24A68F4BBD94}"/>
              </a:ext>
            </a:extLst>
          </p:cNvPr>
          <p:cNvPicPr>
            <a:picLocks noChangeAspect="1"/>
          </p:cNvPicPr>
          <p:nvPr/>
        </p:nvPicPr>
        <p:blipFill>
          <a:blip r:embed="rId3"/>
          <a:stretch>
            <a:fillRect/>
          </a:stretch>
        </p:blipFill>
        <p:spPr>
          <a:xfrm>
            <a:off x="1496872" y="1044867"/>
            <a:ext cx="9189794" cy="5017249"/>
          </a:xfrm>
          <a:prstGeom prst="rect">
            <a:avLst/>
          </a:prstGeom>
        </p:spPr>
      </p:pic>
    </p:spTree>
    <p:extLst>
      <p:ext uri="{BB962C8B-B14F-4D97-AF65-F5344CB8AC3E}">
        <p14:creationId xmlns:p14="http://schemas.microsoft.com/office/powerpoint/2010/main" val="25459620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B7C11-CBAC-17D9-A1D4-FC5F988D7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187E9F-9CAF-AB89-1E89-A3EFBBA88A6A}"/>
              </a:ext>
            </a:extLst>
          </p:cNvPr>
          <p:cNvSpPr>
            <a:spLocks noGrp="1"/>
          </p:cNvSpPr>
          <p:nvPr>
            <p:ph type="title"/>
          </p:nvPr>
        </p:nvSpPr>
        <p:spPr/>
        <p:txBody>
          <a:bodyPr/>
          <a:lstStyle/>
          <a:p>
            <a:r>
              <a:rPr lang="en-US" dirty="0">
                <a:solidFill>
                  <a:srgbClr val="0432FF"/>
                </a:solidFill>
              </a:rPr>
              <a:t>Phase III </a:t>
            </a:r>
            <a:r>
              <a:rPr lang="en-US" dirty="0" err="1">
                <a:solidFill>
                  <a:srgbClr val="0432FF"/>
                </a:solidFill>
              </a:rPr>
              <a:t>OlympiA</a:t>
            </a:r>
            <a:r>
              <a:rPr lang="en-US" dirty="0">
                <a:solidFill>
                  <a:srgbClr val="0432FF"/>
                </a:solidFill>
              </a:rPr>
              <a:t>: OS</a:t>
            </a:r>
          </a:p>
        </p:txBody>
      </p:sp>
      <p:sp>
        <p:nvSpPr>
          <p:cNvPr id="4" name="TextBox 3">
            <a:extLst>
              <a:ext uri="{FF2B5EF4-FFF2-40B4-BE49-F238E27FC236}">
                <a16:creationId xmlns:a16="http://schemas.microsoft.com/office/drawing/2014/main" id="{75C0CD75-82E4-3107-2E84-DB4D951A7319}"/>
              </a:ext>
            </a:extLst>
          </p:cNvPr>
          <p:cNvSpPr txBox="1"/>
          <p:nvPr/>
        </p:nvSpPr>
        <p:spPr>
          <a:xfrm>
            <a:off x="10390" y="6529046"/>
            <a:ext cx="5630555" cy="323165"/>
          </a:xfrm>
          <a:prstGeom prst="rect">
            <a:avLst/>
          </a:prstGeom>
          <a:noFill/>
        </p:spPr>
        <p:txBody>
          <a:bodyPr wrap="square" rtlCol="0">
            <a:spAutoFit/>
          </a:bodyPr>
          <a:lstStyle/>
          <a:p>
            <a:pPr lvl="0"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Garber JE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a:t>
            </a:r>
            <a:r>
              <a:rPr lang="en-US" sz="1500" b="0">
                <a:solidFill>
                  <a:srgbClr val="000000"/>
                </a:solidFill>
                <a:latin typeface="Calibri"/>
                <a:ea typeface="+mn-ea"/>
                <a:cs typeface="+mn-cs"/>
              </a:rPr>
              <a:t>;[Online ahead of print].</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53EF3471-0B23-CE79-8E1C-A49482FC8A6A}"/>
              </a:ext>
            </a:extLst>
          </p:cNvPr>
          <p:cNvPicPr>
            <a:picLocks noChangeAspect="1"/>
          </p:cNvPicPr>
          <p:nvPr/>
        </p:nvPicPr>
        <p:blipFill>
          <a:blip r:embed="rId3"/>
          <a:stretch>
            <a:fillRect/>
          </a:stretch>
        </p:blipFill>
        <p:spPr>
          <a:xfrm>
            <a:off x="1840480" y="1223494"/>
            <a:ext cx="8502578" cy="4919730"/>
          </a:xfrm>
          <a:prstGeom prst="rect">
            <a:avLst/>
          </a:prstGeom>
        </p:spPr>
      </p:pic>
    </p:spTree>
    <p:extLst>
      <p:ext uri="{BB962C8B-B14F-4D97-AF65-F5344CB8AC3E}">
        <p14:creationId xmlns:p14="http://schemas.microsoft.com/office/powerpoint/2010/main" val="15002597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A3294-9783-5CEE-75B2-337CA9605F6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7A47B4-3205-F04F-108B-6AF4B8381C4C}"/>
              </a:ext>
            </a:extLst>
          </p:cNvPr>
          <p:cNvSpPr/>
          <p:nvPr/>
        </p:nvSpPr>
        <p:spPr bwMode="auto">
          <a:xfrm>
            <a:off x="661639" y="5099824"/>
            <a:ext cx="11047141" cy="1115121"/>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4" name="Rectangle 3">
            <a:extLst>
              <a:ext uri="{FF2B5EF4-FFF2-40B4-BE49-F238E27FC236}">
                <a16:creationId xmlns:a16="http://schemas.microsoft.com/office/drawing/2014/main" id="{6D43FF05-7F01-5CE1-4808-23E242213D6C}"/>
              </a:ext>
            </a:extLst>
          </p:cNvPr>
          <p:cNvSpPr/>
          <p:nvPr/>
        </p:nvSpPr>
        <p:spPr bwMode="auto">
          <a:xfrm>
            <a:off x="661639" y="2743199"/>
            <a:ext cx="11047141" cy="1360450"/>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A9A93A2-5848-B242-73CA-86E316C245B6}"/>
              </a:ext>
            </a:extLst>
          </p:cNvPr>
          <p:cNvSpPr>
            <a:spLocks noGrp="1"/>
          </p:cNvSpPr>
          <p:nvPr>
            <p:ph type="title"/>
          </p:nvPr>
        </p:nvSpPr>
        <p:spPr>
          <a:xfrm>
            <a:off x="912286" y="227013"/>
            <a:ext cx="11160768" cy="1143000"/>
          </a:xfrm>
        </p:spPr>
        <p:txBody>
          <a:bodyPr/>
          <a:lstStyle/>
          <a:p>
            <a:r>
              <a:rPr lang="en-US" dirty="0">
                <a:solidFill>
                  <a:srgbClr val="0432FF"/>
                </a:solidFill>
              </a:rPr>
              <a:t>Localized TNBC: Select Ongoing Antibody-Drug Conjugate (ADC) Trials</a:t>
            </a:r>
          </a:p>
        </p:txBody>
      </p:sp>
      <p:sp>
        <p:nvSpPr>
          <p:cNvPr id="3" name="Content Placeholder 2">
            <a:extLst>
              <a:ext uri="{FF2B5EF4-FFF2-40B4-BE49-F238E27FC236}">
                <a16:creationId xmlns:a16="http://schemas.microsoft.com/office/drawing/2014/main" id="{6A60E3AC-6ECA-1BDC-9196-ACAB4FBDFE30}"/>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chemeClr val="accent6"/>
                </a:solidFill>
                <a:effectLst/>
                <a:uLnTx/>
                <a:uFillTx/>
                <a:latin typeface="Calibri"/>
                <a:ea typeface="DengXian" panose="02010600030101010101" pitchFamily="2" charset="-122"/>
                <a:cs typeface="Arial" panose="020B0604020202020204" pitchFamily="34" charset="0"/>
              </a:rPr>
              <a:t>Sacituzumab Govitecan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dirty="0">
              <a:ln>
                <a:noFill/>
              </a:ln>
              <a:solidFill>
                <a:srgbClr val="000000"/>
              </a:solidFill>
              <a:effectLst/>
              <a:uLnTx/>
              <a:uFillTx/>
              <a:latin typeface="Calibri"/>
              <a:ea typeface="DengXian" panose="02010600030101010101" pitchFamily="2" charset="-122"/>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100" b="0" i="0" u="none" strike="noStrike" kern="1200" cap="none" spc="0" normalizeH="0" baseline="0" noProof="0" dirty="0" err="1">
                <a:ln>
                  <a:noFill/>
                </a:ln>
                <a:solidFill>
                  <a:srgbClr val="000000"/>
                </a:solidFill>
                <a:effectLst/>
                <a:uLnTx/>
                <a:uFillTx/>
                <a:latin typeface="Calibri"/>
                <a:ea typeface="MS PGothic" charset="0"/>
                <a:cs typeface="+mn-cs"/>
              </a:rPr>
              <a:t>Tolaney</a:t>
            </a: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 SM et al. </a:t>
            </a:r>
            <a:r>
              <a:rPr kumimoji="0" lang="en-US" sz="2100" b="0" i="0" u="none" strike="noStrike" kern="1200" cap="none" spc="0" normalizeH="0" baseline="0" noProof="0" dirty="0" err="1">
                <a:ln>
                  <a:noFill/>
                </a:ln>
                <a:solidFill>
                  <a:srgbClr val="000000"/>
                </a:solidFill>
                <a:effectLst/>
                <a:uLnTx/>
                <a:uFillTx/>
                <a:latin typeface="Calibri"/>
                <a:ea typeface="MS PGothic" charset="0"/>
                <a:cs typeface="+mn-cs"/>
              </a:rPr>
              <a:t>OptimICE</a:t>
            </a: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-RD: Sacituzumab govitecan + pembrolizumab vs pembrolizumab </a:t>
            </a:r>
            <a:b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b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 capecitabine) for residual triple-negative breast cancer. </a:t>
            </a:r>
            <a:r>
              <a:rPr kumimoji="0" lang="en-US" sz="2100" b="0" i="1" u="none" strike="noStrike" kern="1200" cap="none" spc="0" normalizeH="0" baseline="0" noProof="0" dirty="0">
                <a:ln>
                  <a:noFill/>
                </a:ln>
                <a:solidFill>
                  <a:srgbClr val="000000"/>
                </a:solidFill>
                <a:effectLst/>
                <a:uLnTx/>
                <a:uFillTx/>
                <a:latin typeface="Calibri"/>
                <a:ea typeface="MS PGothic" charset="0"/>
                <a:cs typeface="+mn-cs"/>
              </a:rPr>
              <a:t>Future Oncol </a:t>
            </a: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2024;20:2343-55.</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100" b="0" i="0" u="none" strike="noStrike" kern="1200" cap="none" spc="0" normalizeH="0" baseline="0" noProof="0" dirty="0" err="1">
                <a:ln>
                  <a:noFill/>
                </a:ln>
                <a:solidFill>
                  <a:schemeClr val="bg1"/>
                </a:solidFill>
                <a:effectLst/>
                <a:uLnTx/>
                <a:uFillTx/>
                <a:latin typeface="Calibri"/>
                <a:ea typeface="MS PGothic" charset="0"/>
                <a:cs typeface="+mn-cs"/>
              </a:rPr>
              <a:t>Tolaney</a:t>
            </a:r>
            <a:r>
              <a:rPr kumimoji="0" lang="en-US" sz="2100" b="0" i="0" u="none" strike="noStrike" kern="1200" cap="none" spc="0" normalizeH="0" baseline="0" noProof="0" dirty="0">
                <a:ln>
                  <a:noFill/>
                </a:ln>
                <a:solidFill>
                  <a:schemeClr val="bg1"/>
                </a:solidFill>
                <a:effectLst/>
                <a:uLnTx/>
                <a:uFillTx/>
                <a:latin typeface="Calibri"/>
                <a:ea typeface="MS PGothic" charset="0"/>
                <a:cs typeface="+mn-cs"/>
              </a:rPr>
              <a:t> SM et al. ASCENT-05/</a:t>
            </a:r>
            <a:r>
              <a:rPr kumimoji="0" lang="en-US" sz="2100" b="0" i="0" u="none" strike="noStrike" kern="1200" cap="none" spc="0" normalizeH="0" baseline="0" noProof="0" dirty="0" err="1">
                <a:ln>
                  <a:noFill/>
                </a:ln>
                <a:solidFill>
                  <a:schemeClr val="bg1"/>
                </a:solidFill>
                <a:effectLst/>
                <a:uLnTx/>
                <a:uFillTx/>
                <a:latin typeface="Calibri"/>
                <a:ea typeface="MS PGothic" charset="0"/>
                <a:cs typeface="+mn-cs"/>
              </a:rPr>
              <a:t>OptimICE</a:t>
            </a:r>
            <a:r>
              <a:rPr kumimoji="0" lang="en-US" sz="2100" b="0" i="0" u="none" strike="noStrike" kern="1200" cap="none" spc="0" normalizeH="0" baseline="0" noProof="0" dirty="0">
                <a:ln>
                  <a:noFill/>
                </a:ln>
                <a:solidFill>
                  <a:schemeClr val="bg1"/>
                </a:solidFill>
                <a:effectLst/>
                <a:uLnTx/>
                <a:uFillTx/>
                <a:latin typeface="Calibri"/>
                <a:ea typeface="MS PGothic" charset="0"/>
                <a:cs typeface="+mn-cs"/>
              </a:rPr>
              <a:t>-RD (AFT-65): Phase 3, randomized, open-label study of adjuvant sacituzumab govitecan (SG) + pembrolizumab (</a:t>
            </a:r>
            <a:r>
              <a:rPr kumimoji="0" lang="en-US" sz="2100" b="0" i="0" u="none" strike="noStrike" kern="1200" cap="none" spc="0" normalizeH="0" baseline="0" noProof="0" dirty="0" err="1">
                <a:ln>
                  <a:noFill/>
                </a:ln>
                <a:solidFill>
                  <a:schemeClr val="bg1"/>
                </a:solidFill>
                <a:effectLst/>
                <a:uLnTx/>
                <a:uFillTx/>
                <a:latin typeface="Calibri"/>
                <a:ea typeface="MS PGothic" charset="0"/>
                <a:cs typeface="+mn-cs"/>
              </a:rPr>
              <a:t>pembro</a:t>
            </a:r>
            <a:r>
              <a:rPr kumimoji="0" lang="en-US" sz="2100" b="0" i="0" u="none" strike="noStrike" kern="1200" cap="none" spc="0" normalizeH="0" baseline="0" noProof="0" dirty="0">
                <a:ln>
                  <a:noFill/>
                </a:ln>
                <a:solidFill>
                  <a:schemeClr val="bg1"/>
                </a:solidFill>
                <a:effectLst/>
                <a:uLnTx/>
                <a:uFillTx/>
                <a:latin typeface="Calibri"/>
                <a:ea typeface="MS PGothic" charset="0"/>
                <a:cs typeface="+mn-cs"/>
              </a:rPr>
              <a:t>) vs </a:t>
            </a:r>
            <a:r>
              <a:rPr kumimoji="0" lang="en-US" sz="2100" b="0" i="0" u="none" strike="noStrike" kern="1200" cap="none" spc="0" normalizeH="0" baseline="0" noProof="0" dirty="0" err="1">
                <a:ln>
                  <a:noFill/>
                </a:ln>
                <a:solidFill>
                  <a:schemeClr val="bg1"/>
                </a:solidFill>
                <a:effectLst/>
                <a:uLnTx/>
                <a:uFillTx/>
                <a:latin typeface="Calibri"/>
                <a:ea typeface="MS PGothic" charset="0"/>
                <a:cs typeface="+mn-cs"/>
              </a:rPr>
              <a:t>pembro</a:t>
            </a:r>
            <a:r>
              <a:rPr kumimoji="0" lang="en-US" sz="2100" b="0" i="0" u="none" strike="noStrike" kern="1200" cap="none" spc="0" normalizeH="0" baseline="0" noProof="0" dirty="0">
                <a:ln>
                  <a:noFill/>
                </a:ln>
                <a:solidFill>
                  <a:schemeClr val="bg1"/>
                </a:solidFill>
                <a:effectLst/>
                <a:uLnTx/>
                <a:uFillTx/>
                <a:latin typeface="Calibri"/>
                <a:ea typeface="MS PGothic" charset="0"/>
                <a:cs typeface="+mn-cs"/>
              </a:rPr>
              <a:t> ± capecitabine (cape) in patients (pts) with triple-negative breast cancer (TNBC) and residual disease after neoadjuvant therapy (NAT) and surgery. ASCO 2023;Abstract TPS619.</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Schmid P et al. Neoadjuvant sacituzumab govitecan versus sacituzumab govitecan plus pembrolizumab in low-risk, triple-negative early breast cancer: WSG-ADAPT-TN-III. </a:t>
            </a:r>
            <a:r>
              <a:rPr kumimoji="0" lang="en-US" sz="2100" b="0" i="1" u="none" strike="noStrike" kern="1200" cap="none" spc="0" normalizeH="0" baseline="0" noProof="0" dirty="0">
                <a:ln>
                  <a:noFill/>
                </a:ln>
                <a:solidFill>
                  <a:srgbClr val="000000"/>
                </a:solidFill>
                <a:effectLst/>
                <a:uLnTx/>
                <a:uFillTx/>
                <a:latin typeface="Calibri"/>
                <a:ea typeface="MS PGothic" charset="0"/>
                <a:cs typeface="+mn-cs"/>
              </a:rPr>
              <a:t>Ann Oncol </a:t>
            </a:r>
            <a:r>
              <a:rPr kumimoji="0" lang="en-US" sz="2100" b="0" i="0" u="none" strike="noStrike" kern="1200" cap="none" spc="0" normalizeH="0" baseline="0" noProof="0" dirty="0">
                <a:ln>
                  <a:noFill/>
                </a:ln>
                <a:solidFill>
                  <a:srgbClr val="000000"/>
                </a:solidFill>
                <a:effectLst/>
                <a:uLnTx/>
                <a:uFillTx/>
                <a:latin typeface="Calibri"/>
                <a:ea typeface="MS PGothic" charset="0"/>
                <a:cs typeface="+mn-cs"/>
              </a:rPr>
              <a:t>2025; 36(Suppl 2):376-7.</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chemeClr val="bg1"/>
                </a:solidFill>
                <a:effectLst/>
                <a:uLnTx/>
                <a:uFillTx/>
                <a:latin typeface="Calibri"/>
                <a:ea typeface="MS PGothic" charset="0"/>
                <a:cs typeface="+mn-cs"/>
              </a:rPr>
              <a:t>ADAPT-TN-IV: Neoadjuvant dynamic marker-adjusted personalized therapy comparing sacituzumab govitecan + pembrolizumab vs SoC chemotherapy in clinical stage II-III, triple-negative early breast cancer. NCT07178730.</a:t>
            </a:r>
          </a:p>
        </p:txBody>
      </p:sp>
      <p:pic>
        <p:nvPicPr>
          <p:cNvPr id="7" name="Picture 6" descr="A close up of a sign&#10;&#10;Description automatically generated">
            <a:extLst>
              <a:ext uri="{FF2B5EF4-FFF2-40B4-BE49-F238E27FC236}">
                <a16:creationId xmlns:a16="http://schemas.microsoft.com/office/drawing/2014/main" id="{EDD66627-3B1D-21B2-8C3C-012BDAF0F046}"/>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29305851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7E942-F5C5-2E62-D28F-3EF7C2E8244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4D94BE6-82FE-C571-D1AB-812552C252CD}"/>
              </a:ext>
            </a:extLst>
          </p:cNvPr>
          <p:cNvSpPr/>
          <p:nvPr/>
        </p:nvSpPr>
        <p:spPr bwMode="auto">
          <a:xfrm>
            <a:off x="661639" y="3429000"/>
            <a:ext cx="11047141" cy="1440366"/>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4EEAA60E-CAC2-9A4F-7D7E-1EC35F55F1CB}"/>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b="1" i="0" u="none" strike="noStrike" kern="0" cap="none" spc="0" normalizeH="0" baseline="0" noProof="0" dirty="0">
                <a:ln>
                  <a:noFill/>
                </a:ln>
                <a:solidFill>
                  <a:srgbClr val="0432FF"/>
                </a:solidFill>
                <a:effectLst/>
                <a:uLnTx/>
                <a:uFillTx/>
                <a:latin typeface="Arial" pitchFamily="-72" charset="0"/>
                <a:ea typeface="MS PGothic" charset="0"/>
              </a:rPr>
              <a:t>Localized TNBC: Select Ongoing ADC Trials (Continued)</a:t>
            </a:r>
            <a:endParaRPr lang="en-US" dirty="0"/>
          </a:p>
        </p:txBody>
      </p:sp>
      <p:sp>
        <p:nvSpPr>
          <p:cNvPr id="3" name="Content Placeholder 2">
            <a:extLst>
              <a:ext uri="{FF2B5EF4-FFF2-40B4-BE49-F238E27FC236}">
                <a16:creationId xmlns:a16="http://schemas.microsoft.com/office/drawing/2014/main" id="{C8C296B8-F061-4B07-9B00-1B33633B68D1}"/>
              </a:ext>
            </a:extLst>
          </p:cNvPr>
          <p:cNvSpPr>
            <a:spLocks noGrp="1"/>
          </p:cNvSpPr>
          <p:nvPr>
            <p:ph idx="1"/>
          </p:nvPr>
        </p:nvSpPr>
        <p:spPr/>
        <p:txBody>
          <a:bodyPr/>
          <a:lstStyle/>
          <a:p>
            <a:pPr marL="98425" lvl="0" indent="0">
              <a:spcBef>
                <a:spcPts val="0"/>
              </a:spcBef>
              <a:spcAft>
                <a:spcPts val="0"/>
              </a:spcAft>
              <a:buNone/>
            </a:pPr>
            <a:r>
              <a:rPr lang="en-US" sz="2300" dirty="0" err="1">
                <a:solidFill>
                  <a:schemeClr val="accent6"/>
                </a:solidFill>
              </a:rPr>
              <a:t>Datopotamab</a:t>
            </a:r>
            <a:r>
              <a:rPr lang="en-US" sz="2300" dirty="0">
                <a:solidFill>
                  <a:schemeClr val="accent6"/>
                </a:solidFill>
              </a:rPr>
              <a:t> Deruxtecan</a:t>
            </a:r>
          </a:p>
          <a:p>
            <a:pPr marL="98425" lvl="0" indent="0">
              <a:spcBef>
                <a:spcPts val="0"/>
              </a:spcBef>
              <a:spcAft>
                <a:spcPts val="0"/>
              </a:spcAft>
              <a:buNone/>
            </a:pPr>
            <a:endParaRPr lang="en-US" sz="2000" b="0" dirty="0"/>
          </a:p>
          <a:p>
            <a:pPr>
              <a:spcBef>
                <a:spcPts val="0"/>
              </a:spcBef>
              <a:spcAft>
                <a:spcPts val="1200"/>
              </a:spcAft>
            </a:pPr>
            <a:r>
              <a:rPr lang="en-US" sz="2000" b="0" dirty="0"/>
              <a:t>Loibl S et al. TROPION-Breast04: Phase (</a:t>
            </a:r>
            <a:r>
              <a:rPr lang="en-US" sz="2000" b="0" dirty="0" err="1"/>
              <a:t>ph</a:t>
            </a:r>
            <a:r>
              <a:rPr lang="en-US" sz="2000" b="0" dirty="0"/>
              <a:t>) III study of neoadjuvant (</a:t>
            </a:r>
            <a:r>
              <a:rPr lang="en-US" sz="2000" b="0" dirty="0" err="1"/>
              <a:t>neoadj</a:t>
            </a:r>
            <a:r>
              <a:rPr lang="en-US" sz="2000" b="0" dirty="0"/>
              <a:t>) </a:t>
            </a:r>
            <a:r>
              <a:rPr lang="en-US" sz="2000" b="0" dirty="0" err="1"/>
              <a:t>datopotamab</a:t>
            </a:r>
            <a:r>
              <a:rPr lang="en-US" sz="2000" b="0" dirty="0"/>
              <a:t> deruxtecan (Dato-</a:t>
            </a:r>
            <a:r>
              <a:rPr lang="en-US" sz="2000" b="0" dirty="0" err="1"/>
              <a:t>DXd</a:t>
            </a:r>
            <a:r>
              <a:rPr lang="en-US" sz="2000" b="0" dirty="0"/>
              <a:t>) + durvalumab (D) followed by adjuvant (adj) D vs standard of care (SoC) in treatment-naïve, triple-negative (TN) and HR-low/HER2-breast cancer. ESMO Breast 2024;Abstract 159TiP.</a:t>
            </a:r>
          </a:p>
          <a:p>
            <a:pPr>
              <a:spcBef>
                <a:spcPts val="0"/>
              </a:spcBef>
              <a:spcAft>
                <a:spcPts val="1200"/>
              </a:spcAft>
            </a:pPr>
            <a:r>
              <a:rPr lang="en-US" sz="2000" b="0" dirty="0">
                <a:solidFill>
                  <a:schemeClr val="bg1"/>
                </a:solidFill>
              </a:rPr>
              <a:t>Bardia A et al. TROPION-Breast03: A randomized phase III global trial of </a:t>
            </a:r>
            <a:r>
              <a:rPr lang="en-US" sz="2000" b="0" dirty="0" err="1">
                <a:solidFill>
                  <a:schemeClr val="bg1"/>
                </a:solidFill>
              </a:rPr>
              <a:t>datopotamab</a:t>
            </a:r>
            <a:r>
              <a:rPr lang="en-US" sz="2000" b="0" dirty="0">
                <a:solidFill>
                  <a:schemeClr val="bg1"/>
                </a:solidFill>
              </a:rPr>
              <a:t> deruxtecan ± durvalumab in patients with triple-negative breast cancer and residual invasive disease at surgical resection after neoadjuvant therapy. </a:t>
            </a:r>
            <a:r>
              <a:rPr lang="en-US" sz="2000" b="0" i="1" dirty="0">
                <a:solidFill>
                  <a:schemeClr val="bg1"/>
                </a:solidFill>
              </a:rPr>
              <a:t>Ther Adv Med Oncol </a:t>
            </a:r>
            <a:r>
              <a:rPr lang="en-US" sz="2000" b="0" dirty="0">
                <a:solidFill>
                  <a:schemeClr val="bg1"/>
                </a:solidFill>
              </a:rPr>
              <a:t>2024;16:17588359241248336.</a:t>
            </a:r>
          </a:p>
          <a:p>
            <a:pPr marL="98425" indent="0">
              <a:buNone/>
            </a:pPr>
            <a:endParaRPr lang="en-US" sz="1800" b="0" dirty="0"/>
          </a:p>
          <a:p>
            <a:pPr marL="98425" indent="0">
              <a:buNone/>
            </a:pPr>
            <a:endParaRPr lang="en-US" sz="1800" b="0" dirty="0"/>
          </a:p>
          <a:p>
            <a:endParaRPr lang="en-US" sz="1800" b="0" dirty="0"/>
          </a:p>
          <a:p>
            <a:pPr marL="98425" lvl="0" indent="0">
              <a:buNone/>
            </a:pPr>
            <a:endParaRPr lang="en-US" sz="1800" b="0" dirty="0"/>
          </a:p>
          <a:p>
            <a:pPr marL="98425" indent="0">
              <a:buNone/>
            </a:pPr>
            <a:endParaRPr lang="en-US" sz="1800" b="0" dirty="0"/>
          </a:p>
          <a:p>
            <a:endParaRPr lang="en-US" dirty="0"/>
          </a:p>
        </p:txBody>
      </p:sp>
    </p:spTree>
    <p:extLst>
      <p:ext uri="{BB962C8B-B14F-4D97-AF65-F5344CB8AC3E}">
        <p14:creationId xmlns:p14="http://schemas.microsoft.com/office/powerpoint/2010/main" val="9188426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820E6-6CFF-54CA-5011-298B96FF4EF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EDB34A-83A2-C745-3343-A272B141F454}"/>
              </a:ext>
            </a:extLst>
          </p:cNvPr>
          <p:cNvSpPr/>
          <p:nvPr/>
        </p:nvSpPr>
        <p:spPr bwMode="auto">
          <a:xfrm>
            <a:off x="661639" y="4088778"/>
            <a:ext cx="11047141" cy="1992353"/>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E8C8B161-007B-7DC4-5024-F0281DDDBCB1}"/>
              </a:ext>
            </a:extLst>
          </p:cNvPr>
          <p:cNvSpPr>
            <a:spLocks noGrp="1"/>
          </p:cNvSpPr>
          <p:nvPr>
            <p:ph type="title"/>
          </p:nvPr>
        </p:nvSpPr>
        <p:spPr/>
        <p:txBody>
          <a:bodyPr/>
          <a:lstStyle/>
          <a:p>
            <a:pPr marL="0" marR="0" lvl="0" indent="0" defTabSz="455613" rtl="0" eaLnBrk="1" fontAlgn="base" latinLnBrk="0" hangingPunct="1">
              <a:lnSpc>
                <a:spcPct val="100000"/>
              </a:lnSpc>
              <a:spcBef>
                <a:spcPct val="0"/>
              </a:spcBef>
              <a:spcAft>
                <a:spcPct val="0"/>
              </a:spcAft>
              <a:tabLst/>
              <a:defRPr/>
            </a:pPr>
            <a:r>
              <a:rPr kumimoji="0" lang="en-US" b="1" i="0" u="none" strike="noStrike" kern="0" cap="none" spc="0" normalizeH="0" baseline="0" noProof="0" dirty="0">
                <a:ln>
                  <a:noFill/>
                </a:ln>
                <a:solidFill>
                  <a:srgbClr val="0432FF"/>
                </a:solidFill>
                <a:effectLst/>
                <a:uLnTx/>
                <a:uFillTx/>
                <a:latin typeface="Arial" pitchFamily="-72" charset="0"/>
                <a:ea typeface="MS PGothic" charset="0"/>
              </a:rPr>
              <a:t>Localized TNBC: Select Ongoing ADC Trials (Continued)</a:t>
            </a:r>
            <a:endParaRPr lang="en-US" dirty="0"/>
          </a:p>
        </p:txBody>
      </p:sp>
      <p:sp>
        <p:nvSpPr>
          <p:cNvPr id="3" name="Content Placeholder 2">
            <a:extLst>
              <a:ext uri="{FF2B5EF4-FFF2-40B4-BE49-F238E27FC236}">
                <a16:creationId xmlns:a16="http://schemas.microsoft.com/office/drawing/2014/main" id="{D7778893-0502-A9B4-78DB-8C0A79B24BE9}"/>
              </a:ext>
            </a:extLst>
          </p:cNvPr>
          <p:cNvSpPr>
            <a:spLocks noGrp="1"/>
          </p:cNvSpPr>
          <p:nvPr>
            <p:ph idx="1"/>
          </p:nvPr>
        </p:nvSpPr>
        <p:spPr/>
        <p:txBody>
          <a:bodyPr/>
          <a:lstStyle/>
          <a:p>
            <a:pPr marL="98425" lvl="0" indent="0">
              <a:spcBef>
                <a:spcPts val="0"/>
              </a:spcBef>
              <a:spcAft>
                <a:spcPts val="0"/>
              </a:spcAft>
              <a:buNone/>
            </a:pPr>
            <a:r>
              <a:rPr lang="en-US" sz="2300" dirty="0">
                <a:solidFill>
                  <a:schemeClr val="accent6"/>
                </a:solidFill>
              </a:rPr>
              <a:t>Sacituzumab </a:t>
            </a:r>
            <a:r>
              <a:rPr lang="en-US" sz="2300" dirty="0" err="1">
                <a:solidFill>
                  <a:schemeClr val="accent6"/>
                </a:solidFill>
              </a:rPr>
              <a:t>Tirumotecan</a:t>
            </a:r>
            <a:endParaRPr lang="en-US" sz="2300" dirty="0">
              <a:solidFill>
                <a:schemeClr val="accent6"/>
              </a:solidFill>
            </a:endParaRPr>
          </a:p>
          <a:p>
            <a:pPr marL="98425" lvl="0" indent="0">
              <a:spcBef>
                <a:spcPts val="0"/>
              </a:spcBef>
              <a:spcAft>
                <a:spcPts val="0"/>
              </a:spcAft>
              <a:buNone/>
            </a:pPr>
            <a:endParaRPr lang="en-US" sz="2300" dirty="0"/>
          </a:p>
          <a:p>
            <a:pPr>
              <a:spcBef>
                <a:spcPts val="0"/>
              </a:spcBef>
              <a:spcAft>
                <a:spcPts val="1200"/>
              </a:spcAft>
            </a:pPr>
            <a:r>
              <a:rPr lang="en-US" sz="2300" b="0" dirty="0"/>
              <a:t>McArthur HL et al. TroFuse-012: A phase 3, randomized study of adjuvant </a:t>
            </a:r>
            <a:r>
              <a:rPr lang="en-US" sz="2300" b="0" dirty="0" err="1"/>
              <a:t>sacituzumab</a:t>
            </a:r>
            <a:r>
              <a:rPr lang="en-US" sz="2300" b="0" dirty="0"/>
              <a:t> </a:t>
            </a:r>
            <a:r>
              <a:rPr lang="en-US" sz="2300" b="0" dirty="0" err="1"/>
              <a:t>tirumotecan</a:t>
            </a:r>
            <a:r>
              <a:rPr lang="en-US" sz="2300" b="0" dirty="0"/>
              <a:t> plus pembrolizumab vs treatment of physician’s choice in participants with triple-negative breast cancer who received neoadjuvant therapy and did not achieve a pathological complete response at surgery. SABCS 2025;Abstract PS5-12-22.</a:t>
            </a:r>
          </a:p>
          <a:p>
            <a:pPr>
              <a:spcBef>
                <a:spcPts val="0"/>
              </a:spcBef>
              <a:spcAft>
                <a:spcPts val="1200"/>
              </a:spcAft>
            </a:pPr>
            <a:r>
              <a:rPr lang="en-US" sz="2300" b="0" dirty="0">
                <a:solidFill>
                  <a:schemeClr val="bg1"/>
                </a:solidFill>
              </a:rPr>
              <a:t>Harbeck N et al. TroFuse-032: A phase 3, randomized study of pembrolizumab plus sacituzumab </a:t>
            </a:r>
            <a:r>
              <a:rPr lang="en-US" sz="2300" b="0" dirty="0" err="1">
                <a:solidFill>
                  <a:schemeClr val="bg1"/>
                </a:solidFill>
              </a:rPr>
              <a:t>tirumotecan</a:t>
            </a:r>
            <a:r>
              <a:rPr lang="en-US" sz="2300" b="0" dirty="0">
                <a:solidFill>
                  <a:schemeClr val="bg1"/>
                </a:solidFill>
              </a:rPr>
              <a:t> or chemotherapy followed by pembrolizumab plus chemotherapy for early-stage triple-negative breast cancer or hormone receptor-low-positive (HR-low+)/human epidermal growth factor receptor 2-negative </a:t>
            </a:r>
            <a:br>
              <a:rPr lang="en-US" sz="2300" b="0" dirty="0">
                <a:solidFill>
                  <a:schemeClr val="bg1"/>
                </a:solidFill>
              </a:rPr>
            </a:br>
            <a:r>
              <a:rPr lang="en-US" sz="2300" b="0" dirty="0">
                <a:solidFill>
                  <a:schemeClr val="bg1"/>
                </a:solidFill>
              </a:rPr>
              <a:t>(HER2-) breast cancer. SABCS 2025;Abstract PS5-12-25.</a:t>
            </a:r>
          </a:p>
        </p:txBody>
      </p:sp>
    </p:spTree>
    <p:extLst>
      <p:ext uri="{BB962C8B-B14F-4D97-AF65-F5344CB8AC3E}">
        <p14:creationId xmlns:p14="http://schemas.microsoft.com/office/powerpoint/2010/main" val="730562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D078-DA65-6071-B7D4-31B1C591A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FDCE00-57E7-D26E-CBB5-B9B733C81E41}"/>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317554272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C44F-F285-E5D6-C85D-528C49436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EAF3DA-A252-131B-663E-E7B324021D93}"/>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923F9C8D-288E-4723-6BCA-2B200E46386D}"/>
              </a:ext>
            </a:extLst>
          </p:cNvPr>
          <p:cNvSpPr>
            <a:spLocks noGrp="1"/>
          </p:cNvSpPr>
          <p:nvPr>
            <p:ph idx="1"/>
          </p:nvPr>
        </p:nvSpPr>
        <p:spPr>
          <a:xfrm>
            <a:off x="2370667" y="1494768"/>
            <a:ext cx="8390260" cy="4530727"/>
          </a:xfrm>
        </p:spPr>
        <p:txBody>
          <a:bodyPr/>
          <a:lstStyle/>
          <a:p>
            <a:pPr lvl="0" indent="0" defTabSz="914400" eaLnBrk="1" fontAlgn="auto" hangingPunct="1">
              <a:lnSpc>
                <a:spcPct val="100000"/>
              </a:lnSpc>
              <a:spcBef>
                <a:spcPts val="0"/>
              </a:spcBef>
              <a:spcAft>
                <a:spcPts val="0"/>
              </a:spcAft>
              <a:buClrTx/>
              <a:buSzTx/>
              <a:defRPr/>
            </a:pPr>
            <a:r>
              <a:rPr lang="en-US" sz="1800" b="1" kern="1200" dirty="0">
                <a:solidFill>
                  <a:schemeClr val="accent6"/>
                </a:solidFill>
                <a:latin typeface="Calibri"/>
              </a:rPr>
              <a:t>60-year-old woman with a long history of lupus, mainly with cutaneous effects but not on current treatment. Presented with localized Stage T2N1 TNBC: left breast mass, multiple hypermetabolic left axillary nodes. Her rheumatologist cleared her for IO treatment, and she received the KEYNOTE-522 regimen. She had an excellent response but with some residual disease: 2.5 mm with only scattered tumor cells in the nodes (ypT1 pN1a). No evidence of any lupus flare-up, but while receiving adjuvant pembrolizumab she developed hyponatremia and adrenal insufficiency requiring hydrocortisone replacement. Pembrolizumab was discontinued. She is being followed with no evidence of recurrence.</a:t>
            </a:r>
          </a:p>
          <a:p>
            <a:pPr lvl="0" indent="0" defTabSz="914400" eaLnBrk="1" fontAlgn="auto" hangingPunct="1">
              <a:lnSpc>
                <a:spcPct val="100000"/>
              </a:lnSpc>
              <a:spcBef>
                <a:spcPts val="0"/>
              </a:spcBef>
              <a:spcAft>
                <a:spcPts val="0"/>
              </a:spcAft>
              <a:buClrTx/>
              <a:buSzTx/>
              <a:defRPr/>
            </a:pPr>
            <a:r>
              <a:rPr lang="en-US" sz="1800" kern="1200" dirty="0">
                <a:latin typeface="Calibri"/>
              </a:rPr>
              <a:t> </a:t>
            </a:r>
          </a:p>
          <a:p>
            <a:pPr lvl="0" indent="0" defTabSz="914400" eaLnBrk="1" fontAlgn="auto" hangingPunct="1">
              <a:lnSpc>
                <a:spcPct val="100000"/>
              </a:lnSpc>
              <a:spcBef>
                <a:spcPts val="0"/>
              </a:spcBef>
              <a:spcAft>
                <a:spcPts val="0"/>
              </a:spcAft>
              <a:buClrTx/>
              <a:buSzTx/>
              <a:defRPr/>
            </a:pPr>
            <a:r>
              <a:rPr lang="en-US" sz="1800" b="1" kern="1200" dirty="0">
                <a:latin typeface="Calibri"/>
              </a:rPr>
              <a:t>Questions</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1800" kern="1200" dirty="0">
                <a:latin typeface="Calibri"/>
              </a:rPr>
              <a:t>Is there a role for ctDNA surveillance for a patient like this or for any patient with breast cancer?</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18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1800" kern="1200" dirty="0">
                <a:latin typeface="Calibri"/>
              </a:rPr>
              <a:t>Do you discontinue IO for patients with adrenal insufficiency?</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1800" kern="1200" dirty="0">
              <a:latin typeface="Calibri"/>
            </a:endParaRPr>
          </a:p>
          <a:p>
            <a:pPr marL="34290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1800" kern="1200" dirty="0">
                <a:latin typeface="Calibri"/>
              </a:rPr>
              <a:t>What is the spectrum of autoimmune toxicity that you’ve observed in the neoadjuvant setting with the KEYNOTE-522 regimen?</a:t>
            </a:r>
          </a:p>
        </p:txBody>
      </p:sp>
      <p:sp>
        <p:nvSpPr>
          <p:cNvPr id="3" name="Title 1">
            <a:extLst>
              <a:ext uri="{FF2B5EF4-FFF2-40B4-BE49-F238E27FC236}">
                <a16:creationId xmlns:a16="http://schemas.microsoft.com/office/drawing/2014/main" id="{CE9F44EC-7299-4BD6-772C-BC024F590DAF}"/>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Ignatius</a:t>
            </a:r>
          </a:p>
        </p:txBody>
      </p:sp>
      <p:pic>
        <p:nvPicPr>
          <p:cNvPr id="7" name="Picture 6">
            <a:extLst>
              <a:ext uri="{FF2B5EF4-FFF2-40B4-BE49-F238E27FC236}">
                <a16:creationId xmlns:a16="http://schemas.microsoft.com/office/drawing/2014/main" id="{E59AAA25-D221-4CB2-5309-81E60D5C48E1}"/>
              </a:ext>
            </a:extLst>
          </p:cNvPr>
          <p:cNvPicPr>
            <a:picLocks noChangeAspect="1"/>
          </p:cNvPicPr>
          <p:nvPr/>
        </p:nvPicPr>
        <p:blipFill rotWithShape="1">
          <a:blip r:embed="rId2"/>
          <a:srcRect l="25164" r="16846"/>
          <a:stretch>
            <a:fillRect/>
          </a:stretch>
        </p:blipFill>
        <p:spPr>
          <a:xfrm>
            <a:off x="334963" y="251240"/>
            <a:ext cx="1438347" cy="1435608"/>
          </a:xfrm>
          <a:prstGeom prst="ellipse">
            <a:avLst/>
          </a:prstGeom>
          <a:effectLst/>
        </p:spPr>
      </p:pic>
    </p:spTree>
    <p:extLst>
      <p:ext uri="{BB962C8B-B14F-4D97-AF65-F5344CB8AC3E}">
        <p14:creationId xmlns:p14="http://schemas.microsoft.com/office/powerpoint/2010/main" val="179261943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BE991-BC67-426C-AE36-4D0E7C5384E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776EA8F-E2B2-A530-1372-561568C11C85}"/>
              </a:ext>
            </a:extLst>
          </p:cNvPr>
          <p:cNvSpPr/>
          <p:nvPr/>
        </p:nvSpPr>
        <p:spPr bwMode="auto">
          <a:xfrm>
            <a:off x="661639" y="2646556"/>
            <a:ext cx="11047141" cy="951572"/>
          </a:xfrm>
          <a:prstGeom prst="rect">
            <a:avLst/>
          </a:prstGeom>
          <a:solidFill>
            <a:srgbClr val="1A38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67C60B3F-3D2B-783E-B8AD-74A14095527C}"/>
              </a:ext>
            </a:extLst>
          </p:cNvPr>
          <p:cNvSpPr>
            <a:spLocks noGrp="1"/>
          </p:cNvSpPr>
          <p:nvPr>
            <p:ph type="title"/>
          </p:nvPr>
        </p:nvSpPr>
        <p:spPr/>
        <p:txBody>
          <a:bodyPr/>
          <a:lstStyle/>
          <a:p>
            <a:r>
              <a:rPr lang="en-US" sz="3200" dirty="0">
                <a:solidFill>
                  <a:srgbClr val="0432FF"/>
                </a:solidFill>
              </a:rPr>
              <a:t>Metastatic TNBC First-Line Treatment: TROP2-Directed ADCs</a:t>
            </a:r>
            <a:br>
              <a:rPr lang="en-US" sz="3200" dirty="0">
                <a:solidFill>
                  <a:srgbClr val="0432FF"/>
                </a:solidFill>
              </a:rPr>
            </a:br>
            <a:r>
              <a:rPr lang="en-US" sz="2800" dirty="0">
                <a:solidFill>
                  <a:srgbClr val="0432FF"/>
                </a:solidFill>
              </a:rPr>
              <a:t>Dr Nanda</a:t>
            </a:r>
            <a:endParaRPr lang="en-US" sz="2400" dirty="0">
              <a:solidFill>
                <a:srgbClr val="0432FF"/>
              </a:solidFill>
            </a:endParaRPr>
          </a:p>
        </p:txBody>
      </p:sp>
      <p:sp>
        <p:nvSpPr>
          <p:cNvPr id="3" name="Content Placeholder 2">
            <a:extLst>
              <a:ext uri="{FF2B5EF4-FFF2-40B4-BE49-F238E27FC236}">
                <a16:creationId xmlns:a16="http://schemas.microsoft.com/office/drawing/2014/main" id="{328B31A6-F524-F4C7-4DF3-67C9FF041128}"/>
              </a:ext>
            </a:extLst>
          </p:cNvPr>
          <p:cNvSpPr>
            <a:spLocks noGrp="1"/>
          </p:cNvSpPr>
          <p:nvPr>
            <p:ph idx="1"/>
          </p:nvPr>
        </p:nvSpPr>
        <p:spPr/>
        <p:txBody>
          <a:bodyPr/>
          <a:lstStyle/>
          <a:p>
            <a:pPr marL="98425" lvl="0" indent="0">
              <a:buNone/>
            </a:pPr>
            <a:r>
              <a:rPr lang="en-US" sz="2300" dirty="0"/>
              <a:t>Select Datasets</a:t>
            </a:r>
          </a:p>
          <a:p>
            <a:pPr>
              <a:spcBef>
                <a:spcPts val="0"/>
              </a:spcBef>
              <a:spcAft>
                <a:spcPts val="0"/>
              </a:spcAft>
            </a:pPr>
            <a:r>
              <a:rPr lang="en-US" sz="2300" b="0" dirty="0" err="1"/>
              <a:t>Tolaney</a:t>
            </a:r>
            <a:r>
              <a:rPr lang="en-US" sz="2300" b="0" dirty="0"/>
              <a:t> SM et al. Sacituzumab </a:t>
            </a:r>
            <a:r>
              <a:rPr lang="en-US" sz="2300" b="0" dirty="0" err="1"/>
              <a:t>govitecan</a:t>
            </a:r>
            <a:r>
              <a:rPr lang="en-US" sz="2300" b="0" dirty="0"/>
              <a:t> plus pembrolizumab for advanced triple-negative breast cancer. </a:t>
            </a:r>
            <a:r>
              <a:rPr lang="en-US" sz="2300" b="0" i="1" dirty="0"/>
              <a:t>N Engl J Med </a:t>
            </a:r>
            <a:r>
              <a:rPr lang="en-US" sz="2300" b="0" dirty="0"/>
              <a:t>2026;394:354-66.</a:t>
            </a:r>
          </a:p>
          <a:p>
            <a:r>
              <a:rPr lang="en-US" sz="2300" b="0" dirty="0">
                <a:solidFill>
                  <a:schemeClr val="bg1"/>
                </a:solidFill>
              </a:rPr>
              <a:t>Cortés J et al. Sacituzumab govitecan in untreated, advanced triple-negative breast cancer. </a:t>
            </a:r>
            <a:r>
              <a:rPr lang="en-US" sz="2300" b="0" i="1" dirty="0">
                <a:solidFill>
                  <a:schemeClr val="bg1"/>
                </a:solidFill>
              </a:rPr>
              <a:t>N Engl J Med </a:t>
            </a:r>
            <a:r>
              <a:rPr lang="en-US" sz="2300" b="0" dirty="0">
                <a:solidFill>
                  <a:schemeClr val="bg1"/>
                </a:solidFill>
              </a:rPr>
              <a:t>2025;393(19):1912-25.</a:t>
            </a:r>
          </a:p>
          <a:p>
            <a:r>
              <a:rPr lang="en-US" sz="2300" b="0" dirty="0"/>
              <a:t>Dent R et al. Datopotamab deruxtecan in patients with untreated, advanced triple-negative breast cancer (TROPION-Breast02): A randomized, open-label, international, phase III trial. </a:t>
            </a:r>
            <a:r>
              <a:rPr lang="en-US" sz="2300" b="0" i="1" dirty="0"/>
              <a:t>Ann Oncol </a:t>
            </a:r>
            <a:r>
              <a:rPr lang="en-US" sz="2300" b="0" dirty="0"/>
              <a:t>2026;37(8):1066-80.</a:t>
            </a:r>
          </a:p>
        </p:txBody>
      </p:sp>
    </p:spTree>
    <p:extLst>
      <p:ext uri="{BB962C8B-B14F-4D97-AF65-F5344CB8AC3E}">
        <p14:creationId xmlns:p14="http://schemas.microsoft.com/office/powerpoint/2010/main" val="4241740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1832E-66FF-616E-1A10-70C3AB6B8A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6D2AE-3004-368F-564A-E906283BCE4D}"/>
              </a:ext>
            </a:extLst>
          </p:cNvPr>
          <p:cNvSpPr>
            <a:spLocks noGrp="1"/>
          </p:cNvSpPr>
          <p:nvPr>
            <p:ph type="title"/>
          </p:nvPr>
        </p:nvSpPr>
        <p:spPr>
          <a:xfrm>
            <a:off x="912286" y="76198"/>
            <a:ext cx="10358967" cy="1143000"/>
          </a:xfrm>
        </p:spPr>
        <p:txBody>
          <a:bodyPr/>
          <a:lstStyle/>
          <a:p>
            <a:r>
              <a:rPr lang="en-US" dirty="0">
                <a:solidFill>
                  <a:srgbClr val="0432FF"/>
                </a:solidFill>
              </a:rPr>
              <a:t>Phase III ASCENT-04 Study Design</a:t>
            </a:r>
          </a:p>
        </p:txBody>
      </p:sp>
      <p:sp>
        <p:nvSpPr>
          <p:cNvPr id="4" name="TextBox 3">
            <a:extLst>
              <a:ext uri="{FF2B5EF4-FFF2-40B4-BE49-F238E27FC236}">
                <a16:creationId xmlns:a16="http://schemas.microsoft.com/office/drawing/2014/main" id="{5361FC0B-87AE-7C40-F362-BCC9A3543BB2}"/>
              </a:ext>
            </a:extLst>
          </p:cNvPr>
          <p:cNvSpPr txBox="1"/>
          <p:nvPr/>
        </p:nvSpPr>
        <p:spPr>
          <a:xfrm>
            <a:off x="10391" y="6529046"/>
            <a:ext cx="415636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Kalinsky K et al. ASCO 2026;Abstract LBA1000.</a:t>
            </a:r>
          </a:p>
        </p:txBody>
      </p:sp>
      <p:pic>
        <p:nvPicPr>
          <p:cNvPr id="3" name="Image 0" descr="preencoded.png">
            <a:extLst>
              <a:ext uri="{FF2B5EF4-FFF2-40B4-BE49-F238E27FC236}">
                <a16:creationId xmlns:a16="http://schemas.microsoft.com/office/drawing/2014/main" id="{44CC4BB7-E52C-4B21-8163-94BDCA879E24}"/>
              </a:ext>
            </a:extLst>
          </p:cNvPr>
          <p:cNvPicPr>
            <a:picLocks noChangeAspect="1"/>
          </p:cNvPicPr>
          <p:nvPr/>
        </p:nvPicPr>
        <p:blipFill>
          <a:blip r:embed="rId2">
            <a:extLst>
              <a:ext uri="{28A0092B-C50C-407E-A947-70E740481C1C}">
                <a14:useLocalDpi xmlns:a14="http://schemas.microsoft.com/office/drawing/2010/main"/>
              </a:ext>
            </a:extLst>
          </a:blip>
          <a:srcRect b="25469"/>
          <a:stretch>
            <a:fillRect/>
          </a:stretch>
        </p:blipFill>
        <p:spPr>
          <a:xfrm>
            <a:off x="174538" y="1524738"/>
            <a:ext cx="11842924" cy="3808523"/>
          </a:xfrm>
          <a:prstGeom prst="rect">
            <a:avLst/>
          </a:prstGeom>
        </p:spPr>
      </p:pic>
      <p:sp>
        <p:nvSpPr>
          <p:cNvPr id="5" name="TextBox 4">
            <a:extLst>
              <a:ext uri="{FF2B5EF4-FFF2-40B4-BE49-F238E27FC236}">
                <a16:creationId xmlns:a16="http://schemas.microsoft.com/office/drawing/2014/main" id="{57BBF71E-EB3D-8FA8-8E9E-E52444F78551}"/>
              </a:ext>
            </a:extLst>
          </p:cNvPr>
          <p:cNvSpPr txBox="1"/>
          <p:nvPr/>
        </p:nvSpPr>
        <p:spPr>
          <a:xfrm>
            <a:off x="222263" y="5358168"/>
            <a:ext cx="9334331"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CPS = combined positive score; SG = </a:t>
            </a:r>
            <a:r>
              <a:rPr lang="en-US" sz="1500" b="0" dirty="0" err="1">
                <a:solidFill>
                  <a:srgbClr val="000000"/>
                </a:solidFill>
                <a:latin typeface="Calibri"/>
                <a:ea typeface="+mn-ea"/>
                <a:cs typeface="+mn-cs"/>
              </a:rPr>
              <a:t>sacituzumab</a:t>
            </a:r>
            <a:r>
              <a:rPr lang="en-US" sz="1500" b="0" dirty="0">
                <a:solidFill>
                  <a:srgbClr val="000000"/>
                </a:solidFill>
                <a:latin typeface="Calibri"/>
                <a:ea typeface="+mn-ea"/>
                <a:cs typeface="+mn-cs"/>
              </a:rPr>
              <a:t> </a:t>
            </a:r>
            <a:r>
              <a:rPr lang="en-US" sz="1500" b="0" dirty="0" err="1">
                <a:solidFill>
                  <a:srgbClr val="000000"/>
                </a:solidFill>
                <a:latin typeface="Calibri"/>
                <a:ea typeface="+mn-ea"/>
                <a:cs typeface="+mn-cs"/>
              </a:rPr>
              <a:t>govitecan</a:t>
            </a:r>
            <a:r>
              <a:rPr lang="en-US" sz="1500" b="0" dirty="0">
                <a:solidFill>
                  <a:srgbClr val="000000"/>
                </a:solidFill>
                <a:latin typeface="Calibri"/>
                <a:ea typeface="+mn-ea"/>
                <a:cs typeface="+mn-cs"/>
              </a:rPr>
              <a:t>; </a:t>
            </a:r>
            <a:r>
              <a:rPr lang="en-US" sz="1500" b="0" dirty="0" err="1">
                <a:solidFill>
                  <a:srgbClr val="000000"/>
                </a:solidFill>
                <a:latin typeface="Calibri"/>
                <a:ea typeface="+mn-ea"/>
                <a:cs typeface="+mn-cs"/>
              </a:rPr>
              <a:t>pembro</a:t>
            </a:r>
            <a:r>
              <a:rPr lang="en-US" sz="1500" b="0" dirty="0">
                <a:solidFill>
                  <a:srgbClr val="000000"/>
                </a:solidFill>
                <a:latin typeface="Calibri"/>
                <a:ea typeface="+mn-ea"/>
                <a:cs typeface="+mn-cs"/>
              </a:rPr>
              <a:t> = pembrolizumab</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75756318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FD437-F131-B6FD-65DC-80A5BB230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EC75F-02A1-FC82-E961-1F385B3347AF}"/>
              </a:ext>
            </a:extLst>
          </p:cNvPr>
          <p:cNvSpPr>
            <a:spLocks noGrp="1"/>
          </p:cNvSpPr>
          <p:nvPr>
            <p:ph type="title"/>
          </p:nvPr>
        </p:nvSpPr>
        <p:spPr>
          <a:xfrm>
            <a:off x="912286" y="227013"/>
            <a:ext cx="10358967" cy="818016"/>
          </a:xfrm>
        </p:spPr>
        <p:txBody>
          <a:bodyPr/>
          <a:lstStyle/>
          <a:p>
            <a:r>
              <a:rPr lang="en-US" dirty="0">
                <a:solidFill>
                  <a:srgbClr val="0432FF"/>
                </a:solidFill>
              </a:rPr>
              <a:t>Phase III ASCENT-04/KEYNOTE-D19 Study: PFS</a:t>
            </a:r>
          </a:p>
        </p:txBody>
      </p:sp>
      <p:sp>
        <p:nvSpPr>
          <p:cNvPr id="4" name="TextBox 3">
            <a:extLst>
              <a:ext uri="{FF2B5EF4-FFF2-40B4-BE49-F238E27FC236}">
                <a16:creationId xmlns:a16="http://schemas.microsoft.com/office/drawing/2014/main" id="{FA929857-C9ED-6007-5216-7B0EE49B5175}"/>
              </a:ext>
            </a:extLst>
          </p:cNvPr>
          <p:cNvSpPr txBox="1"/>
          <p:nvPr/>
        </p:nvSpPr>
        <p:spPr>
          <a:xfrm>
            <a:off x="10391" y="6529046"/>
            <a:ext cx="4156364"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NEJM</a:t>
            </a:r>
            <a:r>
              <a:rPr kumimoji="0" lang="en-US" sz="1500" b="0" i="0" u="none" strike="noStrike" kern="1200" cap="none" spc="0" normalizeH="0" baseline="0" noProof="0" dirty="0">
                <a:ln>
                  <a:noFill/>
                </a:ln>
                <a:solidFill>
                  <a:srgbClr val="000000"/>
                </a:solidFill>
                <a:effectLst/>
                <a:uLnTx/>
                <a:uFillTx/>
                <a:latin typeface="Calibri"/>
                <a:ea typeface="+mn-ea"/>
                <a:cs typeface="+mn-cs"/>
              </a:rPr>
              <a:t> 2026;394:354-66.</a:t>
            </a:r>
          </a:p>
        </p:txBody>
      </p:sp>
      <p:pic>
        <p:nvPicPr>
          <p:cNvPr id="5" name="Picture 4">
            <a:extLst>
              <a:ext uri="{FF2B5EF4-FFF2-40B4-BE49-F238E27FC236}">
                <a16:creationId xmlns:a16="http://schemas.microsoft.com/office/drawing/2014/main" id="{0087F7EB-38E4-4395-54DA-5773CA477A8C}"/>
              </a:ext>
            </a:extLst>
          </p:cNvPr>
          <p:cNvPicPr>
            <a:picLocks noChangeAspect="1"/>
          </p:cNvPicPr>
          <p:nvPr/>
        </p:nvPicPr>
        <p:blipFill>
          <a:blip r:embed="rId2"/>
          <a:stretch>
            <a:fillRect/>
          </a:stretch>
        </p:blipFill>
        <p:spPr>
          <a:xfrm>
            <a:off x="912286" y="1174069"/>
            <a:ext cx="10358966" cy="4813183"/>
          </a:xfrm>
          <a:prstGeom prst="rect">
            <a:avLst/>
          </a:prstGeom>
        </p:spPr>
      </p:pic>
    </p:spTree>
    <p:extLst>
      <p:ext uri="{BB962C8B-B14F-4D97-AF65-F5344CB8AC3E}">
        <p14:creationId xmlns:p14="http://schemas.microsoft.com/office/powerpoint/2010/main" val="100657912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E3941-5BE9-C5E7-3C1D-FCD23059E0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AFAAB5-BFF1-185D-024E-2E1F091FB032}"/>
              </a:ext>
            </a:extLst>
          </p:cNvPr>
          <p:cNvSpPr>
            <a:spLocks noGrp="1"/>
          </p:cNvSpPr>
          <p:nvPr>
            <p:ph type="title"/>
          </p:nvPr>
        </p:nvSpPr>
        <p:spPr>
          <a:xfrm>
            <a:off x="912286" y="25399"/>
            <a:ext cx="10358967" cy="1143000"/>
          </a:xfrm>
        </p:spPr>
        <p:txBody>
          <a:bodyPr/>
          <a:lstStyle/>
          <a:p>
            <a:r>
              <a:rPr lang="en-US" dirty="0">
                <a:solidFill>
                  <a:srgbClr val="0432FF"/>
                </a:solidFill>
              </a:rPr>
              <a:t>Phase III ASCENT-04: PFS After Next Line of Treatment (PFS2)</a:t>
            </a:r>
          </a:p>
        </p:txBody>
      </p:sp>
      <p:pic>
        <p:nvPicPr>
          <p:cNvPr id="3" name="Image 0" descr="preencoded.png">
            <a:extLst>
              <a:ext uri="{FF2B5EF4-FFF2-40B4-BE49-F238E27FC236}">
                <a16:creationId xmlns:a16="http://schemas.microsoft.com/office/drawing/2014/main" id="{A77DA5CA-BF8D-C4AE-22F4-C966740D55F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0028"/>
          <a:stretch>
            <a:fillRect/>
          </a:stretch>
        </p:blipFill>
        <p:spPr>
          <a:xfrm>
            <a:off x="273622" y="1299028"/>
            <a:ext cx="11644756" cy="4501213"/>
          </a:xfrm>
          <a:prstGeom prst="rect">
            <a:avLst/>
          </a:prstGeom>
        </p:spPr>
      </p:pic>
      <p:sp>
        <p:nvSpPr>
          <p:cNvPr id="5" name="TextBox 4">
            <a:extLst>
              <a:ext uri="{FF2B5EF4-FFF2-40B4-BE49-F238E27FC236}">
                <a16:creationId xmlns:a16="http://schemas.microsoft.com/office/drawing/2014/main" id="{30CC53FE-C6E0-08CF-3E50-5F0055BC03D6}"/>
              </a:ext>
            </a:extLst>
          </p:cNvPr>
          <p:cNvSpPr txBox="1"/>
          <p:nvPr/>
        </p:nvSpPr>
        <p:spPr>
          <a:xfrm>
            <a:off x="10391" y="6529046"/>
            <a:ext cx="841515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Kalinsky K et al. ASCO 2026;Abstract LBA1000.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NEJM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2026;394:354-66.</a:t>
            </a:r>
          </a:p>
        </p:txBody>
      </p:sp>
    </p:spTree>
    <p:extLst>
      <p:ext uri="{BB962C8B-B14F-4D97-AF65-F5344CB8AC3E}">
        <p14:creationId xmlns:p14="http://schemas.microsoft.com/office/powerpoint/2010/main" val="287648480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D0868-6512-5231-173A-A7B893C3B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957700-9733-8FD8-AD80-7C5FEE25C655}"/>
              </a:ext>
            </a:extLst>
          </p:cNvPr>
          <p:cNvSpPr>
            <a:spLocks noGrp="1"/>
          </p:cNvSpPr>
          <p:nvPr>
            <p:ph type="title"/>
          </p:nvPr>
        </p:nvSpPr>
        <p:spPr>
          <a:xfrm>
            <a:off x="912286" y="8466"/>
            <a:ext cx="10358967" cy="1143000"/>
          </a:xfrm>
        </p:spPr>
        <p:txBody>
          <a:bodyPr/>
          <a:lstStyle/>
          <a:p>
            <a:r>
              <a:rPr lang="en-US" dirty="0">
                <a:solidFill>
                  <a:srgbClr val="0432FF"/>
                </a:solidFill>
              </a:rPr>
              <a:t>Phase III ASCENT-04: Safety Summary</a:t>
            </a:r>
          </a:p>
        </p:txBody>
      </p:sp>
      <p:pic>
        <p:nvPicPr>
          <p:cNvPr id="3" name="Image 0" descr="preencoded.png">
            <a:extLst>
              <a:ext uri="{FF2B5EF4-FFF2-40B4-BE49-F238E27FC236}">
                <a16:creationId xmlns:a16="http://schemas.microsoft.com/office/drawing/2014/main" id="{25A1A3D8-B893-958F-4157-52B3C672D1E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b="19689"/>
          <a:stretch>
            <a:fillRect/>
          </a:stretch>
        </p:blipFill>
        <p:spPr>
          <a:xfrm>
            <a:off x="121093" y="1331871"/>
            <a:ext cx="11949813" cy="4194257"/>
          </a:xfrm>
          <a:prstGeom prst="rect">
            <a:avLst/>
          </a:prstGeom>
        </p:spPr>
      </p:pic>
      <p:sp>
        <p:nvSpPr>
          <p:cNvPr id="4" name="TextBox 3">
            <a:extLst>
              <a:ext uri="{FF2B5EF4-FFF2-40B4-BE49-F238E27FC236}">
                <a16:creationId xmlns:a16="http://schemas.microsoft.com/office/drawing/2014/main" id="{1B900531-6FD7-973C-E3AA-E96A74285B83}"/>
              </a:ext>
            </a:extLst>
          </p:cNvPr>
          <p:cNvSpPr txBox="1"/>
          <p:nvPr/>
        </p:nvSpPr>
        <p:spPr>
          <a:xfrm>
            <a:off x="10391" y="6529046"/>
            <a:ext cx="8415152"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Kalinsky K et al. ASCO 2026;Abstract LBA1000. </a:t>
            </a:r>
            <a:r>
              <a:rPr kumimoji="0" lang="en-US" sz="1500" b="0" i="0" u="none" strike="noStrike" kern="1200" cap="none" spc="0" normalizeH="0" baseline="0" noProof="0" dirty="0" err="1">
                <a:ln>
                  <a:noFill/>
                </a:ln>
                <a:solidFill>
                  <a:srgbClr val="000000"/>
                </a:solidFill>
                <a:effectLst/>
                <a:uLnTx/>
                <a:uFillTx/>
                <a:latin typeface="Calibri"/>
                <a:ea typeface="+mn-ea"/>
                <a:cs typeface="+mn-cs"/>
              </a:rPr>
              <a:t>Tolaney</a:t>
            </a:r>
            <a:r>
              <a:rPr kumimoji="0" lang="en-US" sz="1500" b="0" i="0" u="none" strike="noStrike" kern="1200" cap="none" spc="0" normalizeH="0" baseline="0" noProof="0" dirty="0">
                <a:ln>
                  <a:noFill/>
                </a:ln>
                <a:solidFill>
                  <a:srgbClr val="000000"/>
                </a:solidFill>
                <a:effectLst/>
                <a:uLnTx/>
                <a:uFillTx/>
                <a:latin typeface="Calibri"/>
                <a:ea typeface="+mn-ea"/>
                <a:cs typeface="+mn-cs"/>
              </a:rPr>
              <a:t> SM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NEJM </a:t>
            </a:r>
            <a:r>
              <a:rPr kumimoji="0" lang="en-US" sz="1500" b="0" i="0" u="none" strike="noStrike" kern="1200" cap="none" spc="0" normalizeH="0" baseline="0" noProof="0" dirty="0">
                <a:ln>
                  <a:noFill/>
                </a:ln>
                <a:solidFill>
                  <a:srgbClr val="000000"/>
                </a:solidFill>
                <a:effectLst/>
                <a:uLnTx/>
                <a:uFillTx/>
                <a:latin typeface="Calibri"/>
                <a:ea typeface="+mn-ea"/>
                <a:cs typeface="+mn-cs"/>
              </a:rPr>
              <a:t>2026;394:354-66.</a:t>
            </a:r>
          </a:p>
        </p:txBody>
      </p:sp>
      <p:sp>
        <p:nvSpPr>
          <p:cNvPr id="5" name="Rectangle 4">
            <a:extLst>
              <a:ext uri="{FF2B5EF4-FFF2-40B4-BE49-F238E27FC236}">
                <a16:creationId xmlns:a16="http://schemas.microsoft.com/office/drawing/2014/main" id="{95FF6866-7C3E-3DF6-8C4A-929957F886CE}"/>
              </a:ext>
            </a:extLst>
          </p:cNvPr>
          <p:cNvSpPr/>
          <p:nvPr/>
        </p:nvSpPr>
        <p:spPr bwMode="auto">
          <a:xfrm>
            <a:off x="11619571" y="5151863"/>
            <a:ext cx="189570" cy="234176"/>
          </a:xfrm>
          <a:prstGeom prst="rect">
            <a:avLst/>
          </a:prstGeom>
          <a:solidFill>
            <a:srgbClr val="2D425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6" name="TextBox 5">
            <a:extLst>
              <a:ext uri="{FF2B5EF4-FFF2-40B4-BE49-F238E27FC236}">
                <a16:creationId xmlns:a16="http://schemas.microsoft.com/office/drawing/2014/main" id="{0FADAEF3-136F-1157-1544-EF659DD51E38}"/>
              </a:ext>
            </a:extLst>
          </p:cNvPr>
          <p:cNvSpPr txBox="1"/>
          <p:nvPr/>
        </p:nvSpPr>
        <p:spPr>
          <a:xfrm>
            <a:off x="155357" y="5547739"/>
            <a:ext cx="8415152"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SAE = serious adverse event</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2950819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E745B-0F6F-467D-AA3C-9F9019804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94617D-CD20-6A37-F024-F0E7B0D32A64}"/>
              </a:ext>
            </a:extLst>
          </p:cNvPr>
          <p:cNvSpPr>
            <a:spLocks noGrp="1"/>
          </p:cNvSpPr>
          <p:nvPr>
            <p:ph type="title"/>
          </p:nvPr>
        </p:nvSpPr>
        <p:spPr>
          <a:xfrm>
            <a:off x="912286" y="227013"/>
            <a:ext cx="10358967" cy="742227"/>
          </a:xfrm>
        </p:spPr>
        <p:txBody>
          <a:bodyPr/>
          <a:lstStyle/>
          <a:p>
            <a:r>
              <a:rPr lang="en-US" dirty="0">
                <a:solidFill>
                  <a:srgbClr val="0432FF"/>
                </a:solidFill>
              </a:rPr>
              <a:t>Phase III ASCENT-03 Study Design</a:t>
            </a:r>
          </a:p>
        </p:txBody>
      </p:sp>
      <p:sp>
        <p:nvSpPr>
          <p:cNvPr id="4" name="TextBox 3">
            <a:extLst>
              <a:ext uri="{FF2B5EF4-FFF2-40B4-BE49-F238E27FC236}">
                <a16:creationId xmlns:a16="http://schemas.microsoft.com/office/drawing/2014/main" id="{02A8D3A6-2A12-8C0B-5EFB-E9D7AF0C0D67}"/>
              </a:ext>
            </a:extLst>
          </p:cNvPr>
          <p:cNvSpPr txBox="1"/>
          <p:nvPr/>
        </p:nvSpPr>
        <p:spPr>
          <a:xfrm>
            <a:off x="0" y="6534835"/>
            <a:ext cx="8362335" cy="323165"/>
          </a:xfrm>
          <a:prstGeom prst="rect">
            <a:avLst/>
          </a:prstGeom>
          <a:noFill/>
        </p:spPr>
        <p:txBody>
          <a:bodyPr wrap="square" rtlCol="0">
            <a:spAutoFit/>
          </a:bodyPr>
          <a:lstStyle/>
          <a:p>
            <a:pPr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Cortés J et al. ESMO 2025;Abstract LBA20. Cortés J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2025;393(19):1912-25.</a:t>
            </a:r>
          </a:p>
        </p:txBody>
      </p:sp>
      <p:pic>
        <p:nvPicPr>
          <p:cNvPr id="6" name="Picture 5" descr="A diagram of a study design&#10;&#10;AI-generated content may be incorrect.">
            <a:extLst>
              <a:ext uri="{FF2B5EF4-FFF2-40B4-BE49-F238E27FC236}">
                <a16:creationId xmlns:a16="http://schemas.microsoft.com/office/drawing/2014/main" id="{37B11450-707B-23E2-6C74-31EA6F30893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450851" y="1062759"/>
            <a:ext cx="11290298" cy="4919520"/>
          </a:xfrm>
          <a:prstGeom prst="rect">
            <a:avLst/>
          </a:prstGeom>
        </p:spPr>
      </p:pic>
      <p:sp>
        <p:nvSpPr>
          <p:cNvPr id="3" name="Rectangle 2">
            <a:extLst>
              <a:ext uri="{FF2B5EF4-FFF2-40B4-BE49-F238E27FC236}">
                <a16:creationId xmlns:a16="http://schemas.microsoft.com/office/drawing/2014/main" id="{913DF134-771D-B5FA-A808-292C71191DA9}"/>
              </a:ext>
            </a:extLst>
          </p:cNvPr>
          <p:cNvSpPr/>
          <p:nvPr/>
        </p:nvSpPr>
        <p:spPr bwMode="auto">
          <a:xfrm>
            <a:off x="1984917" y="5575610"/>
            <a:ext cx="1193181" cy="12266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Tree>
    <p:extLst>
      <p:ext uri="{BB962C8B-B14F-4D97-AF65-F5344CB8AC3E}">
        <p14:creationId xmlns:p14="http://schemas.microsoft.com/office/powerpoint/2010/main" val="36019010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009F5-1A51-82F8-E8DF-487F5661FB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07BD6-97ED-8AF4-18D9-40264E740679}"/>
              </a:ext>
            </a:extLst>
          </p:cNvPr>
          <p:cNvSpPr>
            <a:spLocks noGrp="1"/>
          </p:cNvSpPr>
          <p:nvPr>
            <p:ph type="title"/>
          </p:nvPr>
        </p:nvSpPr>
        <p:spPr>
          <a:xfrm>
            <a:off x="912286" y="227013"/>
            <a:ext cx="10358967" cy="866001"/>
          </a:xfrm>
        </p:spPr>
        <p:txBody>
          <a:bodyPr/>
          <a:lstStyle/>
          <a:p>
            <a:r>
              <a:rPr lang="en-US" dirty="0">
                <a:solidFill>
                  <a:srgbClr val="0432FF"/>
                </a:solidFill>
              </a:rPr>
              <a:t>Phase III ASCENT-03: PFS by BICR</a:t>
            </a:r>
          </a:p>
        </p:txBody>
      </p:sp>
      <p:pic>
        <p:nvPicPr>
          <p:cNvPr id="5" name="Picture 4" descr="A graph of a diseased patient&#10;&#10;AI-generated content may be incorrect.">
            <a:extLst>
              <a:ext uri="{FF2B5EF4-FFF2-40B4-BE49-F238E27FC236}">
                <a16:creationId xmlns:a16="http://schemas.microsoft.com/office/drawing/2014/main" id="{4D102108-E705-A97C-3B7F-56AE0A61D39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311727" y="1093014"/>
            <a:ext cx="11689773" cy="4642768"/>
          </a:xfrm>
          <a:prstGeom prst="rect">
            <a:avLst/>
          </a:prstGeom>
        </p:spPr>
      </p:pic>
      <p:sp>
        <p:nvSpPr>
          <p:cNvPr id="3" name="TextBox 2">
            <a:extLst>
              <a:ext uri="{FF2B5EF4-FFF2-40B4-BE49-F238E27FC236}">
                <a16:creationId xmlns:a16="http://schemas.microsoft.com/office/drawing/2014/main" id="{C3AB0E6F-7D15-F32F-043E-4F6694D39ACE}"/>
              </a:ext>
            </a:extLst>
          </p:cNvPr>
          <p:cNvSpPr txBox="1"/>
          <p:nvPr/>
        </p:nvSpPr>
        <p:spPr>
          <a:xfrm>
            <a:off x="0" y="6534835"/>
            <a:ext cx="836233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Cortés J et al. ESMO 2025;Abstract LBA20. Cortés J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2025;393(19):1912-25. </a:t>
            </a:r>
          </a:p>
        </p:txBody>
      </p:sp>
    </p:spTree>
    <p:extLst>
      <p:ext uri="{BB962C8B-B14F-4D97-AF65-F5344CB8AC3E}">
        <p14:creationId xmlns:p14="http://schemas.microsoft.com/office/powerpoint/2010/main" val="5732581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B0586-7E78-CC0D-0821-34487DDC2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74D17-AFA8-A10A-AC05-BCD74DE92BD7}"/>
              </a:ext>
            </a:extLst>
          </p:cNvPr>
          <p:cNvSpPr>
            <a:spLocks noGrp="1"/>
          </p:cNvSpPr>
          <p:nvPr>
            <p:ph type="title"/>
          </p:nvPr>
        </p:nvSpPr>
        <p:spPr>
          <a:xfrm>
            <a:off x="912286" y="227013"/>
            <a:ext cx="10358967" cy="760123"/>
          </a:xfrm>
        </p:spPr>
        <p:txBody>
          <a:bodyPr/>
          <a:lstStyle/>
          <a:p>
            <a:r>
              <a:rPr lang="en-US" dirty="0">
                <a:solidFill>
                  <a:srgbClr val="0432FF"/>
                </a:solidFill>
              </a:rPr>
              <a:t>Phase III ASCENT-03: Descriptive OS and PFS2</a:t>
            </a:r>
          </a:p>
        </p:txBody>
      </p:sp>
      <p:pic>
        <p:nvPicPr>
          <p:cNvPr id="5" name="Picture 4" descr="A graph of a survival curve&#10;&#10;AI-generated content may be incorrect.">
            <a:extLst>
              <a:ext uri="{FF2B5EF4-FFF2-40B4-BE49-F238E27FC236}">
                <a16:creationId xmlns:a16="http://schemas.microsoft.com/office/drawing/2014/main" id="{CAFA04F9-A560-A099-99F4-2039B3891BE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305572" y="1108748"/>
            <a:ext cx="11572393" cy="4874733"/>
          </a:xfrm>
          <a:prstGeom prst="rect">
            <a:avLst/>
          </a:prstGeom>
        </p:spPr>
      </p:pic>
      <p:sp>
        <p:nvSpPr>
          <p:cNvPr id="3" name="TextBox 2">
            <a:extLst>
              <a:ext uri="{FF2B5EF4-FFF2-40B4-BE49-F238E27FC236}">
                <a16:creationId xmlns:a16="http://schemas.microsoft.com/office/drawing/2014/main" id="{1E3062C3-5E88-FEEA-8A97-6ADA8E1FAF75}"/>
              </a:ext>
            </a:extLst>
          </p:cNvPr>
          <p:cNvSpPr txBox="1"/>
          <p:nvPr/>
        </p:nvSpPr>
        <p:spPr>
          <a:xfrm>
            <a:off x="0" y="6534835"/>
            <a:ext cx="836233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Cortés J et al. ESMO 2025;Abstract LBA20. Cortés J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a:t>
            </a:r>
            <a:r>
              <a:rPr kumimoji="0" lang="en-US" sz="1500" b="0" i="0" u="none" strike="noStrike" kern="1200" cap="none" spc="0" normalizeH="0" baseline="0" noProof="0" dirty="0">
                <a:ln>
                  <a:noFill/>
                </a:ln>
                <a:solidFill>
                  <a:srgbClr val="000000"/>
                </a:solidFill>
                <a:effectLst/>
                <a:uLnTx/>
                <a:uFillTx/>
                <a:latin typeface="Calibri"/>
                <a:ea typeface="+mn-ea"/>
                <a:cs typeface="+mn-cs"/>
              </a:rPr>
              <a:t> 2025;393(19):1912-25.</a:t>
            </a:r>
          </a:p>
        </p:txBody>
      </p:sp>
    </p:spTree>
    <p:extLst>
      <p:ext uri="{BB962C8B-B14F-4D97-AF65-F5344CB8AC3E}">
        <p14:creationId xmlns:p14="http://schemas.microsoft.com/office/powerpoint/2010/main" val="266467863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BCBCF-FFB9-51B9-D167-B6E8B4ED4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31E0D5-F902-F01D-C78A-C4647142DC22}"/>
              </a:ext>
            </a:extLst>
          </p:cNvPr>
          <p:cNvSpPr>
            <a:spLocks noGrp="1"/>
          </p:cNvSpPr>
          <p:nvPr>
            <p:ph type="title"/>
          </p:nvPr>
        </p:nvSpPr>
        <p:spPr>
          <a:xfrm>
            <a:off x="912286" y="227013"/>
            <a:ext cx="10358967" cy="770514"/>
          </a:xfrm>
        </p:spPr>
        <p:txBody>
          <a:bodyPr/>
          <a:lstStyle/>
          <a:p>
            <a:r>
              <a:rPr lang="en-US" dirty="0">
                <a:solidFill>
                  <a:srgbClr val="0432FF"/>
                </a:solidFill>
              </a:rPr>
              <a:t>Phase III ASCENT-03: Common Adverse Events</a:t>
            </a:r>
          </a:p>
        </p:txBody>
      </p:sp>
      <p:pic>
        <p:nvPicPr>
          <p:cNvPr id="6" name="Picture 5" descr="A diagram of a number of events&#10;&#10;AI-generated content may be incorrect.">
            <a:extLst>
              <a:ext uri="{FF2B5EF4-FFF2-40B4-BE49-F238E27FC236}">
                <a16:creationId xmlns:a16="http://schemas.microsoft.com/office/drawing/2014/main" id="{BF70763F-0DAB-AD1D-E200-5AD6511DBF8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97427" y="997527"/>
            <a:ext cx="11565081" cy="4899938"/>
          </a:xfrm>
          <a:prstGeom prst="rect">
            <a:avLst/>
          </a:prstGeom>
        </p:spPr>
      </p:pic>
      <p:sp>
        <p:nvSpPr>
          <p:cNvPr id="3" name="TextBox 2">
            <a:extLst>
              <a:ext uri="{FF2B5EF4-FFF2-40B4-BE49-F238E27FC236}">
                <a16:creationId xmlns:a16="http://schemas.microsoft.com/office/drawing/2014/main" id="{BDB8D2E1-BEE6-B803-21FC-D6A3EB4A66BF}"/>
              </a:ext>
            </a:extLst>
          </p:cNvPr>
          <p:cNvSpPr txBox="1"/>
          <p:nvPr/>
        </p:nvSpPr>
        <p:spPr>
          <a:xfrm>
            <a:off x="0" y="6534835"/>
            <a:ext cx="8362335" cy="3231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Cortés J et al. ESMO 2025;Abstract LBA20. Cortés J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N Engl J Med </a:t>
            </a:r>
            <a:r>
              <a:rPr kumimoji="0" lang="en-US" sz="1500" b="0" i="0" u="none" strike="noStrike" kern="1200" cap="none" spc="0" normalizeH="0" baseline="0" noProof="0" dirty="0">
                <a:ln>
                  <a:noFill/>
                </a:ln>
                <a:solidFill>
                  <a:srgbClr val="000000"/>
                </a:solidFill>
                <a:effectLst/>
                <a:uLnTx/>
                <a:uFillTx/>
                <a:latin typeface="Calibri"/>
                <a:ea typeface="+mn-ea"/>
                <a:cs typeface="+mn-cs"/>
              </a:rPr>
              <a:t>2025;393(19):1912-25.</a:t>
            </a:r>
          </a:p>
        </p:txBody>
      </p:sp>
    </p:spTree>
    <p:extLst>
      <p:ext uri="{BB962C8B-B14F-4D97-AF65-F5344CB8AC3E}">
        <p14:creationId xmlns:p14="http://schemas.microsoft.com/office/powerpoint/2010/main" val="38963714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1931A-9B27-2BD1-B44C-010DD84B3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97FDA-491A-C333-7DEB-67C66DEE3AF0}"/>
              </a:ext>
            </a:extLst>
          </p:cNvPr>
          <p:cNvSpPr>
            <a:spLocks noGrp="1"/>
          </p:cNvSpPr>
          <p:nvPr>
            <p:ph type="title"/>
          </p:nvPr>
        </p:nvSpPr>
        <p:spPr>
          <a:xfrm>
            <a:off x="912286" y="42333"/>
            <a:ext cx="10358967" cy="1143000"/>
          </a:xfrm>
        </p:spPr>
        <p:txBody>
          <a:bodyPr/>
          <a:lstStyle/>
          <a:p>
            <a:r>
              <a:rPr lang="en-US" dirty="0">
                <a:solidFill>
                  <a:srgbClr val="0432FF"/>
                </a:solidFill>
              </a:rPr>
              <a:t>Phase III TROPION-Breast02 Study Design</a:t>
            </a:r>
          </a:p>
        </p:txBody>
      </p:sp>
      <p:grpSp>
        <p:nvGrpSpPr>
          <p:cNvPr id="7" name="Group 6">
            <a:extLst>
              <a:ext uri="{FF2B5EF4-FFF2-40B4-BE49-F238E27FC236}">
                <a16:creationId xmlns:a16="http://schemas.microsoft.com/office/drawing/2014/main" id="{D5288C4E-D09C-D914-961E-71827ACA9746}"/>
              </a:ext>
            </a:extLst>
          </p:cNvPr>
          <p:cNvGrpSpPr/>
          <p:nvPr/>
        </p:nvGrpSpPr>
        <p:grpSpPr>
          <a:xfrm>
            <a:off x="519545" y="1102206"/>
            <a:ext cx="11014363" cy="4922062"/>
            <a:chOff x="912286" y="1185333"/>
            <a:chExt cx="10358967" cy="4922062"/>
          </a:xfrm>
        </p:grpSpPr>
        <p:pic>
          <p:nvPicPr>
            <p:cNvPr id="5" name="Picture 4" descr="A diagram of a study design&#10;&#10;AI-generated content may be incorrect.">
              <a:extLst>
                <a:ext uri="{FF2B5EF4-FFF2-40B4-BE49-F238E27FC236}">
                  <a16:creationId xmlns:a16="http://schemas.microsoft.com/office/drawing/2014/main" id="{1BA7D25B-BEFD-F0F5-B889-A827EFC59727}"/>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912286" y="1185333"/>
              <a:ext cx="10358967" cy="4922062"/>
            </a:xfrm>
            <a:prstGeom prst="rect">
              <a:avLst/>
            </a:prstGeom>
          </p:spPr>
        </p:pic>
        <p:sp>
          <p:nvSpPr>
            <p:cNvPr id="6" name="Rectangle 5">
              <a:extLst>
                <a:ext uri="{FF2B5EF4-FFF2-40B4-BE49-F238E27FC236}">
                  <a16:creationId xmlns:a16="http://schemas.microsoft.com/office/drawing/2014/main" id="{7E0499EE-5010-F57E-C395-0A6E3B945A00}"/>
                </a:ext>
              </a:extLst>
            </p:cNvPr>
            <p:cNvSpPr/>
            <p:nvPr/>
          </p:nvSpPr>
          <p:spPr bwMode="auto">
            <a:xfrm>
              <a:off x="1388533" y="5858933"/>
              <a:ext cx="4351867" cy="24846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4" name="TextBox 3">
            <a:extLst>
              <a:ext uri="{FF2B5EF4-FFF2-40B4-BE49-F238E27FC236}">
                <a16:creationId xmlns:a16="http://schemas.microsoft.com/office/drawing/2014/main" id="{B8A6826C-EEC3-DE69-4496-0D9CB6D89789}"/>
              </a:ext>
            </a:extLst>
          </p:cNvPr>
          <p:cNvSpPr txBox="1"/>
          <p:nvPr/>
        </p:nvSpPr>
        <p:spPr>
          <a:xfrm>
            <a:off x="0" y="6534835"/>
            <a:ext cx="8362335"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Dent R et al. ESMO 2025;Abstract LBA21. Dent R et al. </a:t>
            </a:r>
            <a:r>
              <a:rPr lang="en-US" sz="1500" b="0" i="1" dirty="0">
                <a:solidFill>
                  <a:srgbClr val="000000"/>
                </a:solidFill>
                <a:latin typeface="Calibri"/>
                <a:ea typeface="+mn-ea"/>
                <a:cs typeface="+mn-cs"/>
              </a:rPr>
              <a:t>Ann Oncol </a:t>
            </a:r>
            <a:r>
              <a:rPr lang="en-US" sz="1500" b="0" dirty="0">
                <a:solidFill>
                  <a:srgbClr val="000000"/>
                </a:solidFill>
                <a:latin typeface="Calibri"/>
                <a:ea typeface="+mn-ea"/>
                <a:cs typeface="+mn-cs"/>
              </a:rPr>
              <a:t>2026;37(8):1066-80.</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 name="TextBox 2">
            <a:extLst>
              <a:ext uri="{FF2B5EF4-FFF2-40B4-BE49-F238E27FC236}">
                <a16:creationId xmlns:a16="http://schemas.microsoft.com/office/drawing/2014/main" id="{0DCD0DA2-8BF8-C14D-0D9F-22CAB09CC8C6}"/>
              </a:ext>
            </a:extLst>
          </p:cNvPr>
          <p:cNvSpPr txBox="1"/>
          <p:nvPr/>
        </p:nvSpPr>
        <p:spPr>
          <a:xfrm>
            <a:off x="512956" y="6044181"/>
            <a:ext cx="8362335" cy="323165"/>
          </a:xfrm>
          <a:prstGeom prst="rect">
            <a:avLst/>
          </a:prstGeom>
          <a:noFill/>
        </p:spPr>
        <p:txBody>
          <a:bodyPr wrap="square" rtlCol="0">
            <a:spAutoFit/>
          </a:bodyPr>
          <a:lstStyle/>
          <a:p>
            <a:pPr lvl="0" defTabSz="914400" fontAlgn="auto">
              <a:spcBef>
                <a:spcPts val="0"/>
              </a:spcBef>
              <a:spcAft>
                <a:spcPts val="0"/>
              </a:spcAft>
              <a:defRPr/>
            </a:pPr>
            <a:r>
              <a:rPr lang="en-US" sz="1500" b="0" dirty="0">
                <a:solidFill>
                  <a:srgbClr val="000000"/>
                </a:solidFill>
                <a:latin typeface="Calibri"/>
                <a:ea typeface="+mn-ea"/>
                <a:cs typeface="+mn-cs"/>
              </a:rPr>
              <a:t>Dato-</a:t>
            </a:r>
            <a:r>
              <a:rPr lang="en-US" sz="1500" b="0" dirty="0" err="1">
                <a:solidFill>
                  <a:srgbClr val="000000"/>
                </a:solidFill>
                <a:latin typeface="Calibri"/>
                <a:ea typeface="+mn-ea"/>
                <a:cs typeface="+mn-cs"/>
              </a:rPr>
              <a:t>DXd</a:t>
            </a:r>
            <a:r>
              <a:rPr lang="en-US" sz="1500" b="0" dirty="0">
                <a:solidFill>
                  <a:srgbClr val="000000"/>
                </a:solidFill>
                <a:latin typeface="Calibri"/>
                <a:ea typeface="+mn-ea"/>
                <a:cs typeface="+mn-cs"/>
              </a:rPr>
              <a:t> = </a:t>
            </a:r>
            <a:r>
              <a:rPr lang="en-US" sz="1500" b="0" dirty="0" err="1">
                <a:solidFill>
                  <a:srgbClr val="000000"/>
                </a:solidFill>
                <a:latin typeface="Calibri"/>
                <a:ea typeface="+mn-ea"/>
                <a:cs typeface="+mn-cs"/>
              </a:rPr>
              <a:t>datopotamab</a:t>
            </a:r>
            <a:r>
              <a:rPr lang="en-US" sz="1500" b="0" dirty="0">
                <a:solidFill>
                  <a:srgbClr val="000000"/>
                </a:solidFill>
                <a:latin typeface="Calibri"/>
                <a:ea typeface="+mn-ea"/>
                <a:cs typeface="+mn-cs"/>
              </a:rPr>
              <a:t> deruxtecan</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16418240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1B521-E4EC-E234-C256-C5CA8904DE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3A2C8-10BE-C21E-D1E2-72A6B9838327}"/>
              </a:ext>
            </a:extLst>
          </p:cNvPr>
          <p:cNvSpPr>
            <a:spLocks noGrp="1"/>
          </p:cNvSpPr>
          <p:nvPr>
            <p:ph type="title"/>
          </p:nvPr>
        </p:nvSpPr>
        <p:spPr/>
        <p:txBody>
          <a:bodyPr/>
          <a:lstStyle/>
          <a:p>
            <a:r>
              <a:rPr lang="en-US" dirty="0">
                <a:solidFill>
                  <a:srgbClr val="0432FF"/>
                </a:solidFill>
              </a:rPr>
              <a:t>Phase III TROPION-Breast02: PFS by BICR</a:t>
            </a:r>
          </a:p>
        </p:txBody>
      </p:sp>
      <p:pic>
        <p:nvPicPr>
          <p:cNvPr id="3" name="Picture 2">
            <a:extLst>
              <a:ext uri="{FF2B5EF4-FFF2-40B4-BE49-F238E27FC236}">
                <a16:creationId xmlns:a16="http://schemas.microsoft.com/office/drawing/2014/main" id="{855F2A1E-043C-2C95-3C59-21E14174621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318561" y="1453140"/>
            <a:ext cx="11550647" cy="4251469"/>
          </a:xfrm>
          <a:prstGeom prst="rect">
            <a:avLst/>
          </a:prstGeom>
        </p:spPr>
      </p:pic>
      <p:sp>
        <p:nvSpPr>
          <p:cNvPr id="8" name="TextBox 7">
            <a:extLst>
              <a:ext uri="{FF2B5EF4-FFF2-40B4-BE49-F238E27FC236}">
                <a16:creationId xmlns:a16="http://schemas.microsoft.com/office/drawing/2014/main" id="{C0A0DBD6-3021-0FDF-9193-B7EEA22905E8}"/>
              </a:ext>
            </a:extLst>
          </p:cNvPr>
          <p:cNvSpPr txBox="1"/>
          <p:nvPr/>
        </p:nvSpPr>
        <p:spPr>
          <a:xfrm>
            <a:off x="0" y="6514053"/>
            <a:ext cx="10635343" cy="323165"/>
          </a:xfrm>
          <a:prstGeom prst="rect">
            <a:avLst/>
          </a:prstGeom>
          <a:noFill/>
        </p:spPr>
        <p:txBody>
          <a:bodyPr wrap="square" rtlCol="0">
            <a:spAutoFit/>
          </a:bodyPr>
          <a:lstStyle/>
          <a:p>
            <a:pPr lvl="0"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Dent R et al. ESMO 2025;Abstract LBA21. Dent R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lang="en-US" sz="1500" b="0" dirty="0">
                <a:solidFill>
                  <a:srgbClr val="000000"/>
                </a:solidFill>
                <a:latin typeface="Calibri"/>
                <a:ea typeface="+mn-ea"/>
                <a:cs typeface="+mn-cs"/>
              </a:rPr>
              <a:t>2026;37(8):1066-80.</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8263606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D60DB-3E16-624C-C77C-FD37B452A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72F06-F525-E2F2-8FC5-09BAA11AE367}"/>
              </a:ext>
            </a:extLst>
          </p:cNvPr>
          <p:cNvSpPr>
            <a:spLocks noGrp="1"/>
          </p:cNvSpPr>
          <p:nvPr>
            <p:ph type="title"/>
          </p:nvPr>
        </p:nvSpPr>
        <p:spPr>
          <a:xfrm>
            <a:off x="912286" y="227013"/>
            <a:ext cx="10358967" cy="1143000"/>
          </a:xfrm>
        </p:spPr>
        <p:txBody>
          <a:bodyPr/>
          <a:lstStyle/>
          <a:p>
            <a:r>
              <a:rPr lang="en-US" dirty="0">
                <a:solidFill>
                  <a:srgbClr val="0432FF"/>
                </a:solidFill>
              </a:rPr>
              <a:t>Phase III TROPION-Breast02: OS in the ITT Population</a:t>
            </a:r>
          </a:p>
        </p:txBody>
      </p:sp>
      <p:pic>
        <p:nvPicPr>
          <p:cNvPr id="3" name="Picture 2">
            <a:extLst>
              <a:ext uri="{FF2B5EF4-FFF2-40B4-BE49-F238E27FC236}">
                <a16:creationId xmlns:a16="http://schemas.microsoft.com/office/drawing/2014/main" id="{DC4DF8B0-8029-46A6-66C2-ADB78DD90F17}"/>
              </a:ext>
            </a:extLst>
          </p:cNvPr>
          <p:cNvPicPr>
            <a:picLocks noChangeAspect="1"/>
          </p:cNvPicPr>
          <p:nvPr/>
        </p:nvPicPr>
        <p:blipFill>
          <a:blip r:embed="rId2"/>
          <a:stretch>
            <a:fillRect/>
          </a:stretch>
        </p:blipFill>
        <p:spPr>
          <a:xfrm>
            <a:off x="275166" y="1370014"/>
            <a:ext cx="11641667" cy="4054042"/>
          </a:xfrm>
          <a:prstGeom prst="rect">
            <a:avLst/>
          </a:prstGeom>
        </p:spPr>
      </p:pic>
      <p:sp>
        <p:nvSpPr>
          <p:cNvPr id="6" name="Rectangle 5">
            <a:extLst>
              <a:ext uri="{FF2B5EF4-FFF2-40B4-BE49-F238E27FC236}">
                <a16:creationId xmlns:a16="http://schemas.microsoft.com/office/drawing/2014/main" id="{208E21F1-F2A0-FEA7-8DB5-E0C158D5F885}"/>
              </a:ext>
            </a:extLst>
          </p:cNvPr>
          <p:cNvSpPr/>
          <p:nvPr/>
        </p:nvSpPr>
        <p:spPr bwMode="auto">
          <a:xfrm>
            <a:off x="275166" y="5320144"/>
            <a:ext cx="1880659" cy="103911"/>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TextBox 3">
            <a:extLst>
              <a:ext uri="{FF2B5EF4-FFF2-40B4-BE49-F238E27FC236}">
                <a16:creationId xmlns:a16="http://schemas.microsoft.com/office/drawing/2014/main" id="{8F2F853A-316A-544B-E93B-F2A0F6084792}"/>
              </a:ext>
            </a:extLst>
          </p:cNvPr>
          <p:cNvSpPr txBox="1"/>
          <p:nvPr/>
        </p:nvSpPr>
        <p:spPr>
          <a:xfrm>
            <a:off x="0" y="6514053"/>
            <a:ext cx="10635343" cy="323165"/>
          </a:xfrm>
          <a:prstGeom prst="rect">
            <a:avLst/>
          </a:prstGeom>
          <a:noFill/>
        </p:spPr>
        <p:txBody>
          <a:bodyPr wrap="square" rtlCol="0">
            <a:spAutoFit/>
          </a:bodyPr>
          <a:lstStyle/>
          <a:p>
            <a:pPr lvl="0"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Dent R et al. ESMO 2025;Abstract LBA21. Dent R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lang="en-US" sz="1500" b="0" dirty="0">
                <a:solidFill>
                  <a:srgbClr val="000000"/>
                </a:solidFill>
                <a:latin typeface="Calibri"/>
                <a:ea typeface="+mn-ea"/>
                <a:cs typeface="+mn-cs"/>
              </a:rPr>
              <a:t>2026;37(8):1066-80.</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46261146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B7EEA-EF16-51E7-8513-B65E517DD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271C1E-54B2-94DA-5A90-A4F992A013C3}"/>
              </a:ext>
            </a:extLst>
          </p:cNvPr>
          <p:cNvSpPr>
            <a:spLocks noGrp="1"/>
          </p:cNvSpPr>
          <p:nvPr>
            <p:ph type="title"/>
          </p:nvPr>
        </p:nvSpPr>
        <p:spPr>
          <a:xfrm>
            <a:off x="912286" y="227013"/>
            <a:ext cx="10358967" cy="957010"/>
          </a:xfrm>
        </p:spPr>
        <p:txBody>
          <a:bodyPr/>
          <a:lstStyle/>
          <a:p>
            <a:r>
              <a:rPr lang="en-US" dirty="0">
                <a:solidFill>
                  <a:srgbClr val="0432FF"/>
                </a:solidFill>
              </a:rPr>
              <a:t>Phase III TROPION-Breast02: Common TRAEs</a:t>
            </a:r>
          </a:p>
        </p:txBody>
      </p:sp>
      <p:pic>
        <p:nvPicPr>
          <p:cNvPr id="6" name="Picture 5">
            <a:extLst>
              <a:ext uri="{FF2B5EF4-FFF2-40B4-BE49-F238E27FC236}">
                <a16:creationId xmlns:a16="http://schemas.microsoft.com/office/drawing/2014/main" id="{B15A67BA-B750-5FDF-EC6F-C8ACD335704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304524" y="1184023"/>
            <a:ext cx="11574490" cy="4810796"/>
          </a:xfrm>
          <a:prstGeom prst="rect">
            <a:avLst/>
          </a:prstGeom>
        </p:spPr>
      </p:pic>
      <p:sp>
        <p:nvSpPr>
          <p:cNvPr id="4" name="TextBox 3">
            <a:extLst>
              <a:ext uri="{FF2B5EF4-FFF2-40B4-BE49-F238E27FC236}">
                <a16:creationId xmlns:a16="http://schemas.microsoft.com/office/drawing/2014/main" id="{0614FE38-5024-A144-F7C6-558ED5F146CE}"/>
              </a:ext>
            </a:extLst>
          </p:cNvPr>
          <p:cNvSpPr txBox="1"/>
          <p:nvPr/>
        </p:nvSpPr>
        <p:spPr>
          <a:xfrm>
            <a:off x="0" y="6514053"/>
            <a:ext cx="9405257" cy="323165"/>
          </a:xfrm>
          <a:prstGeom prst="rect">
            <a:avLst/>
          </a:prstGeom>
          <a:noFill/>
        </p:spPr>
        <p:txBody>
          <a:bodyPr wrap="square" rtlCol="0">
            <a:spAutoFit/>
          </a:bodyPr>
          <a:lstStyle/>
          <a:p>
            <a:pPr lvl="0" defTabSz="914400" fontAlgn="auto">
              <a:spcBef>
                <a:spcPts val="0"/>
              </a:spcBef>
              <a:spcAft>
                <a:spcPts val="0"/>
              </a:spcAft>
              <a:defRPr/>
            </a:pPr>
            <a:r>
              <a:rPr kumimoji="0" lang="en-US" sz="1500" b="0" i="0" u="none" strike="noStrike" kern="1200" cap="none" spc="0" normalizeH="0" baseline="0" noProof="0" dirty="0">
                <a:ln>
                  <a:noFill/>
                </a:ln>
                <a:solidFill>
                  <a:srgbClr val="000000"/>
                </a:solidFill>
                <a:effectLst/>
                <a:uLnTx/>
                <a:uFillTx/>
                <a:latin typeface="Calibri"/>
                <a:ea typeface="+mn-ea"/>
                <a:cs typeface="+mn-cs"/>
              </a:rPr>
              <a:t>Dent R et al. ESMO 2025;Abstract LBA21. Dent R et al. </a:t>
            </a:r>
            <a:r>
              <a:rPr kumimoji="0" lang="en-US" sz="1500" b="0" i="1" u="none" strike="noStrike" kern="1200" cap="none" spc="0" normalizeH="0" baseline="0" noProof="0" dirty="0">
                <a:ln>
                  <a:noFill/>
                </a:ln>
                <a:solidFill>
                  <a:srgbClr val="000000"/>
                </a:solidFill>
                <a:effectLst/>
                <a:uLnTx/>
                <a:uFillTx/>
                <a:latin typeface="Calibri"/>
                <a:ea typeface="+mn-ea"/>
                <a:cs typeface="+mn-cs"/>
              </a:rPr>
              <a:t>Ann Oncol </a:t>
            </a:r>
            <a:r>
              <a:rPr lang="en-US" sz="1500" b="0" dirty="0">
                <a:solidFill>
                  <a:srgbClr val="000000"/>
                </a:solidFill>
                <a:latin typeface="Calibri"/>
                <a:ea typeface="+mn-ea"/>
                <a:cs typeface="+mn-cs"/>
              </a:rPr>
              <a:t>2026;37(8):1066-80.</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7063544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4EC10-9835-0F41-D7EE-941027A42B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89C8A-B8BC-00A9-C7E6-DA49D5EA8E21}"/>
              </a:ext>
            </a:extLst>
          </p:cNvPr>
          <p:cNvSpPr>
            <a:spLocks noGrp="1"/>
          </p:cNvSpPr>
          <p:nvPr>
            <p:ph type="title"/>
          </p:nvPr>
        </p:nvSpPr>
        <p:spPr>
          <a:xfrm>
            <a:off x="1883532" y="2772507"/>
            <a:ext cx="8424936" cy="1312985"/>
          </a:xfrm>
        </p:spPr>
        <p:txBody>
          <a:bodyPr>
            <a:normAutofit/>
          </a:bodyPr>
          <a:lstStyle/>
          <a:p>
            <a:r>
              <a:rPr lang="en-US" sz="4400" dirty="0">
                <a:solidFill>
                  <a:srgbClr val="0432FF"/>
                </a:solidFill>
              </a:rPr>
              <a:t>Faculty Discussion</a:t>
            </a:r>
          </a:p>
        </p:txBody>
      </p:sp>
    </p:spTree>
    <p:custDataLst>
      <p:tags r:id="rId1"/>
    </p:custDataLst>
    <p:extLst>
      <p:ext uri="{BB962C8B-B14F-4D97-AF65-F5344CB8AC3E}">
        <p14:creationId xmlns:p14="http://schemas.microsoft.com/office/powerpoint/2010/main" val="401041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A5DA0-F09A-E0A9-EA6D-607E09307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E8A57-E10C-3EA0-D01A-5F0F669B9A19}"/>
              </a:ext>
            </a:extLst>
          </p:cNvPr>
          <p:cNvSpPr>
            <a:spLocks noGrp="1"/>
          </p:cNvSpPr>
          <p:nvPr>
            <p:ph type="title"/>
          </p:nvPr>
        </p:nvSpPr>
        <p:spPr/>
        <p:txBody>
          <a:bodyPr/>
          <a:lstStyle/>
          <a:p>
            <a:r>
              <a:rPr lang="en-US" sz="3200" dirty="0"/>
              <a:t>Questions for the Faculty</a:t>
            </a:r>
            <a:endParaRPr lang="en-US" dirty="0"/>
          </a:p>
        </p:txBody>
      </p:sp>
      <p:sp>
        <p:nvSpPr>
          <p:cNvPr id="9" name="Content Placeholder 8">
            <a:extLst>
              <a:ext uri="{FF2B5EF4-FFF2-40B4-BE49-F238E27FC236}">
                <a16:creationId xmlns:a16="http://schemas.microsoft.com/office/drawing/2014/main" id="{70D14DF9-3F30-6C18-8D2C-4B85A6242854}"/>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A woman in her late 60s with localized TNBC treated initially with surgery, adjuvant chemotherapy and radiation therapy 4 years ago and during surveillance developed upper respiratory symptoms related to lymphadenopathy in the neck. She also had positive intramammary lymph nodes, and biopsies of both demonstrated recurrence. PD-L1 is 0.</a:t>
            </a:r>
          </a:p>
          <a:p>
            <a:pPr lvl="0" indent="0" defTabSz="914400" eaLnBrk="1" fontAlgn="auto" hangingPunct="1">
              <a:lnSpc>
                <a:spcPct val="100000"/>
              </a:lnSpc>
              <a:spcBef>
                <a:spcPts val="0"/>
              </a:spcBef>
              <a:spcAft>
                <a:spcPts val="0"/>
              </a:spcAft>
              <a:buClrTx/>
              <a:buSzTx/>
              <a:defRPr/>
            </a:pPr>
            <a:endParaRPr lang="en-US" sz="2000" b="1" kern="1200" dirty="0">
              <a:solidFill>
                <a:schemeClr val="accent6"/>
              </a:solidFill>
              <a:latin typeface="Calibri"/>
            </a:endParaRP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Started on sacituzumab govitecan, which resulted in rapid symptom relief and eventually a CR on imaging. She tolerated this well but had neutropenia, which concerned me because she is a school nurse and exposed to multiple young kids on a day-to-day basis, despite the fact that she wears a mask.</a:t>
            </a:r>
          </a:p>
          <a:p>
            <a:pPr lvl="0" indent="0" defTabSz="914400" eaLnBrk="1" fontAlgn="auto" hangingPunct="1">
              <a:lnSpc>
                <a:spcPct val="100000"/>
              </a:lnSpc>
              <a:spcBef>
                <a:spcPts val="0"/>
              </a:spcBef>
              <a:spcAft>
                <a:spcPts val="0"/>
              </a:spcAft>
              <a:buClrTx/>
              <a:buSzTx/>
              <a:defRPr/>
            </a:pPr>
            <a:endParaRPr lang="en-US" sz="2000" b="1" kern="1200" dirty="0">
              <a:solidFill>
                <a:schemeClr val="accent6"/>
              </a:solidFill>
              <a:latin typeface="Calibri"/>
            </a:endParaRPr>
          </a:p>
          <a:p>
            <a:pPr lvl="0" indent="0" defTabSz="914400" eaLnBrk="1" fontAlgn="auto" hangingPunct="1">
              <a:lnSpc>
                <a:spcPct val="100000"/>
              </a:lnSpc>
              <a:spcBef>
                <a:spcPts val="0"/>
              </a:spcBef>
              <a:spcAft>
                <a:spcPts val="0"/>
              </a:spcAft>
              <a:buClrTx/>
              <a:buSzTx/>
              <a:defRPr/>
            </a:pPr>
            <a:r>
              <a:rPr lang="en-US" sz="2000" b="1" kern="1200" dirty="0">
                <a:solidFill>
                  <a:schemeClr val="accent6"/>
                </a:solidFill>
                <a:latin typeface="Calibri"/>
              </a:rPr>
              <a:t>Unfortunately, her insurance would not cover long-acting growth factors initially, so I had to write a letter of appeal, and they did agree to it finally, but she was getting short-acting initially. </a:t>
            </a:r>
          </a:p>
        </p:txBody>
      </p:sp>
      <p:sp>
        <p:nvSpPr>
          <p:cNvPr id="3" name="Title 1">
            <a:extLst>
              <a:ext uri="{FF2B5EF4-FFF2-40B4-BE49-F238E27FC236}">
                <a16:creationId xmlns:a16="http://schemas.microsoft.com/office/drawing/2014/main" id="{952A748C-09A2-2D71-B650-DD130935502E}"/>
              </a:ext>
            </a:extLst>
          </p:cNvPr>
          <p:cNvSpPr txBox="1">
            <a:spLocks/>
          </p:cNvSpPr>
          <p:nvPr/>
        </p:nvSpPr>
        <p:spPr bwMode="auto">
          <a:xfrm>
            <a:off x="0" y="1805137"/>
            <a:ext cx="2148114"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a:t>
            </a:r>
            <a:r>
              <a:rPr kumimoji="0" lang="en-US" sz="2000" b="1" i="0" u="none" strike="noStrike" kern="1200" cap="none" spc="0" normalizeH="0" baseline="0" noProof="0" dirty="0" err="1">
                <a:ln>
                  <a:noFill/>
                </a:ln>
                <a:solidFill>
                  <a:srgbClr val="000000"/>
                </a:solidFill>
                <a:effectLst/>
                <a:uLnTx/>
                <a:uFillTx/>
                <a:latin typeface="Calibri"/>
                <a:ea typeface="MS PGothic" pitchFamily="34" charset="-128"/>
                <a:cs typeface="Calibri"/>
              </a:rPr>
              <a:t>Apuri</a:t>
            </a:r>
            <a:endPar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endParaRPr>
          </a:p>
        </p:txBody>
      </p:sp>
      <p:pic>
        <p:nvPicPr>
          <p:cNvPr id="8" name="Picture 7">
            <a:extLst>
              <a:ext uri="{FF2B5EF4-FFF2-40B4-BE49-F238E27FC236}">
                <a16:creationId xmlns:a16="http://schemas.microsoft.com/office/drawing/2014/main" id="{D97F28B4-AD7C-0483-D9BE-05C142EF4848}"/>
              </a:ext>
            </a:extLst>
          </p:cNvPr>
          <p:cNvPicPr>
            <a:picLocks noChangeAspect="1"/>
          </p:cNvPicPr>
          <p:nvPr/>
        </p:nvPicPr>
        <p:blipFill>
          <a:blip r:embed="rId2"/>
          <a:srcRect l="19974" r="23463"/>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30725698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45251-5D35-EE37-B2D6-F5FFEC04E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7C287-D03E-44C8-9EDF-A14B08A80B4F}"/>
              </a:ext>
            </a:extLst>
          </p:cNvPr>
          <p:cNvSpPr>
            <a:spLocks noGrp="1"/>
          </p:cNvSpPr>
          <p:nvPr>
            <p:ph type="title"/>
          </p:nvPr>
        </p:nvSpPr>
        <p:spPr/>
        <p:txBody>
          <a:bodyPr/>
          <a:lstStyle/>
          <a:p>
            <a:r>
              <a:rPr lang="en-US" sz="3200" dirty="0"/>
              <a:t>Questions for the Faculty (Continued)</a:t>
            </a:r>
            <a:endParaRPr lang="en-US" dirty="0"/>
          </a:p>
        </p:txBody>
      </p:sp>
      <p:sp>
        <p:nvSpPr>
          <p:cNvPr id="9" name="Content Placeholder 8">
            <a:extLst>
              <a:ext uri="{FF2B5EF4-FFF2-40B4-BE49-F238E27FC236}">
                <a16:creationId xmlns:a16="http://schemas.microsoft.com/office/drawing/2014/main" id="{7554CDE7-CBAA-8584-F96E-B055258A32A2}"/>
              </a:ext>
            </a:extLst>
          </p:cNvPr>
          <p:cNvSpPr>
            <a:spLocks noGrp="1"/>
          </p:cNvSpPr>
          <p:nvPr>
            <p:ph idx="1"/>
          </p:nvPr>
        </p:nvSpPr>
        <p:spPr/>
        <p:txBody>
          <a:bodyPr/>
          <a:lstStyle/>
          <a:p>
            <a:pPr lvl="0" indent="0" defTabSz="914400" eaLnBrk="1" fontAlgn="auto" hangingPunct="1">
              <a:lnSpc>
                <a:spcPct val="100000"/>
              </a:lnSpc>
              <a:spcBef>
                <a:spcPts val="0"/>
              </a:spcBef>
              <a:spcAft>
                <a:spcPts val="0"/>
              </a:spcAft>
              <a:buClrTx/>
              <a:buSzTx/>
              <a:defRPr/>
            </a:pPr>
            <a:r>
              <a:rPr lang="en-US" sz="2000" b="1" kern="1200" dirty="0">
                <a:latin typeface="Calibri"/>
              </a:rPr>
              <a:t>Questions</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Are there any predictors of benefit for TROP2 ADCs? (TROP2 levels?)</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Would a ctDNA test help in deciding when I can hold the treatment?</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Do you use preemptive growth factors for all or select patients receiving sacituzumab? Which preparation and exactly how?</a:t>
            </a: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endParaRPr lang="en-US" sz="2000" kern="1200" dirty="0">
              <a:latin typeface="Calibri"/>
            </a:endParaRPr>
          </a:p>
          <a:p>
            <a:pPr marL="342900" lvl="0" indent="-342900" defTabSz="914400" eaLnBrk="1" fontAlgn="auto" hangingPunct="1">
              <a:lnSpc>
                <a:spcPct val="100000"/>
              </a:lnSpc>
              <a:spcBef>
                <a:spcPts val="0"/>
              </a:spcBef>
              <a:spcAft>
                <a:spcPts val="0"/>
              </a:spcAft>
              <a:buClrTx/>
              <a:buSzTx/>
              <a:buFont typeface="Arial" panose="020B0604020202020204" pitchFamily="34" charset="0"/>
              <a:buChar char="•"/>
              <a:defRPr/>
            </a:pPr>
            <a:r>
              <a:rPr lang="en-US" sz="2000" kern="1200" dirty="0">
                <a:latin typeface="Calibri"/>
              </a:rPr>
              <a:t>Do you use preemptive antidiarrheal medication for patients on sacituzumab?</a:t>
            </a:r>
          </a:p>
        </p:txBody>
      </p:sp>
      <p:sp>
        <p:nvSpPr>
          <p:cNvPr id="3" name="Title 1">
            <a:extLst>
              <a:ext uri="{FF2B5EF4-FFF2-40B4-BE49-F238E27FC236}">
                <a16:creationId xmlns:a16="http://schemas.microsoft.com/office/drawing/2014/main" id="{9A60B9D3-C43A-2530-FA9D-E9997E630E37}"/>
              </a:ext>
            </a:extLst>
          </p:cNvPr>
          <p:cNvSpPr txBox="1">
            <a:spLocks/>
          </p:cNvSpPr>
          <p:nvPr/>
        </p:nvSpPr>
        <p:spPr bwMode="auto">
          <a:xfrm>
            <a:off x="0" y="1805137"/>
            <a:ext cx="2093205" cy="36576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a:lstStyle>
          <a:p>
            <a:pPr marL="0" marR="0" lvl="0" indent="0" algn="ctr" defTabSz="914400" rtl="0" eaLnBrk="0" fontAlgn="auto" latinLnBrk="0" hangingPunct="0">
              <a:lnSpc>
                <a:spcPct val="88000"/>
              </a:lnSpc>
              <a:spcBef>
                <a:spcPts val="0"/>
              </a:spcBef>
              <a:spcAft>
                <a:spcPts val="0"/>
              </a:spcAft>
              <a:buClr>
                <a:srgbClr val="000000"/>
              </a:buClr>
              <a:buSzPct val="45000"/>
              <a:buFont typeface="Wingdings" pitchFamily="-72" charset="2"/>
              <a:buNone/>
              <a:tabLst/>
              <a:defRPr/>
            </a:pPr>
            <a:r>
              <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rPr>
              <a:t>Dr </a:t>
            </a:r>
            <a:r>
              <a:rPr kumimoji="0" lang="en-US" sz="2000" b="1" i="0" u="none" strike="noStrike" kern="1200" cap="none" spc="0" normalizeH="0" baseline="0" noProof="0" dirty="0" err="1">
                <a:ln>
                  <a:noFill/>
                </a:ln>
                <a:solidFill>
                  <a:srgbClr val="000000"/>
                </a:solidFill>
                <a:effectLst/>
                <a:uLnTx/>
                <a:uFillTx/>
                <a:latin typeface="Calibri"/>
                <a:ea typeface="MS PGothic" pitchFamily="34" charset="-128"/>
                <a:cs typeface="Calibri"/>
              </a:rPr>
              <a:t>Apuri</a:t>
            </a:r>
            <a:endParaRPr kumimoji="0" lang="en-US" sz="2000" b="1" i="0" u="none" strike="noStrike" kern="1200" cap="none" spc="0" normalizeH="0" baseline="0" noProof="0" dirty="0">
              <a:ln>
                <a:noFill/>
              </a:ln>
              <a:solidFill>
                <a:srgbClr val="000000"/>
              </a:solidFill>
              <a:effectLst/>
              <a:uLnTx/>
              <a:uFillTx/>
              <a:latin typeface="Calibri"/>
              <a:ea typeface="MS PGothic" pitchFamily="34" charset="-128"/>
              <a:cs typeface="Calibri"/>
            </a:endParaRPr>
          </a:p>
        </p:txBody>
      </p:sp>
      <p:pic>
        <p:nvPicPr>
          <p:cNvPr id="4" name="Picture 3">
            <a:extLst>
              <a:ext uri="{FF2B5EF4-FFF2-40B4-BE49-F238E27FC236}">
                <a16:creationId xmlns:a16="http://schemas.microsoft.com/office/drawing/2014/main" id="{32D3472C-0435-3145-224C-AE0A7B98C060}"/>
              </a:ext>
            </a:extLst>
          </p:cNvPr>
          <p:cNvPicPr>
            <a:picLocks noChangeAspect="1"/>
          </p:cNvPicPr>
          <p:nvPr/>
        </p:nvPicPr>
        <p:blipFill>
          <a:blip r:embed="rId2"/>
          <a:srcRect l="19974" r="23463"/>
          <a:stretch>
            <a:fillRect/>
          </a:stretch>
        </p:blipFill>
        <p:spPr>
          <a:xfrm>
            <a:off x="334963" y="251240"/>
            <a:ext cx="1435608" cy="1435608"/>
          </a:xfrm>
          <a:prstGeom prst="ellipse">
            <a:avLst/>
          </a:prstGeom>
          <a:effectLst/>
        </p:spPr>
      </p:pic>
    </p:spTree>
    <p:extLst>
      <p:ext uri="{BB962C8B-B14F-4D97-AF65-F5344CB8AC3E}">
        <p14:creationId xmlns:p14="http://schemas.microsoft.com/office/powerpoint/2010/main" val="93564207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1A98C-EE93-0A49-9377-CD2356126EB8}"/>
              </a:ext>
            </a:extLst>
          </p:cNvPr>
          <p:cNvSpPr>
            <a:spLocks noGrp="1"/>
          </p:cNvSpPr>
          <p:nvPr>
            <p:ph type="title"/>
          </p:nvPr>
        </p:nvSpPr>
        <p:spPr>
          <a:xfrm>
            <a:off x="912286" y="332656"/>
            <a:ext cx="10358967" cy="5832648"/>
          </a:xfrm>
        </p:spPr>
        <p:txBody>
          <a:bodyPr/>
          <a:lstStyle/>
          <a:p>
            <a:pPr>
              <a:lnSpc>
                <a:spcPts val="3640"/>
              </a:lnSpc>
            </a:pPr>
            <a:r>
              <a:rPr lang="en-US" sz="4400" i="1" dirty="0"/>
              <a:t>We are taking a short break!</a:t>
            </a:r>
            <a:br>
              <a:rPr lang="en-US" sz="4400" dirty="0"/>
            </a:br>
            <a:r>
              <a:rPr lang="en-US" dirty="0"/>
              <a:t> </a:t>
            </a:r>
            <a:br>
              <a:rPr lang="en-US" dirty="0"/>
            </a:br>
            <a:r>
              <a:rPr lang="en-US" sz="3200" dirty="0"/>
              <a:t>The program </a:t>
            </a:r>
            <a:r>
              <a:rPr lang="en-US" sz="3200" dirty="0">
                <a:solidFill>
                  <a:srgbClr val="3232FD"/>
                </a:solidFill>
              </a:rPr>
              <a:t>will resume at 10:00 AM ET</a:t>
            </a:r>
            <a:br>
              <a:rPr lang="en-US" sz="3200" dirty="0"/>
            </a:br>
            <a:r>
              <a:rPr lang="en-US" dirty="0"/>
              <a:t> </a:t>
            </a:r>
            <a:br>
              <a:rPr lang="en-US" dirty="0"/>
            </a:br>
            <a:r>
              <a:rPr lang="en-US" sz="4400" i="1" dirty="0"/>
              <a:t>Up Next …</a:t>
            </a:r>
            <a:br>
              <a:rPr lang="en-US" sz="4400" dirty="0"/>
            </a:br>
            <a:r>
              <a:rPr lang="en-US" dirty="0"/>
              <a:t> </a:t>
            </a:r>
            <a:br>
              <a:rPr lang="en-US" dirty="0"/>
            </a:br>
            <a:r>
              <a:rPr lang="en-US" sz="3200" dirty="0"/>
              <a:t>Drs Neeraj Agarwal and Emmanuel S </a:t>
            </a:r>
            <a:r>
              <a:rPr lang="en-US" sz="3200" dirty="0" err="1"/>
              <a:t>Antonarakis</a:t>
            </a:r>
            <a:br>
              <a:rPr lang="en-US" sz="3200" dirty="0"/>
            </a:br>
            <a:r>
              <a:rPr lang="en-US" sz="3200" dirty="0"/>
              <a:t>discuss the management of prostate cancer</a:t>
            </a:r>
          </a:p>
        </p:txBody>
      </p:sp>
    </p:spTree>
    <p:extLst>
      <p:ext uri="{BB962C8B-B14F-4D97-AF65-F5344CB8AC3E}">
        <p14:creationId xmlns:p14="http://schemas.microsoft.com/office/powerpoint/2010/main" val="2103652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HAS_CHART" val="false"/>
</p:tagLst>
</file>

<file path=ppt/tags/tag20.xml><?xml version="1.0" encoding="utf-8"?>
<p:tagLst xmlns:a="http://schemas.openxmlformats.org/drawingml/2006/main" xmlns:r="http://schemas.openxmlformats.org/officeDocument/2006/relationships" xmlns:p="http://schemas.openxmlformats.org/presentationml/2006/main">
  <p:tag name="KPI_HAS_CHART" val="false"/>
</p:tagLst>
</file>

<file path=ppt/tags/tag21.xml><?xml version="1.0" encoding="utf-8"?>
<p:tagLst xmlns:a="http://schemas.openxmlformats.org/drawingml/2006/main" xmlns:r="http://schemas.openxmlformats.org/officeDocument/2006/relationships" xmlns:p="http://schemas.openxmlformats.org/presentationml/2006/main">
  <p:tag name="KPI_HAS_CHART" val="false"/>
</p:tagLst>
</file>

<file path=ppt/tags/tag22.xml><?xml version="1.0" encoding="utf-8"?>
<p:tagLst xmlns:a="http://schemas.openxmlformats.org/drawingml/2006/main" xmlns:r="http://schemas.openxmlformats.org/officeDocument/2006/relationships" xmlns:p="http://schemas.openxmlformats.org/presentationml/2006/main">
  <p:tag name="KPI_HAS_CHART" val="false"/>
</p:tagLst>
</file>

<file path=ppt/tags/tag23.xml><?xml version="1.0" encoding="utf-8"?>
<p:tagLst xmlns:a="http://schemas.openxmlformats.org/drawingml/2006/main" xmlns:r="http://schemas.openxmlformats.org/officeDocument/2006/relationships" xmlns:p="http://schemas.openxmlformats.org/presentationml/2006/main">
  <p:tag name="KPI_HAS_CHART" val="false"/>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KPI_HAS_CHART" val="false"/>
</p:tagLst>
</file>

<file path=ppt/tags/tag39.xml><?xml version="1.0" encoding="utf-8"?>
<p:tagLst xmlns:a="http://schemas.openxmlformats.org/drawingml/2006/main" xmlns:r="http://schemas.openxmlformats.org/officeDocument/2006/relationships" xmlns:p="http://schemas.openxmlformats.org/presentationml/2006/main">
  <p:tag name="KPI_HAS_CHART" val="false"/>
</p:tagLst>
</file>

<file path=ppt/tags/tag40.xml><?xml version="1.0" encoding="utf-8"?>
<p:tagLst xmlns:a="http://schemas.openxmlformats.org/drawingml/2006/main" xmlns:r="http://schemas.openxmlformats.org/officeDocument/2006/relationships" xmlns:p="http://schemas.openxmlformats.org/presentationml/2006/main">
  <p:tag name="KPI_HAS_CHART" val="false"/>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E33A9950-F680-465E-9379-7AF8F12B778C}">
  <ds:schemaRefs>
    <ds:schemaRef ds:uri="http://schemas.microsoft.com/sharepoint/v3/contenttype/forms"/>
  </ds:schemaRefs>
</ds:datastoreItem>
</file>

<file path=customXml/itemProps2.xml><?xml version="1.0" encoding="utf-8"?>
<ds:datastoreItem xmlns:ds="http://schemas.openxmlformats.org/officeDocument/2006/customXml" ds:itemID="{2AF5A08D-5101-4106-B55D-0014BF87E4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0529D3-2B2F-423A-8D36-2629F078BFBB}">
  <ds:schemaRef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7d689f85-9540-4145-9f5c-6f24686bb201"/>
    <ds:schemaRef ds:uri="http://purl.org/dc/dcmitype/"/>
    <ds:schemaRef ds:uri="f06c4294-987e-46bd-a550-858175ea534c"/>
    <ds:schemaRef ds:uri="http://purl.org/dc/terms/"/>
  </ds:schemaRefs>
</ds:datastoreItem>
</file>

<file path=docProps/app.xml><?xml version="1.0" encoding="utf-8"?>
<Properties xmlns="http://schemas.openxmlformats.org/officeDocument/2006/extended-properties" xmlns:vt="http://schemas.openxmlformats.org/officeDocument/2006/docPropsVTypes">
  <TotalTime>8162</TotalTime>
  <Words>8979</Words>
  <Application>Microsoft Macintosh PowerPoint</Application>
  <PresentationFormat>Widescreen</PresentationFormat>
  <Paragraphs>799</Paragraphs>
  <Slides>160</Slides>
  <Notes>81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160</vt:i4>
      </vt:variant>
    </vt:vector>
  </HeadingPairs>
  <TitlesOfParts>
    <vt:vector size="174" baseType="lpstr">
      <vt:lpstr>ＭＳ Ｐゴシック</vt:lpstr>
      <vt:lpstr>Aptos</vt:lpstr>
      <vt:lpstr>Arial</vt:lpstr>
      <vt:lpstr>Calibri</vt:lpstr>
      <vt:lpstr>Symbol</vt:lpstr>
      <vt:lpstr>Times</vt:lpstr>
      <vt:lpstr>Times New Roman</vt:lpstr>
      <vt:lpstr>Verdana</vt:lpstr>
      <vt:lpstr>Wingdings</vt:lpstr>
      <vt:lpstr>ヒラギノ角ゴ Pro W3</vt:lpstr>
      <vt:lpstr>1_Default Design</vt:lpstr>
      <vt:lpstr>3_Default Design</vt:lpstr>
      <vt:lpstr>2_Default Design</vt:lpstr>
      <vt:lpstr>4_Default Design</vt:lpstr>
      <vt:lpstr>Integrating New Advances into  Community Oncology Practice   CME/MOC, NCPD and ACPE Accredited</vt:lpstr>
      <vt:lpstr>Welcome FCS Members! </vt:lpstr>
      <vt:lpstr>Clinicians in the Meeting Room</vt:lpstr>
      <vt:lpstr>Clinicians Attending via Zoom</vt:lpstr>
      <vt:lpstr>PowerPoint Presentation</vt:lpstr>
      <vt:lpstr>Where We Are, Where We’re Headed:  Bispecific Antibodies in the  Management of Follicular Lymphoma</vt:lpstr>
      <vt:lpstr>Second Opinion: A Case-Based Exploration of Clinical Investigator Best Practices Related to the Management of Breast Cancer</vt:lpstr>
      <vt:lpstr>A Friday Satellite Symposium Series Preceding the  68th ASH Annual Meeting in New Orleans</vt:lpstr>
      <vt:lpstr>Grand Rounds</vt:lpstr>
      <vt:lpstr>PowerPoint Presentation</vt:lpstr>
      <vt:lpstr>PowerPoint Presentation</vt:lpstr>
      <vt:lpstr>PowerPoint Presentation</vt:lpstr>
      <vt:lpstr>Consulting General Medical Oncologists</vt:lpstr>
      <vt:lpstr>Dr Peles</vt:lpstr>
      <vt:lpstr>Select ESMO 2026 Abstracts Presidential</vt:lpstr>
      <vt:lpstr>Select ESMO 2026 Abstracts Presidential</vt:lpstr>
      <vt:lpstr>Select ESMO 2026 Abstracts Presidential</vt:lpstr>
      <vt:lpstr>Agenda</vt:lpstr>
      <vt:lpstr>Agenda</vt:lpstr>
      <vt:lpstr>Breast Cancer</vt:lpstr>
      <vt:lpstr>Agenda</vt:lpstr>
      <vt:lpstr>Agenda</vt:lpstr>
      <vt:lpstr>Select ESMO 2026 Abstracts Breast Cancer</vt:lpstr>
      <vt:lpstr>Select ESMO 2026 Abstracts Breast Cancer</vt:lpstr>
      <vt:lpstr>Select ESMO 2026 Abstracts Breast Cancer</vt:lpstr>
      <vt:lpstr>Recent FDA Approvals</vt:lpstr>
      <vt:lpstr>Recent FDA Approvals (Continued)</vt:lpstr>
      <vt:lpstr>Recent FDA Approvals (Continued)</vt:lpstr>
      <vt:lpstr>Agenda</vt:lpstr>
      <vt:lpstr>CKD4/6 Inhibitors and Oral SERDs in the Adjuvant Setting Dr Geyer</vt:lpstr>
      <vt:lpstr>monarchE Study Design</vt:lpstr>
      <vt:lpstr>monarchE: Invasive Disease-Free Survival (IDFS) Outcomes</vt:lpstr>
      <vt:lpstr>monarchE: Overall Survival (OS) Outcomes</vt:lpstr>
      <vt:lpstr>TRADE Trial: Abemaciclib Dose Escalation</vt:lpstr>
      <vt:lpstr>NATALEE Study Design</vt:lpstr>
      <vt:lpstr>NATALEE: IDFS Outcomes</vt:lpstr>
      <vt:lpstr>NATALEE: IDFS by Nodal Status</vt:lpstr>
      <vt:lpstr>NATALEE: OS Outcomes</vt:lpstr>
      <vt:lpstr>lidERA Breast Cancer Study Design</vt:lpstr>
      <vt:lpstr>lidERA Breast Cancer: IDFS Outcomes</vt:lpstr>
      <vt:lpstr>lidERA Breast Cancer: IDFS by Menopausal Status</vt:lpstr>
      <vt:lpstr>lidERA Breast Cancer: OS Outcomes</vt:lpstr>
      <vt:lpstr>Select Ongoing Phase III Trials of Oral SERDs for  HR-Positive, HER2-Negative Localized Breast Cancer</vt:lpstr>
      <vt:lpstr>Faculty Discussion</vt:lpstr>
      <vt:lpstr>Questions for the Faculty</vt:lpstr>
      <vt:lpstr>Novel Approaches to First-Line Treatment  of ER-Positive, HER2-Negative mBC; PROTACs Dr Lustberg</vt:lpstr>
      <vt:lpstr>SERENA-6 Study Design</vt:lpstr>
      <vt:lpstr>SERENA-6: Investigator-Assessed Progression-Free Survival (PFS)</vt:lpstr>
      <vt:lpstr>SERENA-6: PFS by Co-Mutation Status</vt:lpstr>
      <vt:lpstr>SERENA-6: Final PFS2</vt:lpstr>
      <vt:lpstr>SERENA-6: Total ctDNA and OS Outcomes</vt:lpstr>
      <vt:lpstr>INAVO120 Study Design</vt:lpstr>
      <vt:lpstr>INAVO120: PFS Outcomes</vt:lpstr>
      <vt:lpstr>INAVO120: Final OS</vt:lpstr>
      <vt:lpstr>Select Ongoing Phase III Trials Evaluating PI3K/AKT/mTOR Pathway Inhibitors as First-Line Treatment</vt:lpstr>
      <vt:lpstr>PowerPoint Presentation</vt:lpstr>
      <vt:lpstr>PowerPoint Presentation</vt:lpstr>
      <vt:lpstr>PowerPoint Presentation</vt:lpstr>
      <vt:lpstr>PowerPoint Presentation</vt:lpstr>
      <vt:lpstr>PowerPoint Presentation</vt:lpstr>
      <vt:lpstr>Faculty Discussion</vt:lpstr>
      <vt:lpstr>Questions for the Faculty</vt:lpstr>
      <vt:lpstr>Questions for the Faculty</vt:lpstr>
      <vt:lpstr>Questions for the Faculty (Continued)</vt:lpstr>
      <vt:lpstr>Questions for the Faculty</vt:lpstr>
      <vt:lpstr>Oral SERDs in the Metastatic Setting Dr Wander</vt:lpstr>
      <vt:lpstr>PowerPoint Presentation</vt:lpstr>
      <vt:lpstr>PowerPoint Presentation</vt:lpstr>
      <vt:lpstr>PowerPoint Presentation</vt:lpstr>
      <vt:lpstr>Real-World Time to Next Treatment (rwTTNT) Since Elacestrant Initiation by Line of Treatment</vt:lpstr>
      <vt:lpstr>rwTTNT Since Elacestrant Initiation by Baseline PI3K Pathway Status</vt:lpstr>
      <vt:lpstr>rwTTNT Since Elacestrant Initiation by Prior Fulvestrant </vt:lpstr>
      <vt:lpstr>PowerPoint Presentation</vt:lpstr>
      <vt:lpstr>EMBER-3: PFS with Imlunestrant Monotherapy</vt:lpstr>
      <vt:lpstr>PowerPoint Presentation</vt:lpstr>
      <vt:lpstr>PowerPoint Presentation</vt:lpstr>
      <vt:lpstr>PowerPoint Presentation</vt:lpstr>
      <vt:lpstr>PowerPoint Presentation</vt:lpstr>
      <vt:lpstr>evERA Study Design</vt:lpstr>
      <vt:lpstr>evERA: PFS in the ESR1 Mutation (ESR1m) Population </vt:lpstr>
      <vt:lpstr>evERA: PFS in the Intent-to-Treat (ITT) Population </vt:lpstr>
      <vt:lpstr>evERA: Interim OS in the ESR1m and ITT Populations</vt:lpstr>
      <vt:lpstr>Faculty Discussion</vt:lpstr>
      <vt:lpstr>Questions for the Faculty</vt:lpstr>
      <vt:lpstr>Questions for the Faculty (Continued)</vt:lpstr>
      <vt:lpstr>Relapsed/Refractory HR-Positive mBC: PI3K/AKT/mTOR Pathway Inhibitors Dr Nanda</vt:lpstr>
      <vt:lpstr>PowerPoint Presentation</vt:lpstr>
      <vt:lpstr>PowerPoint Presentation</vt:lpstr>
      <vt:lpstr>PowerPoint Presentation</vt:lpstr>
      <vt:lpstr>Gedatolisib: A PI3K/AKT/mTOR Pathway Inhibitor</vt:lpstr>
      <vt:lpstr>VIKTORIA-1 Study 1: A Phase III Trial of Gedatolisib for PIK3CA Wild-Type mBC</vt:lpstr>
      <vt:lpstr>VIKTORIA-1 Study 1: PFS </vt:lpstr>
      <vt:lpstr>VIKTORIA-1 Study 1: OS</vt:lpstr>
      <vt:lpstr>VIKTORIA-1 Study 2: A Phase III Trial of Gedatolisib for PIK3CA-Mutant mBC</vt:lpstr>
      <vt:lpstr>VIKTORIA-1 Study 2: Gedatolisib/Palbociclib/Fulvestrant Triplet – PFS </vt:lpstr>
      <vt:lpstr>VIKTORIA-1 Study 2: Gedatolisib/Fulvestrant Doublet – PFS </vt:lpstr>
      <vt:lpstr>VIKTORIA-1 Study 2: Interim OS</vt:lpstr>
      <vt:lpstr>Key Toxicity Experience Across PI3K/AKT/mTOR Pathway Inhibitors</vt:lpstr>
      <vt:lpstr>Faculty Discussion</vt:lpstr>
      <vt:lpstr>Questions for the Faculty</vt:lpstr>
      <vt:lpstr>Questions for the Faculty</vt:lpstr>
      <vt:lpstr>Agenda</vt:lpstr>
      <vt:lpstr>HER2-Positive Localized Breast Cancer:  Trastuzumab Deruxtecan and Neratinib Dr Geyer</vt:lpstr>
      <vt:lpstr>Phase III DESTINY-Breast11 Study Design</vt:lpstr>
      <vt:lpstr> Phase III DESTINY-Breast11: Pathologic Complete Response (pCR) (ypT0/is ypN0)</vt:lpstr>
      <vt:lpstr>Phase III DESTINY-Breast11 Event-Free Survival (EFS)</vt:lpstr>
      <vt:lpstr>Phase III DESTINY-Breast05 Study Design</vt:lpstr>
      <vt:lpstr>Phase III DESTINY-Breast05: IDFS</vt:lpstr>
      <vt:lpstr>ELEANOR: A Multinational, Prospective, Observational Study of Extended-Adjuvant Neratinib for HR-Positive, HER2-Positive Breast Cancer</vt:lpstr>
      <vt:lpstr>ELEANOR: A Multinational, Prospective, Observational Study of Extended-Adjuvant Neratinib for HR-Positive, HER2-Positive Breast Cancer</vt:lpstr>
      <vt:lpstr>ELEANOR: A Multinational, Prospective, Observational Study of Extended-Adjuvant Neratinib for HR-Positive, HER2-Positive Breast Cancer</vt:lpstr>
      <vt:lpstr>Faculty Discussion</vt:lpstr>
      <vt:lpstr>Questions for the Faculty</vt:lpstr>
      <vt:lpstr>HER2-Positive Metastatic Breast Cancer:  First-Line Treatment and Maintenance Therapy Dr Wander</vt:lpstr>
      <vt:lpstr>Phase III DESTINY-Breast09 Study Design </vt:lpstr>
      <vt:lpstr>Phase III DESTINY-Breast09: PFS by Blinded Independent  Central Review</vt:lpstr>
      <vt:lpstr>Phase III DESTINY-Breast09 Subgroup Analysis: PFS by HR Status</vt:lpstr>
      <vt:lpstr>Phase III DESTINY-Breast09 Subgroup Analysis: PFS by PIK3CA Mutation Status</vt:lpstr>
      <vt:lpstr>DESTINY-Breast09 Exploratory Analysis: PFS with T-DXd  and Pertuzumab by Best Response</vt:lpstr>
      <vt:lpstr>Phase III DESTINY-Breast09: Overall Survival at 16% Maturity</vt:lpstr>
      <vt:lpstr>Phase IIIb/IV DESTINY-Breast12 Study Design</vt:lpstr>
      <vt:lpstr>Phase III HER2CLIMB-05 Study Design</vt:lpstr>
      <vt:lpstr>Phase III HER2CLIMB-05: Investigator-Assessed PFS  in the ITT Population</vt:lpstr>
      <vt:lpstr>Phase III HER2CLIMB-05: Investigator-Assessed OS  in the ITT Population</vt:lpstr>
      <vt:lpstr>Phase III HER2CLIMB-05: Investigator-Assessed PFS by HR Status</vt:lpstr>
      <vt:lpstr>Phase III PATINA Study Design</vt:lpstr>
      <vt:lpstr>Phase III PATINA: PFS in the ITT Population</vt:lpstr>
      <vt:lpstr>PATINA: Cumulative Incidence of CNS Disease Progression or Death Among Patients without CNS Metastases at Baseline</vt:lpstr>
      <vt:lpstr>Faculty Discussion</vt:lpstr>
      <vt:lpstr>Questions for the Faculty</vt:lpstr>
      <vt:lpstr>Agenda</vt:lpstr>
      <vt:lpstr>Localized TNBC Dr Lustberg </vt:lpstr>
      <vt:lpstr>Phase III KEYNOTE-522 Study Design</vt:lpstr>
      <vt:lpstr>Phase III KEYNOTE-522 Study: Overall Survival</vt:lpstr>
      <vt:lpstr>PowerPoint Presentation</vt:lpstr>
      <vt:lpstr>Phase III OlympiA Study Design</vt:lpstr>
      <vt:lpstr>Phase III OlympiA: Invasive Disease-Free Survival (IDFS)</vt:lpstr>
      <vt:lpstr>Phase III OlympiA: OS</vt:lpstr>
      <vt:lpstr>Localized TNBC: Select Ongoing Antibody-Drug Conjugate (ADC) Trials</vt:lpstr>
      <vt:lpstr>Localized TNBC: Select Ongoing ADC Trials (Continued)</vt:lpstr>
      <vt:lpstr>Localized TNBC: Select Ongoing ADC Trials (Continued)</vt:lpstr>
      <vt:lpstr>Faculty Discussion</vt:lpstr>
      <vt:lpstr>Questions for the Faculty</vt:lpstr>
      <vt:lpstr>Metastatic TNBC First-Line Treatment: TROP2-Directed ADCs Dr Nanda</vt:lpstr>
      <vt:lpstr>Phase III ASCENT-04 Study Design</vt:lpstr>
      <vt:lpstr>Phase III ASCENT-04/KEYNOTE-D19 Study: PFS</vt:lpstr>
      <vt:lpstr>Phase III ASCENT-04: PFS After Next Line of Treatment (PFS2)</vt:lpstr>
      <vt:lpstr>Phase III ASCENT-04: Safety Summary</vt:lpstr>
      <vt:lpstr>Phase III ASCENT-03 Study Design</vt:lpstr>
      <vt:lpstr>Phase III ASCENT-03: PFS by BICR</vt:lpstr>
      <vt:lpstr>Phase III ASCENT-03: Descriptive OS and PFS2</vt:lpstr>
      <vt:lpstr>Phase III ASCENT-03: Common Adverse Events</vt:lpstr>
      <vt:lpstr>Phase III TROPION-Breast02 Study Design</vt:lpstr>
      <vt:lpstr>Phase III TROPION-Breast02: PFS by BICR</vt:lpstr>
      <vt:lpstr>Phase III TROPION-Breast02: OS in the ITT Population</vt:lpstr>
      <vt:lpstr>Phase III TROPION-Breast02: Common TRAEs</vt:lpstr>
      <vt:lpstr>Faculty Discussion</vt:lpstr>
      <vt:lpstr>Questions for the Faculty</vt:lpstr>
      <vt:lpstr>Questions for the Faculty (Continued)</vt:lpstr>
      <vt:lpstr>We are taking a short break!   The program will resume at 10:00 AM ET   Up Next …   Drs Neeraj Agarwal and Emmanuel S Antonarakis discuss the management of prostate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Fernando Rendina</cp:lastModifiedBy>
  <cp:revision>1054</cp:revision>
  <cp:lastPrinted>2020-12-08T02:40:56Z</cp:lastPrinted>
  <dcterms:created xsi:type="dcterms:W3CDTF">2020-11-13T19:02:13Z</dcterms:created>
  <dcterms:modified xsi:type="dcterms:W3CDTF">2026-10-17T10:17:02Z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0x010100F56CFF285B972B489588099F06F32541</vt:lpwstr>
  </property>
  <property fmtid="{D5CDD505-2E9C-101B-9397-08002B2CF9AE}" pid="3" name="Order">
    <vt:r8>180000</vt:r8>
  </property>
</Properties>
</file>