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1.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2.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13.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4.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5.xml" ContentType="application/vnd.openxmlformats-officedocument.theme+xml"/>
  <Override PartName="/ppt/tags/tag14.xml" ContentType="application/vnd.openxmlformats-officedocument.presentationml.tags+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16.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17.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18.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19.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20.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21.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22.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23.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24.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ags/tag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ppt/notesSlides/notesSlide9.xml" ContentType="application/vnd.openxmlformats-officedocument.presentationml.notesSlide+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2.xml" ContentType="application/vnd.openxmlformats-officedocument.presentationml.tags+xml"/>
  <Override PartName="/ppt/notesSlides/notesSlide15.xml" ContentType="application/vnd.openxmlformats-officedocument.presentationml.notesSlide+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notesSlides/notesSlide18.xml" ContentType="application/vnd.openxmlformats-officedocument.presentationml.notesSlide+xml"/>
  <Override PartName="/ppt/tags/tag3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2.xml" ContentType="application/vnd.openxmlformats-officedocument.presentationml.tags+xml"/>
  <Override PartName="/ppt/notesSlides/notesSlide25.xml" ContentType="application/vnd.openxmlformats-officedocument.presentationml.notesSlide+xml"/>
  <Override PartName="/ppt/tags/tag4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4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48.xml" ContentType="application/vnd.openxmlformats-officedocument.presentationml.tags+xml"/>
  <Override PartName="/ppt/notesSlides/notesSlide51.xml" ContentType="application/vnd.openxmlformats-officedocument.presentationml.notesSlide+xml"/>
  <Override PartName="/ppt/tags/tag49.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50.xml" ContentType="application/vnd.openxmlformats-officedocument.presentationml.tags+xml"/>
  <Override PartName="/ppt/notesSlides/notesSlide60.xml" ContentType="application/vnd.openxmlformats-officedocument.presentationml.notesSlide+xml"/>
  <Override PartName="/ppt/theme/themeOverride1.xml" ContentType="application/vnd.openxmlformats-officedocument.themeOverride+xml"/>
  <Override PartName="/ppt/tags/tag51.xml" ContentType="application/vnd.openxmlformats-officedocument.presentationml.tags+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64" r:id="rId9"/>
    <p:sldMasterId id="2147485824" r:id="rId10"/>
    <p:sldMasterId id="2147485958" r:id="rId11"/>
    <p:sldMasterId id="2147485995" r:id="rId12"/>
    <p:sldMasterId id="2147486040" r:id="rId13"/>
    <p:sldMasterId id="2147486066" r:id="rId14"/>
    <p:sldMasterId id="2147486078" r:id="rId15"/>
    <p:sldMasterId id="2147486096" r:id="rId16"/>
    <p:sldMasterId id="2147486113" r:id="rId17"/>
    <p:sldMasterId id="2147486133" r:id="rId18"/>
    <p:sldMasterId id="2147486148" r:id="rId19"/>
    <p:sldMasterId id="2147486165" r:id="rId20"/>
    <p:sldMasterId id="2147486172" r:id="rId21"/>
    <p:sldMasterId id="2147486196" r:id="rId22"/>
    <p:sldMasterId id="2147486221" r:id="rId23"/>
    <p:sldMasterId id="2147486233" r:id="rId24"/>
    <p:sldMasterId id="2147486245" r:id="rId25"/>
  </p:sldMasterIdLst>
  <p:notesMasterIdLst>
    <p:notesMasterId r:id="rId170"/>
  </p:notesMasterIdLst>
  <p:handoutMasterIdLst>
    <p:handoutMasterId r:id="rId171"/>
  </p:handoutMasterIdLst>
  <p:sldIdLst>
    <p:sldId id="270" r:id="rId26"/>
    <p:sldId id="294" r:id="rId27"/>
    <p:sldId id="310" r:id="rId28"/>
    <p:sldId id="311" r:id="rId29"/>
    <p:sldId id="13408" r:id="rId30"/>
    <p:sldId id="312" r:id="rId31"/>
    <p:sldId id="313" r:id="rId32"/>
    <p:sldId id="314" r:id="rId33"/>
    <p:sldId id="315" r:id="rId34"/>
    <p:sldId id="2147480704" r:id="rId35"/>
    <p:sldId id="316" r:id="rId36"/>
    <p:sldId id="2147470659" r:id="rId37"/>
    <p:sldId id="13108" r:id="rId38"/>
    <p:sldId id="343" r:id="rId39"/>
    <p:sldId id="2147483614" r:id="rId40"/>
    <p:sldId id="344" r:id="rId41"/>
    <p:sldId id="355" r:id="rId42"/>
    <p:sldId id="356" r:id="rId43"/>
    <p:sldId id="358" r:id="rId44"/>
    <p:sldId id="359" r:id="rId45"/>
    <p:sldId id="360" r:id="rId46"/>
    <p:sldId id="361" r:id="rId47"/>
    <p:sldId id="2147483639" r:id="rId48"/>
    <p:sldId id="276" r:id="rId49"/>
    <p:sldId id="2147471838" r:id="rId50"/>
    <p:sldId id="2147471837" r:id="rId51"/>
    <p:sldId id="274" r:id="rId52"/>
    <p:sldId id="256" r:id="rId53"/>
    <p:sldId id="260" r:id="rId54"/>
    <p:sldId id="318" r:id="rId55"/>
    <p:sldId id="262" r:id="rId56"/>
    <p:sldId id="2147483644" r:id="rId57"/>
    <p:sldId id="306" r:id="rId58"/>
    <p:sldId id="319" r:id="rId59"/>
    <p:sldId id="2147483592" r:id="rId60"/>
    <p:sldId id="258" r:id="rId61"/>
    <p:sldId id="2147483647" r:id="rId62"/>
    <p:sldId id="257" r:id="rId63"/>
    <p:sldId id="2147483643" r:id="rId64"/>
    <p:sldId id="13407" r:id="rId65"/>
    <p:sldId id="2147483567" r:id="rId66"/>
    <p:sldId id="263" r:id="rId67"/>
    <p:sldId id="2147483475" r:id="rId68"/>
    <p:sldId id="2147471840" r:id="rId69"/>
    <p:sldId id="2147471841" r:id="rId70"/>
    <p:sldId id="2147471842" r:id="rId71"/>
    <p:sldId id="2147471843" r:id="rId72"/>
    <p:sldId id="2147471839" r:id="rId73"/>
    <p:sldId id="317" r:id="rId74"/>
    <p:sldId id="269" r:id="rId75"/>
    <p:sldId id="283" r:id="rId76"/>
    <p:sldId id="292" r:id="rId77"/>
    <p:sldId id="2147374856" r:id="rId78"/>
    <p:sldId id="1540" r:id="rId79"/>
    <p:sldId id="277" r:id="rId80"/>
    <p:sldId id="2147374849" r:id="rId81"/>
    <p:sldId id="5206" r:id="rId82"/>
    <p:sldId id="5229" r:id="rId83"/>
    <p:sldId id="2147374846" r:id="rId84"/>
    <p:sldId id="261" r:id="rId85"/>
    <p:sldId id="2147374836" r:id="rId86"/>
    <p:sldId id="2147374866" r:id="rId87"/>
    <p:sldId id="2147374864" r:id="rId88"/>
    <p:sldId id="2147374857" r:id="rId89"/>
    <p:sldId id="2147374862" r:id="rId90"/>
    <p:sldId id="2147471833" r:id="rId91"/>
    <p:sldId id="268" r:id="rId92"/>
    <p:sldId id="275" r:id="rId93"/>
    <p:sldId id="279" r:id="rId94"/>
    <p:sldId id="346" r:id="rId95"/>
    <p:sldId id="347" r:id="rId96"/>
    <p:sldId id="309" r:id="rId97"/>
    <p:sldId id="348" r:id="rId98"/>
    <p:sldId id="349" r:id="rId99"/>
    <p:sldId id="350" r:id="rId100"/>
    <p:sldId id="332" r:id="rId101"/>
    <p:sldId id="259" r:id="rId102"/>
    <p:sldId id="303" r:id="rId103"/>
    <p:sldId id="2147483634" r:id="rId104"/>
    <p:sldId id="304" r:id="rId105"/>
    <p:sldId id="291" r:id="rId106"/>
    <p:sldId id="307" r:id="rId107"/>
    <p:sldId id="2147471274" r:id="rId108"/>
    <p:sldId id="289" r:id="rId109"/>
    <p:sldId id="308" r:id="rId110"/>
    <p:sldId id="288" r:id="rId111"/>
    <p:sldId id="290" r:id="rId112"/>
    <p:sldId id="297" r:id="rId113"/>
    <p:sldId id="298" r:id="rId114"/>
    <p:sldId id="299" r:id="rId115"/>
    <p:sldId id="280" r:id="rId116"/>
    <p:sldId id="305" r:id="rId117"/>
    <p:sldId id="282" r:id="rId118"/>
    <p:sldId id="278" r:id="rId119"/>
    <p:sldId id="265" r:id="rId120"/>
    <p:sldId id="271" r:id="rId121"/>
    <p:sldId id="266" r:id="rId122"/>
    <p:sldId id="285" r:id="rId123"/>
    <p:sldId id="293" r:id="rId124"/>
    <p:sldId id="2147374868" r:id="rId125"/>
    <p:sldId id="287" r:id="rId126"/>
    <p:sldId id="272" r:id="rId127"/>
    <p:sldId id="273" r:id="rId128"/>
    <p:sldId id="301" r:id="rId129"/>
    <p:sldId id="286" r:id="rId130"/>
    <p:sldId id="300" r:id="rId131"/>
    <p:sldId id="302" r:id="rId132"/>
    <p:sldId id="264" r:id="rId133"/>
    <p:sldId id="281" r:id="rId134"/>
    <p:sldId id="295" r:id="rId135"/>
    <p:sldId id="351" r:id="rId136"/>
    <p:sldId id="2147471250" r:id="rId137"/>
    <p:sldId id="284" r:id="rId138"/>
    <p:sldId id="352" r:id="rId139"/>
    <p:sldId id="353" r:id="rId140"/>
    <p:sldId id="296" r:id="rId141"/>
    <p:sldId id="354" r:id="rId142"/>
    <p:sldId id="357" r:id="rId143"/>
    <p:sldId id="267" r:id="rId144"/>
    <p:sldId id="320" r:id="rId145"/>
    <p:sldId id="321" r:id="rId146"/>
    <p:sldId id="322" r:id="rId147"/>
    <p:sldId id="323" r:id="rId148"/>
    <p:sldId id="324" r:id="rId149"/>
    <p:sldId id="325" r:id="rId150"/>
    <p:sldId id="326" r:id="rId151"/>
    <p:sldId id="327" r:id="rId152"/>
    <p:sldId id="328" r:id="rId153"/>
    <p:sldId id="329" r:id="rId154"/>
    <p:sldId id="330" r:id="rId155"/>
    <p:sldId id="331" r:id="rId156"/>
    <p:sldId id="333" r:id="rId157"/>
    <p:sldId id="345" r:id="rId158"/>
    <p:sldId id="334" r:id="rId159"/>
    <p:sldId id="335" r:id="rId160"/>
    <p:sldId id="336" r:id="rId161"/>
    <p:sldId id="337" r:id="rId162"/>
    <p:sldId id="338" r:id="rId163"/>
    <p:sldId id="339" r:id="rId164"/>
    <p:sldId id="340" r:id="rId165"/>
    <p:sldId id="341" r:id="rId166"/>
    <p:sldId id="342" r:id="rId167"/>
    <p:sldId id="2147483645" r:id="rId168"/>
    <p:sldId id="2147480083" r:id="rId169"/>
  </p:sldIdLst>
  <p:sldSz cx="12192000" cy="6858000"/>
  <p:notesSz cx="7772400" cy="10058400"/>
  <p:custDataLst>
    <p:tags r:id="rId17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F3"/>
    <a:srgbClr val="001F60"/>
    <a:srgbClr val="FF40FF"/>
    <a:srgbClr val="FFFFFF"/>
    <a:srgbClr val="D81635"/>
    <a:srgbClr val="0432FF"/>
    <a:srgbClr val="FEAD7B"/>
    <a:srgbClr val="FAA978"/>
    <a:srgbClr val="FFFF00"/>
    <a:srgbClr val="ECF5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492" autoAdjust="0"/>
    <p:restoredTop sz="96301" autoAdjust="0"/>
  </p:normalViewPr>
  <p:slideViewPr>
    <p:cSldViewPr>
      <p:cViewPr varScale="1">
        <p:scale>
          <a:sx n="113" d="100"/>
          <a:sy n="113" d="100"/>
        </p:scale>
        <p:origin x="208" y="392"/>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63" Type="http://schemas.openxmlformats.org/officeDocument/2006/relationships/slide" Target="slides/slide38.xml"/><Relationship Id="rId84" Type="http://schemas.openxmlformats.org/officeDocument/2006/relationships/slide" Target="slides/slide59.xml"/><Relationship Id="rId138" Type="http://schemas.openxmlformats.org/officeDocument/2006/relationships/slide" Target="slides/slide113.xml"/><Relationship Id="rId159" Type="http://schemas.openxmlformats.org/officeDocument/2006/relationships/slide" Target="slides/slide134.xml"/><Relationship Id="rId170" Type="http://schemas.openxmlformats.org/officeDocument/2006/relationships/notesMaster" Target="notesMasters/notesMaster1.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53" Type="http://schemas.openxmlformats.org/officeDocument/2006/relationships/slide" Target="slides/slide28.xml"/><Relationship Id="rId74" Type="http://schemas.openxmlformats.org/officeDocument/2006/relationships/slide" Target="slides/slide49.xml"/><Relationship Id="rId128" Type="http://schemas.openxmlformats.org/officeDocument/2006/relationships/slide" Target="slides/slide103.xml"/><Relationship Id="rId149" Type="http://schemas.openxmlformats.org/officeDocument/2006/relationships/slide" Target="slides/slide124.xml"/><Relationship Id="rId5" Type="http://schemas.openxmlformats.org/officeDocument/2006/relationships/slideMaster" Target="slideMasters/slideMaster5.xml"/><Relationship Id="rId95" Type="http://schemas.openxmlformats.org/officeDocument/2006/relationships/slide" Target="slides/slide70.xml"/><Relationship Id="rId160" Type="http://schemas.openxmlformats.org/officeDocument/2006/relationships/slide" Target="slides/slide135.xml"/><Relationship Id="rId22" Type="http://schemas.openxmlformats.org/officeDocument/2006/relationships/slideMaster" Target="slideMasters/slideMaster22.xml"/><Relationship Id="rId43" Type="http://schemas.openxmlformats.org/officeDocument/2006/relationships/slide" Target="slides/slide18.xml"/><Relationship Id="rId64" Type="http://schemas.openxmlformats.org/officeDocument/2006/relationships/slide" Target="slides/slide39.xml"/><Relationship Id="rId118" Type="http://schemas.openxmlformats.org/officeDocument/2006/relationships/slide" Target="slides/slide93.xml"/><Relationship Id="rId139" Type="http://schemas.openxmlformats.org/officeDocument/2006/relationships/slide" Target="slides/slide114.xml"/><Relationship Id="rId85" Type="http://schemas.openxmlformats.org/officeDocument/2006/relationships/slide" Target="slides/slide60.xml"/><Relationship Id="rId150" Type="http://schemas.openxmlformats.org/officeDocument/2006/relationships/slide" Target="slides/slide125.xml"/><Relationship Id="rId171" Type="http://schemas.openxmlformats.org/officeDocument/2006/relationships/handoutMaster" Target="handoutMasters/handoutMaster1.xml"/><Relationship Id="rId12" Type="http://schemas.openxmlformats.org/officeDocument/2006/relationships/slideMaster" Target="slideMasters/slideMaster12.xml"/><Relationship Id="rId33" Type="http://schemas.openxmlformats.org/officeDocument/2006/relationships/slide" Target="slides/slide8.xml"/><Relationship Id="rId108" Type="http://schemas.openxmlformats.org/officeDocument/2006/relationships/slide" Target="slides/slide83.xml"/><Relationship Id="rId129" Type="http://schemas.openxmlformats.org/officeDocument/2006/relationships/slide" Target="slides/slide104.xml"/><Relationship Id="rId54" Type="http://schemas.openxmlformats.org/officeDocument/2006/relationships/slide" Target="slides/slide29.xml"/><Relationship Id="rId75" Type="http://schemas.openxmlformats.org/officeDocument/2006/relationships/slide" Target="slides/slide50.xml"/><Relationship Id="rId96" Type="http://schemas.openxmlformats.org/officeDocument/2006/relationships/slide" Target="slides/slide71.xml"/><Relationship Id="rId140" Type="http://schemas.openxmlformats.org/officeDocument/2006/relationships/slide" Target="slides/slide115.xml"/><Relationship Id="rId161" Type="http://schemas.openxmlformats.org/officeDocument/2006/relationships/slide" Target="slides/slide136.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119" Type="http://schemas.openxmlformats.org/officeDocument/2006/relationships/slide" Target="slides/slide94.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130" Type="http://schemas.openxmlformats.org/officeDocument/2006/relationships/slide" Target="slides/slide105.xml"/><Relationship Id="rId135" Type="http://schemas.openxmlformats.org/officeDocument/2006/relationships/slide" Target="slides/slide110.xml"/><Relationship Id="rId151" Type="http://schemas.openxmlformats.org/officeDocument/2006/relationships/slide" Target="slides/slide126.xml"/><Relationship Id="rId156" Type="http://schemas.openxmlformats.org/officeDocument/2006/relationships/slide" Target="slides/slide131.xml"/><Relationship Id="rId177" Type="http://schemas.openxmlformats.org/officeDocument/2006/relationships/tableStyles" Target="tableStyles.xml"/><Relationship Id="rId172" Type="http://schemas.openxmlformats.org/officeDocument/2006/relationships/tags" Target="tags/tag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141" Type="http://schemas.openxmlformats.org/officeDocument/2006/relationships/slide" Target="slides/slide116.xml"/><Relationship Id="rId146" Type="http://schemas.openxmlformats.org/officeDocument/2006/relationships/slide" Target="slides/slide121.xml"/><Relationship Id="rId167" Type="http://schemas.openxmlformats.org/officeDocument/2006/relationships/slide" Target="slides/slide142.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162" Type="http://schemas.openxmlformats.org/officeDocument/2006/relationships/slide" Target="slides/slide13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slide" Target="slides/slide111.xml"/><Relationship Id="rId157" Type="http://schemas.openxmlformats.org/officeDocument/2006/relationships/slide" Target="slides/slide132.xml"/><Relationship Id="rId61" Type="http://schemas.openxmlformats.org/officeDocument/2006/relationships/slide" Target="slides/slide36.xml"/><Relationship Id="rId82" Type="http://schemas.openxmlformats.org/officeDocument/2006/relationships/slide" Target="slides/slide57.xml"/><Relationship Id="rId152" Type="http://schemas.openxmlformats.org/officeDocument/2006/relationships/slide" Target="slides/slide127.xml"/><Relationship Id="rId173" Type="http://schemas.openxmlformats.org/officeDocument/2006/relationships/commentAuthors" Target="commentAuthor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168" Type="http://schemas.openxmlformats.org/officeDocument/2006/relationships/slide" Target="slides/slide143.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163"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slide" Target="slides/slide112.xml"/><Relationship Id="rId158" Type="http://schemas.openxmlformats.org/officeDocument/2006/relationships/slide" Target="slides/slide133.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slide" Target="slides/slide128.xml"/><Relationship Id="rId174"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43" Type="http://schemas.openxmlformats.org/officeDocument/2006/relationships/slide" Target="slides/slide118.xml"/><Relationship Id="rId148" Type="http://schemas.openxmlformats.org/officeDocument/2006/relationships/slide" Target="slides/slide123.xml"/><Relationship Id="rId164" Type="http://schemas.openxmlformats.org/officeDocument/2006/relationships/slide" Target="slides/slide139.xml"/><Relationship Id="rId169" Type="http://schemas.openxmlformats.org/officeDocument/2006/relationships/slide" Target="slides/slide14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xml"/><Relationship Id="rId47" Type="http://schemas.openxmlformats.org/officeDocument/2006/relationships/slide" Target="slides/slide22.xml"/><Relationship Id="rId68" Type="http://schemas.openxmlformats.org/officeDocument/2006/relationships/slide" Target="slides/slide43.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54" Type="http://schemas.openxmlformats.org/officeDocument/2006/relationships/slide" Target="slides/slide129.xml"/><Relationship Id="rId175"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 Target="slides/slide12.xml"/><Relationship Id="rId58" Type="http://schemas.openxmlformats.org/officeDocument/2006/relationships/slide" Target="slides/slide33.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44" Type="http://schemas.openxmlformats.org/officeDocument/2006/relationships/slide" Target="slides/slide119.xml"/><Relationship Id="rId90" Type="http://schemas.openxmlformats.org/officeDocument/2006/relationships/slide" Target="slides/slide65.xml"/><Relationship Id="rId165" Type="http://schemas.openxmlformats.org/officeDocument/2006/relationships/slide" Target="slides/slide140.xml"/><Relationship Id="rId27" Type="http://schemas.openxmlformats.org/officeDocument/2006/relationships/slide" Target="slides/slide2.xml"/><Relationship Id="rId48" Type="http://schemas.openxmlformats.org/officeDocument/2006/relationships/slide" Target="slides/slide23.xml"/><Relationship Id="rId69" Type="http://schemas.openxmlformats.org/officeDocument/2006/relationships/slide" Target="slides/slide44.xml"/><Relationship Id="rId113" Type="http://schemas.openxmlformats.org/officeDocument/2006/relationships/slide" Target="slides/slide88.xml"/><Relationship Id="rId134" Type="http://schemas.openxmlformats.org/officeDocument/2006/relationships/slide" Target="slides/slide109.xml"/><Relationship Id="rId80" Type="http://schemas.openxmlformats.org/officeDocument/2006/relationships/slide" Target="slides/slide55.xml"/><Relationship Id="rId155" Type="http://schemas.openxmlformats.org/officeDocument/2006/relationships/slide" Target="slides/slide130.xml"/><Relationship Id="rId176"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24" Type="http://schemas.openxmlformats.org/officeDocument/2006/relationships/slide" Target="slides/slide99.xml"/><Relationship Id="rId70" Type="http://schemas.openxmlformats.org/officeDocument/2006/relationships/slide" Target="slides/slide45.xml"/><Relationship Id="rId91" Type="http://schemas.openxmlformats.org/officeDocument/2006/relationships/slide" Target="slides/slide66.xml"/><Relationship Id="rId145" Type="http://schemas.openxmlformats.org/officeDocument/2006/relationships/slide" Target="slides/slide120.xml"/><Relationship Id="rId166" Type="http://schemas.openxmlformats.org/officeDocument/2006/relationships/slide" Target="slides/slide14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3/5/26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859399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131580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859399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DFFD6-F9C8-4EAF-22C6-0AF6F1C8C28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3C8959-2B86-3F17-3F93-EFD1DA8C342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B6FBA5-EDC2-35EA-DD5C-5C04683F388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A25E85E0-7C0D-22D6-A00E-D90FC0AC8EDC}"/>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096498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A8526-77BF-873B-443A-2B4DD591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F5A79B9-AEA5-B658-1D85-32A8211FE1C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3B729EE-08A6-0D76-70AA-0ABB4E22C8E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BE1687A-8FF1-9E04-8A9B-5D2B490B0D6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88702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270607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131580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40E65-4536-B349-C91A-25164C157A7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76688B0-8585-35F7-9B8A-AE2D981EC70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D2B6C39-EFC8-C0B5-B86D-83ECDC1C6BE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64524849-B0F3-ABAE-11C4-DCB5A0405CC1}"/>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69599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4190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7182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2836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9D9AA-86A4-B149-EA3C-BFA6B4409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57ADC-2CA5-C744-EB4C-1DFD4AA32F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DE87F3-3866-9910-7515-1E4235BF08F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281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BF17D-9056-4289-B7FB-15DC936F79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5706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977A3-421B-A055-A062-2C0293BCD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4E315A-B9B3-06C3-1503-E61F5FD13674}"/>
              </a:ext>
            </a:extLst>
          </p:cNvPr>
          <p:cNvSpPr>
            <a:spLocks noGrp="1" noRot="1" noChangeAspect="1"/>
          </p:cNvSpPr>
          <p:nvPr>
            <p:ph type="sldImg"/>
          </p:nvPr>
        </p:nvSpPr>
        <p:spPr>
          <a:xfrm>
            <a:off x="396875" y="692150"/>
            <a:ext cx="6156325" cy="3463925"/>
          </a:xfrm>
        </p:spPr>
      </p:sp>
      <p:sp>
        <p:nvSpPr>
          <p:cNvPr id="3" name="Notes Placeholder 2">
            <a:extLst>
              <a:ext uri="{FF2B5EF4-FFF2-40B4-BE49-F238E27FC236}">
                <a16:creationId xmlns:a16="http://schemas.microsoft.com/office/drawing/2014/main" id="{0887D60E-201C-7B9E-0C47-903BB0A1DA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B7F58A-2B24-4094-546F-D946D4145E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BF17D-9056-4289-B7FB-15DC936F79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869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A62D3-769D-F349-A3F8-B6F214D63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400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BF17D-9056-4289-B7FB-15DC936F79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0212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BF17D-9056-4289-B7FB-15DC936F79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18327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A62D3-769D-F349-A3F8-B6F214D63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457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A62D3-769D-F349-A3F8-B6F214D63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201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BF17D-9056-4289-B7FB-15DC936F79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9641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CA8DC-366A-4489-9942-77ADEFF82F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180574-F167-0741-F88F-7656EEDF4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995959-204B-1A6F-2F15-5BF3A1112DA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71712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A62D3-769D-F349-A3F8-B6F214D63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1490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FE2CD-BD11-F193-F788-242F268718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789F30-38FC-7DA6-92FE-30B3765668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126DF8-288F-A80D-408E-49091F38D3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A3280C-0D71-0E53-CF71-2525C6689D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BF17D-9056-4289-B7FB-15DC936F79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5962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4FEA5-234C-67C9-2286-E34E0AEA6F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975D47-ABFB-17F8-BD57-5384663039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32EECD-395A-9631-8E11-E12592A0E3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9BBDC0-030E-1663-578E-C44BF15D40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BF17D-9056-4289-B7FB-15DC936F79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98999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395A5-952B-0768-D0B6-183B24A77A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0901DC-6AC5-D0E1-D899-A7284E948F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E6A31A-7828-5632-D13E-91AD0F32B8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9DA2EF-5837-1D51-3426-AD33ECF466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A62D3-769D-F349-A3F8-B6F214D63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830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BF17D-9056-4289-B7FB-15DC936F79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97502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71B7E-1521-6E3F-735D-191FDCD174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785542-472B-1768-7BD9-EF763746EE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51416-BED3-245A-69BB-11C0378572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3C2463-8F84-92FB-513E-1CBB3242C8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A62D3-769D-F349-A3F8-B6F214D63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3447839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F2117-6FAF-4005-2E6D-4FF01FCD2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1DF07B-B6CE-2A00-046A-B9AC3F17B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8FA4B7-B440-DD45-8FF3-32FF343FDA4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236380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996F2-FD66-443B-D36C-7CE6AFE9F1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F96B3-A685-DD4A-4E3F-C3D1FB2C80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4A097C-1204-633A-E114-7C1C72034A2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59971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28E6A-CEDC-3642-97AD-7E28E7B2C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D6BB8-3959-616A-1DE4-C55D91EADF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539C96-4393-13C2-640E-92D29CECEE1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89098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79976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43075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409C5-C337-62DE-FBD8-5FCF8A670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1BEF7-1056-A548-FBF2-77EA243398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84170B-7486-7F52-CD68-C8392990CAF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2977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B3B0E-61C7-6A8D-6739-813A02CD61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DED669-DD7E-B003-082B-DCC7929D51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C1157-0F24-AC00-62B3-0F3E25DF4BD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810951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D61D5-2645-ACCC-3D09-78A2BEF56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E0624-813D-F7FA-63F8-613E13476B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464EF0-F11E-DBA3-A90D-34AD4853877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50363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A659F-2CE3-30AA-615D-E93C37A7E62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753F6C3-62F7-7862-2834-4C8B59C905C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95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494BA5-2417-8712-2FC0-E2F849B24DC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1FCC4AC-A352-E3BE-54E3-F93B373474F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27409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23391-8C74-E88F-6A94-92FBFE9A3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BBEDD-867A-0214-A846-E12129D058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D24C63-6708-4B6D-30D6-658F889D3FC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476120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60702-BE51-CCB6-C3B9-740B6B825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4C978-D821-CC07-443B-2D8A6B12D8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B56D92-41AD-3E20-02D8-378C566FFF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461809-8F7F-9856-E19E-8ECB4D16B2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BF17D-9056-4289-B7FB-15DC936F79A4}"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42319233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BF17D-9056-4289-B7FB-15DC936F79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19880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BF17D-9056-4289-B7FB-15DC936F79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02025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C7C9D-FF51-F81B-624E-1E38EE4C51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88AC-5330-6275-B5A9-C54C8AE535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9ED5E5-229E-4B4A-F38E-7D4FC564CAF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153414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EC591-E1FD-1005-18D2-549278391F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18126-8BB8-DE85-0802-FF71FFCACF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D66300-5B34-C7E3-CDEC-11415977A9F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563665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8557C-E56B-6082-D0F4-447A0B614A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FDC84-0479-462A-62A1-5EC87F15D0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72BCF-9522-F0C6-910F-CDD202209FF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76055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30A73-262C-1880-7A42-1A2CB1BC57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572A1E-DAB3-9D2F-45D2-7E6E64823E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46E81-F823-49EA-91F7-3E03413F4F0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03671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DE27D-2300-E651-40B3-B9336D7FD6DF}"/>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045D671-5079-7A8F-29EF-42B75C0BAA07}"/>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6D101D24-BF3F-5FFF-7DAC-5AB971976CF9}"/>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A5DC4E17-AC75-C0A3-D4B5-A57291E7A66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05385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DFFD6-F9C8-4EAF-22C6-0AF6F1C8C28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3C8959-2B86-3F17-3F93-EFD1DA8C342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B6FBA5-EDC2-35EA-DD5C-5C04683F388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A25E85E0-7C0D-22D6-A00E-D90FC0AC8EDC}"/>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096498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A8526-77BF-873B-443A-2B4DD591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F5A79B9-AEA5-B658-1D85-32A8211FE1C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3B729EE-08A6-0D76-70AA-0ABB4E22C8E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BE1687A-8FF1-9E04-8A9B-5D2B490B0D6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88702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270607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Master" Target="../slideMasters/slideMaster9.xml"/><Relationship Id="rId4" Type="http://schemas.openxmlformats.org/officeDocument/2006/relationships/image" Target="../media/image50.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0.xml"/><Relationship Id="rId1" Type="http://schemas.openxmlformats.org/officeDocument/2006/relationships/tags" Target="../tags/tag11.xml"/><Relationship Id="rId4" Type="http://schemas.openxmlformats.org/officeDocument/2006/relationships/image" Target="../media/image53.emf"/></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6.xml"/><Relationship Id="rId1" Type="http://schemas.openxmlformats.org/officeDocument/2006/relationships/tags" Target="../tags/tag17.xml"/><Relationship Id="rId4" Type="http://schemas.openxmlformats.org/officeDocument/2006/relationships/image" Target="../media/image53.emf"/></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Master" Target="../slideMasters/slideMaster17.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Master" Target="../slideMasters/slideMaster1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Master" Target="../slideMasters/slideMaster17.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Master" Target="../slideMasters/slideMaster1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19.xml"/></Relationships>
</file>

<file path=ppt/slideLayouts/_rels/slideLayout3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9.xml"/><Relationship Id="rId1" Type="http://schemas.openxmlformats.org/officeDocument/2006/relationships/tags" Target="../tags/tag20.xml"/><Relationship Id="rId4" Type="http://schemas.openxmlformats.org/officeDocument/2006/relationships/image" Target="../media/image53.emf"/></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19.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19.xml"/><Relationship Id="rId5" Type="http://schemas.openxmlformats.org/officeDocument/2006/relationships/image" Target="../media/image73.svg"/><Relationship Id="rId4" Type="http://schemas.openxmlformats.org/officeDocument/2006/relationships/image" Target="../media/image72.png"/></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20.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20.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2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Master" Target="../slideMasters/slideMaster21.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21.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jpeg"/><Relationship Id="rId1" Type="http://schemas.openxmlformats.org/officeDocument/2006/relationships/slideMaster" Target="../slideMasters/slideMaster21.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2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0.jpeg"/><Relationship Id="rId1" Type="http://schemas.openxmlformats.org/officeDocument/2006/relationships/slideMaster" Target="../slideMasters/slideMaster21.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21.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1.jpeg"/><Relationship Id="rId1" Type="http://schemas.openxmlformats.org/officeDocument/2006/relationships/slideMaster" Target="../slideMasters/slideMaster21.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1.jpeg"/><Relationship Id="rId1" Type="http://schemas.openxmlformats.org/officeDocument/2006/relationships/slideMaster" Target="../slideMasters/slideMaster2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21.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21.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3.jpeg"/><Relationship Id="rId1" Type="http://schemas.openxmlformats.org/officeDocument/2006/relationships/slideMaster" Target="../slideMasters/slideMaster21.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21.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4.jpeg"/><Relationship Id="rId1" Type="http://schemas.openxmlformats.org/officeDocument/2006/relationships/slideMaster" Target="../slideMasters/slideMaster21.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21.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4.jpeg"/><Relationship Id="rId1" Type="http://schemas.openxmlformats.org/officeDocument/2006/relationships/slideMaster" Target="../slideMasters/slideMaster21.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21.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5.jpeg"/><Relationship Id="rId1" Type="http://schemas.openxmlformats.org/officeDocument/2006/relationships/slideMaster" Target="../slideMasters/slideMaster21.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2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3/5/26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197319689"/>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98375252"/>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634079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78657028"/>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8208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0460265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229987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2903874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33601001"/>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1506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44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29118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70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278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72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2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8598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0150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362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04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97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4160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3257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8806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9318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57654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768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3116" y="2377734"/>
            <a:ext cx="11425767" cy="1620837"/>
          </a:xfrm>
        </p:spPr>
        <p:txBody>
          <a:bodyPr/>
          <a:lstStyle/>
          <a:p>
            <a:r>
              <a:rPr lang="en-US"/>
              <a:t>Click to edit Master title style</a:t>
            </a:r>
          </a:p>
        </p:txBody>
      </p:sp>
      <p:sp>
        <p:nvSpPr>
          <p:cNvPr id="3" name="Subtitle 2"/>
          <p:cNvSpPr>
            <a:spLocks noGrp="1"/>
          </p:cNvSpPr>
          <p:nvPr>
            <p:ph type="subTitle" idx="1"/>
          </p:nvPr>
        </p:nvSpPr>
        <p:spPr>
          <a:xfrm>
            <a:off x="1391707" y="4293017"/>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886189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745175564"/>
      </p:ext>
    </p:extLst>
  </p:cSld>
  <p:clrMapOvr>
    <a:masterClrMapping/>
  </p:clrMapOvr>
  <p:transition spd="slow" advClick="0"/>
</p:sldLayout>
</file>

<file path=ppt/slideLayouts/slideLayout18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r>
              <a:rPr lang="en-US"/>
              <a:t>Brigham and Women's Diabetes Program</a:t>
            </a:r>
          </a:p>
        </p:txBody>
      </p:sp>
    </p:spTree>
    <p:extLst>
      <p:ext uri="{BB962C8B-B14F-4D97-AF65-F5344CB8AC3E}">
        <p14:creationId xmlns:p14="http://schemas.microsoft.com/office/powerpoint/2010/main" val="2487221636"/>
      </p:ext>
    </p:extLst>
  </p:cSld>
  <p:clrMapOvr>
    <a:masterClrMapping/>
  </p:clrMapOvr>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47821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27609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8029177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5384982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6443447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515000580"/>
      </p:ext>
    </p:extLst>
  </p:cSld>
  <p:clrMapOvr>
    <a:masterClrMapping/>
  </p:clrMapOvr>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97242328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8115867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71677713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
        <p:nvSpPr>
          <p:cNvPr id="5" name="Text Placeholder 4">
            <a:extLst>
              <a:ext uri="{FF2B5EF4-FFF2-40B4-BE49-F238E27FC236}">
                <a16:creationId xmlns:a16="http://schemas.microsoft.com/office/drawing/2014/main" id="{0DC047D9-CD32-13BC-98F0-39B8237E5719}"/>
              </a:ext>
            </a:extLst>
          </p:cNvPr>
          <p:cNvSpPr>
            <a:spLocks noGrp="1"/>
          </p:cNvSpPr>
          <p:nvPr>
            <p:ph type="body" sz="quarter" idx="11"/>
          </p:nvPr>
        </p:nvSpPr>
        <p:spPr>
          <a:xfrm>
            <a:off x="5321300" y="1366092"/>
            <a:ext cx="6510338" cy="5244258"/>
          </a:xfrm>
        </p:spPr>
        <p:txBody>
          <a:bodyPr/>
          <a:lstStyle>
            <a:lvl1pPr>
              <a:defRPr sz="2400">
                <a:solidFill>
                  <a:schemeClr val="accent2">
                    <a:lumMod val="75000"/>
                  </a:schemeClr>
                </a:solidFill>
              </a:defRPr>
            </a:lvl1pPr>
            <a:lvl2pPr>
              <a:buClr>
                <a:schemeClr val="accent2">
                  <a:lumMod val="75000"/>
                </a:schemeClr>
              </a:buClr>
              <a:defRPr>
                <a:solidFill>
                  <a:schemeClr val="tx1">
                    <a:lumMod val="75000"/>
                  </a:schemeClr>
                </a:solidFill>
              </a:defRPr>
            </a:lvl2pPr>
            <a:lvl3pPr>
              <a:buClr>
                <a:schemeClr val="accent2">
                  <a:lumMod val="75000"/>
                </a:schemeClr>
              </a:buClr>
              <a:defRPr>
                <a:solidFill>
                  <a:schemeClr val="tx1">
                    <a:lumMod val="75000"/>
                  </a:schemeClr>
                </a:solidFill>
              </a:defRPr>
            </a:lvl3pPr>
            <a:lvl4pPr>
              <a:buClr>
                <a:schemeClr val="accent2">
                  <a:lumMod val="75000"/>
                </a:schemeClr>
              </a:buClr>
              <a:defRPr>
                <a:solidFill>
                  <a:schemeClr val="tx1">
                    <a:lumMod val="75000"/>
                  </a:schemeClr>
                </a:solidFill>
              </a:defRPr>
            </a:lvl4pPr>
            <a:lvl5pPr>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12391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Tree>
    <p:extLst>
      <p:ext uri="{BB962C8B-B14F-4D97-AF65-F5344CB8AC3E}">
        <p14:creationId xmlns:p14="http://schemas.microsoft.com/office/powerpoint/2010/main" val="4077714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3613266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17610195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45585371"/>
      </p:ext>
    </p:extLst>
  </p:cSld>
  <p:clrMapOvr>
    <a:masterClrMapping/>
  </p:clrMapOvr>
  <p:extLst>
    <p:ext uri="{DCECCB84-F9BA-43D5-87BE-67443E8EF086}">
      <p15:sldGuideLst xmlns:p15="http://schemas.microsoft.com/office/powerpoint/2012/main">
        <p15:guide id="1" orient="horz" pos="3528">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A8A4193C-EDCF-5956-D8CC-B2AA5503F86D}"/>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818579616"/>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B60BC365-F3BD-9730-B5C9-A2F0D6331E5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E3D1803A-4247-7A5F-30A9-2C4492778495}"/>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487266293"/>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059FCAAE-B845-1978-966F-257B835B4F81}"/>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60480928"/>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6FDF6FA6-A823-C9F9-E8F5-30CBC5A0AB53}"/>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B8B0BAB3-8F5A-3771-E846-47F5E2BB34EA}"/>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768210160"/>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259B463B-C869-69A2-9220-F41811708962}"/>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043399181"/>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70A9EC99-668D-8BBD-7EBD-81E4C5A737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24D656BB-1846-7305-4AFA-D50796305215}"/>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31180410"/>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 Placeholder 3">
            <a:extLst>
              <a:ext uri="{FF2B5EF4-FFF2-40B4-BE49-F238E27FC236}">
                <a16:creationId xmlns:a16="http://schemas.microsoft.com/office/drawing/2014/main" id="{32B1CD3C-C054-ED41-A109-15BECECE3110}"/>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0" name="Content Placeholder 4">
            <a:extLst>
              <a:ext uri="{FF2B5EF4-FFF2-40B4-BE49-F238E27FC236}">
                <a16:creationId xmlns:a16="http://schemas.microsoft.com/office/drawing/2014/main" id="{C57BF6F7-4329-4CC5-714B-90529DF468FF}"/>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7098CEC6-CE18-15F4-5384-CE7A178B00EC}"/>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59964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Content Placeholder 4">
            <a:extLst>
              <a:ext uri="{FF2B5EF4-FFF2-40B4-BE49-F238E27FC236}">
                <a16:creationId xmlns:a16="http://schemas.microsoft.com/office/drawing/2014/main" id="{60119B83-31E4-4B88-9637-0A1166CDC109}"/>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A1C1FAD9-9349-3998-8C0D-02A7D57273A6}"/>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27C3889-0B4E-2E3C-C850-90BC0C0ACF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6" name="Text Placeholder 3">
            <a:extLst>
              <a:ext uri="{FF2B5EF4-FFF2-40B4-BE49-F238E27FC236}">
                <a16:creationId xmlns:a16="http://schemas.microsoft.com/office/drawing/2014/main" id="{0FE041EA-859E-609A-5307-D12306F7B01D}"/>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335172236"/>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793441452"/>
      </p:ext>
    </p:extLst>
  </p:cSld>
  <p:clrMapOvr>
    <a:masterClrMapping/>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4" name="TextBox 3">
            <a:extLst>
              <a:ext uri="{FF2B5EF4-FFF2-40B4-BE49-F238E27FC236}">
                <a16:creationId xmlns:a16="http://schemas.microsoft.com/office/drawing/2014/main" id="{0B59BBCD-AA79-AF88-5341-55FD446FF4C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1AF5CADC-43D0-3520-6BDB-CA3232387BA0}"/>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6445435"/>
      </p:ext>
    </p:extLst>
  </p:cSld>
  <p:clrMapOvr>
    <a:masterClrMapping/>
  </p:clrMapOvr>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845225142"/>
      </p:ext>
    </p:extLst>
  </p:cSld>
  <p:clrMapOvr>
    <a:masterClrMapping/>
  </p:clrMapOvr>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5" name="Text Placeholder 3">
            <a:extLst>
              <a:ext uri="{FF2B5EF4-FFF2-40B4-BE49-F238E27FC236}">
                <a16:creationId xmlns:a16="http://schemas.microsoft.com/office/drawing/2014/main" id="{DC1F8832-4DB4-02D0-91E7-6A2F6E604117}"/>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TextBox 5">
            <a:extLst>
              <a:ext uri="{FF2B5EF4-FFF2-40B4-BE49-F238E27FC236}">
                <a16:creationId xmlns:a16="http://schemas.microsoft.com/office/drawing/2014/main" id="{4BE65084-9E0B-1D9D-DEC0-F428D4598DF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737748328"/>
      </p:ext>
    </p:extLst>
  </p:cSld>
  <p:clrMapOvr>
    <a:masterClrMapping/>
  </p:clrMapOvr>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17938584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3ED4509-4B32-3F30-0A55-8CC74962FC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73C8AF96-1E29-2576-5CFB-7CF6F39C88C0}"/>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4440068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134D223C-C080-696B-FFAD-8FA9A0642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9035832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5" name="Text Placeholder 2">
            <a:extLst>
              <a:ext uri="{FF2B5EF4-FFF2-40B4-BE49-F238E27FC236}">
                <a16:creationId xmlns:a16="http://schemas.microsoft.com/office/drawing/2014/main" id="{03214552-3B79-AE79-01F3-C4F3E3361522}"/>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FE255E0-CAD3-665E-54CA-78AAE090BEA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9" name="Text Placeholder 3">
            <a:extLst>
              <a:ext uri="{FF2B5EF4-FFF2-40B4-BE49-F238E27FC236}">
                <a16:creationId xmlns:a16="http://schemas.microsoft.com/office/drawing/2014/main" id="{C7059857-CE36-6012-3AA1-113BD12A67E7}"/>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4931452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 Placeholder 2">
            <a:extLst>
              <a:ext uri="{FF2B5EF4-FFF2-40B4-BE49-F238E27FC236}">
                <a16:creationId xmlns:a16="http://schemas.microsoft.com/office/drawing/2014/main" id="{9B63B1BD-6595-0E45-3295-1DFA15BDDF1A}"/>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07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LBU 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2" name="Text Placeholder 2">
            <a:extLst>
              <a:ext uri="{FF2B5EF4-FFF2-40B4-BE49-F238E27FC236}">
                <a16:creationId xmlns:a16="http://schemas.microsoft.com/office/drawing/2014/main" id="{CF8F0139-442A-629C-D21D-0667376FF724}"/>
              </a:ext>
            </a:extLst>
          </p:cNvPr>
          <p:cNvSpPr>
            <a:spLocks noGrp="1"/>
          </p:cNvSpPr>
          <p:nvPr>
            <p:ph type="body" sz="quarter" idx="16"/>
          </p:nvPr>
        </p:nvSpPr>
        <p:spPr>
          <a:xfrm>
            <a:off x="8809038" y="1078992"/>
            <a:ext cx="3383280"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1615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2">
            <a:extLst>
              <a:ext uri="{FF2B5EF4-FFF2-40B4-BE49-F238E27FC236}">
                <a16:creationId xmlns:a16="http://schemas.microsoft.com/office/drawing/2014/main" id="{091958A4-2E58-1740-8466-805EFF72D6DE}"/>
              </a:ext>
            </a:extLst>
          </p:cNvPr>
          <p:cNvSpPr>
            <a:spLocks noGrp="1"/>
          </p:cNvSpPr>
          <p:nvPr>
            <p:ph type="body" sz="quarter" idx="16"/>
          </p:nvPr>
        </p:nvSpPr>
        <p:spPr>
          <a:xfrm>
            <a:off x="8809037"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93182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2">
            <a:extLst>
              <a:ext uri="{FF2B5EF4-FFF2-40B4-BE49-F238E27FC236}">
                <a16:creationId xmlns:a16="http://schemas.microsoft.com/office/drawing/2014/main" id="{B1635388-5BBD-7335-16D1-DB27D35887F4}"/>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7743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01AFE86-EAD4-253D-A6EE-FEBF804D07F5}"/>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1B58C873-566F-4F81-F143-EBA82D7824F0}"/>
              </a:ext>
            </a:extLst>
          </p:cNvPr>
          <p:cNvSpPr>
            <a:spLocks noGrp="1"/>
          </p:cNvSpPr>
          <p:nvPr>
            <p:ph sz="quarter" idx="12" hasCustomPrompt="1"/>
          </p:nvPr>
        </p:nvSpPr>
        <p:spPr>
          <a:xfrm>
            <a:off x="719669" y="1274618"/>
            <a:ext cx="7906172" cy="5288742"/>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52786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_2">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73F6500-357D-6C81-614C-186131ED24BF}"/>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22D3947B-7BF1-4243-BA47-8AD9125DF320}"/>
              </a:ext>
            </a:extLst>
          </p:cNvPr>
          <p:cNvSpPr>
            <a:spLocks noGrp="1"/>
          </p:cNvSpPr>
          <p:nvPr>
            <p:ph sz="quarter" idx="12" hasCustomPrompt="1"/>
          </p:nvPr>
        </p:nvSpPr>
        <p:spPr>
          <a:xfrm>
            <a:off x="719669" y="1274619"/>
            <a:ext cx="7906172" cy="5012520"/>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7240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 name="Content Placeholder 4">
            <a:extLst>
              <a:ext uri="{FF2B5EF4-FFF2-40B4-BE49-F238E27FC236}">
                <a16:creationId xmlns:a16="http://schemas.microsoft.com/office/drawing/2014/main" id="{EF7EF9C3-45FE-BA9F-F6E8-33F5AF37B88A}"/>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buClr>
                <a:schemeClr val="accent2">
                  <a:lumMod val="75000"/>
                </a:schemeClr>
              </a:buClr>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63C06EE-3610-97E9-9B3E-F87CA173FBF2}"/>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51967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Content Placeholder 4">
            <a:extLst>
              <a:ext uri="{FF2B5EF4-FFF2-40B4-BE49-F238E27FC236}">
                <a16:creationId xmlns:a16="http://schemas.microsoft.com/office/drawing/2014/main" id="{B86EA14C-1F1E-FECF-0839-B22780167549}"/>
              </a:ext>
            </a:extLst>
          </p:cNvPr>
          <p:cNvSpPr>
            <a:spLocks noGrp="1"/>
          </p:cNvSpPr>
          <p:nvPr>
            <p:ph sz="quarter" idx="12" hasCustomPrompt="1"/>
          </p:nvPr>
        </p:nvSpPr>
        <p:spPr>
          <a:xfrm>
            <a:off x="719669" y="1817225"/>
            <a:ext cx="7906172" cy="440470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43BCADD7-33A4-74C0-71F3-48AAC676BE17}"/>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7351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4E2EF5E-3825-E16A-B3DA-254C66D346A4}"/>
              </a:ext>
            </a:extLst>
          </p:cNvPr>
          <p:cNvSpPr>
            <a:spLocks noGrp="1"/>
          </p:cNvSpPr>
          <p:nvPr>
            <p:ph type="body" sz="quarter" idx="16"/>
          </p:nvPr>
        </p:nvSpPr>
        <p:spPr>
          <a:xfrm>
            <a:off x="8809038"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4" name="Content Placeholder 4">
            <a:extLst>
              <a:ext uri="{FF2B5EF4-FFF2-40B4-BE49-F238E27FC236}">
                <a16:creationId xmlns:a16="http://schemas.microsoft.com/office/drawing/2014/main" id="{9C47189E-4003-A1AE-BCA1-AC24366309EE}"/>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19999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CBFB835D-D6B5-9649-953C-71EFD2EA2461}"/>
              </a:ext>
            </a:extLst>
          </p:cNvPr>
          <p:cNvSpPr>
            <a:spLocks noGrp="1"/>
          </p:cNvSpPr>
          <p:nvPr>
            <p:ph sz="quarter" idx="12" hasCustomPrompt="1"/>
          </p:nvPr>
        </p:nvSpPr>
        <p:spPr>
          <a:xfrm>
            <a:off x="719669" y="1817225"/>
            <a:ext cx="7906172" cy="4431176"/>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BE6D5E2E-DFEA-FED2-4D6F-D09C801F770C}"/>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586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994AFB7-A743-154B-A4B6-3F58EA038DC5}"/>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262479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9" name="Text Placeholder 2">
            <a:extLst>
              <a:ext uri="{FF2B5EF4-FFF2-40B4-BE49-F238E27FC236}">
                <a16:creationId xmlns:a16="http://schemas.microsoft.com/office/drawing/2014/main" id="{4BD3D663-D961-3F76-6F6F-68D36728E441}"/>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02513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1E186F2-1E51-466F-1C2C-7EC0A4E0B1BF}"/>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AEAB3E08-0F2B-3E13-894E-49CE3C116CF6}"/>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180367362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3">
            <a:extLst>
              <a:ext uri="{FF2B5EF4-FFF2-40B4-BE49-F238E27FC236}">
                <a16:creationId xmlns:a16="http://schemas.microsoft.com/office/drawing/2014/main" id="{4101D225-71A4-F827-47CA-BED2058E56FA}"/>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2">
            <a:extLst>
              <a:ext uri="{FF2B5EF4-FFF2-40B4-BE49-F238E27FC236}">
                <a16:creationId xmlns:a16="http://schemas.microsoft.com/office/drawing/2014/main" id="{F52CFCE5-7FDA-2E1E-5827-30424F5DFC73}"/>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45228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839E98A-5F17-8C59-28B1-F22FC26B662B}"/>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7" name="Text Placeholder 3">
            <a:extLst>
              <a:ext uri="{FF2B5EF4-FFF2-40B4-BE49-F238E27FC236}">
                <a16:creationId xmlns:a16="http://schemas.microsoft.com/office/drawing/2014/main" id="{B7734AFC-FE04-9749-382B-C699B3EEA4F9}"/>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6248090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A4AC0B2-1B57-49FA-78CE-56EB5FE60768}"/>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8" name="Text Placeholder 3">
            <a:extLst>
              <a:ext uri="{FF2B5EF4-FFF2-40B4-BE49-F238E27FC236}">
                <a16:creationId xmlns:a16="http://schemas.microsoft.com/office/drawing/2014/main" id="{169B343C-D9D8-7BA0-B6DB-21161DF702D6}"/>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5497104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ADF3735-6D94-DE26-DC4D-3A26D2437DFC}"/>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07203FFF-6349-D3B0-08A3-56F11772B2A9}"/>
              </a:ext>
            </a:extLst>
          </p:cNvPr>
          <p:cNvSpPr>
            <a:spLocks noGrp="1"/>
          </p:cNvSpPr>
          <p:nvPr>
            <p:ph sz="quarter" idx="12" hasCustomPrompt="1"/>
          </p:nvPr>
        </p:nvSpPr>
        <p:spPr>
          <a:xfrm>
            <a:off x="3786960" y="1274618"/>
            <a:ext cx="7906172" cy="528874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81997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9A82CC2-698B-EBF1-F4F6-308421600A2B}"/>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Content Placeholder 4">
            <a:extLst>
              <a:ext uri="{FF2B5EF4-FFF2-40B4-BE49-F238E27FC236}">
                <a16:creationId xmlns:a16="http://schemas.microsoft.com/office/drawing/2014/main" id="{81B47914-EBDA-4376-BAF3-D1F59637F7BB}"/>
              </a:ext>
            </a:extLst>
          </p:cNvPr>
          <p:cNvSpPr>
            <a:spLocks noGrp="1"/>
          </p:cNvSpPr>
          <p:nvPr>
            <p:ph sz="quarter" idx="12" hasCustomPrompt="1"/>
          </p:nvPr>
        </p:nvSpPr>
        <p:spPr>
          <a:xfrm>
            <a:off x="3786960" y="1274618"/>
            <a:ext cx="7906172" cy="5004697"/>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32717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267747533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1473247996"/>
      </p:ext>
    </p:extLst>
  </p:cSld>
  <p:clrMapOvr>
    <a:masterClrMapping/>
  </p:clrMapOvr>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6" name="Content Placeholder 4">
            <a:extLst>
              <a:ext uri="{FF2B5EF4-FFF2-40B4-BE49-F238E27FC236}">
                <a16:creationId xmlns:a16="http://schemas.microsoft.com/office/drawing/2014/main" id="{5DF107A7-A928-AAFE-CB2B-FBB9D8F2B516}"/>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71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5" name="Content Placeholder 4">
            <a:extLst>
              <a:ext uri="{FF2B5EF4-FFF2-40B4-BE49-F238E27FC236}">
                <a16:creationId xmlns:a16="http://schemas.microsoft.com/office/drawing/2014/main" id="{4BF27EF5-BED3-1557-61EE-870CCA11E284}"/>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452886"/>
      </p:ext>
    </p:extLst>
  </p:cSld>
  <p:clrMapOvr>
    <a:masterClrMapping/>
  </p:clrMapOvr>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0622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26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237199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2457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835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1940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170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39739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21085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899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29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4926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41588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026486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28772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876965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92662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3/5/26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912967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78279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22108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712240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816250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268730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071742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863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stile</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4D2B447-9B80-0842-BC88-5CD12409EC45}" type="datetimeFigureOut">
              <a:rPr lang="it-IT" smtClean="0"/>
              <a:t>05/03/26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706307-F668-0445-BEED-7FEFC60A0AD9}" type="slidenum">
              <a:rPr lang="it-IT" smtClean="0"/>
              <a:t>‹#›</a:t>
            </a:fld>
            <a:endParaRPr lang="it-IT"/>
          </a:p>
        </p:txBody>
      </p:sp>
    </p:spTree>
    <p:extLst>
      <p:ext uri="{BB962C8B-B14F-4D97-AF65-F5344CB8AC3E}">
        <p14:creationId xmlns:p14="http://schemas.microsoft.com/office/powerpoint/2010/main" val="132714744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4D2B447-9B80-0842-BC88-5CD12409EC45}" type="datetimeFigureOut">
              <a:rPr lang="it-IT" smtClean="0"/>
              <a:t>05/03/26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706307-F668-0445-BEED-7FEFC60A0AD9}" type="slidenum">
              <a:rPr lang="it-IT" smtClean="0"/>
              <a:t>‹#›</a:t>
            </a:fld>
            <a:endParaRPr lang="it-IT"/>
          </a:p>
        </p:txBody>
      </p:sp>
    </p:spTree>
    <p:extLst>
      <p:ext uri="{BB962C8B-B14F-4D97-AF65-F5344CB8AC3E}">
        <p14:creationId xmlns:p14="http://schemas.microsoft.com/office/powerpoint/2010/main" val="226554288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5333" b="1" cap="all"/>
            </a:lvl1pPr>
          </a:lstStyle>
          <a:p>
            <a:r>
              <a:rPr lang="it-IT"/>
              <a:t>Fare clic per modificare stile</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B4D2B447-9B80-0842-BC88-5CD12409EC45}" type="datetimeFigureOut">
              <a:rPr lang="it-IT" smtClean="0"/>
              <a:t>05/03/26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706307-F668-0445-BEED-7FEFC60A0AD9}" type="slidenum">
              <a:rPr lang="it-IT" smtClean="0"/>
              <a:t>‹#›</a:t>
            </a:fld>
            <a:endParaRPr lang="it-IT"/>
          </a:p>
        </p:txBody>
      </p:sp>
    </p:spTree>
    <p:extLst>
      <p:ext uri="{BB962C8B-B14F-4D97-AF65-F5344CB8AC3E}">
        <p14:creationId xmlns:p14="http://schemas.microsoft.com/office/powerpoint/2010/main" val="380577493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4D2B447-9B80-0842-BC88-5CD12409EC45}" type="datetimeFigureOut">
              <a:rPr lang="it-IT" smtClean="0"/>
              <a:t>05/03/26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C706307-F668-0445-BEED-7FEFC60A0AD9}" type="slidenum">
              <a:rPr lang="it-IT" smtClean="0"/>
              <a:t>‹#›</a:t>
            </a:fld>
            <a:endParaRPr lang="it-IT"/>
          </a:p>
        </p:txBody>
      </p:sp>
    </p:spTree>
    <p:extLst>
      <p:ext uri="{BB962C8B-B14F-4D97-AF65-F5344CB8AC3E}">
        <p14:creationId xmlns:p14="http://schemas.microsoft.com/office/powerpoint/2010/main" val="2803041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4D2B447-9B80-0842-BC88-5CD12409EC45}" type="datetimeFigureOut">
              <a:rPr lang="it-IT" smtClean="0"/>
              <a:t>05/03/26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C706307-F668-0445-BEED-7FEFC60A0AD9}" type="slidenum">
              <a:rPr lang="it-IT" smtClean="0"/>
              <a:t>‹#›</a:t>
            </a:fld>
            <a:endParaRPr lang="it-IT"/>
          </a:p>
        </p:txBody>
      </p:sp>
    </p:spTree>
    <p:extLst>
      <p:ext uri="{BB962C8B-B14F-4D97-AF65-F5344CB8AC3E}">
        <p14:creationId xmlns:p14="http://schemas.microsoft.com/office/powerpoint/2010/main" val="291859164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B4D2B447-9B80-0842-BC88-5CD12409EC45}" type="datetimeFigureOut">
              <a:rPr lang="it-IT" smtClean="0"/>
              <a:t>05/03/26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C706307-F668-0445-BEED-7FEFC60A0AD9}" type="slidenum">
              <a:rPr lang="it-IT" smtClean="0"/>
              <a:t>‹#›</a:t>
            </a:fld>
            <a:endParaRPr lang="it-IT"/>
          </a:p>
        </p:txBody>
      </p:sp>
    </p:spTree>
    <p:extLst>
      <p:ext uri="{BB962C8B-B14F-4D97-AF65-F5344CB8AC3E}">
        <p14:creationId xmlns:p14="http://schemas.microsoft.com/office/powerpoint/2010/main" val="358722589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4D2B447-9B80-0842-BC88-5CD12409EC45}" type="datetimeFigureOut">
              <a:rPr lang="it-IT" smtClean="0"/>
              <a:t>05/03/26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C706307-F668-0445-BEED-7FEFC60A0AD9}" type="slidenum">
              <a:rPr lang="it-IT" smtClean="0"/>
              <a:t>‹#›</a:t>
            </a:fld>
            <a:endParaRPr lang="it-IT"/>
          </a:p>
        </p:txBody>
      </p:sp>
    </p:spTree>
    <p:extLst>
      <p:ext uri="{BB962C8B-B14F-4D97-AF65-F5344CB8AC3E}">
        <p14:creationId xmlns:p14="http://schemas.microsoft.com/office/powerpoint/2010/main" val="352275214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2" y="273049"/>
            <a:ext cx="4011084" cy="1162051"/>
          </a:xfrm>
        </p:spPr>
        <p:txBody>
          <a:bodyPr anchor="b"/>
          <a:lstStyle>
            <a:lvl1pPr algn="l">
              <a:defRPr sz="2667" b="1"/>
            </a:lvl1pPr>
          </a:lstStyle>
          <a:p>
            <a:r>
              <a:rPr lang="it-IT"/>
              <a:t>Fare clic per modificare stile</a:t>
            </a:r>
          </a:p>
        </p:txBody>
      </p:sp>
      <p:sp>
        <p:nvSpPr>
          <p:cNvPr id="3" name="Segnaposto contenuto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B4D2B447-9B80-0842-BC88-5CD12409EC45}" type="datetimeFigureOut">
              <a:rPr lang="it-IT" smtClean="0"/>
              <a:t>05/03/26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C706307-F668-0445-BEED-7FEFC60A0AD9}" type="slidenum">
              <a:rPr lang="it-IT" smtClean="0"/>
              <a:t>‹#›</a:t>
            </a:fld>
            <a:endParaRPr lang="it-IT"/>
          </a:p>
        </p:txBody>
      </p:sp>
    </p:spTree>
    <p:extLst>
      <p:ext uri="{BB962C8B-B14F-4D97-AF65-F5344CB8AC3E}">
        <p14:creationId xmlns:p14="http://schemas.microsoft.com/office/powerpoint/2010/main" val="301481916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9"/>
          </a:xfrm>
        </p:spPr>
        <p:txBody>
          <a:bodyPr anchor="b"/>
          <a:lstStyle>
            <a:lvl1pPr algn="l">
              <a:defRPr sz="2667" b="1"/>
            </a:lvl1pPr>
          </a:lstStyle>
          <a:p>
            <a:r>
              <a:rPr lang="it-IT"/>
              <a:t>Fare clic per modificare stile</a:t>
            </a:r>
          </a:p>
        </p:txBody>
      </p:sp>
      <p:sp>
        <p:nvSpPr>
          <p:cNvPr id="3" name="Segnaposto immagine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it-IT"/>
          </a:p>
        </p:txBody>
      </p:sp>
      <p:sp>
        <p:nvSpPr>
          <p:cNvPr id="4" name="Segnaposto testo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B4D2B447-9B80-0842-BC88-5CD12409EC45}" type="datetimeFigureOut">
              <a:rPr lang="it-IT" smtClean="0"/>
              <a:t>05/03/26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C706307-F668-0445-BEED-7FEFC60A0AD9}" type="slidenum">
              <a:rPr lang="it-IT" smtClean="0"/>
              <a:t>‹#›</a:t>
            </a:fld>
            <a:endParaRPr lang="it-IT"/>
          </a:p>
        </p:txBody>
      </p:sp>
    </p:spTree>
    <p:extLst>
      <p:ext uri="{BB962C8B-B14F-4D97-AF65-F5344CB8AC3E}">
        <p14:creationId xmlns:p14="http://schemas.microsoft.com/office/powerpoint/2010/main" val="31852038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4D2B447-9B80-0842-BC88-5CD12409EC45}" type="datetimeFigureOut">
              <a:rPr lang="it-IT" smtClean="0"/>
              <a:t>05/03/26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706307-F668-0445-BEED-7FEFC60A0AD9}" type="slidenum">
              <a:rPr lang="it-IT" smtClean="0"/>
              <a:t>‹#›</a:t>
            </a:fld>
            <a:endParaRPr lang="it-IT"/>
          </a:p>
        </p:txBody>
      </p:sp>
    </p:spTree>
    <p:extLst>
      <p:ext uri="{BB962C8B-B14F-4D97-AF65-F5344CB8AC3E}">
        <p14:creationId xmlns:p14="http://schemas.microsoft.com/office/powerpoint/2010/main" val="251921124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4D2B447-9B80-0842-BC88-5CD12409EC45}" type="datetimeFigureOut">
              <a:rPr lang="it-IT" smtClean="0"/>
              <a:t>05/03/26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706307-F668-0445-BEED-7FEFC60A0AD9}" type="slidenum">
              <a:rPr lang="it-IT" smtClean="0"/>
              <a:t>‹#›</a:t>
            </a:fld>
            <a:endParaRPr lang="it-IT"/>
          </a:p>
        </p:txBody>
      </p:sp>
    </p:spTree>
    <p:extLst>
      <p:ext uri="{BB962C8B-B14F-4D97-AF65-F5344CB8AC3E}">
        <p14:creationId xmlns:p14="http://schemas.microsoft.com/office/powerpoint/2010/main" val="299370253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289707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279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80983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2539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8924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7363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202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5341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78142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605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4956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8811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22948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27941198"/>
      </p:ext>
    </p:extLst>
  </p:cSld>
  <p:clrMapOvr>
    <a:masterClrMapping/>
  </p:clrMapOvr>
  <p:transition spd="slow" advClick="0"/>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41835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408809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25230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6"/>
            <a:ext cx="9522781" cy="1680909"/>
          </a:xfrm>
        </p:spPr>
        <p:txBody>
          <a:bodyPr anchor="b"/>
          <a:lstStyle>
            <a:lvl1pPr algn="l">
              <a:defRPr sz="45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z="18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5"/>
            <a:ext cx="1832219" cy="243349"/>
          </a:xfrm>
        </p:spPr>
        <p:txBody>
          <a:bodyPr/>
          <a:lstStyle>
            <a:lvl1pPr marL="0" indent="0" algn="l">
              <a:buNone/>
              <a:defRPr sz="10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0" name="Graphic 9">
            <a:extLst>
              <a:ext uri="{FF2B5EF4-FFF2-40B4-BE49-F238E27FC236}">
                <a16:creationId xmlns:a16="http://schemas.microsoft.com/office/drawing/2014/main" id="{2AD5D98F-B901-4040-88CE-DBE6B1D776F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06425" y="635936"/>
            <a:ext cx="3172963" cy="439960"/>
          </a:xfrm>
          <a:prstGeom prst="rect">
            <a:avLst/>
          </a:prstGeom>
        </p:spPr>
      </p:pic>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Brigham and Women's Diabetes Program</a:t>
            </a:r>
          </a:p>
        </p:txBody>
      </p:sp>
    </p:spTree>
    <p:extLst>
      <p:ext uri="{BB962C8B-B14F-4D97-AF65-F5344CB8AC3E}">
        <p14:creationId xmlns:p14="http://schemas.microsoft.com/office/powerpoint/2010/main" val="293672705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688181" indent="-175022">
              <a:buFont typeface="Wingdings" pitchFamily="2" charset="2"/>
              <a:buChar char="§"/>
              <a:defRPr/>
            </a:lvl4pPr>
            <a:lvl5pPr marL="859631" indent="-176213">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r>
              <a:rPr lang="en-US"/>
              <a:t>Brigham and Women's Diabetes Program</a:t>
            </a:r>
          </a:p>
        </p:txBody>
      </p:sp>
    </p:spTree>
    <p:extLst>
      <p:ext uri="{BB962C8B-B14F-4D97-AF65-F5344CB8AC3E}">
        <p14:creationId xmlns:p14="http://schemas.microsoft.com/office/powerpoint/2010/main" val="869019012"/>
      </p:ext>
    </p:extLst>
  </p:cSld>
  <p:clrMapOvr>
    <a:masterClrMapping/>
  </p:clrMapOvr>
  <p:extLst>
    <p:ext uri="{DCECCB84-F9BA-43D5-87BE-67443E8EF086}">
      <p15:sldGuideLst xmlns:p15="http://schemas.microsoft.com/office/powerpoint/2012/main"/>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7C3BE6-2E2A-4A2D-A3F5-C50D273712DB}"/>
              </a:ext>
            </a:extLst>
          </p:cNvPr>
          <p:cNvSpPr>
            <a:spLocks noGrp="1"/>
          </p:cNvSpPr>
          <p:nvPr>
            <p:ph sz="half" idx="2" hasCustomPrompt="1"/>
          </p:nvPr>
        </p:nvSpPr>
        <p:spPr>
          <a:xfrm>
            <a:off x="640079" y="2029844"/>
            <a:ext cx="5184648" cy="371532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8B75C9D9-E2F8-49F1-974F-B06A783A1E17}"/>
              </a:ext>
            </a:extLst>
          </p:cNvPr>
          <p:cNvSpPr>
            <a:spLocks noGrp="1"/>
          </p:cNvSpPr>
          <p:nvPr>
            <p:ph type="body" idx="1" hasCustomPrompt="1"/>
          </p:nvPr>
        </p:nvSpPr>
        <p:spPr>
          <a:xfrm>
            <a:off x="640079" y="1719074"/>
            <a:ext cx="5184648" cy="310771"/>
          </a:xfrm>
        </p:spPr>
        <p:txBody>
          <a:bodyPr anchor="t"/>
          <a:lstStyle>
            <a:lvl1pPr marL="0" indent="0">
              <a:buNone/>
              <a:defRPr sz="15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Optional headline</a:t>
            </a:r>
          </a:p>
        </p:txBody>
      </p:sp>
      <p:sp>
        <p:nvSpPr>
          <p:cNvPr id="5" name="Text Placeholder 4">
            <a:extLst>
              <a:ext uri="{FF2B5EF4-FFF2-40B4-BE49-F238E27FC236}">
                <a16:creationId xmlns:a16="http://schemas.microsoft.com/office/drawing/2014/main" id="{5B17A10F-FA16-489F-B6F5-AF30FC09B40C}"/>
              </a:ext>
            </a:extLst>
          </p:cNvPr>
          <p:cNvSpPr>
            <a:spLocks noGrp="1"/>
          </p:cNvSpPr>
          <p:nvPr>
            <p:ph type="body" sz="quarter" idx="3" hasCustomPrompt="1"/>
          </p:nvPr>
        </p:nvSpPr>
        <p:spPr>
          <a:xfrm>
            <a:off x="6361113" y="1719072"/>
            <a:ext cx="5183188" cy="310770"/>
          </a:xfrm>
        </p:spPr>
        <p:txBody>
          <a:bodyPr anchor="t"/>
          <a:lstStyle>
            <a:lvl1pPr marL="0" indent="0">
              <a:buNone/>
              <a:defRPr sz="15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Optional headline</a:t>
            </a:r>
          </a:p>
        </p:txBody>
      </p:sp>
      <p:sp>
        <p:nvSpPr>
          <p:cNvPr id="6" name="Content Placeholder 5">
            <a:extLst>
              <a:ext uri="{FF2B5EF4-FFF2-40B4-BE49-F238E27FC236}">
                <a16:creationId xmlns:a16="http://schemas.microsoft.com/office/drawing/2014/main" id="{D28EC26D-D076-400E-AA91-3DB2533CB7BA}"/>
              </a:ext>
            </a:extLst>
          </p:cNvPr>
          <p:cNvSpPr>
            <a:spLocks noGrp="1"/>
          </p:cNvSpPr>
          <p:nvPr>
            <p:ph sz="quarter" idx="4" hasCustomPrompt="1"/>
          </p:nvPr>
        </p:nvSpPr>
        <p:spPr>
          <a:xfrm>
            <a:off x="6361113" y="2029844"/>
            <a:ext cx="5183188" cy="371532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3EECB684-FDD4-594C-98A0-429D85877AE8}"/>
              </a:ext>
            </a:extLst>
          </p:cNvPr>
          <p:cNvSpPr>
            <a:spLocks noGrp="1"/>
          </p:cNvSpPr>
          <p:nvPr>
            <p:ph type="title" hasCustomPrompt="1"/>
          </p:nvPr>
        </p:nvSpPr>
        <p:spPr/>
        <p:txBody>
          <a:bodyPr/>
          <a:lstStyle/>
          <a:p>
            <a:r>
              <a:rPr lang="en-US" dirty="0"/>
              <a:t>Click to edit title</a:t>
            </a:r>
          </a:p>
        </p:txBody>
      </p:sp>
      <p:sp>
        <p:nvSpPr>
          <p:cNvPr id="9" name="Text Placeholder 11">
            <a:extLst>
              <a:ext uri="{FF2B5EF4-FFF2-40B4-BE49-F238E27FC236}">
                <a16:creationId xmlns:a16="http://schemas.microsoft.com/office/drawing/2014/main" id="{B608995E-8074-C54D-B812-031E33AAB352}"/>
              </a:ext>
            </a:extLst>
          </p:cNvPr>
          <p:cNvSpPr>
            <a:spLocks noGrp="1"/>
          </p:cNvSpPr>
          <p:nvPr>
            <p:ph type="body" sz="quarter" idx="14" hasCustomPrompt="1"/>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dirty="0"/>
              <a:t>Click to add a footnote for this page or delete placeholder if not in use</a:t>
            </a:r>
          </a:p>
        </p:txBody>
      </p:sp>
      <p:sp>
        <p:nvSpPr>
          <p:cNvPr id="7" name="Footer Placeholder 6">
            <a:extLst>
              <a:ext uri="{FF2B5EF4-FFF2-40B4-BE49-F238E27FC236}">
                <a16:creationId xmlns:a16="http://schemas.microsoft.com/office/drawing/2014/main" id="{EA610992-4247-0644-B81C-8D5480478CA0}"/>
              </a:ext>
            </a:extLst>
          </p:cNvPr>
          <p:cNvSpPr>
            <a:spLocks noGrp="1"/>
          </p:cNvSpPr>
          <p:nvPr>
            <p:ph type="ftr" sz="quarter" idx="15"/>
          </p:nvPr>
        </p:nvSpPr>
        <p:spPr/>
        <p:txBody>
          <a:bodyPr/>
          <a:lstStyle/>
          <a:p>
            <a:r>
              <a:rPr lang="en-US"/>
              <a:t>Brigham and Women's Diabetes Program</a:t>
            </a:r>
          </a:p>
        </p:txBody>
      </p:sp>
    </p:spTree>
    <p:extLst>
      <p:ext uri="{BB962C8B-B14F-4D97-AF65-F5344CB8AC3E}">
        <p14:creationId xmlns:p14="http://schemas.microsoft.com/office/powerpoint/2010/main" val="2595874336"/>
      </p:ext>
    </p:extLst>
  </p:cSld>
  <p:clrMapOvr>
    <a:masterClrMapping/>
  </p:clrMapOvr>
  <p:extLst>
    <p:ext uri="{DCECCB84-F9BA-43D5-87BE-67443E8EF086}">
      <p15:sldGuideLst xmlns:p15="http://schemas.microsoft.com/office/powerpoint/2012/main">
        <p15:guide id="2" pos="535">
          <p15:clr>
            <a:srgbClr val="FBAE40"/>
          </p15:clr>
        </p15:guide>
        <p15:guide id="3" pos="9699">
          <p15:clr>
            <a:srgbClr val="FBAE40"/>
          </p15:clr>
        </p15:guide>
        <p15:guide id="5" pos="5329">
          <p15:clr>
            <a:srgbClr val="FBAE40"/>
          </p15:clr>
        </p15:guide>
        <p15:guide id="6" pos="4904">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r>
              <a:rPr lang="en-US"/>
              <a:t>Brigham and Women's Diabetes Program</a:t>
            </a:r>
          </a:p>
        </p:txBody>
      </p:sp>
    </p:spTree>
    <p:extLst>
      <p:ext uri="{BB962C8B-B14F-4D97-AF65-F5344CB8AC3E}">
        <p14:creationId xmlns:p14="http://schemas.microsoft.com/office/powerpoint/2010/main" val="1607927872"/>
      </p:ext>
    </p:extLst>
  </p:cSld>
  <p:clrMapOvr>
    <a:masterClrMapping/>
  </p:clrMapOvr>
  <p:extLst>
    <p:ext uri="{DCECCB84-F9BA-43D5-87BE-67443E8EF086}">
      <p15:sldGuideLst xmlns:p15="http://schemas.microsoft.com/office/powerpoint/2012/main">
        <p15:guide id="2" pos="4899">
          <p15:clr>
            <a:srgbClr val="FBAE40"/>
          </p15:clr>
        </p15:guide>
        <p15:guide id="3" pos="5335">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3200400" cy="4023360"/>
          </a:xfrm>
        </p:spPr>
        <p:txBody>
          <a:bodyPr/>
          <a:lstStyle>
            <a:lvl1pPr>
              <a:defRPr sz="1350"/>
            </a:lvl1pPr>
            <a:lvl2pPr>
              <a:defRPr sz="1350"/>
            </a:lvl2pPr>
            <a:lvl3pPr>
              <a:defRPr sz="1350"/>
            </a:lvl3pPr>
            <a:lvl4pPr>
              <a:defRPr sz="1350"/>
            </a:lvl4pPr>
            <a:lvl5pPr>
              <a:defRPr sz="135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89" y="1719072"/>
            <a:ext cx="3200400" cy="4023360"/>
          </a:xfrm>
        </p:spPr>
        <p:txBody>
          <a:bodyPr/>
          <a:lstStyle>
            <a:lvl1pPr>
              <a:defRPr sz="1350"/>
            </a:lvl1pPr>
            <a:lvl2pPr>
              <a:defRPr sz="1350"/>
            </a:lvl2pPr>
            <a:lvl3pPr>
              <a:defRPr sz="1350"/>
            </a:lvl3pPr>
            <a:lvl4pPr>
              <a:defRPr sz="1350"/>
            </a:lvl4pPr>
            <a:lvl5pPr>
              <a:defRPr sz="135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350"/>
            </a:lvl1pPr>
            <a:lvl2pPr>
              <a:defRPr sz="1350"/>
            </a:lvl2pPr>
            <a:lvl3pPr>
              <a:defRPr sz="1350"/>
            </a:lvl3pPr>
            <a:lvl4pPr>
              <a:defRPr sz="1350"/>
            </a:lvl4pPr>
            <a:lvl5pPr>
              <a:defRPr sz="135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dirty="0"/>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6B01DFA6-8F9A-4F40-94EB-5AC4A5BBC72C}"/>
              </a:ext>
            </a:extLst>
          </p:cNvPr>
          <p:cNvSpPr>
            <a:spLocks noGrp="1"/>
          </p:cNvSpPr>
          <p:nvPr>
            <p:ph type="ftr" sz="quarter" idx="15"/>
          </p:nvPr>
        </p:nvSpPr>
        <p:spPr/>
        <p:txBody>
          <a:bodyPr/>
          <a:lstStyle/>
          <a:p>
            <a:r>
              <a:rPr lang="en-US"/>
              <a:t>Brigham and Women's Diabetes Program</a:t>
            </a:r>
          </a:p>
        </p:txBody>
      </p:sp>
    </p:spTree>
    <p:extLst>
      <p:ext uri="{BB962C8B-B14F-4D97-AF65-F5344CB8AC3E}">
        <p14:creationId xmlns:p14="http://schemas.microsoft.com/office/powerpoint/2010/main" val="1856187443"/>
      </p:ext>
    </p:extLst>
  </p:cSld>
  <p:clrMapOvr>
    <a:masterClrMapping/>
  </p:clrMapOvr>
  <p:extLst>
    <p:ext uri="{DCECCB84-F9BA-43D5-87BE-67443E8EF086}">
      <p15:sldGuideLst xmlns:p15="http://schemas.microsoft.com/office/powerpoint/2012/main">
        <p15:guide id="2" pos="529">
          <p15:clr>
            <a:srgbClr val="FBAE40"/>
          </p15:clr>
        </p15:guide>
        <p15:guide id="3" pos="3228">
          <p15:clr>
            <a:srgbClr val="FBAE40"/>
          </p15:clr>
        </p15:guide>
        <p15:guide id="4" pos="3772">
          <p15:clr>
            <a:srgbClr val="FBAE40"/>
          </p15:clr>
        </p15:guide>
        <p15:guide id="5" pos="6465">
          <p15:clr>
            <a:srgbClr val="FBAE40"/>
          </p15:clr>
        </p15:guide>
        <p15:guide id="6" pos="7011">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Two content o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7052311" cy="4023360"/>
          </a:xfrm>
        </p:spPr>
        <p:txBody>
          <a:bodyPr/>
          <a:lstStyle>
            <a:lvl1pPr>
              <a:defRPr sz="1350"/>
            </a:lvl1pPr>
            <a:lvl2pPr>
              <a:defRPr sz="1350"/>
            </a:lvl2pPr>
            <a:lvl3pPr>
              <a:defRPr sz="1350"/>
            </a:lvl3pPr>
            <a:lvl4pPr>
              <a:defRPr sz="1350"/>
            </a:lvl4pPr>
            <a:lvl5pPr>
              <a:defRPr sz="135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350"/>
            </a:lvl1pPr>
            <a:lvl2pPr>
              <a:defRPr sz="1350"/>
            </a:lvl2pPr>
            <a:lvl3pPr>
              <a:defRPr sz="1350"/>
            </a:lvl3pPr>
            <a:lvl4pPr>
              <a:defRPr sz="1350"/>
            </a:lvl4pPr>
            <a:lvl5pPr>
              <a:defRPr sz="135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dirty="0"/>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6C2CE710-5EBE-7347-8470-8ABE73F49B4A}"/>
              </a:ext>
            </a:extLst>
          </p:cNvPr>
          <p:cNvSpPr>
            <a:spLocks noGrp="1"/>
          </p:cNvSpPr>
          <p:nvPr>
            <p:ph type="ftr" sz="quarter" idx="15"/>
          </p:nvPr>
        </p:nvSpPr>
        <p:spPr/>
        <p:txBody>
          <a:bodyPr/>
          <a:lstStyle/>
          <a:p>
            <a:r>
              <a:rPr lang="en-US"/>
              <a:t>Brigham and Women's Diabetes Program</a:t>
            </a:r>
          </a:p>
        </p:txBody>
      </p:sp>
    </p:spTree>
    <p:extLst>
      <p:ext uri="{BB962C8B-B14F-4D97-AF65-F5344CB8AC3E}">
        <p14:creationId xmlns:p14="http://schemas.microsoft.com/office/powerpoint/2010/main" val="4025578241"/>
      </p:ext>
    </p:extLst>
  </p:cSld>
  <p:clrMapOvr>
    <a:masterClrMapping/>
  </p:clrMapOvr>
  <p:extLst>
    <p:ext uri="{DCECCB84-F9BA-43D5-87BE-67443E8EF086}">
      <p15:sldGuideLst xmlns:p15="http://schemas.microsoft.com/office/powerpoint/2012/main">
        <p15:guide id="2" pos="529">
          <p15:clr>
            <a:srgbClr val="FBAE40"/>
          </p15:clr>
        </p15:guide>
        <p15:guide id="3" pos="3228">
          <p15:clr>
            <a:srgbClr val="FBAE40"/>
          </p15:clr>
        </p15:guide>
        <p15:guide id="4" pos="3772">
          <p15:clr>
            <a:srgbClr val="FBAE40"/>
          </p15:clr>
        </p15:guide>
        <p15:guide id="5" pos="6465">
          <p15:clr>
            <a:srgbClr val="FBAE40"/>
          </p15:clr>
        </p15:guide>
        <p15:guide id="6" pos="701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Three char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2227344"/>
            <a:ext cx="3200400" cy="2670961"/>
          </a:xfrm>
        </p:spPr>
        <p:txBody>
          <a:bodyPr/>
          <a:lstStyle>
            <a:lvl1pPr>
              <a:defRPr sz="1350"/>
            </a:lvl1pPr>
            <a:lvl2pPr>
              <a:defRPr sz="1350"/>
            </a:lvl2pPr>
            <a:lvl3pPr>
              <a:defRPr sz="1350"/>
            </a:lvl3pPr>
            <a:lvl4pPr>
              <a:defRPr sz="1350"/>
            </a:lvl4pPr>
            <a:lvl5pPr>
              <a:defRPr sz="1350"/>
            </a:lvl5pPr>
          </a:lstStyle>
          <a:p>
            <a:pPr lvl="0"/>
            <a:r>
              <a:rPr lang="en-US" dirty="0"/>
              <a:t>Table or chart placeholder</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91" y="2227344"/>
            <a:ext cx="3200400" cy="2670961"/>
          </a:xfrm>
        </p:spPr>
        <p:txBody>
          <a:bodyPr/>
          <a:lstStyle>
            <a:lvl1pPr>
              <a:defRPr sz="1350"/>
            </a:lvl1pPr>
            <a:lvl2pPr>
              <a:defRPr sz="1350"/>
            </a:lvl2pPr>
            <a:lvl3pPr>
              <a:defRPr sz="1350"/>
            </a:lvl3pPr>
            <a:lvl4pPr>
              <a:defRPr sz="1350"/>
            </a:lvl4pPr>
            <a:lvl5pPr>
              <a:defRPr sz="1350"/>
            </a:lvl5pPr>
          </a:lstStyle>
          <a:p>
            <a:pPr lvl="0"/>
            <a:r>
              <a:rPr lang="en-US" dirty="0"/>
              <a:t>Table or chart placeholder</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2227344"/>
            <a:ext cx="3200400" cy="2670961"/>
          </a:xfrm>
        </p:spPr>
        <p:txBody>
          <a:bodyPr/>
          <a:lstStyle>
            <a:lvl1pPr>
              <a:defRPr sz="1350"/>
            </a:lvl1pPr>
            <a:lvl2pPr>
              <a:defRPr sz="1350"/>
            </a:lvl2pPr>
            <a:lvl3pPr>
              <a:defRPr sz="1350"/>
            </a:lvl3pPr>
            <a:lvl4pPr>
              <a:defRPr sz="1350"/>
            </a:lvl4pPr>
            <a:lvl5pPr>
              <a:defRPr sz="1350"/>
            </a:lvl5pPr>
          </a:lstStyle>
          <a:p>
            <a:pPr lvl="0"/>
            <a:r>
              <a:rPr lang="en-US" dirty="0"/>
              <a:t>Table or chart placeholder</a:t>
            </a:r>
          </a:p>
        </p:txBody>
      </p:sp>
      <p:sp>
        <p:nvSpPr>
          <p:cNvPr id="6" name="Text Placeholder 2">
            <a:extLst>
              <a:ext uri="{FF2B5EF4-FFF2-40B4-BE49-F238E27FC236}">
                <a16:creationId xmlns:a16="http://schemas.microsoft.com/office/drawing/2014/main" id="{1B7D6A64-436E-B549-A738-5BD4E26E780C}"/>
              </a:ext>
            </a:extLst>
          </p:cNvPr>
          <p:cNvSpPr>
            <a:spLocks noGrp="1"/>
          </p:cNvSpPr>
          <p:nvPr>
            <p:ph type="body" idx="11" hasCustomPrompt="1"/>
          </p:nvPr>
        </p:nvSpPr>
        <p:spPr>
          <a:xfrm>
            <a:off x="640081" y="1719074"/>
            <a:ext cx="3200400" cy="273193"/>
          </a:xfrm>
        </p:spPr>
        <p:txBody>
          <a:bodyPr anchor="b"/>
          <a:lstStyle>
            <a:lvl1pPr marL="0" indent="0">
              <a:buNone/>
              <a:defRPr sz="135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Chart title</a:t>
            </a:r>
          </a:p>
        </p:txBody>
      </p:sp>
      <p:sp>
        <p:nvSpPr>
          <p:cNvPr id="9" name="Text Placeholder 2">
            <a:extLst>
              <a:ext uri="{FF2B5EF4-FFF2-40B4-BE49-F238E27FC236}">
                <a16:creationId xmlns:a16="http://schemas.microsoft.com/office/drawing/2014/main" id="{C9952872-2D99-6A44-AF8E-4C81084A6F5D}"/>
              </a:ext>
            </a:extLst>
          </p:cNvPr>
          <p:cNvSpPr>
            <a:spLocks noGrp="1"/>
          </p:cNvSpPr>
          <p:nvPr>
            <p:ph type="body" idx="12" hasCustomPrompt="1"/>
          </p:nvPr>
        </p:nvSpPr>
        <p:spPr>
          <a:xfrm>
            <a:off x="4491991" y="1719074"/>
            <a:ext cx="3200400" cy="273193"/>
          </a:xfrm>
        </p:spPr>
        <p:txBody>
          <a:bodyPr anchor="b"/>
          <a:lstStyle>
            <a:lvl1pPr marL="0" indent="0">
              <a:buNone/>
              <a:defRPr sz="135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Chart title</a:t>
            </a:r>
          </a:p>
        </p:txBody>
      </p:sp>
      <p:sp>
        <p:nvSpPr>
          <p:cNvPr id="10" name="Text Placeholder 2">
            <a:extLst>
              <a:ext uri="{FF2B5EF4-FFF2-40B4-BE49-F238E27FC236}">
                <a16:creationId xmlns:a16="http://schemas.microsoft.com/office/drawing/2014/main" id="{1F3B5EBD-761F-0640-A0DD-A2788D2EC789}"/>
              </a:ext>
            </a:extLst>
          </p:cNvPr>
          <p:cNvSpPr>
            <a:spLocks noGrp="1"/>
          </p:cNvSpPr>
          <p:nvPr>
            <p:ph type="body" idx="13" hasCustomPrompt="1"/>
          </p:nvPr>
        </p:nvSpPr>
        <p:spPr>
          <a:xfrm>
            <a:off x="8343900" y="1719074"/>
            <a:ext cx="3200400" cy="273193"/>
          </a:xfrm>
        </p:spPr>
        <p:txBody>
          <a:bodyPr anchor="b"/>
          <a:lstStyle>
            <a:lvl1pPr marL="0" indent="0">
              <a:buNone/>
              <a:defRPr sz="135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Chart title</a:t>
            </a:r>
          </a:p>
        </p:txBody>
      </p:sp>
      <p:sp>
        <p:nvSpPr>
          <p:cNvPr id="13" name="Text Placeholder 11">
            <a:extLst>
              <a:ext uri="{FF2B5EF4-FFF2-40B4-BE49-F238E27FC236}">
                <a16:creationId xmlns:a16="http://schemas.microsoft.com/office/drawing/2014/main" id="{EBDA8CCF-CB0C-BA45-8FC4-6297C0E0A914}"/>
              </a:ext>
            </a:extLst>
          </p:cNvPr>
          <p:cNvSpPr>
            <a:spLocks noGrp="1"/>
          </p:cNvSpPr>
          <p:nvPr>
            <p:ph type="body" sz="quarter" idx="15" hasCustomPrompt="1"/>
          </p:nvPr>
        </p:nvSpPr>
        <p:spPr>
          <a:xfrm>
            <a:off x="4491991" y="5158431"/>
            <a:ext cx="3200400" cy="586732"/>
          </a:xfrm>
        </p:spPr>
        <p:txBody>
          <a:bodyPr/>
          <a:lstStyle>
            <a:lvl1pPr>
              <a:defRPr sz="1200">
                <a:solidFill>
                  <a:schemeClr val="tx1"/>
                </a:solidFill>
              </a:defRPr>
            </a:lvl1pPr>
            <a:lvl2pPr marL="3572" indent="0">
              <a:buNone/>
              <a:defRPr sz="1200"/>
            </a:lvl2pPr>
            <a:lvl3pPr>
              <a:defRPr sz="1200"/>
            </a:lvl3pPr>
            <a:lvl4pPr>
              <a:defRPr sz="1200"/>
            </a:lvl4pPr>
            <a:lvl5pPr>
              <a:defRPr sz="1200"/>
            </a:lvl5pPr>
          </a:lstStyle>
          <a:p>
            <a:pPr lvl="0"/>
            <a:r>
              <a:rPr lang="en-US" dirty="0"/>
              <a:t>Body copy. Keep the messaging clear, concise and to the point.</a:t>
            </a:r>
          </a:p>
        </p:txBody>
      </p:sp>
      <p:sp>
        <p:nvSpPr>
          <p:cNvPr id="14" name="Text Placeholder 11">
            <a:extLst>
              <a:ext uri="{FF2B5EF4-FFF2-40B4-BE49-F238E27FC236}">
                <a16:creationId xmlns:a16="http://schemas.microsoft.com/office/drawing/2014/main" id="{BA7599CD-99BD-894F-B372-42E0EEA2CEA1}"/>
              </a:ext>
            </a:extLst>
          </p:cNvPr>
          <p:cNvSpPr>
            <a:spLocks noGrp="1"/>
          </p:cNvSpPr>
          <p:nvPr>
            <p:ph type="body" sz="quarter" idx="16" hasCustomPrompt="1"/>
          </p:nvPr>
        </p:nvSpPr>
        <p:spPr>
          <a:xfrm>
            <a:off x="8343900" y="5158431"/>
            <a:ext cx="3200400" cy="586732"/>
          </a:xfrm>
        </p:spPr>
        <p:txBody>
          <a:bodyPr/>
          <a:lstStyle>
            <a:lvl1pPr>
              <a:defRPr sz="1200">
                <a:solidFill>
                  <a:schemeClr val="tx1"/>
                </a:solidFill>
              </a:defRPr>
            </a:lvl1pPr>
            <a:lvl2pPr marL="3572" indent="0">
              <a:buNone/>
              <a:defRPr sz="1200"/>
            </a:lvl2pPr>
            <a:lvl3pPr>
              <a:defRPr sz="1200"/>
            </a:lvl3pPr>
            <a:lvl4pPr>
              <a:defRPr sz="1200"/>
            </a:lvl4pPr>
            <a:lvl5pPr>
              <a:defRPr sz="1200"/>
            </a:lvl5pPr>
          </a:lstStyle>
          <a:p>
            <a:pPr lvl="0"/>
            <a:r>
              <a:rPr lang="en-US" dirty="0"/>
              <a:t>Body copy. Keep the messaging clear, concise and to the point.</a:t>
            </a:r>
          </a:p>
        </p:txBody>
      </p:sp>
      <p:sp>
        <p:nvSpPr>
          <p:cNvPr id="12" name="Text Placeholder 11">
            <a:extLst>
              <a:ext uri="{FF2B5EF4-FFF2-40B4-BE49-F238E27FC236}">
                <a16:creationId xmlns:a16="http://schemas.microsoft.com/office/drawing/2014/main" id="{4FDCCCC4-4E98-AF48-BBF9-0C662158A29D}"/>
              </a:ext>
            </a:extLst>
          </p:cNvPr>
          <p:cNvSpPr>
            <a:spLocks noGrp="1"/>
          </p:cNvSpPr>
          <p:nvPr>
            <p:ph type="body" sz="quarter" idx="14" hasCustomPrompt="1"/>
          </p:nvPr>
        </p:nvSpPr>
        <p:spPr>
          <a:xfrm>
            <a:off x="639763" y="5158431"/>
            <a:ext cx="3200400" cy="586732"/>
          </a:xfrm>
        </p:spPr>
        <p:txBody>
          <a:bodyPr/>
          <a:lstStyle>
            <a:lvl1pPr>
              <a:defRPr sz="1200">
                <a:solidFill>
                  <a:schemeClr val="tx1"/>
                </a:solidFill>
              </a:defRPr>
            </a:lvl1pPr>
            <a:lvl2pPr marL="3572" indent="0">
              <a:buNone/>
              <a:defRPr sz="1200"/>
            </a:lvl2pPr>
            <a:lvl3pPr>
              <a:defRPr sz="1200"/>
            </a:lvl3pPr>
            <a:lvl4pPr>
              <a:defRPr sz="1200"/>
            </a:lvl4pPr>
            <a:lvl5pPr>
              <a:defRPr sz="1200"/>
            </a:lvl5pPr>
          </a:lstStyle>
          <a:p>
            <a:pPr lvl="0"/>
            <a:r>
              <a:rPr lang="en-US" dirty="0"/>
              <a:t>Body copy. Keep the messaging clear, concise and to the point.</a:t>
            </a:r>
          </a:p>
        </p:txBody>
      </p:sp>
      <p:sp>
        <p:nvSpPr>
          <p:cNvPr id="5" name="Title 4">
            <a:extLst>
              <a:ext uri="{FF2B5EF4-FFF2-40B4-BE49-F238E27FC236}">
                <a16:creationId xmlns:a16="http://schemas.microsoft.com/office/drawing/2014/main" id="{0182F045-38A8-AF47-A713-4B59F2866823}"/>
              </a:ext>
            </a:extLst>
          </p:cNvPr>
          <p:cNvSpPr>
            <a:spLocks noGrp="1"/>
          </p:cNvSpPr>
          <p:nvPr>
            <p:ph type="title"/>
          </p:nvPr>
        </p:nvSpPr>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48BDEB4C-56D6-2044-957E-BC1323994ACD}"/>
              </a:ext>
            </a:extLst>
          </p:cNvPr>
          <p:cNvSpPr>
            <a:spLocks noGrp="1"/>
          </p:cNvSpPr>
          <p:nvPr>
            <p:ph type="body" sz="quarter" idx="17" hasCustomPrompt="1"/>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438188A1-BE1F-C149-9AF3-45615472F9AB}"/>
              </a:ext>
            </a:extLst>
          </p:cNvPr>
          <p:cNvSpPr>
            <a:spLocks noGrp="1"/>
          </p:cNvSpPr>
          <p:nvPr>
            <p:ph type="ftr" sz="quarter" idx="18"/>
          </p:nvPr>
        </p:nvSpPr>
        <p:spPr/>
        <p:txBody>
          <a:bodyPr/>
          <a:lstStyle/>
          <a:p>
            <a:r>
              <a:rPr lang="en-US"/>
              <a:t>Brigham and Women's Diabetes Program</a:t>
            </a:r>
          </a:p>
        </p:txBody>
      </p:sp>
    </p:spTree>
    <p:extLst>
      <p:ext uri="{BB962C8B-B14F-4D97-AF65-F5344CB8AC3E}">
        <p14:creationId xmlns:p14="http://schemas.microsoft.com/office/powerpoint/2010/main" val="1605999449"/>
      </p:ext>
    </p:extLst>
  </p:cSld>
  <p:clrMapOvr>
    <a:masterClrMapping/>
  </p:clrMapOvr>
  <p:extLst>
    <p:ext uri="{DCECCB84-F9BA-43D5-87BE-67443E8EF086}">
      <p15:sldGuideLst xmlns:p15="http://schemas.microsoft.com/office/powerpoint/2012/main">
        <p15:guide id="1" orient="horz" pos="1397">
          <p15:clr>
            <a:srgbClr val="FBAE40"/>
          </p15:clr>
        </p15:guide>
        <p15:guide id="3" pos="3228">
          <p15:clr>
            <a:srgbClr val="FBAE40"/>
          </p15:clr>
        </p15:guide>
        <p15:guide id="4" pos="6465">
          <p15:clr>
            <a:srgbClr val="FBAE40"/>
          </p15:clr>
        </p15:guide>
        <p15:guide id="6" orient="horz" pos="3086">
          <p15:clr>
            <a:srgbClr val="FBAE40"/>
          </p15:clr>
        </p15:guide>
        <p15:guide id="7" orient="horz" pos="3246">
          <p15:clr>
            <a:srgbClr val="FBAE40"/>
          </p15:clr>
        </p15:guide>
        <p15:guide id="10" pos="7000">
          <p15:clr>
            <a:srgbClr val="FBAE40"/>
          </p15:clr>
        </p15:guide>
        <p15:guide id="11" pos="3772">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Content / two charts">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CB66F7F6-8B6A-B445-A778-7A10C4FCF713}"/>
              </a:ext>
            </a:extLst>
          </p:cNvPr>
          <p:cNvSpPr>
            <a:spLocks noGrp="1"/>
          </p:cNvSpPr>
          <p:nvPr>
            <p:ph sz="half" idx="2" hasCustomPrompt="1"/>
          </p:nvPr>
        </p:nvSpPr>
        <p:spPr>
          <a:xfrm>
            <a:off x="4491989" y="2227344"/>
            <a:ext cx="3200400" cy="2670961"/>
          </a:xfrm>
        </p:spPr>
        <p:txBody>
          <a:bodyPr/>
          <a:lstStyle>
            <a:lvl1pPr>
              <a:defRPr sz="1350"/>
            </a:lvl1pPr>
            <a:lvl2pPr>
              <a:defRPr sz="1350"/>
            </a:lvl2pPr>
            <a:lvl3pPr>
              <a:defRPr sz="1350"/>
            </a:lvl3pPr>
            <a:lvl4pPr>
              <a:defRPr sz="1350"/>
            </a:lvl4pPr>
            <a:lvl5pPr>
              <a:defRPr sz="1350"/>
            </a:lvl5pPr>
          </a:lstStyle>
          <a:p>
            <a:pPr lvl="0"/>
            <a:r>
              <a:rPr lang="en-US" dirty="0"/>
              <a:t>Table or chart placeholder</a:t>
            </a:r>
          </a:p>
        </p:txBody>
      </p:sp>
      <p:sp>
        <p:nvSpPr>
          <p:cNvPr id="8" name="Content Placeholder 3">
            <a:extLst>
              <a:ext uri="{FF2B5EF4-FFF2-40B4-BE49-F238E27FC236}">
                <a16:creationId xmlns:a16="http://schemas.microsoft.com/office/drawing/2014/main" id="{C6C0EC67-5E7D-4248-962B-AE294DEFEA5C}"/>
              </a:ext>
            </a:extLst>
          </p:cNvPr>
          <p:cNvSpPr>
            <a:spLocks noGrp="1"/>
          </p:cNvSpPr>
          <p:nvPr>
            <p:ph sz="half" idx="10" hasCustomPrompt="1"/>
          </p:nvPr>
        </p:nvSpPr>
        <p:spPr>
          <a:xfrm>
            <a:off x="8343900" y="2227344"/>
            <a:ext cx="3200400" cy="2670961"/>
          </a:xfrm>
        </p:spPr>
        <p:txBody>
          <a:bodyPr/>
          <a:lstStyle>
            <a:lvl1pPr>
              <a:defRPr sz="1350"/>
            </a:lvl1pPr>
            <a:lvl2pPr>
              <a:defRPr sz="1350"/>
            </a:lvl2pPr>
            <a:lvl3pPr>
              <a:defRPr sz="1350"/>
            </a:lvl3pPr>
            <a:lvl4pPr>
              <a:defRPr sz="1350"/>
            </a:lvl4pPr>
            <a:lvl5pPr>
              <a:defRPr sz="1350"/>
            </a:lvl5pPr>
          </a:lstStyle>
          <a:p>
            <a:pPr lvl="0"/>
            <a:r>
              <a:rPr lang="en-US" dirty="0"/>
              <a:t>Table or chart placeholder</a:t>
            </a:r>
          </a:p>
        </p:txBody>
      </p:sp>
      <p:sp>
        <p:nvSpPr>
          <p:cNvPr id="9" name="Text Placeholder 2">
            <a:extLst>
              <a:ext uri="{FF2B5EF4-FFF2-40B4-BE49-F238E27FC236}">
                <a16:creationId xmlns:a16="http://schemas.microsoft.com/office/drawing/2014/main" id="{CEF9940F-D9D9-B343-B51A-10E10791BBBA}"/>
              </a:ext>
            </a:extLst>
          </p:cNvPr>
          <p:cNvSpPr>
            <a:spLocks noGrp="1"/>
          </p:cNvSpPr>
          <p:nvPr>
            <p:ph type="body" idx="12" hasCustomPrompt="1"/>
          </p:nvPr>
        </p:nvSpPr>
        <p:spPr>
          <a:xfrm>
            <a:off x="4491989" y="1719074"/>
            <a:ext cx="3200400" cy="273193"/>
          </a:xfrm>
        </p:spPr>
        <p:txBody>
          <a:bodyPr anchor="b"/>
          <a:lstStyle>
            <a:lvl1pPr marL="0" indent="0">
              <a:buNone/>
              <a:defRPr sz="135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Optional chart title</a:t>
            </a:r>
          </a:p>
        </p:txBody>
      </p:sp>
      <p:sp>
        <p:nvSpPr>
          <p:cNvPr id="10" name="Text Placeholder 2">
            <a:extLst>
              <a:ext uri="{FF2B5EF4-FFF2-40B4-BE49-F238E27FC236}">
                <a16:creationId xmlns:a16="http://schemas.microsoft.com/office/drawing/2014/main" id="{8F6B0467-EE62-FA42-87FD-561619A6F8F5}"/>
              </a:ext>
            </a:extLst>
          </p:cNvPr>
          <p:cNvSpPr>
            <a:spLocks noGrp="1"/>
          </p:cNvSpPr>
          <p:nvPr>
            <p:ph type="body" idx="13" hasCustomPrompt="1"/>
          </p:nvPr>
        </p:nvSpPr>
        <p:spPr>
          <a:xfrm>
            <a:off x="8343900" y="1719074"/>
            <a:ext cx="3200400" cy="273193"/>
          </a:xfrm>
        </p:spPr>
        <p:txBody>
          <a:bodyPr anchor="b"/>
          <a:lstStyle>
            <a:lvl1pPr marL="0" indent="0">
              <a:buNone/>
              <a:defRPr sz="135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Optional chart title</a:t>
            </a:r>
          </a:p>
        </p:txBody>
      </p:sp>
      <p:sp>
        <p:nvSpPr>
          <p:cNvPr id="11" name="Text Placeholder 11">
            <a:extLst>
              <a:ext uri="{FF2B5EF4-FFF2-40B4-BE49-F238E27FC236}">
                <a16:creationId xmlns:a16="http://schemas.microsoft.com/office/drawing/2014/main" id="{9FF451F5-7748-C949-A955-B66D566CC117}"/>
              </a:ext>
            </a:extLst>
          </p:cNvPr>
          <p:cNvSpPr>
            <a:spLocks noGrp="1"/>
          </p:cNvSpPr>
          <p:nvPr>
            <p:ph type="body" sz="quarter" idx="15" hasCustomPrompt="1"/>
          </p:nvPr>
        </p:nvSpPr>
        <p:spPr>
          <a:xfrm>
            <a:off x="4491989" y="5158432"/>
            <a:ext cx="3200400" cy="586732"/>
          </a:xfrm>
        </p:spPr>
        <p:txBody>
          <a:bodyPr/>
          <a:lstStyle>
            <a:lvl1pPr>
              <a:defRPr sz="1200">
                <a:solidFill>
                  <a:schemeClr val="tx1"/>
                </a:solidFill>
              </a:defRPr>
            </a:lvl1pPr>
            <a:lvl2pPr marL="3572" indent="0">
              <a:buNone/>
              <a:defRPr sz="1200"/>
            </a:lvl2pPr>
            <a:lvl3pPr>
              <a:defRPr sz="1200"/>
            </a:lvl3pPr>
            <a:lvl4pPr>
              <a:defRPr sz="1200"/>
            </a:lvl4pPr>
            <a:lvl5pPr>
              <a:defRPr sz="1200"/>
            </a:lvl5pPr>
          </a:lstStyle>
          <a:p>
            <a:pPr lvl="0"/>
            <a:r>
              <a:rPr lang="en-US" dirty="0"/>
              <a:t>Body copy. Keep the messaging clear, concise and to the point.</a:t>
            </a:r>
          </a:p>
        </p:txBody>
      </p:sp>
      <p:sp>
        <p:nvSpPr>
          <p:cNvPr id="12" name="Text Placeholder 11">
            <a:extLst>
              <a:ext uri="{FF2B5EF4-FFF2-40B4-BE49-F238E27FC236}">
                <a16:creationId xmlns:a16="http://schemas.microsoft.com/office/drawing/2014/main" id="{E6F2712F-0BAD-3D43-AA96-DAC8654C441C}"/>
              </a:ext>
            </a:extLst>
          </p:cNvPr>
          <p:cNvSpPr>
            <a:spLocks noGrp="1"/>
          </p:cNvSpPr>
          <p:nvPr>
            <p:ph type="body" sz="quarter" idx="16" hasCustomPrompt="1"/>
          </p:nvPr>
        </p:nvSpPr>
        <p:spPr>
          <a:xfrm>
            <a:off x="8343900" y="5158432"/>
            <a:ext cx="3200400" cy="586732"/>
          </a:xfrm>
        </p:spPr>
        <p:txBody>
          <a:bodyPr/>
          <a:lstStyle>
            <a:lvl1pPr>
              <a:defRPr sz="1200">
                <a:solidFill>
                  <a:schemeClr val="tx1"/>
                </a:solidFill>
              </a:defRPr>
            </a:lvl1pPr>
            <a:lvl2pPr marL="3572" indent="0">
              <a:buNone/>
              <a:defRPr sz="1200"/>
            </a:lvl2pPr>
            <a:lvl3pPr>
              <a:defRPr sz="1200"/>
            </a:lvl3pPr>
            <a:lvl4pPr>
              <a:defRPr sz="1200"/>
            </a:lvl4pPr>
            <a:lvl5pPr>
              <a:defRPr sz="1200"/>
            </a:lvl5pPr>
          </a:lstStyle>
          <a:p>
            <a:pPr lvl="0"/>
            <a:r>
              <a:rPr lang="en-US" dirty="0"/>
              <a:t>Body copy. Keep the messaging clear, concise and to the point.</a:t>
            </a:r>
          </a:p>
        </p:txBody>
      </p:sp>
      <p:sp>
        <p:nvSpPr>
          <p:cNvPr id="7" name="Title 6">
            <a:extLst>
              <a:ext uri="{FF2B5EF4-FFF2-40B4-BE49-F238E27FC236}">
                <a16:creationId xmlns:a16="http://schemas.microsoft.com/office/drawing/2014/main" id="{707704E5-505F-E644-8B15-34742134EA48}"/>
              </a:ext>
            </a:extLst>
          </p:cNvPr>
          <p:cNvSpPr>
            <a:spLocks noGrp="1"/>
          </p:cNvSpPr>
          <p:nvPr>
            <p:ph type="title"/>
          </p:nvPr>
        </p:nvSpPr>
        <p:spPr/>
        <p:txBody>
          <a:bodyPr/>
          <a:lstStyle/>
          <a:p>
            <a:r>
              <a:rPr lang="en-US"/>
              <a:t>Click to edit Master title style</a:t>
            </a:r>
          </a:p>
        </p:txBody>
      </p:sp>
      <p:sp>
        <p:nvSpPr>
          <p:cNvPr id="13" name="Text Placeholder 11">
            <a:extLst>
              <a:ext uri="{FF2B5EF4-FFF2-40B4-BE49-F238E27FC236}">
                <a16:creationId xmlns:a16="http://schemas.microsoft.com/office/drawing/2014/main" id="{739B3E2D-28D6-FC4F-A2A2-C7D08171629E}"/>
              </a:ext>
            </a:extLst>
          </p:cNvPr>
          <p:cNvSpPr>
            <a:spLocks noGrp="1"/>
          </p:cNvSpPr>
          <p:nvPr>
            <p:ph type="body" sz="quarter" idx="14" hasCustomPrompt="1"/>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836F5F35-DBF5-C84A-BD5D-8F32E68A84A6}"/>
              </a:ext>
            </a:extLst>
          </p:cNvPr>
          <p:cNvSpPr>
            <a:spLocks noGrp="1"/>
          </p:cNvSpPr>
          <p:nvPr>
            <p:ph type="ftr" sz="quarter" idx="17"/>
          </p:nvPr>
        </p:nvSpPr>
        <p:spPr/>
        <p:txBody>
          <a:bodyPr/>
          <a:lstStyle/>
          <a:p>
            <a:r>
              <a:rPr lang="en-US"/>
              <a:t>Brigham and Women's Diabetes Program</a:t>
            </a:r>
          </a:p>
        </p:txBody>
      </p:sp>
      <p:sp>
        <p:nvSpPr>
          <p:cNvPr id="5" name="Content Placeholder 4">
            <a:extLst>
              <a:ext uri="{FF2B5EF4-FFF2-40B4-BE49-F238E27FC236}">
                <a16:creationId xmlns:a16="http://schemas.microsoft.com/office/drawing/2014/main" id="{CF50F76B-FA29-B84B-8387-E972C0238586}"/>
              </a:ext>
            </a:extLst>
          </p:cNvPr>
          <p:cNvSpPr>
            <a:spLocks noGrp="1"/>
          </p:cNvSpPr>
          <p:nvPr>
            <p:ph sz="quarter" idx="18"/>
          </p:nvPr>
        </p:nvSpPr>
        <p:spPr>
          <a:xfrm>
            <a:off x="647701" y="1729029"/>
            <a:ext cx="3195639" cy="4016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118545"/>
      </p:ext>
    </p:extLst>
  </p:cSld>
  <p:clrMapOvr>
    <a:masterClrMapping/>
  </p:clrMapOvr>
  <p:extLst>
    <p:ext uri="{DCECCB84-F9BA-43D5-87BE-67443E8EF086}">
      <p15:sldGuideLst xmlns:p15="http://schemas.microsoft.com/office/powerpoint/2012/main">
        <p15:guide id="4" pos="3228">
          <p15:clr>
            <a:srgbClr val="FBAE40"/>
          </p15:clr>
        </p15:guide>
        <p15:guide id="5" pos="3768">
          <p15:clr>
            <a:srgbClr val="FBAE40"/>
          </p15:clr>
        </p15:guide>
        <p15:guide id="6" pos="6465">
          <p15:clr>
            <a:srgbClr val="FBAE40"/>
          </p15:clr>
        </p15:guide>
        <p15:guide id="8" pos="7005">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978A-4E91-7243-A687-476C0D745A32}"/>
              </a:ext>
            </a:extLst>
          </p:cNvPr>
          <p:cNvSpPr>
            <a:spLocks noGrp="1"/>
          </p:cNvSpPr>
          <p:nvPr>
            <p:ph type="title" hasCustomPrompt="1"/>
          </p:nvPr>
        </p:nvSpPr>
        <p:spPr/>
        <p:txBody>
          <a:bodyPr/>
          <a:lstStyle/>
          <a:p>
            <a:r>
              <a:rPr lang="en-US"/>
              <a:t>Click to edit table title</a:t>
            </a:r>
            <a:endParaRPr lang="en-US" dirty="0"/>
          </a:p>
        </p:txBody>
      </p:sp>
      <p:sp>
        <p:nvSpPr>
          <p:cNvPr id="4" name="Table Placeholder 3">
            <a:extLst>
              <a:ext uri="{FF2B5EF4-FFF2-40B4-BE49-F238E27FC236}">
                <a16:creationId xmlns:a16="http://schemas.microsoft.com/office/drawing/2014/main" id="{8DD65DAE-F216-2E49-ACAE-54335084F531}"/>
              </a:ext>
            </a:extLst>
          </p:cNvPr>
          <p:cNvSpPr>
            <a:spLocks noGrp="1"/>
          </p:cNvSpPr>
          <p:nvPr>
            <p:ph type="tbl" sz="quarter" idx="10"/>
          </p:nvPr>
        </p:nvSpPr>
        <p:spPr>
          <a:xfrm>
            <a:off x="640081" y="1719072"/>
            <a:ext cx="10902951" cy="4026091"/>
          </a:xfrm>
        </p:spPr>
        <p:txBody>
          <a:bodyPr/>
          <a:lstStyle/>
          <a:p>
            <a:r>
              <a:rPr lang="en-US"/>
              <a:t>Click icon to add table</a:t>
            </a:r>
            <a:endParaRPr lang="en-US" dirty="0"/>
          </a:p>
        </p:txBody>
      </p:sp>
      <p:sp>
        <p:nvSpPr>
          <p:cNvPr id="5" name="Text Placeholder 11">
            <a:extLst>
              <a:ext uri="{FF2B5EF4-FFF2-40B4-BE49-F238E27FC236}">
                <a16:creationId xmlns:a16="http://schemas.microsoft.com/office/drawing/2014/main" id="{47BB281B-EE6E-F544-82BA-54DA61494E19}"/>
              </a:ext>
            </a:extLst>
          </p:cNvPr>
          <p:cNvSpPr>
            <a:spLocks noGrp="1"/>
          </p:cNvSpPr>
          <p:nvPr>
            <p:ph type="body" sz="quarter" idx="14" hasCustomPrompt="1"/>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dirty="0"/>
              <a:t>Click to add a footnote for this page or delete placeholder if not in use</a:t>
            </a:r>
          </a:p>
        </p:txBody>
      </p:sp>
      <p:sp>
        <p:nvSpPr>
          <p:cNvPr id="3" name="Footer Placeholder 2">
            <a:extLst>
              <a:ext uri="{FF2B5EF4-FFF2-40B4-BE49-F238E27FC236}">
                <a16:creationId xmlns:a16="http://schemas.microsoft.com/office/drawing/2014/main" id="{0329D87B-3C1F-B940-B037-28498C722E9E}"/>
              </a:ext>
            </a:extLst>
          </p:cNvPr>
          <p:cNvSpPr>
            <a:spLocks noGrp="1"/>
          </p:cNvSpPr>
          <p:nvPr>
            <p:ph type="ftr" sz="quarter" idx="15"/>
          </p:nvPr>
        </p:nvSpPr>
        <p:spPr/>
        <p:txBody>
          <a:bodyPr/>
          <a:lstStyle/>
          <a:p>
            <a:r>
              <a:rPr lang="en-US"/>
              <a:t>Brigham and Women's Diabetes Program</a:t>
            </a:r>
          </a:p>
        </p:txBody>
      </p:sp>
    </p:spTree>
    <p:extLst>
      <p:ext uri="{BB962C8B-B14F-4D97-AF65-F5344CB8AC3E}">
        <p14:creationId xmlns:p14="http://schemas.microsoft.com/office/powerpoint/2010/main" val="1358214128"/>
      </p:ext>
    </p:extLst>
  </p:cSld>
  <p:clrMapOvr>
    <a:masterClrMapping/>
  </p:clrMapOvr>
  <p:extLst>
    <p:ext uri="{DCECCB84-F9BA-43D5-87BE-67443E8EF086}">
      <p15:sldGuideLst xmlns:p15="http://schemas.microsoft.com/office/powerpoint/2012/main"/>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p>
            <a:r>
              <a:rPr lang="en-US" dirty="0"/>
              <a:t>Click to edit title</a:t>
            </a:r>
          </a:p>
        </p:txBody>
      </p:sp>
      <p:sp>
        <p:nvSpPr>
          <p:cNvPr id="3" name="Text Placeholder 11">
            <a:extLst>
              <a:ext uri="{FF2B5EF4-FFF2-40B4-BE49-F238E27FC236}">
                <a16:creationId xmlns:a16="http://schemas.microsoft.com/office/drawing/2014/main" id="{B63015DA-BAD6-D641-B5F3-2ED5079D3C95}"/>
              </a:ext>
            </a:extLst>
          </p:cNvPr>
          <p:cNvSpPr>
            <a:spLocks noGrp="1"/>
          </p:cNvSpPr>
          <p:nvPr>
            <p:ph type="body" sz="quarter" idx="14" hasCustomPrompt="1"/>
          </p:nvPr>
        </p:nvSpPr>
        <p:spPr>
          <a:xfrm>
            <a:off x="639760" y="5838570"/>
            <a:ext cx="7058029" cy="274981"/>
          </a:xfrm>
        </p:spPr>
        <p:txBody>
          <a:bodyPr anchor="b"/>
          <a:lstStyle>
            <a:lvl1pPr>
              <a:defRPr sz="600" b="0">
                <a:solidFill>
                  <a:schemeClr val="tx1"/>
                </a:solidFill>
              </a:defRPr>
            </a:lvl1pPr>
            <a:lvl2pPr marL="3572" indent="0">
              <a:buNone/>
              <a:defRPr sz="1200"/>
            </a:lvl2pPr>
            <a:lvl3pPr>
              <a:defRPr sz="1200"/>
            </a:lvl3pPr>
            <a:lvl4pPr>
              <a:defRPr sz="1200"/>
            </a:lvl4pPr>
            <a:lvl5pPr>
              <a:defRPr sz="12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0E5473F-D95C-3441-AFDD-17B108761141}"/>
              </a:ext>
            </a:extLst>
          </p:cNvPr>
          <p:cNvSpPr>
            <a:spLocks noGrp="1"/>
          </p:cNvSpPr>
          <p:nvPr>
            <p:ph type="ftr" sz="quarter" idx="15"/>
          </p:nvPr>
        </p:nvSpPr>
        <p:spPr/>
        <p:txBody>
          <a:bodyPr/>
          <a:lstStyle/>
          <a:p>
            <a:r>
              <a:rPr lang="en-US"/>
              <a:t>Brigham and Women's Diabetes Program</a:t>
            </a:r>
          </a:p>
        </p:txBody>
      </p:sp>
    </p:spTree>
    <p:extLst>
      <p:ext uri="{BB962C8B-B14F-4D97-AF65-F5344CB8AC3E}">
        <p14:creationId xmlns:p14="http://schemas.microsoft.com/office/powerpoint/2010/main" val="3610547868"/>
      </p:ext>
    </p:extLst>
  </p:cSld>
  <p:clrMapOvr>
    <a:masterClrMapping/>
  </p:clrMapOvr>
  <p:extLst>
    <p:ext uri="{DCECCB84-F9BA-43D5-87BE-67443E8EF086}">
      <p15:sldGuideLst xmlns:p15="http://schemas.microsoft.com/office/powerpoint/2012/main">
        <p15:guide id="2" pos="535">
          <p15:clr>
            <a:srgbClr val="FBAE40"/>
          </p15:clr>
        </p15:guide>
        <p15:guide id="3" pos="9699">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15F6962C-2D7D-9C4E-A349-25554E83F8B8}"/>
              </a:ext>
            </a:extLst>
          </p:cNvPr>
          <p:cNvSpPr>
            <a:spLocks noGrp="1"/>
          </p:cNvSpPr>
          <p:nvPr>
            <p:ph type="body" sz="quarter" idx="14" hasCustomPrompt="1"/>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dirty="0"/>
              <a:t>Click to add a footnote for this page or delete placeholder if not in use</a:t>
            </a:r>
          </a:p>
        </p:txBody>
      </p:sp>
      <p:sp>
        <p:nvSpPr>
          <p:cNvPr id="3" name="Footer Placeholder 2">
            <a:extLst>
              <a:ext uri="{FF2B5EF4-FFF2-40B4-BE49-F238E27FC236}">
                <a16:creationId xmlns:a16="http://schemas.microsoft.com/office/drawing/2014/main" id="{1E169E62-1DA9-CD45-BB12-5DDC2926A427}"/>
              </a:ext>
            </a:extLst>
          </p:cNvPr>
          <p:cNvSpPr>
            <a:spLocks noGrp="1"/>
          </p:cNvSpPr>
          <p:nvPr>
            <p:ph type="ftr" sz="quarter" idx="15"/>
          </p:nvPr>
        </p:nvSpPr>
        <p:spPr/>
        <p:txBody>
          <a:bodyPr/>
          <a:lstStyle/>
          <a:p>
            <a:r>
              <a:rPr lang="en-US"/>
              <a:t>Brigham and Women's Diabetes Program</a:t>
            </a:r>
          </a:p>
        </p:txBody>
      </p:sp>
    </p:spTree>
    <p:extLst>
      <p:ext uri="{BB962C8B-B14F-4D97-AF65-F5344CB8AC3E}">
        <p14:creationId xmlns:p14="http://schemas.microsoft.com/office/powerpoint/2010/main" val="253262875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p:cSld name="Divider">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4406D9-1546-F048-999E-B1C3935E3C50}"/>
              </a:ext>
            </a:extLst>
          </p:cNvPr>
          <p:cNvGrpSpPr/>
          <p:nvPr/>
        </p:nvGrpSpPr>
        <p:grpSpPr>
          <a:xfrm>
            <a:off x="8157626" y="524291"/>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sz="1350"/>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sz="1350"/>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sz="1350"/>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sz="1350"/>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sz="1350"/>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sz="1350"/>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sz="1350"/>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sz="1350"/>
            </a:p>
          </p:txBody>
        </p:sp>
      </p:grpSp>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892810"/>
            <a:ext cx="7315200" cy="2852737"/>
          </a:xfrm>
        </p:spPr>
        <p:txBody>
          <a:bodyPr anchor="ctr"/>
          <a:lstStyle>
            <a:lvl1pPr>
              <a:defRPr sz="4050">
                <a:solidFill>
                  <a:schemeClr val="accent2"/>
                </a:solidFill>
              </a:defRPr>
            </a:lvl1pPr>
          </a:lstStyle>
          <a:p>
            <a:r>
              <a:rPr lang="en-US" dirty="0"/>
              <a:t>Click to edit divider</a:t>
            </a:r>
          </a:p>
        </p:txBody>
      </p:sp>
    </p:spTree>
    <p:extLst>
      <p:ext uri="{BB962C8B-B14F-4D97-AF65-F5344CB8AC3E}">
        <p14:creationId xmlns:p14="http://schemas.microsoft.com/office/powerpoint/2010/main" val="377668852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Quo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1170432" y="1920240"/>
            <a:ext cx="7444408" cy="2576378"/>
          </a:xfrm>
        </p:spPr>
        <p:txBody>
          <a:bodyPr anchor="ctr"/>
          <a:lstStyle>
            <a:lvl1pPr>
              <a:defRPr sz="4050">
                <a:solidFill>
                  <a:schemeClr val="accent2"/>
                </a:solidFill>
              </a:defRPr>
            </a:lvl1pPr>
          </a:lstStyle>
          <a:p>
            <a:r>
              <a:rPr lang="en-US" dirty="0"/>
              <a:t>Click to edit quote</a:t>
            </a:r>
          </a:p>
        </p:txBody>
      </p:sp>
      <p:sp>
        <p:nvSpPr>
          <p:cNvPr id="5" name="Text Placeholder 3">
            <a:extLst>
              <a:ext uri="{FF2B5EF4-FFF2-40B4-BE49-F238E27FC236}">
                <a16:creationId xmlns:a16="http://schemas.microsoft.com/office/drawing/2014/main" id="{042999A3-BC06-724D-AB6B-6565ED0B151D}"/>
              </a:ext>
            </a:extLst>
          </p:cNvPr>
          <p:cNvSpPr>
            <a:spLocks noGrp="1"/>
          </p:cNvSpPr>
          <p:nvPr>
            <p:ph type="body" sz="half" idx="2" hasCustomPrompt="1"/>
          </p:nvPr>
        </p:nvSpPr>
        <p:spPr>
          <a:xfrm>
            <a:off x="1170434" y="4626866"/>
            <a:ext cx="3657599" cy="914401"/>
          </a:xfrm>
        </p:spPr>
        <p:txBody>
          <a:bodyPr/>
          <a:lstStyle>
            <a:lvl1pPr marL="0" indent="0">
              <a:buNone/>
              <a:defRPr sz="16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en-US" dirty="0"/>
              <a:t>Author of quote</a:t>
            </a:r>
          </a:p>
        </p:txBody>
      </p:sp>
      <p:sp>
        <p:nvSpPr>
          <p:cNvPr id="3" name="Footer Placeholder 2">
            <a:extLst>
              <a:ext uri="{FF2B5EF4-FFF2-40B4-BE49-F238E27FC236}">
                <a16:creationId xmlns:a16="http://schemas.microsoft.com/office/drawing/2014/main" id="{2563A591-BBA0-C146-B4F7-E67520528221}"/>
              </a:ext>
            </a:extLst>
          </p:cNvPr>
          <p:cNvSpPr>
            <a:spLocks noGrp="1"/>
          </p:cNvSpPr>
          <p:nvPr>
            <p:ph type="ftr" sz="quarter" idx="10"/>
          </p:nvPr>
        </p:nvSpPr>
        <p:spPr/>
        <p:txBody>
          <a:bodyPr/>
          <a:lstStyle/>
          <a:p>
            <a:r>
              <a:rPr lang="en-US"/>
              <a:t>Brigham and Women's Diabetes Program</a:t>
            </a:r>
          </a:p>
        </p:txBody>
      </p:sp>
    </p:spTree>
    <p:extLst>
      <p:ext uri="{BB962C8B-B14F-4D97-AF65-F5344CB8AC3E}">
        <p14:creationId xmlns:p14="http://schemas.microsoft.com/office/powerpoint/2010/main" val="393710903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Factoi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796843"/>
            <a:ext cx="10911840" cy="2852737"/>
          </a:xfrm>
        </p:spPr>
        <p:txBody>
          <a:bodyPr anchor="ctr"/>
          <a:lstStyle>
            <a:lvl1pPr>
              <a:lnSpc>
                <a:spcPct val="100000"/>
              </a:lnSpc>
              <a:defRPr sz="4050">
                <a:solidFill>
                  <a:schemeClr val="accent2"/>
                </a:solidFill>
              </a:defRPr>
            </a:lvl1pPr>
          </a:lstStyle>
          <a:p>
            <a:r>
              <a:rPr lang="en-US" dirty="0"/>
              <a:t>Factoid teal—Georgia font in sentence case. Use this slide for hero statement.</a:t>
            </a:r>
          </a:p>
        </p:txBody>
      </p:sp>
      <p:sp>
        <p:nvSpPr>
          <p:cNvPr id="3" name="Text Placeholder 11">
            <a:extLst>
              <a:ext uri="{FF2B5EF4-FFF2-40B4-BE49-F238E27FC236}">
                <a16:creationId xmlns:a16="http://schemas.microsoft.com/office/drawing/2014/main" id="{0A040A92-7E8A-6B43-AD38-D5F4F6C96A8B}"/>
              </a:ext>
            </a:extLst>
          </p:cNvPr>
          <p:cNvSpPr>
            <a:spLocks noGrp="1"/>
          </p:cNvSpPr>
          <p:nvPr>
            <p:ph type="body" sz="quarter" idx="14" hasCustomPrompt="1"/>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036BDDC8-3CC6-624A-9AFB-E2F2B73BA96D}"/>
              </a:ext>
            </a:extLst>
          </p:cNvPr>
          <p:cNvSpPr>
            <a:spLocks noGrp="1"/>
          </p:cNvSpPr>
          <p:nvPr>
            <p:ph type="ftr" sz="quarter" idx="15"/>
          </p:nvPr>
        </p:nvSpPr>
        <p:spPr/>
        <p:txBody>
          <a:bodyPr/>
          <a:lstStyle/>
          <a:p>
            <a:r>
              <a:rPr lang="en-US"/>
              <a:t>Brigham and Women's Diabetes Program</a:t>
            </a:r>
          </a:p>
        </p:txBody>
      </p:sp>
    </p:spTree>
    <p:extLst>
      <p:ext uri="{BB962C8B-B14F-4D97-AF65-F5344CB8AC3E}">
        <p14:creationId xmlns:p14="http://schemas.microsoft.com/office/powerpoint/2010/main" val="182667658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p:cSld name="Back slide">
    <p:bg>
      <p:bgPr>
        <a:solidFill>
          <a:schemeClr val="tx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020C179-BE0C-9D49-90D3-2A15CB49F2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97352" y="3027078"/>
            <a:ext cx="5797296" cy="803849"/>
          </a:xfrm>
          <a:prstGeom prst="rect">
            <a:avLst/>
          </a:prstGeom>
        </p:spPr>
      </p:pic>
    </p:spTree>
    <p:extLst>
      <p:ext uri="{BB962C8B-B14F-4D97-AF65-F5344CB8AC3E}">
        <p14:creationId xmlns:p14="http://schemas.microsoft.com/office/powerpoint/2010/main" val="405829039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575872"/>
          </a:xfrm>
        </p:spPr>
        <p:txBody>
          <a:bodyPr/>
          <a:lstStyle/>
          <a:p>
            <a:r>
              <a:rPr lang="en-US"/>
              <a:t>Click to edit Master title style</a:t>
            </a:r>
          </a:p>
        </p:txBody>
      </p:sp>
      <p:sp>
        <p:nvSpPr>
          <p:cNvPr id="3" name="Content Placeholder 2"/>
          <p:cNvSpPr>
            <a:spLocks noGrp="1"/>
          </p:cNvSpPr>
          <p:nvPr>
            <p:ph idx="1"/>
          </p:nvPr>
        </p:nvSpPr>
        <p:spPr/>
        <p:txBody>
          <a:bodyPr/>
          <a:lstStyle>
            <a:lvl1pPr>
              <a:lnSpc>
                <a:spcPct val="80000"/>
              </a:lnSpc>
              <a:spcBef>
                <a:spcPts val="0"/>
              </a:spcBef>
              <a:spcAft>
                <a:spcPts val="0"/>
              </a:spcAft>
              <a:defRPr b="1"/>
            </a:lvl1pPr>
            <a:lvl2pPr>
              <a:lnSpc>
                <a:spcPct val="80000"/>
              </a:lnSpc>
              <a:spcBef>
                <a:spcPts val="0"/>
              </a:spcBef>
              <a:spcAft>
                <a:spcPts val="900"/>
              </a:spcAft>
              <a:defRPr b="1"/>
            </a:lvl2pPr>
            <a:lvl3pPr>
              <a:lnSpc>
                <a:spcPct val="80000"/>
              </a:lnSpc>
              <a:spcBef>
                <a:spcPts val="900"/>
              </a:spcBef>
              <a:spcAft>
                <a:spcPts val="450"/>
              </a:spcAft>
              <a:defRPr b="1"/>
            </a:lvl3pPr>
            <a:lvl4pPr>
              <a:lnSpc>
                <a:spcPct val="80000"/>
              </a:lnSpc>
              <a:spcBef>
                <a:spcPts val="900"/>
              </a:spcBef>
              <a:spcAft>
                <a:spcPts val="450"/>
              </a:spcAft>
              <a:defRPr b="1"/>
            </a:lvl4pPr>
            <a:lvl5pPr>
              <a:lnSpc>
                <a:spcPct val="80000"/>
              </a:lnSpc>
              <a:spcBef>
                <a:spcPts val="900"/>
              </a:spcBef>
              <a:spcAft>
                <a:spcPts val="450"/>
              </a:spcAft>
              <a:defRPr b="1"/>
            </a:lvl5p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12"/>
          </p:nvPr>
        </p:nvSpPr>
        <p:spPr>
          <a:xfrm>
            <a:off x="10529760" y="6468856"/>
            <a:ext cx="1422400" cy="329184"/>
          </a:xfrm>
        </p:spPr>
        <p:txBody>
          <a:bodyPr/>
          <a:lstStyle>
            <a:lvl1pPr algn="r">
              <a:defRPr sz="900" b="0">
                <a:solidFill>
                  <a:schemeClr val="bg1">
                    <a:lumMod val="65000"/>
                  </a:schemeClr>
                </a:solidFill>
              </a:defRPr>
            </a:lvl1pPr>
          </a:lstStyle>
          <a:p>
            <a:fld id="{D95CEFFA-9346-41D3-93CC-ECD46E52DC00}" type="slidenum">
              <a:rPr lang="en-US" smtClean="0"/>
              <a:pPr/>
              <a:t>‹#›</a:t>
            </a:fld>
            <a:endParaRPr lang="en-US"/>
          </a:p>
        </p:txBody>
      </p:sp>
    </p:spTree>
    <p:extLst>
      <p:ext uri="{BB962C8B-B14F-4D97-AF65-F5344CB8AC3E}">
        <p14:creationId xmlns:p14="http://schemas.microsoft.com/office/powerpoint/2010/main" val="187610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over_Shor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C7049-9E85-6D47-8947-FB81F614D76A}"/>
              </a:ext>
            </a:extLst>
          </p:cNvPr>
          <p:cNvSpPr/>
          <p:nvPr userDrawn="1"/>
        </p:nvSpPr>
        <p:spPr>
          <a:xfrm>
            <a:off x="1" y="5596473"/>
            <a:ext cx="12192000"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942111" y="436167"/>
            <a:ext cx="10307783" cy="2871865"/>
          </a:xfrm>
          <a:prstGeom prst="rect">
            <a:avLst/>
          </a:prstGeom>
        </p:spPr>
        <p:txBody>
          <a:bodyPr anchor="b">
            <a:normAutofit/>
          </a:bodyPr>
          <a:lstStyle>
            <a:lvl1pPr algn="ctr">
              <a:defRPr sz="3000" b="1">
                <a:solidFill>
                  <a:schemeClr val="accent1"/>
                </a:solidFill>
              </a:defRPr>
            </a:lvl1pPr>
          </a:lstStyle>
          <a:p>
            <a:r>
              <a:rPr lang="en-US" dirty="0"/>
              <a:t>Arial Bold 40pt Title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942109" y="3475608"/>
            <a:ext cx="10356403" cy="554360"/>
          </a:xfrm>
          <a:prstGeom prst="rect">
            <a:avLst/>
          </a:prstGeom>
        </p:spPr>
        <p:txBody>
          <a:bodyPr anchor="t">
            <a:normAutofit/>
          </a:bodyPr>
          <a:lstStyle>
            <a:lvl1pPr marL="0" indent="0" algn="ctr">
              <a:buNone/>
              <a:defRPr sz="1500" b="1">
                <a:solidFill>
                  <a:schemeClr val="tx2"/>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SUBHEAD TITLE ARIAL BOLD UPPERCASE</a:t>
            </a:r>
          </a:p>
        </p:txBody>
      </p:sp>
      <p:sp>
        <p:nvSpPr>
          <p:cNvPr id="14" name="Text Placeholder 13">
            <a:extLst>
              <a:ext uri="{FF2B5EF4-FFF2-40B4-BE49-F238E27FC236}">
                <a16:creationId xmlns:a16="http://schemas.microsoft.com/office/drawing/2014/main" id="{13369D8A-0780-064F-916B-8C1A23055899}"/>
              </a:ext>
            </a:extLst>
          </p:cNvPr>
          <p:cNvSpPr>
            <a:spLocks noGrp="1"/>
          </p:cNvSpPr>
          <p:nvPr>
            <p:ph type="body" sz="quarter" idx="10" hasCustomPrompt="1"/>
          </p:nvPr>
        </p:nvSpPr>
        <p:spPr>
          <a:xfrm>
            <a:off x="948908" y="4081050"/>
            <a:ext cx="10328693" cy="554359"/>
          </a:xfrm>
          <a:prstGeom prst="rect">
            <a:avLst/>
          </a:prstGeom>
        </p:spPr>
        <p:txBody>
          <a:bodyPr anchor="ctr">
            <a:normAutofit/>
          </a:bodyPr>
          <a:lstStyle>
            <a:lvl1pPr marL="0" indent="0" algn="ctr">
              <a:buNone/>
              <a:defRPr sz="1200"/>
            </a:lvl1pPr>
            <a:lvl2pPr marL="257175" indent="0">
              <a:buNone/>
              <a:defRPr sz="900"/>
            </a:lvl2pPr>
            <a:lvl3pPr marL="514350" indent="0">
              <a:buNone/>
              <a:defRPr sz="900"/>
            </a:lvl3pPr>
            <a:lvl4pPr marL="771525" indent="0">
              <a:buNone/>
              <a:defRPr sz="900"/>
            </a:lvl4pPr>
            <a:lvl5pPr marL="1028700" indent="0">
              <a:buNone/>
              <a:defRPr sz="900"/>
            </a:lvl5pPr>
          </a:lstStyle>
          <a:p>
            <a:pPr lvl="0"/>
            <a:r>
              <a:rPr lang="en-US" dirty="0"/>
              <a:t>Date Here</a:t>
            </a:r>
          </a:p>
        </p:txBody>
      </p:sp>
      <p:pic>
        <p:nvPicPr>
          <p:cNvPr id="8" name="Picture 7">
            <a:extLst>
              <a:ext uri="{FF2B5EF4-FFF2-40B4-BE49-F238E27FC236}">
                <a16:creationId xmlns:a16="http://schemas.microsoft.com/office/drawing/2014/main" id="{1E58B061-E658-9340-A9F1-D38FE890FCCF}"/>
              </a:ext>
            </a:extLst>
          </p:cNvPr>
          <p:cNvPicPr>
            <a:picLocks noChangeAspect="1"/>
          </p:cNvPicPr>
          <p:nvPr userDrawn="1"/>
        </p:nvPicPr>
        <p:blipFill>
          <a:blip r:embed="rId2"/>
          <a:stretch>
            <a:fillRect/>
          </a:stretch>
        </p:blipFill>
        <p:spPr>
          <a:xfrm>
            <a:off x="2553764" y="5417074"/>
            <a:ext cx="3652645" cy="784676"/>
          </a:xfrm>
          <a:prstGeom prst="rect">
            <a:avLst/>
          </a:prstGeom>
        </p:spPr>
      </p:pic>
      <p:cxnSp>
        <p:nvCxnSpPr>
          <p:cNvPr id="10" name="Straight Connector 9">
            <a:extLst>
              <a:ext uri="{FF2B5EF4-FFF2-40B4-BE49-F238E27FC236}">
                <a16:creationId xmlns:a16="http://schemas.microsoft.com/office/drawing/2014/main" id="{B008C111-9380-4A42-8F5B-DC9BE7BAB835}"/>
              </a:ext>
            </a:extLst>
          </p:cNvPr>
          <p:cNvCxnSpPr/>
          <p:nvPr userDrawn="1"/>
        </p:nvCxnSpPr>
        <p:spPr>
          <a:xfrm>
            <a:off x="6565655" y="5409788"/>
            <a:ext cx="0" cy="7015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D2696F9-FA80-EA4F-A2CA-901ADE35BCBD}"/>
              </a:ext>
            </a:extLst>
          </p:cNvPr>
          <p:cNvPicPr>
            <a:picLocks noChangeAspect="1"/>
          </p:cNvPicPr>
          <p:nvPr userDrawn="1"/>
        </p:nvPicPr>
        <p:blipFill>
          <a:blip r:embed="rId3"/>
          <a:stretch>
            <a:fillRect/>
          </a:stretch>
        </p:blipFill>
        <p:spPr>
          <a:xfrm>
            <a:off x="7072909" y="5435962"/>
            <a:ext cx="3213337" cy="701579"/>
          </a:xfrm>
          <a:prstGeom prst="rect">
            <a:avLst/>
          </a:prstGeom>
        </p:spPr>
      </p:pic>
    </p:spTree>
    <p:extLst>
      <p:ext uri="{BB962C8B-B14F-4D97-AF65-F5344CB8AC3E}">
        <p14:creationId xmlns:p14="http://schemas.microsoft.com/office/powerpoint/2010/main" val="237487967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over_Lo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C7049-9E85-6D47-8947-FB81F614D76A}"/>
              </a:ext>
            </a:extLst>
          </p:cNvPr>
          <p:cNvSpPr/>
          <p:nvPr userDrawn="1"/>
        </p:nvSpPr>
        <p:spPr>
          <a:xfrm>
            <a:off x="1" y="5596473"/>
            <a:ext cx="12192000"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942111" y="701041"/>
            <a:ext cx="10307783" cy="2671157"/>
          </a:xfrm>
          <a:prstGeom prst="rect">
            <a:avLst/>
          </a:prstGeom>
        </p:spPr>
        <p:txBody>
          <a:bodyPr anchor="b">
            <a:normAutofit/>
          </a:bodyPr>
          <a:lstStyle>
            <a:lvl1pPr algn="ctr">
              <a:lnSpc>
                <a:spcPct val="100000"/>
              </a:lnSpc>
              <a:defRPr sz="2100" b="1">
                <a:solidFill>
                  <a:schemeClr val="accent1"/>
                </a:solidFill>
              </a:defRPr>
            </a:lvl1pPr>
          </a:lstStyle>
          <a:p>
            <a:r>
              <a:rPr lang="en-US" dirty="0"/>
              <a:t>Arial Bold 28pt Title Can Be Two Lines If Needed Space Here</a:t>
            </a:r>
          </a:p>
        </p:txBody>
      </p:sp>
      <p:sp>
        <p:nvSpPr>
          <p:cNvPr id="8" name="Subtitle 2">
            <a:extLst>
              <a:ext uri="{FF2B5EF4-FFF2-40B4-BE49-F238E27FC236}">
                <a16:creationId xmlns:a16="http://schemas.microsoft.com/office/drawing/2014/main" id="{E7A905CE-DB96-1140-B159-05E621E7EE8C}"/>
              </a:ext>
            </a:extLst>
          </p:cNvPr>
          <p:cNvSpPr>
            <a:spLocks noGrp="1"/>
          </p:cNvSpPr>
          <p:nvPr>
            <p:ph type="subTitle" idx="1" hasCustomPrompt="1"/>
          </p:nvPr>
        </p:nvSpPr>
        <p:spPr>
          <a:xfrm>
            <a:off x="942109" y="3475608"/>
            <a:ext cx="10356403" cy="554360"/>
          </a:xfrm>
          <a:prstGeom prst="rect">
            <a:avLst/>
          </a:prstGeom>
        </p:spPr>
        <p:txBody>
          <a:bodyPr anchor="t">
            <a:normAutofit/>
          </a:bodyPr>
          <a:lstStyle>
            <a:lvl1pPr marL="0" indent="0" algn="ctr">
              <a:buNone/>
              <a:defRPr sz="1500" b="1">
                <a:solidFill>
                  <a:schemeClr val="tx2"/>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SUBHEAD TITLE ARIAL BOLD UPPERCASE</a:t>
            </a:r>
          </a:p>
        </p:txBody>
      </p:sp>
      <p:sp>
        <p:nvSpPr>
          <p:cNvPr id="9" name="Text Placeholder 13">
            <a:extLst>
              <a:ext uri="{FF2B5EF4-FFF2-40B4-BE49-F238E27FC236}">
                <a16:creationId xmlns:a16="http://schemas.microsoft.com/office/drawing/2014/main" id="{2AD01A56-F835-1742-9F4F-2A9046AE495B}"/>
              </a:ext>
            </a:extLst>
          </p:cNvPr>
          <p:cNvSpPr>
            <a:spLocks noGrp="1"/>
          </p:cNvSpPr>
          <p:nvPr>
            <p:ph type="body" sz="quarter" idx="10" hasCustomPrompt="1"/>
          </p:nvPr>
        </p:nvSpPr>
        <p:spPr>
          <a:xfrm>
            <a:off x="948908" y="4081050"/>
            <a:ext cx="10328693" cy="554359"/>
          </a:xfrm>
          <a:prstGeom prst="rect">
            <a:avLst/>
          </a:prstGeom>
        </p:spPr>
        <p:txBody>
          <a:bodyPr anchor="ctr">
            <a:normAutofit/>
          </a:bodyPr>
          <a:lstStyle>
            <a:lvl1pPr marL="0" indent="0" algn="ctr">
              <a:buNone/>
              <a:defRPr sz="1200"/>
            </a:lvl1pPr>
            <a:lvl2pPr marL="257175" indent="0">
              <a:buNone/>
              <a:defRPr sz="900"/>
            </a:lvl2pPr>
            <a:lvl3pPr marL="514350" indent="0">
              <a:buNone/>
              <a:defRPr sz="900"/>
            </a:lvl3pPr>
            <a:lvl4pPr marL="771525" indent="0">
              <a:buNone/>
              <a:defRPr sz="900"/>
            </a:lvl4pPr>
            <a:lvl5pPr marL="1028700" indent="0">
              <a:buNone/>
              <a:defRPr sz="900"/>
            </a:lvl5pPr>
          </a:lstStyle>
          <a:p>
            <a:pPr lvl="0"/>
            <a:r>
              <a:rPr lang="en-US" dirty="0"/>
              <a:t>Date Here</a:t>
            </a:r>
          </a:p>
        </p:txBody>
      </p:sp>
      <p:pic>
        <p:nvPicPr>
          <p:cNvPr id="13" name="Picture 12">
            <a:extLst>
              <a:ext uri="{FF2B5EF4-FFF2-40B4-BE49-F238E27FC236}">
                <a16:creationId xmlns:a16="http://schemas.microsoft.com/office/drawing/2014/main" id="{06ECBBB4-58EA-EF43-9234-2421A6E0BA12}"/>
              </a:ext>
            </a:extLst>
          </p:cNvPr>
          <p:cNvPicPr>
            <a:picLocks noChangeAspect="1"/>
          </p:cNvPicPr>
          <p:nvPr userDrawn="1"/>
        </p:nvPicPr>
        <p:blipFill>
          <a:blip r:embed="rId2"/>
          <a:stretch>
            <a:fillRect/>
          </a:stretch>
        </p:blipFill>
        <p:spPr>
          <a:xfrm>
            <a:off x="2553764" y="5417074"/>
            <a:ext cx="3652645" cy="784676"/>
          </a:xfrm>
          <a:prstGeom prst="rect">
            <a:avLst/>
          </a:prstGeom>
        </p:spPr>
      </p:pic>
      <p:cxnSp>
        <p:nvCxnSpPr>
          <p:cNvPr id="14" name="Straight Connector 13">
            <a:extLst>
              <a:ext uri="{FF2B5EF4-FFF2-40B4-BE49-F238E27FC236}">
                <a16:creationId xmlns:a16="http://schemas.microsoft.com/office/drawing/2014/main" id="{DC4F9BD2-387C-254C-997A-AC3BD3C62708}"/>
              </a:ext>
            </a:extLst>
          </p:cNvPr>
          <p:cNvCxnSpPr/>
          <p:nvPr userDrawn="1"/>
        </p:nvCxnSpPr>
        <p:spPr>
          <a:xfrm>
            <a:off x="6565655" y="5409788"/>
            <a:ext cx="0" cy="7015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C873837-D9E7-8548-B7EB-AF3EA770586A}"/>
              </a:ext>
            </a:extLst>
          </p:cNvPr>
          <p:cNvPicPr>
            <a:picLocks noChangeAspect="1"/>
          </p:cNvPicPr>
          <p:nvPr userDrawn="1"/>
        </p:nvPicPr>
        <p:blipFill>
          <a:blip r:embed="rId3"/>
          <a:stretch>
            <a:fillRect/>
          </a:stretch>
        </p:blipFill>
        <p:spPr>
          <a:xfrm>
            <a:off x="7072909" y="5435962"/>
            <a:ext cx="3213337" cy="701579"/>
          </a:xfrm>
          <a:prstGeom prst="rect">
            <a:avLst/>
          </a:prstGeom>
        </p:spPr>
      </p:pic>
    </p:spTree>
    <p:extLst>
      <p:ext uri="{BB962C8B-B14F-4D97-AF65-F5344CB8AC3E}">
        <p14:creationId xmlns:p14="http://schemas.microsoft.com/office/powerpoint/2010/main" val="102555095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2055765A-5707-F147-BB40-C02F56C0B15E}"/>
              </a:ext>
            </a:extLst>
          </p:cNvPr>
          <p:cNvSpPr>
            <a:spLocks noGrp="1"/>
          </p:cNvSpPr>
          <p:nvPr>
            <p:ph type="body" sz="quarter" idx="20" hasCustomPrompt="1"/>
          </p:nvPr>
        </p:nvSpPr>
        <p:spPr>
          <a:xfrm>
            <a:off x="942109" y="1950720"/>
            <a:ext cx="10411691" cy="2407920"/>
          </a:xfrm>
          <a:prstGeom prst="rect">
            <a:avLst/>
          </a:prstGeom>
        </p:spPr>
        <p:txBody>
          <a:bodyPr anchor="ctr" anchorCtr="0">
            <a:normAutofit/>
          </a:bodyPr>
          <a:lstStyle>
            <a:lvl1pPr marL="0" indent="0" algn="ctr">
              <a:buNone/>
              <a:defRPr sz="2850" b="1">
                <a:solidFill>
                  <a:schemeClr val="tx2"/>
                </a:solidFill>
              </a:defRPr>
            </a:lvl1pPr>
          </a:lstStyle>
          <a:p>
            <a:pPr lvl="0"/>
            <a:r>
              <a:rPr lang="en-US" dirty="0"/>
              <a:t>Section Divider Arial Bold 44pt</a:t>
            </a:r>
          </a:p>
        </p:txBody>
      </p:sp>
    </p:spTree>
    <p:extLst>
      <p:ext uri="{BB962C8B-B14F-4D97-AF65-F5344CB8AC3E}">
        <p14:creationId xmlns:p14="http://schemas.microsoft.com/office/powerpoint/2010/main" val="239967031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ection Title + Bullet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D591B4F-17D3-634B-80FB-8275A7C476C0}"/>
              </a:ext>
            </a:extLst>
          </p:cNvPr>
          <p:cNvCxnSpPr/>
          <p:nvPr userDrawn="1"/>
        </p:nvCxnSpPr>
        <p:spPr>
          <a:xfrm>
            <a:off x="0" y="919044"/>
            <a:ext cx="12192000" cy="0"/>
          </a:xfrm>
          <a:prstGeom prst="line">
            <a:avLst/>
          </a:prstGeom>
          <a:ln>
            <a:solidFill>
              <a:srgbClr val="63656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8B2F5DC-12FC-A649-BFA0-DBD05B603485}"/>
              </a:ext>
            </a:extLst>
          </p:cNvPr>
          <p:cNvSpPr>
            <a:spLocks noGrp="1"/>
          </p:cNvSpPr>
          <p:nvPr>
            <p:ph type="title" hasCustomPrompt="1"/>
          </p:nvPr>
        </p:nvSpPr>
        <p:spPr>
          <a:xfrm>
            <a:off x="1329179" y="337478"/>
            <a:ext cx="10024623" cy="702300"/>
          </a:xfrm>
          <a:prstGeom prst="rect">
            <a:avLst/>
          </a:prstGeom>
        </p:spPr>
        <p:txBody>
          <a:bodyPr>
            <a:normAutofit/>
          </a:bodyPr>
          <a:lstStyle>
            <a:lvl1pPr>
              <a:defRPr sz="1650" b="1">
                <a:solidFill>
                  <a:schemeClr val="tx2"/>
                </a:solidFill>
              </a:defRPr>
            </a:lvl1pPr>
          </a:lstStyle>
          <a:p>
            <a:r>
              <a:rPr lang="en-US" dirty="0"/>
              <a:t>Arial Bold 22pt Section Header</a:t>
            </a:r>
          </a:p>
        </p:txBody>
      </p:sp>
      <p:sp>
        <p:nvSpPr>
          <p:cNvPr id="4" name="Text Placeholder 3">
            <a:extLst>
              <a:ext uri="{FF2B5EF4-FFF2-40B4-BE49-F238E27FC236}">
                <a16:creationId xmlns:a16="http://schemas.microsoft.com/office/drawing/2014/main" id="{0AD58E1D-5984-C841-8580-06F7A5FB4D29}"/>
              </a:ext>
            </a:extLst>
          </p:cNvPr>
          <p:cNvSpPr>
            <a:spLocks noGrp="1"/>
          </p:cNvSpPr>
          <p:nvPr>
            <p:ph type="body" sz="quarter" idx="12" hasCustomPrompt="1"/>
          </p:nvPr>
        </p:nvSpPr>
        <p:spPr>
          <a:xfrm>
            <a:off x="1329179" y="2131746"/>
            <a:ext cx="10024533" cy="3499033"/>
          </a:xfrm>
          <a:prstGeom prst="rect">
            <a:avLst/>
          </a:prstGeom>
        </p:spPr>
        <p:txBody>
          <a:bodyPr/>
          <a:lstStyle>
            <a:lvl1pPr marL="309563" marR="0" indent="-309563" algn="l" defTabSz="514350" rtl="0" eaLnBrk="1" fontAlgn="auto" latinLnBrk="0" hangingPunct="1">
              <a:lnSpc>
                <a:spcPct val="100000"/>
              </a:lnSpc>
              <a:spcBef>
                <a:spcPts val="750"/>
              </a:spcBef>
              <a:spcAft>
                <a:spcPts val="0"/>
              </a:spcAft>
              <a:buClr>
                <a:schemeClr val="accent1"/>
              </a:buClr>
              <a:buSzPct val="120000"/>
              <a:buFont typeface="Arial" panose="020B0604020202020204" pitchFamily="34" charset="0"/>
              <a:buChar char="•"/>
              <a:tabLst/>
              <a:defRPr sz="1800"/>
            </a:lvl1pPr>
          </a:lstStyle>
          <a:p>
            <a:pPr lvl="0"/>
            <a:r>
              <a:rPr lang="en-US" dirty="0"/>
              <a:t>Bullet Arial 24pt</a:t>
            </a:r>
          </a:p>
          <a:p>
            <a:pPr marL="309563" marR="0" lvl="0" indent="-309563" algn="l" defTabSz="514350" rtl="0" eaLnBrk="1" fontAlgn="auto" latinLnBrk="0" hangingPunct="1">
              <a:lnSpc>
                <a:spcPct val="100000"/>
              </a:lnSpc>
              <a:spcBef>
                <a:spcPts val="750"/>
              </a:spcBef>
              <a:spcAft>
                <a:spcPts val="0"/>
              </a:spcAft>
              <a:buClr>
                <a:schemeClr val="accent1"/>
              </a:buClr>
              <a:buSzPct val="120000"/>
              <a:buFont typeface="Arial" panose="020B0604020202020204" pitchFamily="34" charset="0"/>
              <a:buChar char="•"/>
              <a:tabLst/>
              <a:defRPr/>
            </a:pPr>
            <a:r>
              <a:rPr lang="en-US" dirty="0"/>
              <a:t>Bullet Arial 24pt</a:t>
            </a:r>
          </a:p>
          <a:p>
            <a:pPr marL="309563" marR="0" lvl="0" indent="-309563" algn="l" defTabSz="514350" rtl="0" eaLnBrk="1" fontAlgn="auto" latinLnBrk="0" hangingPunct="1">
              <a:lnSpc>
                <a:spcPct val="100000"/>
              </a:lnSpc>
              <a:spcBef>
                <a:spcPts val="750"/>
              </a:spcBef>
              <a:spcAft>
                <a:spcPts val="0"/>
              </a:spcAft>
              <a:buClr>
                <a:schemeClr val="accent1"/>
              </a:buClr>
              <a:buSzPct val="120000"/>
              <a:buFont typeface="Arial" panose="020B0604020202020204" pitchFamily="34" charset="0"/>
              <a:buChar char="•"/>
              <a:tabLst/>
              <a:defRPr/>
            </a:pPr>
            <a:r>
              <a:rPr lang="en-US" dirty="0"/>
              <a:t>Bullet Arial 24pt</a:t>
            </a:r>
          </a:p>
          <a:p>
            <a:pPr marL="309563" marR="0" lvl="0" indent="-309563" algn="l" defTabSz="514350" rtl="0" eaLnBrk="1" fontAlgn="auto" latinLnBrk="0" hangingPunct="1">
              <a:lnSpc>
                <a:spcPct val="100000"/>
              </a:lnSpc>
              <a:spcBef>
                <a:spcPts val="750"/>
              </a:spcBef>
              <a:spcAft>
                <a:spcPts val="0"/>
              </a:spcAft>
              <a:buClr>
                <a:schemeClr val="accent1"/>
              </a:buClr>
              <a:buSzPct val="120000"/>
              <a:buFont typeface="Arial" panose="020B0604020202020204" pitchFamily="34" charset="0"/>
              <a:buChar char="•"/>
              <a:tabLst/>
              <a:defRPr/>
            </a:pPr>
            <a:r>
              <a:rPr lang="en-US" dirty="0"/>
              <a:t>Bullet Arial 24pt</a:t>
            </a:r>
          </a:p>
          <a:p>
            <a:pPr marL="309563" marR="0" lvl="0" indent="-309563" algn="l" defTabSz="514350" rtl="0" eaLnBrk="1" fontAlgn="auto" latinLnBrk="0" hangingPunct="1">
              <a:lnSpc>
                <a:spcPct val="100000"/>
              </a:lnSpc>
              <a:spcBef>
                <a:spcPts val="750"/>
              </a:spcBef>
              <a:spcAft>
                <a:spcPts val="0"/>
              </a:spcAft>
              <a:buClr>
                <a:schemeClr val="accent1"/>
              </a:buClr>
              <a:buSzPct val="120000"/>
              <a:buFont typeface="Arial" panose="020B0604020202020204" pitchFamily="34" charset="0"/>
              <a:buChar char="•"/>
              <a:tabLst/>
              <a:defRPr/>
            </a:pPr>
            <a:endParaRPr lang="en-US" dirty="0"/>
          </a:p>
          <a:p>
            <a:pPr marL="309563" marR="0" lvl="0" indent="-309563" algn="l" defTabSz="514350" rtl="0" eaLnBrk="1" fontAlgn="auto" latinLnBrk="0" hangingPunct="1">
              <a:lnSpc>
                <a:spcPct val="100000"/>
              </a:lnSpc>
              <a:spcBef>
                <a:spcPts val="750"/>
              </a:spcBef>
              <a:spcAft>
                <a:spcPts val="0"/>
              </a:spcAft>
              <a:buClr>
                <a:schemeClr val="accent1"/>
              </a:buClr>
              <a:buSzPct val="120000"/>
              <a:buFont typeface="Arial" panose="020B0604020202020204" pitchFamily="34" charset="0"/>
              <a:buChar char="•"/>
              <a:tabLst/>
              <a:defRPr/>
            </a:pPr>
            <a:endParaRPr lang="en-US" dirty="0"/>
          </a:p>
          <a:p>
            <a:pPr lvl="0"/>
            <a:endParaRPr lang="en-US" dirty="0"/>
          </a:p>
        </p:txBody>
      </p:sp>
    </p:spTree>
    <p:extLst>
      <p:ext uri="{BB962C8B-B14F-4D97-AF65-F5344CB8AC3E}">
        <p14:creationId xmlns:p14="http://schemas.microsoft.com/office/powerpoint/2010/main" val="112665508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ection Title + Header + Bullet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D591B4F-17D3-634B-80FB-8275A7C476C0}"/>
              </a:ext>
            </a:extLst>
          </p:cNvPr>
          <p:cNvCxnSpPr/>
          <p:nvPr userDrawn="1"/>
        </p:nvCxnSpPr>
        <p:spPr>
          <a:xfrm>
            <a:off x="0" y="919044"/>
            <a:ext cx="12192000" cy="0"/>
          </a:xfrm>
          <a:prstGeom prst="line">
            <a:avLst/>
          </a:prstGeom>
          <a:ln>
            <a:solidFill>
              <a:srgbClr val="636569"/>
            </a:solidFill>
          </a:ln>
        </p:spPr>
        <p:style>
          <a:lnRef idx="1">
            <a:schemeClr val="accent1"/>
          </a:lnRef>
          <a:fillRef idx="0">
            <a:schemeClr val="accent1"/>
          </a:fillRef>
          <a:effectRef idx="0">
            <a:schemeClr val="accent1"/>
          </a:effectRef>
          <a:fontRef idx="minor">
            <a:schemeClr val="tx1"/>
          </a:fontRef>
        </p:style>
      </p:cxnSp>
      <p:sp>
        <p:nvSpPr>
          <p:cNvPr id="7" name="Text Placeholder 10">
            <a:extLst>
              <a:ext uri="{FF2B5EF4-FFF2-40B4-BE49-F238E27FC236}">
                <a16:creationId xmlns:a16="http://schemas.microsoft.com/office/drawing/2014/main" id="{77315E7D-D716-E648-B800-EA984E72A5B4}"/>
              </a:ext>
            </a:extLst>
          </p:cNvPr>
          <p:cNvSpPr>
            <a:spLocks noGrp="1"/>
          </p:cNvSpPr>
          <p:nvPr>
            <p:ph type="body" sz="quarter" idx="12" hasCustomPrompt="1"/>
          </p:nvPr>
        </p:nvSpPr>
        <p:spPr>
          <a:xfrm>
            <a:off x="1328739" y="974462"/>
            <a:ext cx="10025063" cy="974064"/>
          </a:xfrm>
          <a:prstGeom prst="rect">
            <a:avLst/>
          </a:prstGeom>
        </p:spPr>
        <p:txBody>
          <a:bodyPr anchor="b">
            <a:normAutofit/>
          </a:bodyPr>
          <a:lstStyle>
            <a:lvl1pPr marL="0" indent="0">
              <a:buNone/>
              <a:defRPr sz="2400" b="1">
                <a:solidFill>
                  <a:schemeClr val="tx2"/>
                </a:solidFill>
              </a:defRPr>
            </a:lvl1pPr>
          </a:lstStyle>
          <a:p>
            <a:pPr lvl="0"/>
            <a:r>
              <a:rPr lang="en-US" dirty="0"/>
              <a:t>Arial Bold 32pt Title</a:t>
            </a:r>
          </a:p>
        </p:txBody>
      </p:sp>
      <p:sp>
        <p:nvSpPr>
          <p:cNvPr id="8" name="Title 1">
            <a:extLst>
              <a:ext uri="{FF2B5EF4-FFF2-40B4-BE49-F238E27FC236}">
                <a16:creationId xmlns:a16="http://schemas.microsoft.com/office/drawing/2014/main" id="{8AD39B09-8405-4549-AD8F-727E52AB6027}"/>
              </a:ext>
            </a:extLst>
          </p:cNvPr>
          <p:cNvSpPr>
            <a:spLocks noGrp="1"/>
          </p:cNvSpPr>
          <p:nvPr>
            <p:ph type="title" hasCustomPrompt="1"/>
          </p:nvPr>
        </p:nvSpPr>
        <p:spPr>
          <a:xfrm>
            <a:off x="1329179" y="337478"/>
            <a:ext cx="10024623" cy="702300"/>
          </a:xfrm>
          <a:prstGeom prst="rect">
            <a:avLst/>
          </a:prstGeom>
        </p:spPr>
        <p:txBody>
          <a:bodyPr>
            <a:normAutofit/>
          </a:bodyPr>
          <a:lstStyle>
            <a:lvl1pPr>
              <a:defRPr sz="1650" b="1">
                <a:solidFill>
                  <a:schemeClr val="tx2"/>
                </a:solidFill>
              </a:defRPr>
            </a:lvl1pPr>
          </a:lstStyle>
          <a:p>
            <a:r>
              <a:rPr lang="en-US" dirty="0"/>
              <a:t>Arial Bold 22pt Section Header</a:t>
            </a:r>
          </a:p>
        </p:txBody>
      </p:sp>
      <p:sp>
        <p:nvSpPr>
          <p:cNvPr id="6" name="Text Placeholder 3">
            <a:extLst>
              <a:ext uri="{FF2B5EF4-FFF2-40B4-BE49-F238E27FC236}">
                <a16:creationId xmlns:a16="http://schemas.microsoft.com/office/drawing/2014/main" id="{CC15B22F-B86C-2648-A65C-8D3594590F95}"/>
              </a:ext>
            </a:extLst>
          </p:cNvPr>
          <p:cNvSpPr>
            <a:spLocks noGrp="1"/>
          </p:cNvSpPr>
          <p:nvPr>
            <p:ph type="body" sz="quarter" idx="13" hasCustomPrompt="1"/>
          </p:nvPr>
        </p:nvSpPr>
        <p:spPr>
          <a:xfrm>
            <a:off x="1329179" y="2131746"/>
            <a:ext cx="10024533" cy="3499033"/>
          </a:xfrm>
          <a:prstGeom prst="rect">
            <a:avLst/>
          </a:prstGeom>
        </p:spPr>
        <p:txBody>
          <a:bodyPr/>
          <a:lstStyle>
            <a:lvl1pPr marL="309563" marR="0" indent="-309563" algn="l" defTabSz="514350" rtl="0" eaLnBrk="1" fontAlgn="auto" latinLnBrk="0" hangingPunct="1">
              <a:lnSpc>
                <a:spcPct val="100000"/>
              </a:lnSpc>
              <a:spcBef>
                <a:spcPts val="750"/>
              </a:spcBef>
              <a:spcAft>
                <a:spcPts val="0"/>
              </a:spcAft>
              <a:buClr>
                <a:schemeClr val="accent1"/>
              </a:buClr>
              <a:buSzPct val="120000"/>
              <a:buFont typeface="Arial" panose="020B0604020202020204" pitchFamily="34" charset="0"/>
              <a:buChar char="•"/>
              <a:tabLst/>
              <a:defRPr sz="1800"/>
            </a:lvl1pPr>
          </a:lstStyle>
          <a:p>
            <a:pPr lvl="0"/>
            <a:r>
              <a:rPr lang="en-US" dirty="0"/>
              <a:t>Bullet Arial 24pt</a:t>
            </a:r>
          </a:p>
          <a:p>
            <a:pPr marL="309563" marR="0" lvl="0" indent="-309563" algn="l" defTabSz="514350" rtl="0" eaLnBrk="1" fontAlgn="auto" latinLnBrk="0" hangingPunct="1">
              <a:lnSpc>
                <a:spcPct val="100000"/>
              </a:lnSpc>
              <a:spcBef>
                <a:spcPts val="750"/>
              </a:spcBef>
              <a:spcAft>
                <a:spcPts val="0"/>
              </a:spcAft>
              <a:buClr>
                <a:schemeClr val="accent1"/>
              </a:buClr>
              <a:buSzPct val="120000"/>
              <a:buFont typeface="Arial" panose="020B0604020202020204" pitchFamily="34" charset="0"/>
              <a:buChar char="•"/>
              <a:tabLst/>
              <a:defRPr/>
            </a:pPr>
            <a:r>
              <a:rPr lang="en-US" dirty="0"/>
              <a:t>Bullet Arial 24pt</a:t>
            </a:r>
          </a:p>
          <a:p>
            <a:pPr marL="309563" marR="0" lvl="0" indent="-309563" algn="l" defTabSz="514350" rtl="0" eaLnBrk="1" fontAlgn="auto" latinLnBrk="0" hangingPunct="1">
              <a:lnSpc>
                <a:spcPct val="100000"/>
              </a:lnSpc>
              <a:spcBef>
                <a:spcPts val="750"/>
              </a:spcBef>
              <a:spcAft>
                <a:spcPts val="0"/>
              </a:spcAft>
              <a:buClr>
                <a:schemeClr val="accent1"/>
              </a:buClr>
              <a:buSzPct val="120000"/>
              <a:buFont typeface="Arial" panose="020B0604020202020204" pitchFamily="34" charset="0"/>
              <a:buChar char="•"/>
              <a:tabLst/>
              <a:defRPr/>
            </a:pPr>
            <a:r>
              <a:rPr lang="en-US" dirty="0"/>
              <a:t>Bullet Arial 24pt</a:t>
            </a:r>
          </a:p>
          <a:p>
            <a:pPr marL="309563" marR="0" lvl="0" indent="-309563" algn="l" defTabSz="514350" rtl="0" eaLnBrk="1" fontAlgn="auto" latinLnBrk="0" hangingPunct="1">
              <a:lnSpc>
                <a:spcPct val="100000"/>
              </a:lnSpc>
              <a:spcBef>
                <a:spcPts val="750"/>
              </a:spcBef>
              <a:spcAft>
                <a:spcPts val="0"/>
              </a:spcAft>
              <a:buClr>
                <a:schemeClr val="accent1"/>
              </a:buClr>
              <a:buSzPct val="120000"/>
              <a:buFont typeface="Arial" panose="020B0604020202020204" pitchFamily="34" charset="0"/>
              <a:buChar char="•"/>
              <a:tabLst/>
              <a:defRPr/>
            </a:pPr>
            <a:r>
              <a:rPr lang="en-US" dirty="0"/>
              <a:t>Bullet Arial 24pt</a:t>
            </a:r>
          </a:p>
          <a:p>
            <a:pPr marL="309563" marR="0" lvl="0" indent="-309563" algn="l" defTabSz="514350" rtl="0" eaLnBrk="1" fontAlgn="auto" latinLnBrk="0" hangingPunct="1">
              <a:lnSpc>
                <a:spcPct val="100000"/>
              </a:lnSpc>
              <a:spcBef>
                <a:spcPts val="750"/>
              </a:spcBef>
              <a:spcAft>
                <a:spcPts val="0"/>
              </a:spcAft>
              <a:buClr>
                <a:schemeClr val="accent1"/>
              </a:buClr>
              <a:buSzPct val="120000"/>
              <a:buFont typeface="Arial" panose="020B0604020202020204" pitchFamily="34" charset="0"/>
              <a:buChar char="•"/>
              <a:tabLst/>
              <a:defRPr/>
            </a:pPr>
            <a:endParaRPr lang="en-US" dirty="0"/>
          </a:p>
          <a:p>
            <a:pPr marL="309563" marR="0" lvl="0" indent="-309563" algn="l" defTabSz="514350" rtl="0" eaLnBrk="1" fontAlgn="auto" latinLnBrk="0" hangingPunct="1">
              <a:lnSpc>
                <a:spcPct val="100000"/>
              </a:lnSpc>
              <a:spcBef>
                <a:spcPts val="750"/>
              </a:spcBef>
              <a:spcAft>
                <a:spcPts val="0"/>
              </a:spcAft>
              <a:buClr>
                <a:schemeClr val="accent1"/>
              </a:buClr>
              <a:buSzPct val="120000"/>
              <a:buFont typeface="Arial" panose="020B0604020202020204" pitchFamily="34" charset="0"/>
              <a:buChar char="•"/>
              <a:tabLst/>
              <a:defRPr/>
            </a:pPr>
            <a:endParaRPr lang="en-US" dirty="0"/>
          </a:p>
          <a:p>
            <a:pPr lvl="0"/>
            <a:endParaRPr lang="en-US" dirty="0"/>
          </a:p>
        </p:txBody>
      </p:sp>
    </p:spTree>
    <p:extLst>
      <p:ext uri="{BB962C8B-B14F-4D97-AF65-F5344CB8AC3E}">
        <p14:creationId xmlns:p14="http://schemas.microsoft.com/office/powerpoint/2010/main" val="30181471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35D816B1-DE39-9247-8A05-77B67559D9A5}"/>
              </a:ext>
            </a:extLst>
          </p:cNvPr>
          <p:cNvSpPr>
            <a:spLocks noGrp="1"/>
          </p:cNvSpPr>
          <p:nvPr>
            <p:ph type="body" sz="quarter" idx="12" hasCustomPrompt="1"/>
          </p:nvPr>
        </p:nvSpPr>
        <p:spPr>
          <a:xfrm>
            <a:off x="1328739" y="974462"/>
            <a:ext cx="10025063" cy="974064"/>
          </a:xfrm>
          <a:prstGeom prst="rect">
            <a:avLst/>
          </a:prstGeom>
        </p:spPr>
        <p:txBody>
          <a:bodyPr anchor="b">
            <a:normAutofit/>
          </a:bodyPr>
          <a:lstStyle>
            <a:lvl1pPr marL="0" indent="0">
              <a:buNone/>
              <a:defRPr sz="2400" b="1">
                <a:solidFill>
                  <a:schemeClr val="tx2"/>
                </a:solidFill>
              </a:defRPr>
            </a:lvl1pPr>
          </a:lstStyle>
          <a:p>
            <a:pPr lvl="0"/>
            <a:r>
              <a:rPr lang="en-US" dirty="0"/>
              <a:t>Arial Bold 32pt Title</a:t>
            </a:r>
          </a:p>
        </p:txBody>
      </p:sp>
      <p:sp>
        <p:nvSpPr>
          <p:cNvPr id="6" name="Text Placeholder 3">
            <a:extLst>
              <a:ext uri="{FF2B5EF4-FFF2-40B4-BE49-F238E27FC236}">
                <a16:creationId xmlns:a16="http://schemas.microsoft.com/office/drawing/2014/main" id="{D9F1EE96-B4A4-D948-BA88-C9ADC02D4864}"/>
              </a:ext>
            </a:extLst>
          </p:cNvPr>
          <p:cNvSpPr>
            <a:spLocks noGrp="1"/>
          </p:cNvSpPr>
          <p:nvPr>
            <p:ph type="body" sz="quarter" idx="13" hasCustomPrompt="1"/>
          </p:nvPr>
        </p:nvSpPr>
        <p:spPr>
          <a:xfrm>
            <a:off x="1329179" y="2131746"/>
            <a:ext cx="10024533" cy="3499033"/>
          </a:xfrm>
          <a:prstGeom prst="rect">
            <a:avLst/>
          </a:prstGeom>
        </p:spPr>
        <p:txBody>
          <a:bodyPr/>
          <a:lstStyle>
            <a:lvl1pPr marL="309563" marR="0" indent="-309563" algn="l" defTabSz="514350" rtl="0" eaLnBrk="1" fontAlgn="auto" latinLnBrk="0" hangingPunct="1">
              <a:lnSpc>
                <a:spcPct val="100000"/>
              </a:lnSpc>
              <a:spcBef>
                <a:spcPts val="750"/>
              </a:spcBef>
              <a:spcAft>
                <a:spcPts val="0"/>
              </a:spcAft>
              <a:buClr>
                <a:schemeClr val="accent1"/>
              </a:buClr>
              <a:buSzPct val="120000"/>
              <a:buFont typeface="Arial" panose="020B0604020202020204" pitchFamily="34" charset="0"/>
              <a:buChar char="•"/>
              <a:tabLst/>
              <a:defRPr sz="1800"/>
            </a:lvl1pPr>
          </a:lstStyle>
          <a:p>
            <a:pPr lvl="0"/>
            <a:r>
              <a:rPr lang="en-US" dirty="0"/>
              <a:t>Bullet Arial 24pt</a:t>
            </a:r>
          </a:p>
          <a:p>
            <a:pPr marL="309563" marR="0" lvl="0" indent="-309563" algn="l" defTabSz="514350" rtl="0" eaLnBrk="1" fontAlgn="auto" latinLnBrk="0" hangingPunct="1">
              <a:lnSpc>
                <a:spcPct val="100000"/>
              </a:lnSpc>
              <a:spcBef>
                <a:spcPts val="750"/>
              </a:spcBef>
              <a:spcAft>
                <a:spcPts val="0"/>
              </a:spcAft>
              <a:buClr>
                <a:schemeClr val="accent1"/>
              </a:buClr>
              <a:buSzPct val="120000"/>
              <a:buFont typeface="Arial" panose="020B0604020202020204" pitchFamily="34" charset="0"/>
              <a:buChar char="•"/>
              <a:tabLst/>
              <a:defRPr/>
            </a:pPr>
            <a:r>
              <a:rPr lang="en-US" dirty="0"/>
              <a:t>Bullet Arial 24pt</a:t>
            </a:r>
          </a:p>
          <a:p>
            <a:pPr marL="309563" marR="0" lvl="0" indent="-309563" algn="l" defTabSz="514350" rtl="0" eaLnBrk="1" fontAlgn="auto" latinLnBrk="0" hangingPunct="1">
              <a:lnSpc>
                <a:spcPct val="100000"/>
              </a:lnSpc>
              <a:spcBef>
                <a:spcPts val="750"/>
              </a:spcBef>
              <a:spcAft>
                <a:spcPts val="0"/>
              </a:spcAft>
              <a:buClr>
                <a:schemeClr val="accent1"/>
              </a:buClr>
              <a:buSzPct val="120000"/>
              <a:buFont typeface="Arial" panose="020B0604020202020204" pitchFamily="34" charset="0"/>
              <a:buChar char="•"/>
              <a:tabLst/>
              <a:defRPr/>
            </a:pPr>
            <a:r>
              <a:rPr lang="en-US" dirty="0"/>
              <a:t>Bullet Arial 24pt</a:t>
            </a:r>
          </a:p>
          <a:p>
            <a:pPr marL="309563" marR="0" lvl="0" indent="-309563" algn="l" defTabSz="514350" rtl="0" eaLnBrk="1" fontAlgn="auto" latinLnBrk="0" hangingPunct="1">
              <a:lnSpc>
                <a:spcPct val="100000"/>
              </a:lnSpc>
              <a:spcBef>
                <a:spcPts val="750"/>
              </a:spcBef>
              <a:spcAft>
                <a:spcPts val="0"/>
              </a:spcAft>
              <a:buClr>
                <a:schemeClr val="accent1"/>
              </a:buClr>
              <a:buSzPct val="120000"/>
              <a:buFont typeface="Arial" panose="020B0604020202020204" pitchFamily="34" charset="0"/>
              <a:buChar char="•"/>
              <a:tabLst/>
              <a:defRPr/>
            </a:pPr>
            <a:r>
              <a:rPr lang="en-US" dirty="0"/>
              <a:t>Bullet Arial 24pt</a:t>
            </a:r>
          </a:p>
          <a:p>
            <a:pPr marL="309563" marR="0" lvl="0" indent="-309563" algn="l" defTabSz="514350" rtl="0" eaLnBrk="1" fontAlgn="auto" latinLnBrk="0" hangingPunct="1">
              <a:lnSpc>
                <a:spcPct val="100000"/>
              </a:lnSpc>
              <a:spcBef>
                <a:spcPts val="750"/>
              </a:spcBef>
              <a:spcAft>
                <a:spcPts val="0"/>
              </a:spcAft>
              <a:buClr>
                <a:schemeClr val="accent1"/>
              </a:buClr>
              <a:buSzPct val="120000"/>
              <a:buFont typeface="Arial" panose="020B0604020202020204" pitchFamily="34" charset="0"/>
              <a:buChar char="•"/>
              <a:tabLst/>
              <a:defRPr/>
            </a:pPr>
            <a:endParaRPr lang="en-US" dirty="0"/>
          </a:p>
          <a:p>
            <a:pPr marL="309563" marR="0" lvl="0" indent="-309563" algn="l" defTabSz="514350" rtl="0" eaLnBrk="1" fontAlgn="auto" latinLnBrk="0" hangingPunct="1">
              <a:lnSpc>
                <a:spcPct val="100000"/>
              </a:lnSpc>
              <a:spcBef>
                <a:spcPts val="750"/>
              </a:spcBef>
              <a:spcAft>
                <a:spcPts val="0"/>
              </a:spcAft>
              <a:buClr>
                <a:schemeClr val="accent1"/>
              </a:buClr>
              <a:buSzPct val="120000"/>
              <a:buFont typeface="Arial" panose="020B0604020202020204" pitchFamily="34" charset="0"/>
              <a:buChar char="•"/>
              <a:tabLst/>
              <a:defRPr/>
            </a:pPr>
            <a:endParaRPr lang="en-US" dirty="0"/>
          </a:p>
          <a:p>
            <a:pPr lvl="0"/>
            <a:endParaRPr lang="en-US" dirty="0"/>
          </a:p>
        </p:txBody>
      </p:sp>
    </p:spTree>
    <p:extLst>
      <p:ext uri="{BB962C8B-B14F-4D97-AF65-F5344CB8AC3E}">
        <p14:creationId xmlns:p14="http://schemas.microsoft.com/office/powerpoint/2010/main" val="89008482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Small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F85549B-826C-F64C-9C83-973A70D03087}"/>
              </a:ext>
            </a:extLst>
          </p:cNvPr>
          <p:cNvSpPr>
            <a:spLocks noGrp="1"/>
          </p:cNvSpPr>
          <p:nvPr>
            <p:ph type="body" sz="quarter" idx="13"/>
          </p:nvPr>
        </p:nvSpPr>
        <p:spPr>
          <a:xfrm>
            <a:off x="1328739" y="2126899"/>
            <a:ext cx="10025063" cy="3440010"/>
          </a:xfrm>
          <a:prstGeom prst="rect">
            <a:avLst/>
          </a:prstGeom>
        </p:spPr>
        <p:txBody>
          <a:bodyPr/>
          <a:lstStyle>
            <a:lvl1pPr marL="128588" indent="-128588">
              <a:buClr>
                <a:schemeClr val="accent1"/>
              </a:buClr>
              <a:buFont typeface="Arial" panose="020B0604020202020204" pitchFamily="34" charset="0"/>
              <a:buChar char="•"/>
              <a:tabLst/>
              <a:defRPr sz="1500"/>
            </a:lvl1pPr>
            <a:lvl2pPr marL="385763" indent="-128588">
              <a:buClr>
                <a:schemeClr val="accent1"/>
              </a:buClr>
              <a:buFont typeface="Arial" panose="020B0604020202020204" pitchFamily="34" charset="0"/>
              <a:buChar char="•"/>
              <a:tabLst/>
              <a:defRPr sz="1350"/>
            </a:lvl2pPr>
            <a:lvl3pPr marL="642938" indent="-128588">
              <a:buClr>
                <a:schemeClr val="accent1"/>
              </a:buClr>
              <a:buFont typeface="Arial" panose="020B0604020202020204" pitchFamily="34" charset="0"/>
              <a:buChar char="•"/>
              <a:tabLst/>
              <a:defRPr sz="1200"/>
            </a:lvl3pPr>
            <a:lvl4pPr marL="857250" indent="-85725">
              <a:buClr>
                <a:schemeClr val="accent1"/>
              </a:buClr>
              <a:buFont typeface="Arial" panose="020B0604020202020204" pitchFamily="34" charset="0"/>
              <a:buChar char="•"/>
              <a:tabLst/>
              <a:defRPr sz="1050"/>
            </a:lvl4pPr>
            <a:lvl5pPr marL="1057275" indent="-28575">
              <a:buClr>
                <a:schemeClr val="accent1"/>
              </a:buClr>
              <a:buFont typeface="Arial" panose="020B0604020202020204" pitchFamily="34" charset="0"/>
              <a:buChar char="•"/>
              <a:tabLst/>
              <a:defRPr sz="675"/>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10">
            <a:extLst>
              <a:ext uri="{FF2B5EF4-FFF2-40B4-BE49-F238E27FC236}">
                <a16:creationId xmlns:a16="http://schemas.microsoft.com/office/drawing/2014/main" id="{8D3383DB-0A03-9543-A631-BA697866E520}"/>
              </a:ext>
            </a:extLst>
          </p:cNvPr>
          <p:cNvSpPr>
            <a:spLocks noGrp="1"/>
          </p:cNvSpPr>
          <p:nvPr>
            <p:ph type="body" sz="quarter" idx="12" hasCustomPrompt="1"/>
          </p:nvPr>
        </p:nvSpPr>
        <p:spPr>
          <a:xfrm>
            <a:off x="1328739" y="974462"/>
            <a:ext cx="10025063" cy="974064"/>
          </a:xfrm>
          <a:prstGeom prst="rect">
            <a:avLst/>
          </a:prstGeom>
        </p:spPr>
        <p:txBody>
          <a:bodyPr anchor="b">
            <a:normAutofit/>
          </a:bodyPr>
          <a:lstStyle>
            <a:lvl1pPr marL="0" indent="0">
              <a:buNone/>
              <a:defRPr sz="2400" b="1">
                <a:solidFill>
                  <a:schemeClr val="tx2"/>
                </a:solidFill>
              </a:defRPr>
            </a:lvl1pPr>
          </a:lstStyle>
          <a:p>
            <a:pPr lvl="0"/>
            <a:r>
              <a:rPr lang="en-US" dirty="0"/>
              <a:t>Arial Bold 32pt Title</a:t>
            </a:r>
          </a:p>
        </p:txBody>
      </p:sp>
    </p:spTree>
    <p:extLst>
      <p:ext uri="{BB962C8B-B14F-4D97-AF65-F5344CB8AC3E}">
        <p14:creationId xmlns:p14="http://schemas.microsoft.com/office/powerpoint/2010/main" val="177070740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Section Title + Small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617FC1-7367-2B4E-A6E6-9A02E0DDEBA4}"/>
              </a:ext>
            </a:extLst>
          </p:cNvPr>
          <p:cNvCxnSpPr/>
          <p:nvPr userDrawn="1"/>
        </p:nvCxnSpPr>
        <p:spPr>
          <a:xfrm>
            <a:off x="0" y="919044"/>
            <a:ext cx="12192000" cy="0"/>
          </a:xfrm>
          <a:prstGeom prst="line">
            <a:avLst/>
          </a:prstGeom>
          <a:ln>
            <a:solidFill>
              <a:srgbClr val="636569"/>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A7C0FC2B-4C59-B24C-B623-89DD5A011356}"/>
              </a:ext>
            </a:extLst>
          </p:cNvPr>
          <p:cNvSpPr>
            <a:spLocks noGrp="1"/>
          </p:cNvSpPr>
          <p:nvPr>
            <p:ph type="body" sz="quarter" idx="13"/>
          </p:nvPr>
        </p:nvSpPr>
        <p:spPr>
          <a:xfrm>
            <a:off x="1328739" y="2126899"/>
            <a:ext cx="10025063" cy="3440010"/>
          </a:xfrm>
          <a:prstGeom prst="rect">
            <a:avLst/>
          </a:prstGeom>
        </p:spPr>
        <p:txBody>
          <a:bodyPr/>
          <a:lstStyle>
            <a:lvl1pPr marL="128588" indent="-128588">
              <a:buClr>
                <a:schemeClr val="accent1"/>
              </a:buClr>
              <a:buFont typeface="Arial" panose="020B0604020202020204" pitchFamily="34" charset="0"/>
              <a:buChar char="•"/>
              <a:tabLst/>
              <a:defRPr sz="1500"/>
            </a:lvl1pPr>
            <a:lvl2pPr marL="385763" indent="-128588">
              <a:buClr>
                <a:schemeClr val="accent1"/>
              </a:buClr>
              <a:buFont typeface="Arial" panose="020B0604020202020204" pitchFamily="34" charset="0"/>
              <a:buChar char="•"/>
              <a:tabLst/>
              <a:defRPr sz="1350"/>
            </a:lvl2pPr>
            <a:lvl3pPr marL="642938" indent="-128588">
              <a:buClr>
                <a:schemeClr val="accent1"/>
              </a:buClr>
              <a:buFont typeface="Arial" panose="020B0604020202020204" pitchFamily="34" charset="0"/>
              <a:buChar char="•"/>
              <a:tabLst/>
              <a:defRPr sz="1200"/>
            </a:lvl3pPr>
            <a:lvl4pPr marL="857250" indent="-85725">
              <a:buClr>
                <a:schemeClr val="accent1"/>
              </a:buClr>
              <a:buFont typeface="Arial" panose="020B0604020202020204" pitchFamily="34" charset="0"/>
              <a:buChar char="•"/>
              <a:tabLst/>
              <a:defRPr sz="1050"/>
            </a:lvl4pPr>
            <a:lvl5pPr marL="1057275" indent="-28575">
              <a:buClr>
                <a:schemeClr val="accent1"/>
              </a:buClr>
              <a:buFont typeface="Arial" panose="020B0604020202020204" pitchFamily="34" charset="0"/>
              <a:buChar char="•"/>
              <a:tabLst/>
              <a:defRPr sz="675"/>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10">
            <a:extLst>
              <a:ext uri="{FF2B5EF4-FFF2-40B4-BE49-F238E27FC236}">
                <a16:creationId xmlns:a16="http://schemas.microsoft.com/office/drawing/2014/main" id="{3CCDB647-5D2F-7345-B36D-14412C2F3B27}"/>
              </a:ext>
            </a:extLst>
          </p:cNvPr>
          <p:cNvSpPr>
            <a:spLocks noGrp="1"/>
          </p:cNvSpPr>
          <p:nvPr>
            <p:ph type="body" sz="quarter" idx="12" hasCustomPrompt="1"/>
          </p:nvPr>
        </p:nvSpPr>
        <p:spPr>
          <a:xfrm>
            <a:off x="1328739" y="974462"/>
            <a:ext cx="10025063" cy="974064"/>
          </a:xfrm>
          <a:prstGeom prst="rect">
            <a:avLst/>
          </a:prstGeom>
        </p:spPr>
        <p:txBody>
          <a:bodyPr anchor="b">
            <a:normAutofit/>
          </a:bodyPr>
          <a:lstStyle>
            <a:lvl1pPr marL="0" indent="0">
              <a:buNone/>
              <a:defRPr sz="2400" b="1">
                <a:solidFill>
                  <a:schemeClr val="tx2"/>
                </a:solidFill>
              </a:defRPr>
            </a:lvl1pPr>
          </a:lstStyle>
          <a:p>
            <a:pPr lvl="0"/>
            <a:r>
              <a:rPr lang="en-US" dirty="0"/>
              <a:t>Arial Bold 32pt Title</a:t>
            </a:r>
          </a:p>
        </p:txBody>
      </p:sp>
      <p:sp>
        <p:nvSpPr>
          <p:cNvPr id="10" name="Title 1">
            <a:extLst>
              <a:ext uri="{FF2B5EF4-FFF2-40B4-BE49-F238E27FC236}">
                <a16:creationId xmlns:a16="http://schemas.microsoft.com/office/drawing/2014/main" id="{75162736-4F8C-874E-BEE7-ECDDBB2066A1}"/>
              </a:ext>
            </a:extLst>
          </p:cNvPr>
          <p:cNvSpPr>
            <a:spLocks noGrp="1"/>
          </p:cNvSpPr>
          <p:nvPr>
            <p:ph type="title" hasCustomPrompt="1"/>
          </p:nvPr>
        </p:nvSpPr>
        <p:spPr>
          <a:xfrm>
            <a:off x="1329179" y="337478"/>
            <a:ext cx="10024623" cy="702300"/>
          </a:xfrm>
          <a:prstGeom prst="rect">
            <a:avLst/>
          </a:prstGeom>
        </p:spPr>
        <p:txBody>
          <a:bodyPr>
            <a:normAutofit/>
          </a:bodyPr>
          <a:lstStyle>
            <a:lvl1pPr>
              <a:defRPr sz="1650" b="1">
                <a:solidFill>
                  <a:schemeClr val="tx2"/>
                </a:solidFill>
              </a:defRPr>
            </a:lvl1pPr>
          </a:lstStyle>
          <a:p>
            <a:r>
              <a:rPr lang="en-US" dirty="0"/>
              <a:t>Arial Bold 22pt Section Header</a:t>
            </a:r>
          </a:p>
        </p:txBody>
      </p:sp>
    </p:spTree>
    <p:extLst>
      <p:ext uri="{BB962C8B-B14F-4D97-AF65-F5344CB8AC3E}">
        <p14:creationId xmlns:p14="http://schemas.microsoft.com/office/powerpoint/2010/main" val="169198907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Graphic Slide">
    <p:spTree>
      <p:nvGrpSpPr>
        <p:cNvPr id="1" name=""/>
        <p:cNvGrpSpPr/>
        <p:nvPr/>
      </p:nvGrpSpPr>
      <p:grpSpPr>
        <a:xfrm>
          <a:off x="0" y="0"/>
          <a:ext cx="0" cy="0"/>
          <a:chOff x="0" y="0"/>
          <a:chExt cx="0" cy="0"/>
        </a:xfrm>
      </p:grpSpPr>
      <p:sp>
        <p:nvSpPr>
          <p:cNvPr id="5" name="object 14">
            <a:extLst>
              <a:ext uri="{FF2B5EF4-FFF2-40B4-BE49-F238E27FC236}">
                <a16:creationId xmlns:a16="http://schemas.microsoft.com/office/drawing/2014/main" id="{42A7C324-6C24-3E45-B7B1-6E640B9B5F11}"/>
              </a:ext>
            </a:extLst>
          </p:cNvPr>
          <p:cNvSpPr/>
          <p:nvPr userDrawn="1"/>
        </p:nvSpPr>
        <p:spPr>
          <a:xfrm>
            <a:off x="1348515" y="2530932"/>
            <a:ext cx="2289639" cy="1288441"/>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257175" rIns="0" bIns="0" rtlCol="0" anchor="t" anchorCtr="1">
            <a:normAutofit/>
          </a:bodyPr>
          <a:lstStyle/>
          <a:p>
            <a:pPr algn="ctr"/>
            <a:endParaRPr lang="en-US" sz="788" dirty="0">
              <a:solidFill>
                <a:schemeClr val="bg1"/>
              </a:solidFill>
              <a:cs typeface="Trebuchet MS Regular" charset="0"/>
            </a:endParaRPr>
          </a:p>
        </p:txBody>
      </p:sp>
      <p:sp>
        <p:nvSpPr>
          <p:cNvPr id="9" name="object 14">
            <a:extLst>
              <a:ext uri="{FF2B5EF4-FFF2-40B4-BE49-F238E27FC236}">
                <a16:creationId xmlns:a16="http://schemas.microsoft.com/office/drawing/2014/main" id="{A6D8E8AC-0763-E449-9439-BA93A3F3D535}"/>
              </a:ext>
            </a:extLst>
          </p:cNvPr>
          <p:cNvSpPr/>
          <p:nvPr userDrawn="1"/>
        </p:nvSpPr>
        <p:spPr>
          <a:xfrm>
            <a:off x="3778447" y="2530932"/>
            <a:ext cx="2289639" cy="1288441"/>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257175" rIns="0" bIns="0" rtlCol="0" anchor="t" anchorCtr="1">
            <a:normAutofit/>
          </a:bodyPr>
          <a:lstStyle/>
          <a:p>
            <a:pPr algn="ctr"/>
            <a:endParaRPr lang="en-US" sz="788" dirty="0">
              <a:solidFill>
                <a:schemeClr val="bg1"/>
              </a:solidFill>
              <a:cs typeface="Trebuchet MS Regular" charset="0"/>
            </a:endParaRPr>
          </a:p>
        </p:txBody>
      </p:sp>
      <p:sp>
        <p:nvSpPr>
          <p:cNvPr id="11" name="object 14">
            <a:extLst>
              <a:ext uri="{FF2B5EF4-FFF2-40B4-BE49-F238E27FC236}">
                <a16:creationId xmlns:a16="http://schemas.microsoft.com/office/drawing/2014/main" id="{8D00E5B3-97DC-744B-BD43-DA9DD7615EB1}"/>
              </a:ext>
            </a:extLst>
          </p:cNvPr>
          <p:cNvSpPr/>
          <p:nvPr userDrawn="1"/>
        </p:nvSpPr>
        <p:spPr>
          <a:xfrm>
            <a:off x="6208379" y="2530932"/>
            <a:ext cx="2289639" cy="1288441"/>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257175" rIns="0" bIns="0" rtlCol="0" anchor="t" anchorCtr="1">
            <a:normAutofit/>
          </a:bodyPr>
          <a:lstStyle/>
          <a:p>
            <a:pPr algn="ctr"/>
            <a:endParaRPr lang="en-US" sz="788" dirty="0">
              <a:solidFill>
                <a:schemeClr val="bg1"/>
              </a:solidFill>
              <a:cs typeface="Trebuchet MS Regular" charset="0"/>
            </a:endParaRPr>
          </a:p>
        </p:txBody>
      </p:sp>
      <p:sp>
        <p:nvSpPr>
          <p:cNvPr id="13" name="object 14">
            <a:extLst>
              <a:ext uri="{FF2B5EF4-FFF2-40B4-BE49-F238E27FC236}">
                <a16:creationId xmlns:a16="http://schemas.microsoft.com/office/drawing/2014/main" id="{497F281A-8057-314B-AB96-DFA96A56175C}"/>
              </a:ext>
            </a:extLst>
          </p:cNvPr>
          <p:cNvSpPr/>
          <p:nvPr userDrawn="1"/>
        </p:nvSpPr>
        <p:spPr>
          <a:xfrm>
            <a:off x="8625062" y="2530932"/>
            <a:ext cx="2289639" cy="1288441"/>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257175" rIns="0" bIns="0" rtlCol="0" anchor="t" anchorCtr="1">
            <a:normAutofit/>
          </a:bodyPr>
          <a:lstStyle/>
          <a:p>
            <a:pPr algn="ctr"/>
            <a:endParaRPr lang="en-US" sz="788" dirty="0">
              <a:solidFill>
                <a:schemeClr val="bg1"/>
              </a:solidFill>
              <a:cs typeface="Trebuchet MS Regular" charset="0"/>
            </a:endParaRPr>
          </a:p>
        </p:txBody>
      </p:sp>
      <p:sp>
        <p:nvSpPr>
          <p:cNvPr id="4" name="Text Placeholder 3">
            <a:extLst>
              <a:ext uri="{FF2B5EF4-FFF2-40B4-BE49-F238E27FC236}">
                <a16:creationId xmlns:a16="http://schemas.microsoft.com/office/drawing/2014/main" id="{53817A09-C816-664C-9988-92BEB93562DF}"/>
              </a:ext>
            </a:extLst>
          </p:cNvPr>
          <p:cNvSpPr>
            <a:spLocks noGrp="1"/>
          </p:cNvSpPr>
          <p:nvPr>
            <p:ph type="body" sz="quarter" idx="10"/>
          </p:nvPr>
        </p:nvSpPr>
        <p:spPr>
          <a:xfrm>
            <a:off x="1475718" y="2797887"/>
            <a:ext cx="2050567" cy="899445"/>
          </a:xfrm>
          <a:prstGeom prst="rect">
            <a:avLst/>
          </a:prstGeom>
        </p:spPr>
        <p:txBody>
          <a:bodyPr anchor="ctr">
            <a:normAutofit/>
          </a:bodyPr>
          <a:lstStyle>
            <a:lvl1pPr marL="0" indent="0" algn="ctr">
              <a:buNone/>
              <a:defRPr sz="900">
                <a:solidFill>
                  <a:schemeClr val="bg1"/>
                </a:solidFill>
              </a:defRPr>
            </a:lvl1pPr>
            <a:lvl2pPr marL="257175" indent="0">
              <a:buNone/>
              <a:defRPr sz="788">
                <a:solidFill>
                  <a:schemeClr val="bg1"/>
                </a:solidFill>
              </a:defRPr>
            </a:lvl2pPr>
            <a:lvl3pPr marL="514350" indent="0">
              <a:buNone/>
              <a:defRPr sz="788">
                <a:solidFill>
                  <a:schemeClr val="bg1"/>
                </a:solidFill>
              </a:defRPr>
            </a:lvl3pPr>
            <a:lvl4pPr marL="771525" indent="0">
              <a:buNone/>
              <a:defRPr sz="788">
                <a:solidFill>
                  <a:schemeClr val="bg1"/>
                </a:solidFill>
              </a:defRPr>
            </a:lvl4pPr>
            <a:lvl5pPr marL="1028700" indent="0">
              <a:buNone/>
              <a:defRPr sz="788">
                <a:solidFill>
                  <a:schemeClr val="bg1"/>
                </a:solidFill>
              </a:defRPr>
            </a:lvl5pPr>
          </a:lstStyle>
          <a:p>
            <a:pPr lvl="0"/>
            <a:r>
              <a:rPr lang="en-US"/>
              <a:t>Click to edit Master text styles</a:t>
            </a:r>
          </a:p>
        </p:txBody>
      </p:sp>
      <p:sp>
        <p:nvSpPr>
          <p:cNvPr id="16" name="Text Placeholder 3">
            <a:extLst>
              <a:ext uri="{FF2B5EF4-FFF2-40B4-BE49-F238E27FC236}">
                <a16:creationId xmlns:a16="http://schemas.microsoft.com/office/drawing/2014/main" id="{3EFA8B9A-B6DF-0447-B6FC-385767230D18}"/>
              </a:ext>
            </a:extLst>
          </p:cNvPr>
          <p:cNvSpPr>
            <a:spLocks noGrp="1"/>
          </p:cNvSpPr>
          <p:nvPr>
            <p:ph type="body" sz="quarter" idx="11"/>
          </p:nvPr>
        </p:nvSpPr>
        <p:spPr>
          <a:xfrm>
            <a:off x="3900865" y="2797887"/>
            <a:ext cx="2050567" cy="899445"/>
          </a:xfrm>
          <a:prstGeom prst="rect">
            <a:avLst/>
          </a:prstGeom>
        </p:spPr>
        <p:txBody>
          <a:bodyPr anchor="ctr">
            <a:normAutofit/>
          </a:bodyPr>
          <a:lstStyle>
            <a:lvl1pPr marL="0" indent="0" algn="ctr">
              <a:buNone/>
              <a:defRPr sz="900">
                <a:solidFill>
                  <a:schemeClr val="bg1"/>
                </a:solidFill>
              </a:defRPr>
            </a:lvl1pPr>
            <a:lvl2pPr marL="257175" indent="0">
              <a:buNone/>
              <a:defRPr sz="788">
                <a:solidFill>
                  <a:schemeClr val="bg1"/>
                </a:solidFill>
              </a:defRPr>
            </a:lvl2pPr>
            <a:lvl3pPr marL="514350" indent="0">
              <a:buNone/>
              <a:defRPr sz="788">
                <a:solidFill>
                  <a:schemeClr val="bg1"/>
                </a:solidFill>
              </a:defRPr>
            </a:lvl3pPr>
            <a:lvl4pPr marL="771525" indent="0">
              <a:buNone/>
              <a:defRPr sz="788">
                <a:solidFill>
                  <a:schemeClr val="bg1"/>
                </a:solidFill>
              </a:defRPr>
            </a:lvl4pPr>
            <a:lvl5pPr marL="1028700" indent="0">
              <a:buNone/>
              <a:defRPr sz="788">
                <a:solidFill>
                  <a:schemeClr val="bg1"/>
                </a:solidFill>
              </a:defRPr>
            </a:lvl5pPr>
          </a:lstStyle>
          <a:p>
            <a:pPr lvl="0"/>
            <a:r>
              <a:rPr lang="en-US"/>
              <a:t>Click to edit Master text styles</a:t>
            </a:r>
          </a:p>
        </p:txBody>
      </p:sp>
      <p:sp>
        <p:nvSpPr>
          <p:cNvPr id="17" name="Text Placeholder 3">
            <a:extLst>
              <a:ext uri="{FF2B5EF4-FFF2-40B4-BE49-F238E27FC236}">
                <a16:creationId xmlns:a16="http://schemas.microsoft.com/office/drawing/2014/main" id="{D6C782E7-1725-0046-81F8-F6EE27A2C8D2}"/>
              </a:ext>
            </a:extLst>
          </p:cNvPr>
          <p:cNvSpPr>
            <a:spLocks noGrp="1"/>
          </p:cNvSpPr>
          <p:nvPr>
            <p:ph type="body" sz="quarter" idx="12"/>
          </p:nvPr>
        </p:nvSpPr>
        <p:spPr>
          <a:xfrm>
            <a:off x="6326013" y="2797887"/>
            <a:ext cx="2050567" cy="899445"/>
          </a:xfrm>
          <a:prstGeom prst="rect">
            <a:avLst/>
          </a:prstGeom>
        </p:spPr>
        <p:txBody>
          <a:bodyPr anchor="ctr">
            <a:normAutofit/>
          </a:bodyPr>
          <a:lstStyle>
            <a:lvl1pPr marL="0" indent="0" algn="ctr">
              <a:buNone/>
              <a:defRPr sz="900">
                <a:solidFill>
                  <a:schemeClr val="bg1"/>
                </a:solidFill>
              </a:defRPr>
            </a:lvl1pPr>
            <a:lvl2pPr marL="257175" indent="0">
              <a:buNone/>
              <a:defRPr sz="788">
                <a:solidFill>
                  <a:schemeClr val="bg1"/>
                </a:solidFill>
              </a:defRPr>
            </a:lvl2pPr>
            <a:lvl3pPr marL="514350" indent="0">
              <a:buNone/>
              <a:defRPr sz="788">
                <a:solidFill>
                  <a:schemeClr val="bg1"/>
                </a:solidFill>
              </a:defRPr>
            </a:lvl3pPr>
            <a:lvl4pPr marL="771525" indent="0">
              <a:buNone/>
              <a:defRPr sz="788">
                <a:solidFill>
                  <a:schemeClr val="bg1"/>
                </a:solidFill>
              </a:defRPr>
            </a:lvl4pPr>
            <a:lvl5pPr marL="1028700" indent="0">
              <a:buNone/>
              <a:defRPr sz="788">
                <a:solidFill>
                  <a:schemeClr val="bg1"/>
                </a:solidFill>
              </a:defRPr>
            </a:lvl5pPr>
          </a:lstStyle>
          <a:p>
            <a:pPr lvl="0"/>
            <a:r>
              <a:rPr lang="en-US"/>
              <a:t>Click to edit Master text styles</a:t>
            </a:r>
          </a:p>
        </p:txBody>
      </p:sp>
      <p:sp>
        <p:nvSpPr>
          <p:cNvPr id="18" name="Text Placeholder 3">
            <a:extLst>
              <a:ext uri="{FF2B5EF4-FFF2-40B4-BE49-F238E27FC236}">
                <a16:creationId xmlns:a16="http://schemas.microsoft.com/office/drawing/2014/main" id="{168C8104-8E8B-B647-9BAF-F782EDC99726}"/>
              </a:ext>
            </a:extLst>
          </p:cNvPr>
          <p:cNvSpPr>
            <a:spLocks noGrp="1"/>
          </p:cNvSpPr>
          <p:nvPr>
            <p:ph type="body" sz="quarter" idx="13"/>
          </p:nvPr>
        </p:nvSpPr>
        <p:spPr>
          <a:xfrm>
            <a:off x="8737909" y="2797887"/>
            <a:ext cx="2050567" cy="899445"/>
          </a:xfrm>
          <a:prstGeom prst="rect">
            <a:avLst/>
          </a:prstGeom>
        </p:spPr>
        <p:txBody>
          <a:bodyPr anchor="ctr">
            <a:normAutofit/>
          </a:bodyPr>
          <a:lstStyle>
            <a:lvl1pPr marL="0" indent="0" algn="ctr">
              <a:buNone/>
              <a:defRPr sz="900">
                <a:solidFill>
                  <a:schemeClr val="bg1"/>
                </a:solidFill>
              </a:defRPr>
            </a:lvl1pPr>
            <a:lvl2pPr marL="257175" indent="0">
              <a:buNone/>
              <a:defRPr sz="788">
                <a:solidFill>
                  <a:schemeClr val="bg1"/>
                </a:solidFill>
              </a:defRPr>
            </a:lvl2pPr>
            <a:lvl3pPr marL="514350" indent="0">
              <a:buNone/>
              <a:defRPr sz="788">
                <a:solidFill>
                  <a:schemeClr val="bg1"/>
                </a:solidFill>
              </a:defRPr>
            </a:lvl3pPr>
            <a:lvl4pPr marL="771525" indent="0">
              <a:buNone/>
              <a:defRPr sz="788">
                <a:solidFill>
                  <a:schemeClr val="bg1"/>
                </a:solidFill>
              </a:defRPr>
            </a:lvl4pPr>
            <a:lvl5pPr marL="1028700" indent="0">
              <a:buNone/>
              <a:defRPr sz="788">
                <a:solidFill>
                  <a:schemeClr val="bg1"/>
                </a:solidFill>
              </a:defRPr>
            </a:lvl5pPr>
          </a:lstStyle>
          <a:p>
            <a:pPr lvl="0"/>
            <a:r>
              <a:rPr lang="en-US"/>
              <a:t>Click to edit Master text styles</a:t>
            </a:r>
          </a:p>
        </p:txBody>
      </p:sp>
      <p:sp>
        <p:nvSpPr>
          <p:cNvPr id="21" name="Text Placeholder 20">
            <a:extLst>
              <a:ext uri="{FF2B5EF4-FFF2-40B4-BE49-F238E27FC236}">
                <a16:creationId xmlns:a16="http://schemas.microsoft.com/office/drawing/2014/main" id="{C6A3FC50-1167-9641-9AD8-CE149070431F}"/>
              </a:ext>
            </a:extLst>
          </p:cNvPr>
          <p:cNvSpPr>
            <a:spLocks noGrp="1"/>
          </p:cNvSpPr>
          <p:nvPr>
            <p:ph type="body" sz="quarter" idx="14" hasCustomPrompt="1"/>
          </p:nvPr>
        </p:nvSpPr>
        <p:spPr>
          <a:xfrm>
            <a:off x="1348511" y="3953617"/>
            <a:ext cx="2289175" cy="1788596"/>
          </a:xfrm>
          <a:prstGeom prst="rect">
            <a:avLst/>
          </a:prstGeom>
        </p:spPr>
        <p:txBody>
          <a:bodyPr>
            <a:normAutofit/>
          </a:bodyPr>
          <a:lstStyle>
            <a:lvl1pPr marL="102870" marR="0" indent="-51435" algn="l" defTabSz="514350" rtl="0" eaLnBrk="1" fontAlgn="auto" latinLnBrk="0" hangingPunct="1">
              <a:lnSpc>
                <a:spcPts val="1058"/>
              </a:lnSpc>
              <a:spcBef>
                <a:spcPts val="225"/>
              </a:spcBef>
              <a:spcAft>
                <a:spcPts val="0"/>
              </a:spcAft>
              <a:buClr>
                <a:srgbClr val="12689B"/>
              </a:buClr>
              <a:buSzTx/>
              <a:buFont typeface="Arial"/>
              <a:buChar char="•"/>
              <a:tabLst>
                <a:tab pos="167879" algn="l"/>
              </a:tabLst>
              <a:defRPr sz="900"/>
            </a:lvl1pPr>
          </a:lstStyle>
          <a:p>
            <a:pPr marL="102870" marR="0" lvl="0" indent="-51435" algn="l" defTabSz="514350" rtl="0" eaLnBrk="1" fontAlgn="auto" latinLnBrk="0" hangingPunct="1">
              <a:lnSpc>
                <a:spcPts val="1058"/>
              </a:lnSpc>
              <a:spcBef>
                <a:spcPts val="225"/>
              </a:spcBef>
              <a:spcAft>
                <a:spcPts val="0"/>
              </a:spcAft>
              <a:buClr>
                <a:srgbClr val="12689B"/>
              </a:buClr>
              <a:buSzTx/>
              <a:buFont typeface="Arial"/>
              <a:buChar char="•"/>
              <a:tabLst>
                <a:tab pos="167879" algn="l"/>
              </a:tabLst>
              <a:defRPr/>
            </a:pPr>
            <a:r>
              <a:rPr kumimoji="0" lang="en-US" sz="900" b="0" i="0" u="none" strike="noStrike" kern="1200" cap="none" spc="-3" normalizeH="0" baseline="0" noProof="0" dirty="0">
                <a:ln>
                  <a:noFill/>
                </a:ln>
                <a:solidFill>
                  <a:srgbClr val="000000"/>
                </a:solidFill>
                <a:effectLst/>
                <a:uLnTx/>
                <a:uFillTx/>
                <a:latin typeface="+mn-lt"/>
                <a:ea typeface="+mn-ea"/>
                <a:cs typeface="Trebuchet MS Regular" charset="0"/>
              </a:rPr>
              <a:t>Arial 12pt text</a:t>
            </a:r>
          </a:p>
          <a:p>
            <a:pPr marL="102870" marR="0" lvl="0" indent="-51435" algn="l" defTabSz="514350" rtl="0" eaLnBrk="1" fontAlgn="auto" latinLnBrk="0" hangingPunct="1">
              <a:lnSpc>
                <a:spcPts val="1058"/>
              </a:lnSpc>
              <a:spcBef>
                <a:spcPts val="225"/>
              </a:spcBef>
              <a:spcAft>
                <a:spcPts val="0"/>
              </a:spcAft>
              <a:buClr>
                <a:srgbClr val="12689B"/>
              </a:buClr>
              <a:buSzTx/>
              <a:buFont typeface="Arial"/>
              <a:buChar char="•"/>
              <a:tabLst>
                <a:tab pos="167879" algn="l"/>
              </a:tabLst>
              <a:defRPr/>
            </a:pPr>
            <a:r>
              <a:rPr kumimoji="0" lang="en-US" sz="900" b="0" i="0" u="none" strike="noStrike" kern="1200" cap="none" spc="-3" normalizeH="0" baseline="0" noProof="0" dirty="0">
                <a:ln>
                  <a:noFill/>
                </a:ln>
                <a:solidFill>
                  <a:srgbClr val="000000"/>
                </a:solidFill>
                <a:effectLst/>
                <a:uLnTx/>
                <a:uFillTx/>
                <a:latin typeface="+mn-lt"/>
                <a:ea typeface="+mn-ea"/>
                <a:cs typeface="Trebuchet MS Regular" charset="0"/>
              </a:rPr>
              <a:t>Arial 12pt text</a:t>
            </a:r>
            <a:endParaRPr kumimoji="0" lang="en-US" sz="788" b="0" i="0" u="none" strike="noStrike" kern="1200" cap="none" spc="-3" normalizeH="0" baseline="0" noProof="0" dirty="0">
              <a:ln>
                <a:noFill/>
              </a:ln>
              <a:solidFill>
                <a:srgbClr val="000000"/>
              </a:solidFill>
              <a:effectLst/>
              <a:uLnTx/>
              <a:uFillTx/>
              <a:latin typeface="+mn-lt"/>
              <a:ea typeface="+mn-ea"/>
              <a:cs typeface="Trebuchet MS Regular" charset="0"/>
            </a:endParaRPr>
          </a:p>
        </p:txBody>
      </p:sp>
      <p:sp>
        <p:nvSpPr>
          <p:cNvPr id="24" name="object 2">
            <a:extLst>
              <a:ext uri="{FF2B5EF4-FFF2-40B4-BE49-F238E27FC236}">
                <a16:creationId xmlns:a16="http://schemas.microsoft.com/office/drawing/2014/main" id="{F994AB1D-BD52-6143-9D8F-2F543C6B443C}"/>
              </a:ext>
            </a:extLst>
          </p:cNvPr>
          <p:cNvSpPr txBox="1"/>
          <p:nvPr userDrawn="1"/>
        </p:nvSpPr>
        <p:spPr>
          <a:xfrm>
            <a:off x="2120452" y="2285167"/>
            <a:ext cx="640080" cy="480060"/>
          </a:xfrm>
          <a:prstGeom prst="ellipse">
            <a:avLst/>
          </a:prstGeom>
          <a:solidFill>
            <a:srgbClr val="63666A"/>
          </a:solidFill>
          <a:ln w="28575">
            <a:solidFill>
              <a:schemeClr val="bg1"/>
            </a:solidFill>
          </a:ln>
        </p:spPr>
        <p:txBody>
          <a:bodyPr vert="horz" wrap="none" lIns="0" tIns="0" rIns="0" bIns="0" rtlCol="0" anchor="ctr" anchorCtr="0">
            <a:noAutofit/>
          </a:bodyPr>
          <a:lstStyle/>
          <a:p>
            <a:pPr marL="7144" indent="-3572" algn="ctr">
              <a:spcBef>
                <a:spcPts val="59"/>
              </a:spcBef>
            </a:pPr>
            <a:r>
              <a:rPr sz="1350" dirty="0">
                <a:ln>
                  <a:solidFill>
                    <a:schemeClr val="bg1"/>
                  </a:solidFill>
                </a:ln>
                <a:solidFill>
                  <a:schemeClr val="bg1"/>
                </a:solidFill>
                <a:cs typeface="Trebuchet MS Regular" charset="0"/>
              </a:rPr>
              <a:t>1</a:t>
            </a:r>
          </a:p>
        </p:txBody>
      </p:sp>
      <p:sp>
        <p:nvSpPr>
          <p:cNvPr id="25" name="object 2">
            <a:extLst>
              <a:ext uri="{FF2B5EF4-FFF2-40B4-BE49-F238E27FC236}">
                <a16:creationId xmlns:a16="http://schemas.microsoft.com/office/drawing/2014/main" id="{476885A7-72CF-634C-8235-A88F1CE880A5}"/>
              </a:ext>
            </a:extLst>
          </p:cNvPr>
          <p:cNvSpPr txBox="1"/>
          <p:nvPr userDrawn="1"/>
        </p:nvSpPr>
        <p:spPr>
          <a:xfrm>
            <a:off x="4558851" y="2285167"/>
            <a:ext cx="640080" cy="480060"/>
          </a:xfrm>
          <a:prstGeom prst="ellipse">
            <a:avLst/>
          </a:prstGeom>
          <a:solidFill>
            <a:srgbClr val="63666A"/>
          </a:solidFill>
          <a:ln w="28575">
            <a:solidFill>
              <a:schemeClr val="bg1"/>
            </a:solidFill>
          </a:ln>
        </p:spPr>
        <p:txBody>
          <a:bodyPr vert="horz" wrap="none" lIns="0" tIns="0" rIns="0" bIns="0" rtlCol="0" anchor="ctr" anchorCtr="0">
            <a:noAutofit/>
          </a:bodyPr>
          <a:lstStyle/>
          <a:p>
            <a:pPr marL="7144" indent="-3572" algn="ctr">
              <a:spcBef>
                <a:spcPts val="59"/>
              </a:spcBef>
            </a:pPr>
            <a:r>
              <a:rPr lang="en-US" sz="1350" dirty="0">
                <a:ln>
                  <a:solidFill>
                    <a:schemeClr val="bg1"/>
                  </a:solidFill>
                </a:ln>
                <a:solidFill>
                  <a:schemeClr val="bg1"/>
                </a:solidFill>
                <a:cs typeface="Trebuchet MS Regular" charset="0"/>
              </a:rPr>
              <a:t>2</a:t>
            </a:r>
            <a:endParaRPr sz="1350" dirty="0">
              <a:ln>
                <a:solidFill>
                  <a:schemeClr val="bg1"/>
                </a:solidFill>
              </a:ln>
              <a:solidFill>
                <a:schemeClr val="bg1"/>
              </a:solidFill>
              <a:cs typeface="Trebuchet MS Regular" charset="0"/>
            </a:endParaRPr>
          </a:p>
        </p:txBody>
      </p:sp>
      <p:sp>
        <p:nvSpPr>
          <p:cNvPr id="26" name="object 2">
            <a:extLst>
              <a:ext uri="{FF2B5EF4-FFF2-40B4-BE49-F238E27FC236}">
                <a16:creationId xmlns:a16="http://schemas.microsoft.com/office/drawing/2014/main" id="{814AC385-CBCE-1041-A6FE-4A9B2E6F7FF4}"/>
              </a:ext>
            </a:extLst>
          </p:cNvPr>
          <p:cNvSpPr txBox="1"/>
          <p:nvPr userDrawn="1"/>
        </p:nvSpPr>
        <p:spPr>
          <a:xfrm>
            <a:off x="6980316" y="2285167"/>
            <a:ext cx="640080" cy="480060"/>
          </a:xfrm>
          <a:prstGeom prst="ellipse">
            <a:avLst/>
          </a:prstGeom>
          <a:solidFill>
            <a:srgbClr val="63666A"/>
          </a:solidFill>
          <a:ln w="28575">
            <a:solidFill>
              <a:schemeClr val="bg1"/>
            </a:solidFill>
          </a:ln>
        </p:spPr>
        <p:txBody>
          <a:bodyPr vert="horz" wrap="none" lIns="0" tIns="0" rIns="0" bIns="0" rtlCol="0" anchor="ctr" anchorCtr="0">
            <a:noAutofit/>
          </a:bodyPr>
          <a:lstStyle/>
          <a:p>
            <a:pPr marL="7144" indent="-3572" algn="ctr">
              <a:spcBef>
                <a:spcPts val="59"/>
              </a:spcBef>
            </a:pPr>
            <a:r>
              <a:rPr lang="en-US" sz="1350" dirty="0">
                <a:ln>
                  <a:solidFill>
                    <a:schemeClr val="bg1"/>
                  </a:solidFill>
                </a:ln>
                <a:solidFill>
                  <a:schemeClr val="bg1"/>
                </a:solidFill>
                <a:cs typeface="Trebuchet MS Regular" charset="0"/>
              </a:rPr>
              <a:t>3</a:t>
            </a:r>
            <a:endParaRPr sz="1350" dirty="0">
              <a:ln>
                <a:solidFill>
                  <a:schemeClr val="bg1"/>
                </a:solidFill>
              </a:ln>
              <a:solidFill>
                <a:schemeClr val="bg1"/>
              </a:solidFill>
              <a:cs typeface="Trebuchet MS Regular" charset="0"/>
            </a:endParaRPr>
          </a:p>
        </p:txBody>
      </p:sp>
      <p:sp>
        <p:nvSpPr>
          <p:cNvPr id="27" name="object 2">
            <a:extLst>
              <a:ext uri="{FF2B5EF4-FFF2-40B4-BE49-F238E27FC236}">
                <a16:creationId xmlns:a16="http://schemas.microsoft.com/office/drawing/2014/main" id="{B11B8A00-D56D-AD4E-B407-FEEB67926358}"/>
              </a:ext>
            </a:extLst>
          </p:cNvPr>
          <p:cNvSpPr txBox="1"/>
          <p:nvPr userDrawn="1"/>
        </p:nvSpPr>
        <p:spPr>
          <a:xfrm>
            <a:off x="9410251" y="2285167"/>
            <a:ext cx="640080" cy="480060"/>
          </a:xfrm>
          <a:prstGeom prst="ellipse">
            <a:avLst/>
          </a:prstGeom>
          <a:solidFill>
            <a:srgbClr val="63666A"/>
          </a:solidFill>
          <a:ln w="28575">
            <a:solidFill>
              <a:schemeClr val="bg1"/>
            </a:solidFill>
          </a:ln>
        </p:spPr>
        <p:txBody>
          <a:bodyPr vert="horz" wrap="none" lIns="0" tIns="0" rIns="0" bIns="0" rtlCol="0" anchor="ctr" anchorCtr="0">
            <a:noAutofit/>
          </a:bodyPr>
          <a:lstStyle/>
          <a:p>
            <a:pPr marL="7144" indent="-3572" algn="ctr">
              <a:spcBef>
                <a:spcPts val="59"/>
              </a:spcBef>
            </a:pPr>
            <a:r>
              <a:rPr lang="en-US" sz="1350" dirty="0">
                <a:ln>
                  <a:solidFill>
                    <a:schemeClr val="bg1"/>
                  </a:solidFill>
                </a:ln>
                <a:solidFill>
                  <a:schemeClr val="bg1"/>
                </a:solidFill>
                <a:cs typeface="Trebuchet MS Regular" charset="0"/>
              </a:rPr>
              <a:t>4</a:t>
            </a:r>
            <a:endParaRPr sz="1350" dirty="0">
              <a:ln>
                <a:solidFill>
                  <a:schemeClr val="bg1"/>
                </a:solidFill>
              </a:ln>
              <a:solidFill>
                <a:schemeClr val="bg1"/>
              </a:solidFill>
              <a:cs typeface="Trebuchet MS Regular" charset="0"/>
            </a:endParaRPr>
          </a:p>
        </p:txBody>
      </p:sp>
      <p:sp>
        <p:nvSpPr>
          <p:cNvPr id="28" name="Text Placeholder 10">
            <a:extLst>
              <a:ext uri="{FF2B5EF4-FFF2-40B4-BE49-F238E27FC236}">
                <a16:creationId xmlns:a16="http://schemas.microsoft.com/office/drawing/2014/main" id="{82480A98-1377-7749-AB51-71E2114F2372}"/>
              </a:ext>
            </a:extLst>
          </p:cNvPr>
          <p:cNvSpPr>
            <a:spLocks noGrp="1"/>
          </p:cNvSpPr>
          <p:nvPr>
            <p:ph type="body" sz="quarter" idx="19" hasCustomPrompt="1"/>
          </p:nvPr>
        </p:nvSpPr>
        <p:spPr>
          <a:xfrm>
            <a:off x="1328739" y="974462"/>
            <a:ext cx="10025063" cy="974064"/>
          </a:xfrm>
          <a:prstGeom prst="rect">
            <a:avLst/>
          </a:prstGeom>
        </p:spPr>
        <p:txBody>
          <a:bodyPr anchor="b">
            <a:normAutofit/>
          </a:bodyPr>
          <a:lstStyle>
            <a:lvl1pPr marL="0" indent="0">
              <a:buNone/>
              <a:defRPr sz="2400" b="1">
                <a:solidFill>
                  <a:schemeClr val="tx2"/>
                </a:solidFill>
              </a:defRPr>
            </a:lvl1pPr>
          </a:lstStyle>
          <a:p>
            <a:pPr lvl="0"/>
            <a:r>
              <a:rPr lang="en-US" dirty="0"/>
              <a:t>Arial Bold 32pt Title</a:t>
            </a:r>
          </a:p>
        </p:txBody>
      </p:sp>
      <p:sp>
        <p:nvSpPr>
          <p:cNvPr id="29" name="Text Placeholder 20">
            <a:extLst>
              <a:ext uri="{FF2B5EF4-FFF2-40B4-BE49-F238E27FC236}">
                <a16:creationId xmlns:a16="http://schemas.microsoft.com/office/drawing/2014/main" id="{DB742050-CFA8-BB47-9599-41A4F93C9541}"/>
              </a:ext>
            </a:extLst>
          </p:cNvPr>
          <p:cNvSpPr>
            <a:spLocks noGrp="1"/>
          </p:cNvSpPr>
          <p:nvPr>
            <p:ph type="body" sz="quarter" idx="20" hasCustomPrompt="1"/>
          </p:nvPr>
        </p:nvSpPr>
        <p:spPr>
          <a:xfrm>
            <a:off x="3765139" y="3953617"/>
            <a:ext cx="2289175" cy="1788596"/>
          </a:xfrm>
          <a:prstGeom prst="rect">
            <a:avLst/>
          </a:prstGeom>
        </p:spPr>
        <p:txBody>
          <a:bodyPr>
            <a:normAutofit/>
          </a:bodyPr>
          <a:lstStyle>
            <a:lvl1pPr marL="102870" marR="0" indent="-51435" algn="l" defTabSz="514350" rtl="0" eaLnBrk="1" fontAlgn="auto" latinLnBrk="0" hangingPunct="1">
              <a:lnSpc>
                <a:spcPts val="1058"/>
              </a:lnSpc>
              <a:spcBef>
                <a:spcPts val="225"/>
              </a:spcBef>
              <a:spcAft>
                <a:spcPts val="0"/>
              </a:spcAft>
              <a:buClr>
                <a:srgbClr val="12689B"/>
              </a:buClr>
              <a:buSzTx/>
              <a:buFont typeface="Arial"/>
              <a:buChar char="•"/>
              <a:tabLst>
                <a:tab pos="167879" algn="l"/>
              </a:tabLst>
              <a:defRPr sz="900"/>
            </a:lvl1pPr>
          </a:lstStyle>
          <a:p>
            <a:pPr marL="102870" marR="0" lvl="0" indent="-51435" algn="l" defTabSz="514350" rtl="0" eaLnBrk="1" fontAlgn="auto" latinLnBrk="0" hangingPunct="1">
              <a:lnSpc>
                <a:spcPts val="1058"/>
              </a:lnSpc>
              <a:spcBef>
                <a:spcPts val="225"/>
              </a:spcBef>
              <a:spcAft>
                <a:spcPts val="0"/>
              </a:spcAft>
              <a:buClr>
                <a:srgbClr val="12689B"/>
              </a:buClr>
              <a:buSzTx/>
              <a:buFont typeface="Arial"/>
              <a:buChar char="•"/>
              <a:tabLst>
                <a:tab pos="167879" algn="l"/>
              </a:tabLst>
              <a:defRPr/>
            </a:pPr>
            <a:r>
              <a:rPr kumimoji="0" lang="en-US" sz="900" b="0" i="0" u="none" strike="noStrike" kern="1200" cap="none" spc="-3" normalizeH="0" baseline="0" noProof="0" dirty="0">
                <a:ln>
                  <a:noFill/>
                </a:ln>
                <a:solidFill>
                  <a:srgbClr val="000000"/>
                </a:solidFill>
                <a:effectLst/>
                <a:uLnTx/>
                <a:uFillTx/>
                <a:latin typeface="+mn-lt"/>
                <a:ea typeface="+mn-ea"/>
                <a:cs typeface="Trebuchet MS Regular" charset="0"/>
              </a:rPr>
              <a:t>Arial 12pt text</a:t>
            </a:r>
          </a:p>
          <a:p>
            <a:pPr marL="102870" marR="0" lvl="0" indent="-51435" algn="l" defTabSz="514350" rtl="0" eaLnBrk="1" fontAlgn="auto" latinLnBrk="0" hangingPunct="1">
              <a:lnSpc>
                <a:spcPts val="1058"/>
              </a:lnSpc>
              <a:spcBef>
                <a:spcPts val="225"/>
              </a:spcBef>
              <a:spcAft>
                <a:spcPts val="0"/>
              </a:spcAft>
              <a:buClr>
                <a:srgbClr val="12689B"/>
              </a:buClr>
              <a:buSzTx/>
              <a:buFont typeface="Arial"/>
              <a:buChar char="•"/>
              <a:tabLst>
                <a:tab pos="167879" algn="l"/>
              </a:tabLst>
              <a:defRPr/>
            </a:pPr>
            <a:r>
              <a:rPr kumimoji="0" lang="en-US" sz="900" b="0" i="0" u="none" strike="noStrike" kern="1200" cap="none" spc="-3" normalizeH="0" baseline="0" noProof="0" dirty="0">
                <a:ln>
                  <a:noFill/>
                </a:ln>
                <a:solidFill>
                  <a:srgbClr val="000000"/>
                </a:solidFill>
                <a:effectLst/>
                <a:uLnTx/>
                <a:uFillTx/>
                <a:latin typeface="+mn-lt"/>
                <a:ea typeface="+mn-ea"/>
                <a:cs typeface="Trebuchet MS Regular" charset="0"/>
              </a:rPr>
              <a:t>Arial 12pt text</a:t>
            </a:r>
            <a:endParaRPr kumimoji="0" lang="en-US" sz="788" b="0" i="0" u="none" strike="noStrike" kern="1200" cap="none" spc="-3" normalizeH="0" baseline="0" noProof="0" dirty="0">
              <a:ln>
                <a:noFill/>
              </a:ln>
              <a:solidFill>
                <a:srgbClr val="000000"/>
              </a:solidFill>
              <a:effectLst/>
              <a:uLnTx/>
              <a:uFillTx/>
              <a:latin typeface="+mn-lt"/>
              <a:ea typeface="+mn-ea"/>
              <a:cs typeface="Trebuchet MS Regular" charset="0"/>
            </a:endParaRPr>
          </a:p>
        </p:txBody>
      </p:sp>
      <p:sp>
        <p:nvSpPr>
          <p:cNvPr id="30" name="Text Placeholder 20">
            <a:extLst>
              <a:ext uri="{FF2B5EF4-FFF2-40B4-BE49-F238E27FC236}">
                <a16:creationId xmlns:a16="http://schemas.microsoft.com/office/drawing/2014/main" id="{840428B3-7A9A-8F4E-AEE1-FD32FAF15A63}"/>
              </a:ext>
            </a:extLst>
          </p:cNvPr>
          <p:cNvSpPr>
            <a:spLocks noGrp="1"/>
          </p:cNvSpPr>
          <p:nvPr>
            <p:ph type="body" sz="quarter" idx="21" hasCustomPrompt="1"/>
          </p:nvPr>
        </p:nvSpPr>
        <p:spPr>
          <a:xfrm>
            <a:off x="6181767" y="3953617"/>
            <a:ext cx="2289175" cy="1788596"/>
          </a:xfrm>
          <a:prstGeom prst="rect">
            <a:avLst/>
          </a:prstGeom>
        </p:spPr>
        <p:txBody>
          <a:bodyPr>
            <a:normAutofit/>
          </a:bodyPr>
          <a:lstStyle>
            <a:lvl1pPr marL="102870" marR="0" indent="-51435" algn="l" defTabSz="514350" rtl="0" eaLnBrk="1" fontAlgn="auto" latinLnBrk="0" hangingPunct="1">
              <a:lnSpc>
                <a:spcPts val="1058"/>
              </a:lnSpc>
              <a:spcBef>
                <a:spcPts val="225"/>
              </a:spcBef>
              <a:spcAft>
                <a:spcPts val="0"/>
              </a:spcAft>
              <a:buClr>
                <a:srgbClr val="12689B"/>
              </a:buClr>
              <a:buSzTx/>
              <a:buFont typeface="Arial"/>
              <a:buChar char="•"/>
              <a:tabLst>
                <a:tab pos="167879" algn="l"/>
              </a:tabLst>
              <a:defRPr sz="900"/>
            </a:lvl1pPr>
          </a:lstStyle>
          <a:p>
            <a:pPr marL="102870" marR="0" lvl="0" indent="-51435" algn="l" defTabSz="514350" rtl="0" eaLnBrk="1" fontAlgn="auto" latinLnBrk="0" hangingPunct="1">
              <a:lnSpc>
                <a:spcPts val="1058"/>
              </a:lnSpc>
              <a:spcBef>
                <a:spcPts val="225"/>
              </a:spcBef>
              <a:spcAft>
                <a:spcPts val="0"/>
              </a:spcAft>
              <a:buClr>
                <a:srgbClr val="12689B"/>
              </a:buClr>
              <a:buSzTx/>
              <a:buFont typeface="Arial"/>
              <a:buChar char="•"/>
              <a:tabLst>
                <a:tab pos="167879" algn="l"/>
              </a:tabLst>
              <a:defRPr/>
            </a:pPr>
            <a:r>
              <a:rPr kumimoji="0" lang="en-US" sz="900" b="0" i="0" u="none" strike="noStrike" kern="1200" cap="none" spc="-3" normalizeH="0" baseline="0" noProof="0" dirty="0">
                <a:ln>
                  <a:noFill/>
                </a:ln>
                <a:solidFill>
                  <a:srgbClr val="000000"/>
                </a:solidFill>
                <a:effectLst/>
                <a:uLnTx/>
                <a:uFillTx/>
                <a:latin typeface="+mn-lt"/>
                <a:ea typeface="+mn-ea"/>
                <a:cs typeface="Trebuchet MS Regular" charset="0"/>
              </a:rPr>
              <a:t>Arial 12pt text</a:t>
            </a:r>
          </a:p>
          <a:p>
            <a:pPr marL="102870" marR="0" lvl="0" indent="-51435" algn="l" defTabSz="514350" rtl="0" eaLnBrk="1" fontAlgn="auto" latinLnBrk="0" hangingPunct="1">
              <a:lnSpc>
                <a:spcPts val="1058"/>
              </a:lnSpc>
              <a:spcBef>
                <a:spcPts val="225"/>
              </a:spcBef>
              <a:spcAft>
                <a:spcPts val="0"/>
              </a:spcAft>
              <a:buClr>
                <a:srgbClr val="12689B"/>
              </a:buClr>
              <a:buSzTx/>
              <a:buFont typeface="Arial"/>
              <a:buChar char="•"/>
              <a:tabLst>
                <a:tab pos="167879" algn="l"/>
              </a:tabLst>
              <a:defRPr/>
            </a:pPr>
            <a:r>
              <a:rPr kumimoji="0" lang="en-US" sz="900" b="0" i="0" u="none" strike="noStrike" kern="1200" cap="none" spc="-3" normalizeH="0" baseline="0" noProof="0" dirty="0">
                <a:ln>
                  <a:noFill/>
                </a:ln>
                <a:solidFill>
                  <a:srgbClr val="000000"/>
                </a:solidFill>
                <a:effectLst/>
                <a:uLnTx/>
                <a:uFillTx/>
                <a:latin typeface="+mn-lt"/>
                <a:ea typeface="+mn-ea"/>
                <a:cs typeface="Trebuchet MS Regular" charset="0"/>
              </a:rPr>
              <a:t>Arial 12pt text</a:t>
            </a:r>
            <a:endParaRPr kumimoji="0" lang="en-US" sz="788" b="0" i="0" u="none" strike="noStrike" kern="1200" cap="none" spc="-3" normalizeH="0" baseline="0" noProof="0" dirty="0">
              <a:ln>
                <a:noFill/>
              </a:ln>
              <a:solidFill>
                <a:srgbClr val="000000"/>
              </a:solidFill>
              <a:effectLst/>
              <a:uLnTx/>
              <a:uFillTx/>
              <a:latin typeface="+mn-lt"/>
              <a:ea typeface="+mn-ea"/>
              <a:cs typeface="Trebuchet MS Regular" charset="0"/>
            </a:endParaRPr>
          </a:p>
        </p:txBody>
      </p:sp>
      <p:sp>
        <p:nvSpPr>
          <p:cNvPr id="31" name="Text Placeholder 20">
            <a:extLst>
              <a:ext uri="{FF2B5EF4-FFF2-40B4-BE49-F238E27FC236}">
                <a16:creationId xmlns:a16="http://schemas.microsoft.com/office/drawing/2014/main" id="{37D3DF11-268D-7540-AECF-ECD996C98626}"/>
              </a:ext>
            </a:extLst>
          </p:cNvPr>
          <p:cNvSpPr>
            <a:spLocks noGrp="1"/>
          </p:cNvSpPr>
          <p:nvPr>
            <p:ph type="body" sz="quarter" idx="22" hasCustomPrompt="1"/>
          </p:nvPr>
        </p:nvSpPr>
        <p:spPr>
          <a:xfrm>
            <a:off x="8598395" y="3953617"/>
            <a:ext cx="2289175" cy="1788596"/>
          </a:xfrm>
          <a:prstGeom prst="rect">
            <a:avLst/>
          </a:prstGeom>
        </p:spPr>
        <p:txBody>
          <a:bodyPr>
            <a:normAutofit/>
          </a:bodyPr>
          <a:lstStyle>
            <a:lvl1pPr marL="102870" marR="0" indent="-51435" algn="l" defTabSz="514350" rtl="0" eaLnBrk="1" fontAlgn="auto" latinLnBrk="0" hangingPunct="1">
              <a:lnSpc>
                <a:spcPts val="1058"/>
              </a:lnSpc>
              <a:spcBef>
                <a:spcPts val="225"/>
              </a:spcBef>
              <a:spcAft>
                <a:spcPts val="0"/>
              </a:spcAft>
              <a:buClr>
                <a:srgbClr val="12689B"/>
              </a:buClr>
              <a:buSzTx/>
              <a:buFont typeface="Arial"/>
              <a:buChar char="•"/>
              <a:tabLst>
                <a:tab pos="167879" algn="l"/>
              </a:tabLst>
              <a:defRPr sz="900"/>
            </a:lvl1pPr>
          </a:lstStyle>
          <a:p>
            <a:pPr marL="102870" marR="0" lvl="0" indent="-51435" algn="l" defTabSz="514350" rtl="0" eaLnBrk="1" fontAlgn="auto" latinLnBrk="0" hangingPunct="1">
              <a:lnSpc>
                <a:spcPts val="1058"/>
              </a:lnSpc>
              <a:spcBef>
                <a:spcPts val="225"/>
              </a:spcBef>
              <a:spcAft>
                <a:spcPts val="0"/>
              </a:spcAft>
              <a:buClr>
                <a:srgbClr val="12689B"/>
              </a:buClr>
              <a:buSzTx/>
              <a:buFont typeface="Arial"/>
              <a:buChar char="•"/>
              <a:tabLst>
                <a:tab pos="167879" algn="l"/>
              </a:tabLst>
              <a:defRPr/>
            </a:pPr>
            <a:r>
              <a:rPr kumimoji="0" lang="en-US" sz="900" b="0" i="0" u="none" strike="noStrike" kern="1200" cap="none" spc="-3" normalizeH="0" baseline="0" noProof="0" dirty="0">
                <a:ln>
                  <a:noFill/>
                </a:ln>
                <a:solidFill>
                  <a:srgbClr val="000000"/>
                </a:solidFill>
                <a:effectLst/>
                <a:uLnTx/>
                <a:uFillTx/>
                <a:latin typeface="+mn-lt"/>
                <a:ea typeface="+mn-ea"/>
                <a:cs typeface="Trebuchet MS Regular" charset="0"/>
              </a:rPr>
              <a:t>Arial 12pt text</a:t>
            </a:r>
          </a:p>
          <a:p>
            <a:pPr marL="102870" marR="0" lvl="0" indent="-51435" algn="l" defTabSz="514350" rtl="0" eaLnBrk="1" fontAlgn="auto" latinLnBrk="0" hangingPunct="1">
              <a:lnSpc>
                <a:spcPts val="1058"/>
              </a:lnSpc>
              <a:spcBef>
                <a:spcPts val="225"/>
              </a:spcBef>
              <a:spcAft>
                <a:spcPts val="0"/>
              </a:spcAft>
              <a:buClr>
                <a:srgbClr val="12689B"/>
              </a:buClr>
              <a:buSzTx/>
              <a:buFont typeface="Arial"/>
              <a:buChar char="•"/>
              <a:tabLst>
                <a:tab pos="167879" algn="l"/>
              </a:tabLst>
              <a:defRPr/>
            </a:pPr>
            <a:r>
              <a:rPr kumimoji="0" lang="en-US" sz="900" b="0" i="0" u="none" strike="noStrike" kern="1200" cap="none" spc="-3" normalizeH="0" baseline="0" noProof="0" dirty="0">
                <a:ln>
                  <a:noFill/>
                </a:ln>
                <a:solidFill>
                  <a:srgbClr val="000000"/>
                </a:solidFill>
                <a:effectLst/>
                <a:uLnTx/>
                <a:uFillTx/>
                <a:latin typeface="+mn-lt"/>
                <a:ea typeface="+mn-ea"/>
                <a:cs typeface="Trebuchet MS Regular" charset="0"/>
              </a:rPr>
              <a:t>Arial 12pt text</a:t>
            </a:r>
            <a:endParaRPr kumimoji="0" lang="en-US" sz="788" b="0" i="0" u="none" strike="noStrike" kern="1200" cap="none" spc="-3" normalizeH="0" baseline="0" noProof="0" dirty="0">
              <a:ln>
                <a:noFill/>
              </a:ln>
              <a:solidFill>
                <a:srgbClr val="000000"/>
              </a:solidFill>
              <a:effectLst/>
              <a:uLnTx/>
              <a:uFillTx/>
              <a:latin typeface="+mn-lt"/>
              <a:ea typeface="+mn-ea"/>
              <a:cs typeface="Trebuchet MS Regular" charset="0"/>
            </a:endParaRPr>
          </a:p>
        </p:txBody>
      </p:sp>
    </p:spTree>
    <p:extLst>
      <p:ext uri="{BB962C8B-B14F-4D97-AF65-F5344CB8AC3E}">
        <p14:creationId xmlns:p14="http://schemas.microsoft.com/office/powerpoint/2010/main" val="199498085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Left Image + Bulleted tex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6FC26A2D-788B-5C4B-9F35-6453359CF345}"/>
              </a:ext>
            </a:extLst>
          </p:cNvPr>
          <p:cNvSpPr>
            <a:spLocks noGrp="1"/>
          </p:cNvSpPr>
          <p:nvPr>
            <p:ph type="pic" sz="quarter" idx="17"/>
          </p:nvPr>
        </p:nvSpPr>
        <p:spPr>
          <a:xfrm>
            <a:off x="382589" y="2265363"/>
            <a:ext cx="4991395" cy="3103562"/>
          </a:xfrm>
          <a:prstGeom prst="rect">
            <a:avLst/>
          </a:prstGeom>
        </p:spPr>
        <p:txBody>
          <a:bodyPr/>
          <a:lstStyle/>
          <a:p>
            <a:r>
              <a:rPr lang="en-US"/>
              <a:t>Click icon to add picture</a:t>
            </a:r>
          </a:p>
        </p:txBody>
      </p:sp>
      <p:sp>
        <p:nvSpPr>
          <p:cNvPr id="15" name="Text Placeholder 14">
            <a:extLst>
              <a:ext uri="{FF2B5EF4-FFF2-40B4-BE49-F238E27FC236}">
                <a16:creationId xmlns:a16="http://schemas.microsoft.com/office/drawing/2014/main" id="{0A31D4C7-B32E-B949-9F9B-11383709A1FC}"/>
              </a:ext>
            </a:extLst>
          </p:cNvPr>
          <p:cNvSpPr>
            <a:spLocks noGrp="1"/>
          </p:cNvSpPr>
          <p:nvPr>
            <p:ph type="body" sz="quarter" idx="19"/>
          </p:nvPr>
        </p:nvSpPr>
        <p:spPr>
          <a:xfrm>
            <a:off x="5857876" y="2143129"/>
            <a:ext cx="5495925" cy="3598863"/>
          </a:xfrm>
          <a:prstGeom prst="rect">
            <a:avLst/>
          </a:prstGeom>
        </p:spPr>
        <p:txBody>
          <a:bodyPr/>
          <a:lstStyle>
            <a:lvl1pPr marL="329506" indent="-329506">
              <a:lnSpc>
                <a:spcPct val="90000"/>
              </a:lnSpc>
              <a:spcBef>
                <a:spcPts val="675"/>
              </a:spcBef>
              <a:buClr>
                <a:schemeClr val="accent1"/>
              </a:buClr>
              <a:buSzPct val="120000"/>
              <a:tabLst/>
              <a:defRPr sz="1200"/>
            </a:lvl1pPr>
            <a:lvl2pPr>
              <a:buClr>
                <a:schemeClr val="accent1"/>
              </a:buClr>
              <a:buSzPct val="120000"/>
              <a:defRPr sz="1125"/>
            </a:lvl2pPr>
            <a:lvl3pPr>
              <a:buClr>
                <a:schemeClr val="accent1"/>
              </a:buClr>
              <a:buSzPct val="120000"/>
              <a:defRPr sz="1125"/>
            </a:lvl3pPr>
            <a:lvl4pPr>
              <a:buClr>
                <a:schemeClr val="accent1"/>
              </a:buClr>
              <a:buSzPct val="120000"/>
              <a:defRPr sz="1125"/>
            </a:lvl4pPr>
            <a:lvl5pPr>
              <a:buClr>
                <a:schemeClr val="accent1"/>
              </a:buClr>
              <a:buSzPct val="120000"/>
              <a:defRPr sz="1125"/>
            </a:lvl5pPr>
          </a:lstStyle>
          <a:p>
            <a:pPr lvl="0"/>
            <a:r>
              <a:rPr lang="en-US"/>
              <a:t>Click to edit Master text styles</a:t>
            </a:r>
          </a:p>
        </p:txBody>
      </p:sp>
      <p:sp>
        <p:nvSpPr>
          <p:cNvPr id="6" name="Text Placeholder 10">
            <a:extLst>
              <a:ext uri="{FF2B5EF4-FFF2-40B4-BE49-F238E27FC236}">
                <a16:creationId xmlns:a16="http://schemas.microsoft.com/office/drawing/2014/main" id="{797D733A-C7E7-7E45-AD09-91F75D4F99B1}"/>
              </a:ext>
            </a:extLst>
          </p:cNvPr>
          <p:cNvSpPr>
            <a:spLocks noGrp="1"/>
          </p:cNvSpPr>
          <p:nvPr>
            <p:ph type="body" sz="quarter" idx="20" hasCustomPrompt="1"/>
          </p:nvPr>
        </p:nvSpPr>
        <p:spPr>
          <a:xfrm>
            <a:off x="892630" y="974462"/>
            <a:ext cx="10461172" cy="974064"/>
          </a:xfrm>
          <a:prstGeom prst="rect">
            <a:avLst/>
          </a:prstGeom>
        </p:spPr>
        <p:txBody>
          <a:bodyPr anchor="b">
            <a:normAutofit/>
          </a:bodyPr>
          <a:lstStyle>
            <a:lvl1pPr marL="0" indent="0" algn="ctr">
              <a:buNone/>
              <a:defRPr sz="2400" b="1">
                <a:solidFill>
                  <a:schemeClr val="tx2"/>
                </a:solidFill>
              </a:defRPr>
            </a:lvl1pPr>
          </a:lstStyle>
          <a:p>
            <a:pPr lvl="0"/>
            <a:r>
              <a:rPr lang="en-US" dirty="0"/>
              <a:t>Arial Bold 32pt Title</a:t>
            </a:r>
          </a:p>
        </p:txBody>
      </p:sp>
    </p:spTree>
    <p:extLst>
      <p:ext uri="{BB962C8B-B14F-4D97-AF65-F5344CB8AC3E}">
        <p14:creationId xmlns:p14="http://schemas.microsoft.com/office/powerpoint/2010/main" val="707604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Side by side images">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6FC26A2D-788B-5C4B-9F35-6453359CF345}"/>
              </a:ext>
            </a:extLst>
          </p:cNvPr>
          <p:cNvSpPr>
            <a:spLocks noGrp="1"/>
          </p:cNvSpPr>
          <p:nvPr>
            <p:ph type="pic" sz="quarter" idx="17"/>
          </p:nvPr>
        </p:nvSpPr>
        <p:spPr>
          <a:xfrm>
            <a:off x="942109" y="1673525"/>
            <a:ext cx="4992864" cy="4175184"/>
          </a:xfrm>
          <a:prstGeom prst="rect">
            <a:avLst/>
          </a:prstGeom>
        </p:spPr>
        <p:txBody>
          <a:bodyPr/>
          <a:lstStyle/>
          <a:p>
            <a:r>
              <a:rPr lang="en-US"/>
              <a:t>Click icon to add picture</a:t>
            </a:r>
            <a:endParaRPr lang="en-US" dirty="0"/>
          </a:p>
        </p:txBody>
      </p:sp>
      <p:sp>
        <p:nvSpPr>
          <p:cNvPr id="6" name="Picture Placeholder 3">
            <a:extLst>
              <a:ext uri="{FF2B5EF4-FFF2-40B4-BE49-F238E27FC236}">
                <a16:creationId xmlns:a16="http://schemas.microsoft.com/office/drawing/2014/main" id="{5ABD1DF4-51F0-434E-A71E-28FF3DF3BF9F}"/>
              </a:ext>
            </a:extLst>
          </p:cNvPr>
          <p:cNvSpPr>
            <a:spLocks noGrp="1"/>
          </p:cNvSpPr>
          <p:nvPr>
            <p:ph type="pic" sz="quarter" idx="21"/>
          </p:nvPr>
        </p:nvSpPr>
        <p:spPr>
          <a:xfrm>
            <a:off x="6257030" y="1673525"/>
            <a:ext cx="5096772" cy="4175184"/>
          </a:xfrm>
          <a:prstGeom prst="rect">
            <a:avLst/>
          </a:prstGeom>
        </p:spPr>
        <p:txBody>
          <a:bodyPr/>
          <a:lstStyle/>
          <a:p>
            <a:r>
              <a:rPr lang="en-US"/>
              <a:t>Click icon to add picture</a:t>
            </a:r>
            <a:endParaRPr lang="en-US" dirty="0"/>
          </a:p>
        </p:txBody>
      </p:sp>
      <p:sp>
        <p:nvSpPr>
          <p:cNvPr id="8" name="Text Placeholder 10">
            <a:extLst>
              <a:ext uri="{FF2B5EF4-FFF2-40B4-BE49-F238E27FC236}">
                <a16:creationId xmlns:a16="http://schemas.microsoft.com/office/drawing/2014/main" id="{75FB9448-B53B-C442-A7FD-38B1F3F6368E}"/>
              </a:ext>
            </a:extLst>
          </p:cNvPr>
          <p:cNvSpPr>
            <a:spLocks noGrp="1"/>
          </p:cNvSpPr>
          <p:nvPr>
            <p:ph type="body" sz="quarter" idx="20" hasCustomPrompt="1"/>
          </p:nvPr>
        </p:nvSpPr>
        <p:spPr>
          <a:xfrm>
            <a:off x="942109" y="522259"/>
            <a:ext cx="10411691" cy="974064"/>
          </a:xfrm>
          <a:prstGeom prst="rect">
            <a:avLst/>
          </a:prstGeom>
        </p:spPr>
        <p:txBody>
          <a:bodyPr anchor="b">
            <a:normAutofit/>
          </a:bodyPr>
          <a:lstStyle>
            <a:lvl1pPr marL="0" indent="0" algn="ctr">
              <a:buNone/>
              <a:defRPr sz="2400" b="1">
                <a:solidFill>
                  <a:schemeClr val="tx2"/>
                </a:solidFill>
              </a:defRPr>
            </a:lvl1pPr>
          </a:lstStyle>
          <a:p>
            <a:pPr lvl="0"/>
            <a:r>
              <a:rPr lang="en-US" dirty="0"/>
              <a:t>Arial Bold 32pt Title</a:t>
            </a:r>
          </a:p>
        </p:txBody>
      </p:sp>
    </p:spTree>
    <p:extLst>
      <p:ext uri="{BB962C8B-B14F-4D97-AF65-F5344CB8AC3E}">
        <p14:creationId xmlns:p14="http://schemas.microsoft.com/office/powerpoint/2010/main" val="302886650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C903DAF9-9411-4944-8139-4DCDD62E6654}"/>
              </a:ext>
            </a:extLst>
          </p:cNvPr>
          <p:cNvSpPr>
            <a:spLocks noGrp="1"/>
          </p:cNvSpPr>
          <p:nvPr>
            <p:ph type="pic" sz="quarter" idx="16"/>
          </p:nvPr>
        </p:nvSpPr>
        <p:spPr>
          <a:xfrm>
            <a:off x="942109" y="1698173"/>
            <a:ext cx="10411691" cy="4203865"/>
          </a:xfrm>
          <a:prstGeom prst="rect">
            <a:avLst/>
          </a:prstGeom>
        </p:spPr>
        <p:txBody>
          <a:bodyPr/>
          <a:lstStyle/>
          <a:p>
            <a:r>
              <a:rPr lang="en-US"/>
              <a:t>Click icon to add picture</a:t>
            </a:r>
          </a:p>
        </p:txBody>
      </p:sp>
      <p:sp>
        <p:nvSpPr>
          <p:cNvPr id="4" name="Text Placeholder 10">
            <a:extLst>
              <a:ext uri="{FF2B5EF4-FFF2-40B4-BE49-F238E27FC236}">
                <a16:creationId xmlns:a16="http://schemas.microsoft.com/office/drawing/2014/main" id="{1B7705D6-2A07-6E40-BDCB-BFC227950769}"/>
              </a:ext>
            </a:extLst>
          </p:cNvPr>
          <p:cNvSpPr>
            <a:spLocks noGrp="1"/>
          </p:cNvSpPr>
          <p:nvPr>
            <p:ph type="body" sz="quarter" idx="20" hasCustomPrompt="1"/>
          </p:nvPr>
        </p:nvSpPr>
        <p:spPr>
          <a:xfrm>
            <a:off x="942109" y="522259"/>
            <a:ext cx="10411691" cy="974064"/>
          </a:xfrm>
          <a:prstGeom prst="rect">
            <a:avLst/>
          </a:prstGeom>
        </p:spPr>
        <p:txBody>
          <a:bodyPr anchor="b">
            <a:normAutofit/>
          </a:bodyPr>
          <a:lstStyle>
            <a:lvl1pPr marL="0" indent="0" algn="ctr">
              <a:buNone/>
              <a:defRPr sz="2400" b="1">
                <a:solidFill>
                  <a:schemeClr val="tx2"/>
                </a:solidFill>
              </a:defRPr>
            </a:lvl1pPr>
          </a:lstStyle>
          <a:p>
            <a:pPr lvl="0"/>
            <a:r>
              <a:rPr lang="en-US" dirty="0"/>
              <a:t>Arial Bold 32pt Title</a:t>
            </a:r>
          </a:p>
        </p:txBody>
      </p:sp>
    </p:spTree>
    <p:extLst>
      <p:ext uri="{BB962C8B-B14F-4D97-AF65-F5344CB8AC3E}">
        <p14:creationId xmlns:p14="http://schemas.microsoft.com/office/powerpoint/2010/main" val="198284183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Add content with Header">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2FD5643-6D86-514D-A0D6-655BE79E10B3}"/>
              </a:ext>
            </a:extLst>
          </p:cNvPr>
          <p:cNvSpPr>
            <a:spLocks noGrp="1"/>
          </p:cNvSpPr>
          <p:nvPr>
            <p:ph sz="quarter" idx="21"/>
          </p:nvPr>
        </p:nvSpPr>
        <p:spPr>
          <a:xfrm>
            <a:off x="941390" y="1638300"/>
            <a:ext cx="10412412" cy="4124325"/>
          </a:xfrm>
          <a:prstGeom prst="rect">
            <a:avLst/>
          </a:prstGeom>
        </p:spPr>
        <p:txBody>
          <a:bodyPr/>
          <a:lstStyle>
            <a:lvl1pPr marL="0" indent="0">
              <a:buNone/>
              <a:defRPr/>
            </a:lvl1pPr>
          </a:lstStyle>
          <a:p>
            <a:pPr lvl="0"/>
            <a:r>
              <a:rPr lang="en-US"/>
              <a:t>Click to edit Master text styles</a:t>
            </a:r>
          </a:p>
        </p:txBody>
      </p:sp>
      <p:sp>
        <p:nvSpPr>
          <p:cNvPr id="5" name="Text Placeholder 10">
            <a:extLst>
              <a:ext uri="{FF2B5EF4-FFF2-40B4-BE49-F238E27FC236}">
                <a16:creationId xmlns:a16="http://schemas.microsoft.com/office/drawing/2014/main" id="{5D093BD9-DDAC-D744-BC7A-D4B515A32E64}"/>
              </a:ext>
            </a:extLst>
          </p:cNvPr>
          <p:cNvSpPr>
            <a:spLocks noGrp="1"/>
          </p:cNvSpPr>
          <p:nvPr>
            <p:ph type="body" sz="quarter" idx="20" hasCustomPrompt="1"/>
          </p:nvPr>
        </p:nvSpPr>
        <p:spPr>
          <a:xfrm>
            <a:off x="942109" y="522259"/>
            <a:ext cx="10411691" cy="974064"/>
          </a:xfrm>
          <a:prstGeom prst="rect">
            <a:avLst/>
          </a:prstGeom>
        </p:spPr>
        <p:txBody>
          <a:bodyPr anchor="b">
            <a:normAutofit/>
          </a:bodyPr>
          <a:lstStyle>
            <a:lvl1pPr marL="0" indent="0" algn="ctr">
              <a:buNone/>
              <a:defRPr sz="2400" b="1">
                <a:solidFill>
                  <a:schemeClr val="tx2"/>
                </a:solidFill>
              </a:defRPr>
            </a:lvl1pPr>
          </a:lstStyle>
          <a:p>
            <a:pPr lvl="0"/>
            <a:r>
              <a:rPr lang="en-US" dirty="0"/>
              <a:t>Arial Bold 32pt Title</a:t>
            </a:r>
          </a:p>
        </p:txBody>
      </p:sp>
    </p:spTree>
    <p:extLst>
      <p:ext uri="{BB962C8B-B14F-4D97-AF65-F5344CB8AC3E}">
        <p14:creationId xmlns:p14="http://schemas.microsoft.com/office/powerpoint/2010/main" val="305882386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67036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Ad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1A6F76-3E86-DD48-9438-9FED4737E681}"/>
              </a:ext>
            </a:extLst>
          </p:cNvPr>
          <p:cNvSpPr>
            <a:spLocks noGrp="1"/>
          </p:cNvSpPr>
          <p:nvPr>
            <p:ph sz="quarter" idx="10"/>
          </p:nvPr>
        </p:nvSpPr>
        <p:spPr>
          <a:xfrm>
            <a:off x="723902" y="723900"/>
            <a:ext cx="10801351" cy="5003800"/>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350983897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Image + caption + bold text">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5A57B978-DB23-E647-965F-E0D5DE2FA54D}"/>
              </a:ext>
            </a:extLst>
          </p:cNvPr>
          <p:cNvSpPr>
            <a:spLocks noGrp="1"/>
          </p:cNvSpPr>
          <p:nvPr>
            <p:ph type="pic" sz="quarter" idx="10"/>
          </p:nvPr>
        </p:nvSpPr>
        <p:spPr>
          <a:xfrm>
            <a:off x="6145213" y="1134838"/>
            <a:ext cx="5578475" cy="4213907"/>
          </a:xfrm>
          <a:prstGeom prst="rect">
            <a:avLst/>
          </a:prstGeom>
        </p:spPr>
        <p:txBody>
          <a:bodyPr/>
          <a:lstStyle/>
          <a:p>
            <a:r>
              <a:rPr lang="en-US"/>
              <a:t>Click icon to add picture</a:t>
            </a:r>
            <a:endParaRPr lang="en-US" dirty="0"/>
          </a:p>
        </p:txBody>
      </p:sp>
      <p:sp>
        <p:nvSpPr>
          <p:cNvPr id="10" name="Text Placeholder 7">
            <a:extLst>
              <a:ext uri="{FF2B5EF4-FFF2-40B4-BE49-F238E27FC236}">
                <a16:creationId xmlns:a16="http://schemas.microsoft.com/office/drawing/2014/main" id="{C48C3F50-95F9-B041-982B-4B8535450A38}"/>
              </a:ext>
            </a:extLst>
          </p:cNvPr>
          <p:cNvSpPr>
            <a:spLocks noGrp="1"/>
          </p:cNvSpPr>
          <p:nvPr>
            <p:ph type="body" sz="quarter" idx="11"/>
          </p:nvPr>
        </p:nvSpPr>
        <p:spPr>
          <a:xfrm>
            <a:off x="520701" y="1134836"/>
            <a:ext cx="4928195" cy="4825093"/>
          </a:xfrm>
          <a:prstGeom prst="rect">
            <a:avLst/>
          </a:prstGeom>
        </p:spPr>
        <p:txBody>
          <a:bodyPr>
            <a:normAutofit/>
          </a:bodyPr>
          <a:lstStyle>
            <a:lvl1pPr marL="0" indent="0">
              <a:lnSpc>
                <a:spcPts val="1800"/>
              </a:lnSpc>
              <a:spcBef>
                <a:spcPts val="1238"/>
              </a:spcBef>
              <a:buNone/>
              <a:defRPr sz="1350" b="1">
                <a:solidFill>
                  <a:schemeClr val="accent1"/>
                </a:solidFill>
              </a:defRPr>
            </a:lvl1pPr>
            <a:lvl2pPr marL="257175" indent="0">
              <a:buNone/>
              <a:defRPr/>
            </a:lvl2pPr>
            <a:lvl3pPr marL="514350" indent="0">
              <a:buNone/>
              <a:defRPr/>
            </a:lvl3pPr>
            <a:lvl4pPr marL="771525" indent="0">
              <a:buNone/>
              <a:defRPr/>
            </a:lvl4pPr>
            <a:lvl5pPr marL="1028700" indent="0">
              <a:buNone/>
              <a:defRPr/>
            </a:lvl5pPr>
          </a:lstStyle>
          <a:p>
            <a:pPr lvl="0"/>
            <a:r>
              <a:rPr lang="en-US" sz="1406" b="1">
                <a:solidFill>
                  <a:srgbClr val="12689B"/>
                </a:solidFill>
                <a:latin typeface="Arial" panose="020B0604020202020204" pitchFamily="34" charset="0"/>
                <a:cs typeface="Arial" panose="020B0604020202020204" pitchFamily="34" charset="0"/>
              </a:rPr>
              <a:t>Click to edit Master text styles</a:t>
            </a:r>
          </a:p>
        </p:txBody>
      </p:sp>
      <p:sp>
        <p:nvSpPr>
          <p:cNvPr id="12" name="Text Placeholder 11">
            <a:extLst>
              <a:ext uri="{FF2B5EF4-FFF2-40B4-BE49-F238E27FC236}">
                <a16:creationId xmlns:a16="http://schemas.microsoft.com/office/drawing/2014/main" id="{2C249399-0B2C-0642-A441-580E0B219DF3}"/>
              </a:ext>
            </a:extLst>
          </p:cNvPr>
          <p:cNvSpPr>
            <a:spLocks noGrp="1"/>
          </p:cNvSpPr>
          <p:nvPr>
            <p:ph type="body" sz="quarter" idx="12"/>
          </p:nvPr>
        </p:nvSpPr>
        <p:spPr>
          <a:xfrm>
            <a:off x="6145213" y="5540830"/>
            <a:ext cx="5578475" cy="419100"/>
          </a:xfrm>
          <a:prstGeom prst="rect">
            <a:avLst/>
          </a:prstGeom>
        </p:spPr>
        <p:txBody>
          <a:bodyPr>
            <a:normAutofit/>
          </a:bodyPr>
          <a:lstStyle>
            <a:lvl1pPr marL="0" marR="0" indent="0" algn="l" defTabSz="514350" rtl="0" eaLnBrk="1" fontAlgn="auto" latinLnBrk="0" hangingPunct="1">
              <a:lnSpc>
                <a:spcPct val="100000"/>
              </a:lnSpc>
              <a:spcBef>
                <a:spcPts val="0"/>
              </a:spcBef>
              <a:spcAft>
                <a:spcPts val="0"/>
              </a:spcAft>
              <a:buClrTx/>
              <a:buSzTx/>
              <a:buFontTx/>
              <a:buNone/>
              <a:tabLst/>
              <a:defRPr sz="900"/>
            </a:lvl1pPr>
            <a:lvl2pPr marL="257175" indent="0">
              <a:buNone/>
              <a:defRPr/>
            </a:lvl2pPr>
            <a:lvl3pPr marL="514350" indent="0">
              <a:buNone/>
              <a:defRPr/>
            </a:lvl3pPr>
            <a:lvl4pPr marL="771525" indent="0">
              <a:buNone/>
              <a:defRPr/>
            </a:lvl4pPr>
            <a:lvl5pPr marL="1028700" indent="0">
              <a:buNone/>
              <a:defRPr/>
            </a:lvl5p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a:ln>
                  <a:noFill/>
                </a:ln>
                <a:solidFill>
                  <a:prstClr val="black"/>
                </a:solidFill>
                <a:effectLst/>
                <a:uLnTx/>
                <a:uFillTx/>
                <a:latin typeface="+mn-lt"/>
                <a:ea typeface="+mn-ea"/>
                <a:cs typeface="+mn-cs"/>
              </a:rPr>
              <a:t>Click to edit Master text styles</a:t>
            </a:r>
          </a:p>
        </p:txBody>
      </p:sp>
    </p:spTree>
    <p:extLst>
      <p:ext uri="{BB962C8B-B14F-4D97-AF65-F5344CB8AC3E}">
        <p14:creationId xmlns:p14="http://schemas.microsoft.com/office/powerpoint/2010/main" val="266799264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Right Image + Paragraph text">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5A57B978-DB23-E647-965F-E0D5DE2FA54D}"/>
              </a:ext>
            </a:extLst>
          </p:cNvPr>
          <p:cNvSpPr>
            <a:spLocks noGrp="1"/>
          </p:cNvSpPr>
          <p:nvPr>
            <p:ph type="pic" sz="quarter" idx="10"/>
          </p:nvPr>
        </p:nvSpPr>
        <p:spPr>
          <a:xfrm>
            <a:off x="6749144" y="2107876"/>
            <a:ext cx="4974547" cy="3509157"/>
          </a:xfrm>
          <a:prstGeom prst="rect">
            <a:avLst/>
          </a:prstGeom>
        </p:spPr>
        <p:txBody>
          <a:bodyPr/>
          <a:lstStyle/>
          <a:p>
            <a:r>
              <a:rPr lang="en-US"/>
              <a:t>Click icon to add picture</a:t>
            </a:r>
            <a:endParaRPr lang="en-US" dirty="0"/>
          </a:p>
        </p:txBody>
      </p:sp>
      <p:sp>
        <p:nvSpPr>
          <p:cNvPr id="11" name="Text Placeholder 4">
            <a:extLst>
              <a:ext uri="{FF2B5EF4-FFF2-40B4-BE49-F238E27FC236}">
                <a16:creationId xmlns:a16="http://schemas.microsoft.com/office/drawing/2014/main" id="{AB08E803-414D-5D41-A095-31C55453F301}"/>
              </a:ext>
            </a:extLst>
          </p:cNvPr>
          <p:cNvSpPr>
            <a:spLocks noGrp="1"/>
          </p:cNvSpPr>
          <p:nvPr>
            <p:ph type="body" sz="quarter" idx="16" hasCustomPrompt="1"/>
          </p:nvPr>
        </p:nvSpPr>
        <p:spPr>
          <a:xfrm>
            <a:off x="496663" y="2107876"/>
            <a:ext cx="5882367" cy="3509157"/>
          </a:xfrm>
          <a:prstGeom prst="rect">
            <a:avLst/>
          </a:prstGeom>
        </p:spPr>
        <p:txBody>
          <a:bodyPr>
            <a:normAutofit/>
          </a:bodyPr>
          <a:lstStyle>
            <a:lvl1pPr marL="0" indent="0">
              <a:buNone/>
              <a:defRPr sz="1050"/>
            </a:lvl1pPr>
            <a:lvl2pPr marL="257175" indent="0">
              <a:buNone/>
              <a:defRPr sz="900"/>
            </a:lvl2pPr>
            <a:lvl3pPr marL="514350" indent="0">
              <a:buNone/>
              <a:defRPr sz="900"/>
            </a:lvl3pPr>
            <a:lvl4pPr marL="771525" indent="0">
              <a:buNone/>
              <a:defRPr sz="900"/>
            </a:lvl4pPr>
            <a:lvl5pPr marL="1028700" indent="0">
              <a:buNone/>
              <a:defRPr sz="900"/>
            </a:lvl5pPr>
          </a:lstStyle>
          <a:p>
            <a:pPr lvl="0"/>
            <a:r>
              <a:rPr lang="en-US" dirty="0"/>
              <a:t>Body copy</a:t>
            </a:r>
          </a:p>
        </p:txBody>
      </p:sp>
      <p:sp>
        <p:nvSpPr>
          <p:cNvPr id="7" name="Text Placeholder 10">
            <a:extLst>
              <a:ext uri="{FF2B5EF4-FFF2-40B4-BE49-F238E27FC236}">
                <a16:creationId xmlns:a16="http://schemas.microsoft.com/office/drawing/2014/main" id="{C947882B-AF38-1A48-B6BD-59B15B7035FF}"/>
              </a:ext>
            </a:extLst>
          </p:cNvPr>
          <p:cNvSpPr>
            <a:spLocks noGrp="1"/>
          </p:cNvSpPr>
          <p:nvPr>
            <p:ph type="body" sz="quarter" idx="20" hasCustomPrompt="1"/>
          </p:nvPr>
        </p:nvSpPr>
        <p:spPr>
          <a:xfrm>
            <a:off x="496662" y="946801"/>
            <a:ext cx="11227028" cy="974064"/>
          </a:xfrm>
          <a:prstGeom prst="rect">
            <a:avLst/>
          </a:prstGeom>
        </p:spPr>
        <p:txBody>
          <a:bodyPr anchor="b">
            <a:normAutofit/>
          </a:bodyPr>
          <a:lstStyle>
            <a:lvl1pPr marL="0" indent="0" algn="l">
              <a:buNone/>
              <a:defRPr sz="2400" b="1">
                <a:solidFill>
                  <a:schemeClr val="tx2"/>
                </a:solidFill>
              </a:defRPr>
            </a:lvl1pPr>
          </a:lstStyle>
          <a:p>
            <a:pPr lvl="0"/>
            <a:r>
              <a:rPr lang="en-US" dirty="0"/>
              <a:t>Arial Bold 32pt Title</a:t>
            </a:r>
          </a:p>
        </p:txBody>
      </p:sp>
    </p:spTree>
    <p:extLst>
      <p:ext uri="{BB962C8B-B14F-4D97-AF65-F5344CB8AC3E}">
        <p14:creationId xmlns:p14="http://schemas.microsoft.com/office/powerpoint/2010/main" val="79241568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hank you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D88994-8FC8-BF43-A102-E43813B90CBC}"/>
              </a:ext>
            </a:extLst>
          </p:cNvPr>
          <p:cNvSpPr/>
          <p:nvPr userDrawn="1"/>
        </p:nvSpPr>
        <p:spPr>
          <a:xfrm>
            <a:off x="-1" y="5596473"/>
            <a:ext cx="12192001"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Text Placeholder 10">
            <a:extLst>
              <a:ext uri="{FF2B5EF4-FFF2-40B4-BE49-F238E27FC236}">
                <a16:creationId xmlns:a16="http://schemas.microsoft.com/office/drawing/2014/main" id="{86025143-31DB-E145-B725-7E2FD05A7129}"/>
              </a:ext>
            </a:extLst>
          </p:cNvPr>
          <p:cNvSpPr>
            <a:spLocks noGrp="1"/>
          </p:cNvSpPr>
          <p:nvPr>
            <p:ph type="body" sz="quarter" idx="20" hasCustomPrompt="1"/>
          </p:nvPr>
        </p:nvSpPr>
        <p:spPr>
          <a:xfrm>
            <a:off x="1068233" y="1021870"/>
            <a:ext cx="10411691" cy="2501648"/>
          </a:xfrm>
          <a:prstGeom prst="rect">
            <a:avLst/>
          </a:prstGeom>
        </p:spPr>
        <p:txBody>
          <a:bodyPr anchor="b">
            <a:normAutofit/>
          </a:bodyPr>
          <a:lstStyle>
            <a:lvl1pPr marL="0" indent="0" algn="ctr">
              <a:buNone/>
              <a:defRPr sz="2850" b="1">
                <a:solidFill>
                  <a:schemeClr val="accent1"/>
                </a:solidFill>
              </a:defRPr>
            </a:lvl1pPr>
          </a:lstStyle>
          <a:p>
            <a:pPr lvl="0"/>
            <a:r>
              <a:rPr lang="en-US" dirty="0"/>
              <a:t>Arial Bold 38pt Thank You</a:t>
            </a:r>
          </a:p>
        </p:txBody>
      </p:sp>
      <p:pic>
        <p:nvPicPr>
          <p:cNvPr id="14" name="Picture 13">
            <a:extLst>
              <a:ext uri="{FF2B5EF4-FFF2-40B4-BE49-F238E27FC236}">
                <a16:creationId xmlns:a16="http://schemas.microsoft.com/office/drawing/2014/main" id="{23185F17-93D9-3F48-A8D3-C334966A0AB5}"/>
              </a:ext>
            </a:extLst>
          </p:cNvPr>
          <p:cNvPicPr>
            <a:picLocks noChangeAspect="1"/>
          </p:cNvPicPr>
          <p:nvPr userDrawn="1"/>
        </p:nvPicPr>
        <p:blipFill>
          <a:blip r:embed="rId2"/>
          <a:stretch>
            <a:fillRect/>
          </a:stretch>
        </p:blipFill>
        <p:spPr>
          <a:xfrm>
            <a:off x="2553764" y="5417074"/>
            <a:ext cx="3652645" cy="784676"/>
          </a:xfrm>
          <a:prstGeom prst="rect">
            <a:avLst/>
          </a:prstGeom>
        </p:spPr>
      </p:pic>
      <p:cxnSp>
        <p:nvCxnSpPr>
          <p:cNvPr id="15" name="Straight Connector 14">
            <a:extLst>
              <a:ext uri="{FF2B5EF4-FFF2-40B4-BE49-F238E27FC236}">
                <a16:creationId xmlns:a16="http://schemas.microsoft.com/office/drawing/2014/main" id="{8FD11D3F-D1E7-CC4F-BAEF-DF845D481409}"/>
              </a:ext>
            </a:extLst>
          </p:cNvPr>
          <p:cNvCxnSpPr/>
          <p:nvPr userDrawn="1"/>
        </p:nvCxnSpPr>
        <p:spPr>
          <a:xfrm>
            <a:off x="6565655" y="5409788"/>
            <a:ext cx="0" cy="7015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9C9A0F9-E84D-FF45-B935-22A5DE0620D3}"/>
              </a:ext>
            </a:extLst>
          </p:cNvPr>
          <p:cNvPicPr>
            <a:picLocks noChangeAspect="1"/>
          </p:cNvPicPr>
          <p:nvPr userDrawn="1"/>
        </p:nvPicPr>
        <p:blipFill>
          <a:blip r:embed="rId3"/>
          <a:stretch>
            <a:fillRect/>
          </a:stretch>
        </p:blipFill>
        <p:spPr>
          <a:xfrm>
            <a:off x="7072909" y="5435962"/>
            <a:ext cx="3213337" cy="701579"/>
          </a:xfrm>
          <a:prstGeom prst="rect">
            <a:avLst/>
          </a:prstGeom>
        </p:spPr>
      </p:pic>
    </p:spTree>
    <p:extLst>
      <p:ext uri="{BB962C8B-B14F-4D97-AF65-F5344CB8AC3E}">
        <p14:creationId xmlns:p14="http://schemas.microsoft.com/office/powerpoint/2010/main" val="143386980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hank you + Contact informa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760E30-999A-CA4D-BB3D-3A598DEF6260}"/>
              </a:ext>
            </a:extLst>
          </p:cNvPr>
          <p:cNvSpPr/>
          <p:nvPr userDrawn="1"/>
        </p:nvSpPr>
        <p:spPr>
          <a:xfrm>
            <a:off x="1" y="5596473"/>
            <a:ext cx="12192000"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itle 11">
            <a:extLst>
              <a:ext uri="{FF2B5EF4-FFF2-40B4-BE49-F238E27FC236}">
                <a16:creationId xmlns:a16="http://schemas.microsoft.com/office/drawing/2014/main" id="{9B9D2CC3-ED44-B741-B7E2-FCEC4A9D5198}"/>
              </a:ext>
            </a:extLst>
          </p:cNvPr>
          <p:cNvSpPr>
            <a:spLocks noGrp="1"/>
          </p:cNvSpPr>
          <p:nvPr>
            <p:ph type="title" hasCustomPrompt="1"/>
          </p:nvPr>
        </p:nvSpPr>
        <p:spPr>
          <a:xfrm>
            <a:off x="838200" y="822961"/>
            <a:ext cx="10515600" cy="2613398"/>
          </a:xfrm>
          <a:prstGeom prst="rect">
            <a:avLst/>
          </a:prstGeom>
        </p:spPr>
        <p:txBody>
          <a:bodyPr anchor="b">
            <a:normAutofit/>
          </a:bodyPr>
          <a:lstStyle>
            <a:lvl1pPr algn="ctr">
              <a:lnSpc>
                <a:spcPts val="2273"/>
              </a:lnSpc>
              <a:defRPr sz="2100" b="1">
                <a:solidFill>
                  <a:schemeClr val="accent1"/>
                </a:solidFill>
              </a:defRPr>
            </a:lvl1pPr>
          </a:lstStyle>
          <a:p>
            <a:r>
              <a:rPr lang="en-US" dirty="0"/>
              <a:t>Click to edit Master title style</a:t>
            </a:r>
            <a:br>
              <a:rPr lang="en-US" dirty="0"/>
            </a:br>
            <a:r>
              <a:rPr lang="en-US" dirty="0"/>
              <a:t>second line if necessary</a:t>
            </a:r>
          </a:p>
        </p:txBody>
      </p:sp>
      <p:sp>
        <p:nvSpPr>
          <p:cNvPr id="14" name="Subtitle 2">
            <a:extLst>
              <a:ext uri="{FF2B5EF4-FFF2-40B4-BE49-F238E27FC236}">
                <a16:creationId xmlns:a16="http://schemas.microsoft.com/office/drawing/2014/main" id="{13498D2E-852E-3040-9CB8-56CA57E1F22F}"/>
              </a:ext>
            </a:extLst>
          </p:cNvPr>
          <p:cNvSpPr>
            <a:spLocks noGrp="1"/>
          </p:cNvSpPr>
          <p:nvPr>
            <p:ph type="subTitle" idx="1"/>
          </p:nvPr>
        </p:nvSpPr>
        <p:spPr>
          <a:xfrm>
            <a:off x="838200" y="3625823"/>
            <a:ext cx="10515600" cy="1439733"/>
          </a:xfrm>
          <a:prstGeom prst="rect">
            <a:avLst/>
          </a:prstGeom>
        </p:spPr>
        <p:txBody>
          <a:bodyPr anchor="t">
            <a:normAutofit/>
          </a:bodyPr>
          <a:lstStyle>
            <a:lvl1pPr marL="0" marR="0" indent="0" algn="ctr" defTabSz="514350" rtl="0" eaLnBrk="1" fontAlgn="auto" latinLnBrk="0" hangingPunct="1">
              <a:lnSpc>
                <a:spcPts val="1463"/>
              </a:lnSpc>
              <a:spcBef>
                <a:spcPts val="225"/>
              </a:spcBef>
              <a:spcAft>
                <a:spcPts val="0"/>
              </a:spcAft>
              <a:buClrTx/>
              <a:buSzTx/>
              <a:buFont typeface="Arial" panose="020B0604020202020204" pitchFamily="34" charset="0"/>
              <a:buNone/>
              <a:tabLst/>
              <a:defRPr sz="1500" b="1">
                <a:solidFill>
                  <a:schemeClr val="tx2"/>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algn="ctr"/>
            <a:r>
              <a:rPr lang="en-US" sz="1125" b="1">
                <a:solidFill>
                  <a:srgbClr val="636569"/>
                </a:solidFill>
                <a:latin typeface="Arial" panose="020B0604020202020204" pitchFamily="34" charset="0"/>
                <a:cs typeface="Arial" panose="020B0604020202020204" pitchFamily="34" charset="0"/>
              </a:rPr>
              <a:t>Click to edit Master subtitle style</a:t>
            </a:r>
            <a:endParaRPr lang="en-US" sz="1125" b="1" dirty="0">
              <a:solidFill>
                <a:srgbClr val="636569"/>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87B167D-B594-A841-96AA-CAD048FF7C20}"/>
              </a:ext>
            </a:extLst>
          </p:cNvPr>
          <p:cNvPicPr>
            <a:picLocks noChangeAspect="1"/>
          </p:cNvPicPr>
          <p:nvPr userDrawn="1"/>
        </p:nvPicPr>
        <p:blipFill>
          <a:blip r:embed="rId2"/>
          <a:stretch>
            <a:fillRect/>
          </a:stretch>
        </p:blipFill>
        <p:spPr>
          <a:xfrm>
            <a:off x="2553764" y="5417074"/>
            <a:ext cx="3652645" cy="784676"/>
          </a:xfrm>
          <a:prstGeom prst="rect">
            <a:avLst/>
          </a:prstGeom>
        </p:spPr>
      </p:pic>
      <p:cxnSp>
        <p:nvCxnSpPr>
          <p:cNvPr id="13" name="Straight Connector 12">
            <a:extLst>
              <a:ext uri="{FF2B5EF4-FFF2-40B4-BE49-F238E27FC236}">
                <a16:creationId xmlns:a16="http://schemas.microsoft.com/office/drawing/2014/main" id="{E1CD6D72-CD93-214D-9AC1-FD9C01E14C0E}"/>
              </a:ext>
            </a:extLst>
          </p:cNvPr>
          <p:cNvCxnSpPr/>
          <p:nvPr userDrawn="1"/>
        </p:nvCxnSpPr>
        <p:spPr>
          <a:xfrm>
            <a:off x="6565655" y="5409788"/>
            <a:ext cx="0" cy="7015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2158DA9-AE16-5647-85AF-47CDF111B961}"/>
              </a:ext>
            </a:extLst>
          </p:cNvPr>
          <p:cNvPicPr>
            <a:picLocks noChangeAspect="1"/>
          </p:cNvPicPr>
          <p:nvPr userDrawn="1"/>
        </p:nvPicPr>
        <p:blipFill>
          <a:blip r:embed="rId3"/>
          <a:stretch>
            <a:fillRect/>
          </a:stretch>
        </p:blipFill>
        <p:spPr>
          <a:xfrm>
            <a:off x="7072909" y="5435962"/>
            <a:ext cx="3213337" cy="701579"/>
          </a:xfrm>
          <a:prstGeom prst="rect">
            <a:avLst/>
          </a:prstGeom>
        </p:spPr>
      </p:pic>
    </p:spTree>
    <p:extLst>
      <p:ext uri="{BB962C8B-B14F-4D97-AF65-F5344CB8AC3E}">
        <p14:creationId xmlns:p14="http://schemas.microsoft.com/office/powerpoint/2010/main" val="156615498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314B-2B0E-4338-A705-AFA3039E0F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CC9989-FF13-4B88-99C3-8AB79E1E30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D1A196B1-B442-48A1-8003-AD019A4547E7}"/>
              </a:ext>
            </a:extLst>
          </p:cNvPr>
          <p:cNvSpPr>
            <a:spLocks noGrp="1"/>
          </p:cNvSpPr>
          <p:nvPr>
            <p:ph type="ftr" sz="quarter" idx="11"/>
          </p:nvPr>
        </p:nvSpPr>
        <p:spPr>
          <a:xfrm>
            <a:off x="838200" y="6356350"/>
            <a:ext cx="7315200" cy="286817"/>
          </a:xfrm>
        </p:spPr>
        <p:txBody>
          <a:bodyPr/>
          <a:lstStyle/>
          <a:p>
            <a:endParaRPr lang="en-US"/>
          </a:p>
        </p:txBody>
      </p:sp>
    </p:spTree>
    <p:extLst>
      <p:ext uri="{BB962C8B-B14F-4D97-AF65-F5344CB8AC3E}">
        <p14:creationId xmlns:p14="http://schemas.microsoft.com/office/powerpoint/2010/main" val="406804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64F4E-568C-444A-AD20-7D5988B2CE2E}"/>
              </a:ext>
            </a:extLst>
          </p:cNvPr>
          <p:cNvSpPr>
            <a:spLocks noGrp="1"/>
          </p:cNvSpPr>
          <p:nvPr>
            <p:ph type="title"/>
          </p:nvPr>
        </p:nvSpPr>
        <p:spPr>
          <a:xfrm>
            <a:off x="838200" y="365125"/>
            <a:ext cx="10515600" cy="907863"/>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EA5A223F-174C-4F81-8877-BCBB64EDCA8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B69D21-963D-4223-9195-CE47387B37E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7899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14D6C-69A0-4C95-8357-CD2EC472BB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C2A72A-0744-411E-BCD6-C7E1CF26A6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26E60DFC-F80B-44FD-B985-192C8FC3DBB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8784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997E5-9B33-415D-9129-BBD05E80AB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303CE6-30EF-4451-A0B2-813E08CF6D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22ADAF4-5253-4713-BB99-C9627C4CBCE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594627-D0E3-4853-8D43-5F830D9318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9CAEA1E-4CC3-4863-90A2-9C802395703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E6D69DDB-D4E7-4A2E-AEF7-BD1E76857408}"/>
              </a:ext>
            </a:extLst>
          </p:cNvPr>
          <p:cNvSpPr>
            <a:spLocks noGrp="1"/>
          </p:cNvSpPr>
          <p:nvPr>
            <p:ph type="ftr" sz="quarter" idx="11"/>
          </p:nvPr>
        </p:nvSpPr>
        <p:spPr/>
        <p:txBody>
          <a:bodyPr/>
          <a:lstStyle/>
          <a:p>
            <a:endParaRPr lang="en-US"/>
          </a:p>
        </p:txBody>
      </p:sp>
      <p:sp>
        <p:nvSpPr>
          <p:cNvPr id="10" name="Slide Number Placeholder 5">
            <a:extLst>
              <a:ext uri="{FF2B5EF4-FFF2-40B4-BE49-F238E27FC236}">
                <a16:creationId xmlns:a16="http://schemas.microsoft.com/office/drawing/2014/main" id="{5A6F654A-9E41-4569-A5B7-8447DBE8E0A9}"/>
              </a:ext>
            </a:extLst>
          </p:cNvPr>
          <p:cNvSpPr txBox="1">
            <a:spLocks/>
          </p:cNvSpPr>
          <p:nvPr userDrawn="1"/>
        </p:nvSpPr>
        <p:spPr>
          <a:xfrm>
            <a:off x="10408023" y="6365311"/>
            <a:ext cx="149262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2D4CD82-2B96-42D1-A921-ADB5414CEFC4}" type="slidenum">
              <a:rPr lang="en-US" sz="1400" smtClean="0">
                <a:solidFill>
                  <a:schemeClr val="bg1">
                    <a:lumMod val="65000"/>
                  </a:schemeClr>
                </a:solidFill>
              </a:rPr>
              <a:pPr algn="r"/>
              <a:t>‹#›</a:t>
            </a:fld>
            <a:endParaRPr lang="en-US" sz="1400" dirty="0">
              <a:solidFill>
                <a:schemeClr val="bg1">
                  <a:lumMod val="65000"/>
                </a:schemeClr>
              </a:solidFill>
            </a:endParaRPr>
          </a:p>
        </p:txBody>
      </p:sp>
    </p:spTree>
    <p:extLst>
      <p:ext uri="{BB962C8B-B14F-4D97-AF65-F5344CB8AC3E}">
        <p14:creationId xmlns:p14="http://schemas.microsoft.com/office/powerpoint/2010/main" val="281426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95BD4-4E2B-45F6-9CED-C9AAD9CF600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A56A567F-8294-4C3E-9626-8A3C1F96381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6189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32E9D8-EA7F-43CE-A9D6-D3650889A2C8}"/>
              </a:ext>
            </a:extLst>
          </p:cNvPr>
          <p:cNvSpPr>
            <a:spLocks noGrp="1"/>
          </p:cNvSpPr>
          <p:nvPr>
            <p:ph type="dt" sz="half" idx="10"/>
          </p:nvPr>
        </p:nvSpPr>
        <p:spPr>
          <a:xfrm>
            <a:off x="838200" y="6356350"/>
            <a:ext cx="2743200" cy="365125"/>
          </a:xfrm>
          <a:prstGeom prst="rect">
            <a:avLst/>
          </a:prstGeom>
        </p:spPr>
        <p:txBody>
          <a:bodyPr/>
          <a:lstStyle/>
          <a:p>
            <a:fld id="{8CBD0DB7-8118-4FE7-B42E-33865C64E07B}" type="datetime1">
              <a:rPr lang="en-US" smtClean="0"/>
              <a:t>3/5/26</a:t>
            </a:fld>
            <a:endParaRPr lang="en-US"/>
          </a:p>
        </p:txBody>
      </p:sp>
      <p:sp>
        <p:nvSpPr>
          <p:cNvPr id="3" name="Footer Placeholder 2">
            <a:extLst>
              <a:ext uri="{FF2B5EF4-FFF2-40B4-BE49-F238E27FC236}">
                <a16:creationId xmlns:a16="http://schemas.microsoft.com/office/drawing/2014/main" id="{280E5B69-90F2-4935-9D61-BA84563786C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2170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1DE47-327D-4E37-9699-7F7ED7912B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BE09DB-9658-43A7-8A3C-6D6B7CFF2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EC9DD-9E79-4721-BCE4-AD0A39F0CB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C44239-1787-42C9-A414-FEB8BDF76633}"/>
              </a:ext>
            </a:extLst>
          </p:cNvPr>
          <p:cNvSpPr>
            <a:spLocks noGrp="1"/>
          </p:cNvSpPr>
          <p:nvPr>
            <p:ph type="dt" sz="half" idx="10"/>
          </p:nvPr>
        </p:nvSpPr>
        <p:spPr>
          <a:xfrm>
            <a:off x="838200" y="6356350"/>
            <a:ext cx="2743200" cy="365125"/>
          </a:xfrm>
          <a:prstGeom prst="rect">
            <a:avLst/>
          </a:prstGeom>
        </p:spPr>
        <p:txBody>
          <a:bodyPr/>
          <a:lstStyle/>
          <a:p>
            <a:fld id="{9CA9D4B0-BE79-4044-BFE8-9A9CFC1A759F}" type="datetime1">
              <a:rPr lang="en-US" smtClean="0"/>
              <a:t>3/5/26</a:t>
            </a:fld>
            <a:endParaRPr lang="en-US"/>
          </a:p>
        </p:txBody>
      </p:sp>
      <p:sp>
        <p:nvSpPr>
          <p:cNvPr id="6" name="Footer Placeholder 5">
            <a:extLst>
              <a:ext uri="{FF2B5EF4-FFF2-40B4-BE49-F238E27FC236}">
                <a16:creationId xmlns:a16="http://schemas.microsoft.com/office/drawing/2014/main" id="{950EBF70-2CF3-4E7C-92F6-28334690D0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188B2-B981-488D-8727-50DA9D33E144}"/>
              </a:ext>
            </a:extLst>
          </p:cNvPr>
          <p:cNvSpPr>
            <a:spLocks noGrp="1"/>
          </p:cNvSpPr>
          <p:nvPr>
            <p:ph type="sldNum" sz="quarter" idx="12"/>
          </p:nvPr>
        </p:nvSpPr>
        <p:spPr>
          <a:xfrm>
            <a:off x="8610600" y="6356350"/>
            <a:ext cx="2743200" cy="365125"/>
          </a:xfrm>
          <a:prstGeom prst="rect">
            <a:avLst/>
          </a:prstGeom>
        </p:spPr>
        <p:txBody>
          <a:bodyPr/>
          <a:lstStyle/>
          <a:p>
            <a:fld id="{B2D4CD82-2B96-42D1-A921-ADB5414CEFC4}" type="slidenum">
              <a:rPr lang="en-US" smtClean="0"/>
              <a:t>‹#›</a:t>
            </a:fld>
            <a:endParaRPr lang="en-US"/>
          </a:p>
        </p:txBody>
      </p:sp>
    </p:spTree>
    <p:extLst>
      <p:ext uri="{BB962C8B-B14F-4D97-AF65-F5344CB8AC3E}">
        <p14:creationId xmlns:p14="http://schemas.microsoft.com/office/powerpoint/2010/main" val="354735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64F4E-568C-444A-AD20-7D5988B2CE2E}"/>
              </a:ext>
            </a:extLst>
          </p:cNvPr>
          <p:cNvSpPr>
            <a:spLocks noGrp="1"/>
          </p:cNvSpPr>
          <p:nvPr>
            <p:ph type="title"/>
          </p:nvPr>
        </p:nvSpPr>
        <p:spPr>
          <a:xfrm>
            <a:off x="838200" y="365125"/>
            <a:ext cx="10515600" cy="907863"/>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EA5A223F-174C-4F81-8877-BCBB64EDCA8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B69D21-963D-4223-9195-CE47387B37E4}"/>
              </a:ext>
            </a:extLst>
          </p:cNvPr>
          <p:cNvSpPr>
            <a:spLocks noGrp="1"/>
          </p:cNvSpPr>
          <p:nvPr>
            <p:ph type="ftr" sz="quarter" idx="11"/>
          </p:nvPr>
        </p:nvSpPr>
        <p:spPr/>
        <p:txBody>
          <a:bodyPr/>
          <a:lstStyle/>
          <a:p>
            <a:endParaRPr lang="en-US"/>
          </a:p>
        </p:txBody>
      </p:sp>
      <p:sp>
        <p:nvSpPr>
          <p:cNvPr id="12" name="Slide Number Placeholder 5">
            <a:extLst>
              <a:ext uri="{FF2B5EF4-FFF2-40B4-BE49-F238E27FC236}">
                <a16:creationId xmlns:a16="http://schemas.microsoft.com/office/drawing/2014/main" id="{EAFE4A0F-BF6D-4F7B-9BF9-999B6585353A}"/>
              </a:ext>
            </a:extLst>
          </p:cNvPr>
          <p:cNvSpPr txBox="1">
            <a:spLocks/>
          </p:cNvSpPr>
          <p:nvPr userDrawn="1"/>
        </p:nvSpPr>
        <p:spPr>
          <a:xfrm>
            <a:off x="10408023" y="6356346"/>
            <a:ext cx="149262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2D4CD82-2B96-42D1-A921-ADB5414CEFC4}" type="slidenum">
              <a:rPr lang="en-US" sz="1600" smtClean="0">
                <a:solidFill>
                  <a:schemeClr val="bg1">
                    <a:lumMod val="75000"/>
                  </a:schemeClr>
                </a:solidFill>
              </a:rPr>
              <a:pPr algn="r"/>
              <a:t>‹#›</a:t>
            </a:fld>
            <a:endParaRPr lang="en-US" sz="1600" dirty="0">
              <a:solidFill>
                <a:schemeClr val="bg1">
                  <a:lumMod val="75000"/>
                </a:schemeClr>
              </a:solidFill>
            </a:endParaRPr>
          </a:p>
        </p:txBody>
      </p:sp>
    </p:spTree>
    <p:extLst>
      <p:ext uri="{BB962C8B-B14F-4D97-AF65-F5344CB8AC3E}">
        <p14:creationId xmlns:p14="http://schemas.microsoft.com/office/powerpoint/2010/main" val="427723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Graphic 9">
            <a:extLst>
              <a:ext uri="{FF2B5EF4-FFF2-40B4-BE49-F238E27FC236}">
                <a16:creationId xmlns:a16="http://schemas.microsoft.com/office/drawing/2014/main" id="{2AD5D98F-B901-4040-88CE-DBE6B1D776F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06424" y="635936"/>
            <a:ext cx="3172963" cy="439960"/>
          </a:xfrm>
          <a:prstGeom prst="rect">
            <a:avLst/>
          </a:prstGeom>
        </p:spPr>
      </p:pic>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Brigham and Women's Diabetes Program</a:t>
            </a:r>
          </a:p>
        </p:txBody>
      </p:sp>
    </p:spTree>
    <p:extLst>
      <p:ext uri="{BB962C8B-B14F-4D97-AF65-F5344CB8AC3E}">
        <p14:creationId xmlns:p14="http://schemas.microsoft.com/office/powerpoint/2010/main" val="72999224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r>
              <a:rPr lang="en-US"/>
              <a:t>Brigham and Women's Diabetes Program</a:t>
            </a:r>
          </a:p>
        </p:txBody>
      </p:sp>
    </p:spTree>
    <p:extLst>
      <p:ext uri="{BB962C8B-B14F-4D97-AF65-F5344CB8AC3E}">
        <p14:creationId xmlns:p14="http://schemas.microsoft.com/office/powerpoint/2010/main" val="336904202"/>
      </p:ext>
    </p:extLst>
  </p:cSld>
  <p:clrMapOvr>
    <a:masterClrMapping/>
  </p:clrMapOvr>
  <p:extLst>
    <p:ext uri="{DCECCB84-F9BA-43D5-87BE-67443E8EF086}">
      <p15:sldGuideLst xmlns:p15="http://schemas.microsoft.com/office/powerpoint/2012/main"/>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7C3BE6-2E2A-4A2D-A3F5-C50D273712DB}"/>
              </a:ext>
            </a:extLst>
          </p:cNvPr>
          <p:cNvSpPr>
            <a:spLocks noGrp="1"/>
          </p:cNvSpPr>
          <p:nvPr>
            <p:ph sz="half" idx="2" hasCustomPrompt="1"/>
          </p:nvPr>
        </p:nvSpPr>
        <p:spPr>
          <a:xfrm>
            <a:off x="640079" y="2029842"/>
            <a:ext cx="5184648" cy="371532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8B75C9D9-E2F8-49F1-974F-B06A783A1E17}"/>
              </a:ext>
            </a:extLst>
          </p:cNvPr>
          <p:cNvSpPr>
            <a:spLocks noGrp="1"/>
          </p:cNvSpPr>
          <p:nvPr>
            <p:ph type="body" idx="1" hasCustomPrompt="1"/>
          </p:nvPr>
        </p:nvSpPr>
        <p:spPr>
          <a:xfrm>
            <a:off x="640079" y="1719072"/>
            <a:ext cx="5184648"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headline</a:t>
            </a:r>
          </a:p>
        </p:txBody>
      </p:sp>
      <p:sp>
        <p:nvSpPr>
          <p:cNvPr id="5" name="Text Placeholder 4">
            <a:extLst>
              <a:ext uri="{FF2B5EF4-FFF2-40B4-BE49-F238E27FC236}">
                <a16:creationId xmlns:a16="http://schemas.microsoft.com/office/drawing/2014/main" id="{5B17A10F-FA16-489F-B6F5-AF30FC09B40C}"/>
              </a:ext>
            </a:extLst>
          </p:cNvPr>
          <p:cNvSpPr>
            <a:spLocks noGrp="1"/>
          </p:cNvSpPr>
          <p:nvPr>
            <p:ph type="body" sz="quarter" idx="3" hasCustomPrompt="1"/>
          </p:nvPr>
        </p:nvSpPr>
        <p:spPr>
          <a:xfrm>
            <a:off x="6361112" y="1719072"/>
            <a:ext cx="5183188" cy="310770"/>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headline</a:t>
            </a:r>
          </a:p>
        </p:txBody>
      </p:sp>
      <p:sp>
        <p:nvSpPr>
          <p:cNvPr id="6" name="Content Placeholder 5">
            <a:extLst>
              <a:ext uri="{FF2B5EF4-FFF2-40B4-BE49-F238E27FC236}">
                <a16:creationId xmlns:a16="http://schemas.microsoft.com/office/drawing/2014/main" id="{D28EC26D-D076-400E-AA91-3DB2533CB7BA}"/>
              </a:ext>
            </a:extLst>
          </p:cNvPr>
          <p:cNvSpPr>
            <a:spLocks noGrp="1"/>
          </p:cNvSpPr>
          <p:nvPr>
            <p:ph sz="quarter" idx="4" hasCustomPrompt="1"/>
          </p:nvPr>
        </p:nvSpPr>
        <p:spPr>
          <a:xfrm>
            <a:off x="6361112" y="2029842"/>
            <a:ext cx="5183188" cy="371532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3EECB684-FDD4-594C-98A0-429D85877AE8}"/>
              </a:ext>
            </a:extLst>
          </p:cNvPr>
          <p:cNvSpPr>
            <a:spLocks noGrp="1"/>
          </p:cNvSpPr>
          <p:nvPr>
            <p:ph type="title" hasCustomPrompt="1"/>
          </p:nvPr>
        </p:nvSpPr>
        <p:spPr/>
        <p:txBody>
          <a:bodyPr/>
          <a:lstStyle/>
          <a:p>
            <a:r>
              <a:rPr lang="en-US" dirty="0"/>
              <a:t>Click to edit title</a:t>
            </a:r>
          </a:p>
        </p:txBody>
      </p:sp>
      <p:sp>
        <p:nvSpPr>
          <p:cNvPr id="9" name="Text Placeholder 11">
            <a:extLst>
              <a:ext uri="{FF2B5EF4-FFF2-40B4-BE49-F238E27FC236}">
                <a16:creationId xmlns:a16="http://schemas.microsoft.com/office/drawing/2014/main" id="{B608995E-8074-C54D-B812-031E33AAB352}"/>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7" name="Footer Placeholder 6">
            <a:extLst>
              <a:ext uri="{FF2B5EF4-FFF2-40B4-BE49-F238E27FC236}">
                <a16:creationId xmlns:a16="http://schemas.microsoft.com/office/drawing/2014/main" id="{EA610992-4247-0644-B81C-8D5480478CA0}"/>
              </a:ext>
            </a:extLst>
          </p:cNvPr>
          <p:cNvSpPr>
            <a:spLocks noGrp="1"/>
          </p:cNvSpPr>
          <p:nvPr>
            <p:ph type="ftr" sz="quarter" idx="15"/>
          </p:nvPr>
        </p:nvSpPr>
        <p:spPr/>
        <p:txBody>
          <a:bodyPr/>
          <a:lstStyle/>
          <a:p>
            <a:r>
              <a:rPr lang="en-US"/>
              <a:t>Brigham and Women's Diabetes Program</a:t>
            </a:r>
          </a:p>
        </p:txBody>
      </p:sp>
    </p:spTree>
    <p:extLst>
      <p:ext uri="{BB962C8B-B14F-4D97-AF65-F5344CB8AC3E}">
        <p14:creationId xmlns:p14="http://schemas.microsoft.com/office/powerpoint/2010/main" val="2721209791"/>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guide id="5" pos="3997">
          <p15:clr>
            <a:srgbClr val="FBAE40"/>
          </p15:clr>
        </p15:guide>
        <p15:guide id="6" pos="367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r>
              <a:rPr lang="en-US"/>
              <a:t>Brigham and Women's Diabetes Program</a:t>
            </a:r>
          </a:p>
        </p:txBody>
      </p:sp>
    </p:spTree>
    <p:extLst>
      <p:ext uri="{BB962C8B-B14F-4D97-AF65-F5344CB8AC3E}">
        <p14:creationId xmlns:p14="http://schemas.microsoft.com/office/powerpoint/2010/main" val="1547042519"/>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89"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dirty="0"/>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6B01DFA6-8F9A-4F40-94EB-5AC4A5BBC72C}"/>
              </a:ext>
            </a:extLst>
          </p:cNvPr>
          <p:cNvSpPr>
            <a:spLocks noGrp="1"/>
          </p:cNvSpPr>
          <p:nvPr>
            <p:ph type="ftr" sz="quarter" idx="15"/>
          </p:nvPr>
        </p:nvSpPr>
        <p:spPr/>
        <p:txBody>
          <a:bodyPr/>
          <a:lstStyle/>
          <a:p>
            <a:r>
              <a:rPr lang="en-US"/>
              <a:t>Brigham and Women's Diabetes Program</a:t>
            </a:r>
          </a:p>
        </p:txBody>
      </p:sp>
    </p:spTree>
    <p:extLst>
      <p:ext uri="{BB962C8B-B14F-4D97-AF65-F5344CB8AC3E}">
        <p14:creationId xmlns:p14="http://schemas.microsoft.com/office/powerpoint/2010/main" val="2439821978"/>
      </p:ext>
    </p:extLst>
  </p:cSld>
  <p:clrMapOvr>
    <a:masterClrMapping/>
  </p:clrMapOvr>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Two content o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705231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dirty="0"/>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6C2CE710-5EBE-7347-8470-8ABE73F49B4A}"/>
              </a:ext>
            </a:extLst>
          </p:cNvPr>
          <p:cNvSpPr>
            <a:spLocks noGrp="1"/>
          </p:cNvSpPr>
          <p:nvPr>
            <p:ph type="ftr" sz="quarter" idx="15"/>
          </p:nvPr>
        </p:nvSpPr>
        <p:spPr/>
        <p:txBody>
          <a:bodyPr/>
          <a:lstStyle/>
          <a:p>
            <a:r>
              <a:rPr lang="en-US"/>
              <a:t>Brigham and Women's Diabetes Program</a:t>
            </a:r>
          </a:p>
        </p:txBody>
      </p:sp>
    </p:spTree>
    <p:extLst>
      <p:ext uri="{BB962C8B-B14F-4D97-AF65-F5344CB8AC3E}">
        <p14:creationId xmlns:p14="http://schemas.microsoft.com/office/powerpoint/2010/main" val="1855978601"/>
      </p:ext>
    </p:extLst>
  </p:cSld>
  <p:clrMapOvr>
    <a:masterClrMapping/>
  </p:clrMapOvr>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Three char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9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6" name="Text Placeholder 2">
            <a:extLst>
              <a:ext uri="{FF2B5EF4-FFF2-40B4-BE49-F238E27FC236}">
                <a16:creationId xmlns:a16="http://schemas.microsoft.com/office/drawing/2014/main" id="{1B7D6A64-436E-B549-A738-5BD4E26E780C}"/>
              </a:ext>
            </a:extLst>
          </p:cNvPr>
          <p:cNvSpPr>
            <a:spLocks noGrp="1"/>
          </p:cNvSpPr>
          <p:nvPr>
            <p:ph type="body" idx="11" hasCustomPrompt="1"/>
          </p:nvPr>
        </p:nvSpPr>
        <p:spPr>
          <a:xfrm>
            <a:off x="640081"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C9952872-2D99-6A44-AF8E-4C81084A6F5D}"/>
              </a:ext>
            </a:extLst>
          </p:cNvPr>
          <p:cNvSpPr>
            <a:spLocks noGrp="1"/>
          </p:cNvSpPr>
          <p:nvPr>
            <p:ph type="body" idx="12" hasCustomPrompt="1"/>
          </p:nvPr>
        </p:nvSpPr>
        <p:spPr>
          <a:xfrm>
            <a:off x="449199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10" name="Text Placeholder 2">
            <a:extLst>
              <a:ext uri="{FF2B5EF4-FFF2-40B4-BE49-F238E27FC236}">
                <a16:creationId xmlns:a16="http://schemas.microsoft.com/office/drawing/2014/main" id="{1F3B5EBD-761F-0640-A0DD-A2788D2EC789}"/>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13" name="Text Placeholder 11">
            <a:extLst>
              <a:ext uri="{FF2B5EF4-FFF2-40B4-BE49-F238E27FC236}">
                <a16:creationId xmlns:a16="http://schemas.microsoft.com/office/drawing/2014/main" id="{EBDA8CCF-CB0C-BA45-8FC4-6297C0E0A914}"/>
              </a:ext>
            </a:extLst>
          </p:cNvPr>
          <p:cNvSpPr>
            <a:spLocks noGrp="1"/>
          </p:cNvSpPr>
          <p:nvPr>
            <p:ph type="body" sz="quarter" idx="15" hasCustomPrompt="1"/>
          </p:nvPr>
        </p:nvSpPr>
        <p:spPr>
          <a:xfrm>
            <a:off x="449199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4" name="Text Placeholder 11">
            <a:extLst>
              <a:ext uri="{FF2B5EF4-FFF2-40B4-BE49-F238E27FC236}">
                <a16:creationId xmlns:a16="http://schemas.microsoft.com/office/drawing/2014/main" id="{BA7599CD-99BD-894F-B372-42E0EEA2CEA1}"/>
              </a:ext>
            </a:extLst>
          </p:cNvPr>
          <p:cNvSpPr>
            <a:spLocks noGrp="1"/>
          </p:cNvSpPr>
          <p:nvPr>
            <p:ph type="body" sz="quarter" idx="16" hasCustomPrompt="1"/>
          </p:nvPr>
        </p:nvSpPr>
        <p:spPr>
          <a:xfrm>
            <a:off x="834390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2" name="Text Placeholder 11">
            <a:extLst>
              <a:ext uri="{FF2B5EF4-FFF2-40B4-BE49-F238E27FC236}">
                <a16:creationId xmlns:a16="http://schemas.microsoft.com/office/drawing/2014/main" id="{4FDCCCC4-4E98-AF48-BBF9-0C662158A29D}"/>
              </a:ext>
            </a:extLst>
          </p:cNvPr>
          <p:cNvSpPr>
            <a:spLocks noGrp="1"/>
          </p:cNvSpPr>
          <p:nvPr>
            <p:ph type="body" sz="quarter" idx="14" hasCustomPrompt="1"/>
          </p:nvPr>
        </p:nvSpPr>
        <p:spPr>
          <a:xfrm>
            <a:off x="639762"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5" name="Title 4">
            <a:extLst>
              <a:ext uri="{FF2B5EF4-FFF2-40B4-BE49-F238E27FC236}">
                <a16:creationId xmlns:a16="http://schemas.microsoft.com/office/drawing/2014/main" id="{0182F045-38A8-AF47-A713-4B59F2866823}"/>
              </a:ext>
            </a:extLst>
          </p:cNvPr>
          <p:cNvSpPr>
            <a:spLocks noGrp="1"/>
          </p:cNvSpPr>
          <p:nvPr>
            <p:ph type="title"/>
          </p:nvPr>
        </p:nvSpPr>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48BDEB4C-56D6-2044-957E-BC1323994ACD}"/>
              </a:ext>
            </a:extLst>
          </p:cNvPr>
          <p:cNvSpPr>
            <a:spLocks noGrp="1"/>
          </p:cNvSpPr>
          <p:nvPr>
            <p:ph type="body" sz="quarter" idx="17"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438188A1-BE1F-C149-9AF3-45615472F9AB}"/>
              </a:ext>
            </a:extLst>
          </p:cNvPr>
          <p:cNvSpPr>
            <a:spLocks noGrp="1"/>
          </p:cNvSpPr>
          <p:nvPr>
            <p:ph type="ftr" sz="quarter" idx="18"/>
          </p:nvPr>
        </p:nvSpPr>
        <p:spPr/>
        <p:txBody>
          <a:bodyPr/>
          <a:lstStyle/>
          <a:p>
            <a:r>
              <a:rPr lang="en-US"/>
              <a:t>Brigham and Women's Diabetes Program</a:t>
            </a:r>
          </a:p>
        </p:txBody>
      </p:sp>
    </p:spTree>
    <p:extLst>
      <p:ext uri="{BB962C8B-B14F-4D97-AF65-F5344CB8AC3E}">
        <p14:creationId xmlns:p14="http://schemas.microsoft.com/office/powerpoint/2010/main" val="2604522995"/>
      </p:ext>
    </p:extLst>
  </p:cSld>
  <p:clrMapOvr>
    <a:masterClrMapping/>
  </p:clrMapOvr>
  <p:extLst>
    <p:ext uri="{DCECCB84-F9BA-43D5-87BE-67443E8EF086}">
      <p15:sldGuideLst xmlns:p15="http://schemas.microsoft.com/office/powerpoint/2012/main">
        <p15:guide id="1" orient="horz" pos="1397">
          <p15:clr>
            <a:srgbClr val="FBAE40"/>
          </p15:clr>
        </p15:guide>
        <p15:guide id="3" pos="2421">
          <p15:clr>
            <a:srgbClr val="FBAE40"/>
          </p15:clr>
        </p15:guide>
        <p15:guide id="4" pos="4849">
          <p15:clr>
            <a:srgbClr val="FBAE40"/>
          </p15:clr>
        </p15:guide>
        <p15:guide id="6" orient="horz" pos="3086">
          <p15:clr>
            <a:srgbClr val="FBAE40"/>
          </p15:clr>
        </p15:guide>
        <p15:guide id="7" orient="horz" pos="3246">
          <p15:clr>
            <a:srgbClr val="FBAE40"/>
          </p15:clr>
        </p15:guide>
        <p15:guide id="10" pos="5250">
          <p15:clr>
            <a:srgbClr val="FBAE40"/>
          </p15:clr>
        </p15:guide>
        <p15:guide id="11" pos="2829">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Content / two charts">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CB66F7F6-8B6A-B445-A778-7A10C4FCF713}"/>
              </a:ext>
            </a:extLst>
          </p:cNvPr>
          <p:cNvSpPr>
            <a:spLocks noGrp="1"/>
          </p:cNvSpPr>
          <p:nvPr>
            <p:ph sz="half" idx="2" hasCustomPrompt="1"/>
          </p:nvPr>
        </p:nvSpPr>
        <p:spPr>
          <a:xfrm>
            <a:off x="4491989"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8" name="Content Placeholder 3">
            <a:extLst>
              <a:ext uri="{FF2B5EF4-FFF2-40B4-BE49-F238E27FC236}">
                <a16:creationId xmlns:a16="http://schemas.microsoft.com/office/drawing/2014/main" id="{C6C0EC67-5E7D-4248-962B-AE294DEFEA5C}"/>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9" name="Text Placeholder 2">
            <a:extLst>
              <a:ext uri="{FF2B5EF4-FFF2-40B4-BE49-F238E27FC236}">
                <a16:creationId xmlns:a16="http://schemas.microsoft.com/office/drawing/2014/main" id="{CEF9940F-D9D9-B343-B51A-10E10791BBBA}"/>
              </a:ext>
            </a:extLst>
          </p:cNvPr>
          <p:cNvSpPr>
            <a:spLocks noGrp="1"/>
          </p:cNvSpPr>
          <p:nvPr>
            <p:ph type="body" idx="12" hasCustomPrompt="1"/>
          </p:nvPr>
        </p:nvSpPr>
        <p:spPr>
          <a:xfrm>
            <a:off x="4491989"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chart title</a:t>
            </a:r>
          </a:p>
        </p:txBody>
      </p:sp>
      <p:sp>
        <p:nvSpPr>
          <p:cNvPr id="10" name="Text Placeholder 2">
            <a:extLst>
              <a:ext uri="{FF2B5EF4-FFF2-40B4-BE49-F238E27FC236}">
                <a16:creationId xmlns:a16="http://schemas.microsoft.com/office/drawing/2014/main" id="{8F6B0467-EE62-FA42-87FD-561619A6F8F5}"/>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chart title</a:t>
            </a:r>
          </a:p>
        </p:txBody>
      </p:sp>
      <p:sp>
        <p:nvSpPr>
          <p:cNvPr id="11" name="Text Placeholder 11">
            <a:extLst>
              <a:ext uri="{FF2B5EF4-FFF2-40B4-BE49-F238E27FC236}">
                <a16:creationId xmlns:a16="http://schemas.microsoft.com/office/drawing/2014/main" id="{9FF451F5-7748-C949-A955-B66D566CC117}"/>
              </a:ext>
            </a:extLst>
          </p:cNvPr>
          <p:cNvSpPr>
            <a:spLocks noGrp="1"/>
          </p:cNvSpPr>
          <p:nvPr>
            <p:ph type="body" sz="quarter" idx="15" hasCustomPrompt="1"/>
          </p:nvPr>
        </p:nvSpPr>
        <p:spPr>
          <a:xfrm>
            <a:off x="4491989"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2" name="Text Placeholder 11">
            <a:extLst>
              <a:ext uri="{FF2B5EF4-FFF2-40B4-BE49-F238E27FC236}">
                <a16:creationId xmlns:a16="http://schemas.microsoft.com/office/drawing/2014/main" id="{E6F2712F-0BAD-3D43-AA96-DAC8654C441C}"/>
              </a:ext>
            </a:extLst>
          </p:cNvPr>
          <p:cNvSpPr>
            <a:spLocks noGrp="1"/>
          </p:cNvSpPr>
          <p:nvPr>
            <p:ph type="body" sz="quarter" idx="16" hasCustomPrompt="1"/>
          </p:nvPr>
        </p:nvSpPr>
        <p:spPr>
          <a:xfrm>
            <a:off x="8343900"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7" name="Title 6">
            <a:extLst>
              <a:ext uri="{FF2B5EF4-FFF2-40B4-BE49-F238E27FC236}">
                <a16:creationId xmlns:a16="http://schemas.microsoft.com/office/drawing/2014/main" id="{707704E5-505F-E644-8B15-34742134EA48}"/>
              </a:ext>
            </a:extLst>
          </p:cNvPr>
          <p:cNvSpPr>
            <a:spLocks noGrp="1"/>
          </p:cNvSpPr>
          <p:nvPr>
            <p:ph type="title"/>
          </p:nvPr>
        </p:nvSpPr>
        <p:spPr/>
        <p:txBody>
          <a:bodyPr/>
          <a:lstStyle/>
          <a:p>
            <a:r>
              <a:rPr lang="en-US"/>
              <a:t>Click to edit Master title style</a:t>
            </a:r>
          </a:p>
        </p:txBody>
      </p:sp>
      <p:sp>
        <p:nvSpPr>
          <p:cNvPr id="13" name="Text Placeholder 11">
            <a:extLst>
              <a:ext uri="{FF2B5EF4-FFF2-40B4-BE49-F238E27FC236}">
                <a16:creationId xmlns:a16="http://schemas.microsoft.com/office/drawing/2014/main" id="{739B3E2D-28D6-FC4F-A2A2-C7D08171629E}"/>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836F5F35-DBF5-C84A-BD5D-8F32E68A84A6}"/>
              </a:ext>
            </a:extLst>
          </p:cNvPr>
          <p:cNvSpPr>
            <a:spLocks noGrp="1"/>
          </p:cNvSpPr>
          <p:nvPr>
            <p:ph type="ftr" sz="quarter" idx="17"/>
          </p:nvPr>
        </p:nvSpPr>
        <p:spPr/>
        <p:txBody>
          <a:bodyPr/>
          <a:lstStyle/>
          <a:p>
            <a:r>
              <a:rPr lang="en-US"/>
              <a:t>Brigham and Women's Diabetes Program</a:t>
            </a:r>
          </a:p>
        </p:txBody>
      </p:sp>
      <p:sp>
        <p:nvSpPr>
          <p:cNvPr id="5" name="Content Placeholder 4">
            <a:extLst>
              <a:ext uri="{FF2B5EF4-FFF2-40B4-BE49-F238E27FC236}">
                <a16:creationId xmlns:a16="http://schemas.microsoft.com/office/drawing/2014/main" id="{CF50F76B-FA29-B84B-8387-E972C0238586}"/>
              </a:ext>
            </a:extLst>
          </p:cNvPr>
          <p:cNvSpPr>
            <a:spLocks noGrp="1"/>
          </p:cNvSpPr>
          <p:nvPr>
            <p:ph sz="quarter" idx="18"/>
          </p:nvPr>
        </p:nvSpPr>
        <p:spPr>
          <a:xfrm>
            <a:off x="647700" y="1729029"/>
            <a:ext cx="3195638" cy="4016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88159"/>
      </p:ext>
    </p:extLst>
  </p:cSld>
  <p:clrMapOvr>
    <a:masterClrMapping/>
  </p:clrMapOvr>
  <p:extLst>
    <p:ext uri="{DCECCB84-F9BA-43D5-87BE-67443E8EF086}">
      <p15:sldGuideLst xmlns:p15="http://schemas.microsoft.com/office/powerpoint/2012/main">
        <p15:guide id="4" pos="2421">
          <p15:clr>
            <a:srgbClr val="FBAE40"/>
          </p15:clr>
        </p15:guide>
        <p15:guide id="5" pos="2826">
          <p15:clr>
            <a:srgbClr val="FBAE40"/>
          </p15:clr>
        </p15:guide>
        <p15:guide id="6" pos="4849">
          <p15:clr>
            <a:srgbClr val="FBAE40"/>
          </p15:clr>
        </p15:guide>
        <p15:guide id="8" pos="5254">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978A-4E91-7243-A687-476C0D745A32}"/>
              </a:ext>
            </a:extLst>
          </p:cNvPr>
          <p:cNvSpPr>
            <a:spLocks noGrp="1"/>
          </p:cNvSpPr>
          <p:nvPr>
            <p:ph type="title" hasCustomPrompt="1"/>
          </p:nvPr>
        </p:nvSpPr>
        <p:spPr/>
        <p:txBody>
          <a:bodyPr/>
          <a:lstStyle/>
          <a:p>
            <a:r>
              <a:rPr lang="en-US"/>
              <a:t>Click to edit table title</a:t>
            </a:r>
            <a:endParaRPr lang="en-US" dirty="0"/>
          </a:p>
        </p:txBody>
      </p:sp>
      <p:sp>
        <p:nvSpPr>
          <p:cNvPr id="4" name="Table Placeholder 3">
            <a:extLst>
              <a:ext uri="{FF2B5EF4-FFF2-40B4-BE49-F238E27FC236}">
                <a16:creationId xmlns:a16="http://schemas.microsoft.com/office/drawing/2014/main" id="{8DD65DAE-F216-2E49-ACAE-54335084F531}"/>
              </a:ext>
            </a:extLst>
          </p:cNvPr>
          <p:cNvSpPr>
            <a:spLocks noGrp="1"/>
          </p:cNvSpPr>
          <p:nvPr>
            <p:ph type="tbl" sz="quarter" idx="10"/>
          </p:nvPr>
        </p:nvSpPr>
        <p:spPr>
          <a:xfrm>
            <a:off x="640080" y="1719072"/>
            <a:ext cx="10902950" cy="4026091"/>
          </a:xfrm>
        </p:spPr>
        <p:txBody>
          <a:bodyPr/>
          <a:lstStyle/>
          <a:p>
            <a:r>
              <a:rPr lang="en-US"/>
              <a:t>Click icon to add table</a:t>
            </a:r>
            <a:endParaRPr lang="en-US" dirty="0"/>
          </a:p>
        </p:txBody>
      </p:sp>
      <p:sp>
        <p:nvSpPr>
          <p:cNvPr id="5" name="Text Placeholder 11">
            <a:extLst>
              <a:ext uri="{FF2B5EF4-FFF2-40B4-BE49-F238E27FC236}">
                <a16:creationId xmlns:a16="http://schemas.microsoft.com/office/drawing/2014/main" id="{47BB281B-EE6E-F544-82BA-54DA61494E1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3" name="Footer Placeholder 2">
            <a:extLst>
              <a:ext uri="{FF2B5EF4-FFF2-40B4-BE49-F238E27FC236}">
                <a16:creationId xmlns:a16="http://schemas.microsoft.com/office/drawing/2014/main" id="{0329D87B-3C1F-B940-B037-28498C722E9E}"/>
              </a:ext>
            </a:extLst>
          </p:cNvPr>
          <p:cNvSpPr>
            <a:spLocks noGrp="1"/>
          </p:cNvSpPr>
          <p:nvPr>
            <p:ph type="ftr" sz="quarter" idx="15"/>
          </p:nvPr>
        </p:nvSpPr>
        <p:spPr/>
        <p:txBody>
          <a:bodyPr/>
          <a:lstStyle/>
          <a:p>
            <a:r>
              <a:rPr lang="en-US"/>
              <a:t>Brigham and Women's Diabetes Program</a:t>
            </a:r>
          </a:p>
        </p:txBody>
      </p:sp>
    </p:spTree>
    <p:extLst>
      <p:ext uri="{BB962C8B-B14F-4D97-AF65-F5344CB8AC3E}">
        <p14:creationId xmlns:p14="http://schemas.microsoft.com/office/powerpoint/2010/main" val="1621769871"/>
      </p:ext>
    </p:extLst>
  </p:cSld>
  <p:clrMapOvr>
    <a:masterClrMapping/>
  </p:clrMapOvr>
  <p:extLst>
    <p:ext uri="{DCECCB84-F9BA-43D5-87BE-67443E8EF086}">
      <p15:sldGuideLst xmlns:p15="http://schemas.microsoft.com/office/powerpoint/2012/main"/>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p>
            <a:r>
              <a:rPr lang="en-US" dirty="0"/>
              <a:t>Click to edit title</a:t>
            </a:r>
          </a:p>
        </p:txBody>
      </p:sp>
      <p:sp>
        <p:nvSpPr>
          <p:cNvPr id="3" name="Text Placeholder 11">
            <a:extLst>
              <a:ext uri="{FF2B5EF4-FFF2-40B4-BE49-F238E27FC236}">
                <a16:creationId xmlns:a16="http://schemas.microsoft.com/office/drawing/2014/main" id="{B63015DA-BAD6-D641-B5F3-2ED5079D3C95}"/>
              </a:ext>
            </a:extLst>
          </p:cNvPr>
          <p:cNvSpPr>
            <a:spLocks noGrp="1"/>
          </p:cNvSpPr>
          <p:nvPr>
            <p:ph type="body" sz="quarter" idx="14" hasCustomPrompt="1"/>
          </p:nvPr>
        </p:nvSpPr>
        <p:spPr>
          <a:xfrm>
            <a:off x="639759" y="5838568"/>
            <a:ext cx="7058029" cy="274981"/>
          </a:xfrm>
        </p:spPr>
        <p:txBody>
          <a:bodyPr anchor="b"/>
          <a:lstStyle>
            <a:lvl1pPr>
              <a:defRPr sz="800" b="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0E5473F-D95C-3441-AFDD-17B108761141}"/>
              </a:ext>
            </a:extLst>
          </p:cNvPr>
          <p:cNvSpPr>
            <a:spLocks noGrp="1"/>
          </p:cNvSpPr>
          <p:nvPr>
            <p:ph type="ftr" sz="quarter" idx="15"/>
          </p:nvPr>
        </p:nvSpPr>
        <p:spPr/>
        <p:txBody>
          <a:bodyPr/>
          <a:lstStyle/>
          <a:p>
            <a:r>
              <a:rPr lang="en-US"/>
              <a:t>Brigham and Women's Diabetes Program</a:t>
            </a:r>
          </a:p>
        </p:txBody>
      </p:sp>
    </p:spTree>
    <p:extLst>
      <p:ext uri="{BB962C8B-B14F-4D97-AF65-F5344CB8AC3E}">
        <p14:creationId xmlns:p14="http://schemas.microsoft.com/office/powerpoint/2010/main" val="3812309382"/>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15F6962C-2D7D-9C4E-A349-25554E83F8B8}"/>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3" name="Footer Placeholder 2">
            <a:extLst>
              <a:ext uri="{FF2B5EF4-FFF2-40B4-BE49-F238E27FC236}">
                <a16:creationId xmlns:a16="http://schemas.microsoft.com/office/drawing/2014/main" id="{1E169E62-1DA9-CD45-BB12-5DDC2926A427}"/>
              </a:ext>
            </a:extLst>
          </p:cNvPr>
          <p:cNvSpPr>
            <a:spLocks noGrp="1"/>
          </p:cNvSpPr>
          <p:nvPr>
            <p:ph type="ftr" sz="quarter" idx="15"/>
          </p:nvPr>
        </p:nvSpPr>
        <p:spPr/>
        <p:txBody>
          <a:bodyPr/>
          <a:lstStyle/>
          <a:p>
            <a:r>
              <a:rPr lang="en-US"/>
              <a:t>Brigham and Women's Diabetes Program</a:t>
            </a:r>
          </a:p>
        </p:txBody>
      </p:sp>
    </p:spTree>
    <p:extLst>
      <p:ext uri="{BB962C8B-B14F-4D97-AF65-F5344CB8AC3E}">
        <p14:creationId xmlns:p14="http://schemas.microsoft.com/office/powerpoint/2010/main" val="271537490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p:cSld name="Divider">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892808"/>
            <a:ext cx="7315200" cy="2852737"/>
          </a:xfrm>
        </p:spPr>
        <p:txBody>
          <a:bodyPr anchor="ctr"/>
          <a:lstStyle>
            <a:lvl1pPr>
              <a:defRPr sz="5400">
                <a:solidFill>
                  <a:schemeClr val="accent2"/>
                </a:solidFill>
              </a:defRPr>
            </a:lvl1pPr>
          </a:lstStyle>
          <a:p>
            <a:r>
              <a:rPr lang="en-US" dirty="0"/>
              <a:t>Click to edit divider</a:t>
            </a:r>
          </a:p>
        </p:txBody>
      </p:sp>
    </p:spTree>
    <p:extLst>
      <p:ext uri="{BB962C8B-B14F-4D97-AF65-F5344CB8AC3E}">
        <p14:creationId xmlns:p14="http://schemas.microsoft.com/office/powerpoint/2010/main" val="186357577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Quo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1170432" y="1920240"/>
            <a:ext cx="7444408" cy="2576378"/>
          </a:xfrm>
        </p:spPr>
        <p:txBody>
          <a:bodyPr anchor="ctr"/>
          <a:lstStyle>
            <a:lvl1pPr>
              <a:defRPr sz="5400">
                <a:solidFill>
                  <a:schemeClr val="accent2"/>
                </a:solidFill>
              </a:defRPr>
            </a:lvl1pPr>
          </a:lstStyle>
          <a:p>
            <a:r>
              <a:rPr lang="en-US" dirty="0"/>
              <a:t>Click to edit quote</a:t>
            </a:r>
          </a:p>
        </p:txBody>
      </p:sp>
      <p:sp>
        <p:nvSpPr>
          <p:cNvPr id="5" name="Text Placeholder 3">
            <a:extLst>
              <a:ext uri="{FF2B5EF4-FFF2-40B4-BE49-F238E27FC236}">
                <a16:creationId xmlns:a16="http://schemas.microsoft.com/office/drawing/2014/main" id="{042999A3-BC06-724D-AB6B-6565ED0B151D}"/>
              </a:ext>
            </a:extLst>
          </p:cNvPr>
          <p:cNvSpPr>
            <a:spLocks noGrp="1"/>
          </p:cNvSpPr>
          <p:nvPr>
            <p:ph type="body" sz="half" idx="2" hasCustomPrompt="1"/>
          </p:nvPr>
        </p:nvSpPr>
        <p:spPr>
          <a:xfrm>
            <a:off x="1170432" y="4626864"/>
            <a:ext cx="3657599" cy="914401"/>
          </a:xfrm>
        </p:spPr>
        <p:txBody>
          <a:bodyPr/>
          <a:lstStyle>
            <a:lvl1pPr marL="0" inden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Author of quote</a:t>
            </a:r>
          </a:p>
        </p:txBody>
      </p:sp>
      <p:sp>
        <p:nvSpPr>
          <p:cNvPr id="3" name="Footer Placeholder 2">
            <a:extLst>
              <a:ext uri="{FF2B5EF4-FFF2-40B4-BE49-F238E27FC236}">
                <a16:creationId xmlns:a16="http://schemas.microsoft.com/office/drawing/2014/main" id="{2563A591-BBA0-C146-B4F7-E67520528221}"/>
              </a:ext>
            </a:extLst>
          </p:cNvPr>
          <p:cNvSpPr>
            <a:spLocks noGrp="1"/>
          </p:cNvSpPr>
          <p:nvPr>
            <p:ph type="ftr" sz="quarter" idx="10"/>
          </p:nvPr>
        </p:nvSpPr>
        <p:spPr/>
        <p:txBody>
          <a:bodyPr/>
          <a:lstStyle/>
          <a:p>
            <a:r>
              <a:rPr lang="en-US"/>
              <a:t>Brigham and Women's Diabetes Program</a:t>
            </a:r>
          </a:p>
        </p:txBody>
      </p:sp>
    </p:spTree>
    <p:extLst>
      <p:ext uri="{BB962C8B-B14F-4D97-AF65-F5344CB8AC3E}">
        <p14:creationId xmlns:p14="http://schemas.microsoft.com/office/powerpoint/2010/main" val="42223278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3/5/26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Factoi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796841"/>
            <a:ext cx="10911840" cy="2852737"/>
          </a:xfrm>
        </p:spPr>
        <p:txBody>
          <a:bodyPr anchor="ctr"/>
          <a:lstStyle>
            <a:lvl1pPr>
              <a:lnSpc>
                <a:spcPct val="100000"/>
              </a:lnSpc>
              <a:defRPr sz="5400">
                <a:solidFill>
                  <a:schemeClr val="accent2"/>
                </a:solidFill>
              </a:defRPr>
            </a:lvl1pPr>
          </a:lstStyle>
          <a:p>
            <a:r>
              <a:rPr lang="en-US" dirty="0"/>
              <a:t>Factoid teal—Georgia font in sentence case. Use this slide for hero statement.</a:t>
            </a:r>
          </a:p>
        </p:txBody>
      </p:sp>
      <p:sp>
        <p:nvSpPr>
          <p:cNvPr id="3" name="Text Placeholder 11">
            <a:extLst>
              <a:ext uri="{FF2B5EF4-FFF2-40B4-BE49-F238E27FC236}">
                <a16:creationId xmlns:a16="http://schemas.microsoft.com/office/drawing/2014/main" id="{0A040A92-7E8A-6B43-AD38-D5F4F6C96A8B}"/>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036BDDC8-3CC6-624A-9AFB-E2F2B73BA96D}"/>
              </a:ext>
            </a:extLst>
          </p:cNvPr>
          <p:cNvSpPr>
            <a:spLocks noGrp="1"/>
          </p:cNvSpPr>
          <p:nvPr>
            <p:ph type="ftr" sz="quarter" idx="15"/>
          </p:nvPr>
        </p:nvSpPr>
        <p:spPr/>
        <p:txBody>
          <a:bodyPr/>
          <a:lstStyle/>
          <a:p>
            <a:r>
              <a:rPr lang="en-US"/>
              <a:t>Brigham and Women's Diabetes Program</a:t>
            </a:r>
          </a:p>
        </p:txBody>
      </p:sp>
    </p:spTree>
    <p:extLst>
      <p:ext uri="{BB962C8B-B14F-4D97-AF65-F5344CB8AC3E}">
        <p14:creationId xmlns:p14="http://schemas.microsoft.com/office/powerpoint/2010/main" val="52817494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p:cSld name="Back slide">
    <p:bg>
      <p:bgPr>
        <a:solidFill>
          <a:schemeClr val="tx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020C179-BE0C-9D49-90D3-2A15CB49F2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97352" y="3027076"/>
            <a:ext cx="5797296" cy="803849"/>
          </a:xfrm>
          <a:prstGeom prst="rect">
            <a:avLst/>
          </a:prstGeom>
        </p:spPr>
      </p:pic>
    </p:spTree>
    <p:extLst>
      <p:ext uri="{BB962C8B-B14F-4D97-AF65-F5344CB8AC3E}">
        <p14:creationId xmlns:p14="http://schemas.microsoft.com/office/powerpoint/2010/main" val="85717239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userDrawn="1">
  <p:cSld name="Title Slide: Brigham and Women's Hospital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 Placeholder 3">
            <a:extLst>
              <a:ext uri="{FF2B5EF4-FFF2-40B4-BE49-F238E27FC236}">
                <a16:creationId xmlns:a16="http://schemas.microsoft.com/office/drawing/2014/main" id="{CD8716DD-CDEC-3747-B9EB-0101C7398670}"/>
              </a:ext>
            </a:extLst>
          </p:cNvPr>
          <p:cNvSpPr>
            <a:spLocks noGrp="1"/>
          </p:cNvSpPr>
          <p:nvPr>
            <p:ph type="body" sz="half" idx="2" hasCustomPrompt="1"/>
          </p:nvPr>
        </p:nvSpPr>
        <p:spPr>
          <a:xfrm>
            <a:off x="1106424" y="5949272"/>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13" name="Footer Placeholder 4">
            <a:extLst>
              <a:ext uri="{FF2B5EF4-FFF2-40B4-BE49-F238E27FC236}">
                <a16:creationId xmlns:a16="http://schemas.microsoft.com/office/drawing/2014/main" id="{2390213F-822B-9E4F-ADC2-53FA2A5E28F8}"/>
              </a:ext>
            </a:extLst>
          </p:cNvPr>
          <p:cNvSpPr>
            <a:spLocks noGrp="1"/>
          </p:cNvSpPr>
          <p:nvPr>
            <p:ph type="ftr" sz="quarter" idx="10"/>
          </p:nvPr>
        </p:nvSpPr>
        <p:spPr>
          <a:xfrm>
            <a:off x="1103248" y="6362188"/>
            <a:ext cx="6585619" cy="153888"/>
          </a:xfrm>
        </p:spPr>
        <p:txBody>
          <a:bodyPr/>
          <a:lstStyle>
            <a:lvl1pPr algn="l">
              <a:defRPr/>
            </a:lvl1pPr>
          </a:lstStyle>
          <a:p>
            <a:r>
              <a:rPr lang="en-US"/>
              <a:t>Brigham and Women's Diabetes Program</a:t>
            </a:r>
            <a:endParaRPr lang="en-US" dirty="0"/>
          </a:p>
        </p:txBody>
      </p:sp>
      <p:pic>
        <p:nvPicPr>
          <p:cNvPr id="14" name="Graphic 13">
            <a:extLst>
              <a:ext uri="{FF2B5EF4-FFF2-40B4-BE49-F238E27FC236}">
                <a16:creationId xmlns:a16="http://schemas.microsoft.com/office/drawing/2014/main" id="{CBAE4295-7EA7-FF4B-A202-A0257EC07B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2" y="6223973"/>
            <a:ext cx="1975103" cy="329184"/>
          </a:xfrm>
          <a:prstGeom prst="rect">
            <a:avLst/>
          </a:prstGeom>
        </p:spPr>
      </p:pic>
      <p:pic>
        <p:nvPicPr>
          <p:cNvPr id="10" name="Graphic 9">
            <a:extLst>
              <a:ext uri="{FF2B5EF4-FFF2-40B4-BE49-F238E27FC236}">
                <a16:creationId xmlns:a16="http://schemas.microsoft.com/office/drawing/2014/main" id="{147A6289-6A60-0640-BB50-2364594F1D6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4" y="635936"/>
            <a:ext cx="4317238" cy="455676"/>
          </a:xfrm>
          <a:prstGeom prst="rect">
            <a:avLst/>
          </a:prstGeom>
        </p:spPr>
      </p:pic>
    </p:spTree>
    <p:extLst>
      <p:ext uri="{BB962C8B-B14F-4D97-AF65-F5344CB8AC3E}">
        <p14:creationId xmlns:p14="http://schemas.microsoft.com/office/powerpoint/2010/main" val="342992574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ptback-01.jpg"/>
          <p:cNvPicPr>
            <a:picLocks noChangeAspect="1"/>
          </p:cNvPicPr>
          <p:nvPr userDrawn="1"/>
        </p:nvPicPr>
        <p:blipFill>
          <a:blip r:embed="rId2"/>
          <a:stretch>
            <a:fillRect/>
          </a:stretch>
        </p:blipFill>
        <p:spPr>
          <a:xfrm>
            <a:off x="0" y="0"/>
            <a:ext cx="12208256" cy="6867144"/>
          </a:xfrm>
          <a:prstGeom prst="rect">
            <a:avLst/>
          </a:prstGeom>
        </p:spPr>
      </p:pic>
      <p:sp>
        <p:nvSpPr>
          <p:cNvPr id="2" name="Title 1"/>
          <p:cNvSpPr>
            <a:spLocks noGrp="1"/>
          </p:cNvSpPr>
          <p:nvPr>
            <p:ph type="ctrTitle"/>
          </p:nvPr>
        </p:nvSpPr>
        <p:spPr>
          <a:xfrm>
            <a:off x="914400" y="1435315"/>
            <a:ext cx="7702633" cy="2148634"/>
          </a:xfrm>
        </p:spPr>
        <p:txBody>
          <a:bodyPr anchor="t">
            <a:normAutofit/>
          </a:bodyPr>
          <a:lstStyle>
            <a:lvl1pPr algn="l">
              <a:lnSpc>
                <a:spcPts val="4800"/>
              </a:lnSpc>
              <a:defRPr sz="4500" b="1">
                <a:solidFill>
                  <a:srgbClr val="FFFFFF"/>
                </a:solidFill>
                <a:latin typeface="Times New Roman"/>
                <a:cs typeface="Times New Roman"/>
              </a:defRPr>
            </a:lvl1pPr>
          </a:lstStyle>
          <a:p>
            <a:r>
              <a:rPr lang="en-US" dirty="0"/>
              <a:t>Click to edit Master title style</a:t>
            </a:r>
          </a:p>
        </p:txBody>
      </p:sp>
      <p:sp>
        <p:nvSpPr>
          <p:cNvPr id="3" name="Subtitle 2"/>
          <p:cNvSpPr>
            <a:spLocks noGrp="1"/>
          </p:cNvSpPr>
          <p:nvPr>
            <p:ph type="subTitle" idx="1"/>
          </p:nvPr>
        </p:nvSpPr>
        <p:spPr>
          <a:xfrm>
            <a:off x="914400" y="3705734"/>
            <a:ext cx="6241333" cy="1791975"/>
          </a:xfrm>
        </p:spPr>
        <p:txBody>
          <a:bodyPr>
            <a:normAutofit/>
          </a:bodyPr>
          <a:lstStyle>
            <a:lvl1pPr marL="0" indent="0" algn="l">
              <a:lnSpc>
                <a:spcPts val="2700"/>
              </a:lnSpc>
              <a:buNone/>
              <a:defRPr sz="23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46484221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descr="pptbacktoc-02.jpg"/>
          <p:cNvPicPr>
            <a:picLocks noChangeAspect="1"/>
          </p:cNvPicPr>
          <p:nvPr userDrawn="1"/>
        </p:nvPicPr>
        <p:blipFill>
          <a:blip r:embed="rId2"/>
          <a:stretch>
            <a:fillRect/>
          </a:stretch>
        </p:blipFill>
        <p:spPr>
          <a:xfrm>
            <a:off x="0" y="0"/>
            <a:ext cx="12208256" cy="6867144"/>
          </a:xfrm>
          <a:prstGeom prst="rect">
            <a:avLst/>
          </a:prstGeom>
        </p:spPr>
      </p:pic>
      <p:sp>
        <p:nvSpPr>
          <p:cNvPr id="6" name="Title 5"/>
          <p:cNvSpPr>
            <a:spLocks noGrp="1"/>
          </p:cNvSpPr>
          <p:nvPr>
            <p:ph type="title"/>
          </p:nvPr>
        </p:nvSpPr>
        <p:spPr/>
        <p:txBody>
          <a:bodyPr>
            <a:normAutofit/>
          </a:bodyPr>
          <a:lstStyle>
            <a:lvl1pPr>
              <a:defRPr sz="2900">
                <a:solidFill>
                  <a:srgbClr val="FFFFFF"/>
                </a:solidFill>
              </a:defRPr>
            </a:lvl1pPr>
          </a:lstStyle>
          <a:p>
            <a:r>
              <a:rPr lang="en-US" dirty="0"/>
              <a:t>Click to edit Master title style</a:t>
            </a:r>
          </a:p>
        </p:txBody>
      </p:sp>
      <p:sp>
        <p:nvSpPr>
          <p:cNvPr id="8" name="Content Placeholder 7"/>
          <p:cNvSpPr>
            <a:spLocks noGrp="1"/>
          </p:cNvSpPr>
          <p:nvPr>
            <p:ph sz="quarter" idx="10"/>
          </p:nvPr>
        </p:nvSpPr>
        <p:spPr>
          <a:xfrm>
            <a:off x="609600" y="1493586"/>
            <a:ext cx="10972800" cy="4688266"/>
          </a:xfrm>
        </p:spPr>
        <p:txBody>
          <a:bodyPr>
            <a:normAutofit/>
          </a:bodyPr>
          <a:lstStyle>
            <a:lvl1pPr marL="457200" indent="-457200">
              <a:lnSpc>
                <a:spcPct val="150000"/>
              </a:lnSpc>
              <a:buSzPct val="100000"/>
              <a:buFont typeface="+mj-lt"/>
              <a:buAutoNum type="arabicPeriod"/>
              <a:defRPr sz="2300">
                <a:solidFill>
                  <a:schemeClr val="bg1"/>
                </a:solidFill>
              </a:defRPr>
            </a:lvl1pPr>
            <a:lvl2pPr marL="800100" indent="-342900">
              <a:buFont typeface="+mj-lt"/>
              <a:buAutoNum type="arabicPeriod"/>
              <a:defRPr>
                <a:solidFill>
                  <a:schemeClr val="bg1"/>
                </a:solidFill>
              </a:defRPr>
            </a:lvl2pPr>
            <a:lvl3pPr marL="1257300" indent="-342900">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91546687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pptbacktoc-02.jpg"/>
          <p:cNvPicPr>
            <a:picLocks noChangeAspect="1"/>
          </p:cNvPicPr>
          <p:nvPr userDrawn="1"/>
        </p:nvPicPr>
        <p:blipFill>
          <a:blip r:embed="rId2"/>
          <a:stretch>
            <a:fillRect/>
          </a:stretch>
        </p:blipFill>
        <p:spPr>
          <a:xfrm>
            <a:off x="0" y="0"/>
            <a:ext cx="12208256" cy="6867144"/>
          </a:xfrm>
          <a:prstGeom prst="rect">
            <a:avLst/>
          </a:prstGeom>
        </p:spPr>
      </p:pic>
      <p:sp>
        <p:nvSpPr>
          <p:cNvPr id="2" name="Title 1"/>
          <p:cNvSpPr>
            <a:spLocks noGrp="1"/>
          </p:cNvSpPr>
          <p:nvPr>
            <p:ph type="title" hasCustomPrompt="1"/>
          </p:nvPr>
        </p:nvSpPr>
        <p:spPr>
          <a:xfrm>
            <a:off x="963084" y="1684143"/>
            <a:ext cx="10363200" cy="2700106"/>
          </a:xfrm>
        </p:spPr>
        <p:txBody>
          <a:bodyPr anchor="t">
            <a:noAutofit/>
          </a:bodyPr>
          <a:lstStyle>
            <a:lvl1pPr algn="l">
              <a:lnSpc>
                <a:spcPts val="4800"/>
              </a:lnSpc>
              <a:defRPr sz="45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6494148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dirty="0"/>
              <a:t>Click to edit Master title style</a:t>
            </a:r>
          </a:p>
        </p:txBody>
      </p:sp>
      <p:sp>
        <p:nvSpPr>
          <p:cNvPr id="4" name="Footer Placeholder 3"/>
          <p:cNvSpPr>
            <a:spLocks noGrp="1"/>
          </p:cNvSpPr>
          <p:nvPr>
            <p:ph type="ftr" sz="quarter" idx="11"/>
          </p:nvPr>
        </p:nvSpPr>
        <p:spPr>
          <a:xfrm>
            <a:off x="609600" y="6356351"/>
            <a:ext cx="3860800" cy="365125"/>
          </a:xfrm>
          <a:prstGeom prst="rect">
            <a:avLst/>
          </a:prstGeom>
        </p:spPr>
        <p:txBody>
          <a:bodyPr/>
          <a:lstStyle/>
          <a:p>
            <a:r>
              <a:rPr lang="en-US"/>
              <a:t>Mount Sinai / Presentation Slide / December 5, 2012</a:t>
            </a:r>
          </a:p>
        </p:txBody>
      </p:sp>
      <p:sp>
        <p:nvSpPr>
          <p:cNvPr id="5" name="Slide Number Placeholder 4"/>
          <p:cNvSpPr>
            <a:spLocks noGrp="1"/>
          </p:cNvSpPr>
          <p:nvPr>
            <p:ph type="sldNum" sz="quarter" idx="12"/>
          </p:nvPr>
        </p:nvSpPr>
        <p:spPr/>
        <p:txBody>
          <a:bodyPr/>
          <a:lstStyle/>
          <a:p>
            <a:fld id="{9F8FBD0B-D5BA-AC4A-B182-CCF391B5588A}" type="slidenum">
              <a:rPr lang="en-US" smtClean="0"/>
              <a:pPr/>
              <a:t>‹#›</a:t>
            </a:fld>
            <a:endParaRPr lang="en-US"/>
          </a:p>
        </p:txBody>
      </p:sp>
      <p:sp>
        <p:nvSpPr>
          <p:cNvPr id="7" name="Text Placeholder 2"/>
          <p:cNvSpPr>
            <a:spLocks noGrp="1"/>
          </p:cNvSpPr>
          <p:nvPr>
            <p:ph type="body" idx="1"/>
          </p:nvPr>
        </p:nvSpPr>
        <p:spPr>
          <a:xfrm>
            <a:off x="609600" y="1739781"/>
            <a:ext cx="10972800" cy="4197252"/>
          </a:xfrm>
        </p:spPr>
        <p:txBody>
          <a:bodyPr anchor="t">
            <a:normAutofit/>
          </a:bodyPr>
          <a:lstStyle>
            <a:lvl1pPr marL="0" indent="0">
              <a:lnSpc>
                <a:spcPts val="5200"/>
              </a:lnSpc>
              <a:buNone/>
              <a:defRPr sz="5100" b="1">
                <a:solidFill>
                  <a:srgbClr val="666666"/>
                </a:solidFill>
                <a:latin typeface="Times New Roman"/>
                <a:cs typeface="Times New Roman"/>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0862309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dirty="0"/>
              <a:t>Click to edit Master title style</a:t>
            </a:r>
          </a:p>
        </p:txBody>
      </p:sp>
      <p:sp>
        <p:nvSpPr>
          <p:cNvPr id="3" name="Content Placeholder 2"/>
          <p:cNvSpPr>
            <a:spLocks noGrp="1"/>
          </p:cNvSpPr>
          <p:nvPr>
            <p:ph idx="1"/>
          </p:nvPr>
        </p:nvSpPr>
        <p:spPr>
          <a:xfrm>
            <a:off x="609600" y="1493087"/>
            <a:ext cx="10972800" cy="4525963"/>
          </a:xfrm>
        </p:spPr>
        <p:txBody>
          <a:bodyPr/>
          <a:lstStyle>
            <a:lvl1pPr>
              <a:lnSpc>
                <a:spcPts val="2300"/>
              </a:lnSpc>
              <a:defRPr/>
            </a:lvl1pPr>
            <a:lvl4pPr>
              <a:defRPr>
                <a:latin typeface="Arial"/>
                <a:cs typeface="Aria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09600" y="6356351"/>
            <a:ext cx="3860800" cy="365125"/>
          </a:xfrm>
          <a:prstGeom prst="rect">
            <a:avLst/>
          </a:prstGeom>
        </p:spPr>
        <p:txBody>
          <a:bodyPr/>
          <a:lstStyle/>
          <a:p>
            <a:r>
              <a:rPr lang="en-US"/>
              <a:t>Mount Sinai / Presentation Slide / December 5, 2012</a:t>
            </a:r>
          </a:p>
        </p:txBody>
      </p:sp>
      <p:sp>
        <p:nvSpPr>
          <p:cNvPr id="6" name="Slide Number Placeholder 5"/>
          <p:cNvSpPr>
            <a:spLocks noGrp="1"/>
          </p:cNvSpPr>
          <p:nvPr>
            <p:ph type="sldNum" sz="quarter" idx="12"/>
          </p:nvPr>
        </p:nvSpPr>
        <p:spPr/>
        <p:txBody>
          <a:bodyPr/>
          <a:lstStyle/>
          <a:p>
            <a:fld id="{9F8FBD0B-D5BA-AC4A-B182-CCF391B5588A}" type="slidenum">
              <a:rPr lang="en-US" smtClean="0"/>
              <a:pPr/>
              <a:t>‹#›</a:t>
            </a:fld>
            <a:endParaRPr lang="en-US"/>
          </a:p>
        </p:txBody>
      </p:sp>
    </p:spTree>
    <p:extLst>
      <p:ext uri="{BB962C8B-B14F-4D97-AF65-F5344CB8AC3E}">
        <p14:creationId xmlns:p14="http://schemas.microsoft.com/office/powerpoint/2010/main" val="304195474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60AF98-A127-4C49-A439-CC5E1A1E9213}" type="datetimeFigureOut">
              <a:rPr lang="en-US" smtClean="0"/>
              <a:t>3/5/26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BBC078-B236-4440-8E64-01AAA14E42E4}" type="slidenum">
              <a:rPr lang="en-US" smtClean="0"/>
              <a:t>‹#›</a:t>
            </a:fld>
            <a:endParaRPr lang="en-US"/>
          </a:p>
        </p:txBody>
      </p:sp>
    </p:spTree>
    <p:extLst>
      <p:ext uri="{BB962C8B-B14F-4D97-AF65-F5344CB8AC3E}">
        <p14:creationId xmlns:p14="http://schemas.microsoft.com/office/powerpoint/2010/main" val="125202240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1D74A-1BF0-114D-9154-1B7BAB85D8EC}"/>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4ADB030-9683-8540-85EF-1CA1D19B10D3}"/>
              </a:ext>
            </a:extLst>
          </p:cNvPr>
          <p:cNvSpPr>
            <a:spLocks noGrp="1"/>
          </p:cNvSpPr>
          <p:nvPr>
            <p:ph type="ftr" sz="quarter" idx="10"/>
          </p:nvPr>
        </p:nvSpPr>
        <p:spPr/>
        <p:txBody>
          <a:bodyPr/>
          <a:lstStyle/>
          <a:p>
            <a:r>
              <a:rPr lang="en-US"/>
              <a:t>#ENDO2022</a:t>
            </a:r>
            <a:endParaRPr lang="en-US" dirty="0"/>
          </a:p>
        </p:txBody>
      </p:sp>
      <p:sp>
        <p:nvSpPr>
          <p:cNvPr id="4" name="Text Placeholder 2">
            <a:extLst>
              <a:ext uri="{FF2B5EF4-FFF2-40B4-BE49-F238E27FC236}">
                <a16:creationId xmlns:a16="http://schemas.microsoft.com/office/drawing/2014/main" id="{E9B815A3-D17A-934A-BC64-25B714BB5248}"/>
              </a:ext>
            </a:extLst>
          </p:cNvPr>
          <p:cNvSpPr>
            <a:spLocks noGrp="1"/>
          </p:cNvSpPr>
          <p:nvPr>
            <p:ph idx="1"/>
          </p:nvPr>
        </p:nvSpPr>
        <p:spPr>
          <a:xfrm>
            <a:off x="838200" y="1825625"/>
            <a:ext cx="5058508" cy="36607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0FED810E-CDD3-3E4B-A97C-232386AAED37}"/>
              </a:ext>
            </a:extLst>
          </p:cNvPr>
          <p:cNvSpPr>
            <a:spLocks noGrp="1"/>
          </p:cNvSpPr>
          <p:nvPr>
            <p:ph idx="11"/>
          </p:nvPr>
        </p:nvSpPr>
        <p:spPr>
          <a:xfrm>
            <a:off x="6312877" y="1825625"/>
            <a:ext cx="5058508" cy="36607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34170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CF44F-F413-0849-A5B6-0668721BAFD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8732A28A-CCE7-F542-AD63-5CC35719FC76}"/>
              </a:ext>
            </a:extLst>
          </p:cNvPr>
          <p:cNvSpPr>
            <a:spLocks noGrp="1"/>
          </p:cNvSpPr>
          <p:nvPr>
            <p:ph type="ftr" sz="quarter" idx="10"/>
          </p:nvPr>
        </p:nvSpPr>
        <p:spPr/>
        <p:txBody>
          <a:bodyPr/>
          <a:lstStyle/>
          <a:p>
            <a:r>
              <a:rPr lang="en-US"/>
              <a:t>#ENDO2022</a:t>
            </a:r>
            <a:endParaRPr lang="en-US" dirty="0"/>
          </a:p>
        </p:txBody>
      </p:sp>
      <p:sp>
        <p:nvSpPr>
          <p:cNvPr id="4" name="Rectangle 3">
            <a:extLst>
              <a:ext uri="{FF2B5EF4-FFF2-40B4-BE49-F238E27FC236}">
                <a16:creationId xmlns:a16="http://schemas.microsoft.com/office/drawing/2014/main" id="{FA4C19A6-F7D8-0E41-8FA5-CFF739128569}"/>
              </a:ext>
            </a:extLst>
          </p:cNvPr>
          <p:cNvSpPr/>
          <p:nvPr userDrawn="1"/>
        </p:nvSpPr>
        <p:spPr>
          <a:xfrm>
            <a:off x="0" y="5653668"/>
            <a:ext cx="12191237" cy="1204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887214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B96E0-DAEA-FD4B-DC3B-5137D2E5A75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210088" cy="3747523"/>
          </a:xfrm>
          <a:prstGeom prst="rect">
            <a:avLst/>
          </a:prstGeom>
        </p:spPr>
      </p:pic>
      <p:sp>
        <p:nvSpPr>
          <p:cNvPr id="11" name="Rectangle 10">
            <a:extLst>
              <a:ext uri="{FF2B5EF4-FFF2-40B4-BE49-F238E27FC236}">
                <a16:creationId xmlns:a16="http://schemas.microsoft.com/office/drawing/2014/main" id="{7641B503-DFCE-B240-9E36-8DD3A04190D4}"/>
              </a:ext>
            </a:extLst>
          </p:cNvPr>
          <p:cNvSpPr/>
          <p:nvPr userDrawn="1"/>
        </p:nvSpPr>
        <p:spPr>
          <a:xfrm>
            <a:off x="0" y="3752603"/>
            <a:ext cx="12210089" cy="3105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57F72BC-059E-DD11-8C83-9742B49BD1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02522" y="4497313"/>
            <a:ext cx="8937141" cy="1354112"/>
          </a:xfrm>
          <a:prstGeom prst="rect">
            <a:avLst/>
          </a:prstGeom>
        </p:spPr>
      </p:pic>
      <p:sp>
        <p:nvSpPr>
          <p:cNvPr id="12" name="Rectangle 11">
            <a:extLst>
              <a:ext uri="{FF2B5EF4-FFF2-40B4-BE49-F238E27FC236}">
                <a16:creationId xmlns:a16="http://schemas.microsoft.com/office/drawing/2014/main" id="{97476C2B-2545-BE45-A6E1-870759417490}"/>
              </a:ext>
            </a:extLst>
          </p:cNvPr>
          <p:cNvSpPr/>
          <p:nvPr userDrawn="1"/>
        </p:nvSpPr>
        <p:spPr>
          <a:xfrm rot="5400000" flipV="1">
            <a:off x="6077526" y="-2298418"/>
            <a:ext cx="55038" cy="12210089"/>
          </a:xfrm>
          <a:prstGeom prst="rect">
            <a:avLst/>
          </a:prstGeom>
          <a:solidFill>
            <a:srgbClr val="68A2D8"/>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13802624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41B503-DFCE-B240-9E36-8DD3A04190D4}"/>
              </a:ext>
            </a:extLst>
          </p:cNvPr>
          <p:cNvSpPr/>
          <p:nvPr userDrawn="1"/>
        </p:nvSpPr>
        <p:spPr>
          <a:xfrm>
            <a:off x="0" y="3752603"/>
            <a:ext cx="12210089" cy="3105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9A7614B-2303-40A2-CE9B-08E7967AAA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92897" y="2751655"/>
            <a:ext cx="8937141" cy="1354112"/>
          </a:xfrm>
          <a:prstGeom prst="rect">
            <a:avLst/>
          </a:prstGeom>
        </p:spPr>
      </p:pic>
      <p:sp>
        <p:nvSpPr>
          <p:cNvPr id="5" name="Rectangle 4">
            <a:extLst>
              <a:ext uri="{FF2B5EF4-FFF2-40B4-BE49-F238E27FC236}">
                <a16:creationId xmlns:a16="http://schemas.microsoft.com/office/drawing/2014/main" id="{2641E861-6B16-B545-9F36-32EA401C8D9E}"/>
              </a:ext>
            </a:extLst>
          </p:cNvPr>
          <p:cNvSpPr/>
          <p:nvPr userDrawn="1"/>
        </p:nvSpPr>
        <p:spPr>
          <a:xfrm>
            <a:off x="1" y="6103917"/>
            <a:ext cx="12192000" cy="754083"/>
          </a:xfrm>
          <a:prstGeom prst="rect">
            <a:avLst/>
          </a:prstGeom>
          <a:solidFill>
            <a:srgbClr val="003473"/>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Rectangle 5">
            <a:extLst>
              <a:ext uri="{FF2B5EF4-FFF2-40B4-BE49-F238E27FC236}">
                <a16:creationId xmlns:a16="http://schemas.microsoft.com/office/drawing/2014/main" id="{7870F049-2383-CF4F-9010-BC6804AEF5FA}"/>
              </a:ext>
            </a:extLst>
          </p:cNvPr>
          <p:cNvSpPr/>
          <p:nvPr userDrawn="1"/>
        </p:nvSpPr>
        <p:spPr>
          <a:xfrm rot="5400000" flipV="1">
            <a:off x="6077526" y="-74320"/>
            <a:ext cx="55038" cy="12210089"/>
          </a:xfrm>
          <a:prstGeom prst="rect">
            <a:avLst/>
          </a:prstGeom>
          <a:solidFill>
            <a:srgbClr val="68A2D8"/>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45477089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98FD96-0C5D-BF4B-B766-7B08F2E3BE33}"/>
              </a:ext>
            </a:extLst>
          </p:cNvPr>
          <p:cNvSpPr/>
          <p:nvPr userDrawn="1"/>
        </p:nvSpPr>
        <p:spPr>
          <a:xfrm>
            <a:off x="0" y="5631366"/>
            <a:ext cx="12192000" cy="1226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AC55F54-4CF2-9730-5F29-07FC612E97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52"/>
          <a:stretch/>
        </p:blipFill>
        <p:spPr>
          <a:xfrm>
            <a:off x="9265791" y="0"/>
            <a:ext cx="2944297" cy="6866296"/>
          </a:xfrm>
          <a:prstGeom prst="rect">
            <a:avLst/>
          </a:prstGeom>
        </p:spPr>
      </p:pic>
      <p:sp>
        <p:nvSpPr>
          <p:cNvPr id="7" name="Rectangle 6">
            <a:extLst>
              <a:ext uri="{FF2B5EF4-FFF2-40B4-BE49-F238E27FC236}">
                <a16:creationId xmlns:a16="http://schemas.microsoft.com/office/drawing/2014/main" id="{3977BF83-ABE1-3B4C-8D72-C58BF7B33DA6}"/>
              </a:ext>
            </a:extLst>
          </p:cNvPr>
          <p:cNvSpPr/>
          <p:nvPr userDrawn="1"/>
        </p:nvSpPr>
        <p:spPr>
          <a:xfrm rot="5400000">
            <a:off x="5776586" y="3410289"/>
            <a:ext cx="6866294" cy="45719"/>
          </a:xfrm>
          <a:prstGeom prst="rect">
            <a:avLst/>
          </a:prstGeom>
          <a:solidFill>
            <a:srgbClr val="68A2D8"/>
          </a:solidFill>
          <a:ln>
            <a:noFill/>
          </a:ln>
          <a:effectLst/>
        </p:spPr>
        <p:style>
          <a:lnRef idx="1">
            <a:schemeClr val="accent1"/>
          </a:lnRef>
          <a:fillRef idx="3">
            <a:schemeClr val="accent1"/>
          </a:fillRef>
          <a:effectRef idx="2">
            <a:schemeClr val="accent1"/>
          </a:effectRef>
          <a:fontRef idx="minor">
            <a:schemeClr val="lt1"/>
          </a:fontRef>
        </p:style>
      </p:sp>
      <p:pic>
        <p:nvPicPr>
          <p:cNvPr id="2" name="Picture 1">
            <a:extLst>
              <a:ext uri="{FF2B5EF4-FFF2-40B4-BE49-F238E27FC236}">
                <a16:creationId xmlns:a16="http://schemas.microsoft.com/office/drawing/2014/main" id="{F0056BAE-C867-0D87-9D82-E04E7E2005C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82959" y="2907135"/>
            <a:ext cx="6899095" cy="1045317"/>
          </a:xfrm>
          <a:prstGeom prst="rect">
            <a:avLst/>
          </a:prstGeom>
        </p:spPr>
      </p:pic>
    </p:spTree>
    <p:extLst>
      <p:ext uri="{BB962C8B-B14F-4D97-AF65-F5344CB8AC3E}">
        <p14:creationId xmlns:p14="http://schemas.microsoft.com/office/powerpoint/2010/main" val="197774533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98FD96-0C5D-BF4B-B766-7B08F2E3BE33}"/>
              </a:ext>
            </a:extLst>
          </p:cNvPr>
          <p:cNvSpPr/>
          <p:nvPr userDrawn="1"/>
        </p:nvSpPr>
        <p:spPr>
          <a:xfrm>
            <a:off x="0" y="5631366"/>
            <a:ext cx="12192000" cy="1226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8EF5C78-3ECD-AB43-B89A-D022B9BA4E76}"/>
              </a:ext>
            </a:extLst>
          </p:cNvPr>
          <p:cNvSpPr/>
          <p:nvPr userDrawn="1"/>
        </p:nvSpPr>
        <p:spPr>
          <a:xfrm>
            <a:off x="9247703" y="1"/>
            <a:ext cx="2944297" cy="6866295"/>
          </a:xfrm>
          <a:prstGeom prst="rect">
            <a:avLst/>
          </a:prstGeom>
          <a:solidFill>
            <a:srgbClr val="003473"/>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1" name="Rectangle 10">
            <a:extLst>
              <a:ext uri="{FF2B5EF4-FFF2-40B4-BE49-F238E27FC236}">
                <a16:creationId xmlns:a16="http://schemas.microsoft.com/office/drawing/2014/main" id="{E9A87207-04F1-1546-AA55-DB905BF1575B}"/>
              </a:ext>
            </a:extLst>
          </p:cNvPr>
          <p:cNvSpPr/>
          <p:nvPr userDrawn="1"/>
        </p:nvSpPr>
        <p:spPr>
          <a:xfrm rot="5400000">
            <a:off x="5776586" y="3410289"/>
            <a:ext cx="6866294" cy="45719"/>
          </a:xfrm>
          <a:prstGeom prst="rect">
            <a:avLst/>
          </a:prstGeom>
          <a:solidFill>
            <a:srgbClr val="68A2D8"/>
          </a:solidFill>
          <a:ln>
            <a:noFill/>
          </a:ln>
          <a:effectLst/>
        </p:spPr>
        <p:style>
          <a:lnRef idx="1">
            <a:schemeClr val="accent1"/>
          </a:lnRef>
          <a:fillRef idx="3">
            <a:schemeClr val="accent1"/>
          </a:fillRef>
          <a:effectRef idx="2">
            <a:schemeClr val="accent1"/>
          </a:effectRef>
          <a:fontRef idx="minor">
            <a:schemeClr val="lt1"/>
          </a:fontRef>
        </p:style>
      </p:sp>
      <p:pic>
        <p:nvPicPr>
          <p:cNvPr id="2" name="Picture 1">
            <a:extLst>
              <a:ext uri="{FF2B5EF4-FFF2-40B4-BE49-F238E27FC236}">
                <a16:creationId xmlns:a16="http://schemas.microsoft.com/office/drawing/2014/main" id="{B036BAE3-FBE9-4FAD-1144-BDD039C28F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2959" y="2907135"/>
            <a:ext cx="6899095" cy="1045317"/>
          </a:xfrm>
          <a:prstGeom prst="rect">
            <a:avLst/>
          </a:prstGeom>
        </p:spPr>
      </p:pic>
    </p:spTree>
    <p:extLst>
      <p:ext uri="{BB962C8B-B14F-4D97-AF65-F5344CB8AC3E}">
        <p14:creationId xmlns:p14="http://schemas.microsoft.com/office/powerpoint/2010/main" val="306332225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9E43-A4B4-5047-B173-358AC4C7626C}"/>
              </a:ext>
            </a:extLst>
          </p:cNvPr>
          <p:cNvSpPr>
            <a:spLocks noGrp="1"/>
          </p:cNvSpPr>
          <p:nvPr>
            <p:ph type="ctrTitle" hasCustomPrompt="1"/>
          </p:nvPr>
        </p:nvSpPr>
        <p:spPr>
          <a:xfrm>
            <a:off x="899763" y="1149658"/>
            <a:ext cx="10493793" cy="2387600"/>
          </a:xfrm>
          <a:prstGeom prst="rect">
            <a:avLst/>
          </a:prstGeom>
        </p:spPr>
        <p:txBody>
          <a:bodyPr anchor="b">
            <a:normAutofit/>
          </a:bodyPr>
          <a:lstStyle>
            <a:lvl1pPr algn="l">
              <a:defRPr sz="5400" baseline="0"/>
            </a:lvl1pPr>
          </a:lstStyle>
          <a:p>
            <a:r>
              <a:rPr lang="en-US" dirty="0"/>
              <a:t>CLICK TO EDIT MASTER TITLE STYLE</a:t>
            </a:r>
          </a:p>
        </p:txBody>
      </p:sp>
      <p:sp>
        <p:nvSpPr>
          <p:cNvPr id="3" name="Subtitle 2">
            <a:extLst>
              <a:ext uri="{FF2B5EF4-FFF2-40B4-BE49-F238E27FC236}">
                <a16:creationId xmlns:a16="http://schemas.microsoft.com/office/drawing/2014/main" id="{789F756D-D8C0-4A4F-A7DC-BE1AD586C95D}"/>
              </a:ext>
            </a:extLst>
          </p:cNvPr>
          <p:cNvSpPr>
            <a:spLocks noGrp="1"/>
          </p:cNvSpPr>
          <p:nvPr>
            <p:ph type="subTitle" idx="1" hasCustomPrompt="1"/>
          </p:nvPr>
        </p:nvSpPr>
        <p:spPr>
          <a:xfrm>
            <a:off x="899763" y="3629333"/>
            <a:ext cx="10493793" cy="1655762"/>
          </a:xfrm>
        </p:spPr>
        <p:txBody>
          <a:bodyPr/>
          <a:lstStyle>
            <a:lvl1pPr marL="0" indent="0" algn="l">
              <a:buNone/>
              <a:defRPr sz="2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0818598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9E43-A4B4-5047-B173-358AC4C7626C}"/>
              </a:ext>
            </a:extLst>
          </p:cNvPr>
          <p:cNvSpPr>
            <a:spLocks noGrp="1"/>
          </p:cNvSpPr>
          <p:nvPr>
            <p:ph type="ctrTitle" hasCustomPrompt="1"/>
          </p:nvPr>
        </p:nvSpPr>
        <p:spPr>
          <a:xfrm>
            <a:off x="899764" y="1149658"/>
            <a:ext cx="7732739" cy="2387600"/>
          </a:xfrm>
          <a:prstGeom prst="rect">
            <a:avLst/>
          </a:prstGeom>
        </p:spPr>
        <p:txBody>
          <a:bodyPr anchor="b">
            <a:normAutofit/>
          </a:bodyPr>
          <a:lstStyle>
            <a:lvl1pPr algn="l">
              <a:defRPr sz="3600"/>
            </a:lvl1pPr>
          </a:lstStyle>
          <a:p>
            <a:r>
              <a:rPr lang="en-US" dirty="0"/>
              <a:t>CLICK TO EDIT MASTER TITLE STYLE</a:t>
            </a:r>
          </a:p>
        </p:txBody>
      </p:sp>
      <p:sp>
        <p:nvSpPr>
          <p:cNvPr id="3" name="Subtitle 2">
            <a:extLst>
              <a:ext uri="{FF2B5EF4-FFF2-40B4-BE49-F238E27FC236}">
                <a16:creationId xmlns:a16="http://schemas.microsoft.com/office/drawing/2014/main" id="{789F756D-D8C0-4A4F-A7DC-BE1AD586C95D}"/>
              </a:ext>
            </a:extLst>
          </p:cNvPr>
          <p:cNvSpPr>
            <a:spLocks noGrp="1"/>
          </p:cNvSpPr>
          <p:nvPr>
            <p:ph type="subTitle" idx="1" hasCustomPrompt="1"/>
          </p:nvPr>
        </p:nvSpPr>
        <p:spPr>
          <a:xfrm>
            <a:off x="899764" y="3629333"/>
            <a:ext cx="7732739" cy="1655762"/>
          </a:xfrm>
        </p:spPr>
        <p:txBody>
          <a:bodyPr/>
          <a:lstStyle>
            <a:lvl1pPr marL="0" indent="0" algn="l">
              <a:buNone/>
              <a:defRPr sz="2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Rectangle 3">
            <a:extLst>
              <a:ext uri="{FF2B5EF4-FFF2-40B4-BE49-F238E27FC236}">
                <a16:creationId xmlns:a16="http://schemas.microsoft.com/office/drawing/2014/main" id="{02E79DA7-C6B6-6C4B-8BE2-395A2C3F9878}"/>
              </a:ext>
            </a:extLst>
          </p:cNvPr>
          <p:cNvSpPr/>
          <p:nvPr userDrawn="1"/>
        </p:nvSpPr>
        <p:spPr>
          <a:xfrm>
            <a:off x="0" y="5651292"/>
            <a:ext cx="12192000" cy="1206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95D41FB-0325-9623-6D21-CE8B9B24A86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52"/>
          <a:stretch/>
        </p:blipFill>
        <p:spPr>
          <a:xfrm>
            <a:off x="9265791" y="0"/>
            <a:ext cx="2944297" cy="6866296"/>
          </a:xfrm>
          <a:prstGeom prst="rect">
            <a:avLst/>
          </a:prstGeom>
        </p:spPr>
      </p:pic>
      <p:sp>
        <p:nvSpPr>
          <p:cNvPr id="10" name="Rectangle 9">
            <a:extLst>
              <a:ext uri="{FF2B5EF4-FFF2-40B4-BE49-F238E27FC236}">
                <a16:creationId xmlns:a16="http://schemas.microsoft.com/office/drawing/2014/main" id="{29D8551D-3CD1-644C-AC8C-C13A282437D7}"/>
              </a:ext>
            </a:extLst>
          </p:cNvPr>
          <p:cNvSpPr/>
          <p:nvPr userDrawn="1"/>
        </p:nvSpPr>
        <p:spPr>
          <a:xfrm rot="5400000">
            <a:off x="5776586" y="3410289"/>
            <a:ext cx="6866294" cy="45719"/>
          </a:xfrm>
          <a:prstGeom prst="rect">
            <a:avLst/>
          </a:prstGeom>
          <a:solidFill>
            <a:srgbClr val="68A2D8"/>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23529DBC-3673-C447-BE6B-5FDE336E3281}"/>
              </a:ext>
            </a:extLst>
          </p:cNvPr>
          <p:cNvSpPr/>
          <p:nvPr userDrawn="1"/>
        </p:nvSpPr>
        <p:spPr>
          <a:xfrm>
            <a:off x="9247703" y="3950677"/>
            <a:ext cx="2944297" cy="2907323"/>
          </a:xfrm>
          <a:prstGeom prst="rect">
            <a:avLst/>
          </a:prstGeom>
          <a:gradFill>
            <a:gsLst>
              <a:gs pos="45000">
                <a:schemeClr val="bg1">
                  <a:alpha val="0"/>
                  <a:lumMod val="0"/>
                </a:schemeClr>
              </a:gs>
              <a:gs pos="100000">
                <a:srgbClr val="511A6D"/>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C83A3704-2B9E-BF16-732D-CB68012297EF}"/>
              </a:ext>
            </a:extLst>
          </p:cNvPr>
          <p:cNvPicPr>
            <a:picLocks noChangeAspect="1"/>
          </p:cNvPicPr>
          <p:nvPr userDrawn="1"/>
        </p:nvPicPr>
        <p:blipFill>
          <a:blip r:embed="rId3"/>
          <a:stretch>
            <a:fillRect/>
          </a:stretch>
        </p:blipFill>
        <p:spPr>
          <a:xfrm>
            <a:off x="9802535" y="6386605"/>
            <a:ext cx="1551265" cy="235040"/>
          </a:xfrm>
          <a:prstGeom prst="rect">
            <a:avLst/>
          </a:prstGeom>
        </p:spPr>
      </p:pic>
    </p:spTree>
    <p:extLst>
      <p:ext uri="{BB962C8B-B14F-4D97-AF65-F5344CB8AC3E}">
        <p14:creationId xmlns:p14="http://schemas.microsoft.com/office/powerpoint/2010/main" val="135123866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9E43-A4B4-5047-B173-358AC4C7626C}"/>
              </a:ext>
            </a:extLst>
          </p:cNvPr>
          <p:cNvSpPr>
            <a:spLocks noGrp="1"/>
          </p:cNvSpPr>
          <p:nvPr>
            <p:ph type="ctrTitle" hasCustomPrompt="1"/>
          </p:nvPr>
        </p:nvSpPr>
        <p:spPr>
          <a:xfrm>
            <a:off x="899764" y="1149658"/>
            <a:ext cx="7732739" cy="2387600"/>
          </a:xfrm>
          <a:prstGeom prst="rect">
            <a:avLst/>
          </a:prstGeom>
        </p:spPr>
        <p:txBody>
          <a:bodyPr anchor="b">
            <a:normAutofit/>
          </a:bodyPr>
          <a:lstStyle>
            <a:lvl1pPr algn="l">
              <a:defRPr sz="3600"/>
            </a:lvl1pPr>
          </a:lstStyle>
          <a:p>
            <a:r>
              <a:rPr lang="en-US" dirty="0"/>
              <a:t>CLICK TO EDIT MASTER TITLE STYLE</a:t>
            </a:r>
          </a:p>
        </p:txBody>
      </p:sp>
      <p:sp>
        <p:nvSpPr>
          <p:cNvPr id="3" name="Subtitle 2">
            <a:extLst>
              <a:ext uri="{FF2B5EF4-FFF2-40B4-BE49-F238E27FC236}">
                <a16:creationId xmlns:a16="http://schemas.microsoft.com/office/drawing/2014/main" id="{789F756D-D8C0-4A4F-A7DC-BE1AD586C95D}"/>
              </a:ext>
            </a:extLst>
          </p:cNvPr>
          <p:cNvSpPr>
            <a:spLocks noGrp="1"/>
          </p:cNvSpPr>
          <p:nvPr>
            <p:ph type="subTitle" idx="1" hasCustomPrompt="1"/>
          </p:nvPr>
        </p:nvSpPr>
        <p:spPr>
          <a:xfrm>
            <a:off x="899764" y="3629333"/>
            <a:ext cx="7732739" cy="1655762"/>
          </a:xfrm>
        </p:spPr>
        <p:txBody>
          <a:bodyPr/>
          <a:lstStyle>
            <a:lvl1pPr marL="0" indent="0" algn="l">
              <a:buNone/>
              <a:defRPr sz="2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Rectangle 3">
            <a:extLst>
              <a:ext uri="{FF2B5EF4-FFF2-40B4-BE49-F238E27FC236}">
                <a16:creationId xmlns:a16="http://schemas.microsoft.com/office/drawing/2014/main" id="{02E79DA7-C6B6-6C4B-8BE2-395A2C3F9878}"/>
              </a:ext>
            </a:extLst>
          </p:cNvPr>
          <p:cNvSpPr/>
          <p:nvPr userDrawn="1"/>
        </p:nvSpPr>
        <p:spPr>
          <a:xfrm>
            <a:off x="0" y="5651292"/>
            <a:ext cx="12192000" cy="1206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58D06B-852B-9E4C-A54D-F37E3C760E2C}"/>
              </a:ext>
            </a:extLst>
          </p:cNvPr>
          <p:cNvSpPr/>
          <p:nvPr userDrawn="1"/>
        </p:nvSpPr>
        <p:spPr>
          <a:xfrm>
            <a:off x="9247703" y="1"/>
            <a:ext cx="2944297" cy="6866295"/>
          </a:xfrm>
          <a:prstGeom prst="rect">
            <a:avLst/>
          </a:prstGeom>
          <a:solidFill>
            <a:srgbClr val="003473"/>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29D8551D-3CD1-644C-AC8C-C13A282437D7}"/>
              </a:ext>
            </a:extLst>
          </p:cNvPr>
          <p:cNvSpPr/>
          <p:nvPr userDrawn="1"/>
        </p:nvSpPr>
        <p:spPr>
          <a:xfrm rot="5400000">
            <a:off x="5776586" y="3410289"/>
            <a:ext cx="6866294" cy="45719"/>
          </a:xfrm>
          <a:prstGeom prst="rect">
            <a:avLst/>
          </a:prstGeom>
          <a:solidFill>
            <a:srgbClr val="68A2D8"/>
          </a:solidFill>
          <a:ln>
            <a:noFill/>
          </a:ln>
          <a:effectLst/>
        </p:spPr>
        <p:style>
          <a:lnRef idx="1">
            <a:schemeClr val="accent1"/>
          </a:lnRef>
          <a:fillRef idx="3">
            <a:schemeClr val="accent1"/>
          </a:fillRef>
          <a:effectRef idx="2">
            <a:schemeClr val="accent1"/>
          </a:effectRef>
          <a:fontRef idx="minor">
            <a:schemeClr val="lt1"/>
          </a:fontRef>
        </p:style>
      </p:sp>
      <p:pic>
        <p:nvPicPr>
          <p:cNvPr id="7" name="Content Placeholder 5">
            <a:extLst>
              <a:ext uri="{FF2B5EF4-FFF2-40B4-BE49-F238E27FC236}">
                <a16:creationId xmlns:a16="http://schemas.microsoft.com/office/drawing/2014/main" id="{F878E1A0-6429-540C-D3B6-4A49D47116E0}"/>
              </a:ext>
            </a:extLst>
          </p:cNvPr>
          <p:cNvPicPr>
            <a:picLocks noChangeAspect="1"/>
          </p:cNvPicPr>
          <p:nvPr userDrawn="1"/>
        </p:nvPicPr>
        <p:blipFill>
          <a:blip r:embed="rId2"/>
          <a:stretch>
            <a:fillRect/>
          </a:stretch>
        </p:blipFill>
        <p:spPr>
          <a:xfrm>
            <a:off x="9802535" y="6386605"/>
            <a:ext cx="1551265" cy="235040"/>
          </a:xfrm>
          <a:prstGeom prst="rect">
            <a:avLst/>
          </a:prstGeom>
        </p:spPr>
      </p:pic>
    </p:spTree>
    <p:extLst>
      <p:ext uri="{BB962C8B-B14F-4D97-AF65-F5344CB8AC3E}">
        <p14:creationId xmlns:p14="http://schemas.microsoft.com/office/powerpoint/2010/main" val="176044756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B02D3F-BDD0-8612-4DC7-FFB16912C3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713"/>
            <a:ext cx="12210089" cy="6862740"/>
          </a:xfrm>
          <a:prstGeom prst="rect">
            <a:avLst/>
          </a:prstGeom>
        </p:spPr>
      </p:pic>
      <p:sp>
        <p:nvSpPr>
          <p:cNvPr id="8" name="Rectangle 7">
            <a:extLst>
              <a:ext uri="{FF2B5EF4-FFF2-40B4-BE49-F238E27FC236}">
                <a16:creationId xmlns:a16="http://schemas.microsoft.com/office/drawing/2014/main" id="{C4408B7F-D0A2-C94E-8D85-C361477BD635}"/>
              </a:ext>
            </a:extLst>
          </p:cNvPr>
          <p:cNvSpPr/>
          <p:nvPr userDrawn="1"/>
        </p:nvSpPr>
        <p:spPr>
          <a:xfrm>
            <a:off x="9247703" y="3950677"/>
            <a:ext cx="2944297" cy="2907323"/>
          </a:xfrm>
          <a:prstGeom prst="rect">
            <a:avLst/>
          </a:prstGeom>
          <a:gradFill>
            <a:gsLst>
              <a:gs pos="45000">
                <a:schemeClr val="bg1">
                  <a:alpha val="0"/>
                  <a:lumMod val="0"/>
                </a:schemeClr>
              </a:gs>
              <a:gs pos="100000">
                <a:srgbClr val="511A6D"/>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E5A4C92-BC7D-0A4B-B0A3-1E92262F9B88}"/>
              </a:ext>
            </a:extLst>
          </p:cNvPr>
          <p:cNvSpPr/>
          <p:nvPr userDrawn="1"/>
        </p:nvSpPr>
        <p:spPr>
          <a:xfrm>
            <a:off x="-1" y="1511504"/>
            <a:ext cx="9329195" cy="3303564"/>
          </a:xfrm>
          <a:prstGeom prst="rect">
            <a:avLst/>
          </a:prstGeom>
          <a:solidFill>
            <a:schemeClr val="bg1">
              <a:alpha val="898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C3CC5912-71F2-B24E-816C-7C2BD03356F0}"/>
              </a:ext>
            </a:extLst>
          </p:cNvPr>
          <p:cNvSpPr>
            <a:spLocks noGrp="1"/>
          </p:cNvSpPr>
          <p:nvPr>
            <p:ph type="ctrTitle" hasCustomPrompt="1"/>
          </p:nvPr>
        </p:nvSpPr>
        <p:spPr>
          <a:xfrm>
            <a:off x="899764" y="1149658"/>
            <a:ext cx="8016240" cy="2387600"/>
          </a:xfrm>
          <a:prstGeom prst="rect">
            <a:avLst/>
          </a:prstGeom>
        </p:spPr>
        <p:txBody>
          <a:bodyPr anchor="b">
            <a:normAutofit/>
          </a:bodyPr>
          <a:lstStyle>
            <a:lvl1pPr algn="l">
              <a:defRPr sz="4400" b="0" i="0">
                <a:solidFill>
                  <a:srgbClr val="09347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Subtitle 2">
            <a:extLst>
              <a:ext uri="{FF2B5EF4-FFF2-40B4-BE49-F238E27FC236}">
                <a16:creationId xmlns:a16="http://schemas.microsoft.com/office/drawing/2014/main" id="{F3B64D6A-9183-1C45-A3BD-DC916A9364D4}"/>
              </a:ext>
            </a:extLst>
          </p:cNvPr>
          <p:cNvSpPr>
            <a:spLocks noGrp="1"/>
          </p:cNvSpPr>
          <p:nvPr>
            <p:ph type="subTitle" idx="1" hasCustomPrompt="1"/>
          </p:nvPr>
        </p:nvSpPr>
        <p:spPr>
          <a:xfrm>
            <a:off x="899764" y="3629333"/>
            <a:ext cx="8016240" cy="1655762"/>
          </a:xfrm>
        </p:spPr>
        <p:txBody>
          <a:bodyPr>
            <a:normAutofit/>
          </a:bodyPr>
          <a:lstStyle>
            <a:lvl1pPr marL="0" indent="0" algn="l">
              <a:buNone/>
              <a:defRPr sz="1800" cap="all" spc="300" baseline="0">
                <a:solidFill>
                  <a:srgbClr val="511A6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 name="Content Placeholder 5">
            <a:extLst>
              <a:ext uri="{FF2B5EF4-FFF2-40B4-BE49-F238E27FC236}">
                <a16:creationId xmlns:a16="http://schemas.microsoft.com/office/drawing/2014/main" id="{331844C4-9815-36A7-5CFF-1EC717576676}"/>
              </a:ext>
            </a:extLst>
          </p:cNvPr>
          <p:cNvPicPr>
            <a:picLocks noChangeAspect="1"/>
          </p:cNvPicPr>
          <p:nvPr userDrawn="1"/>
        </p:nvPicPr>
        <p:blipFill>
          <a:blip r:embed="rId3"/>
          <a:stretch>
            <a:fillRect/>
          </a:stretch>
        </p:blipFill>
        <p:spPr>
          <a:xfrm>
            <a:off x="9802535" y="6386605"/>
            <a:ext cx="1551265" cy="235040"/>
          </a:xfrm>
          <a:prstGeom prst="rect">
            <a:avLst/>
          </a:prstGeom>
        </p:spPr>
      </p:pic>
    </p:spTree>
    <p:extLst>
      <p:ext uri="{BB962C8B-B14F-4D97-AF65-F5344CB8AC3E}">
        <p14:creationId xmlns:p14="http://schemas.microsoft.com/office/powerpoint/2010/main" val="46630837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44B8C8-41D2-5AED-4A20-D748FE6460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713"/>
            <a:ext cx="12210089" cy="6862740"/>
          </a:xfrm>
          <a:prstGeom prst="rect">
            <a:avLst/>
          </a:prstGeom>
        </p:spPr>
      </p:pic>
      <p:sp>
        <p:nvSpPr>
          <p:cNvPr id="8" name="Rectangle 7">
            <a:extLst>
              <a:ext uri="{FF2B5EF4-FFF2-40B4-BE49-F238E27FC236}">
                <a16:creationId xmlns:a16="http://schemas.microsoft.com/office/drawing/2014/main" id="{C4408B7F-D0A2-C94E-8D85-C361477BD635}"/>
              </a:ext>
            </a:extLst>
          </p:cNvPr>
          <p:cNvSpPr/>
          <p:nvPr userDrawn="1"/>
        </p:nvSpPr>
        <p:spPr>
          <a:xfrm>
            <a:off x="9247703" y="3950677"/>
            <a:ext cx="2944297" cy="2907323"/>
          </a:xfrm>
          <a:prstGeom prst="rect">
            <a:avLst/>
          </a:prstGeom>
          <a:gradFill>
            <a:gsLst>
              <a:gs pos="45000">
                <a:schemeClr val="bg1">
                  <a:alpha val="0"/>
                  <a:lumMod val="0"/>
                </a:schemeClr>
              </a:gs>
              <a:gs pos="100000">
                <a:srgbClr val="511A6D"/>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E5A4C92-BC7D-0A4B-B0A3-1E92262F9B88}"/>
              </a:ext>
            </a:extLst>
          </p:cNvPr>
          <p:cNvSpPr/>
          <p:nvPr userDrawn="1"/>
        </p:nvSpPr>
        <p:spPr>
          <a:xfrm>
            <a:off x="-1" y="1511504"/>
            <a:ext cx="9329195" cy="3303564"/>
          </a:xfrm>
          <a:prstGeom prst="rect">
            <a:avLst/>
          </a:prstGeom>
          <a:solidFill>
            <a:srgbClr val="093474">
              <a:alpha val="8980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C3CC5912-71F2-B24E-816C-7C2BD03356F0}"/>
              </a:ext>
            </a:extLst>
          </p:cNvPr>
          <p:cNvSpPr>
            <a:spLocks noGrp="1"/>
          </p:cNvSpPr>
          <p:nvPr>
            <p:ph type="ctrTitle" hasCustomPrompt="1"/>
          </p:nvPr>
        </p:nvSpPr>
        <p:spPr>
          <a:xfrm>
            <a:off x="899764" y="1149658"/>
            <a:ext cx="8016240" cy="2387600"/>
          </a:xfrm>
          <a:prstGeom prst="rect">
            <a:avLst/>
          </a:prstGeom>
        </p:spPr>
        <p:txBody>
          <a:bodyPr anchor="b">
            <a:normAutofit/>
          </a:bodyPr>
          <a:lstStyle>
            <a:lvl1pPr algn="l">
              <a:defRPr sz="4400" b="0"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Subtitle 2">
            <a:extLst>
              <a:ext uri="{FF2B5EF4-FFF2-40B4-BE49-F238E27FC236}">
                <a16:creationId xmlns:a16="http://schemas.microsoft.com/office/drawing/2014/main" id="{F3B64D6A-9183-1C45-A3BD-DC916A9364D4}"/>
              </a:ext>
            </a:extLst>
          </p:cNvPr>
          <p:cNvSpPr>
            <a:spLocks noGrp="1"/>
          </p:cNvSpPr>
          <p:nvPr>
            <p:ph type="subTitle" idx="1" hasCustomPrompt="1"/>
          </p:nvPr>
        </p:nvSpPr>
        <p:spPr>
          <a:xfrm>
            <a:off x="899764" y="3629333"/>
            <a:ext cx="8016240" cy="1655762"/>
          </a:xfrm>
        </p:spPr>
        <p:txBody>
          <a:bodyPr>
            <a:normAutofit/>
          </a:bodyPr>
          <a:lstStyle>
            <a:lvl1pPr marL="0" indent="0" algn="l">
              <a:buNone/>
              <a:defRPr sz="1800"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Content Placeholder 5">
            <a:extLst>
              <a:ext uri="{FF2B5EF4-FFF2-40B4-BE49-F238E27FC236}">
                <a16:creationId xmlns:a16="http://schemas.microsoft.com/office/drawing/2014/main" id="{F1B2A8FE-AF35-A331-3024-0E68910FE29D}"/>
              </a:ext>
            </a:extLst>
          </p:cNvPr>
          <p:cNvPicPr>
            <a:picLocks noChangeAspect="1"/>
          </p:cNvPicPr>
          <p:nvPr userDrawn="1"/>
        </p:nvPicPr>
        <p:blipFill>
          <a:blip r:embed="rId3"/>
          <a:stretch>
            <a:fillRect/>
          </a:stretch>
        </p:blipFill>
        <p:spPr>
          <a:xfrm>
            <a:off x="9802535" y="6386605"/>
            <a:ext cx="1551265" cy="235040"/>
          </a:xfrm>
          <a:prstGeom prst="rect">
            <a:avLst/>
          </a:prstGeom>
        </p:spPr>
      </p:pic>
    </p:spTree>
    <p:extLst>
      <p:ext uri="{BB962C8B-B14F-4D97-AF65-F5344CB8AC3E}">
        <p14:creationId xmlns:p14="http://schemas.microsoft.com/office/powerpoint/2010/main" val="2545558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6B46CE-E52B-5543-93F3-E8C9ED2CB35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E5A4C92-BC7D-0A4B-B0A3-1E92262F9B88}"/>
              </a:ext>
            </a:extLst>
          </p:cNvPr>
          <p:cNvSpPr/>
          <p:nvPr userDrawn="1"/>
        </p:nvSpPr>
        <p:spPr>
          <a:xfrm>
            <a:off x="-1" y="1511504"/>
            <a:ext cx="9329195" cy="3303564"/>
          </a:xfrm>
          <a:prstGeom prst="rect">
            <a:avLst/>
          </a:prstGeom>
          <a:solidFill>
            <a:srgbClr val="093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C3CC5912-71F2-B24E-816C-7C2BD03356F0}"/>
              </a:ext>
            </a:extLst>
          </p:cNvPr>
          <p:cNvSpPr>
            <a:spLocks noGrp="1"/>
          </p:cNvSpPr>
          <p:nvPr>
            <p:ph type="ctrTitle" hasCustomPrompt="1"/>
          </p:nvPr>
        </p:nvSpPr>
        <p:spPr>
          <a:xfrm>
            <a:off x="899764" y="1149658"/>
            <a:ext cx="8016240" cy="2387600"/>
          </a:xfrm>
          <a:prstGeom prst="rect">
            <a:avLst/>
          </a:prstGeom>
        </p:spPr>
        <p:txBody>
          <a:bodyPr anchor="b">
            <a:normAutofit/>
          </a:bodyPr>
          <a:lstStyle>
            <a:lvl1pPr algn="l">
              <a:defRPr sz="4400" b="0"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Subtitle 2">
            <a:extLst>
              <a:ext uri="{FF2B5EF4-FFF2-40B4-BE49-F238E27FC236}">
                <a16:creationId xmlns:a16="http://schemas.microsoft.com/office/drawing/2014/main" id="{F3B64D6A-9183-1C45-A3BD-DC916A9364D4}"/>
              </a:ext>
            </a:extLst>
          </p:cNvPr>
          <p:cNvSpPr>
            <a:spLocks noGrp="1"/>
          </p:cNvSpPr>
          <p:nvPr>
            <p:ph type="subTitle" idx="1" hasCustomPrompt="1"/>
          </p:nvPr>
        </p:nvSpPr>
        <p:spPr>
          <a:xfrm>
            <a:off x="899764" y="3629333"/>
            <a:ext cx="8016240" cy="1655762"/>
          </a:xfrm>
        </p:spPr>
        <p:txBody>
          <a:bodyPr>
            <a:normAutofit/>
          </a:bodyPr>
          <a:lstStyle>
            <a:lvl1pPr marL="0" indent="0" algn="l">
              <a:buNone/>
              <a:defRPr sz="1800"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C23C5C57-BC8D-7120-E047-B4DBC6312700}"/>
              </a:ext>
            </a:extLst>
          </p:cNvPr>
          <p:cNvPicPr>
            <a:picLocks noChangeAspect="1"/>
          </p:cNvPicPr>
          <p:nvPr userDrawn="1"/>
        </p:nvPicPr>
        <p:blipFill>
          <a:blip r:embed="rId2"/>
          <a:stretch>
            <a:fillRect/>
          </a:stretch>
        </p:blipFill>
        <p:spPr>
          <a:xfrm>
            <a:off x="9802535" y="6386605"/>
            <a:ext cx="1551266" cy="235040"/>
          </a:xfrm>
          <a:prstGeom prst="rect">
            <a:avLst/>
          </a:prstGeom>
        </p:spPr>
      </p:pic>
    </p:spTree>
    <p:extLst>
      <p:ext uri="{BB962C8B-B14F-4D97-AF65-F5344CB8AC3E}">
        <p14:creationId xmlns:p14="http://schemas.microsoft.com/office/powerpoint/2010/main" val="387178897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6B46CE-E52B-5543-93F3-E8C9ED2CB358}"/>
              </a:ext>
            </a:extLst>
          </p:cNvPr>
          <p:cNvSpPr/>
          <p:nvPr userDrawn="1"/>
        </p:nvSpPr>
        <p:spPr>
          <a:xfrm>
            <a:off x="0" y="0"/>
            <a:ext cx="12192000" cy="6858000"/>
          </a:xfrm>
          <a:prstGeom prst="rect">
            <a:avLst/>
          </a:prstGeom>
          <a:solidFill>
            <a:srgbClr val="093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E5A4C92-BC7D-0A4B-B0A3-1E92262F9B88}"/>
              </a:ext>
            </a:extLst>
          </p:cNvPr>
          <p:cNvSpPr/>
          <p:nvPr userDrawn="1"/>
        </p:nvSpPr>
        <p:spPr>
          <a:xfrm>
            <a:off x="-1" y="1511504"/>
            <a:ext cx="9329195" cy="3303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C3CC5912-71F2-B24E-816C-7C2BD03356F0}"/>
              </a:ext>
            </a:extLst>
          </p:cNvPr>
          <p:cNvSpPr>
            <a:spLocks noGrp="1"/>
          </p:cNvSpPr>
          <p:nvPr>
            <p:ph type="ctrTitle" hasCustomPrompt="1"/>
          </p:nvPr>
        </p:nvSpPr>
        <p:spPr>
          <a:xfrm>
            <a:off x="899764" y="1149658"/>
            <a:ext cx="8016240" cy="2387600"/>
          </a:xfrm>
          <a:prstGeom prst="rect">
            <a:avLst/>
          </a:prstGeom>
        </p:spPr>
        <p:txBody>
          <a:bodyPr anchor="b">
            <a:normAutofit/>
          </a:bodyPr>
          <a:lstStyle>
            <a:lvl1pPr algn="l">
              <a:defRPr sz="4400" b="0" i="0">
                <a:solidFill>
                  <a:srgbClr val="09347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Subtitle 2">
            <a:extLst>
              <a:ext uri="{FF2B5EF4-FFF2-40B4-BE49-F238E27FC236}">
                <a16:creationId xmlns:a16="http://schemas.microsoft.com/office/drawing/2014/main" id="{F3B64D6A-9183-1C45-A3BD-DC916A9364D4}"/>
              </a:ext>
            </a:extLst>
          </p:cNvPr>
          <p:cNvSpPr>
            <a:spLocks noGrp="1"/>
          </p:cNvSpPr>
          <p:nvPr>
            <p:ph type="subTitle" idx="1" hasCustomPrompt="1"/>
          </p:nvPr>
        </p:nvSpPr>
        <p:spPr>
          <a:xfrm>
            <a:off x="899764" y="3629333"/>
            <a:ext cx="8016240" cy="1655762"/>
          </a:xfrm>
        </p:spPr>
        <p:txBody>
          <a:bodyPr>
            <a:normAutofit/>
          </a:bodyPr>
          <a:lstStyle>
            <a:lvl1pPr marL="0" indent="0" algn="l">
              <a:buNone/>
              <a:defRPr sz="1800" cap="all" spc="300" baseline="0">
                <a:solidFill>
                  <a:srgbClr val="76808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Content Placeholder 5">
            <a:extLst>
              <a:ext uri="{FF2B5EF4-FFF2-40B4-BE49-F238E27FC236}">
                <a16:creationId xmlns:a16="http://schemas.microsoft.com/office/drawing/2014/main" id="{13B7C454-DE8D-811B-E543-9318BC2D02E4}"/>
              </a:ext>
            </a:extLst>
          </p:cNvPr>
          <p:cNvPicPr>
            <a:picLocks noChangeAspect="1"/>
          </p:cNvPicPr>
          <p:nvPr userDrawn="1"/>
        </p:nvPicPr>
        <p:blipFill>
          <a:blip r:embed="rId2"/>
          <a:stretch>
            <a:fillRect/>
          </a:stretch>
        </p:blipFill>
        <p:spPr>
          <a:xfrm>
            <a:off x="9802535" y="6386605"/>
            <a:ext cx="1551265" cy="235040"/>
          </a:xfrm>
          <a:prstGeom prst="rect">
            <a:avLst/>
          </a:prstGeom>
        </p:spPr>
      </p:pic>
    </p:spTree>
    <p:extLst>
      <p:ext uri="{BB962C8B-B14F-4D97-AF65-F5344CB8AC3E}">
        <p14:creationId xmlns:p14="http://schemas.microsoft.com/office/powerpoint/2010/main" val="302193229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66BB92-63C1-6141-847C-979BFA4976E7}"/>
              </a:ext>
            </a:extLst>
          </p:cNvPr>
          <p:cNvSpPr/>
          <p:nvPr userDrawn="1"/>
        </p:nvSpPr>
        <p:spPr>
          <a:xfrm>
            <a:off x="0" y="5747603"/>
            <a:ext cx="12192000" cy="1118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BE7C5CA-035D-8CC7-40EB-415BF3D3DB2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207462" y="2713"/>
            <a:ext cx="9002626" cy="6862740"/>
          </a:xfrm>
          <a:prstGeom prst="rect">
            <a:avLst/>
          </a:prstGeom>
        </p:spPr>
      </p:pic>
      <p:sp>
        <p:nvSpPr>
          <p:cNvPr id="14" name="Rectangle 13">
            <a:extLst>
              <a:ext uri="{FF2B5EF4-FFF2-40B4-BE49-F238E27FC236}">
                <a16:creationId xmlns:a16="http://schemas.microsoft.com/office/drawing/2014/main" id="{D0FF68DC-F8B1-7745-BECC-FFA6C5C0D190}"/>
              </a:ext>
            </a:extLst>
          </p:cNvPr>
          <p:cNvSpPr/>
          <p:nvPr userDrawn="1"/>
        </p:nvSpPr>
        <p:spPr>
          <a:xfrm>
            <a:off x="8311663" y="3950677"/>
            <a:ext cx="3880338" cy="2907323"/>
          </a:xfrm>
          <a:prstGeom prst="rect">
            <a:avLst/>
          </a:prstGeom>
          <a:gradFill>
            <a:gsLst>
              <a:gs pos="45000">
                <a:schemeClr val="bg1">
                  <a:alpha val="0"/>
                  <a:lumMod val="0"/>
                </a:schemeClr>
              </a:gs>
              <a:gs pos="100000">
                <a:srgbClr val="511A6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30614F8-3B73-BE42-9640-FEF511025E2E}"/>
              </a:ext>
            </a:extLst>
          </p:cNvPr>
          <p:cNvSpPr/>
          <p:nvPr userDrawn="1"/>
        </p:nvSpPr>
        <p:spPr>
          <a:xfrm rot="5400000">
            <a:off x="-271990" y="3410290"/>
            <a:ext cx="6866294" cy="45719"/>
          </a:xfrm>
          <a:prstGeom prst="rect">
            <a:avLst/>
          </a:prstGeom>
          <a:solidFill>
            <a:srgbClr val="68A2D8"/>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Subtitle 2">
            <a:extLst>
              <a:ext uri="{FF2B5EF4-FFF2-40B4-BE49-F238E27FC236}">
                <a16:creationId xmlns:a16="http://schemas.microsoft.com/office/drawing/2014/main" id="{088C58FA-6F31-C6E6-250E-24D6543C6792}"/>
              </a:ext>
            </a:extLst>
          </p:cNvPr>
          <p:cNvSpPr>
            <a:spLocks noGrp="1"/>
          </p:cNvSpPr>
          <p:nvPr>
            <p:ph type="subTitle" idx="1" hasCustomPrompt="1"/>
          </p:nvPr>
        </p:nvSpPr>
        <p:spPr>
          <a:xfrm>
            <a:off x="350397" y="1454509"/>
            <a:ext cx="2450861" cy="4293093"/>
          </a:xfrm>
        </p:spPr>
        <p:txBody>
          <a:bodyPr/>
          <a:lstStyle>
            <a:lvl1pPr marL="0" indent="0" algn="r">
              <a:lnSpc>
                <a:spcPct val="100000"/>
              </a:lnSpc>
              <a:buNone/>
              <a:defRPr sz="2400" cap="all" spc="300" baseline="0">
                <a:solidFill>
                  <a:srgbClr val="68A2D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place fact or callout here</a:t>
            </a:r>
          </a:p>
        </p:txBody>
      </p:sp>
      <p:pic>
        <p:nvPicPr>
          <p:cNvPr id="4" name="Content Placeholder 5">
            <a:extLst>
              <a:ext uri="{FF2B5EF4-FFF2-40B4-BE49-F238E27FC236}">
                <a16:creationId xmlns:a16="http://schemas.microsoft.com/office/drawing/2014/main" id="{00831B6E-1B85-7C02-4748-D56DCDC6D13F}"/>
              </a:ext>
            </a:extLst>
          </p:cNvPr>
          <p:cNvPicPr>
            <a:picLocks noChangeAspect="1"/>
          </p:cNvPicPr>
          <p:nvPr userDrawn="1"/>
        </p:nvPicPr>
        <p:blipFill>
          <a:blip r:embed="rId3"/>
          <a:stretch>
            <a:fillRect/>
          </a:stretch>
        </p:blipFill>
        <p:spPr>
          <a:xfrm>
            <a:off x="9802535" y="6386605"/>
            <a:ext cx="1551265" cy="235040"/>
          </a:xfrm>
          <a:prstGeom prst="rect">
            <a:avLst/>
          </a:prstGeom>
        </p:spPr>
      </p:pic>
    </p:spTree>
    <p:extLst>
      <p:ext uri="{BB962C8B-B14F-4D97-AF65-F5344CB8AC3E}">
        <p14:creationId xmlns:p14="http://schemas.microsoft.com/office/powerpoint/2010/main" val="150018684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66BB92-63C1-6141-847C-979BFA4976E7}"/>
              </a:ext>
            </a:extLst>
          </p:cNvPr>
          <p:cNvSpPr/>
          <p:nvPr userDrawn="1"/>
        </p:nvSpPr>
        <p:spPr>
          <a:xfrm>
            <a:off x="0" y="5747603"/>
            <a:ext cx="12192000" cy="1118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BE8CBAF-4E9F-5841-B147-15B83F1CE897}"/>
              </a:ext>
            </a:extLst>
          </p:cNvPr>
          <p:cNvSpPr/>
          <p:nvPr userDrawn="1"/>
        </p:nvSpPr>
        <p:spPr>
          <a:xfrm>
            <a:off x="3206292" y="1"/>
            <a:ext cx="8985707" cy="6866295"/>
          </a:xfrm>
          <a:prstGeom prst="rect">
            <a:avLst/>
          </a:prstGeom>
          <a:solidFill>
            <a:srgbClr val="003473"/>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2" name="Rectangle 11">
            <a:extLst>
              <a:ext uri="{FF2B5EF4-FFF2-40B4-BE49-F238E27FC236}">
                <a16:creationId xmlns:a16="http://schemas.microsoft.com/office/drawing/2014/main" id="{B30614F8-3B73-BE42-9640-FEF511025E2E}"/>
              </a:ext>
            </a:extLst>
          </p:cNvPr>
          <p:cNvSpPr/>
          <p:nvPr userDrawn="1"/>
        </p:nvSpPr>
        <p:spPr>
          <a:xfrm rot="5400000">
            <a:off x="-271990" y="3410290"/>
            <a:ext cx="6866294" cy="45719"/>
          </a:xfrm>
          <a:prstGeom prst="rect">
            <a:avLst/>
          </a:prstGeom>
          <a:solidFill>
            <a:srgbClr val="68A2D8"/>
          </a:solidFill>
          <a:ln>
            <a:noFill/>
          </a:ln>
          <a:effectLst/>
        </p:spPr>
        <p:style>
          <a:lnRef idx="1">
            <a:schemeClr val="accent1"/>
          </a:lnRef>
          <a:fillRef idx="3">
            <a:schemeClr val="accent1"/>
          </a:fillRef>
          <a:effectRef idx="2">
            <a:schemeClr val="accent1"/>
          </a:effectRef>
          <a:fontRef idx="minor">
            <a:schemeClr val="lt1"/>
          </a:fontRef>
        </p:style>
      </p:sp>
      <p:pic>
        <p:nvPicPr>
          <p:cNvPr id="3" name="Content Placeholder 5">
            <a:extLst>
              <a:ext uri="{FF2B5EF4-FFF2-40B4-BE49-F238E27FC236}">
                <a16:creationId xmlns:a16="http://schemas.microsoft.com/office/drawing/2014/main" id="{BF6EE6AF-C97C-896D-F3D1-503ADA139077}"/>
              </a:ext>
            </a:extLst>
          </p:cNvPr>
          <p:cNvPicPr>
            <a:picLocks noChangeAspect="1"/>
          </p:cNvPicPr>
          <p:nvPr userDrawn="1"/>
        </p:nvPicPr>
        <p:blipFill>
          <a:blip r:embed="rId2"/>
          <a:stretch>
            <a:fillRect/>
          </a:stretch>
        </p:blipFill>
        <p:spPr>
          <a:xfrm>
            <a:off x="9802535" y="6386605"/>
            <a:ext cx="1551265" cy="235040"/>
          </a:xfrm>
          <a:prstGeom prst="rect">
            <a:avLst/>
          </a:prstGeom>
        </p:spPr>
      </p:pic>
    </p:spTree>
    <p:extLst>
      <p:ext uri="{BB962C8B-B14F-4D97-AF65-F5344CB8AC3E}">
        <p14:creationId xmlns:p14="http://schemas.microsoft.com/office/powerpoint/2010/main" val="362540186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6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4F1404-D2CE-2A42-AE34-83FAF882D495}"/>
              </a:ext>
            </a:extLst>
          </p:cNvPr>
          <p:cNvSpPr/>
          <p:nvPr userDrawn="1"/>
        </p:nvSpPr>
        <p:spPr>
          <a:xfrm>
            <a:off x="0" y="5646804"/>
            <a:ext cx="12210089" cy="1211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C0B259D-1442-5C6F-9B79-C9D043F383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2713"/>
            <a:ext cx="12210089" cy="5641723"/>
          </a:xfrm>
          <a:prstGeom prst="rect">
            <a:avLst/>
          </a:prstGeom>
        </p:spPr>
      </p:pic>
      <p:sp>
        <p:nvSpPr>
          <p:cNvPr id="10" name="Rectangle 9">
            <a:extLst>
              <a:ext uri="{FF2B5EF4-FFF2-40B4-BE49-F238E27FC236}">
                <a16:creationId xmlns:a16="http://schemas.microsoft.com/office/drawing/2014/main" id="{E1518357-8A10-4F4C-B075-F77468C14697}"/>
              </a:ext>
            </a:extLst>
          </p:cNvPr>
          <p:cNvSpPr/>
          <p:nvPr userDrawn="1"/>
        </p:nvSpPr>
        <p:spPr>
          <a:xfrm rot="5400000" flipV="1">
            <a:off x="6077525" y="-412153"/>
            <a:ext cx="55038" cy="12210089"/>
          </a:xfrm>
          <a:prstGeom prst="rect">
            <a:avLst/>
          </a:prstGeom>
          <a:solidFill>
            <a:srgbClr val="68A2D8"/>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4" name="Picture 3">
            <a:extLst>
              <a:ext uri="{FF2B5EF4-FFF2-40B4-BE49-F238E27FC236}">
                <a16:creationId xmlns:a16="http://schemas.microsoft.com/office/drawing/2014/main" id="{72C27776-EA95-20B3-8843-0F6258A802C9}"/>
              </a:ext>
            </a:extLst>
          </p:cNvPr>
          <p:cNvPicPr>
            <a:picLocks noChangeAspect="1"/>
          </p:cNvPicPr>
          <p:nvPr userDrawn="1"/>
        </p:nvPicPr>
        <p:blipFill>
          <a:blip r:embed="rId3"/>
          <a:stretch>
            <a:fillRect/>
          </a:stretch>
        </p:blipFill>
        <p:spPr>
          <a:xfrm>
            <a:off x="9802535" y="6386605"/>
            <a:ext cx="1551266" cy="235040"/>
          </a:xfrm>
          <a:prstGeom prst="rect">
            <a:avLst/>
          </a:prstGeom>
        </p:spPr>
      </p:pic>
    </p:spTree>
    <p:extLst>
      <p:ext uri="{BB962C8B-B14F-4D97-AF65-F5344CB8AC3E}">
        <p14:creationId xmlns:p14="http://schemas.microsoft.com/office/powerpoint/2010/main" val="42109565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7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4F1404-D2CE-2A42-AE34-83FAF882D495}"/>
              </a:ext>
            </a:extLst>
          </p:cNvPr>
          <p:cNvSpPr/>
          <p:nvPr userDrawn="1"/>
        </p:nvSpPr>
        <p:spPr>
          <a:xfrm>
            <a:off x="0" y="5646804"/>
            <a:ext cx="12210089" cy="1211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518357-8A10-4F4C-B075-F77468C14697}"/>
              </a:ext>
            </a:extLst>
          </p:cNvPr>
          <p:cNvSpPr/>
          <p:nvPr userDrawn="1"/>
        </p:nvSpPr>
        <p:spPr>
          <a:xfrm rot="5400000" flipV="1">
            <a:off x="6077525" y="-412153"/>
            <a:ext cx="55038" cy="12210089"/>
          </a:xfrm>
          <a:prstGeom prst="rect">
            <a:avLst/>
          </a:prstGeom>
          <a:solidFill>
            <a:srgbClr val="68A2D8"/>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Rectangle 5">
            <a:extLst>
              <a:ext uri="{FF2B5EF4-FFF2-40B4-BE49-F238E27FC236}">
                <a16:creationId xmlns:a16="http://schemas.microsoft.com/office/drawing/2014/main" id="{C6381A1D-4BF9-9143-9920-C71594C8C150}"/>
              </a:ext>
            </a:extLst>
          </p:cNvPr>
          <p:cNvSpPr/>
          <p:nvPr userDrawn="1"/>
        </p:nvSpPr>
        <p:spPr>
          <a:xfrm>
            <a:off x="0" y="1"/>
            <a:ext cx="12210089" cy="5641723"/>
          </a:xfrm>
          <a:prstGeom prst="rect">
            <a:avLst/>
          </a:prstGeom>
          <a:solidFill>
            <a:srgbClr val="003473"/>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9" name="Title 1">
            <a:extLst>
              <a:ext uri="{FF2B5EF4-FFF2-40B4-BE49-F238E27FC236}">
                <a16:creationId xmlns:a16="http://schemas.microsoft.com/office/drawing/2014/main" id="{E58D0DD7-6754-B5A6-80DB-3F415539C0C9}"/>
              </a:ext>
            </a:extLst>
          </p:cNvPr>
          <p:cNvSpPr>
            <a:spLocks noGrp="1"/>
          </p:cNvSpPr>
          <p:nvPr>
            <p:ph type="ctrTitle" hasCustomPrompt="1"/>
          </p:nvPr>
        </p:nvSpPr>
        <p:spPr>
          <a:xfrm>
            <a:off x="899764" y="1149658"/>
            <a:ext cx="8016240" cy="2387600"/>
          </a:xfrm>
          <a:prstGeom prst="rect">
            <a:avLst/>
          </a:prstGeom>
        </p:spPr>
        <p:txBody>
          <a:bodyPr anchor="b">
            <a:normAutofit/>
          </a:bodyPr>
          <a:lstStyle>
            <a:lvl1pPr algn="l">
              <a:defRPr sz="4400" b="0"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Subtitle 2">
            <a:extLst>
              <a:ext uri="{FF2B5EF4-FFF2-40B4-BE49-F238E27FC236}">
                <a16:creationId xmlns:a16="http://schemas.microsoft.com/office/drawing/2014/main" id="{F912D34B-FBCC-A36B-07F0-882EDE9635AA}"/>
              </a:ext>
            </a:extLst>
          </p:cNvPr>
          <p:cNvSpPr>
            <a:spLocks noGrp="1"/>
          </p:cNvSpPr>
          <p:nvPr>
            <p:ph type="subTitle" idx="1" hasCustomPrompt="1"/>
          </p:nvPr>
        </p:nvSpPr>
        <p:spPr>
          <a:xfrm>
            <a:off x="899764" y="3629333"/>
            <a:ext cx="8016240" cy="1655762"/>
          </a:xfrm>
        </p:spPr>
        <p:txBody>
          <a:bodyPr>
            <a:normAutofit/>
          </a:bodyPr>
          <a:lstStyle>
            <a:lvl1pPr marL="0" indent="0" algn="l">
              <a:buNone/>
              <a:defRPr sz="1800"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 name="Picture 2">
            <a:extLst>
              <a:ext uri="{FF2B5EF4-FFF2-40B4-BE49-F238E27FC236}">
                <a16:creationId xmlns:a16="http://schemas.microsoft.com/office/drawing/2014/main" id="{272DD4FE-C007-F9C4-9AB3-62CC3F21308C}"/>
              </a:ext>
            </a:extLst>
          </p:cNvPr>
          <p:cNvPicPr>
            <a:picLocks noChangeAspect="1"/>
          </p:cNvPicPr>
          <p:nvPr userDrawn="1"/>
        </p:nvPicPr>
        <p:blipFill>
          <a:blip r:embed="rId2"/>
          <a:stretch>
            <a:fillRect/>
          </a:stretch>
        </p:blipFill>
        <p:spPr>
          <a:xfrm>
            <a:off x="9802535" y="6386605"/>
            <a:ext cx="1551266" cy="235040"/>
          </a:xfrm>
          <a:prstGeom prst="rect">
            <a:avLst/>
          </a:prstGeom>
        </p:spPr>
      </p:pic>
    </p:spTree>
    <p:extLst>
      <p:ext uri="{BB962C8B-B14F-4D97-AF65-F5344CB8AC3E}">
        <p14:creationId xmlns:p14="http://schemas.microsoft.com/office/powerpoint/2010/main" val="293080900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777B67-5D1C-0844-9103-B7D3E7CC3F52}"/>
              </a:ext>
            </a:extLst>
          </p:cNvPr>
          <p:cNvSpPr/>
          <p:nvPr userDrawn="1"/>
        </p:nvSpPr>
        <p:spPr>
          <a:xfrm>
            <a:off x="0" y="5646804"/>
            <a:ext cx="12210089" cy="1211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A503794-02AE-36B8-6355-DEEAE652A9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2713"/>
            <a:ext cx="12210089" cy="5641723"/>
          </a:xfrm>
          <a:prstGeom prst="rect">
            <a:avLst/>
          </a:prstGeom>
        </p:spPr>
      </p:pic>
      <p:sp>
        <p:nvSpPr>
          <p:cNvPr id="10" name="Rectangle 9">
            <a:extLst>
              <a:ext uri="{FF2B5EF4-FFF2-40B4-BE49-F238E27FC236}">
                <a16:creationId xmlns:a16="http://schemas.microsoft.com/office/drawing/2014/main" id="{36A9E4F9-B93B-E34C-98E2-782A02602E26}"/>
              </a:ext>
            </a:extLst>
          </p:cNvPr>
          <p:cNvSpPr/>
          <p:nvPr userDrawn="1"/>
        </p:nvSpPr>
        <p:spPr>
          <a:xfrm rot="5400000" flipV="1">
            <a:off x="6077525" y="-412153"/>
            <a:ext cx="55038" cy="12210089"/>
          </a:xfrm>
          <a:prstGeom prst="rect">
            <a:avLst/>
          </a:prstGeom>
          <a:solidFill>
            <a:srgbClr val="68A2D8"/>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9" name="Rectangle 8">
            <a:extLst>
              <a:ext uri="{FF2B5EF4-FFF2-40B4-BE49-F238E27FC236}">
                <a16:creationId xmlns:a16="http://schemas.microsoft.com/office/drawing/2014/main" id="{EA8AC694-2970-F641-A5C5-A543112F3AB9}"/>
              </a:ext>
            </a:extLst>
          </p:cNvPr>
          <p:cNvSpPr/>
          <p:nvPr userDrawn="1"/>
        </p:nvSpPr>
        <p:spPr>
          <a:xfrm>
            <a:off x="1" y="3642610"/>
            <a:ext cx="8677656" cy="1663908"/>
          </a:xfrm>
          <a:prstGeom prst="rect">
            <a:avLst/>
          </a:prstGeom>
          <a:solidFill>
            <a:srgbClr val="68A2D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76C16B3B-9318-0E47-99E9-DEB28D75EE99}"/>
              </a:ext>
            </a:extLst>
          </p:cNvPr>
          <p:cNvSpPr>
            <a:spLocks noGrp="1"/>
          </p:cNvSpPr>
          <p:nvPr>
            <p:ph type="body" idx="10"/>
          </p:nvPr>
        </p:nvSpPr>
        <p:spPr>
          <a:xfrm>
            <a:off x="974360" y="3958640"/>
            <a:ext cx="7045378" cy="1031847"/>
          </a:xfrm>
        </p:spPr>
        <p:txBody>
          <a:bodyPr anchor="ctr" anchorCtr="0"/>
          <a:lstStyle>
            <a:lvl1pPr marL="0" indent="0">
              <a:buNone/>
              <a:defRPr sz="2400" b="0"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4" name="Picture 3">
            <a:extLst>
              <a:ext uri="{FF2B5EF4-FFF2-40B4-BE49-F238E27FC236}">
                <a16:creationId xmlns:a16="http://schemas.microsoft.com/office/drawing/2014/main" id="{B74B8253-0D7D-1491-60C0-725D6EFEB093}"/>
              </a:ext>
            </a:extLst>
          </p:cNvPr>
          <p:cNvPicPr>
            <a:picLocks noChangeAspect="1"/>
          </p:cNvPicPr>
          <p:nvPr userDrawn="1"/>
        </p:nvPicPr>
        <p:blipFill>
          <a:blip r:embed="rId3"/>
          <a:stretch>
            <a:fillRect/>
          </a:stretch>
        </p:blipFill>
        <p:spPr>
          <a:xfrm>
            <a:off x="9802535" y="6386605"/>
            <a:ext cx="1551266" cy="235040"/>
          </a:xfrm>
          <a:prstGeom prst="rect">
            <a:avLst/>
          </a:prstGeom>
        </p:spPr>
      </p:pic>
    </p:spTree>
    <p:extLst>
      <p:ext uri="{BB962C8B-B14F-4D97-AF65-F5344CB8AC3E}">
        <p14:creationId xmlns:p14="http://schemas.microsoft.com/office/powerpoint/2010/main" val="52598968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777B67-5D1C-0844-9103-B7D3E7CC3F52}"/>
              </a:ext>
            </a:extLst>
          </p:cNvPr>
          <p:cNvSpPr/>
          <p:nvPr userDrawn="1"/>
        </p:nvSpPr>
        <p:spPr>
          <a:xfrm>
            <a:off x="0" y="5646804"/>
            <a:ext cx="12210089" cy="1211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9E5D18-C4C4-6841-A2EA-4D021D633755}"/>
              </a:ext>
            </a:extLst>
          </p:cNvPr>
          <p:cNvSpPr/>
          <p:nvPr userDrawn="1"/>
        </p:nvSpPr>
        <p:spPr>
          <a:xfrm>
            <a:off x="0" y="1"/>
            <a:ext cx="12210089" cy="5641723"/>
          </a:xfrm>
          <a:prstGeom prst="rect">
            <a:avLst/>
          </a:prstGeom>
          <a:solidFill>
            <a:srgbClr val="003473"/>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36A9E4F9-B93B-E34C-98E2-782A02602E26}"/>
              </a:ext>
            </a:extLst>
          </p:cNvPr>
          <p:cNvSpPr/>
          <p:nvPr userDrawn="1"/>
        </p:nvSpPr>
        <p:spPr>
          <a:xfrm rot="5400000" flipV="1">
            <a:off x="6077525" y="-412153"/>
            <a:ext cx="55038" cy="12210089"/>
          </a:xfrm>
          <a:prstGeom prst="rect">
            <a:avLst/>
          </a:prstGeom>
          <a:solidFill>
            <a:srgbClr val="68A2D8"/>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9" name="Rectangle 8">
            <a:extLst>
              <a:ext uri="{FF2B5EF4-FFF2-40B4-BE49-F238E27FC236}">
                <a16:creationId xmlns:a16="http://schemas.microsoft.com/office/drawing/2014/main" id="{EA8AC694-2970-F641-A5C5-A543112F3AB9}"/>
              </a:ext>
            </a:extLst>
          </p:cNvPr>
          <p:cNvSpPr/>
          <p:nvPr userDrawn="1"/>
        </p:nvSpPr>
        <p:spPr>
          <a:xfrm>
            <a:off x="1" y="3642610"/>
            <a:ext cx="8677656" cy="1663908"/>
          </a:xfrm>
          <a:prstGeom prst="rect">
            <a:avLst/>
          </a:prstGeom>
          <a:solidFill>
            <a:srgbClr val="68A2D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76C16B3B-9318-0E47-99E9-DEB28D75EE99}"/>
              </a:ext>
            </a:extLst>
          </p:cNvPr>
          <p:cNvSpPr>
            <a:spLocks noGrp="1"/>
          </p:cNvSpPr>
          <p:nvPr>
            <p:ph type="body" idx="10"/>
          </p:nvPr>
        </p:nvSpPr>
        <p:spPr>
          <a:xfrm>
            <a:off x="974360" y="3958640"/>
            <a:ext cx="7045378" cy="1031847"/>
          </a:xfrm>
        </p:spPr>
        <p:txBody>
          <a:bodyPr anchor="ctr" anchorCtr="0"/>
          <a:lstStyle>
            <a:lvl1pPr marL="0" indent="0">
              <a:buNone/>
              <a:defRPr sz="2400" b="0"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3" name="Picture 2">
            <a:extLst>
              <a:ext uri="{FF2B5EF4-FFF2-40B4-BE49-F238E27FC236}">
                <a16:creationId xmlns:a16="http://schemas.microsoft.com/office/drawing/2014/main" id="{C170D2EB-F8D0-F5E3-9606-B74E1FE41F7F}"/>
              </a:ext>
            </a:extLst>
          </p:cNvPr>
          <p:cNvPicPr>
            <a:picLocks noChangeAspect="1"/>
          </p:cNvPicPr>
          <p:nvPr userDrawn="1"/>
        </p:nvPicPr>
        <p:blipFill>
          <a:blip r:embed="rId2"/>
          <a:stretch>
            <a:fillRect/>
          </a:stretch>
        </p:blipFill>
        <p:spPr>
          <a:xfrm>
            <a:off x="9802535" y="6386605"/>
            <a:ext cx="1551266" cy="235040"/>
          </a:xfrm>
          <a:prstGeom prst="rect">
            <a:avLst/>
          </a:prstGeom>
        </p:spPr>
      </p:pic>
    </p:spTree>
    <p:extLst>
      <p:ext uri="{BB962C8B-B14F-4D97-AF65-F5344CB8AC3E}">
        <p14:creationId xmlns:p14="http://schemas.microsoft.com/office/powerpoint/2010/main" val="104113829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65364-46C4-C321-C06A-38F8525B7B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077132"/>
            <a:ext cx="12210089" cy="4567304"/>
          </a:xfrm>
          <a:prstGeom prst="rect">
            <a:avLst/>
          </a:prstGeom>
        </p:spPr>
      </p:pic>
      <p:sp>
        <p:nvSpPr>
          <p:cNvPr id="9" name="Rectangle 8">
            <a:extLst>
              <a:ext uri="{FF2B5EF4-FFF2-40B4-BE49-F238E27FC236}">
                <a16:creationId xmlns:a16="http://schemas.microsoft.com/office/drawing/2014/main" id="{EA8AC694-2970-F641-A5C5-A543112F3AB9}"/>
              </a:ext>
            </a:extLst>
          </p:cNvPr>
          <p:cNvSpPr/>
          <p:nvPr userDrawn="1"/>
        </p:nvSpPr>
        <p:spPr>
          <a:xfrm>
            <a:off x="1" y="3642610"/>
            <a:ext cx="8677656" cy="1663908"/>
          </a:xfrm>
          <a:prstGeom prst="rect">
            <a:avLst/>
          </a:prstGeom>
          <a:solidFill>
            <a:srgbClr val="68A2D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76C16B3B-9318-0E47-99E9-DEB28D75EE99}"/>
              </a:ext>
            </a:extLst>
          </p:cNvPr>
          <p:cNvSpPr>
            <a:spLocks noGrp="1"/>
          </p:cNvSpPr>
          <p:nvPr>
            <p:ph type="body" idx="10"/>
          </p:nvPr>
        </p:nvSpPr>
        <p:spPr>
          <a:xfrm>
            <a:off x="974360" y="3958640"/>
            <a:ext cx="7045378" cy="1031847"/>
          </a:xfrm>
        </p:spPr>
        <p:txBody>
          <a:bodyPr anchor="ctr" anchorCtr="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Rectangle 6">
            <a:extLst>
              <a:ext uri="{FF2B5EF4-FFF2-40B4-BE49-F238E27FC236}">
                <a16:creationId xmlns:a16="http://schemas.microsoft.com/office/drawing/2014/main" id="{0449BED4-AC56-A847-8A2E-91276B2922D2}"/>
              </a:ext>
            </a:extLst>
          </p:cNvPr>
          <p:cNvSpPr/>
          <p:nvPr userDrawn="1"/>
        </p:nvSpPr>
        <p:spPr>
          <a:xfrm>
            <a:off x="0" y="5653668"/>
            <a:ext cx="12191237" cy="120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5E9F7C6-7CE2-3233-5491-F298CDDC2179}"/>
              </a:ext>
            </a:extLst>
          </p:cNvPr>
          <p:cNvPicPr>
            <a:picLocks noChangeAspect="1"/>
          </p:cNvPicPr>
          <p:nvPr userDrawn="1"/>
        </p:nvPicPr>
        <p:blipFill>
          <a:blip r:embed="rId3"/>
          <a:stretch>
            <a:fillRect/>
          </a:stretch>
        </p:blipFill>
        <p:spPr>
          <a:xfrm>
            <a:off x="9802535" y="6386605"/>
            <a:ext cx="1551266" cy="235040"/>
          </a:xfrm>
          <a:prstGeom prst="rect">
            <a:avLst/>
          </a:prstGeom>
        </p:spPr>
      </p:pic>
    </p:spTree>
    <p:extLst>
      <p:ext uri="{BB962C8B-B14F-4D97-AF65-F5344CB8AC3E}">
        <p14:creationId xmlns:p14="http://schemas.microsoft.com/office/powerpoint/2010/main" val="346625365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4059AD-669C-E241-ABAA-8A0DCE07E8AC}"/>
              </a:ext>
            </a:extLst>
          </p:cNvPr>
          <p:cNvSpPr/>
          <p:nvPr userDrawn="1"/>
        </p:nvSpPr>
        <p:spPr>
          <a:xfrm>
            <a:off x="0" y="1077132"/>
            <a:ext cx="12210089" cy="4564592"/>
          </a:xfrm>
          <a:prstGeom prst="rect">
            <a:avLst/>
          </a:prstGeom>
          <a:solidFill>
            <a:srgbClr val="003473"/>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9" name="Rectangle 8">
            <a:extLst>
              <a:ext uri="{FF2B5EF4-FFF2-40B4-BE49-F238E27FC236}">
                <a16:creationId xmlns:a16="http://schemas.microsoft.com/office/drawing/2014/main" id="{EA8AC694-2970-F641-A5C5-A543112F3AB9}"/>
              </a:ext>
            </a:extLst>
          </p:cNvPr>
          <p:cNvSpPr/>
          <p:nvPr userDrawn="1"/>
        </p:nvSpPr>
        <p:spPr>
          <a:xfrm>
            <a:off x="1" y="3642610"/>
            <a:ext cx="8677656" cy="1663908"/>
          </a:xfrm>
          <a:prstGeom prst="rect">
            <a:avLst/>
          </a:prstGeom>
          <a:solidFill>
            <a:srgbClr val="68A2D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76C16B3B-9318-0E47-99E9-DEB28D75EE99}"/>
              </a:ext>
            </a:extLst>
          </p:cNvPr>
          <p:cNvSpPr>
            <a:spLocks noGrp="1"/>
          </p:cNvSpPr>
          <p:nvPr>
            <p:ph type="body" idx="10"/>
          </p:nvPr>
        </p:nvSpPr>
        <p:spPr>
          <a:xfrm>
            <a:off x="974360" y="3958640"/>
            <a:ext cx="7045378" cy="1031847"/>
          </a:xfrm>
        </p:spPr>
        <p:txBody>
          <a:bodyPr anchor="ctr" anchorCtr="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Rectangle 6">
            <a:extLst>
              <a:ext uri="{FF2B5EF4-FFF2-40B4-BE49-F238E27FC236}">
                <a16:creationId xmlns:a16="http://schemas.microsoft.com/office/drawing/2014/main" id="{0449BED4-AC56-A847-8A2E-91276B2922D2}"/>
              </a:ext>
            </a:extLst>
          </p:cNvPr>
          <p:cNvSpPr/>
          <p:nvPr userDrawn="1"/>
        </p:nvSpPr>
        <p:spPr>
          <a:xfrm>
            <a:off x="0" y="5653668"/>
            <a:ext cx="12191237" cy="120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A008FCC-B1C3-9504-8B2E-36D0CCEF8DE6}"/>
              </a:ext>
            </a:extLst>
          </p:cNvPr>
          <p:cNvPicPr>
            <a:picLocks noChangeAspect="1"/>
          </p:cNvPicPr>
          <p:nvPr userDrawn="1"/>
        </p:nvPicPr>
        <p:blipFill>
          <a:blip r:embed="rId2"/>
          <a:stretch>
            <a:fillRect/>
          </a:stretch>
        </p:blipFill>
        <p:spPr>
          <a:xfrm>
            <a:off x="9802535" y="6386605"/>
            <a:ext cx="1551266" cy="235040"/>
          </a:xfrm>
          <a:prstGeom prst="rect">
            <a:avLst/>
          </a:prstGeom>
        </p:spPr>
      </p:pic>
    </p:spTree>
    <p:extLst>
      <p:ext uri="{BB962C8B-B14F-4D97-AF65-F5344CB8AC3E}">
        <p14:creationId xmlns:p14="http://schemas.microsoft.com/office/powerpoint/2010/main" val="1922733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cSld name="Two content o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7052311" cy="4023360"/>
          </a:xfrm>
        </p:spPr>
        <p:txBody>
          <a:bodyPr/>
          <a:lstStyle>
            <a:lvl1pPr>
              <a:defRPr sz="1620"/>
            </a:lvl1pPr>
            <a:lvl2pPr>
              <a:defRPr sz="1620"/>
            </a:lvl2pPr>
            <a:lvl3pPr>
              <a:defRPr sz="1620"/>
            </a:lvl3pPr>
            <a:lvl4pPr>
              <a:defRPr sz="1620"/>
            </a:lvl4pPr>
            <a:lvl5pPr>
              <a:defRPr sz="162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620"/>
            </a:lvl1pPr>
            <a:lvl2pPr>
              <a:defRPr sz="1620"/>
            </a:lvl2pPr>
            <a:lvl3pPr>
              <a:defRPr sz="1620"/>
            </a:lvl3pPr>
            <a:lvl4pPr>
              <a:defRPr sz="1620"/>
            </a:lvl4pPr>
            <a:lvl5pPr>
              <a:defRPr sz="162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dirty="0"/>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60" y="5838570"/>
            <a:ext cx="7058029" cy="274981"/>
          </a:xfrm>
        </p:spPr>
        <p:txBody>
          <a:bodyPr anchor="b"/>
          <a:lstStyle>
            <a:lvl1pPr>
              <a:defRPr sz="720">
                <a:solidFill>
                  <a:schemeClr val="tx1"/>
                </a:solidFill>
              </a:defRPr>
            </a:lvl1pPr>
            <a:lvl2pPr marL="4286" indent="0">
              <a:buNone/>
              <a:defRPr sz="1440"/>
            </a:lvl2pPr>
            <a:lvl3pPr>
              <a:defRPr sz="1440"/>
            </a:lvl3pPr>
            <a:lvl4pPr>
              <a:defRPr sz="1440"/>
            </a:lvl4pPr>
            <a:lvl5pPr>
              <a:defRPr sz="144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6C2CE710-5EBE-7347-8470-8ABE73F49B4A}"/>
              </a:ext>
            </a:extLst>
          </p:cNvPr>
          <p:cNvSpPr>
            <a:spLocks noGrp="1"/>
          </p:cNvSpPr>
          <p:nvPr>
            <p:ph type="ftr" sz="quarter" idx="15"/>
          </p:nvPr>
        </p:nvSpPr>
        <p:spPr>
          <a:xfrm>
            <a:off x="3336325" y="6377577"/>
            <a:ext cx="7707596" cy="138499"/>
          </a:xfrm>
          <a:prstGeom prst="rect">
            <a:avLst/>
          </a:prstGeom>
        </p:spPr>
        <p:txBody>
          <a:bodyPr/>
          <a:lstStyle/>
          <a:p>
            <a:endParaRPr lang="en-US"/>
          </a:p>
        </p:txBody>
      </p:sp>
    </p:spTree>
    <p:extLst>
      <p:ext uri="{BB962C8B-B14F-4D97-AF65-F5344CB8AC3E}">
        <p14:creationId xmlns:p14="http://schemas.microsoft.com/office/powerpoint/2010/main" val="3464576507"/>
      </p:ext>
    </p:extLst>
  </p:cSld>
  <p:clrMapOvr>
    <a:masterClrMapping/>
  </p:clrMapOvr>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53175055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E5E59-10BA-9FDE-4F21-82EDE0C184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EEC557-A946-6BBF-0471-464A49564F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01B357-BA89-7424-013B-D4290E1ECB6D}"/>
              </a:ext>
            </a:extLst>
          </p:cNvPr>
          <p:cNvSpPr>
            <a:spLocks noGrp="1"/>
          </p:cNvSpPr>
          <p:nvPr>
            <p:ph type="dt" sz="half" idx="10"/>
          </p:nvPr>
        </p:nvSpPr>
        <p:spPr/>
        <p:txBody>
          <a:bodyPr/>
          <a:lstStyle/>
          <a:p>
            <a:fld id="{1F46E6AF-17B5-47CD-A2AC-BC859D093185}" type="datetimeFigureOut">
              <a:rPr lang="en-US" smtClean="0"/>
              <a:t>3/5/26</a:t>
            </a:fld>
            <a:endParaRPr lang="en-US"/>
          </a:p>
        </p:txBody>
      </p:sp>
      <p:sp>
        <p:nvSpPr>
          <p:cNvPr id="5" name="Footer Placeholder 4">
            <a:extLst>
              <a:ext uri="{FF2B5EF4-FFF2-40B4-BE49-F238E27FC236}">
                <a16:creationId xmlns:a16="http://schemas.microsoft.com/office/drawing/2014/main" id="{D668E48B-5F5B-7C29-55F1-CA3FF9682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4798F9-A830-44F9-A27E-DCB04829F1E1}"/>
              </a:ext>
            </a:extLst>
          </p:cNvPr>
          <p:cNvSpPr>
            <a:spLocks noGrp="1"/>
          </p:cNvSpPr>
          <p:nvPr>
            <p:ph type="sldNum" sz="quarter" idx="12"/>
          </p:nvPr>
        </p:nvSpPr>
        <p:spPr/>
        <p:txBody>
          <a:bodyPr/>
          <a:lstStyle/>
          <a:p>
            <a:fld id="{01CDCD95-7636-421E-A1B9-84B0655C5645}" type="slidenum">
              <a:rPr lang="en-US" smtClean="0"/>
              <a:t>‹#›</a:t>
            </a:fld>
            <a:endParaRPr lang="en-US"/>
          </a:p>
        </p:txBody>
      </p:sp>
    </p:spTree>
    <p:extLst>
      <p:ext uri="{BB962C8B-B14F-4D97-AF65-F5344CB8AC3E}">
        <p14:creationId xmlns:p14="http://schemas.microsoft.com/office/powerpoint/2010/main" val="220112750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8D9D2-D8AC-A45D-B9E9-C4B844B4E1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066839-9E17-0D8B-79E6-9F3F0C8496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3858ED-4D3B-B086-7EFF-E56CD91DE3C0}"/>
              </a:ext>
            </a:extLst>
          </p:cNvPr>
          <p:cNvSpPr>
            <a:spLocks noGrp="1"/>
          </p:cNvSpPr>
          <p:nvPr>
            <p:ph type="dt" sz="half" idx="10"/>
          </p:nvPr>
        </p:nvSpPr>
        <p:spPr/>
        <p:txBody>
          <a:bodyPr/>
          <a:lstStyle/>
          <a:p>
            <a:fld id="{1F46E6AF-17B5-47CD-A2AC-BC859D093185}" type="datetimeFigureOut">
              <a:rPr lang="en-US" smtClean="0"/>
              <a:t>3/5/26</a:t>
            </a:fld>
            <a:endParaRPr lang="en-US"/>
          </a:p>
        </p:txBody>
      </p:sp>
      <p:sp>
        <p:nvSpPr>
          <p:cNvPr id="5" name="Footer Placeholder 4">
            <a:extLst>
              <a:ext uri="{FF2B5EF4-FFF2-40B4-BE49-F238E27FC236}">
                <a16:creationId xmlns:a16="http://schemas.microsoft.com/office/drawing/2014/main" id="{B513F22C-B315-EDD0-77B3-CCA46FA749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9B3BD-6D3D-D839-7266-B2D6555FCBE9}"/>
              </a:ext>
            </a:extLst>
          </p:cNvPr>
          <p:cNvSpPr>
            <a:spLocks noGrp="1"/>
          </p:cNvSpPr>
          <p:nvPr>
            <p:ph type="sldNum" sz="quarter" idx="12"/>
          </p:nvPr>
        </p:nvSpPr>
        <p:spPr/>
        <p:txBody>
          <a:bodyPr/>
          <a:lstStyle/>
          <a:p>
            <a:fld id="{01CDCD95-7636-421E-A1B9-84B0655C5645}" type="slidenum">
              <a:rPr lang="en-US" smtClean="0"/>
              <a:t>‹#›</a:t>
            </a:fld>
            <a:endParaRPr lang="en-US"/>
          </a:p>
        </p:txBody>
      </p:sp>
    </p:spTree>
    <p:extLst>
      <p:ext uri="{BB962C8B-B14F-4D97-AF65-F5344CB8AC3E}">
        <p14:creationId xmlns:p14="http://schemas.microsoft.com/office/powerpoint/2010/main" val="369898153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85C47-FC49-F3F1-4324-6306B1F338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6D99B9-9001-4FD6-7299-B5CB4F67CA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22B928-29DB-B956-0F6E-4632F13EABA2}"/>
              </a:ext>
            </a:extLst>
          </p:cNvPr>
          <p:cNvSpPr>
            <a:spLocks noGrp="1"/>
          </p:cNvSpPr>
          <p:nvPr>
            <p:ph type="dt" sz="half" idx="10"/>
          </p:nvPr>
        </p:nvSpPr>
        <p:spPr/>
        <p:txBody>
          <a:bodyPr/>
          <a:lstStyle/>
          <a:p>
            <a:fld id="{1F46E6AF-17B5-47CD-A2AC-BC859D093185}" type="datetimeFigureOut">
              <a:rPr lang="en-US" smtClean="0"/>
              <a:t>3/5/26</a:t>
            </a:fld>
            <a:endParaRPr lang="en-US"/>
          </a:p>
        </p:txBody>
      </p:sp>
      <p:sp>
        <p:nvSpPr>
          <p:cNvPr id="5" name="Footer Placeholder 4">
            <a:extLst>
              <a:ext uri="{FF2B5EF4-FFF2-40B4-BE49-F238E27FC236}">
                <a16:creationId xmlns:a16="http://schemas.microsoft.com/office/drawing/2014/main" id="{7D985B7E-8508-7835-FCE6-658F618ED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3B415-CD31-686A-BCD7-9438D1723FFD}"/>
              </a:ext>
            </a:extLst>
          </p:cNvPr>
          <p:cNvSpPr>
            <a:spLocks noGrp="1"/>
          </p:cNvSpPr>
          <p:nvPr>
            <p:ph type="sldNum" sz="quarter" idx="12"/>
          </p:nvPr>
        </p:nvSpPr>
        <p:spPr/>
        <p:txBody>
          <a:bodyPr/>
          <a:lstStyle/>
          <a:p>
            <a:fld id="{01CDCD95-7636-421E-A1B9-84B0655C5645}" type="slidenum">
              <a:rPr lang="en-US" smtClean="0"/>
              <a:t>‹#›</a:t>
            </a:fld>
            <a:endParaRPr lang="en-US"/>
          </a:p>
        </p:txBody>
      </p:sp>
    </p:spTree>
    <p:extLst>
      <p:ext uri="{BB962C8B-B14F-4D97-AF65-F5344CB8AC3E}">
        <p14:creationId xmlns:p14="http://schemas.microsoft.com/office/powerpoint/2010/main" val="290083815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B475-317D-E002-8526-B4E82C24D4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1FAFD9-0EDE-C441-E7BC-EF2EF2A6F8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36D87D-081B-26BB-4E1A-60ABA51D35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2E6863-CBC9-BF9F-500C-AD5443EBAD76}"/>
              </a:ext>
            </a:extLst>
          </p:cNvPr>
          <p:cNvSpPr>
            <a:spLocks noGrp="1"/>
          </p:cNvSpPr>
          <p:nvPr>
            <p:ph type="dt" sz="half" idx="10"/>
          </p:nvPr>
        </p:nvSpPr>
        <p:spPr/>
        <p:txBody>
          <a:bodyPr/>
          <a:lstStyle/>
          <a:p>
            <a:fld id="{1F46E6AF-17B5-47CD-A2AC-BC859D093185}" type="datetimeFigureOut">
              <a:rPr lang="en-US" smtClean="0"/>
              <a:t>3/5/26</a:t>
            </a:fld>
            <a:endParaRPr lang="en-US"/>
          </a:p>
        </p:txBody>
      </p:sp>
      <p:sp>
        <p:nvSpPr>
          <p:cNvPr id="6" name="Footer Placeholder 5">
            <a:extLst>
              <a:ext uri="{FF2B5EF4-FFF2-40B4-BE49-F238E27FC236}">
                <a16:creationId xmlns:a16="http://schemas.microsoft.com/office/drawing/2014/main" id="{1BE52BD6-FB9B-4B41-FFFF-9B5AE5C45D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201894-9B73-1A7B-5A1B-AE650E89AE55}"/>
              </a:ext>
            </a:extLst>
          </p:cNvPr>
          <p:cNvSpPr>
            <a:spLocks noGrp="1"/>
          </p:cNvSpPr>
          <p:nvPr>
            <p:ph type="sldNum" sz="quarter" idx="12"/>
          </p:nvPr>
        </p:nvSpPr>
        <p:spPr/>
        <p:txBody>
          <a:bodyPr/>
          <a:lstStyle/>
          <a:p>
            <a:fld id="{01CDCD95-7636-421E-A1B9-84B0655C5645}" type="slidenum">
              <a:rPr lang="en-US" smtClean="0"/>
              <a:t>‹#›</a:t>
            </a:fld>
            <a:endParaRPr lang="en-US"/>
          </a:p>
        </p:txBody>
      </p:sp>
    </p:spTree>
    <p:extLst>
      <p:ext uri="{BB962C8B-B14F-4D97-AF65-F5344CB8AC3E}">
        <p14:creationId xmlns:p14="http://schemas.microsoft.com/office/powerpoint/2010/main" val="357091553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FDB7F-963A-D103-17C7-FDF85E3508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FF52F6-6EF9-6341-66BB-314E6E913F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32057-74DB-F048-17F0-7E61BEBD8C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8D17C2-E78F-1F40-23F3-76E5E2D202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30C504-1971-023C-D24B-E5EC813EBF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297877-1F28-1536-126B-05864FD64614}"/>
              </a:ext>
            </a:extLst>
          </p:cNvPr>
          <p:cNvSpPr>
            <a:spLocks noGrp="1"/>
          </p:cNvSpPr>
          <p:nvPr>
            <p:ph type="dt" sz="half" idx="10"/>
          </p:nvPr>
        </p:nvSpPr>
        <p:spPr/>
        <p:txBody>
          <a:bodyPr/>
          <a:lstStyle/>
          <a:p>
            <a:fld id="{1F46E6AF-17B5-47CD-A2AC-BC859D093185}" type="datetimeFigureOut">
              <a:rPr lang="en-US" smtClean="0"/>
              <a:t>3/5/26</a:t>
            </a:fld>
            <a:endParaRPr lang="en-US"/>
          </a:p>
        </p:txBody>
      </p:sp>
      <p:sp>
        <p:nvSpPr>
          <p:cNvPr id="8" name="Footer Placeholder 7">
            <a:extLst>
              <a:ext uri="{FF2B5EF4-FFF2-40B4-BE49-F238E27FC236}">
                <a16:creationId xmlns:a16="http://schemas.microsoft.com/office/drawing/2014/main" id="{94B83BC6-0476-00A1-44F4-A9BC8D579E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51130B-2174-54AD-703C-687FFD124A69}"/>
              </a:ext>
            </a:extLst>
          </p:cNvPr>
          <p:cNvSpPr>
            <a:spLocks noGrp="1"/>
          </p:cNvSpPr>
          <p:nvPr>
            <p:ph type="sldNum" sz="quarter" idx="12"/>
          </p:nvPr>
        </p:nvSpPr>
        <p:spPr/>
        <p:txBody>
          <a:bodyPr/>
          <a:lstStyle/>
          <a:p>
            <a:fld id="{01CDCD95-7636-421E-A1B9-84B0655C5645}" type="slidenum">
              <a:rPr lang="en-US" smtClean="0"/>
              <a:t>‹#›</a:t>
            </a:fld>
            <a:endParaRPr lang="en-US"/>
          </a:p>
        </p:txBody>
      </p:sp>
    </p:spTree>
    <p:extLst>
      <p:ext uri="{BB962C8B-B14F-4D97-AF65-F5344CB8AC3E}">
        <p14:creationId xmlns:p14="http://schemas.microsoft.com/office/powerpoint/2010/main" val="417480637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2A72-20B5-6A38-5C7F-B8A40B57BF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103B5D-6BE8-AC0D-6760-F5B47D6493D8}"/>
              </a:ext>
            </a:extLst>
          </p:cNvPr>
          <p:cNvSpPr>
            <a:spLocks noGrp="1"/>
          </p:cNvSpPr>
          <p:nvPr>
            <p:ph type="dt" sz="half" idx="10"/>
          </p:nvPr>
        </p:nvSpPr>
        <p:spPr/>
        <p:txBody>
          <a:bodyPr/>
          <a:lstStyle/>
          <a:p>
            <a:fld id="{1F46E6AF-17B5-47CD-A2AC-BC859D093185}" type="datetimeFigureOut">
              <a:rPr lang="en-US" smtClean="0"/>
              <a:t>3/5/26</a:t>
            </a:fld>
            <a:endParaRPr lang="en-US"/>
          </a:p>
        </p:txBody>
      </p:sp>
      <p:sp>
        <p:nvSpPr>
          <p:cNvPr id="4" name="Footer Placeholder 3">
            <a:extLst>
              <a:ext uri="{FF2B5EF4-FFF2-40B4-BE49-F238E27FC236}">
                <a16:creationId xmlns:a16="http://schemas.microsoft.com/office/drawing/2014/main" id="{201F682F-1C50-576B-EB0F-282AB9DF65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595EA5-CB1C-D4B4-4BE3-A8E33ADF3A7B}"/>
              </a:ext>
            </a:extLst>
          </p:cNvPr>
          <p:cNvSpPr>
            <a:spLocks noGrp="1"/>
          </p:cNvSpPr>
          <p:nvPr>
            <p:ph type="sldNum" sz="quarter" idx="12"/>
          </p:nvPr>
        </p:nvSpPr>
        <p:spPr/>
        <p:txBody>
          <a:bodyPr/>
          <a:lstStyle/>
          <a:p>
            <a:fld id="{01CDCD95-7636-421E-A1B9-84B0655C5645}" type="slidenum">
              <a:rPr lang="en-US" smtClean="0"/>
              <a:t>‹#›</a:t>
            </a:fld>
            <a:endParaRPr lang="en-US"/>
          </a:p>
        </p:txBody>
      </p:sp>
    </p:spTree>
    <p:extLst>
      <p:ext uri="{BB962C8B-B14F-4D97-AF65-F5344CB8AC3E}">
        <p14:creationId xmlns:p14="http://schemas.microsoft.com/office/powerpoint/2010/main" val="229933769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20CE60-7A57-4E73-60DA-816A138F111A}"/>
              </a:ext>
            </a:extLst>
          </p:cNvPr>
          <p:cNvSpPr>
            <a:spLocks noGrp="1"/>
          </p:cNvSpPr>
          <p:nvPr>
            <p:ph type="dt" sz="half" idx="10"/>
          </p:nvPr>
        </p:nvSpPr>
        <p:spPr/>
        <p:txBody>
          <a:bodyPr/>
          <a:lstStyle/>
          <a:p>
            <a:fld id="{1F46E6AF-17B5-47CD-A2AC-BC859D093185}" type="datetimeFigureOut">
              <a:rPr lang="en-US" smtClean="0"/>
              <a:t>3/5/26</a:t>
            </a:fld>
            <a:endParaRPr lang="en-US"/>
          </a:p>
        </p:txBody>
      </p:sp>
      <p:sp>
        <p:nvSpPr>
          <p:cNvPr id="3" name="Footer Placeholder 2">
            <a:extLst>
              <a:ext uri="{FF2B5EF4-FFF2-40B4-BE49-F238E27FC236}">
                <a16:creationId xmlns:a16="http://schemas.microsoft.com/office/drawing/2014/main" id="{A6945CDA-7E5A-5209-BD25-3ACA4E2657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0533EA-ECFF-4D13-9EA8-0974462A9B1E}"/>
              </a:ext>
            </a:extLst>
          </p:cNvPr>
          <p:cNvSpPr>
            <a:spLocks noGrp="1"/>
          </p:cNvSpPr>
          <p:nvPr>
            <p:ph type="sldNum" sz="quarter" idx="12"/>
          </p:nvPr>
        </p:nvSpPr>
        <p:spPr/>
        <p:txBody>
          <a:bodyPr/>
          <a:lstStyle/>
          <a:p>
            <a:fld id="{01CDCD95-7636-421E-A1B9-84B0655C5645}" type="slidenum">
              <a:rPr lang="en-US" smtClean="0"/>
              <a:t>‹#›</a:t>
            </a:fld>
            <a:endParaRPr lang="en-US"/>
          </a:p>
        </p:txBody>
      </p:sp>
    </p:spTree>
    <p:extLst>
      <p:ext uri="{BB962C8B-B14F-4D97-AF65-F5344CB8AC3E}">
        <p14:creationId xmlns:p14="http://schemas.microsoft.com/office/powerpoint/2010/main" val="193995246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A99AB-8CCB-B82D-3F17-2EDE038C06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06784A-6ABA-ACFA-910F-3AE0795763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3E2573-D010-2845-E345-0BFEF8396E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D95CC-52E0-6B24-B34B-F13A0D69F510}"/>
              </a:ext>
            </a:extLst>
          </p:cNvPr>
          <p:cNvSpPr>
            <a:spLocks noGrp="1"/>
          </p:cNvSpPr>
          <p:nvPr>
            <p:ph type="dt" sz="half" idx="10"/>
          </p:nvPr>
        </p:nvSpPr>
        <p:spPr/>
        <p:txBody>
          <a:bodyPr/>
          <a:lstStyle/>
          <a:p>
            <a:fld id="{1F46E6AF-17B5-47CD-A2AC-BC859D093185}" type="datetimeFigureOut">
              <a:rPr lang="en-US" smtClean="0"/>
              <a:t>3/5/26</a:t>
            </a:fld>
            <a:endParaRPr lang="en-US"/>
          </a:p>
        </p:txBody>
      </p:sp>
      <p:sp>
        <p:nvSpPr>
          <p:cNvPr id="6" name="Footer Placeholder 5">
            <a:extLst>
              <a:ext uri="{FF2B5EF4-FFF2-40B4-BE49-F238E27FC236}">
                <a16:creationId xmlns:a16="http://schemas.microsoft.com/office/drawing/2014/main" id="{808D33E3-7F9F-9B45-5066-300B1FBAC6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BD3AC3-87BD-24D2-E76B-FF0D6E70FB69}"/>
              </a:ext>
            </a:extLst>
          </p:cNvPr>
          <p:cNvSpPr>
            <a:spLocks noGrp="1"/>
          </p:cNvSpPr>
          <p:nvPr>
            <p:ph type="sldNum" sz="quarter" idx="12"/>
          </p:nvPr>
        </p:nvSpPr>
        <p:spPr/>
        <p:txBody>
          <a:bodyPr/>
          <a:lstStyle/>
          <a:p>
            <a:fld id="{01CDCD95-7636-421E-A1B9-84B0655C5645}" type="slidenum">
              <a:rPr lang="en-US" smtClean="0"/>
              <a:t>‹#›</a:t>
            </a:fld>
            <a:endParaRPr lang="en-US"/>
          </a:p>
        </p:txBody>
      </p:sp>
    </p:spTree>
    <p:extLst>
      <p:ext uri="{BB962C8B-B14F-4D97-AF65-F5344CB8AC3E}">
        <p14:creationId xmlns:p14="http://schemas.microsoft.com/office/powerpoint/2010/main" val="36002226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AE99B-EE0C-C82A-33E0-1A5C406B53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FB752E-8D84-3887-BA73-27F8F83F1F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BBA2C7-8EA2-D82A-EBF9-EE866E7582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02B5BD-4FC1-213D-9D6B-037C6322AC66}"/>
              </a:ext>
            </a:extLst>
          </p:cNvPr>
          <p:cNvSpPr>
            <a:spLocks noGrp="1"/>
          </p:cNvSpPr>
          <p:nvPr>
            <p:ph type="dt" sz="half" idx="10"/>
          </p:nvPr>
        </p:nvSpPr>
        <p:spPr/>
        <p:txBody>
          <a:bodyPr/>
          <a:lstStyle/>
          <a:p>
            <a:fld id="{1F46E6AF-17B5-47CD-A2AC-BC859D093185}" type="datetimeFigureOut">
              <a:rPr lang="en-US" smtClean="0"/>
              <a:t>3/5/26</a:t>
            </a:fld>
            <a:endParaRPr lang="en-US"/>
          </a:p>
        </p:txBody>
      </p:sp>
      <p:sp>
        <p:nvSpPr>
          <p:cNvPr id="6" name="Footer Placeholder 5">
            <a:extLst>
              <a:ext uri="{FF2B5EF4-FFF2-40B4-BE49-F238E27FC236}">
                <a16:creationId xmlns:a16="http://schemas.microsoft.com/office/drawing/2014/main" id="{4DC1302C-D0C0-1AAD-E2BC-682116E54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563A6B-EDBF-CD2F-672B-21EDA737B652}"/>
              </a:ext>
            </a:extLst>
          </p:cNvPr>
          <p:cNvSpPr>
            <a:spLocks noGrp="1"/>
          </p:cNvSpPr>
          <p:nvPr>
            <p:ph type="sldNum" sz="quarter" idx="12"/>
          </p:nvPr>
        </p:nvSpPr>
        <p:spPr/>
        <p:txBody>
          <a:bodyPr/>
          <a:lstStyle/>
          <a:p>
            <a:fld id="{01CDCD95-7636-421E-A1B9-84B0655C5645}" type="slidenum">
              <a:rPr lang="en-US" smtClean="0"/>
              <a:t>‹#›</a:t>
            </a:fld>
            <a:endParaRPr lang="en-US"/>
          </a:p>
        </p:txBody>
      </p:sp>
    </p:spTree>
    <p:extLst>
      <p:ext uri="{BB962C8B-B14F-4D97-AF65-F5344CB8AC3E}">
        <p14:creationId xmlns:p14="http://schemas.microsoft.com/office/powerpoint/2010/main" val="175230097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8775C-3788-1A2F-1C73-DEF426D09C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EEFDC5-086B-412A-5DB3-B72E3E1031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4722C-2A91-96DB-A4A6-00EF5E618665}"/>
              </a:ext>
            </a:extLst>
          </p:cNvPr>
          <p:cNvSpPr>
            <a:spLocks noGrp="1"/>
          </p:cNvSpPr>
          <p:nvPr>
            <p:ph type="dt" sz="half" idx="10"/>
          </p:nvPr>
        </p:nvSpPr>
        <p:spPr/>
        <p:txBody>
          <a:bodyPr/>
          <a:lstStyle/>
          <a:p>
            <a:fld id="{1F46E6AF-17B5-47CD-A2AC-BC859D093185}" type="datetimeFigureOut">
              <a:rPr lang="en-US" smtClean="0"/>
              <a:t>3/5/26</a:t>
            </a:fld>
            <a:endParaRPr lang="en-US"/>
          </a:p>
        </p:txBody>
      </p:sp>
      <p:sp>
        <p:nvSpPr>
          <p:cNvPr id="5" name="Footer Placeholder 4">
            <a:extLst>
              <a:ext uri="{FF2B5EF4-FFF2-40B4-BE49-F238E27FC236}">
                <a16:creationId xmlns:a16="http://schemas.microsoft.com/office/drawing/2014/main" id="{C44BDAC3-DA7C-4A2A-4761-DEDED70F8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EB5280-F245-B442-78AA-DA71CC749CA5}"/>
              </a:ext>
            </a:extLst>
          </p:cNvPr>
          <p:cNvSpPr>
            <a:spLocks noGrp="1"/>
          </p:cNvSpPr>
          <p:nvPr>
            <p:ph type="sldNum" sz="quarter" idx="12"/>
          </p:nvPr>
        </p:nvSpPr>
        <p:spPr/>
        <p:txBody>
          <a:bodyPr/>
          <a:lstStyle/>
          <a:p>
            <a:fld id="{01CDCD95-7636-421E-A1B9-84B0655C5645}" type="slidenum">
              <a:rPr lang="en-US" smtClean="0"/>
              <a:t>‹#›</a:t>
            </a:fld>
            <a:endParaRPr lang="en-US"/>
          </a:p>
        </p:txBody>
      </p:sp>
    </p:spTree>
    <p:extLst>
      <p:ext uri="{BB962C8B-B14F-4D97-AF65-F5344CB8AC3E}">
        <p14:creationId xmlns:p14="http://schemas.microsoft.com/office/powerpoint/2010/main" val="99004881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9358D4-95B6-FDE5-139E-11082EF735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59C2FA-0C82-0F89-7F82-957F4BF021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A7E99-117F-50DA-E910-0C59DEA198D9}"/>
              </a:ext>
            </a:extLst>
          </p:cNvPr>
          <p:cNvSpPr>
            <a:spLocks noGrp="1"/>
          </p:cNvSpPr>
          <p:nvPr>
            <p:ph type="dt" sz="half" idx="10"/>
          </p:nvPr>
        </p:nvSpPr>
        <p:spPr/>
        <p:txBody>
          <a:bodyPr/>
          <a:lstStyle/>
          <a:p>
            <a:fld id="{1F46E6AF-17B5-47CD-A2AC-BC859D093185}" type="datetimeFigureOut">
              <a:rPr lang="en-US" smtClean="0"/>
              <a:t>3/5/26</a:t>
            </a:fld>
            <a:endParaRPr lang="en-US"/>
          </a:p>
        </p:txBody>
      </p:sp>
      <p:sp>
        <p:nvSpPr>
          <p:cNvPr id="5" name="Footer Placeholder 4">
            <a:extLst>
              <a:ext uri="{FF2B5EF4-FFF2-40B4-BE49-F238E27FC236}">
                <a16:creationId xmlns:a16="http://schemas.microsoft.com/office/drawing/2014/main" id="{9EBABFA8-D62D-1558-A350-54262BF65A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E6112-0918-37F6-C9FF-548AF9669ACD}"/>
              </a:ext>
            </a:extLst>
          </p:cNvPr>
          <p:cNvSpPr>
            <a:spLocks noGrp="1"/>
          </p:cNvSpPr>
          <p:nvPr>
            <p:ph type="sldNum" sz="quarter" idx="12"/>
          </p:nvPr>
        </p:nvSpPr>
        <p:spPr/>
        <p:txBody>
          <a:bodyPr/>
          <a:lstStyle/>
          <a:p>
            <a:fld id="{01CDCD95-7636-421E-A1B9-84B0655C5645}" type="slidenum">
              <a:rPr lang="en-US" smtClean="0"/>
              <a:t>‹#›</a:t>
            </a:fld>
            <a:endParaRPr lang="en-US"/>
          </a:p>
        </p:txBody>
      </p:sp>
    </p:spTree>
    <p:extLst>
      <p:ext uri="{BB962C8B-B14F-4D97-AF65-F5344CB8AC3E}">
        <p14:creationId xmlns:p14="http://schemas.microsoft.com/office/powerpoint/2010/main" val="288379072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FAA77-FB7F-E210-EEB1-907E1638C3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942DA5-6B2B-2195-6551-ABD22B5D0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936C5A-0780-8D5D-E3FC-D4BA39B2B6B6}"/>
              </a:ext>
            </a:extLst>
          </p:cNvPr>
          <p:cNvSpPr>
            <a:spLocks noGrp="1"/>
          </p:cNvSpPr>
          <p:nvPr>
            <p:ph type="dt" sz="half" idx="10"/>
          </p:nvPr>
        </p:nvSpPr>
        <p:spPr/>
        <p:txBody>
          <a:bodyPr/>
          <a:lstStyle/>
          <a:p>
            <a:fld id="{06212B2C-EEDF-E543-B9DB-ED5C0E8C476D}" type="datetimeFigureOut">
              <a:rPr lang="en-US" smtClean="0"/>
              <a:t>3/5/26</a:t>
            </a:fld>
            <a:endParaRPr lang="en-US"/>
          </a:p>
        </p:txBody>
      </p:sp>
      <p:sp>
        <p:nvSpPr>
          <p:cNvPr id="5" name="Footer Placeholder 4">
            <a:extLst>
              <a:ext uri="{FF2B5EF4-FFF2-40B4-BE49-F238E27FC236}">
                <a16:creationId xmlns:a16="http://schemas.microsoft.com/office/drawing/2014/main" id="{2E041679-C718-AB18-9645-59E429128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524167-7903-A7BD-7D6D-02C57638CBF1}"/>
              </a:ext>
            </a:extLst>
          </p:cNvPr>
          <p:cNvSpPr>
            <a:spLocks noGrp="1"/>
          </p:cNvSpPr>
          <p:nvPr>
            <p:ph type="sldNum" sz="quarter" idx="12"/>
          </p:nvPr>
        </p:nvSpPr>
        <p:spPr/>
        <p:txBody>
          <a:bodyPr/>
          <a:lstStyle/>
          <a:p>
            <a:fld id="{CC8E4ABB-49FA-C445-AB4E-12E048F12108}" type="slidenum">
              <a:rPr lang="en-US" smtClean="0"/>
              <a:t>‹#›</a:t>
            </a:fld>
            <a:endParaRPr lang="en-US"/>
          </a:p>
        </p:txBody>
      </p:sp>
    </p:spTree>
    <p:extLst>
      <p:ext uri="{BB962C8B-B14F-4D97-AF65-F5344CB8AC3E}">
        <p14:creationId xmlns:p14="http://schemas.microsoft.com/office/powerpoint/2010/main" val="46806492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23429-6FEE-282A-5E70-021784370F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E34C74-2AE8-02FB-0776-7F4C8A4F66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4A4454-98DA-7DAF-E9DC-ADDEC8603316}"/>
              </a:ext>
            </a:extLst>
          </p:cNvPr>
          <p:cNvSpPr>
            <a:spLocks noGrp="1"/>
          </p:cNvSpPr>
          <p:nvPr>
            <p:ph type="dt" sz="half" idx="10"/>
          </p:nvPr>
        </p:nvSpPr>
        <p:spPr/>
        <p:txBody>
          <a:bodyPr/>
          <a:lstStyle/>
          <a:p>
            <a:fld id="{06212B2C-EEDF-E543-B9DB-ED5C0E8C476D}" type="datetimeFigureOut">
              <a:rPr lang="en-US" smtClean="0"/>
              <a:t>3/5/26</a:t>
            </a:fld>
            <a:endParaRPr lang="en-US"/>
          </a:p>
        </p:txBody>
      </p:sp>
      <p:sp>
        <p:nvSpPr>
          <p:cNvPr id="5" name="Footer Placeholder 4">
            <a:extLst>
              <a:ext uri="{FF2B5EF4-FFF2-40B4-BE49-F238E27FC236}">
                <a16:creationId xmlns:a16="http://schemas.microsoft.com/office/drawing/2014/main" id="{68C3B603-D728-570E-B29B-B7C00EAFD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DD20D8-E237-7530-A206-BD3DC9C0BFF3}"/>
              </a:ext>
            </a:extLst>
          </p:cNvPr>
          <p:cNvSpPr>
            <a:spLocks noGrp="1"/>
          </p:cNvSpPr>
          <p:nvPr>
            <p:ph type="sldNum" sz="quarter" idx="12"/>
          </p:nvPr>
        </p:nvSpPr>
        <p:spPr/>
        <p:txBody>
          <a:bodyPr/>
          <a:lstStyle/>
          <a:p>
            <a:fld id="{CC8E4ABB-49FA-C445-AB4E-12E048F12108}" type="slidenum">
              <a:rPr lang="en-US" smtClean="0"/>
              <a:t>‹#›</a:t>
            </a:fld>
            <a:endParaRPr lang="en-US"/>
          </a:p>
        </p:txBody>
      </p:sp>
    </p:spTree>
    <p:extLst>
      <p:ext uri="{BB962C8B-B14F-4D97-AF65-F5344CB8AC3E}">
        <p14:creationId xmlns:p14="http://schemas.microsoft.com/office/powerpoint/2010/main" val="208191576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8EEA-BDA1-054D-4BC1-0232D2DA35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12AB34-33BB-E121-CD34-0A7A3F0221F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0FC752-FA69-F5D6-F1C4-FB6D36562764}"/>
              </a:ext>
            </a:extLst>
          </p:cNvPr>
          <p:cNvSpPr>
            <a:spLocks noGrp="1"/>
          </p:cNvSpPr>
          <p:nvPr>
            <p:ph type="dt" sz="half" idx="10"/>
          </p:nvPr>
        </p:nvSpPr>
        <p:spPr/>
        <p:txBody>
          <a:bodyPr/>
          <a:lstStyle/>
          <a:p>
            <a:fld id="{06212B2C-EEDF-E543-B9DB-ED5C0E8C476D}" type="datetimeFigureOut">
              <a:rPr lang="en-US" smtClean="0"/>
              <a:t>3/5/26</a:t>
            </a:fld>
            <a:endParaRPr lang="en-US"/>
          </a:p>
        </p:txBody>
      </p:sp>
      <p:sp>
        <p:nvSpPr>
          <p:cNvPr id="5" name="Footer Placeholder 4">
            <a:extLst>
              <a:ext uri="{FF2B5EF4-FFF2-40B4-BE49-F238E27FC236}">
                <a16:creationId xmlns:a16="http://schemas.microsoft.com/office/drawing/2014/main" id="{C08043E1-0E04-9AF3-6D92-4769729945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1DFE40-EFF2-255A-376D-C684B0F7CF57}"/>
              </a:ext>
            </a:extLst>
          </p:cNvPr>
          <p:cNvSpPr>
            <a:spLocks noGrp="1"/>
          </p:cNvSpPr>
          <p:nvPr>
            <p:ph type="sldNum" sz="quarter" idx="12"/>
          </p:nvPr>
        </p:nvSpPr>
        <p:spPr/>
        <p:txBody>
          <a:bodyPr/>
          <a:lstStyle/>
          <a:p>
            <a:fld id="{CC8E4ABB-49FA-C445-AB4E-12E048F12108}" type="slidenum">
              <a:rPr lang="en-US" smtClean="0"/>
              <a:t>‹#›</a:t>
            </a:fld>
            <a:endParaRPr lang="en-US"/>
          </a:p>
        </p:txBody>
      </p:sp>
    </p:spTree>
    <p:extLst>
      <p:ext uri="{BB962C8B-B14F-4D97-AF65-F5344CB8AC3E}">
        <p14:creationId xmlns:p14="http://schemas.microsoft.com/office/powerpoint/2010/main" val="141332877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CADFE-7BED-E828-CA46-60BA3BE4E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4E36E3-C913-01F4-D429-11C40DB938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75B555-EE26-16E5-264F-D8DD42FE46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AA77EB-409B-260C-082A-BD529416DFDB}"/>
              </a:ext>
            </a:extLst>
          </p:cNvPr>
          <p:cNvSpPr>
            <a:spLocks noGrp="1"/>
          </p:cNvSpPr>
          <p:nvPr>
            <p:ph type="dt" sz="half" idx="10"/>
          </p:nvPr>
        </p:nvSpPr>
        <p:spPr/>
        <p:txBody>
          <a:bodyPr/>
          <a:lstStyle/>
          <a:p>
            <a:fld id="{06212B2C-EEDF-E543-B9DB-ED5C0E8C476D}" type="datetimeFigureOut">
              <a:rPr lang="en-US" smtClean="0"/>
              <a:t>3/5/26</a:t>
            </a:fld>
            <a:endParaRPr lang="en-US"/>
          </a:p>
        </p:txBody>
      </p:sp>
      <p:sp>
        <p:nvSpPr>
          <p:cNvPr id="6" name="Footer Placeholder 5">
            <a:extLst>
              <a:ext uri="{FF2B5EF4-FFF2-40B4-BE49-F238E27FC236}">
                <a16:creationId xmlns:a16="http://schemas.microsoft.com/office/drawing/2014/main" id="{32E11604-0637-1964-5081-71A685C3E3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4C913B-3583-D528-FCD6-960CD2A9E212}"/>
              </a:ext>
            </a:extLst>
          </p:cNvPr>
          <p:cNvSpPr>
            <a:spLocks noGrp="1"/>
          </p:cNvSpPr>
          <p:nvPr>
            <p:ph type="sldNum" sz="quarter" idx="12"/>
          </p:nvPr>
        </p:nvSpPr>
        <p:spPr/>
        <p:txBody>
          <a:bodyPr/>
          <a:lstStyle/>
          <a:p>
            <a:fld id="{CC8E4ABB-49FA-C445-AB4E-12E048F12108}" type="slidenum">
              <a:rPr lang="en-US" smtClean="0"/>
              <a:t>‹#›</a:t>
            </a:fld>
            <a:endParaRPr lang="en-US"/>
          </a:p>
        </p:txBody>
      </p:sp>
    </p:spTree>
    <p:extLst>
      <p:ext uri="{BB962C8B-B14F-4D97-AF65-F5344CB8AC3E}">
        <p14:creationId xmlns:p14="http://schemas.microsoft.com/office/powerpoint/2010/main" val="218594820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BF9CC-681C-F979-56E4-7881A649C3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8502BA-D9E7-464C-AE10-2990114072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2EED91-5E09-4F56-D06C-BEF55E650C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C6BEE-3FA1-4EF5-B45C-CCE06D4E75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48861-C49B-E730-EC40-157CC602AD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A598FA-227C-808C-B50C-08F7E04A47AA}"/>
              </a:ext>
            </a:extLst>
          </p:cNvPr>
          <p:cNvSpPr>
            <a:spLocks noGrp="1"/>
          </p:cNvSpPr>
          <p:nvPr>
            <p:ph type="dt" sz="half" idx="10"/>
          </p:nvPr>
        </p:nvSpPr>
        <p:spPr/>
        <p:txBody>
          <a:bodyPr/>
          <a:lstStyle/>
          <a:p>
            <a:fld id="{06212B2C-EEDF-E543-B9DB-ED5C0E8C476D}" type="datetimeFigureOut">
              <a:rPr lang="en-US" smtClean="0"/>
              <a:t>3/5/26</a:t>
            </a:fld>
            <a:endParaRPr lang="en-US"/>
          </a:p>
        </p:txBody>
      </p:sp>
      <p:sp>
        <p:nvSpPr>
          <p:cNvPr id="8" name="Footer Placeholder 7">
            <a:extLst>
              <a:ext uri="{FF2B5EF4-FFF2-40B4-BE49-F238E27FC236}">
                <a16:creationId xmlns:a16="http://schemas.microsoft.com/office/drawing/2014/main" id="{FAF17B8B-6C06-299E-55F6-0BFDDF1E07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D2621B-7085-5650-4528-BBCF44AE31C5}"/>
              </a:ext>
            </a:extLst>
          </p:cNvPr>
          <p:cNvSpPr>
            <a:spLocks noGrp="1"/>
          </p:cNvSpPr>
          <p:nvPr>
            <p:ph type="sldNum" sz="quarter" idx="12"/>
          </p:nvPr>
        </p:nvSpPr>
        <p:spPr/>
        <p:txBody>
          <a:bodyPr/>
          <a:lstStyle/>
          <a:p>
            <a:fld id="{CC8E4ABB-49FA-C445-AB4E-12E048F12108}" type="slidenum">
              <a:rPr lang="en-US" smtClean="0"/>
              <a:t>‹#›</a:t>
            </a:fld>
            <a:endParaRPr lang="en-US"/>
          </a:p>
        </p:txBody>
      </p:sp>
    </p:spTree>
    <p:extLst>
      <p:ext uri="{BB962C8B-B14F-4D97-AF65-F5344CB8AC3E}">
        <p14:creationId xmlns:p14="http://schemas.microsoft.com/office/powerpoint/2010/main" val="380504995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7F344-0162-42A6-5E94-5A91D5B391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E8A870-EA48-C73B-BCE6-D58DC7C220D8}"/>
              </a:ext>
            </a:extLst>
          </p:cNvPr>
          <p:cNvSpPr>
            <a:spLocks noGrp="1"/>
          </p:cNvSpPr>
          <p:nvPr>
            <p:ph type="dt" sz="half" idx="10"/>
          </p:nvPr>
        </p:nvSpPr>
        <p:spPr/>
        <p:txBody>
          <a:bodyPr/>
          <a:lstStyle/>
          <a:p>
            <a:fld id="{06212B2C-EEDF-E543-B9DB-ED5C0E8C476D}" type="datetimeFigureOut">
              <a:rPr lang="en-US" smtClean="0"/>
              <a:t>3/5/26</a:t>
            </a:fld>
            <a:endParaRPr lang="en-US"/>
          </a:p>
        </p:txBody>
      </p:sp>
      <p:sp>
        <p:nvSpPr>
          <p:cNvPr id="4" name="Footer Placeholder 3">
            <a:extLst>
              <a:ext uri="{FF2B5EF4-FFF2-40B4-BE49-F238E27FC236}">
                <a16:creationId xmlns:a16="http://schemas.microsoft.com/office/drawing/2014/main" id="{10878FAD-030A-9520-65CB-28C23DB076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8DC608-BF9E-7CC8-0792-5F4694BBB785}"/>
              </a:ext>
            </a:extLst>
          </p:cNvPr>
          <p:cNvSpPr>
            <a:spLocks noGrp="1"/>
          </p:cNvSpPr>
          <p:nvPr>
            <p:ph type="sldNum" sz="quarter" idx="12"/>
          </p:nvPr>
        </p:nvSpPr>
        <p:spPr/>
        <p:txBody>
          <a:bodyPr/>
          <a:lstStyle/>
          <a:p>
            <a:fld id="{CC8E4ABB-49FA-C445-AB4E-12E048F12108}" type="slidenum">
              <a:rPr lang="en-US" smtClean="0"/>
              <a:t>‹#›</a:t>
            </a:fld>
            <a:endParaRPr lang="en-US"/>
          </a:p>
        </p:txBody>
      </p:sp>
    </p:spTree>
    <p:extLst>
      <p:ext uri="{BB962C8B-B14F-4D97-AF65-F5344CB8AC3E}">
        <p14:creationId xmlns:p14="http://schemas.microsoft.com/office/powerpoint/2010/main" val="313834431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DF8025-7BDC-3FE7-F4FF-3F327C3B5CDF}"/>
              </a:ext>
            </a:extLst>
          </p:cNvPr>
          <p:cNvSpPr>
            <a:spLocks noGrp="1"/>
          </p:cNvSpPr>
          <p:nvPr>
            <p:ph type="dt" sz="half" idx="10"/>
          </p:nvPr>
        </p:nvSpPr>
        <p:spPr/>
        <p:txBody>
          <a:bodyPr/>
          <a:lstStyle/>
          <a:p>
            <a:fld id="{06212B2C-EEDF-E543-B9DB-ED5C0E8C476D}" type="datetimeFigureOut">
              <a:rPr lang="en-US" smtClean="0"/>
              <a:t>3/5/26</a:t>
            </a:fld>
            <a:endParaRPr lang="en-US"/>
          </a:p>
        </p:txBody>
      </p:sp>
      <p:sp>
        <p:nvSpPr>
          <p:cNvPr id="3" name="Footer Placeholder 2">
            <a:extLst>
              <a:ext uri="{FF2B5EF4-FFF2-40B4-BE49-F238E27FC236}">
                <a16:creationId xmlns:a16="http://schemas.microsoft.com/office/drawing/2014/main" id="{8B4AFB1B-6EE7-68F6-5A38-663B9C17EC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D6F049-5AA8-D718-42EE-31CF24FE2AF8}"/>
              </a:ext>
            </a:extLst>
          </p:cNvPr>
          <p:cNvSpPr>
            <a:spLocks noGrp="1"/>
          </p:cNvSpPr>
          <p:nvPr>
            <p:ph type="sldNum" sz="quarter" idx="12"/>
          </p:nvPr>
        </p:nvSpPr>
        <p:spPr/>
        <p:txBody>
          <a:bodyPr/>
          <a:lstStyle/>
          <a:p>
            <a:fld id="{CC8E4ABB-49FA-C445-AB4E-12E048F12108}" type="slidenum">
              <a:rPr lang="en-US" smtClean="0"/>
              <a:t>‹#›</a:t>
            </a:fld>
            <a:endParaRPr lang="en-US"/>
          </a:p>
        </p:txBody>
      </p:sp>
    </p:spTree>
    <p:extLst>
      <p:ext uri="{BB962C8B-B14F-4D97-AF65-F5344CB8AC3E}">
        <p14:creationId xmlns:p14="http://schemas.microsoft.com/office/powerpoint/2010/main" val="4142081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78724-7FBE-4E9E-B8D2-874084573A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42AA68-6A59-B866-A10A-746A5C1CB2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360A5D-36C0-5B35-9847-81B703652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648DF-F570-1A46-727C-C411FC3C0116}"/>
              </a:ext>
            </a:extLst>
          </p:cNvPr>
          <p:cNvSpPr>
            <a:spLocks noGrp="1"/>
          </p:cNvSpPr>
          <p:nvPr>
            <p:ph type="dt" sz="half" idx="10"/>
          </p:nvPr>
        </p:nvSpPr>
        <p:spPr/>
        <p:txBody>
          <a:bodyPr/>
          <a:lstStyle/>
          <a:p>
            <a:fld id="{06212B2C-EEDF-E543-B9DB-ED5C0E8C476D}" type="datetimeFigureOut">
              <a:rPr lang="en-US" smtClean="0"/>
              <a:t>3/5/26</a:t>
            </a:fld>
            <a:endParaRPr lang="en-US"/>
          </a:p>
        </p:txBody>
      </p:sp>
      <p:sp>
        <p:nvSpPr>
          <p:cNvPr id="6" name="Footer Placeholder 5">
            <a:extLst>
              <a:ext uri="{FF2B5EF4-FFF2-40B4-BE49-F238E27FC236}">
                <a16:creationId xmlns:a16="http://schemas.microsoft.com/office/drawing/2014/main" id="{3C15A0A9-01AC-E8BB-06F1-65271C980E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73252E-97C8-BEDF-81AF-8034D730641A}"/>
              </a:ext>
            </a:extLst>
          </p:cNvPr>
          <p:cNvSpPr>
            <a:spLocks noGrp="1"/>
          </p:cNvSpPr>
          <p:nvPr>
            <p:ph type="sldNum" sz="quarter" idx="12"/>
          </p:nvPr>
        </p:nvSpPr>
        <p:spPr/>
        <p:txBody>
          <a:bodyPr/>
          <a:lstStyle/>
          <a:p>
            <a:fld id="{CC8E4ABB-49FA-C445-AB4E-12E048F12108}" type="slidenum">
              <a:rPr lang="en-US" smtClean="0"/>
              <a:t>‹#›</a:t>
            </a:fld>
            <a:endParaRPr lang="en-US"/>
          </a:p>
        </p:txBody>
      </p:sp>
    </p:spTree>
    <p:extLst>
      <p:ext uri="{BB962C8B-B14F-4D97-AF65-F5344CB8AC3E}">
        <p14:creationId xmlns:p14="http://schemas.microsoft.com/office/powerpoint/2010/main" val="163559091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C559-ADFA-9D0C-1AD9-609A31EC37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724F6E-B9A7-C512-121F-31F6ACE60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5A80B0-35D1-B10B-077C-99A12050BC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9B318-6B3A-F6A1-B2A1-B14E7E3AB542}"/>
              </a:ext>
            </a:extLst>
          </p:cNvPr>
          <p:cNvSpPr>
            <a:spLocks noGrp="1"/>
          </p:cNvSpPr>
          <p:nvPr>
            <p:ph type="dt" sz="half" idx="10"/>
          </p:nvPr>
        </p:nvSpPr>
        <p:spPr/>
        <p:txBody>
          <a:bodyPr/>
          <a:lstStyle/>
          <a:p>
            <a:fld id="{06212B2C-EEDF-E543-B9DB-ED5C0E8C476D}" type="datetimeFigureOut">
              <a:rPr lang="en-US" smtClean="0"/>
              <a:t>3/5/26</a:t>
            </a:fld>
            <a:endParaRPr lang="en-US"/>
          </a:p>
        </p:txBody>
      </p:sp>
      <p:sp>
        <p:nvSpPr>
          <p:cNvPr id="6" name="Footer Placeholder 5">
            <a:extLst>
              <a:ext uri="{FF2B5EF4-FFF2-40B4-BE49-F238E27FC236}">
                <a16:creationId xmlns:a16="http://schemas.microsoft.com/office/drawing/2014/main" id="{C5DACFE5-6954-CFCC-3FCE-ACA8F942F3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E86011-4B3F-6537-49F9-AEA8E2A882D9}"/>
              </a:ext>
            </a:extLst>
          </p:cNvPr>
          <p:cNvSpPr>
            <a:spLocks noGrp="1"/>
          </p:cNvSpPr>
          <p:nvPr>
            <p:ph type="sldNum" sz="quarter" idx="12"/>
          </p:nvPr>
        </p:nvSpPr>
        <p:spPr/>
        <p:txBody>
          <a:bodyPr/>
          <a:lstStyle/>
          <a:p>
            <a:fld id="{CC8E4ABB-49FA-C445-AB4E-12E048F12108}" type="slidenum">
              <a:rPr lang="en-US" smtClean="0"/>
              <a:t>‹#›</a:t>
            </a:fld>
            <a:endParaRPr lang="en-US"/>
          </a:p>
        </p:txBody>
      </p:sp>
    </p:spTree>
    <p:extLst>
      <p:ext uri="{BB962C8B-B14F-4D97-AF65-F5344CB8AC3E}">
        <p14:creationId xmlns:p14="http://schemas.microsoft.com/office/powerpoint/2010/main" val="83684948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EC423-D54F-382E-00FC-074AA0C0B4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BA4DC-520F-B668-7FB3-E2C275D975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1440F4-2AD6-A8B3-6C36-05AF0F4C45BE}"/>
              </a:ext>
            </a:extLst>
          </p:cNvPr>
          <p:cNvSpPr>
            <a:spLocks noGrp="1"/>
          </p:cNvSpPr>
          <p:nvPr>
            <p:ph type="dt" sz="half" idx="10"/>
          </p:nvPr>
        </p:nvSpPr>
        <p:spPr/>
        <p:txBody>
          <a:bodyPr/>
          <a:lstStyle/>
          <a:p>
            <a:fld id="{06212B2C-EEDF-E543-B9DB-ED5C0E8C476D}" type="datetimeFigureOut">
              <a:rPr lang="en-US" smtClean="0"/>
              <a:t>3/5/26</a:t>
            </a:fld>
            <a:endParaRPr lang="en-US"/>
          </a:p>
        </p:txBody>
      </p:sp>
      <p:sp>
        <p:nvSpPr>
          <p:cNvPr id="5" name="Footer Placeholder 4">
            <a:extLst>
              <a:ext uri="{FF2B5EF4-FFF2-40B4-BE49-F238E27FC236}">
                <a16:creationId xmlns:a16="http://schemas.microsoft.com/office/drawing/2014/main" id="{C232269A-DB1F-7D9F-A865-EF8F3FFAE3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AEB0C3-28B9-FA66-957B-026A6CC16FB0}"/>
              </a:ext>
            </a:extLst>
          </p:cNvPr>
          <p:cNvSpPr>
            <a:spLocks noGrp="1"/>
          </p:cNvSpPr>
          <p:nvPr>
            <p:ph type="sldNum" sz="quarter" idx="12"/>
          </p:nvPr>
        </p:nvSpPr>
        <p:spPr/>
        <p:txBody>
          <a:bodyPr/>
          <a:lstStyle/>
          <a:p>
            <a:fld id="{CC8E4ABB-49FA-C445-AB4E-12E048F12108}" type="slidenum">
              <a:rPr lang="en-US" smtClean="0"/>
              <a:t>‹#›</a:t>
            </a:fld>
            <a:endParaRPr lang="en-US"/>
          </a:p>
        </p:txBody>
      </p:sp>
    </p:spTree>
    <p:extLst>
      <p:ext uri="{BB962C8B-B14F-4D97-AF65-F5344CB8AC3E}">
        <p14:creationId xmlns:p14="http://schemas.microsoft.com/office/powerpoint/2010/main" val="139707511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216858-2CBB-D8EB-EE79-FF8662EE97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5390F9-2827-32CD-4510-0E143D2C02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5F326-D040-DD8A-502C-A1E73E88028B}"/>
              </a:ext>
            </a:extLst>
          </p:cNvPr>
          <p:cNvSpPr>
            <a:spLocks noGrp="1"/>
          </p:cNvSpPr>
          <p:nvPr>
            <p:ph type="dt" sz="half" idx="10"/>
          </p:nvPr>
        </p:nvSpPr>
        <p:spPr/>
        <p:txBody>
          <a:bodyPr/>
          <a:lstStyle/>
          <a:p>
            <a:fld id="{06212B2C-EEDF-E543-B9DB-ED5C0E8C476D}" type="datetimeFigureOut">
              <a:rPr lang="en-US" smtClean="0"/>
              <a:t>3/5/26</a:t>
            </a:fld>
            <a:endParaRPr lang="en-US"/>
          </a:p>
        </p:txBody>
      </p:sp>
      <p:sp>
        <p:nvSpPr>
          <p:cNvPr id="5" name="Footer Placeholder 4">
            <a:extLst>
              <a:ext uri="{FF2B5EF4-FFF2-40B4-BE49-F238E27FC236}">
                <a16:creationId xmlns:a16="http://schemas.microsoft.com/office/drawing/2014/main" id="{1F9C85A5-60C9-D956-81AD-6918EB887F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2E001-CB8B-C869-756A-FD448DC3F1CE}"/>
              </a:ext>
            </a:extLst>
          </p:cNvPr>
          <p:cNvSpPr>
            <a:spLocks noGrp="1"/>
          </p:cNvSpPr>
          <p:nvPr>
            <p:ph type="sldNum" sz="quarter" idx="12"/>
          </p:nvPr>
        </p:nvSpPr>
        <p:spPr/>
        <p:txBody>
          <a:bodyPr/>
          <a:lstStyle/>
          <a:p>
            <a:fld id="{CC8E4ABB-49FA-C445-AB4E-12E048F12108}" type="slidenum">
              <a:rPr lang="en-US" smtClean="0"/>
              <a:t>‹#›</a:t>
            </a:fld>
            <a:endParaRPr lang="en-US"/>
          </a:p>
        </p:txBody>
      </p:sp>
    </p:spTree>
    <p:extLst>
      <p:ext uri="{BB962C8B-B14F-4D97-AF65-F5344CB8AC3E}">
        <p14:creationId xmlns:p14="http://schemas.microsoft.com/office/powerpoint/2010/main" val="67626405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D424C35-578C-493C-BD6D-5B3F4B1A6BF7}"/>
              </a:ext>
            </a:extLst>
          </p:cNvPr>
          <p:cNvSpPr>
            <a:spLocks noGrp="1"/>
          </p:cNvSpPr>
          <p:nvPr>
            <p:ph type="dt" sz="half" idx="10"/>
          </p:nvPr>
        </p:nvSpPr>
        <p:spPr/>
        <p:txBody>
          <a:bodyPr/>
          <a:lstStyle>
            <a:lvl1pPr>
              <a:defRPr/>
            </a:lvl1pPr>
          </a:lstStyle>
          <a:p>
            <a:pPr>
              <a:defRPr/>
            </a:pPr>
            <a:fld id="{9CBA8EBE-0051-41FF-AC12-C6FA55A9E74F}" type="datetimeFigureOut">
              <a:rPr lang="en-US"/>
              <a:pPr>
                <a:defRPr/>
              </a:pPr>
              <a:t>3/5/26</a:t>
            </a:fld>
            <a:endParaRPr lang="en-US"/>
          </a:p>
        </p:txBody>
      </p:sp>
      <p:sp>
        <p:nvSpPr>
          <p:cNvPr id="5" name="Footer Placeholder 4">
            <a:extLst>
              <a:ext uri="{FF2B5EF4-FFF2-40B4-BE49-F238E27FC236}">
                <a16:creationId xmlns:a16="http://schemas.microsoft.com/office/drawing/2014/main" id="{60824592-7096-409F-92F0-9A0D1B61601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24886CA-0CF2-4BAA-9A18-F7B3A7113387}"/>
              </a:ext>
            </a:extLst>
          </p:cNvPr>
          <p:cNvSpPr>
            <a:spLocks noGrp="1"/>
          </p:cNvSpPr>
          <p:nvPr>
            <p:ph type="sldNum" sz="quarter" idx="12"/>
          </p:nvPr>
        </p:nvSpPr>
        <p:spPr/>
        <p:txBody>
          <a:bodyPr/>
          <a:lstStyle>
            <a:lvl1pPr>
              <a:defRPr/>
            </a:lvl1pPr>
          </a:lstStyle>
          <a:p>
            <a:pPr>
              <a:defRPr/>
            </a:pPr>
            <a:fld id="{7715AAD8-3749-4AAF-A595-43830171E620}" type="slidenum">
              <a:rPr lang="en-US" altLang="en-US"/>
              <a:pPr>
                <a:defRPr/>
              </a:pPr>
              <a:t>‹#›</a:t>
            </a:fld>
            <a:endParaRPr lang="en-US" altLang="en-US"/>
          </a:p>
        </p:txBody>
      </p:sp>
    </p:spTree>
    <p:extLst>
      <p:ext uri="{BB962C8B-B14F-4D97-AF65-F5344CB8AC3E}">
        <p14:creationId xmlns:p14="http://schemas.microsoft.com/office/powerpoint/2010/main" val="12163673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7173A-6005-4E5E-B8F0-47C9EE80FEBB}"/>
              </a:ext>
            </a:extLst>
          </p:cNvPr>
          <p:cNvSpPr>
            <a:spLocks noGrp="1"/>
          </p:cNvSpPr>
          <p:nvPr>
            <p:ph type="dt" sz="half" idx="10"/>
          </p:nvPr>
        </p:nvSpPr>
        <p:spPr/>
        <p:txBody>
          <a:bodyPr/>
          <a:lstStyle>
            <a:lvl1pPr>
              <a:defRPr/>
            </a:lvl1pPr>
          </a:lstStyle>
          <a:p>
            <a:pPr>
              <a:defRPr/>
            </a:pPr>
            <a:fld id="{A4A70E99-2293-47A3-BF9E-A5F88CD92BB1}" type="datetimeFigureOut">
              <a:rPr lang="en-US"/>
              <a:pPr>
                <a:defRPr/>
              </a:pPr>
              <a:t>3/5/26</a:t>
            </a:fld>
            <a:endParaRPr lang="en-US"/>
          </a:p>
        </p:txBody>
      </p:sp>
      <p:sp>
        <p:nvSpPr>
          <p:cNvPr id="5" name="Footer Placeholder 4">
            <a:extLst>
              <a:ext uri="{FF2B5EF4-FFF2-40B4-BE49-F238E27FC236}">
                <a16:creationId xmlns:a16="http://schemas.microsoft.com/office/drawing/2014/main" id="{1B6D7AF3-B3DB-4BEB-919D-ECCC0CAD51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E60E4C-DF7A-4726-9C5E-08630F141C9D}"/>
              </a:ext>
            </a:extLst>
          </p:cNvPr>
          <p:cNvSpPr>
            <a:spLocks noGrp="1"/>
          </p:cNvSpPr>
          <p:nvPr>
            <p:ph type="sldNum" sz="quarter" idx="12"/>
          </p:nvPr>
        </p:nvSpPr>
        <p:spPr/>
        <p:txBody>
          <a:bodyPr/>
          <a:lstStyle>
            <a:lvl1pPr>
              <a:defRPr/>
            </a:lvl1pPr>
          </a:lstStyle>
          <a:p>
            <a:pPr>
              <a:defRPr/>
            </a:pPr>
            <a:fld id="{DBFF70F1-5F1B-4169-8FC3-8C43C4210038}" type="slidenum">
              <a:rPr lang="en-US" altLang="en-US"/>
              <a:pPr>
                <a:defRPr/>
              </a:pPr>
              <a:t>‹#›</a:t>
            </a:fld>
            <a:endParaRPr lang="en-US" altLang="en-US"/>
          </a:p>
        </p:txBody>
      </p:sp>
    </p:spTree>
    <p:extLst>
      <p:ext uri="{BB962C8B-B14F-4D97-AF65-F5344CB8AC3E}">
        <p14:creationId xmlns:p14="http://schemas.microsoft.com/office/powerpoint/2010/main" val="425936199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807397-1354-474E-B38E-D78C4AE9E87A}"/>
              </a:ext>
            </a:extLst>
          </p:cNvPr>
          <p:cNvSpPr>
            <a:spLocks noGrp="1"/>
          </p:cNvSpPr>
          <p:nvPr>
            <p:ph type="dt" sz="half" idx="10"/>
          </p:nvPr>
        </p:nvSpPr>
        <p:spPr/>
        <p:txBody>
          <a:bodyPr/>
          <a:lstStyle>
            <a:lvl1pPr>
              <a:defRPr/>
            </a:lvl1pPr>
          </a:lstStyle>
          <a:p>
            <a:pPr>
              <a:defRPr/>
            </a:pPr>
            <a:fld id="{D1F070BB-021E-4F0E-954D-58CCFA5E0A49}" type="datetimeFigureOut">
              <a:rPr lang="en-US"/>
              <a:pPr>
                <a:defRPr/>
              </a:pPr>
              <a:t>3/5/26</a:t>
            </a:fld>
            <a:endParaRPr lang="en-US"/>
          </a:p>
        </p:txBody>
      </p:sp>
      <p:sp>
        <p:nvSpPr>
          <p:cNvPr id="5" name="Footer Placeholder 4">
            <a:extLst>
              <a:ext uri="{FF2B5EF4-FFF2-40B4-BE49-F238E27FC236}">
                <a16:creationId xmlns:a16="http://schemas.microsoft.com/office/drawing/2014/main" id="{F9A1E4B6-EA54-4352-BEC0-4C84EB9DC19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334AC0-5F4B-4B51-BE74-6BDEEE57B7F0}"/>
              </a:ext>
            </a:extLst>
          </p:cNvPr>
          <p:cNvSpPr>
            <a:spLocks noGrp="1"/>
          </p:cNvSpPr>
          <p:nvPr>
            <p:ph type="sldNum" sz="quarter" idx="12"/>
          </p:nvPr>
        </p:nvSpPr>
        <p:spPr/>
        <p:txBody>
          <a:bodyPr/>
          <a:lstStyle>
            <a:lvl1pPr>
              <a:defRPr/>
            </a:lvl1pPr>
          </a:lstStyle>
          <a:p>
            <a:pPr>
              <a:defRPr/>
            </a:pPr>
            <a:fld id="{B969BDD7-CB0B-4297-9060-2831DAA5DE6F}" type="slidenum">
              <a:rPr lang="en-US" altLang="en-US"/>
              <a:pPr>
                <a:defRPr/>
              </a:pPr>
              <a:t>‹#›</a:t>
            </a:fld>
            <a:endParaRPr lang="en-US" altLang="en-US"/>
          </a:p>
        </p:txBody>
      </p:sp>
    </p:spTree>
    <p:extLst>
      <p:ext uri="{BB962C8B-B14F-4D97-AF65-F5344CB8AC3E}">
        <p14:creationId xmlns:p14="http://schemas.microsoft.com/office/powerpoint/2010/main" val="293783297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0F5C299-C8D1-4296-BC91-4947B616B2D1}"/>
              </a:ext>
            </a:extLst>
          </p:cNvPr>
          <p:cNvSpPr>
            <a:spLocks noGrp="1"/>
          </p:cNvSpPr>
          <p:nvPr>
            <p:ph type="dt" sz="half" idx="10"/>
          </p:nvPr>
        </p:nvSpPr>
        <p:spPr/>
        <p:txBody>
          <a:bodyPr/>
          <a:lstStyle>
            <a:lvl1pPr>
              <a:defRPr/>
            </a:lvl1pPr>
          </a:lstStyle>
          <a:p>
            <a:pPr>
              <a:defRPr/>
            </a:pPr>
            <a:fld id="{144B98D5-7946-4EC7-853F-2B9A3D8FC30D}" type="datetimeFigureOut">
              <a:rPr lang="en-US"/>
              <a:pPr>
                <a:defRPr/>
              </a:pPr>
              <a:t>3/5/26</a:t>
            </a:fld>
            <a:endParaRPr lang="en-US"/>
          </a:p>
        </p:txBody>
      </p:sp>
      <p:sp>
        <p:nvSpPr>
          <p:cNvPr id="6" name="Footer Placeholder 4">
            <a:extLst>
              <a:ext uri="{FF2B5EF4-FFF2-40B4-BE49-F238E27FC236}">
                <a16:creationId xmlns:a16="http://schemas.microsoft.com/office/drawing/2014/main" id="{1C6DD886-FB5B-481C-825C-936BB12CEA0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CEC06A3-9531-4E00-95CC-E26A0FFB7261}"/>
              </a:ext>
            </a:extLst>
          </p:cNvPr>
          <p:cNvSpPr>
            <a:spLocks noGrp="1"/>
          </p:cNvSpPr>
          <p:nvPr>
            <p:ph type="sldNum" sz="quarter" idx="12"/>
          </p:nvPr>
        </p:nvSpPr>
        <p:spPr/>
        <p:txBody>
          <a:bodyPr/>
          <a:lstStyle>
            <a:lvl1pPr>
              <a:defRPr/>
            </a:lvl1pPr>
          </a:lstStyle>
          <a:p>
            <a:pPr>
              <a:defRPr/>
            </a:pPr>
            <a:fld id="{5F6318F3-7E20-4F26-8D8F-2AB38AB0C9A2}" type="slidenum">
              <a:rPr lang="en-US" altLang="en-US"/>
              <a:pPr>
                <a:defRPr/>
              </a:pPr>
              <a:t>‹#›</a:t>
            </a:fld>
            <a:endParaRPr lang="en-US" altLang="en-US"/>
          </a:p>
        </p:txBody>
      </p:sp>
    </p:spTree>
    <p:extLst>
      <p:ext uri="{BB962C8B-B14F-4D97-AF65-F5344CB8AC3E}">
        <p14:creationId xmlns:p14="http://schemas.microsoft.com/office/powerpoint/2010/main" val="185193037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637FCAF-6D49-438B-B39C-921FB65624A8}"/>
              </a:ext>
            </a:extLst>
          </p:cNvPr>
          <p:cNvSpPr>
            <a:spLocks noGrp="1"/>
          </p:cNvSpPr>
          <p:nvPr>
            <p:ph type="dt" sz="half" idx="10"/>
          </p:nvPr>
        </p:nvSpPr>
        <p:spPr/>
        <p:txBody>
          <a:bodyPr/>
          <a:lstStyle>
            <a:lvl1pPr>
              <a:defRPr/>
            </a:lvl1pPr>
          </a:lstStyle>
          <a:p>
            <a:pPr>
              <a:defRPr/>
            </a:pPr>
            <a:fld id="{02E2F878-CD99-4BF5-9B05-269F38B2BFBA}" type="datetimeFigureOut">
              <a:rPr lang="en-US"/>
              <a:pPr>
                <a:defRPr/>
              </a:pPr>
              <a:t>3/5/26</a:t>
            </a:fld>
            <a:endParaRPr lang="en-US"/>
          </a:p>
        </p:txBody>
      </p:sp>
      <p:sp>
        <p:nvSpPr>
          <p:cNvPr id="8" name="Footer Placeholder 4">
            <a:extLst>
              <a:ext uri="{FF2B5EF4-FFF2-40B4-BE49-F238E27FC236}">
                <a16:creationId xmlns:a16="http://schemas.microsoft.com/office/drawing/2014/main" id="{13CA24C2-6291-40F4-9CB3-E883906D15B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F781C1D-3DE1-48B4-984E-E008A63EF4C7}"/>
              </a:ext>
            </a:extLst>
          </p:cNvPr>
          <p:cNvSpPr>
            <a:spLocks noGrp="1"/>
          </p:cNvSpPr>
          <p:nvPr>
            <p:ph type="sldNum" sz="quarter" idx="12"/>
          </p:nvPr>
        </p:nvSpPr>
        <p:spPr/>
        <p:txBody>
          <a:bodyPr/>
          <a:lstStyle>
            <a:lvl1pPr>
              <a:defRPr/>
            </a:lvl1pPr>
          </a:lstStyle>
          <a:p>
            <a:pPr>
              <a:defRPr/>
            </a:pPr>
            <a:fld id="{278707AB-2E25-44FA-9FBD-1F092517D987}" type="slidenum">
              <a:rPr lang="en-US" altLang="en-US"/>
              <a:pPr>
                <a:defRPr/>
              </a:pPr>
              <a:t>‹#›</a:t>
            </a:fld>
            <a:endParaRPr lang="en-US" altLang="en-US"/>
          </a:p>
        </p:txBody>
      </p:sp>
    </p:spTree>
    <p:extLst>
      <p:ext uri="{BB962C8B-B14F-4D97-AF65-F5344CB8AC3E}">
        <p14:creationId xmlns:p14="http://schemas.microsoft.com/office/powerpoint/2010/main" val="28820289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58B4751-038F-4D4D-AA32-DA6BAD373080}"/>
              </a:ext>
            </a:extLst>
          </p:cNvPr>
          <p:cNvSpPr>
            <a:spLocks noGrp="1"/>
          </p:cNvSpPr>
          <p:nvPr>
            <p:ph type="dt" sz="half" idx="10"/>
          </p:nvPr>
        </p:nvSpPr>
        <p:spPr/>
        <p:txBody>
          <a:bodyPr/>
          <a:lstStyle>
            <a:lvl1pPr>
              <a:defRPr/>
            </a:lvl1pPr>
          </a:lstStyle>
          <a:p>
            <a:pPr>
              <a:defRPr/>
            </a:pPr>
            <a:fld id="{046651AC-6A8E-42F2-BDFF-E5399A8BD00F}" type="datetimeFigureOut">
              <a:rPr lang="en-US"/>
              <a:pPr>
                <a:defRPr/>
              </a:pPr>
              <a:t>3/5/26</a:t>
            </a:fld>
            <a:endParaRPr lang="en-US"/>
          </a:p>
        </p:txBody>
      </p:sp>
      <p:sp>
        <p:nvSpPr>
          <p:cNvPr id="4" name="Footer Placeholder 4">
            <a:extLst>
              <a:ext uri="{FF2B5EF4-FFF2-40B4-BE49-F238E27FC236}">
                <a16:creationId xmlns:a16="http://schemas.microsoft.com/office/drawing/2014/main" id="{0AEF4C2A-8BEF-40D5-903F-35AFA8FD03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7AA9AFF-52A5-4792-84AF-C9674B4FB061}"/>
              </a:ext>
            </a:extLst>
          </p:cNvPr>
          <p:cNvSpPr>
            <a:spLocks noGrp="1"/>
          </p:cNvSpPr>
          <p:nvPr>
            <p:ph type="sldNum" sz="quarter" idx="12"/>
          </p:nvPr>
        </p:nvSpPr>
        <p:spPr/>
        <p:txBody>
          <a:bodyPr/>
          <a:lstStyle>
            <a:lvl1pPr>
              <a:defRPr/>
            </a:lvl1pPr>
          </a:lstStyle>
          <a:p>
            <a:pPr>
              <a:defRPr/>
            </a:pPr>
            <a:fld id="{EF3889CE-187A-43F9-84D2-7A103E612F5C}" type="slidenum">
              <a:rPr lang="en-US" altLang="en-US"/>
              <a:pPr>
                <a:defRPr/>
              </a:pPr>
              <a:t>‹#›</a:t>
            </a:fld>
            <a:endParaRPr lang="en-US" altLang="en-US"/>
          </a:p>
        </p:txBody>
      </p:sp>
    </p:spTree>
    <p:extLst>
      <p:ext uri="{BB962C8B-B14F-4D97-AF65-F5344CB8AC3E}">
        <p14:creationId xmlns:p14="http://schemas.microsoft.com/office/powerpoint/2010/main" val="3635212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677D1C1-81FB-4A05-82DE-AA6D320CA3B7}"/>
              </a:ext>
            </a:extLst>
          </p:cNvPr>
          <p:cNvSpPr>
            <a:spLocks noGrp="1"/>
          </p:cNvSpPr>
          <p:nvPr>
            <p:ph type="dt" sz="half" idx="10"/>
          </p:nvPr>
        </p:nvSpPr>
        <p:spPr/>
        <p:txBody>
          <a:bodyPr/>
          <a:lstStyle>
            <a:lvl1pPr>
              <a:defRPr/>
            </a:lvl1pPr>
          </a:lstStyle>
          <a:p>
            <a:pPr>
              <a:defRPr/>
            </a:pPr>
            <a:fld id="{A2A95162-BDA6-487A-94CE-B4266F39847D}" type="datetimeFigureOut">
              <a:rPr lang="en-US"/>
              <a:pPr>
                <a:defRPr/>
              </a:pPr>
              <a:t>3/5/26</a:t>
            </a:fld>
            <a:endParaRPr lang="en-US"/>
          </a:p>
        </p:txBody>
      </p:sp>
      <p:sp>
        <p:nvSpPr>
          <p:cNvPr id="3" name="Footer Placeholder 4">
            <a:extLst>
              <a:ext uri="{FF2B5EF4-FFF2-40B4-BE49-F238E27FC236}">
                <a16:creationId xmlns:a16="http://schemas.microsoft.com/office/drawing/2014/main" id="{78817140-17EE-469D-AB22-A98210F87E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8FB6827-31CC-48B8-AF0B-EF4C6ED694A4}"/>
              </a:ext>
            </a:extLst>
          </p:cNvPr>
          <p:cNvSpPr>
            <a:spLocks noGrp="1"/>
          </p:cNvSpPr>
          <p:nvPr>
            <p:ph type="sldNum" sz="quarter" idx="12"/>
          </p:nvPr>
        </p:nvSpPr>
        <p:spPr/>
        <p:txBody>
          <a:bodyPr/>
          <a:lstStyle>
            <a:lvl1pPr>
              <a:defRPr/>
            </a:lvl1pPr>
          </a:lstStyle>
          <a:p>
            <a:pPr>
              <a:defRPr/>
            </a:pPr>
            <a:fld id="{15CC6B1F-871C-46AE-AD17-0645AD193A68}" type="slidenum">
              <a:rPr lang="en-US" altLang="en-US"/>
              <a:pPr>
                <a:defRPr/>
              </a:pPr>
              <a:t>‹#›</a:t>
            </a:fld>
            <a:endParaRPr lang="en-US" altLang="en-US"/>
          </a:p>
        </p:txBody>
      </p:sp>
    </p:spTree>
    <p:extLst>
      <p:ext uri="{BB962C8B-B14F-4D97-AF65-F5344CB8AC3E}">
        <p14:creationId xmlns:p14="http://schemas.microsoft.com/office/powerpoint/2010/main" val="219063855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34A21BD-9174-4E4C-A639-4E493BAEB2A6}"/>
              </a:ext>
            </a:extLst>
          </p:cNvPr>
          <p:cNvSpPr>
            <a:spLocks noGrp="1"/>
          </p:cNvSpPr>
          <p:nvPr>
            <p:ph type="dt" sz="half" idx="10"/>
          </p:nvPr>
        </p:nvSpPr>
        <p:spPr/>
        <p:txBody>
          <a:bodyPr/>
          <a:lstStyle>
            <a:lvl1pPr>
              <a:defRPr/>
            </a:lvl1pPr>
          </a:lstStyle>
          <a:p>
            <a:pPr>
              <a:defRPr/>
            </a:pPr>
            <a:fld id="{F982144C-7A48-47D5-83F9-358561540C1C}" type="datetimeFigureOut">
              <a:rPr lang="en-US"/>
              <a:pPr>
                <a:defRPr/>
              </a:pPr>
              <a:t>3/5/26</a:t>
            </a:fld>
            <a:endParaRPr lang="en-US"/>
          </a:p>
        </p:txBody>
      </p:sp>
      <p:sp>
        <p:nvSpPr>
          <p:cNvPr id="6" name="Footer Placeholder 4">
            <a:extLst>
              <a:ext uri="{FF2B5EF4-FFF2-40B4-BE49-F238E27FC236}">
                <a16:creationId xmlns:a16="http://schemas.microsoft.com/office/drawing/2014/main" id="{F9DE89B4-C6B4-4820-80A7-1F1DA6B92E0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B939FA3-6A04-4585-A906-20EDBD18E32C}"/>
              </a:ext>
            </a:extLst>
          </p:cNvPr>
          <p:cNvSpPr>
            <a:spLocks noGrp="1"/>
          </p:cNvSpPr>
          <p:nvPr>
            <p:ph type="sldNum" sz="quarter" idx="12"/>
          </p:nvPr>
        </p:nvSpPr>
        <p:spPr/>
        <p:txBody>
          <a:bodyPr/>
          <a:lstStyle>
            <a:lvl1pPr>
              <a:defRPr/>
            </a:lvl1pPr>
          </a:lstStyle>
          <a:p>
            <a:pPr>
              <a:defRPr/>
            </a:pPr>
            <a:fld id="{A67F96F1-1538-444E-82ED-717BB7ECFEB4}" type="slidenum">
              <a:rPr lang="en-US" altLang="en-US"/>
              <a:pPr>
                <a:defRPr/>
              </a:pPr>
              <a:t>‹#›</a:t>
            </a:fld>
            <a:endParaRPr lang="en-US" altLang="en-US"/>
          </a:p>
        </p:txBody>
      </p:sp>
    </p:spTree>
    <p:extLst>
      <p:ext uri="{BB962C8B-B14F-4D97-AF65-F5344CB8AC3E}">
        <p14:creationId xmlns:p14="http://schemas.microsoft.com/office/powerpoint/2010/main" val="417432979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55E8532-2D6E-4BEA-9E5B-734298E452F6}"/>
              </a:ext>
            </a:extLst>
          </p:cNvPr>
          <p:cNvSpPr>
            <a:spLocks noGrp="1"/>
          </p:cNvSpPr>
          <p:nvPr>
            <p:ph type="dt" sz="half" idx="10"/>
          </p:nvPr>
        </p:nvSpPr>
        <p:spPr/>
        <p:txBody>
          <a:bodyPr/>
          <a:lstStyle>
            <a:lvl1pPr>
              <a:defRPr/>
            </a:lvl1pPr>
          </a:lstStyle>
          <a:p>
            <a:pPr>
              <a:defRPr/>
            </a:pPr>
            <a:fld id="{CB61AE3D-E351-4B95-AAE7-9E6C78E9034E}" type="datetimeFigureOut">
              <a:rPr lang="en-US"/>
              <a:pPr>
                <a:defRPr/>
              </a:pPr>
              <a:t>3/5/26</a:t>
            </a:fld>
            <a:endParaRPr lang="en-US"/>
          </a:p>
        </p:txBody>
      </p:sp>
      <p:sp>
        <p:nvSpPr>
          <p:cNvPr id="6" name="Footer Placeholder 4">
            <a:extLst>
              <a:ext uri="{FF2B5EF4-FFF2-40B4-BE49-F238E27FC236}">
                <a16:creationId xmlns:a16="http://schemas.microsoft.com/office/drawing/2014/main" id="{D0CF2035-BEA4-4DF7-9754-0BA208A8176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09E37E9-6347-4A4F-A4CC-FF9484CFA6D2}"/>
              </a:ext>
            </a:extLst>
          </p:cNvPr>
          <p:cNvSpPr>
            <a:spLocks noGrp="1"/>
          </p:cNvSpPr>
          <p:nvPr>
            <p:ph type="sldNum" sz="quarter" idx="12"/>
          </p:nvPr>
        </p:nvSpPr>
        <p:spPr/>
        <p:txBody>
          <a:bodyPr/>
          <a:lstStyle>
            <a:lvl1pPr>
              <a:defRPr/>
            </a:lvl1pPr>
          </a:lstStyle>
          <a:p>
            <a:pPr>
              <a:defRPr/>
            </a:pPr>
            <a:fld id="{39577D7B-6199-4CBD-ADD8-71B287447279}" type="slidenum">
              <a:rPr lang="en-US" altLang="en-US"/>
              <a:pPr>
                <a:defRPr/>
              </a:pPr>
              <a:t>‹#›</a:t>
            </a:fld>
            <a:endParaRPr lang="en-US" altLang="en-US"/>
          </a:p>
        </p:txBody>
      </p:sp>
    </p:spTree>
    <p:extLst>
      <p:ext uri="{BB962C8B-B14F-4D97-AF65-F5344CB8AC3E}">
        <p14:creationId xmlns:p14="http://schemas.microsoft.com/office/powerpoint/2010/main" val="143089524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2CF094-D069-4413-9C92-39877D769D85}"/>
              </a:ext>
            </a:extLst>
          </p:cNvPr>
          <p:cNvSpPr>
            <a:spLocks noGrp="1"/>
          </p:cNvSpPr>
          <p:nvPr>
            <p:ph type="dt" sz="half" idx="10"/>
          </p:nvPr>
        </p:nvSpPr>
        <p:spPr/>
        <p:txBody>
          <a:bodyPr/>
          <a:lstStyle>
            <a:lvl1pPr>
              <a:defRPr/>
            </a:lvl1pPr>
          </a:lstStyle>
          <a:p>
            <a:pPr>
              <a:defRPr/>
            </a:pPr>
            <a:fld id="{E46C0760-BD35-42B1-A3F1-1517C48DE915}" type="datetimeFigureOut">
              <a:rPr lang="en-US"/>
              <a:pPr>
                <a:defRPr/>
              </a:pPr>
              <a:t>3/5/26</a:t>
            </a:fld>
            <a:endParaRPr lang="en-US"/>
          </a:p>
        </p:txBody>
      </p:sp>
      <p:sp>
        <p:nvSpPr>
          <p:cNvPr id="5" name="Footer Placeholder 4">
            <a:extLst>
              <a:ext uri="{FF2B5EF4-FFF2-40B4-BE49-F238E27FC236}">
                <a16:creationId xmlns:a16="http://schemas.microsoft.com/office/drawing/2014/main" id="{717CD3CB-3081-4E5B-A390-B75E80BC0D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5303B71-2D8F-4584-A95D-9934DD25ADCA}"/>
              </a:ext>
            </a:extLst>
          </p:cNvPr>
          <p:cNvSpPr>
            <a:spLocks noGrp="1"/>
          </p:cNvSpPr>
          <p:nvPr>
            <p:ph type="sldNum" sz="quarter" idx="12"/>
          </p:nvPr>
        </p:nvSpPr>
        <p:spPr/>
        <p:txBody>
          <a:bodyPr/>
          <a:lstStyle>
            <a:lvl1pPr>
              <a:defRPr/>
            </a:lvl1pPr>
          </a:lstStyle>
          <a:p>
            <a:pPr>
              <a:defRPr/>
            </a:pPr>
            <a:fld id="{513DA11D-5CBD-40ED-86F3-2179C60B5BA3}" type="slidenum">
              <a:rPr lang="en-US" altLang="en-US"/>
              <a:pPr>
                <a:defRPr/>
              </a:pPr>
              <a:t>‹#›</a:t>
            </a:fld>
            <a:endParaRPr lang="en-US" altLang="en-US"/>
          </a:p>
        </p:txBody>
      </p:sp>
    </p:spTree>
    <p:extLst>
      <p:ext uri="{BB962C8B-B14F-4D97-AF65-F5344CB8AC3E}">
        <p14:creationId xmlns:p14="http://schemas.microsoft.com/office/powerpoint/2010/main" val="248728454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14C08-7ECF-4CDE-BDDA-3297FFB5C1FD}"/>
              </a:ext>
            </a:extLst>
          </p:cNvPr>
          <p:cNvSpPr>
            <a:spLocks noGrp="1"/>
          </p:cNvSpPr>
          <p:nvPr>
            <p:ph type="dt" sz="half" idx="10"/>
          </p:nvPr>
        </p:nvSpPr>
        <p:spPr/>
        <p:txBody>
          <a:bodyPr/>
          <a:lstStyle>
            <a:lvl1pPr>
              <a:defRPr/>
            </a:lvl1pPr>
          </a:lstStyle>
          <a:p>
            <a:pPr>
              <a:defRPr/>
            </a:pPr>
            <a:fld id="{E183F1E3-CFF1-44DF-BC44-3F1D92D67BA5}" type="datetimeFigureOut">
              <a:rPr lang="en-US"/>
              <a:pPr>
                <a:defRPr/>
              </a:pPr>
              <a:t>3/5/26</a:t>
            </a:fld>
            <a:endParaRPr lang="en-US"/>
          </a:p>
        </p:txBody>
      </p:sp>
      <p:sp>
        <p:nvSpPr>
          <p:cNvPr id="5" name="Footer Placeholder 4">
            <a:extLst>
              <a:ext uri="{FF2B5EF4-FFF2-40B4-BE49-F238E27FC236}">
                <a16:creationId xmlns:a16="http://schemas.microsoft.com/office/drawing/2014/main" id="{700E2E5B-11CE-4998-B043-D03B7138587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022A07-323E-4460-97F7-185D39BED6EB}"/>
              </a:ext>
            </a:extLst>
          </p:cNvPr>
          <p:cNvSpPr>
            <a:spLocks noGrp="1"/>
          </p:cNvSpPr>
          <p:nvPr>
            <p:ph type="sldNum" sz="quarter" idx="12"/>
          </p:nvPr>
        </p:nvSpPr>
        <p:spPr/>
        <p:txBody>
          <a:bodyPr/>
          <a:lstStyle>
            <a:lvl1pPr>
              <a:defRPr/>
            </a:lvl1pPr>
          </a:lstStyle>
          <a:p>
            <a:pPr>
              <a:defRPr/>
            </a:pPr>
            <a:fld id="{50D84775-1131-467D-A4CE-DC34D59E1246}" type="slidenum">
              <a:rPr lang="en-US" altLang="en-US"/>
              <a:pPr>
                <a:defRPr/>
              </a:pPr>
              <a:t>‹#›</a:t>
            </a:fld>
            <a:endParaRPr lang="en-US" altLang="en-US"/>
          </a:p>
        </p:txBody>
      </p:sp>
    </p:spTree>
    <p:extLst>
      <p:ext uri="{BB962C8B-B14F-4D97-AF65-F5344CB8AC3E}">
        <p14:creationId xmlns:p14="http://schemas.microsoft.com/office/powerpoint/2010/main" val="353406401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8241449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575872"/>
          </a:xfrm>
        </p:spPr>
        <p:txBody>
          <a:bodyPr/>
          <a:lstStyle/>
          <a:p>
            <a:r>
              <a:rPr lang="en-US"/>
              <a:t>Click to edit Master title style</a:t>
            </a:r>
          </a:p>
        </p:txBody>
      </p:sp>
      <p:sp>
        <p:nvSpPr>
          <p:cNvPr id="3" name="Content Placeholder 2"/>
          <p:cNvSpPr>
            <a:spLocks noGrp="1"/>
          </p:cNvSpPr>
          <p:nvPr>
            <p:ph idx="1"/>
          </p:nvPr>
        </p:nvSpPr>
        <p:spPr/>
        <p:txBody>
          <a:bodyPr/>
          <a:lstStyle>
            <a:lvl1pPr>
              <a:lnSpc>
                <a:spcPct val="80000"/>
              </a:lnSpc>
              <a:spcBef>
                <a:spcPts val="0"/>
              </a:spcBef>
              <a:spcAft>
                <a:spcPts val="0"/>
              </a:spcAft>
              <a:defRPr b="1"/>
            </a:lvl1pPr>
            <a:lvl2pPr>
              <a:lnSpc>
                <a:spcPct val="80000"/>
              </a:lnSpc>
              <a:spcBef>
                <a:spcPts val="0"/>
              </a:spcBef>
              <a:spcAft>
                <a:spcPts val="1200"/>
              </a:spcAft>
              <a:defRPr b="1"/>
            </a:lvl2pPr>
            <a:lvl3pPr>
              <a:lnSpc>
                <a:spcPct val="80000"/>
              </a:lnSpc>
              <a:spcBef>
                <a:spcPts val="1200"/>
              </a:spcBef>
              <a:spcAft>
                <a:spcPts val="600"/>
              </a:spcAft>
              <a:defRPr b="1"/>
            </a:lvl3pPr>
            <a:lvl4pPr>
              <a:lnSpc>
                <a:spcPct val="80000"/>
              </a:lnSpc>
              <a:spcBef>
                <a:spcPts val="1200"/>
              </a:spcBef>
              <a:spcAft>
                <a:spcPts val="600"/>
              </a:spcAft>
              <a:defRPr b="1"/>
            </a:lvl4pPr>
            <a:lvl5pPr>
              <a:lnSpc>
                <a:spcPct val="80000"/>
              </a:lnSpc>
              <a:spcBef>
                <a:spcPts val="1200"/>
              </a:spcBef>
              <a:spcAft>
                <a:spcPts val="600"/>
              </a:spcAft>
              <a:defRPr b="1"/>
            </a:lvl5p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12"/>
          </p:nvPr>
        </p:nvSpPr>
        <p:spPr>
          <a:xfrm>
            <a:off x="10529760" y="6468856"/>
            <a:ext cx="1422400" cy="329184"/>
          </a:xfrm>
        </p:spPr>
        <p:txBody>
          <a:bodyPr/>
          <a:lstStyle>
            <a:lvl1pPr algn="r">
              <a:defRPr sz="1200" b="0">
                <a:solidFill>
                  <a:schemeClr val="bg1">
                    <a:lumMod val="65000"/>
                  </a:schemeClr>
                </a:solidFill>
              </a:defRPr>
            </a:lvl1pPr>
          </a:lstStyle>
          <a:p>
            <a:pPr>
              <a:defRPr/>
            </a:pPr>
            <a:fld id="{D95CEFFA-9346-41D3-93CC-ECD46E52DC00}" type="slidenum">
              <a:rPr lang="en-US" smtClean="0">
                <a:solidFill>
                  <a:prstClr val="white">
                    <a:lumMod val="65000"/>
                  </a:prstClr>
                </a:solidFill>
              </a:rPr>
              <a:pPr>
                <a:defRPr/>
              </a:pPr>
              <a:t>‹#›</a:t>
            </a:fld>
            <a:endParaRPr lang="en-US">
              <a:solidFill>
                <a:prstClr val="white">
                  <a:lumMod val="65000"/>
                </a:prstClr>
              </a:solidFill>
            </a:endParaRPr>
          </a:p>
        </p:txBody>
      </p:sp>
    </p:spTree>
    <p:extLst>
      <p:ext uri="{BB962C8B-B14F-4D97-AF65-F5344CB8AC3E}">
        <p14:creationId xmlns:p14="http://schemas.microsoft.com/office/powerpoint/2010/main" val="405988161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18288"/>
            <a:ext cx="3860800" cy="329184"/>
          </a:xfrm>
          <a:prstGeom prst="rect">
            <a:avLst/>
          </a:prstGeom>
        </p:spPr>
        <p:txBody>
          <a:bodyPr/>
          <a:lstStyle/>
          <a:p>
            <a:pPr>
              <a:defRPr/>
            </a:pPr>
            <a:endParaRPr lang="en-US">
              <a:solidFill>
                <a:prstClr val="black"/>
              </a:solidFill>
            </a:endParaRPr>
          </a:p>
        </p:txBody>
      </p:sp>
      <p:sp>
        <p:nvSpPr>
          <p:cNvPr id="6" name="Footer Placeholder 5"/>
          <p:cNvSpPr>
            <a:spLocks noGrp="1"/>
          </p:cNvSpPr>
          <p:nvPr>
            <p:ph type="ftr" sz="quarter" idx="11"/>
          </p:nvPr>
        </p:nvSpPr>
        <p:spPr>
          <a:xfrm>
            <a:off x="4572000" y="18288"/>
            <a:ext cx="5486400" cy="329184"/>
          </a:xfrm>
          <a:prstGeom prst="rect">
            <a:avLst/>
          </a:prstGeom>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a:defRPr/>
            </a:pPr>
            <a:fld id="{D95CEFFA-9346-41D3-93CC-ECD46E52DC00}" type="slidenum">
              <a:rPr lang="en-US" smtClean="0">
                <a:solidFill>
                  <a:prstClr val="white">
                    <a:lumMod val="65000"/>
                  </a:prstClr>
                </a:solidFill>
              </a:rPr>
              <a:pPr>
                <a:defRPr/>
              </a:pPr>
              <a:t>‹#›</a:t>
            </a:fld>
            <a:endParaRPr lang="en-US">
              <a:solidFill>
                <a:prstClr val="white">
                  <a:lumMod val="65000"/>
                </a:prstClr>
              </a:solidFill>
            </a:endParaRPr>
          </a:p>
        </p:txBody>
      </p:sp>
    </p:spTree>
    <p:extLst>
      <p:ext uri="{BB962C8B-B14F-4D97-AF65-F5344CB8AC3E}">
        <p14:creationId xmlns:p14="http://schemas.microsoft.com/office/powerpoint/2010/main" val="225321267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9600" y="18288"/>
            <a:ext cx="3860800" cy="329184"/>
          </a:xfrm>
          <a:prstGeom prst="rect">
            <a:avLst/>
          </a:prstGeom>
        </p:spPr>
        <p:txBody>
          <a:bodyPr/>
          <a:lstStyle/>
          <a:p>
            <a:pPr>
              <a:defRPr/>
            </a:pPr>
            <a:endParaRPr lang="en-US">
              <a:solidFill>
                <a:prstClr val="black"/>
              </a:solidFill>
            </a:endParaRPr>
          </a:p>
        </p:txBody>
      </p:sp>
      <p:sp>
        <p:nvSpPr>
          <p:cNvPr id="8" name="Footer Placeholder 7"/>
          <p:cNvSpPr>
            <a:spLocks noGrp="1"/>
          </p:cNvSpPr>
          <p:nvPr>
            <p:ph type="ftr" sz="quarter" idx="11"/>
          </p:nvPr>
        </p:nvSpPr>
        <p:spPr>
          <a:xfrm>
            <a:off x="4572000" y="18288"/>
            <a:ext cx="5486400" cy="329184"/>
          </a:xfrm>
          <a:prstGeom prst="rect">
            <a:avLst/>
          </a:prstGeom>
        </p:spPr>
        <p:txBody>
          <a:bodyPr/>
          <a:lstStyle/>
          <a:p>
            <a:pPr>
              <a:defRPr/>
            </a:pPr>
            <a:endParaRPr lang="en-US">
              <a:solidFill>
                <a:prstClr val="black"/>
              </a:solidFill>
            </a:endParaRPr>
          </a:p>
        </p:txBody>
      </p:sp>
      <p:sp>
        <p:nvSpPr>
          <p:cNvPr id="9" name="Slide Number Placeholder 8"/>
          <p:cNvSpPr>
            <a:spLocks noGrp="1"/>
          </p:cNvSpPr>
          <p:nvPr>
            <p:ph type="sldNum" sz="quarter" idx="12"/>
          </p:nvPr>
        </p:nvSpPr>
        <p:spPr/>
        <p:txBody>
          <a:bodyPr/>
          <a:lstStyle/>
          <a:p>
            <a:pPr>
              <a:defRPr/>
            </a:pPr>
            <a:fld id="{D95CEFFA-9346-41D3-93CC-ECD46E52DC00}" type="slidenum">
              <a:rPr lang="en-US" smtClean="0">
                <a:solidFill>
                  <a:prstClr val="white">
                    <a:lumMod val="65000"/>
                  </a:prstClr>
                </a:solidFill>
              </a:rPr>
              <a:pPr>
                <a:defRPr/>
              </a:pPr>
              <a:t>‹#›</a:t>
            </a:fld>
            <a:endParaRPr lang="en-US">
              <a:solidFill>
                <a:prstClr val="white">
                  <a:lumMod val="65000"/>
                </a:prstClr>
              </a:solidFill>
            </a:endParaRPr>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092323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18288"/>
            <a:ext cx="3860800" cy="329184"/>
          </a:xfrm>
          <a:prstGeom prst="rect">
            <a:avLst/>
          </a:prstGeom>
        </p:spPr>
        <p:txBody>
          <a:bodyPr/>
          <a:lstStyle/>
          <a:p>
            <a:pPr>
              <a:defRPr/>
            </a:pPr>
            <a:endParaRPr lang="en-US">
              <a:solidFill>
                <a:prstClr val="black"/>
              </a:solidFill>
            </a:endParaRPr>
          </a:p>
        </p:txBody>
      </p:sp>
      <p:sp>
        <p:nvSpPr>
          <p:cNvPr id="4" name="Footer Placeholder 3"/>
          <p:cNvSpPr>
            <a:spLocks noGrp="1"/>
          </p:cNvSpPr>
          <p:nvPr>
            <p:ph type="ftr" sz="quarter" idx="11"/>
          </p:nvPr>
        </p:nvSpPr>
        <p:spPr>
          <a:xfrm>
            <a:off x="4572000" y="18288"/>
            <a:ext cx="5486400" cy="329184"/>
          </a:xfrm>
          <a:prstGeom prst="rect">
            <a:avLst/>
          </a:prstGeom>
        </p:spPr>
        <p:txBody>
          <a:bodyPr/>
          <a:lstStyle/>
          <a:p>
            <a:pPr>
              <a:defRPr/>
            </a:pPr>
            <a:endParaRPr lang="en-US">
              <a:solidFill>
                <a:prstClr val="black"/>
              </a:solidFill>
            </a:endParaRPr>
          </a:p>
        </p:txBody>
      </p:sp>
      <p:sp>
        <p:nvSpPr>
          <p:cNvPr id="5" name="Slide Number Placeholder 4"/>
          <p:cNvSpPr>
            <a:spLocks noGrp="1"/>
          </p:cNvSpPr>
          <p:nvPr>
            <p:ph type="sldNum" sz="quarter" idx="12"/>
          </p:nvPr>
        </p:nvSpPr>
        <p:spPr/>
        <p:txBody>
          <a:bodyPr/>
          <a:lstStyle/>
          <a:p>
            <a:pPr>
              <a:defRPr/>
            </a:pPr>
            <a:fld id="{D95CEFFA-9346-41D3-93CC-ECD46E52DC00}" type="slidenum">
              <a:rPr lang="en-US" smtClean="0">
                <a:solidFill>
                  <a:prstClr val="white">
                    <a:lumMod val="65000"/>
                  </a:prstClr>
                </a:solidFill>
              </a:rPr>
              <a:pPr>
                <a:defRPr/>
              </a:pPr>
              <a:t>‹#›</a:t>
            </a:fld>
            <a:endParaRPr lang="en-US">
              <a:solidFill>
                <a:prstClr val="white">
                  <a:lumMod val="65000"/>
                </a:prstClr>
              </a:solidFill>
            </a:endParaRPr>
          </a:p>
        </p:txBody>
      </p:sp>
    </p:spTree>
    <p:extLst>
      <p:ext uri="{BB962C8B-B14F-4D97-AF65-F5344CB8AC3E}">
        <p14:creationId xmlns:p14="http://schemas.microsoft.com/office/powerpoint/2010/main" val="10943456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18288"/>
            <a:ext cx="3860800" cy="329184"/>
          </a:xfrm>
          <a:prstGeom prst="rect">
            <a:avLst/>
          </a:prstGeom>
        </p:spPr>
        <p:txBody>
          <a:bodyPr/>
          <a:lstStyle/>
          <a:p>
            <a:pPr>
              <a:defRPr/>
            </a:pPr>
            <a:endParaRPr lang="en-US">
              <a:solidFill>
                <a:prstClr val="black"/>
              </a:solidFill>
            </a:endParaRPr>
          </a:p>
        </p:txBody>
      </p:sp>
      <p:sp>
        <p:nvSpPr>
          <p:cNvPr id="3" name="Footer Placeholder 2"/>
          <p:cNvSpPr>
            <a:spLocks noGrp="1"/>
          </p:cNvSpPr>
          <p:nvPr>
            <p:ph type="ftr" sz="quarter" idx="11"/>
          </p:nvPr>
        </p:nvSpPr>
        <p:spPr>
          <a:xfrm>
            <a:off x="4572000" y="18288"/>
            <a:ext cx="5486400" cy="329184"/>
          </a:xfrm>
          <a:prstGeom prst="rect">
            <a:avLst/>
          </a:prstGeom>
        </p:spPr>
        <p:txBody>
          <a:bodyPr/>
          <a:lstStyle/>
          <a:p>
            <a:pPr>
              <a:defRPr/>
            </a:pPr>
            <a:endParaRPr lang="en-US">
              <a:solidFill>
                <a:prstClr val="black"/>
              </a:solidFill>
            </a:endParaRPr>
          </a:p>
        </p:txBody>
      </p:sp>
      <p:sp>
        <p:nvSpPr>
          <p:cNvPr id="4" name="Slide Number Placeholder 3"/>
          <p:cNvSpPr>
            <a:spLocks noGrp="1"/>
          </p:cNvSpPr>
          <p:nvPr>
            <p:ph type="sldNum" sz="quarter" idx="12"/>
          </p:nvPr>
        </p:nvSpPr>
        <p:spPr/>
        <p:txBody>
          <a:bodyPr/>
          <a:lstStyle/>
          <a:p>
            <a:pPr>
              <a:defRPr/>
            </a:pPr>
            <a:fld id="{D95CEFFA-9346-41D3-93CC-ECD46E52DC00}" type="slidenum">
              <a:rPr lang="en-US" smtClean="0">
                <a:solidFill>
                  <a:prstClr val="white">
                    <a:lumMod val="65000"/>
                  </a:prstClr>
                </a:solidFill>
              </a:rPr>
              <a:pPr>
                <a:defRPr/>
              </a:pPr>
              <a:t>‹#›</a:t>
            </a:fld>
            <a:endParaRPr lang="en-US">
              <a:solidFill>
                <a:prstClr val="white">
                  <a:lumMod val="65000"/>
                </a:prstClr>
              </a:solidFill>
            </a:endParaRPr>
          </a:p>
        </p:txBody>
      </p:sp>
    </p:spTree>
    <p:extLst>
      <p:ext uri="{BB962C8B-B14F-4D97-AF65-F5344CB8AC3E}">
        <p14:creationId xmlns:p14="http://schemas.microsoft.com/office/powerpoint/2010/main" val="369634774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pPr>
              <a:defRPr/>
            </a:pPr>
            <a:fld id="{D95CEFFA-9346-41D3-93CC-ECD46E52DC00}" type="slidenum">
              <a:rPr lang="en-US" smtClean="0">
                <a:solidFill>
                  <a:prstClr val="white">
                    <a:lumMod val="65000"/>
                  </a:prstClr>
                </a:solidFill>
              </a:rPr>
              <a:pPr>
                <a:defRPr/>
              </a:pPr>
              <a:t>‹#›</a:t>
            </a:fld>
            <a:endParaRPr lang="en-US">
              <a:solidFill>
                <a:prstClr val="white">
                  <a:lumMod val="65000"/>
                </a:prstClr>
              </a:solidFill>
            </a:endParaRPr>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998549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18288"/>
            <a:ext cx="3860800" cy="329184"/>
          </a:xfrm>
          <a:prstGeom prst="rect">
            <a:avLst/>
          </a:prstGeom>
        </p:spPr>
        <p:txBody>
          <a:bodyPr/>
          <a:lstStyle/>
          <a:p>
            <a:pPr>
              <a:defRPr/>
            </a:pPr>
            <a:endParaRPr lang="en-US">
              <a:solidFill>
                <a:prstClr val="black"/>
              </a:solidFill>
            </a:endParaRPr>
          </a:p>
        </p:txBody>
      </p:sp>
      <p:sp>
        <p:nvSpPr>
          <p:cNvPr id="6" name="Footer Placeholder 5"/>
          <p:cNvSpPr>
            <a:spLocks noGrp="1"/>
          </p:cNvSpPr>
          <p:nvPr>
            <p:ph type="ftr" sz="quarter" idx="11"/>
          </p:nvPr>
        </p:nvSpPr>
        <p:spPr>
          <a:xfrm>
            <a:off x="4572000" y="18288"/>
            <a:ext cx="5486400" cy="329184"/>
          </a:xfrm>
          <a:prstGeom prst="rect">
            <a:avLst/>
          </a:prstGeom>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a:defRPr/>
            </a:pPr>
            <a:fld id="{D95CEFFA-9346-41D3-93CC-ECD46E52DC00}" type="slidenum">
              <a:rPr lang="en-US" smtClean="0">
                <a:solidFill>
                  <a:prstClr val="white">
                    <a:lumMod val="65000"/>
                  </a:prstClr>
                </a:solidFill>
              </a:rPr>
              <a:pPr>
                <a:defRPr/>
              </a:pPr>
              <a:t>‹#›</a:t>
            </a:fld>
            <a:endParaRPr lang="en-US">
              <a:solidFill>
                <a:prstClr val="white">
                  <a:lumMod val="65000"/>
                </a:prstClr>
              </a:solidFill>
            </a:endParaRPr>
          </a:p>
        </p:txBody>
      </p:sp>
    </p:spTree>
    <p:extLst>
      <p:ext uri="{BB962C8B-B14F-4D97-AF65-F5344CB8AC3E}">
        <p14:creationId xmlns:p14="http://schemas.microsoft.com/office/powerpoint/2010/main" val="417500385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18288"/>
            <a:ext cx="3860800" cy="329184"/>
          </a:xfrm>
          <a:prstGeom prst="rect">
            <a:avLst/>
          </a:prstGeom>
        </p:spPr>
        <p:txBody>
          <a:bodyPr/>
          <a:lstStyle/>
          <a:p>
            <a:pPr>
              <a:defRPr/>
            </a:pPr>
            <a:endParaRPr lang="en-US">
              <a:solidFill>
                <a:prstClr val="black"/>
              </a:solidFill>
            </a:endParaRPr>
          </a:p>
        </p:txBody>
      </p:sp>
      <p:sp>
        <p:nvSpPr>
          <p:cNvPr id="5" name="Footer Placeholder 4"/>
          <p:cNvSpPr>
            <a:spLocks noGrp="1"/>
          </p:cNvSpPr>
          <p:nvPr>
            <p:ph type="ftr" sz="quarter" idx="11"/>
          </p:nvPr>
        </p:nvSpPr>
        <p:spPr>
          <a:xfrm>
            <a:off x="4572000" y="18288"/>
            <a:ext cx="5486400" cy="329184"/>
          </a:xfrm>
          <a:prstGeom prst="rect">
            <a:avLst/>
          </a:prstGeom>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D95CEFFA-9346-41D3-93CC-ECD46E52DC00}" type="slidenum">
              <a:rPr lang="en-US" smtClean="0">
                <a:solidFill>
                  <a:prstClr val="white">
                    <a:lumMod val="65000"/>
                  </a:prstClr>
                </a:solidFill>
              </a:rPr>
              <a:pPr>
                <a:defRPr/>
              </a:pPr>
              <a:t>‹#›</a:t>
            </a:fld>
            <a:endParaRPr lang="en-US">
              <a:solidFill>
                <a:prstClr val="white">
                  <a:lumMod val="65000"/>
                </a:prstClr>
              </a:solidFill>
            </a:endParaRPr>
          </a:p>
        </p:txBody>
      </p:sp>
    </p:spTree>
    <p:extLst>
      <p:ext uri="{BB962C8B-B14F-4D97-AF65-F5344CB8AC3E}">
        <p14:creationId xmlns:p14="http://schemas.microsoft.com/office/powerpoint/2010/main" val="186551582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18288"/>
            <a:ext cx="3860800" cy="329184"/>
          </a:xfrm>
          <a:prstGeom prst="rect">
            <a:avLst/>
          </a:prstGeom>
        </p:spPr>
        <p:txBody>
          <a:bodyPr/>
          <a:lstStyle/>
          <a:p>
            <a:pPr>
              <a:defRPr/>
            </a:pPr>
            <a:endParaRPr lang="en-US">
              <a:solidFill>
                <a:prstClr val="black"/>
              </a:solidFill>
            </a:endParaRPr>
          </a:p>
        </p:txBody>
      </p:sp>
      <p:sp>
        <p:nvSpPr>
          <p:cNvPr id="5" name="Footer Placeholder 4"/>
          <p:cNvSpPr>
            <a:spLocks noGrp="1"/>
          </p:cNvSpPr>
          <p:nvPr>
            <p:ph type="ftr" sz="quarter" idx="11"/>
          </p:nvPr>
        </p:nvSpPr>
        <p:spPr>
          <a:xfrm>
            <a:off x="4572000" y="18288"/>
            <a:ext cx="5486400" cy="329184"/>
          </a:xfrm>
          <a:prstGeom prst="rect">
            <a:avLst/>
          </a:prstGeom>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D95CEFFA-9346-41D3-93CC-ECD46E52DC00}" type="slidenum">
              <a:rPr lang="en-US" smtClean="0">
                <a:solidFill>
                  <a:prstClr val="white">
                    <a:lumMod val="65000"/>
                  </a:prstClr>
                </a:solidFill>
              </a:rPr>
              <a:pPr>
                <a:defRPr/>
              </a:pPr>
              <a:t>‹#›</a:t>
            </a:fld>
            <a:endParaRPr lang="en-US">
              <a:solidFill>
                <a:prstClr val="white">
                  <a:lumMod val="65000"/>
                </a:prstClr>
              </a:solidFill>
            </a:endParaRPr>
          </a:p>
        </p:txBody>
      </p:sp>
    </p:spTree>
    <p:extLst>
      <p:ext uri="{BB962C8B-B14F-4D97-AF65-F5344CB8AC3E}">
        <p14:creationId xmlns:p14="http://schemas.microsoft.com/office/powerpoint/2010/main" val="33359963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21" Type="http://schemas.openxmlformats.org/officeDocument/2006/relationships/slideLayout" Target="../slideLayouts/slideLayout187.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image" Target="../media/image1.png"/><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theme" Target="../theme/theme10.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5" Type="http://schemas.openxmlformats.org/officeDocument/2006/relationships/slideLayout" Target="../slideLayouts/slideLayout193.xml"/><Relationship Id="rId10" Type="http://schemas.openxmlformats.org/officeDocument/2006/relationships/image" Target="../media/image54.png"/><Relationship Id="rId4" Type="http://schemas.openxmlformats.org/officeDocument/2006/relationships/slideLayout" Target="../slideLayouts/slideLayout192.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26" Type="http://schemas.openxmlformats.org/officeDocument/2006/relationships/slideLayout" Target="../slideLayouts/slideLayout222.xml"/><Relationship Id="rId39" Type="http://schemas.openxmlformats.org/officeDocument/2006/relationships/slideLayout" Target="../slideLayouts/slideLayout235.xml"/><Relationship Id="rId21" Type="http://schemas.openxmlformats.org/officeDocument/2006/relationships/slideLayout" Target="../slideLayouts/slideLayout217.xml"/><Relationship Id="rId34" Type="http://schemas.openxmlformats.org/officeDocument/2006/relationships/slideLayout" Target="../slideLayouts/slideLayout230.xml"/><Relationship Id="rId42" Type="http://schemas.openxmlformats.org/officeDocument/2006/relationships/slideLayout" Target="../slideLayouts/slideLayout238.xml"/><Relationship Id="rId7" Type="http://schemas.openxmlformats.org/officeDocument/2006/relationships/slideLayout" Target="../slideLayouts/slideLayout20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9" Type="http://schemas.openxmlformats.org/officeDocument/2006/relationships/slideLayout" Target="../slideLayouts/slideLayout225.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24" Type="http://schemas.openxmlformats.org/officeDocument/2006/relationships/slideLayout" Target="../slideLayouts/slideLayout220.xml"/><Relationship Id="rId32" Type="http://schemas.openxmlformats.org/officeDocument/2006/relationships/slideLayout" Target="../slideLayouts/slideLayout228.xml"/><Relationship Id="rId37" Type="http://schemas.openxmlformats.org/officeDocument/2006/relationships/slideLayout" Target="../slideLayouts/slideLayout233.xml"/><Relationship Id="rId40" Type="http://schemas.openxmlformats.org/officeDocument/2006/relationships/slideLayout" Target="../slideLayouts/slideLayout236.xml"/><Relationship Id="rId45" Type="http://schemas.openxmlformats.org/officeDocument/2006/relationships/theme" Target="../theme/theme12.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23" Type="http://schemas.openxmlformats.org/officeDocument/2006/relationships/slideLayout" Target="../slideLayouts/slideLayout219.xml"/><Relationship Id="rId28" Type="http://schemas.openxmlformats.org/officeDocument/2006/relationships/slideLayout" Target="../slideLayouts/slideLayout224.xml"/><Relationship Id="rId36" Type="http://schemas.openxmlformats.org/officeDocument/2006/relationships/slideLayout" Target="../slideLayouts/slideLayout232.xml"/><Relationship Id="rId10" Type="http://schemas.openxmlformats.org/officeDocument/2006/relationships/slideLayout" Target="../slideLayouts/slideLayout206.xml"/><Relationship Id="rId19" Type="http://schemas.openxmlformats.org/officeDocument/2006/relationships/slideLayout" Target="../slideLayouts/slideLayout215.xml"/><Relationship Id="rId31" Type="http://schemas.openxmlformats.org/officeDocument/2006/relationships/slideLayout" Target="../slideLayouts/slideLayout227.xml"/><Relationship Id="rId44" Type="http://schemas.openxmlformats.org/officeDocument/2006/relationships/slideLayout" Target="../slideLayouts/slideLayout240.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 Id="rId22" Type="http://schemas.openxmlformats.org/officeDocument/2006/relationships/slideLayout" Target="../slideLayouts/slideLayout218.xml"/><Relationship Id="rId27" Type="http://schemas.openxmlformats.org/officeDocument/2006/relationships/slideLayout" Target="../slideLayouts/slideLayout223.xml"/><Relationship Id="rId30" Type="http://schemas.openxmlformats.org/officeDocument/2006/relationships/slideLayout" Target="../slideLayouts/slideLayout226.xml"/><Relationship Id="rId35" Type="http://schemas.openxmlformats.org/officeDocument/2006/relationships/slideLayout" Target="../slideLayouts/slideLayout231.xml"/><Relationship Id="rId43" Type="http://schemas.openxmlformats.org/officeDocument/2006/relationships/slideLayout" Target="../slideLayouts/slideLayout239.xml"/><Relationship Id="rId8" Type="http://schemas.openxmlformats.org/officeDocument/2006/relationships/slideLayout" Target="../slideLayouts/slideLayout204.xml"/><Relationship Id="rId3" Type="http://schemas.openxmlformats.org/officeDocument/2006/relationships/slideLayout" Target="../slideLayouts/slideLayout199.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5" Type="http://schemas.openxmlformats.org/officeDocument/2006/relationships/slideLayout" Target="../slideLayouts/slideLayout221.xml"/><Relationship Id="rId33" Type="http://schemas.openxmlformats.org/officeDocument/2006/relationships/slideLayout" Target="../slideLayouts/slideLayout229.xml"/><Relationship Id="rId38" Type="http://schemas.openxmlformats.org/officeDocument/2006/relationships/slideLayout" Target="../slideLayouts/slideLayout234.xml"/><Relationship Id="rId46" Type="http://schemas.openxmlformats.org/officeDocument/2006/relationships/image" Target="../media/image60.jpg"/><Relationship Id="rId20" Type="http://schemas.openxmlformats.org/officeDocument/2006/relationships/slideLayout" Target="../slideLayouts/slideLayout216.xml"/><Relationship Id="rId41" Type="http://schemas.openxmlformats.org/officeDocument/2006/relationships/slideLayout" Target="../slideLayouts/slideLayout2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slideLayout" Target="../slideLayouts/slideLayout253.xml"/><Relationship Id="rId18" Type="http://schemas.openxmlformats.org/officeDocument/2006/relationships/slideLayout" Target="../slideLayouts/slideLayout258.xml"/><Relationship Id="rId26" Type="http://schemas.openxmlformats.org/officeDocument/2006/relationships/theme" Target="../theme/theme13.xml"/><Relationship Id="rId3" Type="http://schemas.openxmlformats.org/officeDocument/2006/relationships/slideLayout" Target="../slideLayouts/slideLayout243.xml"/><Relationship Id="rId21" Type="http://schemas.openxmlformats.org/officeDocument/2006/relationships/slideLayout" Target="../slideLayouts/slideLayout261.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17" Type="http://schemas.openxmlformats.org/officeDocument/2006/relationships/slideLayout" Target="../slideLayouts/slideLayout257.xml"/><Relationship Id="rId25" Type="http://schemas.openxmlformats.org/officeDocument/2006/relationships/slideLayout" Target="../slideLayouts/slideLayout265.xml"/><Relationship Id="rId2" Type="http://schemas.openxmlformats.org/officeDocument/2006/relationships/slideLayout" Target="../slideLayouts/slideLayout242.xml"/><Relationship Id="rId16" Type="http://schemas.openxmlformats.org/officeDocument/2006/relationships/slideLayout" Target="../slideLayouts/slideLayout256.xml"/><Relationship Id="rId20" Type="http://schemas.openxmlformats.org/officeDocument/2006/relationships/slideLayout" Target="../slideLayouts/slideLayout260.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24" Type="http://schemas.openxmlformats.org/officeDocument/2006/relationships/slideLayout" Target="../slideLayouts/slideLayout264.xml"/><Relationship Id="rId5" Type="http://schemas.openxmlformats.org/officeDocument/2006/relationships/slideLayout" Target="../slideLayouts/slideLayout245.xml"/><Relationship Id="rId15" Type="http://schemas.openxmlformats.org/officeDocument/2006/relationships/slideLayout" Target="../slideLayouts/slideLayout255.xml"/><Relationship Id="rId23" Type="http://schemas.openxmlformats.org/officeDocument/2006/relationships/slideLayout" Target="../slideLayouts/slideLayout263.xml"/><Relationship Id="rId10" Type="http://schemas.openxmlformats.org/officeDocument/2006/relationships/slideLayout" Target="../slideLayouts/slideLayout250.xml"/><Relationship Id="rId19" Type="http://schemas.openxmlformats.org/officeDocument/2006/relationships/slideLayout" Target="../slideLayouts/slideLayout259.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slideLayout" Target="../slideLayouts/slideLayout254.xml"/><Relationship Id="rId22" Type="http://schemas.openxmlformats.org/officeDocument/2006/relationships/slideLayout" Target="../slideLayouts/slideLayout262.xml"/><Relationship Id="rId27" Type="http://schemas.openxmlformats.org/officeDocument/2006/relationships/image" Target="../media/image6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14.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slideLayout" Target="../slideLayouts/slideLayout289.xml"/><Relationship Id="rId18" Type="http://schemas.openxmlformats.org/officeDocument/2006/relationships/theme" Target="../theme/theme15.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17" Type="http://schemas.openxmlformats.org/officeDocument/2006/relationships/slideLayout" Target="../slideLayouts/slideLayout293.xml"/><Relationship Id="rId2" Type="http://schemas.openxmlformats.org/officeDocument/2006/relationships/slideLayout" Target="../slideLayouts/slideLayout278.xml"/><Relationship Id="rId16" Type="http://schemas.openxmlformats.org/officeDocument/2006/relationships/slideLayout" Target="../slideLayouts/slideLayout292.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5" Type="http://schemas.openxmlformats.org/officeDocument/2006/relationships/slideLayout" Target="../slideLayouts/slideLayout291.xml"/><Relationship Id="rId10" Type="http://schemas.openxmlformats.org/officeDocument/2006/relationships/slideLayout" Target="../slideLayouts/slideLayout286.xml"/><Relationship Id="rId19" Type="http://schemas.openxmlformats.org/officeDocument/2006/relationships/image" Target="../media/image62.jpeg"/><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slideLayout" Target="../slideLayouts/slideLayout29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18" Type="http://schemas.openxmlformats.org/officeDocument/2006/relationships/tags" Target="../tags/tag15.xml"/><Relationship Id="rId3" Type="http://schemas.openxmlformats.org/officeDocument/2006/relationships/slideLayout" Target="../slideLayouts/slideLayout296.xml"/><Relationship Id="rId21" Type="http://schemas.openxmlformats.org/officeDocument/2006/relationships/image" Target="../media/image63.emf"/><Relationship Id="rId7" Type="http://schemas.openxmlformats.org/officeDocument/2006/relationships/slideLayout" Target="../slideLayouts/slideLayout300.xml"/><Relationship Id="rId12" Type="http://schemas.openxmlformats.org/officeDocument/2006/relationships/slideLayout" Target="../slideLayouts/slideLayout305.xml"/><Relationship Id="rId17" Type="http://schemas.openxmlformats.org/officeDocument/2006/relationships/theme" Target="../theme/theme16.xml"/><Relationship Id="rId2" Type="http://schemas.openxmlformats.org/officeDocument/2006/relationships/slideLayout" Target="../slideLayouts/slideLayout295.xml"/><Relationship Id="rId16" Type="http://schemas.openxmlformats.org/officeDocument/2006/relationships/slideLayout" Target="../slideLayouts/slideLayout309.xml"/><Relationship Id="rId20" Type="http://schemas.openxmlformats.org/officeDocument/2006/relationships/oleObject" Target="../embeddings/oleObject2.bin"/><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5" Type="http://schemas.openxmlformats.org/officeDocument/2006/relationships/slideLayout" Target="../slideLayouts/slideLayout308.xml"/><Relationship Id="rId10" Type="http://schemas.openxmlformats.org/officeDocument/2006/relationships/slideLayout" Target="../slideLayouts/slideLayout303.xml"/><Relationship Id="rId19" Type="http://schemas.openxmlformats.org/officeDocument/2006/relationships/tags" Target="../tags/tag16.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slideLayout" Target="../slideLayouts/slideLayout30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18" Type="http://schemas.openxmlformats.org/officeDocument/2006/relationships/slideLayout" Target="../slideLayouts/slideLayout327.xml"/><Relationship Id="rId3" Type="http://schemas.openxmlformats.org/officeDocument/2006/relationships/slideLayout" Target="../slideLayouts/slideLayout312.xml"/><Relationship Id="rId21" Type="http://schemas.openxmlformats.org/officeDocument/2006/relationships/image" Target="../media/image66.jpg"/><Relationship Id="rId7" Type="http://schemas.openxmlformats.org/officeDocument/2006/relationships/slideLayout" Target="../slideLayouts/slideLayout316.xml"/><Relationship Id="rId12" Type="http://schemas.openxmlformats.org/officeDocument/2006/relationships/slideLayout" Target="../slideLayouts/slideLayout321.xml"/><Relationship Id="rId17" Type="http://schemas.openxmlformats.org/officeDocument/2006/relationships/slideLayout" Target="../slideLayouts/slideLayout326.xml"/><Relationship Id="rId2" Type="http://schemas.openxmlformats.org/officeDocument/2006/relationships/slideLayout" Target="../slideLayouts/slideLayout311.xml"/><Relationship Id="rId16" Type="http://schemas.openxmlformats.org/officeDocument/2006/relationships/slideLayout" Target="../slideLayouts/slideLayout325.xml"/><Relationship Id="rId20" Type="http://schemas.openxmlformats.org/officeDocument/2006/relationships/theme" Target="../theme/theme17.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5" Type="http://schemas.openxmlformats.org/officeDocument/2006/relationships/slideLayout" Target="../slideLayouts/slideLayout324.xml"/><Relationship Id="rId10" Type="http://schemas.openxmlformats.org/officeDocument/2006/relationships/slideLayout" Target="../slideLayouts/slideLayout319.xml"/><Relationship Id="rId19" Type="http://schemas.openxmlformats.org/officeDocument/2006/relationships/slideLayout" Target="../slideLayouts/slideLayout328.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slideLayout" Target="../slideLayouts/slideLayout323.xml"/><Relationship Id="rId22" Type="http://schemas.openxmlformats.org/officeDocument/2006/relationships/image" Target="../media/image67.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5" Type="http://schemas.openxmlformats.org/officeDocument/2006/relationships/slideLayout" Target="../slideLayouts/slideLayout333.xml"/><Relationship Id="rId4" Type="http://schemas.openxmlformats.org/officeDocument/2006/relationships/slideLayout" Target="../slideLayouts/slideLayout332.xml"/><Relationship Id="rId9"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18" Type="http://schemas.openxmlformats.org/officeDocument/2006/relationships/tags" Target="../tags/tag18.xml"/><Relationship Id="rId3" Type="http://schemas.openxmlformats.org/officeDocument/2006/relationships/slideLayout" Target="../slideLayouts/slideLayout339.xml"/><Relationship Id="rId21" Type="http://schemas.openxmlformats.org/officeDocument/2006/relationships/image" Target="../media/image63.emf"/><Relationship Id="rId7" Type="http://schemas.openxmlformats.org/officeDocument/2006/relationships/slideLayout" Target="../slideLayouts/slideLayout343.xml"/><Relationship Id="rId12" Type="http://schemas.openxmlformats.org/officeDocument/2006/relationships/slideLayout" Target="../slideLayouts/slideLayout348.xml"/><Relationship Id="rId17" Type="http://schemas.openxmlformats.org/officeDocument/2006/relationships/theme" Target="../theme/theme19.xml"/><Relationship Id="rId2" Type="http://schemas.openxmlformats.org/officeDocument/2006/relationships/slideLayout" Target="../slideLayouts/slideLayout338.xml"/><Relationship Id="rId16" Type="http://schemas.openxmlformats.org/officeDocument/2006/relationships/slideLayout" Target="../slideLayouts/slideLayout352.xml"/><Relationship Id="rId20" Type="http://schemas.openxmlformats.org/officeDocument/2006/relationships/oleObject" Target="../embeddings/oleObject2.bin"/><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5" Type="http://schemas.openxmlformats.org/officeDocument/2006/relationships/slideLayout" Target="../slideLayouts/slideLayout351.xml"/><Relationship Id="rId10" Type="http://schemas.openxmlformats.org/officeDocument/2006/relationships/slideLayout" Target="../slideLayouts/slideLayout346.xml"/><Relationship Id="rId19" Type="http://schemas.openxmlformats.org/officeDocument/2006/relationships/tags" Target="../tags/tag19.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slideLayout" Target="../slideLayouts/slideLayout3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slideLayout" Target="../slideLayouts/slideLayout355.xml"/><Relationship Id="rId7" Type="http://schemas.openxmlformats.org/officeDocument/2006/relationships/theme" Target="../theme/theme20.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5" Type="http://schemas.openxmlformats.org/officeDocument/2006/relationships/slideLayout" Target="../slideLayouts/slideLayout357.xml"/><Relationship Id="rId4" Type="http://schemas.openxmlformats.org/officeDocument/2006/relationships/slideLayout" Target="../slideLayouts/slideLayout35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slideLayout" Target="../slideLayouts/slideLayout371.xml"/><Relationship Id="rId18" Type="http://schemas.openxmlformats.org/officeDocument/2006/relationships/slideLayout" Target="../slideLayouts/slideLayout376.xml"/><Relationship Id="rId3" Type="http://schemas.openxmlformats.org/officeDocument/2006/relationships/slideLayout" Target="../slideLayouts/slideLayout361.xml"/><Relationship Id="rId21" Type="http://schemas.openxmlformats.org/officeDocument/2006/relationships/slideLayout" Target="../slideLayouts/slideLayout379.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17" Type="http://schemas.openxmlformats.org/officeDocument/2006/relationships/slideLayout" Target="../slideLayouts/slideLayout375.xml"/><Relationship Id="rId25" Type="http://schemas.openxmlformats.org/officeDocument/2006/relationships/image" Target="../media/image77.png"/><Relationship Id="rId2" Type="http://schemas.openxmlformats.org/officeDocument/2006/relationships/slideLayout" Target="../slideLayouts/slideLayout360.xml"/><Relationship Id="rId16" Type="http://schemas.openxmlformats.org/officeDocument/2006/relationships/slideLayout" Target="../slideLayouts/slideLayout374.xml"/><Relationship Id="rId20" Type="http://schemas.openxmlformats.org/officeDocument/2006/relationships/slideLayout" Target="../slideLayouts/slideLayout378.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24" Type="http://schemas.openxmlformats.org/officeDocument/2006/relationships/theme" Target="../theme/theme21.xml"/><Relationship Id="rId5" Type="http://schemas.openxmlformats.org/officeDocument/2006/relationships/slideLayout" Target="../slideLayouts/slideLayout363.xml"/><Relationship Id="rId15" Type="http://schemas.openxmlformats.org/officeDocument/2006/relationships/slideLayout" Target="../slideLayouts/slideLayout373.xml"/><Relationship Id="rId23" Type="http://schemas.openxmlformats.org/officeDocument/2006/relationships/slideLayout" Target="../slideLayouts/slideLayout381.xml"/><Relationship Id="rId10" Type="http://schemas.openxmlformats.org/officeDocument/2006/relationships/slideLayout" Target="../slideLayouts/slideLayout368.xml"/><Relationship Id="rId19" Type="http://schemas.openxmlformats.org/officeDocument/2006/relationships/slideLayout" Target="../slideLayouts/slideLayout377.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slideLayout" Target="../slideLayouts/slideLayout372.xml"/><Relationship Id="rId22" Type="http://schemas.openxmlformats.org/officeDocument/2006/relationships/slideLayout" Target="../slideLayouts/slideLayout38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8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22.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400.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23.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11.xml"/><Relationship Id="rId13" Type="http://schemas.openxmlformats.org/officeDocument/2006/relationships/image" Target="../media/image86.png"/><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24.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 Id="rId14" Type="http://schemas.openxmlformats.org/officeDocument/2006/relationships/image" Target="../media/image87.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image" Target="../media/image89.gif"/><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theme" Target="../theme/theme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theme" Target="../theme/theme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image" Target="../media/image43.png"/><Relationship Id="rId5" Type="http://schemas.openxmlformats.org/officeDocument/2006/relationships/slideLayout" Target="../slideLayouts/slideLayout162.xml"/><Relationship Id="rId10" Type="http://schemas.openxmlformats.org/officeDocument/2006/relationships/theme" Target="../theme/theme9.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4">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35787003"/>
      </p:ext>
    </p:extLst>
  </p:cSld>
  <p:clrMap bg1="lt1" tx1="dk1" bg2="lt2" tx2="dk2" accent1="accent1" accent2="accent2" accent3="accent3" accent4="accent4" accent5="accent5" accent6="accent6" hlink="hlink" folHlink="folHlink"/>
  <p:sldLayoutIdLst>
    <p:sldLayoutId id="2147485825" r:id="rId1"/>
    <p:sldLayoutId id="2147485826" r:id="rId2"/>
    <p:sldLayoutId id="2147485827" r:id="rId3"/>
    <p:sldLayoutId id="2147485828" r:id="rId4"/>
    <p:sldLayoutId id="2147485829" r:id="rId5"/>
    <p:sldLayoutId id="2147485830" r:id="rId6"/>
    <p:sldLayoutId id="2147485831" r:id="rId7"/>
    <p:sldLayoutId id="2147485832" r:id="rId8"/>
    <p:sldLayoutId id="2147485833" r:id="rId9"/>
    <p:sldLayoutId id="2147485834" r:id="rId10"/>
    <p:sldLayoutId id="2147485835" r:id="rId11"/>
    <p:sldLayoutId id="2147485836" r:id="rId12"/>
    <p:sldLayoutId id="2147485837" r:id="rId13"/>
    <p:sldLayoutId id="2147485838" r:id="rId14"/>
    <p:sldLayoutId id="2147485839" r:id="rId15"/>
    <p:sldLayoutId id="2147485840" r:id="rId16"/>
    <p:sldLayoutId id="2147485841" r:id="rId17"/>
    <p:sldLayoutId id="2147485842" r:id="rId18"/>
    <p:sldLayoutId id="2147485843" r:id="rId19"/>
    <p:sldLayoutId id="2147486297" r:id="rId20"/>
    <p:sldLayoutId id="2147486310" r:id="rId21"/>
    <p:sldLayoutId id="2147486314" r:id="rId2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1269496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Ls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6">
            <a:lum/>
          </a:blip>
          <a:srcRect/>
          <a:stretch>
            <a:fillRect/>
          </a:stretch>
        </a:blip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922795"/>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 id="2147486009" r:id="rId14"/>
    <p:sldLayoutId id="2147486010" r:id="rId15"/>
    <p:sldLayoutId id="2147486011" r:id="rId16"/>
    <p:sldLayoutId id="2147486012" r:id="rId17"/>
    <p:sldLayoutId id="2147486013" r:id="rId18"/>
    <p:sldLayoutId id="2147486014" r:id="rId19"/>
    <p:sldLayoutId id="2147486015" r:id="rId20"/>
    <p:sldLayoutId id="2147486016" r:id="rId21"/>
    <p:sldLayoutId id="2147486017" r:id="rId22"/>
    <p:sldLayoutId id="2147486018" r:id="rId23"/>
    <p:sldLayoutId id="2147486019" r:id="rId24"/>
    <p:sldLayoutId id="2147486020" r:id="rId25"/>
    <p:sldLayoutId id="2147486021" r:id="rId26"/>
    <p:sldLayoutId id="2147486022" r:id="rId27"/>
    <p:sldLayoutId id="2147486023" r:id="rId28"/>
    <p:sldLayoutId id="2147486024" r:id="rId29"/>
    <p:sldLayoutId id="2147486025" r:id="rId30"/>
    <p:sldLayoutId id="2147486026" r:id="rId31"/>
    <p:sldLayoutId id="2147486027" r:id="rId32"/>
    <p:sldLayoutId id="2147486028" r:id="rId33"/>
    <p:sldLayoutId id="2147486029" r:id="rId34"/>
    <p:sldLayoutId id="2147486030" r:id="rId35"/>
    <p:sldLayoutId id="2147486031" r:id="rId36"/>
    <p:sldLayoutId id="2147486032" r:id="rId37"/>
    <p:sldLayoutId id="2147486033" r:id="rId38"/>
    <p:sldLayoutId id="2147486034" r:id="rId39"/>
    <p:sldLayoutId id="2147486035" r:id="rId40"/>
    <p:sldLayoutId id="2147486036" r:id="rId41"/>
    <p:sldLayoutId id="2147486037" r:id="rId42"/>
    <p:sldLayoutId id="2147486038" r:id="rId43"/>
    <p:sldLayoutId id="2147486039" r:id="rId4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629399809"/>
      </p:ext>
    </p:extLst>
  </p:cSld>
  <p:clrMap bg1="lt1" tx1="dk1" bg2="lt2" tx2="dk2" accent1="accent1" accent2="accent2" accent3="accent3" accent4="accent4" accent5="accent5" accent6="accent6" hlink="hlink" folHlink="folHlink"/>
  <p:sldLayoutIdLst>
    <p:sldLayoutId id="2147486041" r:id="rId1"/>
    <p:sldLayoutId id="2147486042" r:id="rId2"/>
    <p:sldLayoutId id="2147486043" r:id="rId3"/>
    <p:sldLayoutId id="2147486044" r:id="rId4"/>
    <p:sldLayoutId id="2147486045" r:id="rId5"/>
    <p:sldLayoutId id="2147486046" r:id="rId6"/>
    <p:sldLayoutId id="2147486047" r:id="rId7"/>
    <p:sldLayoutId id="2147486048" r:id="rId8"/>
    <p:sldLayoutId id="2147486049" r:id="rId9"/>
    <p:sldLayoutId id="2147486050" r:id="rId10"/>
    <p:sldLayoutId id="2147486051" r:id="rId11"/>
    <p:sldLayoutId id="2147486052" r:id="rId12"/>
    <p:sldLayoutId id="2147486053" r:id="rId13"/>
    <p:sldLayoutId id="2147486054" r:id="rId14"/>
    <p:sldLayoutId id="2147486055" r:id="rId15"/>
    <p:sldLayoutId id="2147486056" r:id="rId16"/>
    <p:sldLayoutId id="2147486057" r:id="rId17"/>
    <p:sldLayoutId id="2147486058" r:id="rId18"/>
    <p:sldLayoutId id="2147486059" r:id="rId19"/>
    <p:sldLayoutId id="2147486060" r:id="rId20"/>
    <p:sldLayoutId id="2147486061" r:id="rId21"/>
    <p:sldLayoutId id="2147486062" r:id="rId22"/>
    <p:sldLayoutId id="2147486063" r:id="rId23"/>
    <p:sldLayoutId id="2147486064" r:id="rId24"/>
    <p:sldLayoutId id="2147486065"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4D2B447-9B80-0842-BC88-5CD12409EC45}" type="datetimeFigureOut">
              <a:rPr lang="it-IT" smtClean="0"/>
              <a:t>05/03/26</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C706307-F668-0445-BEED-7FEFC60A0AD9}" type="slidenum">
              <a:rPr lang="it-IT" smtClean="0"/>
              <a:t>‹#›</a:t>
            </a:fld>
            <a:endParaRPr lang="it-IT"/>
          </a:p>
        </p:txBody>
      </p:sp>
    </p:spTree>
    <p:extLst>
      <p:ext uri="{BB962C8B-B14F-4D97-AF65-F5344CB8AC3E}">
        <p14:creationId xmlns:p14="http://schemas.microsoft.com/office/powerpoint/2010/main" val="1629871165"/>
      </p:ext>
    </p:extLst>
  </p:cSld>
  <p:clrMap bg1="lt1" tx1="dk1" bg2="lt2" tx2="dk2" accent1="accent1" accent2="accent2" accent3="accent3" accent4="accent4" accent5="accent5" accent6="accent6" hlink="hlink" folHlink="folHlink"/>
  <p:sldLayoutIdLst>
    <p:sldLayoutId id="2147486067" r:id="rId1"/>
    <p:sldLayoutId id="2147486068" r:id="rId2"/>
    <p:sldLayoutId id="2147486069" r:id="rId3"/>
    <p:sldLayoutId id="2147486070" r:id="rId4"/>
    <p:sldLayoutId id="2147486071" r:id="rId5"/>
    <p:sldLayoutId id="2147486072" r:id="rId6"/>
    <p:sldLayoutId id="2147486073" r:id="rId7"/>
    <p:sldLayoutId id="2147486074" r:id="rId8"/>
    <p:sldLayoutId id="2147486075" r:id="rId9"/>
    <p:sldLayoutId id="2147486076" r:id="rId10"/>
    <p:sldLayoutId id="2147486077"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032946319"/>
      </p:ext>
    </p:extLst>
  </p:cSld>
  <p:clrMap bg1="lt1" tx1="dk1" bg2="lt2" tx2="dk2" accent1="accent1" accent2="accent2" accent3="accent3" accent4="accent4" accent5="accent5" accent6="accent6" hlink="hlink" folHlink="folHlink"/>
  <p:sldLayoutIdLst>
    <p:sldLayoutId id="2147486079" r:id="rId1"/>
    <p:sldLayoutId id="2147486080" r:id="rId2"/>
    <p:sldLayoutId id="2147486081" r:id="rId3"/>
    <p:sldLayoutId id="2147486082" r:id="rId4"/>
    <p:sldLayoutId id="2147486083" r:id="rId5"/>
    <p:sldLayoutId id="2147486084" r:id="rId6"/>
    <p:sldLayoutId id="2147486085" r:id="rId7"/>
    <p:sldLayoutId id="2147486086" r:id="rId8"/>
    <p:sldLayoutId id="2147486087" r:id="rId9"/>
    <p:sldLayoutId id="2147486088" r:id="rId10"/>
    <p:sldLayoutId id="2147486089" r:id="rId11"/>
    <p:sldLayoutId id="2147486090" r:id="rId12"/>
    <p:sldLayoutId id="2147486091" r:id="rId13"/>
    <p:sldLayoutId id="2147486092" r:id="rId14"/>
    <p:sldLayoutId id="2147486093" r:id="rId15"/>
    <p:sldLayoutId id="2147486094" r:id="rId16"/>
    <p:sldLayoutId id="2147486095"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18"/>
            </p:custDataLst>
            <p:extLst>
              <p:ext uri="{D42A27DB-BD31-4B8C-83A1-F6EECF244321}">
                <p14:modId xmlns:p14="http://schemas.microsoft.com/office/powerpoint/2010/main" val="228120695"/>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20" imgW="530" imgH="531" progId="TCLayout.ActiveDocument.1">
                  <p:embed/>
                </p:oleObj>
              </mc:Choice>
              <mc:Fallback>
                <p:oleObj name="think-cell Slide" r:id="rId20"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21"/>
                      <a:stretch>
                        <a:fillRect/>
                      </a:stretch>
                    </p:blipFill>
                    <p:spPr>
                      <a:xfrm>
                        <a:off x="1589"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19"/>
            </p:custDataLst>
          </p:nvPr>
        </p:nvSpPr>
        <p:spPr>
          <a:xfrm>
            <a:off x="1" y="0"/>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0" i="0" baseline="0" dirty="0">
              <a:latin typeface="Georgia" panose="02040502050405020303" pitchFamily="18" charset="0"/>
              <a:ea typeface="+mj-ea"/>
              <a:cs typeface="+mj-cs"/>
              <a:sym typeface="Georgia" panose="02040502050405020303" pitchFamily="18" charset="0"/>
            </a:endParaRPr>
          </a:p>
        </p:txBody>
      </p:sp>
      <p:sp>
        <p:nvSpPr>
          <p:cNvPr id="4" name="Footer Placeholder 3">
            <a:extLst>
              <a:ext uri="{FF2B5EF4-FFF2-40B4-BE49-F238E27FC236}">
                <a16:creationId xmlns:a16="http://schemas.microsoft.com/office/drawing/2014/main" id="{FB8B7701-A632-3D47-AED3-D4B4366A6C1A}"/>
              </a:ext>
            </a:extLst>
          </p:cNvPr>
          <p:cNvSpPr>
            <a:spLocks noGrp="1"/>
          </p:cNvSpPr>
          <p:nvPr>
            <p:ph type="ftr" sz="quarter" idx="3"/>
          </p:nvPr>
        </p:nvSpPr>
        <p:spPr>
          <a:xfrm>
            <a:off x="3336325" y="6400660"/>
            <a:ext cx="7707596" cy="115416"/>
          </a:xfrm>
          <a:prstGeom prst="rect">
            <a:avLst/>
          </a:prstGeom>
          <a:noFill/>
        </p:spPr>
        <p:txBody>
          <a:bodyPr vert="horz" wrap="square" lIns="0" tIns="0" rIns="0" bIns="0" rtlCol="0" anchor="b" anchorCtr="0">
            <a:spAutoFit/>
          </a:bodyPr>
          <a:lstStyle>
            <a:lvl1pPr algn="r">
              <a:defRPr lang="en-US" sz="750">
                <a:solidFill>
                  <a:schemeClr val="tx1"/>
                </a:solidFill>
              </a:defRPr>
            </a:lvl1pPr>
          </a:lstStyle>
          <a:p>
            <a:r>
              <a:rPr lang="en-US"/>
              <a:t>Brigham and Women's Diabetes Program</a:t>
            </a:r>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641350" y="523875"/>
            <a:ext cx="10902951" cy="956516"/>
          </a:xfrm>
          <a:prstGeom prst="rect">
            <a:avLst/>
          </a:prstGeom>
        </p:spPr>
        <p:txBody>
          <a:bodyPr vert="horz" lIns="0" tIns="0" rIns="0" bIns="0" rtlCol="0" anchor="t">
            <a:noAutofit/>
          </a:bodyPr>
          <a:lstStyle/>
          <a:p>
            <a:r>
              <a:rPr lang="en-US" dirty="0"/>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641350" y="1719072"/>
            <a:ext cx="10902951" cy="4023360"/>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reeform 8">
            <a:extLst>
              <a:ext uri="{FF2B5EF4-FFF2-40B4-BE49-F238E27FC236}">
                <a16:creationId xmlns:a16="http://schemas.microsoft.com/office/drawing/2014/main" id="{B496F443-CBC9-D942-BCF6-03ABB20B2848}"/>
              </a:ext>
            </a:extLst>
          </p:cNvPr>
          <p:cNvSpPr/>
          <p:nvPr userDrawn="1"/>
        </p:nvSpPr>
        <p:spPr>
          <a:xfrm>
            <a:off x="64008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rgbClr val="009CA6"/>
          </a:solidFill>
          <a:ln w="171" cap="flat">
            <a:noFill/>
            <a:prstDash val="solid"/>
            <a:miter/>
          </a:ln>
        </p:spPr>
        <p:txBody>
          <a:bodyPr rtlCol="0" anchor="ctr"/>
          <a:lstStyle/>
          <a:p>
            <a:endParaRPr lang="en-US" sz="1350"/>
          </a:p>
        </p:txBody>
      </p:sp>
    </p:spTree>
    <p:extLst>
      <p:ext uri="{BB962C8B-B14F-4D97-AF65-F5344CB8AC3E}">
        <p14:creationId xmlns:p14="http://schemas.microsoft.com/office/powerpoint/2010/main" val="3856410743"/>
      </p:ext>
    </p:extLst>
  </p:cSld>
  <p:clrMap bg1="lt1" tx1="dk1" bg2="lt2" tx2="dk2" accent1="accent1" accent2="accent2" accent3="accent3" accent4="accent4" accent5="accent5" accent6="accent6" hlink="hlink" folHlink="folHlink"/>
  <p:sldLayoutIdLst>
    <p:sldLayoutId id="2147486097" r:id="rId1"/>
    <p:sldLayoutId id="2147486098" r:id="rId2"/>
    <p:sldLayoutId id="2147486099" r:id="rId3"/>
    <p:sldLayoutId id="2147486100" r:id="rId4"/>
    <p:sldLayoutId id="2147486101" r:id="rId5"/>
    <p:sldLayoutId id="2147486102" r:id="rId6"/>
    <p:sldLayoutId id="2147486103" r:id="rId7"/>
    <p:sldLayoutId id="2147486104" r:id="rId8"/>
    <p:sldLayoutId id="2147486105" r:id="rId9"/>
    <p:sldLayoutId id="2147486106" r:id="rId10"/>
    <p:sldLayoutId id="2147486107" r:id="rId11"/>
    <p:sldLayoutId id="2147486108" r:id="rId12"/>
    <p:sldLayoutId id="2147486109" r:id="rId13"/>
    <p:sldLayoutId id="2147486110" r:id="rId14"/>
    <p:sldLayoutId id="2147486111" r:id="rId15"/>
    <p:sldLayoutId id="2147486112" r:id="rId16"/>
  </p:sldLayoutIdLst>
  <p:hf sldNum="0" hdr="0" dt="0"/>
  <p:txStyles>
    <p:titleStyle>
      <a:lvl1pPr algn="l" defTabSz="6858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1500" b="0" kern="1200">
          <a:solidFill>
            <a:schemeClr val="tx1"/>
          </a:solidFill>
          <a:latin typeface="+mn-lt"/>
          <a:ea typeface="+mn-ea"/>
          <a:cs typeface="+mn-cs"/>
        </a:defRPr>
      </a:lvl1pPr>
      <a:lvl2pPr marL="346472" indent="-171450" algn="l" defTabSz="685800" rtl="0" eaLnBrk="1" latinLnBrk="0" hangingPunct="1">
        <a:lnSpc>
          <a:spcPct val="100000"/>
        </a:lnSpc>
        <a:spcBef>
          <a:spcPts val="0"/>
        </a:spcBef>
        <a:buSzPct val="95000"/>
        <a:buFont typeface="Arial" panose="020B0604020202020204" pitchFamily="34" charset="0"/>
        <a:buChar char="•"/>
        <a:tabLst/>
        <a:defRPr sz="1500" kern="1200">
          <a:solidFill>
            <a:schemeClr val="tx1"/>
          </a:solidFill>
          <a:latin typeface="+mn-lt"/>
          <a:ea typeface="+mn-ea"/>
          <a:cs typeface="+mn-cs"/>
        </a:defRPr>
      </a:lvl2pPr>
      <a:lvl3pPr marL="516731" indent="-165497" algn="l" defTabSz="685800" rtl="0" eaLnBrk="1" latinLnBrk="0" hangingPunct="1">
        <a:lnSpc>
          <a:spcPct val="100000"/>
        </a:lnSpc>
        <a:spcBef>
          <a:spcPts val="0"/>
        </a:spcBef>
        <a:buFont typeface="Calibri" panose="020F0502020204030204" pitchFamily="34" charset="0"/>
        <a:buChar char="‒"/>
        <a:tabLst/>
        <a:defRPr sz="1500" kern="1200">
          <a:solidFill>
            <a:schemeClr val="tx1"/>
          </a:solidFill>
          <a:latin typeface="+mn-lt"/>
          <a:ea typeface="+mn-ea"/>
          <a:cs typeface="+mn-cs"/>
        </a:defRPr>
      </a:lvl3pPr>
      <a:lvl4pPr marL="688181" indent="-175022" algn="l" defTabSz="685800" rtl="0" eaLnBrk="1" latinLnBrk="0" hangingPunct="1">
        <a:lnSpc>
          <a:spcPct val="100000"/>
        </a:lnSpc>
        <a:spcBef>
          <a:spcPts val="0"/>
        </a:spcBef>
        <a:buSzPct val="80000"/>
        <a:buFont typeface="Wingdings" pitchFamily="2" charset="2"/>
        <a:buChar char="§"/>
        <a:tabLst/>
        <a:defRPr sz="1500" kern="1200">
          <a:solidFill>
            <a:schemeClr val="tx1"/>
          </a:solidFill>
          <a:latin typeface="+mn-lt"/>
          <a:ea typeface="+mn-ea"/>
          <a:cs typeface="+mn-cs"/>
        </a:defRPr>
      </a:lvl4pPr>
      <a:lvl5pPr marL="859631" indent="-176213" algn="l" defTabSz="685800" rtl="0" eaLnBrk="1" latinLnBrk="0" hangingPunct="1">
        <a:lnSpc>
          <a:spcPct val="100000"/>
        </a:lnSpc>
        <a:spcBef>
          <a:spcPts val="0"/>
        </a:spcBef>
        <a:buSzPct val="90000"/>
        <a:buFont typeface="System Font Regular"/>
        <a:buChar char="–"/>
        <a:tabLst/>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
          <p15:clr>
            <a:srgbClr val="F26B43"/>
          </p15:clr>
        </p15:guide>
        <p15:guide id="2" pos="535">
          <p15:clr>
            <a:srgbClr val="F26B43"/>
          </p15:clr>
        </p15:guide>
        <p15:guide id="3" pos="9699">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AFB3F2-5FB5-F84F-AAF9-789B4B6FC1A5}"/>
              </a:ext>
            </a:extLst>
          </p:cNvPr>
          <p:cNvPicPr>
            <a:picLocks noChangeAspect="1"/>
          </p:cNvPicPr>
          <p:nvPr userDrawn="1"/>
        </p:nvPicPr>
        <p:blipFill>
          <a:blip r:embed="rId21"/>
          <a:stretch>
            <a:fillRect/>
          </a:stretch>
        </p:blipFill>
        <p:spPr>
          <a:xfrm>
            <a:off x="0" y="6320118"/>
            <a:ext cx="12192000" cy="537882"/>
          </a:xfrm>
          <a:prstGeom prst="rect">
            <a:avLst/>
          </a:prstGeom>
        </p:spPr>
      </p:pic>
      <p:sp>
        <p:nvSpPr>
          <p:cNvPr id="2" name="TextBox 1">
            <a:extLst>
              <a:ext uri="{FF2B5EF4-FFF2-40B4-BE49-F238E27FC236}">
                <a16:creationId xmlns:a16="http://schemas.microsoft.com/office/drawing/2014/main" id="{A17BDE36-0D7F-4040-AA82-59F36AB7A1FB}"/>
              </a:ext>
            </a:extLst>
          </p:cNvPr>
          <p:cNvSpPr txBox="1"/>
          <p:nvPr userDrawn="1"/>
        </p:nvSpPr>
        <p:spPr>
          <a:xfrm>
            <a:off x="9265300" y="6470653"/>
            <a:ext cx="2513848" cy="196208"/>
          </a:xfrm>
          <a:prstGeom prst="rect">
            <a:avLst/>
          </a:prstGeom>
          <a:noFill/>
        </p:spPr>
        <p:txBody>
          <a:bodyPr wrap="square" rtlCol="0">
            <a:spAutoFit/>
          </a:bodyPr>
          <a:lstStyle/>
          <a:p>
            <a:pPr algn="r"/>
            <a:fld id="{858E04BE-65A9-A145-A0EB-EB6CD2880A85}" type="slidenum">
              <a:rPr lang="en-US" sz="675" smtClean="0">
                <a:solidFill>
                  <a:schemeClr val="bg1"/>
                </a:solidFill>
              </a:rPr>
              <a:t>‹#›</a:t>
            </a:fld>
            <a:endParaRPr lang="en-US" sz="675" dirty="0">
              <a:solidFill>
                <a:schemeClr val="bg1"/>
              </a:solidFill>
            </a:endParaRPr>
          </a:p>
        </p:txBody>
      </p:sp>
      <p:cxnSp>
        <p:nvCxnSpPr>
          <p:cNvPr id="6" name="Straight Connector 5">
            <a:extLst>
              <a:ext uri="{FF2B5EF4-FFF2-40B4-BE49-F238E27FC236}">
                <a16:creationId xmlns:a16="http://schemas.microsoft.com/office/drawing/2014/main" id="{0EBA548C-FB1C-1245-B1CD-3F5372393793}"/>
              </a:ext>
            </a:extLst>
          </p:cNvPr>
          <p:cNvCxnSpPr/>
          <p:nvPr userDrawn="1"/>
        </p:nvCxnSpPr>
        <p:spPr>
          <a:xfrm>
            <a:off x="3382517" y="6433078"/>
            <a:ext cx="0" cy="288115"/>
          </a:xfrm>
          <a:prstGeom prst="line">
            <a:avLst/>
          </a:prstGeom>
          <a:ln w="190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2DA52A9-8CDC-7E41-A7D2-C950C9C9AA66}"/>
              </a:ext>
            </a:extLst>
          </p:cNvPr>
          <p:cNvPicPr>
            <a:picLocks noChangeAspect="1"/>
          </p:cNvPicPr>
          <p:nvPr userDrawn="1"/>
        </p:nvPicPr>
        <p:blipFill>
          <a:blip r:embed="rId22"/>
          <a:stretch>
            <a:fillRect/>
          </a:stretch>
        </p:blipFill>
        <p:spPr>
          <a:xfrm>
            <a:off x="3633473" y="6455416"/>
            <a:ext cx="1319611" cy="288115"/>
          </a:xfrm>
          <a:prstGeom prst="rect">
            <a:avLst/>
          </a:prstGeom>
        </p:spPr>
      </p:pic>
    </p:spTree>
    <p:extLst>
      <p:ext uri="{BB962C8B-B14F-4D97-AF65-F5344CB8AC3E}">
        <p14:creationId xmlns:p14="http://schemas.microsoft.com/office/powerpoint/2010/main" val="3079785647"/>
      </p:ext>
    </p:extLst>
  </p:cSld>
  <p:clrMap bg1="lt1" tx1="dk1" bg2="lt2" tx2="dk2" accent1="accent1" accent2="accent2" accent3="accent3" accent4="accent4" accent5="accent5" accent6="accent6" hlink="hlink" folHlink="folHlink"/>
  <p:sldLayoutIdLst>
    <p:sldLayoutId id="2147486114" r:id="rId1"/>
    <p:sldLayoutId id="2147486115" r:id="rId2"/>
    <p:sldLayoutId id="2147486116" r:id="rId3"/>
    <p:sldLayoutId id="2147486117" r:id="rId4"/>
    <p:sldLayoutId id="2147486118" r:id="rId5"/>
    <p:sldLayoutId id="2147486119" r:id="rId6"/>
    <p:sldLayoutId id="2147486120" r:id="rId7"/>
    <p:sldLayoutId id="2147486121" r:id="rId8"/>
    <p:sldLayoutId id="2147486122" r:id="rId9"/>
    <p:sldLayoutId id="2147486123" r:id="rId10"/>
    <p:sldLayoutId id="2147486124" r:id="rId11"/>
    <p:sldLayoutId id="2147486125" r:id="rId12"/>
    <p:sldLayoutId id="2147486126" r:id="rId13"/>
    <p:sldLayoutId id="2147486127" r:id="rId14"/>
    <p:sldLayoutId id="2147486128" r:id="rId15"/>
    <p:sldLayoutId id="2147486129" r:id="rId16"/>
    <p:sldLayoutId id="2147486130" r:id="rId17"/>
    <p:sldLayoutId id="2147486131" r:id="rId18"/>
    <p:sldLayoutId id="2147486132" r:id="rId19"/>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D0104E-961E-4E2B-88F7-22682727BC7B}"/>
              </a:ext>
            </a:extLst>
          </p:cNvPr>
          <p:cNvSpPr>
            <a:spLocks noGrp="1"/>
          </p:cNvSpPr>
          <p:nvPr>
            <p:ph type="title"/>
          </p:nvPr>
        </p:nvSpPr>
        <p:spPr>
          <a:xfrm>
            <a:off x="838200" y="356160"/>
            <a:ext cx="10515600" cy="92884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F3A07E0-B7A7-4081-A062-7B76744CCD94}"/>
              </a:ext>
            </a:extLst>
          </p:cNvPr>
          <p:cNvSpPr>
            <a:spLocks noGrp="1"/>
          </p:cNvSpPr>
          <p:nvPr>
            <p:ph type="body" idx="1"/>
          </p:nvPr>
        </p:nvSpPr>
        <p:spPr>
          <a:xfrm>
            <a:off x="838200" y="171804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840677F-5184-49EB-9210-A7E3C6B7F241}"/>
              </a:ext>
            </a:extLst>
          </p:cNvPr>
          <p:cNvSpPr>
            <a:spLocks noGrp="1"/>
          </p:cNvSpPr>
          <p:nvPr>
            <p:ph type="ftr" sz="quarter" idx="3"/>
          </p:nvPr>
        </p:nvSpPr>
        <p:spPr>
          <a:xfrm>
            <a:off x="838200" y="6356350"/>
            <a:ext cx="7315200" cy="28681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8" name="Rectangle 7">
            <a:extLst>
              <a:ext uri="{FF2B5EF4-FFF2-40B4-BE49-F238E27FC236}">
                <a16:creationId xmlns:a16="http://schemas.microsoft.com/office/drawing/2014/main" id="{E9983461-B529-4512-83F8-65E9B0D9869D}"/>
              </a:ext>
            </a:extLst>
          </p:cNvPr>
          <p:cNvSpPr/>
          <p:nvPr userDrawn="1"/>
        </p:nvSpPr>
        <p:spPr>
          <a:xfrm rot="16200000">
            <a:off x="10131587" y="4806633"/>
            <a:ext cx="158433" cy="3962400"/>
          </a:xfrm>
          <a:prstGeom prst="rect">
            <a:avLst/>
          </a:prstGeom>
          <a:solidFill>
            <a:srgbClr val="043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0B830AB-E160-42B9-8858-22F70EFA1E69}"/>
              </a:ext>
            </a:extLst>
          </p:cNvPr>
          <p:cNvSpPr/>
          <p:nvPr userDrawn="1"/>
        </p:nvSpPr>
        <p:spPr>
          <a:xfrm rot="16200000">
            <a:off x="1888405" y="4820212"/>
            <a:ext cx="158436" cy="3935244"/>
          </a:xfrm>
          <a:prstGeom prst="rect">
            <a:avLst/>
          </a:prstGeom>
          <a:solidFill>
            <a:srgbClr val="043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38101A-3B1E-45A3-BF5A-37C42E69088E}"/>
              </a:ext>
            </a:extLst>
          </p:cNvPr>
          <p:cNvSpPr/>
          <p:nvPr userDrawn="1"/>
        </p:nvSpPr>
        <p:spPr>
          <a:xfrm rot="16200000">
            <a:off x="6003208" y="4806633"/>
            <a:ext cx="158434" cy="3962402"/>
          </a:xfrm>
          <a:prstGeom prst="rect">
            <a:avLst/>
          </a:prstGeom>
          <a:solidFill>
            <a:srgbClr val="519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22089DD-BB2D-4745-B58E-C3662DF9EF10}"/>
              </a:ext>
            </a:extLst>
          </p:cNvPr>
          <p:cNvSpPr/>
          <p:nvPr userDrawn="1"/>
        </p:nvSpPr>
        <p:spPr>
          <a:xfrm rot="16200000">
            <a:off x="6061006" y="-6080325"/>
            <a:ext cx="79929" cy="12201939"/>
          </a:xfrm>
          <a:prstGeom prst="rect">
            <a:avLst/>
          </a:prstGeom>
          <a:solidFill>
            <a:srgbClr val="043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752739"/>
      </p:ext>
    </p:extLst>
  </p:cSld>
  <p:clrMap bg1="lt1" tx1="dk1" bg2="lt2" tx2="dk2" accent1="accent1" accent2="accent2" accent3="accent3" accent4="accent4" accent5="accent5" accent6="accent6" hlink="hlink" folHlink="folHlink"/>
  <p:sldLayoutIdLst>
    <p:sldLayoutId id="2147486134" r:id="rId1"/>
    <p:sldLayoutId id="2147486135" r:id="rId2"/>
    <p:sldLayoutId id="2147486136" r:id="rId3"/>
    <p:sldLayoutId id="2147486137" r:id="rId4"/>
    <p:sldLayoutId id="2147486138" r:id="rId5"/>
    <p:sldLayoutId id="2147486139" r:id="rId6"/>
    <p:sldLayoutId id="2147486140" r:id="rId7"/>
    <p:sldLayoutId id="2147486142"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rgbClr val="0068A4"/>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00">
          <p15:clr>
            <a:srgbClr val="F26B43"/>
          </p15:clr>
        </p15:guide>
        <p15:guide id="4" pos="600">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18"/>
            </p:custDataLst>
            <p:extLst>
              <p:ext uri="{D42A27DB-BD31-4B8C-83A1-F6EECF244321}">
                <p14:modId xmlns:p14="http://schemas.microsoft.com/office/powerpoint/2010/main" val="228120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530" imgH="531" progId="TCLayout.ActiveDocument.1">
                  <p:embed/>
                </p:oleObj>
              </mc:Choice>
              <mc:Fallback>
                <p:oleObj name="think-cell Slide" r:id="rId20"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1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dirty="0">
              <a:latin typeface="Georgia" panose="02040502050405020303" pitchFamily="18" charset="0"/>
              <a:ea typeface="+mj-ea"/>
              <a:cs typeface="+mj-cs"/>
              <a:sym typeface="Georgia" panose="02040502050405020303" pitchFamily="18" charset="0"/>
            </a:endParaRPr>
          </a:p>
        </p:txBody>
      </p:sp>
      <p:sp>
        <p:nvSpPr>
          <p:cNvPr id="4" name="Footer Placeholder 3">
            <a:extLst>
              <a:ext uri="{FF2B5EF4-FFF2-40B4-BE49-F238E27FC236}">
                <a16:creationId xmlns:a16="http://schemas.microsoft.com/office/drawing/2014/main" id="{FB8B7701-A632-3D47-AED3-D4B4366A6C1A}"/>
              </a:ext>
            </a:extLst>
          </p:cNvPr>
          <p:cNvSpPr>
            <a:spLocks noGrp="1"/>
          </p:cNvSpPr>
          <p:nvPr>
            <p:ph type="ftr" sz="quarter" idx="3"/>
          </p:nvPr>
        </p:nvSpPr>
        <p:spPr>
          <a:xfrm>
            <a:off x="3336324" y="6362188"/>
            <a:ext cx="7707596" cy="153888"/>
          </a:xfrm>
          <a:prstGeom prst="rect">
            <a:avLst/>
          </a:prstGeom>
          <a:noFill/>
        </p:spPr>
        <p:txBody>
          <a:bodyPr vert="horz" wrap="square" lIns="0" tIns="0" rIns="0" bIns="0" rtlCol="0" anchor="b" anchorCtr="0">
            <a:spAutoFit/>
          </a:bodyPr>
          <a:lstStyle>
            <a:lvl1pPr algn="r">
              <a:defRPr lang="en-US" sz="1000">
                <a:solidFill>
                  <a:schemeClr val="tx1"/>
                </a:solidFill>
              </a:defRPr>
            </a:lvl1pPr>
          </a:lstStyle>
          <a:p>
            <a:r>
              <a:rPr lang="en-US"/>
              <a:t>Brigham and Women's Diabetes Program</a:t>
            </a:r>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641350" y="523875"/>
            <a:ext cx="10902950" cy="956516"/>
          </a:xfrm>
          <a:prstGeom prst="rect">
            <a:avLst/>
          </a:prstGeom>
        </p:spPr>
        <p:txBody>
          <a:bodyPr vert="horz" lIns="0" tIns="0" rIns="0" bIns="0" rtlCol="0" anchor="t">
            <a:noAutofit/>
          </a:bodyPr>
          <a:lstStyle/>
          <a:p>
            <a:r>
              <a:rPr lang="en-US" dirty="0"/>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641350" y="1719072"/>
            <a:ext cx="10902950" cy="4023360"/>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reeform 8">
            <a:extLst>
              <a:ext uri="{FF2B5EF4-FFF2-40B4-BE49-F238E27FC236}">
                <a16:creationId xmlns:a16="http://schemas.microsoft.com/office/drawing/2014/main" id="{B496F443-CBC9-D942-BCF6-03ABB20B2848}"/>
              </a:ext>
            </a:extLst>
          </p:cNvPr>
          <p:cNvSpPr/>
          <p:nvPr userDrawn="1"/>
        </p:nvSpPr>
        <p:spPr>
          <a:xfrm>
            <a:off x="64008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rgbClr val="009CA6"/>
          </a:solidFill>
          <a:ln w="171" cap="flat">
            <a:noFill/>
            <a:prstDash val="solid"/>
            <a:miter/>
          </a:ln>
        </p:spPr>
        <p:txBody>
          <a:bodyPr rtlCol="0" anchor="ctr"/>
          <a:lstStyle/>
          <a:p>
            <a:endParaRPr lang="en-US"/>
          </a:p>
        </p:txBody>
      </p:sp>
    </p:spTree>
    <p:extLst>
      <p:ext uri="{BB962C8B-B14F-4D97-AF65-F5344CB8AC3E}">
        <p14:creationId xmlns:p14="http://schemas.microsoft.com/office/powerpoint/2010/main" val="1281110637"/>
      </p:ext>
    </p:extLst>
  </p:cSld>
  <p:clrMap bg1="lt1" tx1="dk1" bg2="lt2" tx2="dk2" accent1="accent1" accent2="accent2" accent3="accent3" accent4="accent4" accent5="accent5" accent6="accent6" hlink="hlink" folHlink="folHlink"/>
  <p:sldLayoutIdLst>
    <p:sldLayoutId id="2147486149" r:id="rId1"/>
    <p:sldLayoutId id="2147486150" r:id="rId2"/>
    <p:sldLayoutId id="2147486151" r:id="rId3"/>
    <p:sldLayoutId id="2147486152" r:id="rId4"/>
    <p:sldLayoutId id="2147486153" r:id="rId5"/>
    <p:sldLayoutId id="2147486154" r:id="rId6"/>
    <p:sldLayoutId id="2147486155" r:id="rId7"/>
    <p:sldLayoutId id="2147486156" r:id="rId8"/>
    <p:sldLayoutId id="2147486157" r:id="rId9"/>
    <p:sldLayoutId id="2147486158" r:id="rId10"/>
    <p:sldLayoutId id="2147486159" r:id="rId11"/>
    <p:sldLayoutId id="2147486160" r:id="rId12"/>
    <p:sldLayoutId id="2147486161" r:id="rId13"/>
    <p:sldLayoutId id="2147486162" r:id="rId14"/>
    <p:sldLayoutId id="2147486163" r:id="rId15"/>
    <p:sldLayoutId id="2147486164" r:id="rId16"/>
  </p:sldLayoutIdLst>
  <p:hf sldNum="0" hdr="0" dt="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
          <p15:clr>
            <a:srgbClr val="F26B43"/>
          </p15:clr>
        </p15:guide>
        <p15:guide id="2" pos="401">
          <p15:clr>
            <a:srgbClr val="F26B43"/>
          </p15:clr>
        </p15:guide>
        <p15:guide id="3" pos="727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36097"/>
            <a:ext cx="10972800" cy="62517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152295" y="6356351"/>
            <a:ext cx="2844800" cy="365125"/>
          </a:xfrm>
          <a:prstGeom prst="rect">
            <a:avLst/>
          </a:prstGeom>
        </p:spPr>
        <p:txBody>
          <a:bodyPr vert="horz" lIns="91440" tIns="45720" rIns="91440" bIns="45720" rtlCol="0" anchor="ctr"/>
          <a:lstStyle>
            <a:lvl1pPr algn="l">
              <a:defRPr sz="820">
                <a:solidFill>
                  <a:schemeClr val="tx1">
                    <a:tint val="75000"/>
                  </a:schemeClr>
                </a:solidFill>
                <a:latin typeface="Arial"/>
                <a:cs typeface="Arial"/>
              </a:defRPr>
            </a:lvl1pPr>
          </a:lstStyle>
          <a:p>
            <a:fld id="{E7D63523-73D7-614F-B62C-31315533CF74}" type="datetime1">
              <a:rPr lang="en-US" smtClean="0"/>
              <a:pPr/>
              <a:t>3/5/26</a:t>
            </a:fld>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820">
                <a:solidFill>
                  <a:schemeClr val="tx1">
                    <a:tint val="75000"/>
                  </a:schemeClr>
                </a:solidFill>
                <a:latin typeface="Arial"/>
                <a:cs typeface="Arial"/>
              </a:defRPr>
            </a:lvl1pPr>
          </a:lstStyle>
          <a:p>
            <a:fld id="{9F8FBD0B-D5BA-AC4A-B182-CCF391B5588A}" type="slidenum">
              <a:rPr lang="en-US" smtClean="0"/>
              <a:pPr/>
              <a:t>‹#›</a:t>
            </a:fld>
            <a:endParaRPr lang="en-US"/>
          </a:p>
        </p:txBody>
      </p:sp>
      <p:sp>
        <p:nvSpPr>
          <p:cNvPr id="7" name="Footer Placeholder 4"/>
          <p:cNvSpPr>
            <a:spLocks noGrp="1"/>
          </p:cNvSpPr>
          <p:nvPr>
            <p:ph type="ftr" sz="quarter" idx="3"/>
          </p:nvPr>
        </p:nvSpPr>
        <p:spPr>
          <a:xfrm>
            <a:off x="609600" y="6356351"/>
            <a:ext cx="3860800" cy="365125"/>
          </a:xfrm>
          <a:prstGeom prst="rect">
            <a:avLst/>
          </a:prstGeom>
        </p:spPr>
        <p:txBody>
          <a:bodyPr vert="horz" lIns="91440" tIns="45720" rIns="91440" bIns="45720" rtlCol="0" anchor="ctr"/>
          <a:lstStyle>
            <a:lvl1pPr algn="l">
              <a:defRPr sz="820">
                <a:solidFill>
                  <a:schemeClr val="tx1">
                    <a:tint val="75000"/>
                  </a:schemeClr>
                </a:solidFill>
                <a:latin typeface="Arial"/>
                <a:cs typeface="Arial"/>
              </a:defRPr>
            </a:lvl1pPr>
          </a:lstStyle>
          <a:p>
            <a:r>
              <a:rPr lang="en-US"/>
              <a:t>Mount Sinai / Presentation Slide / December 5, 2012</a:t>
            </a:r>
          </a:p>
        </p:txBody>
      </p:sp>
      <p:pic>
        <p:nvPicPr>
          <p:cNvPr id="9" name="Picture 8" descr="pptback-02.jpg"/>
          <p:cNvPicPr>
            <a:picLocks noChangeAspect="1"/>
          </p:cNvPicPr>
          <p:nvPr userDrawn="1"/>
        </p:nvPicPr>
        <p:blipFill>
          <a:blip r:embed="rId8"/>
          <a:stretch>
            <a:fillRect/>
          </a:stretch>
        </p:blipFill>
        <p:spPr>
          <a:xfrm>
            <a:off x="-6096" y="6721475"/>
            <a:ext cx="12204192" cy="146450"/>
          </a:xfrm>
          <a:prstGeom prst="rect">
            <a:avLst/>
          </a:prstGeom>
        </p:spPr>
      </p:pic>
    </p:spTree>
    <p:extLst>
      <p:ext uri="{BB962C8B-B14F-4D97-AF65-F5344CB8AC3E}">
        <p14:creationId xmlns:p14="http://schemas.microsoft.com/office/powerpoint/2010/main" val="4216556912"/>
      </p:ext>
    </p:extLst>
  </p:cSld>
  <p:clrMap bg1="lt1" tx1="dk1" bg2="lt2" tx2="dk2" accent1="accent1" accent2="accent2" accent3="accent3" accent4="accent4" accent5="accent5" accent6="accent6" hlink="hlink" folHlink="folHlink"/>
  <p:sldLayoutIdLst>
    <p:sldLayoutId id="2147486166" r:id="rId1"/>
    <p:sldLayoutId id="2147486167" r:id="rId2"/>
    <p:sldLayoutId id="2147486168" r:id="rId3"/>
    <p:sldLayoutId id="2147486169" r:id="rId4"/>
    <p:sldLayoutId id="2147486170" r:id="rId5"/>
    <p:sldLayoutId id="2147486171" r:id="rId6"/>
  </p:sldLayoutIdLst>
  <p:hf hdr="0" dt="0"/>
  <p:txStyles>
    <p:titleStyle>
      <a:lvl1pPr algn="ctr" defTabSz="457200" rtl="0" eaLnBrk="1" latinLnBrk="0" hangingPunct="1">
        <a:spcBef>
          <a:spcPct val="0"/>
        </a:spcBef>
        <a:buNone/>
        <a:defRPr sz="2800" b="1" kern="1200">
          <a:solidFill>
            <a:srgbClr val="000000"/>
          </a:solidFill>
          <a:latin typeface="Times New Roman"/>
          <a:ea typeface="+mj-ea"/>
          <a:cs typeface="Times New Roman"/>
        </a:defRPr>
      </a:lvl1pPr>
    </p:titleStyle>
    <p:bodyStyle>
      <a:lvl1pPr marL="342900" indent="-342900" algn="l" defTabSz="457200" rtl="0" eaLnBrk="1" latinLnBrk="0" hangingPunct="1">
        <a:spcBef>
          <a:spcPct val="20000"/>
        </a:spcBef>
        <a:buSzPct val="70000"/>
        <a:buFont typeface="Lucida Grande"/>
        <a:buChar char="▶"/>
        <a:defRPr sz="1800" kern="1200">
          <a:solidFill>
            <a:srgbClr val="333333"/>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333333"/>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rgbClr val="333333"/>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rgbClr val="333333"/>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8D7247-6984-064F-94EA-C0DFD773F80F}"/>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a:extLst>
              <a:ext uri="{FF2B5EF4-FFF2-40B4-BE49-F238E27FC236}">
                <a16:creationId xmlns:a16="http://schemas.microsoft.com/office/drawing/2014/main" id="{57D39C10-9907-A545-98BC-7C22A4951E72}"/>
              </a:ext>
            </a:extLst>
          </p:cNvPr>
          <p:cNvSpPr/>
          <p:nvPr userDrawn="1"/>
        </p:nvSpPr>
        <p:spPr>
          <a:xfrm>
            <a:off x="1" y="6103917"/>
            <a:ext cx="12192000" cy="754083"/>
          </a:xfrm>
          <a:prstGeom prst="rect">
            <a:avLst/>
          </a:prstGeom>
          <a:solidFill>
            <a:srgbClr val="003473"/>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Placeholder 1">
            <a:extLst>
              <a:ext uri="{FF2B5EF4-FFF2-40B4-BE49-F238E27FC236}">
                <a16:creationId xmlns:a16="http://schemas.microsoft.com/office/drawing/2014/main" id="{735BA66D-FD19-BD45-B179-B93AD23DC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11" name="Footer Placeholder 3">
            <a:extLst>
              <a:ext uri="{FF2B5EF4-FFF2-40B4-BE49-F238E27FC236}">
                <a16:creationId xmlns:a16="http://schemas.microsoft.com/office/drawing/2014/main" id="{F0BD49DC-8E37-ED4C-A258-E5C05278AF54}"/>
              </a:ext>
            </a:extLst>
          </p:cNvPr>
          <p:cNvSpPr>
            <a:spLocks noGrp="1"/>
          </p:cNvSpPr>
          <p:nvPr>
            <p:ph type="ftr" sz="quarter" idx="3"/>
          </p:nvPr>
        </p:nvSpPr>
        <p:spPr>
          <a:xfrm>
            <a:off x="838200" y="6310312"/>
            <a:ext cx="6881734" cy="365125"/>
          </a:xfrm>
          <a:prstGeom prst="rect">
            <a:avLst/>
          </a:prstGeom>
        </p:spPr>
        <p:txBody>
          <a:bodyPr vert="horz" lIns="91440" tIns="45720" rIns="91440" bIns="45720" rtlCol="0" anchor="ctr"/>
          <a:lstStyle>
            <a:lvl1pPr algn="l">
              <a:defRPr lang="en-US" sz="1400" b="0" i="0" u="none" strike="noStrike" smtClean="0">
                <a:solidFill>
                  <a:schemeClr val="bg1"/>
                </a:solidFill>
                <a:effectLst/>
                <a:latin typeface="Arial" panose="020B0604020202020204" pitchFamily="34" charset="0"/>
                <a:cs typeface="Arial" panose="020B0604020202020204" pitchFamily="34" charset="0"/>
              </a:defRPr>
            </a:lvl1pPr>
          </a:lstStyle>
          <a:p>
            <a:r>
              <a:rPr lang="en-US" dirty="0"/>
              <a:t>#ENDO2022</a:t>
            </a:r>
          </a:p>
        </p:txBody>
      </p:sp>
      <p:sp>
        <p:nvSpPr>
          <p:cNvPr id="13" name="Rectangle 12">
            <a:extLst>
              <a:ext uri="{FF2B5EF4-FFF2-40B4-BE49-F238E27FC236}">
                <a16:creationId xmlns:a16="http://schemas.microsoft.com/office/drawing/2014/main" id="{693183E0-117F-544C-8550-763B88F1E654}"/>
              </a:ext>
            </a:extLst>
          </p:cNvPr>
          <p:cNvSpPr/>
          <p:nvPr userDrawn="1"/>
        </p:nvSpPr>
        <p:spPr>
          <a:xfrm rot="5400000" flipV="1">
            <a:off x="6066698" y="-63492"/>
            <a:ext cx="58607" cy="12192001"/>
          </a:xfrm>
          <a:prstGeom prst="rect">
            <a:avLst/>
          </a:prstGeom>
          <a:solidFill>
            <a:srgbClr val="68A2D8"/>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4" name="Content Placeholder 5">
            <a:extLst>
              <a:ext uri="{FF2B5EF4-FFF2-40B4-BE49-F238E27FC236}">
                <a16:creationId xmlns:a16="http://schemas.microsoft.com/office/drawing/2014/main" id="{59D61D52-6626-4FC8-D305-A3E20EF9313D}"/>
              </a:ext>
            </a:extLst>
          </p:cNvPr>
          <p:cNvPicPr>
            <a:picLocks noChangeAspect="1"/>
          </p:cNvPicPr>
          <p:nvPr userDrawn="1"/>
        </p:nvPicPr>
        <p:blipFill>
          <a:blip r:embed="rId25"/>
          <a:stretch>
            <a:fillRect/>
          </a:stretch>
        </p:blipFill>
        <p:spPr>
          <a:xfrm>
            <a:off x="9802535" y="6386605"/>
            <a:ext cx="1551265" cy="235040"/>
          </a:xfrm>
          <a:prstGeom prst="rect">
            <a:avLst/>
          </a:prstGeom>
        </p:spPr>
      </p:pic>
    </p:spTree>
    <p:extLst>
      <p:ext uri="{BB962C8B-B14F-4D97-AF65-F5344CB8AC3E}">
        <p14:creationId xmlns:p14="http://schemas.microsoft.com/office/powerpoint/2010/main" val="3322591266"/>
      </p:ext>
    </p:extLst>
  </p:cSld>
  <p:clrMap bg1="lt1" tx1="dk1" bg2="lt2" tx2="dk2" accent1="accent1" accent2="accent2" accent3="accent3" accent4="accent4" accent5="accent5" accent6="accent6" hlink="hlink" folHlink="folHlink"/>
  <p:sldLayoutIdLst>
    <p:sldLayoutId id="2147486173" r:id="rId1"/>
    <p:sldLayoutId id="2147486174" r:id="rId2"/>
    <p:sldLayoutId id="2147486175" r:id="rId3"/>
    <p:sldLayoutId id="2147486176" r:id="rId4"/>
    <p:sldLayoutId id="2147486177" r:id="rId5"/>
    <p:sldLayoutId id="2147486178" r:id="rId6"/>
    <p:sldLayoutId id="2147486179" r:id="rId7"/>
    <p:sldLayoutId id="2147486180" r:id="rId8"/>
    <p:sldLayoutId id="2147486181" r:id="rId9"/>
    <p:sldLayoutId id="2147486182" r:id="rId10"/>
    <p:sldLayoutId id="2147486183" r:id="rId11"/>
    <p:sldLayoutId id="2147486184" r:id="rId12"/>
    <p:sldLayoutId id="2147486185" r:id="rId13"/>
    <p:sldLayoutId id="2147486186" r:id="rId14"/>
    <p:sldLayoutId id="2147486187" r:id="rId15"/>
    <p:sldLayoutId id="2147486188" r:id="rId16"/>
    <p:sldLayoutId id="2147486189" r:id="rId17"/>
    <p:sldLayoutId id="2147486190" r:id="rId18"/>
    <p:sldLayoutId id="2147486191" r:id="rId19"/>
    <p:sldLayoutId id="2147486192" r:id="rId20"/>
    <p:sldLayoutId id="2147486193" r:id="rId21"/>
    <p:sldLayoutId id="2147486194" r:id="rId22"/>
    <p:sldLayoutId id="2147486195" r:id="rId23"/>
  </p:sldLayoutIdLst>
  <p:hf sldNum="0" hdr="0" ftr="0" dt="0"/>
  <p:txStyles>
    <p:titleStyle>
      <a:lvl1pPr algn="l" defTabSz="914400" rtl="0" eaLnBrk="1" latinLnBrk="0" hangingPunct="1">
        <a:lnSpc>
          <a:spcPct val="90000"/>
        </a:lnSpc>
        <a:spcBef>
          <a:spcPct val="0"/>
        </a:spcBef>
        <a:buNone/>
        <a:defRPr sz="3800" b="0" i="0" kern="1200" cap="all" spc="300" baseline="0">
          <a:solidFill>
            <a:srgbClr val="093474"/>
          </a:solidFill>
          <a:latin typeface="Arial" panose="020B0604020202020204" pitchFamily="34" charset="0"/>
          <a:ea typeface="Verdana" panose="020B060403050404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rgbClr val="76808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rgbClr val="68A2D8"/>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CB7839-F25E-15C0-0155-47AAD8CE44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E4BCDD-6FCD-D63F-461B-F4BFA5F9E9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59EBF-19A1-C7B6-D1AA-4572FE7EEA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46E6AF-17B5-47CD-A2AC-BC859D093185}" type="datetimeFigureOut">
              <a:rPr lang="en-US" smtClean="0"/>
              <a:t>3/5/26</a:t>
            </a:fld>
            <a:endParaRPr lang="en-US"/>
          </a:p>
        </p:txBody>
      </p:sp>
      <p:sp>
        <p:nvSpPr>
          <p:cNvPr id="5" name="Footer Placeholder 4">
            <a:extLst>
              <a:ext uri="{FF2B5EF4-FFF2-40B4-BE49-F238E27FC236}">
                <a16:creationId xmlns:a16="http://schemas.microsoft.com/office/drawing/2014/main" id="{738B2ABB-A588-1765-E4C3-97F1B75EC0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1D98C9-9E1D-8748-4D9C-124B893533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CDCD95-7636-421E-A1B9-84B0655C5645}" type="slidenum">
              <a:rPr lang="en-US" smtClean="0"/>
              <a:t>‹#›</a:t>
            </a:fld>
            <a:endParaRPr lang="en-US"/>
          </a:p>
        </p:txBody>
      </p:sp>
    </p:spTree>
    <p:extLst>
      <p:ext uri="{BB962C8B-B14F-4D97-AF65-F5344CB8AC3E}">
        <p14:creationId xmlns:p14="http://schemas.microsoft.com/office/powerpoint/2010/main" val="3796457729"/>
      </p:ext>
    </p:extLst>
  </p:cSld>
  <p:clrMap bg1="lt1" tx1="dk1" bg2="lt2" tx2="dk2" accent1="accent1" accent2="accent2" accent3="accent3" accent4="accent4" accent5="accent5" accent6="accent6" hlink="hlink" folHlink="folHlink"/>
  <p:sldLayoutIdLst>
    <p:sldLayoutId id="2147486197" r:id="rId1"/>
    <p:sldLayoutId id="2147486198" r:id="rId2"/>
    <p:sldLayoutId id="2147486199" r:id="rId3"/>
    <p:sldLayoutId id="2147486200" r:id="rId4"/>
    <p:sldLayoutId id="2147486201" r:id="rId5"/>
    <p:sldLayoutId id="2147486202" r:id="rId6"/>
    <p:sldLayoutId id="2147486203" r:id="rId7"/>
    <p:sldLayoutId id="2147486204" r:id="rId8"/>
    <p:sldLayoutId id="2147486205" r:id="rId9"/>
    <p:sldLayoutId id="2147486206" r:id="rId10"/>
    <p:sldLayoutId id="21474862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DC2E4D-1CC7-A757-E11A-9AAA8C5EB4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AADCD5-53F6-4146-7921-718587DCBB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ECE2A-6398-BD4F-43AB-E86C874780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212B2C-EEDF-E543-B9DB-ED5C0E8C476D}" type="datetimeFigureOut">
              <a:rPr lang="en-US" smtClean="0"/>
              <a:t>3/5/26</a:t>
            </a:fld>
            <a:endParaRPr lang="en-US"/>
          </a:p>
        </p:txBody>
      </p:sp>
      <p:sp>
        <p:nvSpPr>
          <p:cNvPr id="5" name="Footer Placeholder 4">
            <a:extLst>
              <a:ext uri="{FF2B5EF4-FFF2-40B4-BE49-F238E27FC236}">
                <a16:creationId xmlns:a16="http://schemas.microsoft.com/office/drawing/2014/main" id="{060AFEF6-23F6-1CDC-2D23-20266ACC19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8363B7B-5923-D1E8-0A0D-929329675F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8E4ABB-49FA-C445-AB4E-12E048F12108}" type="slidenum">
              <a:rPr lang="en-US" smtClean="0"/>
              <a:t>‹#›</a:t>
            </a:fld>
            <a:endParaRPr lang="en-US"/>
          </a:p>
        </p:txBody>
      </p:sp>
    </p:spTree>
    <p:extLst>
      <p:ext uri="{BB962C8B-B14F-4D97-AF65-F5344CB8AC3E}">
        <p14:creationId xmlns:p14="http://schemas.microsoft.com/office/powerpoint/2010/main" val="1001389604"/>
      </p:ext>
    </p:extLst>
  </p:cSld>
  <p:clrMap bg1="lt1" tx1="dk1" bg2="lt2" tx2="dk2" accent1="accent1" accent2="accent2" accent3="accent3" accent4="accent4" accent5="accent5" accent6="accent6" hlink="hlink" folHlink="folHlink"/>
  <p:sldLayoutIdLst>
    <p:sldLayoutId id="2147486222" r:id="rId1"/>
    <p:sldLayoutId id="2147486223" r:id="rId2"/>
    <p:sldLayoutId id="2147486224" r:id="rId3"/>
    <p:sldLayoutId id="2147486225" r:id="rId4"/>
    <p:sldLayoutId id="2147486226" r:id="rId5"/>
    <p:sldLayoutId id="2147486227" r:id="rId6"/>
    <p:sldLayoutId id="2147486228" r:id="rId7"/>
    <p:sldLayoutId id="2147486229" r:id="rId8"/>
    <p:sldLayoutId id="2147486230" r:id="rId9"/>
    <p:sldLayoutId id="2147486231" r:id="rId10"/>
    <p:sldLayoutId id="21474862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6365B99-9E3B-46CE-BFC8-D14A12D646D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E210E3E-0B08-4CC9-B93C-D1B37EA6A33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BC40EAE-AC9E-4BE8-A5C6-2210EFD06CF5}"/>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a:defRPr/>
            </a:pPr>
            <a:fld id="{425B7798-8120-4D3B-861F-CDDC854838AC}" type="datetimeFigureOut">
              <a:rPr lang="en-US"/>
              <a:pPr>
                <a:defRPr/>
              </a:pPr>
              <a:t>3/5/26</a:t>
            </a:fld>
            <a:endParaRPr lang="en-US"/>
          </a:p>
        </p:txBody>
      </p:sp>
      <p:sp>
        <p:nvSpPr>
          <p:cNvPr id="5" name="Footer Placeholder 4">
            <a:extLst>
              <a:ext uri="{FF2B5EF4-FFF2-40B4-BE49-F238E27FC236}">
                <a16:creationId xmlns:a16="http://schemas.microsoft.com/office/drawing/2014/main" id="{81C5AFC0-683C-4BD2-B9CB-F9D428E4F204}"/>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7B42BCD0-C37F-4A1C-A126-2953EB298A57}"/>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DA04854-9BD6-44AB-8B5D-61B54672F5DD}" type="slidenum">
              <a:rPr lang="en-US" altLang="en-US"/>
              <a:pPr>
                <a:defRPr/>
              </a:pPr>
              <a:t>‹#›</a:t>
            </a:fld>
            <a:endParaRPr lang="en-US" altLang="en-US"/>
          </a:p>
        </p:txBody>
      </p:sp>
      <p:pic>
        <p:nvPicPr>
          <p:cNvPr id="1031" name="Picture 20" descr="Harvard_shield-Medical">
            <a:extLst>
              <a:ext uri="{FF2B5EF4-FFF2-40B4-BE49-F238E27FC236}">
                <a16:creationId xmlns:a16="http://schemas.microsoft.com/office/drawing/2014/main" id="{4D7331EF-55E7-49AF-9B97-BAD1D0C469B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14401" y="6115050"/>
            <a:ext cx="833967"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 descr="Screen Shot 2017-02-07 at 10.58.14 AM.png">
            <a:extLst>
              <a:ext uri="{FF2B5EF4-FFF2-40B4-BE49-F238E27FC236}">
                <a16:creationId xmlns:a16="http://schemas.microsoft.com/office/drawing/2014/main" id="{F294DAD6-6B26-4035-9DE7-C8E8788B63B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096000"/>
            <a:ext cx="87418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7473209"/>
      </p:ext>
    </p:extLst>
  </p:cSld>
  <p:clrMap bg1="lt1" tx1="dk1" bg2="lt2" tx2="dk2" accent1="accent1" accent2="accent2" accent3="accent3" accent4="accent4" accent5="accent5" accent6="accent6" hlink="hlink" folHlink="folHlink"/>
  <p:sldLayoutIdLst>
    <p:sldLayoutId id="2147486234" r:id="rId1"/>
    <p:sldLayoutId id="2147486235" r:id="rId2"/>
    <p:sldLayoutId id="2147486236" r:id="rId3"/>
    <p:sldLayoutId id="2147486237" r:id="rId4"/>
    <p:sldLayoutId id="2147486238" r:id="rId5"/>
    <p:sldLayoutId id="2147486239" r:id="rId6"/>
    <p:sldLayoutId id="2147486240" r:id="rId7"/>
    <p:sldLayoutId id="2147486241" r:id="rId8"/>
    <p:sldLayoutId id="2147486242" r:id="rId9"/>
    <p:sldLayoutId id="2147486243" r:id="rId10"/>
    <p:sldLayoutId id="214748624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charset="0"/>
          <a:ea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Placeholder 1"/>
          <p:cNvSpPr>
            <a:spLocks noGrp="1"/>
          </p:cNvSpPr>
          <p:nvPr>
            <p:ph type="title"/>
          </p:nvPr>
        </p:nvSpPr>
        <p:spPr>
          <a:xfrm>
            <a:off x="609600" y="518410"/>
            <a:ext cx="10972800" cy="6058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0529760" y="6476351"/>
            <a:ext cx="1422400" cy="329184"/>
          </a:xfrm>
          <a:prstGeom prst="rect">
            <a:avLst/>
          </a:prstGeom>
        </p:spPr>
        <p:txBody>
          <a:bodyPr vert="horz" lIns="91440" tIns="45720" rIns="91440" bIns="45720" rtlCol="0" anchor="ctr"/>
          <a:lstStyle>
            <a:lvl1pPr algn="r">
              <a:defRPr sz="1200" b="0">
                <a:solidFill>
                  <a:schemeClr val="bg1">
                    <a:lumMod val="65000"/>
                  </a:schemeClr>
                </a:solidFill>
              </a:defRPr>
            </a:lvl1pPr>
          </a:lstStyle>
          <a:p>
            <a:pPr>
              <a:defRPr/>
            </a:pPr>
            <a:fld id="{D95CEFFA-9346-41D3-93CC-ECD46E52DC00}" type="slidenum">
              <a:rPr lang="en-US" smtClean="0">
                <a:solidFill>
                  <a:prstClr val="white">
                    <a:lumMod val="65000"/>
                  </a:prstClr>
                </a:solidFill>
              </a:rPr>
              <a:pPr>
                <a:defRPr/>
              </a:pPr>
              <a:t>‹#›</a:t>
            </a:fld>
            <a:endParaRPr lang="en-US">
              <a:solidFill>
                <a:prstClr val="white">
                  <a:lumMod val="65000"/>
                </a:prstClr>
              </a:solidFill>
            </a:endParaRPr>
          </a:p>
        </p:txBody>
      </p:sp>
      <p:sp>
        <p:nvSpPr>
          <p:cNvPr id="11" name="Rectangle 10"/>
          <p:cNvSpPr/>
          <p:nvPr userDrawn="1"/>
        </p:nvSpPr>
        <p:spPr>
          <a:xfrm>
            <a:off x="0" y="304801"/>
            <a:ext cx="12192000" cy="135021"/>
          </a:xfrm>
          <a:prstGeom prst="rect">
            <a:avLst/>
          </a:prstGeom>
          <a:gradFill flip="none" rotWithShape="1">
            <a:gsLst>
              <a:gs pos="0">
                <a:srgbClr val="0090AD"/>
              </a:gs>
              <a:gs pos="65000">
                <a:srgbClr val="0090AD">
                  <a:tint val="44500"/>
                  <a:satMod val="160000"/>
                </a:srgbClr>
              </a:gs>
              <a:gs pos="8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11"/>
          <p:cNvSpPr/>
          <p:nvPr userDrawn="1"/>
        </p:nvSpPr>
        <p:spPr>
          <a:xfrm>
            <a:off x="0" y="0"/>
            <a:ext cx="12192000" cy="365760"/>
          </a:xfrm>
          <a:prstGeom prst="rect">
            <a:avLst/>
          </a:prstGeom>
          <a:gradFill flip="none" rotWithShape="1">
            <a:gsLst>
              <a:gs pos="0">
                <a:srgbClr val="0059A7">
                  <a:shade val="30000"/>
                  <a:satMod val="115000"/>
                </a:srgbClr>
              </a:gs>
              <a:gs pos="50000">
                <a:srgbClr val="0059A7">
                  <a:shade val="67500"/>
                  <a:satMod val="115000"/>
                </a:srgbClr>
              </a:gs>
              <a:gs pos="8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3" name="Picture 12"/>
          <p:cNvPicPr>
            <a:picLocks noChangeAspect="1"/>
          </p:cNvPicPr>
          <p:nvPr userDrawn="1"/>
        </p:nvPicPr>
        <p:blipFill rotWithShape="1">
          <a:blip r:embed="rId12" cstate="print">
            <a:extLst>
              <a:ext uri="{28A0092B-C50C-407E-A947-70E740481C1C}">
                <a14:useLocalDpi xmlns:a14="http://schemas.microsoft.com/office/drawing/2010/main" val="0"/>
              </a:ext>
            </a:extLst>
          </a:blip>
          <a:srcRect t="15094" b="19811"/>
          <a:stretch/>
        </p:blipFill>
        <p:spPr>
          <a:xfrm>
            <a:off x="10036857" y="31809"/>
            <a:ext cx="2091643" cy="340384"/>
          </a:xfrm>
          <a:prstGeom prst="rect">
            <a:avLst/>
          </a:prstGeom>
        </p:spPr>
      </p:pic>
    </p:spTree>
    <p:extLst>
      <p:ext uri="{BB962C8B-B14F-4D97-AF65-F5344CB8AC3E}">
        <p14:creationId xmlns:p14="http://schemas.microsoft.com/office/powerpoint/2010/main" val="412140646"/>
      </p:ext>
    </p:extLst>
  </p:cSld>
  <p:clrMap bg1="lt1" tx1="dk1" bg2="lt2" tx2="dk2" accent1="accent1" accent2="accent2" accent3="accent3" accent4="accent4" accent5="accent5" accent6="accent6" hlink="hlink" folHlink="folHlink"/>
  <p:sldLayoutIdLst>
    <p:sldLayoutId id="2147486246" r:id="rId1"/>
    <p:sldLayoutId id="2147486247" r:id="rId2"/>
    <p:sldLayoutId id="2147486248" r:id="rId3"/>
    <p:sldLayoutId id="2147486249" r:id="rId4"/>
    <p:sldLayoutId id="2147486250" r:id="rId5"/>
    <p:sldLayoutId id="2147486251" r:id="rId6"/>
    <p:sldLayoutId id="2147486252" r:id="rId7"/>
    <p:sldLayoutId id="2147486253" r:id="rId8"/>
    <p:sldLayoutId id="2147486254" r:id="rId9"/>
    <p:sldLayoutId id="2147486255" r:id="rId10"/>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lnSpc>
          <a:spcPct val="80000"/>
        </a:lnSpc>
        <a:spcBef>
          <a:spcPts val="0"/>
        </a:spcBef>
        <a:spcAft>
          <a:spcPts val="0"/>
        </a:spcAft>
        <a:buClrTx/>
        <a:buSzPct val="85000"/>
        <a:buFont typeface="Arial" pitchFamily="34" charset="0"/>
        <a:buChar char="•"/>
        <a:defRPr sz="2400" b="1" kern="1200">
          <a:solidFill>
            <a:schemeClr val="tx1"/>
          </a:solidFill>
          <a:latin typeface="+mn-lt"/>
          <a:ea typeface="+mn-ea"/>
          <a:cs typeface="+mn-cs"/>
        </a:defRPr>
      </a:lvl1pPr>
      <a:lvl2pPr marL="457200" indent="-182880" algn="l" defTabSz="914400" rtl="0" eaLnBrk="1" latinLnBrk="0" hangingPunct="1">
        <a:lnSpc>
          <a:spcPct val="80000"/>
        </a:lnSpc>
        <a:spcBef>
          <a:spcPts val="0"/>
        </a:spcBef>
        <a:spcAft>
          <a:spcPts val="1200"/>
        </a:spcAft>
        <a:buClrTx/>
        <a:buSzPct val="85000"/>
        <a:buFont typeface="Arial" panose="020B0604020202020204" pitchFamily="34" charset="0"/>
        <a:buChar char="–"/>
        <a:defRPr sz="2000" b="1" kern="1200">
          <a:solidFill>
            <a:schemeClr val="tx1"/>
          </a:solidFill>
          <a:latin typeface="+mn-lt"/>
          <a:ea typeface="+mn-ea"/>
          <a:cs typeface="+mn-cs"/>
        </a:defRPr>
      </a:lvl2pPr>
      <a:lvl3pPr marL="731520" indent="-182880" algn="l" defTabSz="914400" rtl="0" eaLnBrk="1" latinLnBrk="0" hangingPunct="1">
        <a:lnSpc>
          <a:spcPct val="80000"/>
        </a:lnSpc>
        <a:spcBef>
          <a:spcPts val="1200"/>
        </a:spcBef>
        <a:spcAft>
          <a:spcPts val="600"/>
        </a:spcAft>
        <a:buClr>
          <a:schemeClr val="accent1"/>
        </a:buClr>
        <a:buSzPct val="90000"/>
        <a:buFont typeface="Arial" pitchFamily="34" charset="0"/>
        <a:buChar char="•"/>
        <a:defRPr sz="1800" b="1" kern="1200">
          <a:solidFill>
            <a:schemeClr val="tx1"/>
          </a:solidFill>
          <a:latin typeface="+mn-lt"/>
          <a:ea typeface="+mn-ea"/>
          <a:cs typeface="+mn-cs"/>
        </a:defRPr>
      </a:lvl3pPr>
      <a:lvl4pPr marL="1005840" indent="-182880" algn="l" defTabSz="914400" rtl="0" eaLnBrk="1" latinLnBrk="0" hangingPunct="1">
        <a:lnSpc>
          <a:spcPct val="80000"/>
        </a:lnSpc>
        <a:spcBef>
          <a:spcPts val="1200"/>
        </a:spcBef>
        <a:spcAft>
          <a:spcPts val="600"/>
        </a:spcAft>
        <a:buClr>
          <a:schemeClr val="accent1"/>
        </a:buClr>
        <a:buFont typeface="Arial" pitchFamily="34" charset="0"/>
        <a:buChar char="•"/>
        <a:defRPr sz="1600" b="1" kern="1200">
          <a:solidFill>
            <a:schemeClr val="tx1"/>
          </a:solidFill>
          <a:latin typeface="+mn-lt"/>
          <a:ea typeface="+mn-ea"/>
          <a:cs typeface="+mn-cs"/>
        </a:defRPr>
      </a:lvl4pPr>
      <a:lvl5pPr marL="1188720" indent="-137160" algn="l" defTabSz="914400" rtl="0" eaLnBrk="1" latinLnBrk="0" hangingPunct="1">
        <a:lnSpc>
          <a:spcPct val="80000"/>
        </a:lnSpc>
        <a:spcBef>
          <a:spcPts val="1200"/>
        </a:spcBef>
        <a:spcAft>
          <a:spcPts val="600"/>
        </a:spcAft>
        <a:buClr>
          <a:schemeClr val="accent1"/>
        </a:buClr>
        <a:buSzPct val="100000"/>
        <a:buFont typeface="Arial" pitchFamily="34" charset="0"/>
        <a:buChar char="•"/>
        <a:defRPr sz="1400" b="1"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1035433309"/>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4" r:id="rId9"/>
  </p:sldLayoutIdLs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2.xml"/><Relationship Id="rId1" Type="http://schemas.openxmlformats.org/officeDocument/2006/relationships/tags" Target="../tags/tag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8.xml"/></Relationships>
</file>

<file path=ppt/slides/_rels/slide10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5.xml"/><Relationship Id="rId1" Type="http://schemas.openxmlformats.org/officeDocument/2006/relationships/slideLayout" Target="../slideLayouts/slideLayout360.xml"/><Relationship Id="rId4" Type="http://schemas.microsoft.com/office/2007/relationships/hdphoto" Target="../media/hdphoto10.wdp"/></Relationships>
</file>

<file path=ppt/slides/_rels/slide10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78.xml"/></Relationships>
</file>

<file path=ppt/slides/_rels/slide10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78.xml"/></Relationships>
</file>

<file path=ppt/slides/_rels/slide10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7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8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68.xml"/><Relationship Id="rId1" Type="http://schemas.openxmlformats.org/officeDocument/2006/relationships/tags" Target="../tags/tag5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72.xml"/></Relationships>
</file>

<file path=ppt/slides/_rels/slide1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56.png"/><Relationship Id="rId1" Type="http://schemas.openxmlformats.org/officeDocument/2006/relationships/slideLayout" Target="../slideLayouts/slideLayout394.xml"/><Relationship Id="rId6" Type="http://schemas.openxmlformats.org/officeDocument/2006/relationships/image" Target="../media/image158.png"/><Relationship Id="rId5" Type="http://schemas.microsoft.com/office/2007/relationships/hdphoto" Target="../media/hdphoto12.wdp"/><Relationship Id="rId4" Type="http://schemas.openxmlformats.org/officeDocument/2006/relationships/image" Target="../media/image15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12.xml.rels><?xml version="1.0" encoding="UTF-8" standalone="yes"?>
<Relationships xmlns="http://schemas.openxmlformats.org/package/2006/relationships"><Relationship Id="rId3" Type="http://schemas.openxmlformats.org/officeDocument/2006/relationships/image" Target="../media/image159.svg"/><Relationship Id="rId2" Type="http://schemas.openxmlformats.org/officeDocument/2006/relationships/image" Target="../media/image135.png"/><Relationship Id="rId1" Type="http://schemas.openxmlformats.org/officeDocument/2006/relationships/slideLayout" Target="../slideLayouts/slideLayout26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1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39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1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39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xml"/><Relationship Id="rId1" Type="http://schemas.openxmlformats.org/officeDocument/2006/relationships/slideLayout" Target="../slideLayouts/slideLayout17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267.xml"/><Relationship Id="rId4" Type="http://schemas.openxmlformats.org/officeDocument/2006/relationships/image" Target="../media/image137.png"/></Relationships>
</file>

<file path=ppt/slides/_rels/slide12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67.xml"/><Relationship Id="rId4" Type="http://schemas.openxmlformats.org/officeDocument/2006/relationships/image" Target="../media/image164.png"/></Relationships>
</file>

<file path=ppt/slides/_rels/slide122.xml.rels><?xml version="1.0" encoding="UTF-8" standalone="yes"?>
<Relationships xmlns="http://schemas.openxmlformats.org/package/2006/relationships"><Relationship Id="rId3" Type="http://schemas.openxmlformats.org/officeDocument/2006/relationships/image" Target="../media/image166.svg"/><Relationship Id="rId2" Type="http://schemas.openxmlformats.org/officeDocument/2006/relationships/image" Target="../media/image165.png"/><Relationship Id="rId1" Type="http://schemas.openxmlformats.org/officeDocument/2006/relationships/slideLayout" Target="../slideLayouts/slideLayout26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267.xml"/><Relationship Id="rId1" Type="http://schemas.openxmlformats.org/officeDocument/2006/relationships/themeOverride" Target="../theme/themeOverride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25.xml.rels><?xml version="1.0" encoding="UTF-8" standalone="yes"?>
<Relationships xmlns="http://schemas.openxmlformats.org/package/2006/relationships"><Relationship Id="rId3" Type="http://schemas.openxmlformats.org/officeDocument/2006/relationships/image" Target="../media/image166.svg"/><Relationship Id="rId2" Type="http://schemas.openxmlformats.org/officeDocument/2006/relationships/image" Target="../media/image165.png"/><Relationship Id="rId1" Type="http://schemas.openxmlformats.org/officeDocument/2006/relationships/slideLayout" Target="../slideLayouts/slideLayout267.xml"/><Relationship Id="rId4" Type="http://schemas.openxmlformats.org/officeDocument/2006/relationships/image" Target="../media/image167.png"/></Relationships>
</file>

<file path=ppt/slides/_rels/slide126.xml.rels><?xml version="1.0" encoding="UTF-8" standalone="yes"?>
<Relationships xmlns="http://schemas.openxmlformats.org/package/2006/relationships"><Relationship Id="rId3" Type="http://schemas.openxmlformats.org/officeDocument/2006/relationships/image" Target="../media/image168.svg"/><Relationship Id="rId2" Type="http://schemas.openxmlformats.org/officeDocument/2006/relationships/image" Target="../media/image165.png"/><Relationship Id="rId1" Type="http://schemas.openxmlformats.org/officeDocument/2006/relationships/slideLayout" Target="../slideLayouts/slideLayout267.xml"/><Relationship Id="rId5" Type="http://schemas.openxmlformats.org/officeDocument/2006/relationships/image" Target="../media/image169.png"/><Relationship Id="rId4" Type="http://schemas.openxmlformats.org/officeDocument/2006/relationships/image" Target="../media/image167.png"/></Relationships>
</file>

<file path=ppt/slides/_rels/slide12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67.xml"/></Relationships>
</file>

<file path=ppt/slides/_rels/slide12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67.xml"/></Relationships>
</file>

<file path=ppt/slides/_rels/slide12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67.xml"/></Relationships>
</file>

<file path=ppt/slides/_rels/slide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xml"/><Relationship Id="rId1" Type="http://schemas.openxmlformats.org/officeDocument/2006/relationships/slideLayout" Target="../slideLayouts/slideLayout172.xml"/></Relationships>
</file>

<file path=ppt/slides/_rels/slide130.x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slideLayout" Target="../slideLayouts/slideLayout267.xml"/></Relationships>
</file>

<file path=ppt/slides/_rels/slide131.xml.rels><?xml version="1.0" encoding="UTF-8" standalone="yes"?>
<Relationships xmlns="http://schemas.openxmlformats.org/package/2006/relationships"><Relationship Id="rId2" Type="http://schemas.openxmlformats.org/officeDocument/2006/relationships/image" Target="../media/image172.emf"/><Relationship Id="rId1" Type="http://schemas.openxmlformats.org/officeDocument/2006/relationships/slideLayout" Target="../slideLayouts/slideLayout267.xml"/></Relationships>
</file>

<file path=ppt/slides/_rels/slide132.xml.rels><?xml version="1.0" encoding="UTF-8" standalone="yes"?>
<Relationships xmlns="http://schemas.openxmlformats.org/package/2006/relationships"><Relationship Id="rId3" Type="http://schemas.openxmlformats.org/officeDocument/2006/relationships/image" Target="../media/image159.svg"/><Relationship Id="rId2" Type="http://schemas.openxmlformats.org/officeDocument/2006/relationships/image" Target="../media/image135.png"/><Relationship Id="rId1" Type="http://schemas.openxmlformats.org/officeDocument/2006/relationships/slideLayout" Target="../slideLayouts/slideLayout267.xml"/></Relationships>
</file>

<file path=ppt/slides/_rels/slide13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67.xml"/><Relationship Id="rId4" Type="http://schemas.openxmlformats.org/officeDocument/2006/relationships/image" Target="../media/image164.png"/></Relationships>
</file>

<file path=ppt/slides/_rels/slide134.xml.rels><?xml version="1.0" encoding="UTF-8" standalone="yes"?>
<Relationships xmlns="http://schemas.openxmlformats.org/package/2006/relationships"><Relationship Id="rId3" Type="http://schemas.openxmlformats.org/officeDocument/2006/relationships/image" Target="../media/image166.svg"/><Relationship Id="rId2" Type="http://schemas.openxmlformats.org/officeDocument/2006/relationships/image" Target="../media/image165.png"/><Relationship Id="rId1" Type="http://schemas.openxmlformats.org/officeDocument/2006/relationships/slideLayout" Target="../slideLayouts/slideLayout26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36.xml.rels><?xml version="1.0" encoding="UTF-8" standalone="yes"?>
<Relationships xmlns="http://schemas.openxmlformats.org/package/2006/relationships"><Relationship Id="rId3" Type="http://schemas.openxmlformats.org/officeDocument/2006/relationships/image" Target="../media/image168.svg"/><Relationship Id="rId2" Type="http://schemas.openxmlformats.org/officeDocument/2006/relationships/image" Target="../media/image165.png"/><Relationship Id="rId1" Type="http://schemas.openxmlformats.org/officeDocument/2006/relationships/slideLayout" Target="../slideLayouts/slideLayout267.xml"/><Relationship Id="rId5" Type="http://schemas.openxmlformats.org/officeDocument/2006/relationships/image" Target="../media/image170.png"/><Relationship Id="rId4" Type="http://schemas.openxmlformats.org/officeDocument/2006/relationships/image" Target="../media/image167.png"/></Relationships>
</file>

<file path=ppt/slides/_rels/slide137.xml.rels><?xml version="1.0" encoding="UTF-8" standalone="yes"?>
<Relationships xmlns="http://schemas.openxmlformats.org/package/2006/relationships"><Relationship Id="rId3" Type="http://schemas.openxmlformats.org/officeDocument/2006/relationships/image" Target="../media/image168.svg"/><Relationship Id="rId2" Type="http://schemas.openxmlformats.org/officeDocument/2006/relationships/image" Target="../media/image165.png"/><Relationship Id="rId1" Type="http://schemas.openxmlformats.org/officeDocument/2006/relationships/slideLayout" Target="../slideLayouts/slideLayout267.xml"/><Relationship Id="rId5" Type="http://schemas.openxmlformats.org/officeDocument/2006/relationships/image" Target="../media/image170.png"/><Relationship Id="rId4" Type="http://schemas.openxmlformats.org/officeDocument/2006/relationships/image" Target="../media/image167.png"/></Relationships>
</file>

<file path=ppt/slides/_rels/slide138.xml.rels><?xml version="1.0" encoding="UTF-8" standalone="yes"?>
<Relationships xmlns="http://schemas.openxmlformats.org/package/2006/relationships"><Relationship Id="rId3" Type="http://schemas.openxmlformats.org/officeDocument/2006/relationships/image" Target="../media/image168.svg"/><Relationship Id="rId2" Type="http://schemas.openxmlformats.org/officeDocument/2006/relationships/image" Target="../media/image165.png"/><Relationship Id="rId1" Type="http://schemas.openxmlformats.org/officeDocument/2006/relationships/slideLayout" Target="../slideLayouts/slideLayout267.xml"/><Relationship Id="rId5" Type="http://schemas.openxmlformats.org/officeDocument/2006/relationships/image" Target="../media/image170.png"/><Relationship Id="rId4" Type="http://schemas.openxmlformats.org/officeDocument/2006/relationships/image" Target="../media/image167.png"/></Relationships>
</file>

<file path=ppt/slides/_rels/slide139.xml.rels><?xml version="1.0" encoding="UTF-8" standalone="yes"?>
<Relationships xmlns="http://schemas.openxmlformats.org/package/2006/relationships"><Relationship Id="rId3" Type="http://schemas.openxmlformats.org/officeDocument/2006/relationships/image" Target="../media/image168.svg"/><Relationship Id="rId2" Type="http://schemas.openxmlformats.org/officeDocument/2006/relationships/image" Target="../media/image165.png"/><Relationship Id="rId1" Type="http://schemas.openxmlformats.org/officeDocument/2006/relationships/slideLayout" Target="../slideLayouts/slideLayout267.xml"/><Relationship Id="rId5" Type="http://schemas.openxmlformats.org/officeDocument/2006/relationships/image" Target="../media/image170.png"/><Relationship Id="rId4" Type="http://schemas.openxmlformats.org/officeDocument/2006/relationships/image" Target="../media/image167.png"/></Relationships>
</file>

<file path=ppt/slides/_rels/slide1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72.xml"/></Relationships>
</file>

<file path=ppt/slides/_rels/slide14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67.xml"/></Relationships>
</file>

<file path=ppt/slides/_rels/slide14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67.xml"/></Relationships>
</file>

<file path=ppt/slides/_rels/slide142.xml.rels><?xml version="1.0" encoding="UTF-8" standalone="yes"?>
<Relationships xmlns="http://schemas.openxmlformats.org/package/2006/relationships"><Relationship Id="rId2" Type="http://schemas.openxmlformats.org/officeDocument/2006/relationships/image" Target="../media/image173.emf"/><Relationship Id="rId1" Type="http://schemas.openxmlformats.org/officeDocument/2006/relationships/slideLayout" Target="../slideLayouts/slideLayout267.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46.xml"/><Relationship Id="rId1" Type="http://schemas.openxmlformats.org/officeDocument/2006/relationships/tags" Target="../tags/tag5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6.xml"/><Relationship Id="rId1" Type="http://schemas.openxmlformats.org/officeDocument/2006/relationships/tags" Target="../tags/tag2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2.xml"/><Relationship Id="rId1" Type="http://schemas.openxmlformats.org/officeDocument/2006/relationships/tags" Target="../tags/tag2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46.xml"/><Relationship Id="rId1" Type="http://schemas.openxmlformats.org/officeDocument/2006/relationships/tags" Target="../tags/tag2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6.xml"/><Relationship Id="rId1" Type="http://schemas.openxmlformats.org/officeDocument/2006/relationships/tags" Target="../tags/tag29.xml"/></Relationships>
</file>

<file path=ppt/slides/_rels/slide2.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2.xml"/><Relationship Id="rId1" Type="http://schemas.openxmlformats.org/officeDocument/2006/relationships/tags" Target="../tags/tag30.xml"/></Relationships>
</file>

<file path=ppt/slides/_rels/slide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xml"/><Relationship Id="rId1" Type="http://schemas.openxmlformats.org/officeDocument/2006/relationships/slideLayout" Target="../slideLayouts/slideLayout18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2.xml"/><Relationship Id="rId1" Type="http://schemas.openxmlformats.org/officeDocument/2006/relationships/tags" Target="../tags/tag31.xml"/></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6.xml"/><Relationship Id="rId1" Type="http://schemas.openxmlformats.org/officeDocument/2006/relationships/tags" Target="../tags/tag3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2.xml"/><Relationship Id="rId1" Type="http://schemas.openxmlformats.org/officeDocument/2006/relationships/tags" Target="../tags/tag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6.xml"/><Relationship Id="rId1" Type="http://schemas.openxmlformats.org/officeDocument/2006/relationships/tags" Target="../tags/tag3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46.xml"/><Relationship Id="rId1" Type="http://schemas.openxmlformats.org/officeDocument/2006/relationships/tags" Target="../tags/tag3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2.xml"/><Relationship Id="rId1" Type="http://schemas.openxmlformats.org/officeDocument/2006/relationships/tags" Target="../tags/tag36.xml"/></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18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2.xml"/><Relationship Id="rId1" Type="http://schemas.openxmlformats.org/officeDocument/2006/relationships/tags" Target="../tags/tag37.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9.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8.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68.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68.xml"/><Relationship Id="rId1" Type="http://schemas.openxmlformats.org/officeDocument/2006/relationships/tags" Target="../tags/tag44.xml"/></Relationships>
</file>

<file path=ppt/slides/_rels/slide52.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jpg"/><Relationship Id="rId2" Type="http://schemas.openxmlformats.org/officeDocument/2006/relationships/notesSlide" Target="../notesSlides/notesSlide29.xml"/><Relationship Id="rId1" Type="http://schemas.openxmlformats.org/officeDocument/2006/relationships/slideLayout" Target="../slideLayouts/slideLayout404.xml"/><Relationship Id="rId6" Type="http://schemas.openxmlformats.org/officeDocument/2006/relationships/image" Target="../media/image112.jpeg"/><Relationship Id="rId5" Type="http://schemas.openxmlformats.org/officeDocument/2006/relationships/image" Target="../media/image111.png"/><Relationship Id="rId4" Type="http://schemas.openxmlformats.org/officeDocument/2006/relationships/image" Target="../media/image110.jpeg"/><Relationship Id="rId9" Type="http://schemas.openxmlformats.org/officeDocument/2006/relationships/image" Target="../media/image11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05.xml"/></Relationships>
</file>

<file path=ppt/slides/_rels/slide5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1.xml"/><Relationship Id="rId1" Type="http://schemas.openxmlformats.org/officeDocument/2006/relationships/slideLayout" Target="../slideLayouts/slideLayout309.xml"/><Relationship Id="rId6" Type="http://schemas.openxmlformats.org/officeDocument/2006/relationships/image" Target="../media/image118.jpg"/><Relationship Id="rId5" Type="http://schemas.openxmlformats.org/officeDocument/2006/relationships/image" Target="../media/image117.jpg"/><Relationship Id="rId4" Type="http://schemas.openxmlformats.org/officeDocument/2006/relationships/image" Target="../media/image116.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38.xml"/></Relationships>
</file>

<file path=ppt/slides/_rels/slide59.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36.xml"/><Relationship Id="rId1" Type="http://schemas.openxmlformats.org/officeDocument/2006/relationships/slideLayout" Target="../slideLayouts/slideLayout338.xml"/><Relationship Id="rId6" Type="http://schemas.openxmlformats.org/officeDocument/2006/relationships/image" Target="../media/image122.jpeg"/><Relationship Id="rId5" Type="http://schemas.openxmlformats.org/officeDocument/2006/relationships/image" Target="../media/image121.jpeg"/><Relationship Id="rId10" Type="http://schemas.openxmlformats.org/officeDocument/2006/relationships/image" Target="../media/image126.png"/><Relationship Id="rId4" Type="http://schemas.openxmlformats.org/officeDocument/2006/relationships/image" Target="../media/image120.jpeg"/><Relationship Id="rId9" Type="http://schemas.openxmlformats.org/officeDocument/2006/relationships/image" Target="../media/image12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68.xml"/><Relationship Id="rId1" Type="http://schemas.openxmlformats.org/officeDocument/2006/relationships/tags" Target="../tags/tag45.xml"/></Relationships>
</file>

<file path=ppt/slides/_rels/slide6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8.xml"/><Relationship Id="rId1" Type="http://schemas.openxmlformats.org/officeDocument/2006/relationships/slideLayout" Target="../slideLayouts/slideLayout372.xml"/></Relationships>
</file>

<file path=ppt/slides/_rels/slide6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9.xml"/><Relationship Id="rId1" Type="http://schemas.openxmlformats.org/officeDocument/2006/relationships/slideLayout" Target="../slideLayouts/slideLayout338.xml"/><Relationship Id="rId5" Type="http://schemas.microsoft.com/office/2007/relationships/hdphoto" Target="../media/hdphoto1.wdp"/><Relationship Id="rId4" Type="http://schemas.openxmlformats.org/officeDocument/2006/relationships/image" Target="../media/image129.png"/></Relationships>
</file>

<file path=ppt/slides/_rels/slide6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0.xml"/><Relationship Id="rId1" Type="http://schemas.openxmlformats.org/officeDocument/2006/relationships/slideLayout" Target="../slideLayouts/slideLayout338.xml"/><Relationship Id="rId6" Type="http://schemas.openxmlformats.org/officeDocument/2006/relationships/image" Target="../media/image130.png"/><Relationship Id="rId5" Type="http://schemas.microsoft.com/office/2007/relationships/hdphoto" Target="../media/hdphoto2.wdp"/><Relationship Id="rId4" Type="http://schemas.openxmlformats.org/officeDocument/2006/relationships/image" Target="../media/image129.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38.xml"/></Relationships>
</file>

<file path=ppt/slides/_rels/slide6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2.xml"/><Relationship Id="rId1" Type="http://schemas.openxmlformats.org/officeDocument/2006/relationships/slideLayout" Target="../slideLayouts/slideLayout358.xml"/><Relationship Id="rId5" Type="http://schemas.openxmlformats.org/officeDocument/2006/relationships/image" Target="../media/image132.png"/><Relationship Id="rId4" Type="http://schemas.microsoft.com/office/2007/relationships/hdphoto" Target="../media/hdphoto3.wdp"/></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68.xml"/><Relationship Id="rId1" Type="http://schemas.openxmlformats.org/officeDocument/2006/relationships/tags" Target="../tags/tag4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7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3.png"/><Relationship Id="rId1" Type="http://schemas.openxmlformats.org/officeDocument/2006/relationships/slideLayout" Target="../slideLayouts/slideLayout394.xml"/><Relationship Id="rId6" Type="http://schemas.microsoft.com/office/2007/relationships/hdphoto" Target="../media/hdphoto6.wdp"/><Relationship Id="rId5" Type="http://schemas.microsoft.com/office/2007/relationships/hdphoto" Target="../media/hdphoto5.wdp"/><Relationship Id="rId4" Type="http://schemas.openxmlformats.org/officeDocument/2006/relationships/image" Target="../media/image134.png"/></Relationships>
</file>

<file path=ppt/slides/_rels/slide72.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267.xml"/><Relationship Id="rId4" Type="http://schemas.openxmlformats.org/officeDocument/2006/relationships/image" Target="../media/image13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7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9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68.xml"/><Relationship Id="rId1" Type="http://schemas.openxmlformats.org/officeDocument/2006/relationships/tags" Target="../tags/tag4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7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7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8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7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8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1.png"/><Relationship Id="rId1" Type="http://schemas.openxmlformats.org/officeDocument/2006/relationships/slideLayout" Target="../slideLayouts/slideLayout271.xml"/></Relationships>
</file>

<file path=ppt/slides/_rels/slide8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2.png"/><Relationship Id="rId1" Type="http://schemas.openxmlformats.org/officeDocument/2006/relationships/slideLayout" Target="../slideLayouts/slideLayout27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78.xml"/></Relationships>
</file>

<file path=ppt/slides/_rels/slide8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78.xml"/></Relationships>
</file>

<file path=ppt/slides/_rels/slide8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78.xml"/></Relationships>
</file>

<file path=ppt/slides/_rels/slide88.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78.xml"/></Relationships>
</file>

<file path=ppt/slides/_rels/slide89.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7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90.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7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68.xml"/><Relationship Id="rId1" Type="http://schemas.openxmlformats.org/officeDocument/2006/relationships/tags" Target="../tags/tag48.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72.xml"/><Relationship Id="rId1" Type="http://schemas.openxmlformats.org/officeDocument/2006/relationships/tags" Target="../tags/tag49.xml"/></Relationships>
</file>

<file path=ppt/slides/_rels/slide9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g"/><Relationship Id="rId1" Type="http://schemas.openxmlformats.org/officeDocument/2006/relationships/slideLayout" Target="../slideLayouts/slideLayout17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4.xml"/><Relationship Id="rId1" Type="http://schemas.openxmlformats.org/officeDocument/2006/relationships/slideLayout" Target="../slideLayouts/slideLayout338.xml"/><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332656"/>
            <a:ext cx="12192000" cy="1143000"/>
          </a:xfrm>
        </p:spPr>
        <p:txBody>
          <a:bodyPr wrap="square" anchor="ctr">
            <a:noAutofit/>
          </a:bodyPr>
          <a:lstStyle/>
          <a:p>
            <a:r>
              <a:rPr lang="en-US" sz="3600" dirty="0"/>
              <a:t>Diabetology for the Medical Oncologist: Managing Hyperglycemia in Patients with Breast Cancer Receiving </a:t>
            </a:r>
            <a:br>
              <a:rPr lang="en-US" sz="3600" dirty="0"/>
            </a:br>
            <a:r>
              <a:rPr lang="en-US" sz="3600" dirty="0"/>
              <a:t>Agents Targeting the PI3K/AKT/PTEN Pathway</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87727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429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34888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March 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6:15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60408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0348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Jamie Carroll, APRN, MSN, CNP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Giuseppe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Curigliano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Marie E McDonnell,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Hope S Rugo,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976370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EE58F8-1C03-878D-8BDB-A8B4B5E12AF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352800" y="1905180"/>
            <a:ext cx="4873386" cy="4762985"/>
          </a:xfrm>
          <a:prstGeom prst="rect">
            <a:avLst/>
          </a:prstGeom>
        </p:spPr>
      </p:pic>
      <p:sp>
        <p:nvSpPr>
          <p:cNvPr id="5" name="Title 1">
            <a:extLst>
              <a:ext uri="{FF2B5EF4-FFF2-40B4-BE49-F238E27FC236}">
                <a16:creationId xmlns:a16="http://schemas.microsoft.com/office/drawing/2014/main" id="{CC48FF03-B6C9-961B-A5B2-58BD946832EC}"/>
              </a:ext>
            </a:extLst>
          </p:cNvPr>
          <p:cNvSpPr txBox="1">
            <a:spLocks/>
          </p:cNvSpPr>
          <p:nvPr/>
        </p:nvSpPr>
        <p:spPr>
          <a:xfrm>
            <a:off x="338018" y="189835"/>
            <a:ext cx="10902950" cy="153941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800" b="0" i="0" kern="1200" cap="all" spc="300" baseline="0">
                <a:solidFill>
                  <a:srgbClr val="093474"/>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all" spc="300" normalizeH="0" baseline="0" noProof="0" dirty="0">
                <a:ln>
                  <a:noFill/>
                </a:ln>
                <a:solidFill>
                  <a:srgbClr val="093474"/>
                </a:solidFill>
                <a:effectLst/>
                <a:uLnTx/>
                <a:uFillTx/>
                <a:latin typeface="Arial" panose="020B0604020202020204" pitchFamily="34" charset="0"/>
                <a:ea typeface="Verdana" panose="020B0604030504040204" pitchFamily="34" charset="0"/>
                <a:cs typeface="Arial" panose="020B0604020202020204" pitchFamily="34" charset="0"/>
              </a:rPr>
              <a:t>2026 American Diabetes Association Diabetes Standards of Care </a:t>
            </a:r>
            <a:r>
              <a:rPr kumimoji="0" lang="en-US" sz="2500" b="0" i="0" u="none" strike="noStrike" kern="1200" cap="all" spc="300" normalizeH="0" baseline="0" noProof="0" dirty="0">
                <a:ln>
                  <a:noFill/>
                </a:ln>
                <a:solidFill>
                  <a:srgbClr val="093474"/>
                </a:solidFill>
                <a:effectLst/>
                <a:uLnTx/>
                <a:uFillTx/>
                <a:latin typeface="Arial" panose="020B0604020202020204" pitchFamily="34" charset="0"/>
                <a:ea typeface="Verdana" panose="020B0604030504040204" pitchFamily="34" charset="0"/>
                <a:cs typeface="Arial" panose="020B0604020202020204" pitchFamily="34" charset="0"/>
              </a:rPr>
              <a:t>Therapeutic Strategies for Individuals Receiving Cancer Treatment </a:t>
            </a:r>
          </a:p>
        </p:txBody>
      </p:sp>
      <p:sp>
        <p:nvSpPr>
          <p:cNvPr id="8" name="Rectangle: Rounded Corners 7">
            <a:extLst>
              <a:ext uri="{FF2B5EF4-FFF2-40B4-BE49-F238E27FC236}">
                <a16:creationId xmlns:a16="http://schemas.microsoft.com/office/drawing/2014/main" id="{E1EBF1FF-F138-DD67-91DA-362988744529}"/>
              </a:ext>
            </a:extLst>
          </p:cNvPr>
          <p:cNvSpPr/>
          <p:nvPr/>
        </p:nvSpPr>
        <p:spPr>
          <a:xfrm>
            <a:off x="438912" y="2913888"/>
            <a:ext cx="2426152" cy="178003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Evidence is lacking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strong recommendations on prescreening, prevention and management</a:t>
            </a:r>
          </a:p>
        </p:txBody>
      </p:sp>
      <p:sp>
        <p:nvSpPr>
          <p:cNvPr id="2" name="TextBox 1">
            <a:extLst>
              <a:ext uri="{FF2B5EF4-FFF2-40B4-BE49-F238E27FC236}">
                <a16:creationId xmlns:a16="http://schemas.microsoft.com/office/drawing/2014/main" id="{EBFC1F80-D42C-485B-ACE9-3E5833A654DD}"/>
              </a:ext>
            </a:extLst>
          </p:cNvPr>
          <p:cNvSpPr txBox="1"/>
          <p:nvPr/>
        </p:nvSpPr>
        <p:spPr>
          <a:xfrm>
            <a:off x="4727848" y="6546830"/>
            <a:ext cx="7155675" cy="338554"/>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AU" sz="1600" b="0" dirty="0">
                <a:solidFill>
                  <a:srgbClr val="000000"/>
                </a:solidFill>
                <a:latin typeface="Calibri" panose="020F0502020204030204" pitchFamily="34" charset="0"/>
                <a:cs typeface="Times New Roman" panose="02020603050405020304" pitchFamily="18" charset="0"/>
              </a:rPr>
              <a:t>Courtesy of Marie McDonnell, MD</a:t>
            </a:r>
          </a:p>
        </p:txBody>
      </p:sp>
    </p:spTree>
    <p:extLst>
      <p:ext uri="{BB962C8B-B14F-4D97-AF65-F5344CB8AC3E}">
        <p14:creationId xmlns:p14="http://schemas.microsoft.com/office/powerpoint/2010/main" val="3749011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04F37-8972-BE1D-38E9-6DD61C60DF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E34C64-37FC-9136-23DD-E963A60D9564}"/>
              </a:ext>
            </a:extLst>
          </p:cNvPr>
          <p:cNvSpPr>
            <a:spLocks noGrp="1"/>
          </p:cNvSpPr>
          <p:nvPr>
            <p:ph type="title"/>
          </p:nvPr>
        </p:nvSpPr>
        <p:spPr>
          <a:xfrm>
            <a:off x="790392" y="548680"/>
            <a:ext cx="10358967" cy="654336"/>
          </a:xfrm>
        </p:spPr>
        <p:txBody>
          <a:bodyPr/>
          <a:lstStyle/>
          <a:p>
            <a:pPr algn="l"/>
            <a:r>
              <a:rPr lang="en-US" dirty="0">
                <a:latin typeface="Calibri" panose="020F0502020204030204" pitchFamily="34" charset="0"/>
                <a:cs typeface="Calibri" panose="020F0502020204030204" pitchFamily="34" charset="0"/>
              </a:rPr>
              <a:t>Phase II METALLICA Study: Metformin for Preventing </a:t>
            </a:r>
            <a:br>
              <a:rPr lang="en-US" dirty="0">
                <a:latin typeface="Calibri" panose="020F0502020204030204" pitchFamily="34" charset="0"/>
                <a:cs typeface="Calibri" panose="020F0502020204030204" pitchFamily="34" charset="0"/>
              </a:rPr>
            </a:br>
            <a:r>
              <a:rPr lang="en-US" dirty="0" err="1">
                <a:latin typeface="Calibri" panose="020F0502020204030204" pitchFamily="34" charset="0"/>
                <a:cs typeface="Calibri" panose="020F0502020204030204" pitchFamily="34" charset="0"/>
              </a:rPr>
              <a:t>Alpelisib</a:t>
            </a:r>
            <a:r>
              <a:rPr lang="en-US" dirty="0">
                <a:latin typeface="Calibri" panose="020F0502020204030204" pitchFamily="34" charset="0"/>
                <a:cs typeface="Calibri" panose="020F0502020204030204" pitchFamily="34" charset="0"/>
              </a:rPr>
              <a:t>-Associated Hyperglycemia in Hormone Receptor-Positive, HER2-Negative, PIK3CA-Mutated Breast Cancer </a:t>
            </a:r>
          </a:p>
        </p:txBody>
      </p:sp>
      <p:sp>
        <p:nvSpPr>
          <p:cNvPr id="11" name="TextBox 10">
            <a:extLst>
              <a:ext uri="{FF2B5EF4-FFF2-40B4-BE49-F238E27FC236}">
                <a16:creationId xmlns:a16="http://schemas.microsoft.com/office/drawing/2014/main" id="{5E9C2AF9-2365-B2A4-0C54-D03A16BB6726}"/>
              </a:ext>
            </a:extLst>
          </p:cNvPr>
          <p:cNvSpPr txBox="1"/>
          <p:nvPr/>
        </p:nvSpPr>
        <p:spPr>
          <a:xfrm>
            <a:off x="0" y="6550223"/>
            <a:ext cx="5969876" cy="307777"/>
          </a:xfrm>
          <a:prstGeom prst="rect">
            <a:avLst/>
          </a:prstGeom>
          <a:noFill/>
        </p:spPr>
        <p:txBody>
          <a:bodyPr wrap="square" rtlCol="0">
            <a:spAutoFit/>
          </a:bodyPr>
          <a:lstStyle/>
          <a:p>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Llombart-Cussac</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lang="en-US" sz="1400" b="0" i="1" dirty="0" err="1">
                <a:solidFill>
                  <a:srgbClr val="000000"/>
                </a:solidFill>
                <a:latin typeface="Calibri" panose="020F0502020204030204" pitchFamily="34" charset="0"/>
                <a:cs typeface="Calibri" panose="020F0502020204030204" pitchFamily="34" charset="0"/>
              </a:rPr>
              <a:t>EClinicalMedicine</a:t>
            </a:r>
            <a:r>
              <a:rPr lang="en-US" sz="1400" b="0" dirty="0">
                <a:solidFill>
                  <a:srgbClr val="000000"/>
                </a:solidFill>
                <a:latin typeface="Calibri" panose="020F0502020204030204" pitchFamily="34" charset="0"/>
                <a:cs typeface="Calibri" panose="020F0502020204030204" pitchFamily="34" charset="0"/>
              </a:rPr>
              <a:t> 2024;71:102520</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5" name="Picture 4" descr="A diagram of a patient's medication&#10;&#10;AI-generated content may be incorrect.">
            <a:extLst>
              <a:ext uri="{FF2B5EF4-FFF2-40B4-BE49-F238E27FC236}">
                <a16:creationId xmlns:a16="http://schemas.microsoft.com/office/drawing/2014/main" id="{F36FBAE5-4FB8-617C-3C78-0F45F7EA5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236" y="1916832"/>
            <a:ext cx="10993527" cy="4072142"/>
          </a:xfrm>
          <a:prstGeom prst="rect">
            <a:avLst/>
          </a:prstGeom>
        </p:spPr>
      </p:pic>
    </p:spTree>
    <p:extLst>
      <p:ext uri="{BB962C8B-B14F-4D97-AF65-F5344CB8AC3E}">
        <p14:creationId xmlns:p14="http://schemas.microsoft.com/office/powerpoint/2010/main" val="931398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9A64B-35D4-82FA-CFF9-08BE6DA3A8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2F482B-7976-0893-F81D-148B9A593E1D}"/>
              </a:ext>
            </a:extLst>
          </p:cNvPr>
          <p:cNvSpPr>
            <a:spLocks noGrp="1"/>
          </p:cNvSpPr>
          <p:nvPr>
            <p:ph type="title"/>
          </p:nvPr>
        </p:nvSpPr>
        <p:spPr>
          <a:xfrm>
            <a:off x="790392" y="548680"/>
            <a:ext cx="10358967" cy="654336"/>
          </a:xfrm>
        </p:spPr>
        <p:txBody>
          <a:bodyPr/>
          <a:lstStyle/>
          <a:p>
            <a:r>
              <a:rPr lang="en-US" dirty="0">
                <a:latin typeface="Calibri" panose="020F0502020204030204" pitchFamily="34" charset="0"/>
                <a:cs typeface="Calibri" panose="020F0502020204030204" pitchFamily="34" charset="0"/>
              </a:rPr>
              <a:t>METALLICA: Hyperglycemia over the First 8 Weeks of Treatment </a:t>
            </a:r>
          </a:p>
        </p:txBody>
      </p:sp>
      <p:sp>
        <p:nvSpPr>
          <p:cNvPr id="11" name="TextBox 10">
            <a:extLst>
              <a:ext uri="{FF2B5EF4-FFF2-40B4-BE49-F238E27FC236}">
                <a16:creationId xmlns:a16="http://schemas.microsoft.com/office/drawing/2014/main" id="{14F4B106-DB7E-FA37-A884-961FFBABD316}"/>
              </a:ext>
            </a:extLst>
          </p:cNvPr>
          <p:cNvSpPr txBox="1"/>
          <p:nvPr/>
        </p:nvSpPr>
        <p:spPr>
          <a:xfrm>
            <a:off x="0" y="6550223"/>
            <a:ext cx="5969876" cy="307777"/>
          </a:xfrm>
          <a:prstGeom prst="rect">
            <a:avLst/>
          </a:prstGeom>
          <a:noFill/>
        </p:spPr>
        <p:txBody>
          <a:bodyPr wrap="square" rtlCol="0">
            <a:spAutoFit/>
          </a:bodyPr>
          <a:lstStyle/>
          <a:p>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Llombart-Cussac</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lang="en-US" sz="1400" b="0" i="1" dirty="0" err="1">
                <a:solidFill>
                  <a:srgbClr val="000000"/>
                </a:solidFill>
                <a:latin typeface="Calibri" panose="020F0502020204030204" pitchFamily="34" charset="0"/>
                <a:cs typeface="Calibri" panose="020F0502020204030204" pitchFamily="34" charset="0"/>
              </a:rPr>
              <a:t>EClinicalMedicine</a:t>
            </a:r>
            <a:r>
              <a:rPr lang="en-US" sz="1400" b="0" dirty="0">
                <a:solidFill>
                  <a:srgbClr val="000000"/>
                </a:solidFill>
                <a:latin typeface="Calibri" panose="020F0502020204030204" pitchFamily="34" charset="0"/>
                <a:cs typeface="Calibri" panose="020F0502020204030204" pitchFamily="34" charset="0"/>
              </a:rPr>
              <a:t> 2024;71:102520</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7" name="Picture 6" descr="A screenshot of a report&#10;&#10;AI-generated content may be incorrect.">
            <a:extLst>
              <a:ext uri="{FF2B5EF4-FFF2-40B4-BE49-F238E27FC236}">
                <a16:creationId xmlns:a16="http://schemas.microsoft.com/office/drawing/2014/main" id="{37838C71-B706-111A-824A-B2A64CEFD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32" y="1806079"/>
            <a:ext cx="11299336" cy="3245842"/>
          </a:xfrm>
          <a:prstGeom prst="rect">
            <a:avLst/>
          </a:prstGeom>
        </p:spPr>
      </p:pic>
    </p:spTree>
    <p:extLst>
      <p:ext uri="{BB962C8B-B14F-4D97-AF65-F5344CB8AC3E}">
        <p14:creationId xmlns:p14="http://schemas.microsoft.com/office/powerpoint/2010/main" val="2861978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7A4E2-37E7-C658-1619-33BD528DBA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986A1F-C7CF-CDC7-66F0-AFBBC7CB71F3}"/>
              </a:ext>
            </a:extLst>
          </p:cNvPr>
          <p:cNvSpPr>
            <a:spLocks noGrp="1"/>
          </p:cNvSpPr>
          <p:nvPr>
            <p:ph type="title"/>
          </p:nvPr>
        </p:nvSpPr>
        <p:spPr>
          <a:xfrm>
            <a:off x="790392" y="116632"/>
            <a:ext cx="10358967" cy="654336"/>
          </a:xfrm>
        </p:spPr>
        <p:txBody>
          <a:bodyPr/>
          <a:lstStyle/>
          <a:p>
            <a:r>
              <a:rPr lang="en-US" dirty="0">
                <a:latin typeface="Calibri" panose="020F0502020204030204" pitchFamily="34" charset="0"/>
                <a:cs typeface="Calibri" panose="020F0502020204030204" pitchFamily="34" charset="0"/>
              </a:rPr>
              <a:t>METALLICA: Adverse Events Leading to Discontinuation </a:t>
            </a:r>
          </a:p>
        </p:txBody>
      </p:sp>
      <p:sp>
        <p:nvSpPr>
          <p:cNvPr id="11" name="TextBox 10">
            <a:extLst>
              <a:ext uri="{FF2B5EF4-FFF2-40B4-BE49-F238E27FC236}">
                <a16:creationId xmlns:a16="http://schemas.microsoft.com/office/drawing/2014/main" id="{8AE9658B-EB00-10A7-A41F-4C37F36B6E13}"/>
              </a:ext>
            </a:extLst>
          </p:cNvPr>
          <p:cNvSpPr txBox="1"/>
          <p:nvPr/>
        </p:nvSpPr>
        <p:spPr>
          <a:xfrm>
            <a:off x="0" y="6550223"/>
            <a:ext cx="5969876" cy="307777"/>
          </a:xfrm>
          <a:prstGeom prst="rect">
            <a:avLst/>
          </a:prstGeom>
          <a:noFill/>
        </p:spPr>
        <p:txBody>
          <a:bodyPr wrap="square" rtlCol="0">
            <a:spAutoFit/>
          </a:bodyPr>
          <a:lstStyle/>
          <a:p>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Llombart-Cussac</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lang="en-US" sz="1400" b="0" i="1" dirty="0" err="1">
                <a:solidFill>
                  <a:srgbClr val="000000"/>
                </a:solidFill>
                <a:latin typeface="Calibri" panose="020F0502020204030204" pitchFamily="34" charset="0"/>
                <a:cs typeface="Calibri" panose="020F0502020204030204" pitchFamily="34" charset="0"/>
              </a:rPr>
              <a:t>EClinicalMedicine</a:t>
            </a:r>
            <a:r>
              <a:rPr lang="en-US" sz="1400" b="0" i="1" dirty="0">
                <a:solidFill>
                  <a:srgbClr val="000000"/>
                </a:solidFill>
                <a:latin typeface="Calibri" panose="020F0502020204030204" pitchFamily="34" charset="0"/>
                <a:cs typeface="Calibri" panose="020F0502020204030204" pitchFamily="34" charset="0"/>
              </a:rPr>
              <a:t> </a:t>
            </a:r>
            <a:r>
              <a:rPr lang="en-US" sz="1400" b="0" dirty="0">
                <a:solidFill>
                  <a:srgbClr val="000000"/>
                </a:solidFill>
                <a:latin typeface="Calibri" panose="020F0502020204030204" pitchFamily="34" charset="0"/>
                <a:cs typeface="Calibri" panose="020F0502020204030204" pitchFamily="34" charset="0"/>
              </a:rPr>
              <a:t>2024;71:102520</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4" name="Picture 3" descr="A table of numbers with text&#10;&#10;AI-generated content may be incorrect.">
            <a:extLst>
              <a:ext uri="{FF2B5EF4-FFF2-40B4-BE49-F238E27FC236}">
                <a16:creationId xmlns:a16="http://schemas.microsoft.com/office/drawing/2014/main" id="{7532CEED-69D2-1F79-C94E-16BCF7E17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154" y="770968"/>
            <a:ext cx="9655443" cy="5779255"/>
          </a:xfrm>
          <a:prstGeom prst="rect">
            <a:avLst/>
          </a:prstGeom>
        </p:spPr>
      </p:pic>
    </p:spTree>
    <p:extLst>
      <p:ext uri="{BB962C8B-B14F-4D97-AF65-F5344CB8AC3E}">
        <p14:creationId xmlns:p14="http://schemas.microsoft.com/office/powerpoint/2010/main" val="254376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45B1A-864F-4672-8F78-5F392D139E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DCC396-C5C4-9991-F825-74D800499EB2}"/>
              </a:ext>
            </a:extLst>
          </p:cNvPr>
          <p:cNvSpPr>
            <a:spLocks noGrp="1"/>
          </p:cNvSpPr>
          <p:nvPr>
            <p:ph type="title"/>
          </p:nvPr>
        </p:nvSpPr>
        <p:spPr>
          <a:xfrm>
            <a:off x="838200" y="67491"/>
            <a:ext cx="11070336" cy="714103"/>
          </a:xfrm>
        </p:spPr>
        <p:txBody>
          <a:bodyPr/>
          <a:lstStyle/>
          <a:p>
            <a:pPr>
              <a:defRPr/>
            </a:pPr>
            <a:r>
              <a:rPr lang="en-US" sz="4000" dirty="0">
                <a:solidFill>
                  <a:schemeClr val="accent1">
                    <a:lumMod val="75000"/>
                  </a:schemeClr>
                </a:solidFill>
                <a:latin typeface="+mn-lt"/>
                <a:ea typeface="+mn-ea"/>
                <a:cs typeface="+mn-cs"/>
              </a:rPr>
              <a:t>Preferred second line agents to add after metformin</a:t>
            </a:r>
          </a:p>
        </p:txBody>
      </p:sp>
      <p:graphicFrame>
        <p:nvGraphicFramePr>
          <p:cNvPr id="5" name="Content Placeholder 4">
            <a:extLst>
              <a:ext uri="{FF2B5EF4-FFF2-40B4-BE49-F238E27FC236}">
                <a16:creationId xmlns:a16="http://schemas.microsoft.com/office/drawing/2014/main" id="{1DBDCE99-8174-896D-7BAD-133C706F3A73}"/>
              </a:ext>
            </a:extLst>
          </p:cNvPr>
          <p:cNvGraphicFramePr>
            <a:graphicFrameLocks noGrp="1"/>
          </p:cNvGraphicFramePr>
          <p:nvPr>
            <p:ph idx="1"/>
            <p:extLst>
              <p:ext uri="{D42A27DB-BD31-4B8C-83A1-F6EECF244321}">
                <p14:modId xmlns:p14="http://schemas.microsoft.com/office/powerpoint/2010/main" val="140165865"/>
              </p:ext>
            </p:extLst>
          </p:nvPr>
        </p:nvGraphicFramePr>
        <p:xfrm>
          <a:off x="838200" y="653920"/>
          <a:ext cx="11070336" cy="5871424"/>
        </p:xfrm>
        <a:graphic>
          <a:graphicData uri="http://schemas.openxmlformats.org/drawingml/2006/table">
            <a:tbl>
              <a:tblPr/>
              <a:tblGrid>
                <a:gridCol w="3690112">
                  <a:extLst>
                    <a:ext uri="{9D8B030D-6E8A-4147-A177-3AD203B41FA5}">
                      <a16:colId xmlns:a16="http://schemas.microsoft.com/office/drawing/2014/main" val="3249977990"/>
                    </a:ext>
                  </a:extLst>
                </a:gridCol>
                <a:gridCol w="3690112">
                  <a:extLst>
                    <a:ext uri="{9D8B030D-6E8A-4147-A177-3AD203B41FA5}">
                      <a16:colId xmlns:a16="http://schemas.microsoft.com/office/drawing/2014/main" val="1255495911"/>
                    </a:ext>
                  </a:extLst>
                </a:gridCol>
                <a:gridCol w="3690112">
                  <a:extLst>
                    <a:ext uri="{9D8B030D-6E8A-4147-A177-3AD203B41FA5}">
                      <a16:colId xmlns:a16="http://schemas.microsoft.com/office/drawing/2014/main" val="771494518"/>
                    </a:ext>
                  </a:extLst>
                </a:gridCol>
              </a:tblGrid>
              <a:tr h="324856">
                <a:tc>
                  <a:txBody>
                    <a:bodyPr/>
                    <a:lstStyle/>
                    <a:p>
                      <a:pPr>
                        <a:buNone/>
                      </a:pPr>
                      <a:r>
                        <a:rPr lang="en-US" b="1" dirty="0"/>
                        <a:t>Class</a:t>
                      </a:r>
                    </a:p>
                  </a:txBody>
                  <a:tcPr anchor="ctr">
                    <a:lnL>
                      <a:noFill/>
                    </a:lnL>
                    <a:lnR>
                      <a:noFill/>
                    </a:lnR>
                    <a:lnT>
                      <a:noFill/>
                    </a:lnT>
                    <a:lnB>
                      <a:noFill/>
                    </a:lnB>
                    <a:solidFill>
                      <a:schemeClr val="bg2"/>
                    </a:solidFill>
                  </a:tcPr>
                </a:tc>
                <a:tc>
                  <a:txBody>
                    <a:bodyPr/>
                    <a:lstStyle/>
                    <a:p>
                      <a:pPr>
                        <a:buNone/>
                      </a:pPr>
                      <a:r>
                        <a:rPr lang="en-US" b="1" dirty="0"/>
                        <a:t>Mechanism of Action</a:t>
                      </a:r>
                    </a:p>
                  </a:txBody>
                  <a:tcPr anchor="ctr">
                    <a:lnL>
                      <a:noFill/>
                    </a:lnL>
                    <a:lnR>
                      <a:noFill/>
                    </a:lnR>
                    <a:lnT>
                      <a:noFill/>
                    </a:lnT>
                    <a:lnB>
                      <a:noFill/>
                    </a:lnB>
                    <a:solidFill>
                      <a:schemeClr val="bg2"/>
                    </a:solidFill>
                  </a:tcPr>
                </a:tc>
                <a:tc>
                  <a:txBody>
                    <a:bodyPr/>
                    <a:lstStyle/>
                    <a:p>
                      <a:pPr>
                        <a:buNone/>
                      </a:pPr>
                      <a:r>
                        <a:rPr lang="en-US" b="1" dirty="0"/>
                        <a:t>Key Clinical Considerations</a:t>
                      </a:r>
                    </a:p>
                  </a:txBody>
                  <a:tcPr anchor="ctr">
                    <a:lnL>
                      <a:noFill/>
                    </a:lnL>
                    <a:lnR>
                      <a:noFill/>
                    </a:lnR>
                    <a:lnT>
                      <a:noFill/>
                    </a:lnT>
                    <a:lnB>
                      <a:noFill/>
                    </a:lnB>
                    <a:solidFill>
                      <a:schemeClr val="bg2"/>
                    </a:solidFill>
                  </a:tcPr>
                </a:tc>
                <a:extLst>
                  <a:ext uri="{0D108BD9-81ED-4DB2-BD59-A6C34878D82A}">
                    <a16:rowId xmlns:a16="http://schemas.microsoft.com/office/drawing/2014/main" val="2713616073"/>
                  </a:ext>
                </a:extLst>
              </a:tr>
              <a:tr h="812140">
                <a:tc>
                  <a:txBody>
                    <a:bodyPr/>
                    <a:lstStyle/>
                    <a:p>
                      <a:pPr>
                        <a:buNone/>
                      </a:pPr>
                      <a:r>
                        <a:rPr lang="en-US" b="1" dirty="0"/>
                        <a:t>Thiazolidinediones (TZDs):</a:t>
                      </a:r>
                    </a:p>
                    <a:p>
                      <a:pPr>
                        <a:buNone/>
                      </a:pPr>
                      <a:r>
                        <a:rPr lang="en-US" b="0" dirty="0"/>
                        <a:t>Daily pill</a:t>
                      </a:r>
                    </a:p>
                    <a:p>
                      <a:pPr>
                        <a:buNone/>
                      </a:pPr>
                      <a:r>
                        <a:rPr lang="en-US" b="0" dirty="0"/>
                        <a:t>Pioglitazone</a:t>
                      </a:r>
                    </a:p>
                  </a:txBody>
                  <a:tcPr anchor="ctr">
                    <a:lnL>
                      <a:noFill/>
                    </a:lnL>
                    <a:lnR>
                      <a:noFill/>
                    </a:lnR>
                    <a:lnT>
                      <a:noFill/>
                    </a:lnT>
                    <a:lnB>
                      <a:noFill/>
                    </a:lnB>
                    <a:noFill/>
                  </a:tcPr>
                </a:tc>
                <a:tc>
                  <a:txBody>
                    <a:bodyPr/>
                    <a:lstStyle/>
                    <a:p>
                      <a:pPr>
                        <a:buNone/>
                      </a:pPr>
                      <a:r>
                        <a:rPr lang="en-US" dirty="0"/>
                        <a:t>PPAR-γ agonists → ↑ insulin sensitivity in adipose tissue, muscle, and liver</a:t>
                      </a:r>
                    </a:p>
                  </a:txBody>
                  <a:tcPr anchor="ctr">
                    <a:lnL>
                      <a:noFill/>
                    </a:lnL>
                    <a:lnR>
                      <a:noFill/>
                    </a:lnR>
                    <a:lnT>
                      <a:noFill/>
                    </a:lnT>
                    <a:lnB>
                      <a:noFill/>
                    </a:lnB>
                    <a:noFill/>
                  </a:tcPr>
                </a:tc>
                <a:tc>
                  <a:txBody>
                    <a:bodyPr/>
                    <a:lstStyle/>
                    <a:p>
                      <a:pPr>
                        <a:buNone/>
                      </a:pPr>
                      <a:r>
                        <a:rPr lang="en-US" dirty="0"/>
                        <a:t>Avoid in </a:t>
                      </a:r>
                      <a:r>
                        <a:rPr lang="en-US" b="1" dirty="0"/>
                        <a:t>heart failure</a:t>
                      </a:r>
                      <a:r>
                        <a:rPr lang="en-US" dirty="0"/>
                        <a:t> (fluid retention, edema risk)</a:t>
                      </a:r>
                    </a:p>
                    <a:p>
                      <a:pPr>
                        <a:buNone/>
                      </a:pPr>
                      <a:r>
                        <a:rPr lang="en-US" i="1" dirty="0"/>
                        <a:t>Time for full effect: 4-6 weeks</a:t>
                      </a:r>
                    </a:p>
                  </a:txBody>
                  <a:tcPr anchor="ctr">
                    <a:lnL>
                      <a:noFill/>
                    </a:lnL>
                    <a:lnR>
                      <a:noFill/>
                    </a:lnR>
                    <a:lnT>
                      <a:noFill/>
                    </a:lnT>
                    <a:lnB>
                      <a:noFill/>
                    </a:lnB>
                    <a:noFill/>
                  </a:tcPr>
                </a:tc>
                <a:extLst>
                  <a:ext uri="{0D108BD9-81ED-4DB2-BD59-A6C34878D82A}">
                    <a16:rowId xmlns:a16="http://schemas.microsoft.com/office/drawing/2014/main" val="3639483912"/>
                  </a:ext>
                </a:extLst>
              </a:tr>
              <a:tr h="1299424">
                <a:tc>
                  <a:txBody>
                    <a:bodyPr/>
                    <a:lstStyle/>
                    <a:p>
                      <a:pPr>
                        <a:buNone/>
                      </a:pPr>
                      <a:r>
                        <a:rPr lang="en-US" b="1" dirty="0"/>
                        <a:t>SGLT-2 inhibitors:</a:t>
                      </a:r>
                    </a:p>
                    <a:p>
                      <a:pPr>
                        <a:buNone/>
                      </a:pPr>
                      <a:r>
                        <a:rPr lang="en-US" b="0" dirty="0"/>
                        <a:t>Daily pill</a:t>
                      </a:r>
                    </a:p>
                    <a:p>
                      <a:pPr>
                        <a:buNone/>
                      </a:pPr>
                      <a:r>
                        <a:rPr lang="en-US" b="0" dirty="0"/>
                        <a:t>Empagliflozin; Dapagliflozin</a:t>
                      </a:r>
                      <a:r>
                        <a:rPr lang="en-US" b="0"/>
                        <a:t>; Canagliflozin</a:t>
                      </a:r>
                      <a:endParaRPr lang="en-US" b="0" dirty="0"/>
                    </a:p>
                  </a:txBody>
                  <a:tcPr anchor="ctr">
                    <a:lnL>
                      <a:noFill/>
                    </a:lnL>
                    <a:lnR>
                      <a:noFill/>
                    </a:lnR>
                    <a:lnT>
                      <a:noFill/>
                    </a:lnT>
                    <a:lnB>
                      <a:noFill/>
                    </a:lnB>
                    <a:noFill/>
                  </a:tcPr>
                </a:tc>
                <a:tc>
                  <a:txBody>
                    <a:bodyPr/>
                    <a:lstStyle/>
                    <a:p>
                      <a:pPr>
                        <a:buNone/>
                      </a:pPr>
                      <a:r>
                        <a:rPr lang="en-US" dirty="0"/>
                        <a:t>Block renal glucose reabsorption in proximal tubule → ↑ urinary glucose excretion</a:t>
                      </a:r>
                    </a:p>
                  </a:txBody>
                  <a:tcPr anchor="ctr">
                    <a:lnL>
                      <a:noFill/>
                    </a:lnL>
                    <a:lnR>
                      <a:noFill/>
                    </a:lnR>
                    <a:lnT>
                      <a:noFill/>
                    </a:lnT>
                    <a:lnB>
                      <a:noFill/>
                    </a:lnB>
                    <a:noFill/>
                  </a:tcPr>
                </a:tc>
                <a:tc>
                  <a:txBody>
                    <a:bodyPr/>
                    <a:lstStyle/>
                    <a:p>
                      <a:pPr>
                        <a:buNone/>
                      </a:pPr>
                      <a:r>
                        <a:rPr lang="en-US" dirty="0"/>
                        <a:t>⚠️ Monitor for </a:t>
                      </a:r>
                      <a:r>
                        <a:rPr lang="en-US" b="1" dirty="0"/>
                        <a:t>DKA</a:t>
                      </a:r>
                      <a:r>
                        <a:rPr lang="en-US" dirty="0"/>
                        <a:t> (including euglycemic DKA). Advise increased hydration </a:t>
                      </a:r>
                    </a:p>
                    <a:p>
                      <a:pPr>
                        <a:buNone/>
                      </a:pPr>
                      <a:r>
                        <a:rPr lang="en-US" i="1" dirty="0"/>
                        <a:t>Time for effect: 2 days </a:t>
                      </a:r>
                    </a:p>
                  </a:txBody>
                  <a:tcPr anchor="ctr">
                    <a:lnL>
                      <a:noFill/>
                    </a:lnL>
                    <a:lnR>
                      <a:noFill/>
                    </a:lnR>
                    <a:lnT>
                      <a:noFill/>
                    </a:lnT>
                    <a:lnB>
                      <a:noFill/>
                    </a:lnB>
                    <a:noFill/>
                  </a:tcPr>
                </a:tc>
                <a:extLst>
                  <a:ext uri="{0D108BD9-81ED-4DB2-BD59-A6C34878D82A}">
                    <a16:rowId xmlns:a16="http://schemas.microsoft.com/office/drawing/2014/main" val="3063010781"/>
                  </a:ext>
                </a:extLst>
              </a:tr>
              <a:tr h="1543067">
                <a:tc>
                  <a:txBody>
                    <a:bodyPr/>
                    <a:lstStyle/>
                    <a:p>
                      <a:pPr>
                        <a:buNone/>
                      </a:pPr>
                      <a:r>
                        <a:rPr lang="en-US" b="1" dirty="0"/>
                        <a:t>GLP-1 receptor agonists</a:t>
                      </a:r>
                    </a:p>
                    <a:p>
                      <a:pPr>
                        <a:buNone/>
                      </a:pPr>
                      <a:r>
                        <a:rPr lang="en-US" b="0" dirty="0"/>
                        <a:t>Daily pill or weekly injection</a:t>
                      </a:r>
                    </a:p>
                    <a:p>
                      <a:pPr>
                        <a:buNone/>
                      </a:pPr>
                      <a:r>
                        <a:rPr lang="en-US" b="0" dirty="0" err="1"/>
                        <a:t>Semaglutide</a:t>
                      </a:r>
                      <a:r>
                        <a:rPr lang="en-US" b="0" dirty="0"/>
                        <a:t>; </a:t>
                      </a:r>
                      <a:r>
                        <a:rPr lang="en-US" b="0" dirty="0" err="1"/>
                        <a:t>Tirzepatide</a:t>
                      </a:r>
                      <a:r>
                        <a:rPr lang="en-US" b="0" dirty="0"/>
                        <a:t> </a:t>
                      </a:r>
                    </a:p>
                  </a:txBody>
                  <a:tcPr anchor="ctr">
                    <a:lnL>
                      <a:noFill/>
                    </a:lnL>
                    <a:lnR>
                      <a:noFill/>
                    </a:lnR>
                    <a:lnT>
                      <a:noFill/>
                    </a:lnT>
                    <a:lnB>
                      <a:noFill/>
                    </a:lnB>
                    <a:noFill/>
                  </a:tcPr>
                </a:tc>
                <a:tc>
                  <a:txBody>
                    <a:bodyPr/>
                    <a:lstStyle/>
                    <a:p>
                      <a:pPr>
                        <a:buNone/>
                      </a:pPr>
                      <a:r>
                        <a:rPr lang="en-US" dirty="0"/>
                        <a:t>Enhance glucose-dependent insulin secretion, suppress glucagon, slow gastric emptying, ↑ satiety</a:t>
                      </a:r>
                    </a:p>
                  </a:txBody>
                  <a:tcPr anchor="ctr">
                    <a:lnL>
                      <a:noFill/>
                    </a:lnL>
                    <a:lnR>
                      <a:noFill/>
                    </a:lnR>
                    <a:lnT>
                      <a:noFill/>
                    </a:lnT>
                    <a:lnB>
                      <a:noFill/>
                    </a:lnB>
                    <a:noFill/>
                  </a:tcPr>
                </a:tc>
                <a:tc>
                  <a:txBody>
                    <a:bodyPr/>
                    <a:lstStyle/>
                    <a:p>
                      <a:pPr>
                        <a:buNone/>
                      </a:pPr>
                      <a:r>
                        <a:rPr lang="en-US" dirty="0"/>
                        <a:t>⚠️ Use only if </a:t>
                      </a:r>
                      <a:r>
                        <a:rPr lang="en-US" b="0" dirty="0"/>
                        <a:t>baseline nausea is controlled. Increases early post-meal insulin secretion but overall insulin dependence is reduced so on balance may have anti-tumor effect</a:t>
                      </a:r>
                    </a:p>
                    <a:p>
                      <a:pPr>
                        <a:buNone/>
                      </a:pPr>
                      <a:r>
                        <a:rPr lang="en-US" b="0" i="1" dirty="0"/>
                        <a:t>Time for effect: 1 week </a:t>
                      </a:r>
                    </a:p>
                  </a:txBody>
                  <a:tcPr anchor="ctr">
                    <a:lnL>
                      <a:noFill/>
                    </a:lnL>
                    <a:lnR>
                      <a:noFill/>
                    </a:lnR>
                    <a:lnT>
                      <a:noFill/>
                    </a:lnT>
                    <a:lnB>
                      <a:noFill/>
                    </a:lnB>
                    <a:noFill/>
                  </a:tcPr>
                </a:tc>
                <a:extLst>
                  <a:ext uri="{0D108BD9-81ED-4DB2-BD59-A6C34878D82A}">
                    <a16:rowId xmlns:a16="http://schemas.microsoft.com/office/drawing/2014/main" val="786822710"/>
                  </a:ext>
                </a:extLst>
              </a:tr>
              <a:tr h="812140">
                <a:tc>
                  <a:txBody>
                    <a:bodyPr/>
                    <a:lstStyle/>
                    <a:p>
                      <a:pPr>
                        <a:buNone/>
                      </a:pPr>
                      <a:r>
                        <a:rPr lang="en-US" b="1" dirty="0"/>
                        <a:t>Basal insulin</a:t>
                      </a:r>
                    </a:p>
                    <a:p>
                      <a:pPr>
                        <a:buNone/>
                      </a:pPr>
                      <a:r>
                        <a:rPr lang="en-US" b="0" dirty="0"/>
                        <a:t>Daily injection</a:t>
                      </a:r>
                    </a:p>
                    <a:p>
                      <a:pPr>
                        <a:buNone/>
                      </a:pPr>
                      <a:r>
                        <a:rPr lang="en-US" b="0" dirty="0"/>
                        <a:t>Glargine</a:t>
                      </a:r>
                    </a:p>
                  </a:txBody>
                  <a:tcPr anchor="ctr">
                    <a:lnL>
                      <a:noFill/>
                    </a:lnL>
                    <a:lnR>
                      <a:noFill/>
                    </a:lnR>
                    <a:lnT>
                      <a:noFill/>
                    </a:lnT>
                    <a:lnB>
                      <a:noFill/>
                    </a:lnB>
                    <a:noFill/>
                  </a:tcPr>
                </a:tc>
                <a:tc>
                  <a:txBody>
                    <a:bodyPr/>
                    <a:lstStyle/>
                    <a:p>
                      <a:pPr>
                        <a:buNone/>
                      </a:pPr>
                      <a:r>
                        <a:rPr lang="en-US" dirty="0"/>
                        <a:t>Provides steady background insulin → suppresses hepatic glucose production</a:t>
                      </a:r>
                    </a:p>
                  </a:txBody>
                  <a:tcPr anchor="ctr">
                    <a:lnL>
                      <a:noFill/>
                    </a:lnL>
                    <a:lnR>
                      <a:noFill/>
                    </a:lnR>
                    <a:lnT>
                      <a:noFill/>
                    </a:lnT>
                    <a:lnB>
                      <a:noFill/>
                    </a:lnB>
                    <a:noFill/>
                  </a:tcPr>
                </a:tc>
                <a:tc>
                  <a:txBody>
                    <a:bodyPr/>
                    <a:lstStyle/>
                    <a:p>
                      <a:pPr>
                        <a:buNone/>
                      </a:pPr>
                      <a:r>
                        <a:rPr lang="en-US" dirty="0"/>
                        <a:t>⚠️Requires glucose monitoring and hypoglycemia education</a:t>
                      </a:r>
                    </a:p>
                  </a:txBody>
                  <a:tcPr anchor="ctr">
                    <a:lnL>
                      <a:noFill/>
                    </a:lnL>
                    <a:lnR>
                      <a:noFill/>
                    </a:lnR>
                    <a:lnT>
                      <a:noFill/>
                    </a:lnT>
                    <a:lnB>
                      <a:noFill/>
                    </a:lnB>
                    <a:noFill/>
                  </a:tcPr>
                </a:tc>
                <a:extLst>
                  <a:ext uri="{0D108BD9-81ED-4DB2-BD59-A6C34878D82A}">
                    <a16:rowId xmlns:a16="http://schemas.microsoft.com/office/drawing/2014/main" val="3182367606"/>
                  </a:ext>
                </a:extLst>
              </a:tr>
              <a:tr h="568498">
                <a:tc>
                  <a:txBody>
                    <a:bodyPr/>
                    <a:lstStyle/>
                    <a:p>
                      <a:pPr>
                        <a:buNone/>
                      </a:pPr>
                      <a:r>
                        <a:rPr lang="en-US" b="1" dirty="0"/>
                        <a:t>Sulfonylureas</a:t>
                      </a:r>
                    </a:p>
                    <a:p>
                      <a:pPr>
                        <a:buNone/>
                      </a:pPr>
                      <a:r>
                        <a:rPr lang="en-US" b="0" dirty="0"/>
                        <a:t>Glimepiride, glipizide, glyburide </a:t>
                      </a:r>
                    </a:p>
                  </a:txBody>
                  <a:tcPr anchor="ctr">
                    <a:lnL>
                      <a:noFill/>
                    </a:lnL>
                    <a:lnR>
                      <a:noFill/>
                    </a:lnR>
                    <a:lnT>
                      <a:noFill/>
                    </a:lnT>
                    <a:lnB>
                      <a:noFill/>
                    </a:lnB>
                    <a:solidFill>
                      <a:srgbClr val="FFC000"/>
                    </a:solidFill>
                  </a:tcPr>
                </a:tc>
                <a:tc>
                  <a:txBody>
                    <a:bodyPr/>
                    <a:lstStyle/>
                    <a:p>
                      <a:pPr>
                        <a:buNone/>
                      </a:pPr>
                      <a:r>
                        <a:rPr lang="en-US" b="1" dirty="0">
                          <a:solidFill>
                            <a:srgbClr val="C00000"/>
                          </a:solidFill>
                        </a:rPr>
                        <a:t>Increases endogenous secretion of insulin </a:t>
                      </a:r>
                    </a:p>
                  </a:txBody>
                  <a:tcPr anchor="ctr">
                    <a:lnL>
                      <a:noFill/>
                    </a:lnL>
                    <a:lnR>
                      <a:noFill/>
                    </a:lnR>
                    <a:lnT>
                      <a:noFill/>
                    </a:lnT>
                    <a:lnB>
                      <a:noFill/>
                    </a:lnB>
                    <a:solidFill>
                      <a:srgbClr val="FFC000"/>
                    </a:solidFill>
                  </a:tcPr>
                </a:tc>
                <a:tc>
                  <a:txBody>
                    <a:bodyPr/>
                    <a:lstStyle/>
                    <a:p>
                      <a:pPr>
                        <a:buNone/>
                      </a:pPr>
                      <a:r>
                        <a:rPr lang="en-US" dirty="0"/>
                        <a:t>⚠️Requires glucose monitoring and hypoglycemia education</a:t>
                      </a:r>
                    </a:p>
                  </a:txBody>
                  <a:tcPr anchor="ctr">
                    <a:lnL>
                      <a:noFill/>
                    </a:lnL>
                    <a:lnR>
                      <a:noFill/>
                    </a:lnR>
                    <a:lnT>
                      <a:noFill/>
                    </a:lnT>
                    <a:lnB>
                      <a:noFill/>
                    </a:lnB>
                    <a:solidFill>
                      <a:srgbClr val="FFC000"/>
                    </a:solidFill>
                  </a:tcPr>
                </a:tc>
                <a:extLst>
                  <a:ext uri="{0D108BD9-81ED-4DB2-BD59-A6C34878D82A}">
                    <a16:rowId xmlns:a16="http://schemas.microsoft.com/office/drawing/2014/main" val="3123803563"/>
                  </a:ext>
                </a:extLst>
              </a:tr>
            </a:tbl>
          </a:graphicData>
        </a:graphic>
      </p:graphicFrame>
      <p:sp>
        <p:nvSpPr>
          <p:cNvPr id="3" name="TextBox 2">
            <a:extLst>
              <a:ext uri="{FF2B5EF4-FFF2-40B4-BE49-F238E27FC236}">
                <a16:creationId xmlns:a16="http://schemas.microsoft.com/office/drawing/2014/main" id="{6D6AAF96-93A8-A548-38BD-8F0C12C17B82}"/>
              </a:ext>
            </a:extLst>
          </p:cNvPr>
          <p:cNvSpPr txBox="1"/>
          <p:nvPr/>
        </p:nvSpPr>
        <p:spPr>
          <a:xfrm>
            <a:off x="4727848" y="6546830"/>
            <a:ext cx="7155675" cy="338554"/>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AU" sz="1600" b="0" dirty="0">
                <a:solidFill>
                  <a:srgbClr val="000000"/>
                </a:solidFill>
                <a:latin typeface="Calibri" panose="020F0502020204030204" pitchFamily="34" charset="0"/>
                <a:cs typeface="Times New Roman" panose="02020603050405020304" pitchFamily="18" charset="0"/>
              </a:rPr>
              <a:t>Courtesy of Marie McDonnell, MD</a:t>
            </a:r>
          </a:p>
        </p:txBody>
      </p:sp>
    </p:spTree>
    <p:extLst>
      <p:ext uri="{BB962C8B-B14F-4D97-AF65-F5344CB8AC3E}">
        <p14:creationId xmlns:p14="http://schemas.microsoft.com/office/powerpoint/2010/main" val="24555215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B69A5-FA7A-EF17-5178-085D1B0E70D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32E0840-B467-EEE8-DC9E-D16F798F201F}"/>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B3232906-924A-F1DA-ED88-8B60798C4DCE}"/>
              </a:ext>
            </a:extLst>
          </p:cNvPr>
          <p:cNvSpPr>
            <a:spLocks noGrp="1"/>
          </p:cNvSpPr>
          <p:nvPr>
            <p:ph idx="1"/>
          </p:nvPr>
        </p:nvSpPr>
        <p:spPr>
          <a:xfrm>
            <a:off x="912285" y="1556792"/>
            <a:ext cx="10358967" cy="4799013"/>
          </a:xfrm>
        </p:spPr>
        <p:txBody>
          <a:bodyPr/>
          <a:lstStyle/>
          <a:p>
            <a:pPr marL="98425" indent="0">
              <a:buNone/>
            </a:pPr>
            <a:r>
              <a:rPr lang="en-US" dirty="0"/>
              <a:t>What is the optimal approach to therapy for a patient with preexisting hyperglycemia or diabetes who is a candidate to receive a PI3K/AKT inhibitor? </a:t>
            </a:r>
          </a:p>
          <a:p>
            <a:pPr marL="98425" indent="0">
              <a:buNone/>
            </a:pPr>
            <a:r>
              <a:rPr lang="en-US" dirty="0"/>
              <a:t>What preemptive therapies (</a:t>
            </a:r>
            <a:r>
              <a:rPr lang="en-US" dirty="0" err="1"/>
              <a:t>eg</a:t>
            </a:r>
            <a:r>
              <a:rPr lang="en-US" dirty="0"/>
              <a:t>, metformin) should be recommended to patients starting on PI3K/AKT inhibitors? </a:t>
            </a:r>
          </a:p>
          <a:p>
            <a:pPr marL="98425" indent="0">
              <a:buNone/>
            </a:pPr>
            <a:r>
              <a:rPr lang="en-US" dirty="0"/>
              <a:t>Which preparation and dosing schedule of metformin is preferred? What side effects and toxicities need to be managed? </a:t>
            </a:r>
          </a:p>
          <a:p>
            <a:pPr marL="98425" indent="0">
              <a:buNone/>
            </a:pPr>
            <a:endParaRPr lang="en-US" dirty="0"/>
          </a:p>
          <a:p>
            <a:pPr marL="98425" indent="0">
              <a:buNone/>
            </a:pPr>
            <a:endParaRPr lang="en-US" dirty="0"/>
          </a:p>
        </p:txBody>
      </p:sp>
    </p:spTree>
    <p:extLst>
      <p:ext uri="{BB962C8B-B14F-4D97-AF65-F5344CB8AC3E}">
        <p14:creationId xmlns:p14="http://schemas.microsoft.com/office/powerpoint/2010/main" val="157041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A4DEF-E984-CD06-624A-CEB4D55F679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87C0B11-C092-12BF-B21F-119B5F841FE5}"/>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9857E073-C352-B415-2495-AFC7F2FCCE4E}"/>
              </a:ext>
            </a:extLst>
          </p:cNvPr>
          <p:cNvSpPr>
            <a:spLocks noGrp="1"/>
          </p:cNvSpPr>
          <p:nvPr>
            <p:ph idx="1"/>
          </p:nvPr>
        </p:nvSpPr>
        <p:spPr>
          <a:xfrm>
            <a:off x="912285" y="1556792"/>
            <a:ext cx="10358967" cy="4799013"/>
          </a:xfrm>
        </p:spPr>
        <p:txBody>
          <a:bodyPr/>
          <a:lstStyle/>
          <a:p>
            <a:pPr marL="98425" indent="0">
              <a:buNone/>
            </a:pPr>
            <a:r>
              <a:rPr lang="en-US" dirty="0"/>
              <a:t>What is the role of other agents used to manage hyperglycemia and diabetes, including insulin, for patients with PI3K/AKT inhibitor-associated hyperglycemia?</a:t>
            </a:r>
          </a:p>
          <a:p>
            <a:pPr marL="98425" indent="0">
              <a:buNone/>
            </a:pPr>
            <a:r>
              <a:rPr lang="en-US" dirty="0"/>
              <a:t>What is the role of GLP-1 receptor agonists for patients about to receive PI3K/AKT inhibitors? </a:t>
            </a:r>
          </a:p>
          <a:p>
            <a:pPr marL="98425" indent="0">
              <a:buNone/>
            </a:pPr>
            <a:endParaRPr lang="en-US" dirty="0"/>
          </a:p>
          <a:p>
            <a:pPr marL="98425" indent="0">
              <a:buNone/>
            </a:pPr>
            <a:endParaRPr lang="en-US" dirty="0"/>
          </a:p>
          <a:p>
            <a:pPr marL="98425" indent="0">
              <a:buNone/>
            </a:pPr>
            <a:endParaRPr lang="en-US" dirty="0"/>
          </a:p>
        </p:txBody>
      </p:sp>
    </p:spTree>
    <p:extLst>
      <p:ext uri="{BB962C8B-B14F-4D97-AF65-F5344CB8AC3E}">
        <p14:creationId xmlns:p14="http://schemas.microsoft.com/office/powerpoint/2010/main" val="3337760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8D3DE-0AA1-59E9-ABFB-7B04D220A27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2A83765-2C4D-BE12-959B-33E4D457878B}"/>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AF0E7467-C55D-82AD-A8FF-29C73FEC6E8F}"/>
              </a:ext>
            </a:extLst>
          </p:cNvPr>
          <p:cNvSpPr>
            <a:spLocks noGrp="1"/>
          </p:cNvSpPr>
          <p:nvPr>
            <p:ph idx="1"/>
          </p:nvPr>
        </p:nvSpPr>
        <p:spPr>
          <a:xfrm>
            <a:off x="912285" y="1556792"/>
            <a:ext cx="10358967" cy="4799013"/>
          </a:xfrm>
        </p:spPr>
        <p:txBody>
          <a:bodyPr/>
          <a:lstStyle/>
          <a:p>
            <a:pPr marL="98425" indent="0">
              <a:buNone/>
            </a:pPr>
            <a:r>
              <a:rPr lang="en-US" dirty="0"/>
              <a:t>What dietary recommendations do you provide to patients receiving PI3K/AKT inhibitors, and in which situations do you refer patients to see a nutritional counselor or dietician?</a:t>
            </a:r>
          </a:p>
          <a:p>
            <a:pPr marL="98425" indent="0">
              <a:buNone/>
            </a:pPr>
            <a:r>
              <a:rPr lang="en-US" dirty="0"/>
              <a:t>What recommendations do you provide to patients receiving PI3K/AKT inhibitors regarding exercise?</a:t>
            </a:r>
          </a:p>
          <a:p>
            <a:pPr marL="98425" indent="0">
              <a:buNone/>
            </a:pPr>
            <a:endParaRPr lang="en-US" dirty="0"/>
          </a:p>
          <a:p>
            <a:pPr marL="98425" indent="0">
              <a:buNone/>
            </a:pPr>
            <a:endParaRPr lang="en-US" dirty="0"/>
          </a:p>
          <a:p>
            <a:pPr marL="98425" indent="0">
              <a:buNone/>
            </a:pPr>
            <a:endParaRPr lang="en-US" dirty="0"/>
          </a:p>
        </p:txBody>
      </p:sp>
    </p:spTree>
    <p:extLst>
      <p:ext uri="{BB962C8B-B14F-4D97-AF65-F5344CB8AC3E}">
        <p14:creationId xmlns:p14="http://schemas.microsoft.com/office/powerpoint/2010/main" val="2179637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F322A-A621-4170-3779-5EEA59B63C3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40B0C15-5658-424E-9475-93AD39B523E4}"/>
              </a:ext>
            </a:extLst>
          </p:cNvPr>
          <p:cNvSpPr/>
          <p:nvPr/>
        </p:nvSpPr>
        <p:spPr bwMode="auto">
          <a:xfrm>
            <a:off x="659396" y="5589240"/>
            <a:ext cx="10621180" cy="648072"/>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2388509C-7045-8813-A268-48AA9F844810}"/>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DA90B939-5031-6EB6-9A15-57CF21A2A3BC}"/>
              </a:ext>
            </a:extLst>
          </p:cNvPr>
          <p:cNvSpPr>
            <a:spLocks noGrp="1"/>
          </p:cNvSpPr>
          <p:nvPr>
            <p:ph idx="1"/>
          </p:nvPr>
        </p:nvSpPr>
        <p:spPr>
          <a:xfrm>
            <a:off x="1260018" y="1484784"/>
            <a:ext cx="9804534" cy="4727456"/>
          </a:xfrm>
        </p:spPr>
        <p:txBody>
          <a:bodyPr/>
          <a:lstStyle/>
          <a:p>
            <a:pPr marL="98425" indent="0">
              <a:lnSpc>
                <a:spcPct val="100000"/>
              </a:lnSpc>
              <a:spcBef>
                <a:spcPts val="2400"/>
              </a:spcBef>
              <a:spcAft>
                <a:spcPts val="0"/>
              </a:spcAft>
              <a:buNone/>
            </a:pPr>
            <a:r>
              <a:rPr lang="en-US" sz="2600" dirty="0">
                <a:solidFill>
                  <a:schemeClr val="accent2"/>
                </a:solidFill>
              </a:rPr>
              <a:t>Introduction: </a:t>
            </a:r>
            <a:r>
              <a:rPr lang="en-US" sz="2600" dirty="0">
                <a:solidFill>
                  <a:schemeClr val="tx1"/>
                </a:solidFill>
              </a:rPr>
              <a:t>Use of On-Body Glucose Monitoring Devices</a:t>
            </a:r>
          </a:p>
          <a:p>
            <a:pPr marL="98425" indent="0">
              <a:lnSpc>
                <a:spcPct val="100000"/>
              </a:lnSpc>
              <a:spcBef>
                <a:spcPts val="2400"/>
              </a:spcBef>
              <a:spcAft>
                <a:spcPts val="0"/>
              </a:spcAft>
              <a:buNone/>
            </a:pPr>
            <a:r>
              <a:rPr lang="en-US" sz="2600" dirty="0">
                <a:solidFill>
                  <a:schemeClr val="accent2"/>
                </a:solidFill>
              </a:rPr>
              <a:t>Module 1: </a:t>
            </a:r>
            <a:r>
              <a:rPr lang="en-US" sz="2600" dirty="0">
                <a:solidFill>
                  <a:schemeClr val="tx1"/>
                </a:solidFill>
              </a:rPr>
              <a:t>Overview of Breast Cancer and Diabetes</a:t>
            </a:r>
          </a:p>
          <a:p>
            <a:pPr marL="98425" indent="0">
              <a:lnSpc>
                <a:spcPct val="100000"/>
              </a:lnSpc>
              <a:spcBef>
                <a:spcPts val="2400"/>
              </a:spcBef>
              <a:spcAft>
                <a:spcPts val="0"/>
              </a:spcAft>
              <a:buNone/>
            </a:pPr>
            <a:r>
              <a:rPr lang="en-US" sz="2600" dirty="0">
                <a:solidFill>
                  <a:schemeClr val="accent2"/>
                </a:solidFill>
              </a:rPr>
              <a:t>Module 2: </a:t>
            </a:r>
            <a:r>
              <a:rPr lang="en-US" sz="2600" dirty="0">
                <a:solidFill>
                  <a:schemeClr val="tx1"/>
                </a:solidFill>
              </a:rPr>
              <a:t>PI3K/AKT/mTOR Pathway and Glucose Metabolism</a:t>
            </a:r>
          </a:p>
          <a:p>
            <a:pPr marL="98425" indent="0">
              <a:lnSpc>
                <a:spcPct val="100000"/>
              </a:lnSpc>
              <a:spcBef>
                <a:spcPts val="2400"/>
              </a:spcBef>
              <a:spcAft>
                <a:spcPts val="0"/>
              </a:spcAft>
              <a:buNone/>
            </a:pPr>
            <a:r>
              <a:rPr lang="en-US" sz="2600" dirty="0">
                <a:solidFill>
                  <a:schemeClr val="accent2"/>
                </a:solidFill>
              </a:rPr>
              <a:t>Module 3: </a:t>
            </a:r>
            <a:r>
              <a:rPr lang="en-US" sz="2600" dirty="0">
                <a:solidFill>
                  <a:schemeClr val="tx1"/>
                </a:solidFill>
              </a:rPr>
              <a:t>Case Presentations — Part 1</a:t>
            </a:r>
          </a:p>
          <a:p>
            <a:pPr marL="98425" indent="0">
              <a:lnSpc>
                <a:spcPct val="100000"/>
              </a:lnSpc>
              <a:spcBef>
                <a:spcPts val="2400"/>
              </a:spcBef>
              <a:spcAft>
                <a:spcPts val="0"/>
              </a:spcAft>
              <a:buNone/>
            </a:pPr>
            <a:r>
              <a:rPr lang="en-US" sz="2600" dirty="0">
                <a:solidFill>
                  <a:schemeClr val="accent2"/>
                </a:solidFill>
              </a:rPr>
              <a:t>Module 4: </a:t>
            </a:r>
            <a:r>
              <a:rPr lang="en-US" sz="2600" dirty="0">
                <a:solidFill>
                  <a:schemeClr val="tx1"/>
                </a:solidFill>
              </a:rPr>
              <a:t>Current Data with </a:t>
            </a:r>
            <a:r>
              <a:rPr lang="en-US" sz="2600" dirty="0" err="1">
                <a:solidFill>
                  <a:schemeClr val="tx1"/>
                </a:solidFill>
              </a:rPr>
              <a:t>Alpelisib</a:t>
            </a:r>
            <a:r>
              <a:rPr lang="en-US" sz="2600" dirty="0">
                <a:solidFill>
                  <a:schemeClr val="tx1"/>
                </a:solidFill>
              </a:rPr>
              <a:t>, </a:t>
            </a:r>
            <a:r>
              <a:rPr lang="en-US" sz="2600" dirty="0" err="1">
                <a:solidFill>
                  <a:schemeClr val="tx1"/>
                </a:solidFill>
              </a:rPr>
              <a:t>Capivasertib</a:t>
            </a:r>
            <a:r>
              <a:rPr lang="en-US" sz="2600" dirty="0">
                <a:solidFill>
                  <a:schemeClr val="tx1"/>
                </a:solidFill>
              </a:rPr>
              <a:t> and </a:t>
            </a:r>
            <a:r>
              <a:rPr lang="en-US" sz="2600" dirty="0" err="1">
                <a:solidFill>
                  <a:schemeClr val="tx1"/>
                </a:solidFill>
              </a:rPr>
              <a:t>Inavolisib</a:t>
            </a:r>
            <a:endParaRPr lang="en-US" sz="2600" dirty="0">
              <a:solidFill>
                <a:schemeClr val="tx1"/>
              </a:solidFill>
            </a:endParaRPr>
          </a:p>
          <a:p>
            <a:pPr marL="98425" indent="0">
              <a:lnSpc>
                <a:spcPct val="100000"/>
              </a:lnSpc>
              <a:spcBef>
                <a:spcPts val="2400"/>
              </a:spcBef>
              <a:spcAft>
                <a:spcPts val="0"/>
              </a:spcAft>
              <a:buNone/>
            </a:pPr>
            <a:r>
              <a:rPr lang="en-US" sz="2600" dirty="0">
                <a:solidFill>
                  <a:schemeClr val="accent2"/>
                </a:solidFill>
              </a:rPr>
              <a:t>Module 5: </a:t>
            </a:r>
            <a:r>
              <a:rPr lang="en-US" sz="2600" dirty="0">
                <a:solidFill>
                  <a:schemeClr val="tx1"/>
                </a:solidFill>
              </a:rPr>
              <a:t>Prevention and Management of Hyperglycemia </a:t>
            </a:r>
          </a:p>
          <a:p>
            <a:pPr marL="98425" indent="0">
              <a:lnSpc>
                <a:spcPct val="100000"/>
              </a:lnSpc>
              <a:spcBef>
                <a:spcPts val="2400"/>
              </a:spcBef>
              <a:spcAft>
                <a:spcPts val="0"/>
              </a:spcAft>
              <a:buNone/>
            </a:pPr>
            <a:r>
              <a:rPr lang="en-US" sz="2600" dirty="0">
                <a:solidFill>
                  <a:schemeClr val="bg1"/>
                </a:solidFill>
              </a:rPr>
              <a:t>Module 6: Case Presentations — Part 2</a:t>
            </a:r>
          </a:p>
        </p:txBody>
      </p:sp>
    </p:spTree>
    <p:custDataLst>
      <p:tags r:id="rId1"/>
    </p:custDataLst>
    <p:extLst>
      <p:ext uri="{BB962C8B-B14F-4D97-AF65-F5344CB8AC3E}">
        <p14:creationId xmlns:p14="http://schemas.microsoft.com/office/powerpoint/2010/main" val="1651539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D41F9-E4D1-56C6-6121-5F7AE1044FEA}"/>
              </a:ext>
            </a:extLst>
          </p:cNvPr>
          <p:cNvSpPr>
            <a:spLocks noGrp="1"/>
          </p:cNvSpPr>
          <p:nvPr>
            <p:ph type="title"/>
          </p:nvPr>
        </p:nvSpPr>
        <p:spPr>
          <a:xfrm>
            <a:off x="833668" y="183748"/>
            <a:ext cx="10515600" cy="1325563"/>
          </a:xfrm>
        </p:spPr>
        <p:txBody>
          <a:bodyPr>
            <a:normAutofit/>
          </a:bodyPr>
          <a:lstStyle/>
          <a:p>
            <a:br>
              <a:rPr lang="en-US" sz="2400" dirty="0"/>
            </a:br>
            <a:r>
              <a:rPr lang="en-US" sz="2400" dirty="0"/>
              <a:t>HR+/HER2- MBC: </a:t>
            </a:r>
            <a:r>
              <a:rPr lang="en-US" sz="2400" dirty="0" err="1"/>
              <a:t>Inavolisib</a:t>
            </a:r>
            <a:r>
              <a:rPr lang="en-US" sz="2400" dirty="0"/>
              <a:t>, Palbociclib and Fulvestrant</a:t>
            </a:r>
          </a:p>
        </p:txBody>
      </p:sp>
      <p:sp>
        <p:nvSpPr>
          <p:cNvPr id="3" name="Content Placeholder 2">
            <a:extLst>
              <a:ext uri="{FF2B5EF4-FFF2-40B4-BE49-F238E27FC236}">
                <a16:creationId xmlns:a16="http://schemas.microsoft.com/office/drawing/2014/main" id="{FE33AAB4-6915-572A-0A71-D4ED7B005593}"/>
              </a:ext>
            </a:extLst>
          </p:cNvPr>
          <p:cNvSpPr>
            <a:spLocks noGrp="1"/>
          </p:cNvSpPr>
          <p:nvPr>
            <p:ph idx="1"/>
          </p:nvPr>
        </p:nvSpPr>
        <p:spPr>
          <a:xfrm>
            <a:off x="838200" y="1207917"/>
            <a:ext cx="10861713" cy="5466335"/>
          </a:xfrm>
        </p:spPr>
        <p:txBody>
          <a:bodyPr>
            <a:normAutofit fontScale="92500" lnSpcReduction="10000"/>
          </a:bodyPr>
          <a:lstStyle/>
          <a:p>
            <a:r>
              <a:rPr lang="en-US" dirty="0"/>
              <a:t>69 </a:t>
            </a:r>
            <a:r>
              <a:rPr lang="en-US" dirty="0" err="1"/>
              <a:t>yo</a:t>
            </a:r>
            <a:r>
              <a:rPr lang="en-US" dirty="0"/>
              <a:t> woman from Mexico</a:t>
            </a:r>
          </a:p>
          <a:p>
            <a:pPr lvl="1"/>
            <a:r>
              <a:rPr lang="en-US" dirty="0"/>
              <a:t>2007 stage II node positive HR+ breast cancer</a:t>
            </a:r>
          </a:p>
          <a:p>
            <a:pPr lvl="2"/>
            <a:r>
              <a:rPr lang="en-US" dirty="0"/>
              <a:t>Rx: TAC x 6, tamoxifen to 2014</a:t>
            </a:r>
          </a:p>
          <a:p>
            <a:pPr lvl="1"/>
            <a:r>
              <a:rPr lang="en-US" dirty="0"/>
              <a:t>2021 axillary node recurrence, HR+</a:t>
            </a:r>
          </a:p>
          <a:p>
            <a:pPr lvl="2"/>
            <a:r>
              <a:rPr lang="en-US" dirty="0"/>
              <a:t>TC x 1, then paclitaxel x 9 weeks, mastectomy/AXLD</a:t>
            </a:r>
          </a:p>
          <a:p>
            <a:pPr lvl="2"/>
            <a:r>
              <a:rPr lang="en-US" dirty="0"/>
              <a:t>2021 – 2025 exemestane</a:t>
            </a:r>
          </a:p>
          <a:p>
            <a:pPr lvl="1"/>
            <a:r>
              <a:rPr lang="en-US" dirty="0"/>
              <a:t>Late 2024: bone pain, then axillary node enlargement</a:t>
            </a:r>
          </a:p>
          <a:p>
            <a:pPr lvl="2"/>
            <a:r>
              <a:rPr lang="en-US" dirty="0"/>
              <a:t>3-5/25 workup: grade II IDC in node, extensive bone metastases</a:t>
            </a:r>
          </a:p>
          <a:p>
            <a:pPr lvl="2"/>
            <a:r>
              <a:rPr lang="en-US" dirty="0"/>
              <a:t>Tamoxifen x 3 weeks, then Fulvestrant x 2 with </a:t>
            </a:r>
            <a:r>
              <a:rPr lang="en-US" dirty="0" err="1"/>
              <a:t>abemaciclib</a:t>
            </a:r>
            <a:r>
              <a:rPr lang="en-US" dirty="0"/>
              <a:t> x 5 days (stopped due to toxicity), relocated to U.S. with severe bone pain</a:t>
            </a:r>
          </a:p>
          <a:p>
            <a:pPr lvl="1"/>
            <a:r>
              <a:rPr lang="en-US" dirty="0"/>
              <a:t>U.S. </a:t>
            </a:r>
          </a:p>
          <a:p>
            <a:pPr lvl="2"/>
            <a:r>
              <a:rPr lang="en-US" dirty="0"/>
              <a:t>PET/CT: extensive disease in left breast, bone, nodes, liver</a:t>
            </a:r>
          </a:p>
          <a:p>
            <a:pPr lvl="2"/>
            <a:r>
              <a:rPr lang="en-US" dirty="0"/>
              <a:t>Guardant ctDNA: PIK3CA C420R 9.5%, TMB 9.49</a:t>
            </a:r>
          </a:p>
          <a:p>
            <a:pPr lvl="2"/>
            <a:r>
              <a:rPr lang="en-US" dirty="0"/>
              <a:t>Left breast bx: grade 2 IDC, ER 50%, PR 0, HER2 2+/FISH NA, Ki67 25%</a:t>
            </a:r>
          </a:p>
          <a:p>
            <a:pPr lvl="2"/>
            <a:r>
              <a:rPr lang="en-US" dirty="0"/>
              <a:t>7/25 RT: C7-T2, L3-4 x 5 fractions</a:t>
            </a:r>
          </a:p>
          <a:p>
            <a:pPr lvl="2"/>
            <a:r>
              <a:rPr lang="en-US" b="1" dirty="0"/>
              <a:t>8/25: Palbociclib 125 mg, </a:t>
            </a:r>
            <a:r>
              <a:rPr lang="en-US" b="1" dirty="0" err="1"/>
              <a:t>inavolisib</a:t>
            </a:r>
            <a:r>
              <a:rPr lang="en-US" b="1" dirty="0"/>
              <a:t> 9 mg with continued fulvestrant</a:t>
            </a:r>
          </a:p>
          <a:p>
            <a:pPr lvl="3"/>
            <a:r>
              <a:rPr lang="en-US" b="1" dirty="0"/>
              <a:t>HgbA1c: 6.2</a:t>
            </a:r>
          </a:p>
          <a:p>
            <a:pPr lvl="3"/>
            <a:r>
              <a:rPr lang="en-US" b="1" dirty="0"/>
              <a:t>Glucose 107</a:t>
            </a:r>
          </a:p>
          <a:p>
            <a:pPr lvl="3"/>
            <a:endParaRPr lang="en-US" dirty="0"/>
          </a:p>
          <a:p>
            <a:pPr lvl="2"/>
            <a:endParaRPr lang="en-US" dirty="0"/>
          </a:p>
        </p:txBody>
      </p:sp>
      <p:sp>
        <p:nvSpPr>
          <p:cNvPr id="4" name="Title 1">
            <a:extLst>
              <a:ext uri="{FF2B5EF4-FFF2-40B4-BE49-F238E27FC236}">
                <a16:creationId xmlns:a16="http://schemas.microsoft.com/office/drawing/2014/main" id="{74AF6F1F-04D3-85BC-4A64-B51D9D393087}"/>
              </a:ext>
            </a:extLst>
          </p:cNvPr>
          <p:cNvSpPr txBox="1">
            <a:spLocks/>
          </p:cNvSpPr>
          <p:nvPr/>
        </p:nvSpPr>
        <p:spPr>
          <a:xfrm>
            <a:off x="838200" y="18255"/>
            <a:ext cx="10515600"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600" b="0" i="0" u="none" strike="noStrike" kern="1200" cap="none" spc="0" normalizeH="0" baseline="0" noProof="0" dirty="0">
                <a:ln>
                  <a:noFill/>
                </a:ln>
                <a:solidFill>
                  <a:prstClr val="black"/>
                </a:solidFill>
                <a:effectLst/>
                <a:uLnTx/>
                <a:uFillTx/>
                <a:latin typeface="Aptos Display" panose="02110004020202020204"/>
                <a:ea typeface="+mj-ea"/>
                <a:cs typeface="+mj-cs"/>
              </a:rPr>
            </a:br>
            <a:r>
              <a:rPr kumimoji="0" lang="en-US" sz="5300" b="1" i="0" u="none" strike="noStrike" kern="1200" cap="none" spc="0" normalizeH="0" baseline="0" noProof="0" dirty="0">
                <a:ln>
                  <a:noFill/>
                </a:ln>
                <a:solidFill>
                  <a:prstClr val="black"/>
                </a:solidFill>
                <a:effectLst/>
                <a:uLnTx/>
                <a:uFillTx/>
                <a:latin typeface="Aptos Display" panose="02110004020202020204"/>
                <a:ea typeface="+mj-ea"/>
                <a:cs typeface="+mj-cs"/>
              </a:rPr>
              <a:t>Dr Rugo Case: 69-year-old woman</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Aptos Display" panose="02110004020202020204"/>
                <a:ea typeface="+mj-ea"/>
                <a:cs typeface="+mj-cs"/>
              </a:rPr>
            </a:br>
            <a:br>
              <a:rPr kumimoji="0" lang="en-US" sz="2800" b="0" i="0" u="none" strike="noStrike" kern="1200" cap="none" spc="0" normalizeH="0" baseline="0" noProof="0" dirty="0">
                <a:ln>
                  <a:noFill/>
                </a:ln>
                <a:solidFill>
                  <a:prstClr val="black"/>
                </a:solidFill>
                <a:effectLst/>
                <a:uLnTx/>
                <a:uFillTx/>
                <a:latin typeface="Aptos Display" panose="02110004020202020204"/>
                <a:ea typeface="+mj-ea"/>
                <a:cs typeface="+mj-cs"/>
              </a:rPr>
            </a:br>
            <a:endParaRPr kumimoji="0" lang="en-US" sz="31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2107925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36581088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714CA2-9D55-3BBF-9835-F033DAEDF10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932877"/>
            <a:ext cx="7869642" cy="1608451"/>
          </a:xfrm>
          <a:prstGeom prst="rect">
            <a:avLst/>
          </a:prstGeom>
        </p:spPr>
      </p:pic>
      <p:pic>
        <p:nvPicPr>
          <p:cNvPr id="5" name="Picture 4">
            <a:extLst>
              <a:ext uri="{FF2B5EF4-FFF2-40B4-BE49-F238E27FC236}">
                <a16:creationId xmlns:a16="http://schemas.microsoft.com/office/drawing/2014/main" id="{81679C38-2E8F-7706-F507-E63283221F1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884121" y="2332038"/>
            <a:ext cx="1800764" cy="1325563"/>
          </a:xfrm>
          <a:prstGeom prst="rect">
            <a:avLst/>
          </a:prstGeom>
        </p:spPr>
      </p:pic>
      <p:pic>
        <p:nvPicPr>
          <p:cNvPr id="6" name="Picture 5">
            <a:extLst>
              <a:ext uri="{FF2B5EF4-FFF2-40B4-BE49-F238E27FC236}">
                <a16:creationId xmlns:a16="http://schemas.microsoft.com/office/drawing/2014/main" id="{A1E9A733-5793-630C-6D13-FABF17D02B28}"/>
              </a:ext>
            </a:extLst>
          </p:cNvPr>
          <p:cNvPicPr>
            <a:picLocks noChangeAspect="1"/>
          </p:cNvPicPr>
          <p:nvPr/>
        </p:nvPicPr>
        <p:blipFill>
          <a:blip r:embed="rId6"/>
          <a:stretch>
            <a:fillRect/>
          </a:stretch>
        </p:blipFill>
        <p:spPr>
          <a:xfrm>
            <a:off x="8662556" y="1932877"/>
            <a:ext cx="3529444" cy="1608451"/>
          </a:xfrm>
          <a:prstGeom prst="rect">
            <a:avLst/>
          </a:prstGeom>
        </p:spPr>
      </p:pic>
      <p:sp>
        <p:nvSpPr>
          <p:cNvPr id="8" name="TextBox 7">
            <a:extLst>
              <a:ext uri="{FF2B5EF4-FFF2-40B4-BE49-F238E27FC236}">
                <a16:creationId xmlns:a16="http://schemas.microsoft.com/office/drawing/2014/main" id="{9BB7E95E-AB64-80F1-7266-32311C2D25C4}"/>
              </a:ext>
            </a:extLst>
          </p:cNvPr>
          <p:cNvSpPr txBox="1"/>
          <p:nvPr/>
        </p:nvSpPr>
        <p:spPr>
          <a:xfrm>
            <a:off x="8455259" y="4651447"/>
            <a:ext cx="2209064"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42C7"/>
                </a:solidFill>
                <a:effectLst/>
                <a:uLnTx/>
                <a:uFillTx/>
                <a:latin typeface="Arial" panose="020B0604020202020204" pitchFamily="34" charset="0"/>
                <a:ea typeface="MS PGothic" charset="0"/>
                <a:cs typeface="+mn-cs"/>
              </a:rPr>
              <a:t>12/23/25 restart </a:t>
            </a:r>
            <a:r>
              <a:rPr kumimoji="0" lang="en-US" sz="1100" b="1" i="0" u="none" strike="noStrike" kern="1200" cap="none" spc="0" normalizeH="0" baseline="0" noProof="0" dirty="0" err="1">
                <a:ln>
                  <a:noFill/>
                </a:ln>
                <a:solidFill>
                  <a:srgbClr val="0042C7"/>
                </a:solidFill>
                <a:effectLst/>
                <a:uLnTx/>
                <a:uFillTx/>
                <a:latin typeface="Arial" panose="020B0604020202020204" pitchFamily="34" charset="0"/>
                <a:ea typeface="MS PGothic" charset="0"/>
                <a:cs typeface="+mn-cs"/>
              </a:rPr>
              <a:t>inavolisib</a:t>
            </a:r>
            <a:r>
              <a:rPr kumimoji="0" lang="en-US" sz="1100" b="1" i="0" u="none" strike="noStrike" kern="1200" cap="none" spc="0" normalizeH="0" baseline="0" noProof="0" dirty="0">
                <a:ln>
                  <a:noFill/>
                </a:ln>
                <a:solidFill>
                  <a:srgbClr val="0042C7"/>
                </a:solidFill>
                <a:effectLst/>
                <a:uLnTx/>
                <a:uFillTx/>
                <a:latin typeface="Arial" panose="020B0604020202020204" pitchFamily="34" charset="0"/>
                <a:ea typeface="MS PGothic" charset="0"/>
                <a:cs typeface="+mn-cs"/>
              </a:rPr>
              <a:t> 3mg and palbociclib 75mg</a:t>
            </a:r>
            <a:endParaRPr kumimoji="0" lang="en-US" sz="1100" b="0" i="0" u="none" strike="noStrike" kern="1200" cap="none" spc="0" normalizeH="0" baseline="0" noProof="0" dirty="0">
              <a:ln>
                <a:noFill/>
              </a:ln>
              <a:solidFill>
                <a:srgbClr val="0042C7"/>
              </a:solidFill>
              <a:effectLst/>
              <a:uLnTx/>
              <a:uFillTx/>
              <a:latin typeface="Arial" panose="020B0604020202020204" pitchFamily="34" charset="0"/>
              <a:ea typeface="MS PGothic" charset="0"/>
              <a:cs typeface="+mn-cs"/>
            </a:endParaRPr>
          </a:p>
        </p:txBody>
      </p:sp>
      <p:cxnSp>
        <p:nvCxnSpPr>
          <p:cNvPr id="10" name="Straight Arrow Connector 9">
            <a:extLst>
              <a:ext uri="{FF2B5EF4-FFF2-40B4-BE49-F238E27FC236}">
                <a16:creationId xmlns:a16="http://schemas.microsoft.com/office/drawing/2014/main" id="{614F7993-1C14-8B12-18B3-12185362B592}"/>
              </a:ext>
            </a:extLst>
          </p:cNvPr>
          <p:cNvCxnSpPr>
            <a:cxnSpLocks/>
          </p:cNvCxnSpPr>
          <p:nvPr/>
        </p:nvCxnSpPr>
        <p:spPr>
          <a:xfrm flipV="1">
            <a:off x="9430439" y="3541328"/>
            <a:ext cx="0" cy="9976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225B6A9A-C927-D90B-444A-122A68AC4D7D}"/>
              </a:ext>
            </a:extLst>
          </p:cNvPr>
          <p:cNvSpPr txBox="1"/>
          <p:nvPr/>
        </p:nvSpPr>
        <p:spPr>
          <a:xfrm>
            <a:off x="7050794" y="3893842"/>
            <a:ext cx="2125199"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42C7"/>
                </a:solidFill>
                <a:effectLst/>
                <a:uLnTx/>
                <a:uFillTx/>
                <a:latin typeface="Arial" panose="020B0604020202020204" pitchFamily="34" charset="0"/>
                <a:ea typeface="MS PGothic" charset="0"/>
                <a:cs typeface="+mn-cs"/>
              </a:rPr>
              <a:t>11/25/25 hospitalized for pneumonia, held </a:t>
            </a:r>
            <a:r>
              <a:rPr kumimoji="0" lang="en-US" sz="1100" b="1" i="0" u="none" strike="noStrike" kern="1200" cap="none" spc="0" normalizeH="0" baseline="0" noProof="0" dirty="0" err="1">
                <a:ln>
                  <a:noFill/>
                </a:ln>
                <a:solidFill>
                  <a:srgbClr val="0042C7"/>
                </a:solidFill>
                <a:effectLst/>
                <a:uLnTx/>
                <a:uFillTx/>
                <a:latin typeface="Arial" panose="020B0604020202020204" pitchFamily="34" charset="0"/>
                <a:ea typeface="MS PGothic" charset="0"/>
                <a:cs typeface="+mn-cs"/>
              </a:rPr>
              <a:t>Inavolisib</a:t>
            </a:r>
            <a:r>
              <a:rPr kumimoji="0" lang="en-US" sz="1100" b="1" i="0" u="none" strike="noStrike" kern="1200" cap="none" spc="0" normalizeH="0" baseline="0" noProof="0" dirty="0">
                <a:ln>
                  <a:noFill/>
                </a:ln>
                <a:solidFill>
                  <a:srgbClr val="0042C7"/>
                </a:solidFill>
                <a:effectLst/>
                <a:uLnTx/>
                <a:uFillTx/>
                <a:latin typeface="Arial" panose="020B0604020202020204" pitchFamily="34" charset="0"/>
                <a:ea typeface="MS PGothic" charset="0"/>
                <a:cs typeface="+mn-cs"/>
              </a:rPr>
              <a:t> and Palbociclib </a:t>
            </a:r>
            <a:endParaRPr kumimoji="0" lang="en-US" sz="1100" b="0" i="0" u="none" strike="noStrike" kern="1200" cap="none" spc="0" normalizeH="0" baseline="0" noProof="0" dirty="0">
              <a:ln>
                <a:noFill/>
              </a:ln>
              <a:solidFill>
                <a:srgbClr val="0042C7"/>
              </a:solidFill>
              <a:effectLst/>
              <a:uLnTx/>
              <a:uFillTx/>
              <a:latin typeface="Arial" panose="020B0604020202020204" pitchFamily="34" charset="0"/>
              <a:ea typeface="MS PGothic" charset="0"/>
              <a:cs typeface="+mn-cs"/>
            </a:endParaRPr>
          </a:p>
        </p:txBody>
      </p:sp>
      <p:cxnSp>
        <p:nvCxnSpPr>
          <p:cNvPr id="17" name="Straight Arrow Connector 16">
            <a:extLst>
              <a:ext uri="{FF2B5EF4-FFF2-40B4-BE49-F238E27FC236}">
                <a16:creationId xmlns:a16="http://schemas.microsoft.com/office/drawing/2014/main" id="{16A858F1-7210-DEB5-0C9C-2A4EA4F8022B}"/>
              </a:ext>
            </a:extLst>
          </p:cNvPr>
          <p:cNvCxnSpPr/>
          <p:nvPr/>
        </p:nvCxnSpPr>
        <p:spPr>
          <a:xfrm flipV="1">
            <a:off x="8218583" y="3429000"/>
            <a:ext cx="0" cy="3718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2163A51-6F17-6129-4FD9-F8CEDE8A6A2D}"/>
              </a:ext>
            </a:extLst>
          </p:cNvPr>
          <p:cNvSpPr txBox="1"/>
          <p:nvPr/>
        </p:nvSpPr>
        <p:spPr>
          <a:xfrm>
            <a:off x="1446557" y="3893842"/>
            <a:ext cx="6097836"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42C7"/>
                </a:solidFill>
                <a:effectLst/>
                <a:uLnTx/>
                <a:uFillTx/>
                <a:latin typeface="Arial" panose="020B0604020202020204" pitchFamily="34" charset="0"/>
                <a:ea typeface="MS PGothic" charset="0"/>
                <a:cs typeface="+mn-cs"/>
              </a:rPr>
              <a:t>8/27/25 Dose reduced </a:t>
            </a:r>
            <a:r>
              <a:rPr kumimoji="0" lang="en-US" sz="1100" b="1" i="0" u="none" strike="noStrike" kern="1200" cap="none" spc="0" normalizeH="0" baseline="0" noProof="0" dirty="0" err="1">
                <a:ln>
                  <a:noFill/>
                </a:ln>
                <a:solidFill>
                  <a:srgbClr val="0042C7"/>
                </a:solidFill>
                <a:effectLst/>
                <a:uLnTx/>
                <a:uFillTx/>
                <a:latin typeface="Arial" panose="020B0604020202020204" pitchFamily="34" charset="0"/>
                <a:ea typeface="MS PGothic" charset="0"/>
                <a:cs typeface="+mn-cs"/>
              </a:rPr>
              <a:t>inavolisib</a:t>
            </a:r>
            <a:r>
              <a:rPr kumimoji="0" lang="en-US" sz="1100" b="1" i="0" u="none" strike="noStrike" kern="1200" cap="none" spc="0" normalizeH="0" baseline="0" noProof="0" dirty="0">
                <a:ln>
                  <a:noFill/>
                </a:ln>
                <a:solidFill>
                  <a:srgbClr val="0042C7"/>
                </a:solidFill>
                <a:effectLst/>
                <a:uLnTx/>
                <a:uFillTx/>
                <a:latin typeface="Arial" panose="020B0604020202020204" pitchFamily="34" charset="0"/>
                <a:ea typeface="MS PGothic" charset="0"/>
                <a:cs typeface="+mn-cs"/>
              </a:rPr>
              <a:t> to 6 mg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42C7"/>
                </a:solidFill>
                <a:effectLst/>
                <a:uLnTx/>
                <a:uFillTx/>
                <a:latin typeface="Arial" panose="020B0604020202020204" pitchFamily="34" charset="0"/>
                <a:ea typeface="MS PGothic" charset="0"/>
                <a:cs typeface="+mn-cs"/>
              </a:rPr>
              <a:t>ANC 0.51, Palbociclib held, resumed at 100 mg</a:t>
            </a:r>
            <a:endParaRPr kumimoji="0" lang="en-US" sz="1100" b="0" i="0" u="none" strike="noStrike" kern="1200" cap="none" spc="0" normalizeH="0" baseline="0" noProof="0" dirty="0">
              <a:ln>
                <a:noFill/>
              </a:ln>
              <a:solidFill>
                <a:srgbClr val="0042C7"/>
              </a:solidFill>
              <a:effectLst/>
              <a:uLnTx/>
              <a:uFillTx/>
              <a:latin typeface="Arial" panose="020B0604020202020204" pitchFamily="34" charset="0"/>
              <a:ea typeface="MS PGothic" charset="0"/>
              <a:cs typeface="+mn-cs"/>
            </a:endParaRPr>
          </a:p>
        </p:txBody>
      </p:sp>
      <p:cxnSp>
        <p:nvCxnSpPr>
          <p:cNvPr id="20" name="Straight Arrow Connector 19">
            <a:extLst>
              <a:ext uri="{FF2B5EF4-FFF2-40B4-BE49-F238E27FC236}">
                <a16:creationId xmlns:a16="http://schemas.microsoft.com/office/drawing/2014/main" id="{3F455061-8A77-2600-CB27-04EFE9C3D6C6}"/>
              </a:ext>
            </a:extLst>
          </p:cNvPr>
          <p:cNvCxnSpPr/>
          <p:nvPr/>
        </p:nvCxnSpPr>
        <p:spPr>
          <a:xfrm flipV="1">
            <a:off x="4415927" y="3471691"/>
            <a:ext cx="0" cy="3718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B4DED0BB-8664-5F09-DB33-E43E6ACB76D3}"/>
              </a:ext>
            </a:extLst>
          </p:cNvPr>
          <p:cNvSpPr txBox="1"/>
          <p:nvPr/>
        </p:nvSpPr>
        <p:spPr>
          <a:xfrm>
            <a:off x="2933833" y="885027"/>
            <a:ext cx="2695786"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42C7"/>
                </a:solidFill>
                <a:effectLst/>
                <a:uLnTx/>
                <a:uFillTx/>
                <a:latin typeface="Arial" panose="020B0604020202020204" pitchFamily="34" charset="0"/>
                <a:ea typeface="MS PGothic" charset="0"/>
                <a:cs typeface="+mn-cs"/>
              </a:rPr>
              <a:t>8/9/25: Palbo 125 mg 21 days on 7 days off and </a:t>
            </a:r>
            <a:r>
              <a:rPr kumimoji="0" lang="en-US" sz="1100" b="1" i="0" u="none" strike="noStrike" kern="1200" cap="none" spc="0" normalizeH="0" baseline="0" noProof="0" dirty="0" err="1">
                <a:ln>
                  <a:noFill/>
                </a:ln>
                <a:solidFill>
                  <a:srgbClr val="0042C7"/>
                </a:solidFill>
                <a:effectLst/>
                <a:uLnTx/>
                <a:uFillTx/>
                <a:latin typeface="Arial" panose="020B0604020202020204" pitchFamily="34" charset="0"/>
                <a:ea typeface="MS PGothic" charset="0"/>
                <a:cs typeface="+mn-cs"/>
              </a:rPr>
              <a:t>Inavolisib</a:t>
            </a:r>
            <a:r>
              <a:rPr kumimoji="0" lang="en-US" sz="1100" b="1" i="0" u="none" strike="noStrike" kern="1200" cap="none" spc="0" normalizeH="0" baseline="0" noProof="0" dirty="0">
                <a:ln>
                  <a:noFill/>
                </a:ln>
                <a:solidFill>
                  <a:srgbClr val="0042C7"/>
                </a:solidFill>
                <a:effectLst/>
                <a:uLnTx/>
                <a:uFillTx/>
                <a:latin typeface="Arial" panose="020B0604020202020204" pitchFamily="34" charset="0"/>
                <a:ea typeface="MS PGothic" charset="0"/>
                <a:cs typeface="+mn-cs"/>
              </a:rPr>
              <a:t> 9 mg daily.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7030A0"/>
                </a:solidFill>
                <a:effectLst/>
                <a:uLnTx/>
                <a:uFillTx/>
                <a:latin typeface="Arial" panose="020B0604020202020204" pitchFamily="34" charset="0"/>
                <a:ea typeface="MS PGothic" charset="0"/>
                <a:cs typeface="+mn-cs"/>
              </a:rPr>
              <a:t>Meformin</a:t>
            </a:r>
            <a:r>
              <a:rPr kumimoji="0" lang="en-US" sz="1100" b="1" i="0" u="none" strike="noStrike" kern="1200" cap="none" spc="0" normalizeH="0" baseline="0" noProof="0" dirty="0">
                <a:ln>
                  <a:noFill/>
                </a:ln>
                <a:solidFill>
                  <a:srgbClr val="7030A0"/>
                </a:solidFill>
                <a:effectLst/>
                <a:uLnTx/>
                <a:uFillTx/>
                <a:latin typeface="Arial" panose="020B0604020202020204" pitchFamily="34" charset="0"/>
                <a:ea typeface="MS PGothic" charset="0"/>
                <a:cs typeface="+mn-cs"/>
              </a:rPr>
              <a:t> 500 mg BID</a:t>
            </a:r>
            <a:endParaRPr kumimoji="0" lang="en-US" sz="1100" b="0" i="0" u="none" strike="noStrike" kern="1200" cap="none" spc="0" normalizeH="0" baseline="0" noProof="0" dirty="0">
              <a:ln>
                <a:noFill/>
              </a:ln>
              <a:solidFill>
                <a:srgbClr val="7030A0"/>
              </a:solidFill>
              <a:effectLst/>
              <a:uLnTx/>
              <a:uFillTx/>
              <a:latin typeface="Arial" panose="020B0604020202020204" pitchFamily="34" charset="0"/>
              <a:ea typeface="MS PGothic" charset="0"/>
              <a:cs typeface="+mn-cs"/>
            </a:endParaRPr>
          </a:p>
        </p:txBody>
      </p:sp>
      <p:cxnSp>
        <p:nvCxnSpPr>
          <p:cNvPr id="24" name="Straight Arrow Connector 23">
            <a:extLst>
              <a:ext uri="{FF2B5EF4-FFF2-40B4-BE49-F238E27FC236}">
                <a16:creationId xmlns:a16="http://schemas.microsoft.com/office/drawing/2014/main" id="{8FA3212E-8D33-48CA-2E53-0FFD57F8344B}"/>
              </a:ext>
            </a:extLst>
          </p:cNvPr>
          <p:cNvCxnSpPr>
            <a:cxnSpLocks/>
          </p:cNvCxnSpPr>
          <p:nvPr/>
        </p:nvCxnSpPr>
        <p:spPr>
          <a:xfrm>
            <a:off x="4087258" y="1707614"/>
            <a:ext cx="0" cy="3525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3CFA5499-A7B7-A3BB-7A09-0E6B539C4E03}"/>
              </a:ext>
            </a:extLst>
          </p:cNvPr>
          <p:cNvSpPr txBox="1"/>
          <p:nvPr/>
        </p:nvSpPr>
        <p:spPr>
          <a:xfrm>
            <a:off x="2933833" y="1362770"/>
            <a:ext cx="6097836"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7030A0"/>
                </a:solidFill>
                <a:effectLst/>
                <a:uLnTx/>
                <a:uFillTx/>
                <a:latin typeface="Arial" panose="020B0604020202020204" pitchFamily="34" charset="0"/>
                <a:ea typeface="MS PGothic" charset="0"/>
                <a:cs typeface="+mn-cs"/>
              </a:rPr>
              <a:t>9/5/25 Sitagliptin 100 mg/d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7030A0"/>
                </a:solidFill>
                <a:effectLst/>
                <a:uLnTx/>
                <a:uFillTx/>
                <a:latin typeface="Arial" panose="020B0604020202020204" pitchFamily="34" charset="0"/>
                <a:ea typeface="MS PGothic" charset="0"/>
                <a:cs typeface="+mn-cs"/>
              </a:rPr>
              <a:t>Meformin</a:t>
            </a:r>
            <a:r>
              <a:rPr kumimoji="0" lang="en-US" sz="1100" b="1" i="0" u="none" strike="noStrike" kern="1200" cap="none" spc="0" normalizeH="0" baseline="0" noProof="0" dirty="0">
                <a:ln>
                  <a:noFill/>
                </a:ln>
                <a:solidFill>
                  <a:srgbClr val="7030A0"/>
                </a:solidFill>
                <a:effectLst/>
                <a:uLnTx/>
                <a:uFillTx/>
                <a:latin typeface="Arial" panose="020B0604020202020204" pitchFamily="34" charset="0"/>
                <a:ea typeface="MS PGothic" charset="0"/>
                <a:cs typeface="+mn-cs"/>
              </a:rPr>
              <a:t> 1000 mg BID</a:t>
            </a:r>
          </a:p>
        </p:txBody>
      </p:sp>
      <p:cxnSp>
        <p:nvCxnSpPr>
          <p:cNvPr id="28" name="Straight Arrow Connector 27">
            <a:extLst>
              <a:ext uri="{FF2B5EF4-FFF2-40B4-BE49-F238E27FC236}">
                <a16:creationId xmlns:a16="http://schemas.microsoft.com/office/drawing/2014/main" id="{A15BA416-ED0D-5DC8-2FAE-4A4EA7A81B5C}"/>
              </a:ext>
            </a:extLst>
          </p:cNvPr>
          <p:cNvCxnSpPr/>
          <p:nvPr/>
        </p:nvCxnSpPr>
        <p:spPr>
          <a:xfrm>
            <a:off x="5500255" y="1707614"/>
            <a:ext cx="0" cy="5229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E53B50C5-C941-5339-EA67-98E055FFA5FD}"/>
              </a:ext>
            </a:extLst>
          </p:cNvPr>
          <p:cNvSpPr txBox="1">
            <a:spLocks/>
          </p:cNvSpPr>
          <p:nvPr/>
        </p:nvSpPr>
        <p:spPr>
          <a:xfrm>
            <a:off x="838200" y="18255"/>
            <a:ext cx="10515600"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600" b="0" i="0" u="none" strike="noStrike" kern="1200" cap="none" spc="0" normalizeH="0" baseline="0" noProof="0" dirty="0">
                <a:ln>
                  <a:noFill/>
                </a:ln>
                <a:solidFill>
                  <a:prstClr val="black"/>
                </a:solidFill>
                <a:effectLst/>
                <a:uLnTx/>
                <a:uFillTx/>
                <a:latin typeface="Aptos Display" panose="02110004020202020204"/>
                <a:ea typeface="+mj-ea"/>
                <a:cs typeface="+mj-cs"/>
              </a:rPr>
            </a:br>
            <a:r>
              <a:rPr kumimoji="0" lang="en-US" sz="5300" b="1" i="0" u="none" strike="noStrike" kern="1200" cap="none" spc="0" normalizeH="0" baseline="0" noProof="0" dirty="0">
                <a:ln>
                  <a:noFill/>
                </a:ln>
                <a:solidFill>
                  <a:prstClr val="black"/>
                </a:solidFill>
                <a:effectLst/>
                <a:uLnTx/>
                <a:uFillTx/>
                <a:latin typeface="Aptos Display" panose="02110004020202020204"/>
                <a:ea typeface="+mj-ea"/>
                <a:cs typeface="+mj-cs"/>
              </a:rPr>
              <a:t>Dr Rugo Case: 69-year-old woman (continued)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Aptos Display" panose="02110004020202020204"/>
                <a:ea typeface="+mj-ea"/>
                <a:cs typeface="+mj-cs"/>
              </a:rPr>
            </a:br>
            <a:br>
              <a:rPr kumimoji="0" lang="en-US" sz="2800" b="0" i="0" u="none" strike="noStrike" kern="1200" cap="none" spc="0" normalizeH="0" baseline="0" noProof="0" dirty="0">
                <a:ln>
                  <a:noFill/>
                </a:ln>
                <a:solidFill>
                  <a:prstClr val="black"/>
                </a:solidFill>
                <a:effectLst/>
                <a:uLnTx/>
                <a:uFillTx/>
                <a:latin typeface="Aptos Display" panose="02110004020202020204"/>
                <a:ea typeface="+mj-ea"/>
                <a:cs typeface="+mj-cs"/>
              </a:rPr>
            </a:br>
            <a:endParaRPr kumimoji="0" lang="en-US" sz="31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9537953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0FC35-FD80-CFFA-41D7-DD5979C28563}"/>
              </a:ext>
            </a:extLst>
          </p:cNvPr>
          <p:cNvSpPr>
            <a:spLocks noGrp="1"/>
          </p:cNvSpPr>
          <p:nvPr>
            <p:ph type="title"/>
          </p:nvPr>
        </p:nvSpPr>
        <p:spPr>
          <a:xfrm>
            <a:off x="838200" y="696516"/>
            <a:ext cx="10515600" cy="1325563"/>
          </a:xfrm>
        </p:spPr>
        <p:txBody>
          <a:bodyPr>
            <a:normAutofit/>
          </a:bodyPr>
          <a:lstStyle/>
          <a:p>
            <a:r>
              <a:rPr lang="en-US" sz="2800" dirty="0"/>
              <a:t>Hyperglycemia</a:t>
            </a:r>
          </a:p>
        </p:txBody>
      </p:sp>
      <p:sp>
        <p:nvSpPr>
          <p:cNvPr id="3" name="Content Placeholder 2">
            <a:extLst>
              <a:ext uri="{FF2B5EF4-FFF2-40B4-BE49-F238E27FC236}">
                <a16:creationId xmlns:a16="http://schemas.microsoft.com/office/drawing/2014/main" id="{F568E147-1B3B-72A9-F1E2-F4E1CB5FFA4E}"/>
              </a:ext>
            </a:extLst>
          </p:cNvPr>
          <p:cNvSpPr>
            <a:spLocks noGrp="1"/>
          </p:cNvSpPr>
          <p:nvPr>
            <p:ph idx="1"/>
          </p:nvPr>
        </p:nvSpPr>
        <p:spPr/>
        <p:txBody>
          <a:bodyPr/>
          <a:lstStyle/>
          <a:p>
            <a:r>
              <a:rPr lang="en-US" dirty="0"/>
              <a:t>Bone pain quickly resolved but complicated by diarrhea and hyperglycemia </a:t>
            </a:r>
          </a:p>
          <a:p>
            <a:pPr lvl="1"/>
            <a:r>
              <a:rPr lang="en-US" dirty="0"/>
              <a:t>Dose reduced </a:t>
            </a:r>
            <a:r>
              <a:rPr lang="en-US" dirty="0" err="1"/>
              <a:t>inavolisib</a:t>
            </a:r>
            <a:r>
              <a:rPr lang="en-US" dirty="0"/>
              <a:t> (6 mg) and palbociclib (100 mg)</a:t>
            </a:r>
          </a:p>
          <a:p>
            <a:pPr lvl="1"/>
            <a:r>
              <a:rPr lang="en-US" dirty="0" err="1"/>
              <a:t>Anihyperglycemic</a:t>
            </a:r>
            <a:r>
              <a:rPr lang="en-US" dirty="0"/>
              <a:t> medications in consult with endocrinology</a:t>
            </a:r>
          </a:p>
          <a:p>
            <a:r>
              <a:rPr lang="en-US" dirty="0"/>
              <a:t>Imaging: dramatic response with resolution of adenopathy, now sclerotic bone lesions, tiny residual liver lesions</a:t>
            </a:r>
          </a:p>
          <a:p>
            <a:r>
              <a:rPr lang="en-US" dirty="0"/>
              <a:t>Admitted with fever, hypoxia and diagnosed with pneumonia</a:t>
            </a:r>
          </a:p>
          <a:p>
            <a:pPr lvl="1"/>
            <a:r>
              <a:rPr lang="en-US" dirty="0"/>
              <a:t>Palbociclib and </a:t>
            </a:r>
            <a:r>
              <a:rPr lang="en-US" dirty="0" err="1"/>
              <a:t>inavolisib</a:t>
            </a:r>
            <a:r>
              <a:rPr lang="en-US" dirty="0"/>
              <a:t> held</a:t>
            </a:r>
          </a:p>
          <a:p>
            <a:r>
              <a:rPr lang="en-US" dirty="0"/>
              <a:t>With recovery, restarted </a:t>
            </a:r>
            <a:r>
              <a:rPr lang="en-US" dirty="0" err="1"/>
              <a:t>inavolisib</a:t>
            </a:r>
            <a:r>
              <a:rPr lang="en-US" dirty="0"/>
              <a:t> at 3 mg and palbociclib </a:t>
            </a:r>
          </a:p>
        </p:txBody>
      </p:sp>
      <p:sp>
        <p:nvSpPr>
          <p:cNvPr id="4" name="Title 1">
            <a:extLst>
              <a:ext uri="{FF2B5EF4-FFF2-40B4-BE49-F238E27FC236}">
                <a16:creationId xmlns:a16="http://schemas.microsoft.com/office/drawing/2014/main" id="{A923173E-BE42-2945-9FC2-8F0C0C6A0E48}"/>
              </a:ext>
            </a:extLst>
          </p:cNvPr>
          <p:cNvSpPr txBox="1">
            <a:spLocks/>
          </p:cNvSpPr>
          <p:nvPr/>
        </p:nvSpPr>
        <p:spPr>
          <a:xfrm>
            <a:off x="838200" y="188640"/>
            <a:ext cx="10515600"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600" b="0" i="0" u="none" strike="noStrike" kern="1200" cap="none" spc="0" normalizeH="0" baseline="0" noProof="0" dirty="0">
                <a:ln>
                  <a:noFill/>
                </a:ln>
                <a:solidFill>
                  <a:prstClr val="black"/>
                </a:solidFill>
                <a:effectLst/>
                <a:uLnTx/>
                <a:uFillTx/>
                <a:latin typeface="Aptos Display" panose="02110004020202020204"/>
                <a:ea typeface="+mj-ea"/>
                <a:cs typeface="+mj-cs"/>
              </a:rPr>
            </a:br>
            <a:r>
              <a:rPr kumimoji="0" lang="en-US" sz="5300" b="1" i="0" u="none" strike="noStrike" kern="1200" cap="none" spc="0" normalizeH="0" baseline="0" noProof="0" dirty="0">
                <a:ln>
                  <a:noFill/>
                </a:ln>
                <a:solidFill>
                  <a:prstClr val="black"/>
                </a:solidFill>
                <a:effectLst/>
                <a:uLnTx/>
                <a:uFillTx/>
                <a:latin typeface="Aptos Display" panose="02110004020202020204"/>
                <a:ea typeface="+mj-ea"/>
                <a:cs typeface="+mj-cs"/>
              </a:rPr>
              <a:t>Dr Rugo Case: 69-year-old woman (continued)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Aptos Display" panose="02110004020202020204"/>
                <a:ea typeface="+mj-ea"/>
                <a:cs typeface="+mj-cs"/>
              </a:rPr>
            </a:br>
            <a:br>
              <a:rPr kumimoji="0" lang="en-US" sz="2800" b="0" i="0" u="none" strike="noStrike" kern="1200" cap="none" spc="0" normalizeH="0" baseline="0" noProof="0" dirty="0">
                <a:ln>
                  <a:noFill/>
                </a:ln>
                <a:solidFill>
                  <a:prstClr val="black"/>
                </a:solidFill>
                <a:effectLst/>
                <a:uLnTx/>
                <a:uFillTx/>
                <a:latin typeface="Aptos Display" panose="02110004020202020204"/>
                <a:ea typeface="+mj-ea"/>
                <a:cs typeface="+mj-cs"/>
              </a:rPr>
            </a:br>
            <a:endParaRPr kumimoji="0" lang="en-US" sz="31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27768614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tangolo 23"/>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sp>
        <p:nvSpPr>
          <p:cNvPr id="2" name="Title 2">
            <a:extLst>
              <a:ext uri="{FF2B5EF4-FFF2-40B4-BE49-F238E27FC236}">
                <a16:creationId xmlns:a16="http://schemas.microsoft.com/office/drawing/2014/main" id="{C49E2771-0B72-4079-BF5D-C5FC222D7115}"/>
              </a:ext>
            </a:extLst>
          </p:cNvPr>
          <p:cNvSpPr txBox="1">
            <a:spLocks/>
          </p:cNvSpPr>
          <p:nvPr/>
        </p:nvSpPr>
        <p:spPr>
          <a:xfrm>
            <a:off x="479999" y="404664"/>
            <a:ext cx="11213020" cy="576000"/>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609585" fontAlgn="auto">
              <a:spcAft>
                <a:spcPts val="0"/>
              </a:spcAft>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ea typeface="Arial Narrow"/>
                <a:cs typeface="Arial Narrow"/>
              </a:rPr>
              <a:t>Prof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ea typeface="Arial Narrow"/>
                <a:cs typeface="Arial Narrow"/>
              </a:rPr>
              <a:t>Curigliano</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ea typeface="Arial Narrow"/>
                <a:cs typeface="Arial Narrow"/>
              </a:rPr>
              <a:t> Case: 69-year-old woman </a:t>
            </a:r>
          </a:p>
          <a:p>
            <a:pPr algn="l" defTabSz="609585" fontAlgn="auto">
              <a:spcAft>
                <a:spcPts val="0"/>
              </a:spcAft>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ea typeface="Arial Narrow"/>
              <a:cs typeface="Arial Narrow"/>
            </a:endParaRPr>
          </a:p>
        </p:txBody>
      </p:sp>
      <p:sp>
        <p:nvSpPr>
          <p:cNvPr id="3" name="Rectangle 14">
            <a:extLst>
              <a:ext uri="{FF2B5EF4-FFF2-40B4-BE49-F238E27FC236}">
                <a16:creationId xmlns:a16="http://schemas.microsoft.com/office/drawing/2014/main" id="{3E628CA6-E24B-4B7F-B321-D50ADD871BAC}"/>
              </a:ext>
            </a:extLst>
          </p:cNvPr>
          <p:cNvSpPr/>
          <p:nvPr/>
        </p:nvSpPr>
        <p:spPr bwMode="auto">
          <a:xfrm>
            <a:off x="1775520" y="1582340"/>
            <a:ext cx="5382909" cy="3693319"/>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lvl="0" indent="-215995" defTabSz="914377" eaLnBrk="0" hangingPunct="0">
              <a:spcBef>
                <a:spcPts val="600"/>
              </a:spcBef>
              <a:buFont typeface="Arial" panose="020B0604020202020204" pitchFamily="34" charset="0"/>
              <a:buChar char="•"/>
              <a:defRPr/>
            </a:pPr>
            <a:r>
              <a:rPr kumimoji="0" lang="en-US" sz="20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69-year-old overweight woman (BMI: </a:t>
            </a:r>
            <a:r>
              <a:rPr lang="en-US" sz="2000" b="0" dirty="0">
                <a:solidFill>
                  <a:srgbClr val="1E325F"/>
                </a:solidFill>
                <a:latin typeface="Arial Narrow" panose="020B0606020202030204" pitchFamily="34" charset="0"/>
                <a:ea typeface="MS PGothic" panose="020B0600070205080204" pitchFamily="34" charset="-128"/>
              </a:rPr>
              <a:t>29 kg/m</a:t>
            </a:r>
            <a:r>
              <a:rPr lang="en-US" sz="2000" b="0" baseline="30000" dirty="0">
                <a:solidFill>
                  <a:srgbClr val="1E325F"/>
                </a:solidFill>
                <a:latin typeface="Arial Narrow" panose="020B0606020202030204" pitchFamily="34" charset="0"/>
                <a:ea typeface="MS PGothic" panose="020B0600070205080204" pitchFamily="34" charset="-128"/>
              </a:rPr>
              <a:t>2</a:t>
            </a:r>
            <a:r>
              <a:rPr lang="en-US" sz="2000" b="0" dirty="0">
                <a:solidFill>
                  <a:srgbClr val="1E325F"/>
                </a:solidFill>
                <a:latin typeface="Arial Narrow" panose="020B0606020202030204" pitchFamily="34" charset="0"/>
                <a:ea typeface="MS PGothic" panose="020B0600070205080204" pitchFamily="34" charset="-128"/>
              </a:rPr>
              <a:t>)</a:t>
            </a:r>
            <a:endParaRPr kumimoji="0" lang="en-US" sz="20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a:p>
            <a:pPr marL="215995" lvl="0" indent="-215995" defTabSz="914377" eaLnBrk="0" hangingPunct="0">
              <a:spcBef>
                <a:spcPts val="600"/>
              </a:spcBef>
              <a:buFont typeface="Arial" panose="020B0604020202020204" pitchFamily="34" charset="0"/>
              <a:buChar char="•"/>
              <a:defRPr/>
            </a:pPr>
            <a:r>
              <a:rPr kumimoji="0" lang="en-US" sz="20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ER+/HER2-low BC (</a:t>
            </a:r>
            <a:r>
              <a:rPr lang="it-IT" sz="2000" b="0" dirty="0">
                <a:solidFill>
                  <a:srgbClr val="1E325F"/>
                </a:solidFill>
                <a:latin typeface="Arial Narrow" panose="020B0606020202030204" pitchFamily="34" charset="0"/>
                <a:ea typeface="MS PGothic" panose="020B0600070205080204" pitchFamily="34" charset="-128"/>
              </a:rPr>
              <a:t>cT2 (m) cN0 cM0) </a:t>
            </a:r>
            <a:r>
              <a:rPr kumimoji="0" lang="en-US" sz="20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with </a:t>
            </a:r>
            <a:r>
              <a:rPr lang="en-US" sz="2000" dirty="0">
                <a:solidFill>
                  <a:srgbClr val="1E325F"/>
                </a:solidFill>
                <a:latin typeface="Arial Narrow" panose="020B0606020202030204" pitchFamily="34" charset="0"/>
                <a:ea typeface="MS PGothic" panose="020B0600070205080204" pitchFamily="34" charset="-128"/>
              </a:rPr>
              <a:t>PIK3CA E542K mutation</a:t>
            </a:r>
            <a:endParaRPr kumimoji="0" lang="en-US" sz="20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Surgery ➞ adjuvant letrozole </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lang="en-US" sz="2000" b="0" dirty="0">
                <a:solidFill>
                  <a:srgbClr val="1E325F"/>
                </a:solidFill>
                <a:latin typeface="Arial Narrow" panose="020B0606020202030204" pitchFamily="34" charset="0"/>
                <a:ea typeface="MS PGothic" panose="020B0600070205080204" pitchFamily="34" charset="-128"/>
                <a:cs typeface="+mn-cs"/>
              </a:rPr>
              <a:t>Approximately 1 year later PD in liver</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Receives </a:t>
            </a:r>
            <a:r>
              <a:rPr kumimoji="0" lang="en-US" sz="20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inavolisib</a:t>
            </a:r>
            <a:r>
              <a:rPr kumimoji="0" lang="en-US" sz="20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a:t>
            </a:r>
            <a:r>
              <a:rPr kumimoji="0" lang="en-US" sz="20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fulvestrant</a:t>
            </a:r>
            <a:endParaRPr kumimoji="0" lang="en-US" sz="20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lang="en-US" sz="2000" b="0" dirty="0">
                <a:solidFill>
                  <a:srgbClr val="1E325F"/>
                </a:solidFill>
                <a:latin typeface="Arial Narrow" panose="020B0606020202030204" pitchFamily="34" charset="0"/>
                <a:ea typeface="MS PGothic" panose="020B0600070205080204" pitchFamily="34" charset="-128"/>
                <a:cs typeface="+mn-cs"/>
              </a:rPr>
              <a:t>Baseline assessment:</a:t>
            </a:r>
          </a:p>
          <a:p>
            <a:pPr marL="646208" lvl="1" indent="-215995" defTabSz="914377" eaLnBrk="0" hangingPunct="0">
              <a:spcBef>
                <a:spcPts val="600"/>
              </a:spcBef>
              <a:buFont typeface="Arial" panose="020B0604020202020204" pitchFamily="34" charset="0"/>
              <a:buChar char="•"/>
              <a:defRPr/>
            </a:pPr>
            <a:r>
              <a:rPr lang="it-IT" sz="2000" b="0" dirty="0" err="1">
                <a:solidFill>
                  <a:srgbClr val="1E325F"/>
                </a:solidFill>
                <a:latin typeface="Arial Narrow" panose="020B0606020202030204" pitchFamily="34" charset="0"/>
                <a:ea typeface="MS PGothic" panose="020B0600070205080204" pitchFamily="34" charset="-128"/>
                <a:cs typeface="+mn-cs"/>
              </a:rPr>
              <a:t>Fasting</a:t>
            </a:r>
            <a:r>
              <a:rPr lang="it-IT" sz="2000" b="0" dirty="0">
                <a:solidFill>
                  <a:srgbClr val="1E325F"/>
                </a:solidFill>
                <a:latin typeface="Arial Narrow" panose="020B0606020202030204" pitchFamily="34" charset="0"/>
                <a:ea typeface="MS PGothic" panose="020B0600070205080204" pitchFamily="34" charset="-128"/>
                <a:cs typeface="+mn-cs"/>
              </a:rPr>
              <a:t> </a:t>
            </a:r>
            <a:r>
              <a:rPr lang="it-IT" sz="2000" b="0" dirty="0" err="1">
                <a:solidFill>
                  <a:srgbClr val="1E325F"/>
                </a:solidFill>
                <a:latin typeface="Arial Narrow" panose="020B0606020202030204" pitchFamily="34" charset="0"/>
                <a:ea typeface="MS PGothic" panose="020B0600070205080204" pitchFamily="34" charset="-128"/>
                <a:cs typeface="+mn-cs"/>
              </a:rPr>
              <a:t>glucose</a:t>
            </a:r>
            <a:r>
              <a:rPr lang="it-IT" sz="2000" b="0" dirty="0">
                <a:solidFill>
                  <a:srgbClr val="1E325F"/>
                </a:solidFill>
                <a:latin typeface="Arial Narrow" panose="020B0606020202030204" pitchFamily="34" charset="0"/>
                <a:ea typeface="MS PGothic" panose="020B0600070205080204" pitchFamily="34" charset="-128"/>
                <a:cs typeface="+mn-cs"/>
              </a:rPr>
              <a:t>: 126 mg/</a:t>
            </a:r>
            <a:r>
              <a:rPr lang="it-IT" sz="2000" b="0" dirty="0" err="1">
                <a:solidFill>
                  <a:srgbClr val="1E325F"/>
                </a:solidFill>
                <a:latin typeface="Arial Narrow" panose="020B0606020202030204" pitchFamily="34" charset="0"/>
                <a:ea typeface="MS PGothic" panose="020B0600070205080204" pitchFamily="34" charset="-128"/>
                <a:cs typeface="+mn-cs"/>
              </a:rPr>
              <a:t>dL</a:t>
            </a:r>
            <a:endParaRPr lang="it-IT" sz="2000" b="0" dirty="0">
              <a:solidFill>
                <a:srgbClr val="1E325F"/>
              </a:solidFill>
              <a:latin typeface="Arial Narrow" panose="020B0606020202030204" pitchFamily="34" charset="0"/>
              <a:ea typeface="MS PGothic" panose="020B0600070205080204" pitchFamily="34" charset="-128"/>
              <a:cs typeface="+mn-cs"/>
            </a:endParaRPr>
          </a:p>
          <a:p>
            <a:pPr marL="646208" lvl="1" indent="-215995" defTabSz="914377" eaLnBrk="0" hangingPunct="0">
              <a:spcBef>
                <a:spcPts val="600"/>
              </a:spcBef>
              <a:buFont typeface="Arial" panose="020B0604020202020204" pitchFamily="34" charset="0"/>
              <a:buChar char="•"/>
              <a:defRPr/>
            </a:pPr>
            <a:r>
              <a:rPr lang="it-IT" sz="2000" b="0" dirty="0" err="1">
                <a:solidFill>
                  <a:srgbClr val="1E325F"/>
                </a:solidFill>
                <a:latin typeface="Arial Narrow" panose="020B0606020202030204" pitchFamily="34" charset="0"/>
                <a:ea typeface="MS PGothic" panose="020B0600070205080204" pitchFamily="34" charset="-128"/>
                <a:cs typeface="+mn-cs"/>
              </a:rPr>
              <a:t>Hemoglobin</a:t>
            </a:r>
            <a:r>
              <a:rPr lang="it-IT" sz="2000" b="0" dirty="0">
                <a:solidFill>
                  <a:srgbClr val="1E325F"/>
                </a:solidFill>
                <a:latin typeface="Arial Narrow" panose="020B0606020202030204" pitchFamily="34" charset="0"/>
                <a:ea typeface="MS PGothic" panose="020B0600070205080204" pitchFamily="34" charset="-128"/>
                <a:cs typeface="+mn-cs"/>
              </a:rPr>
              <a:t> A1C 5.2% </a:t>
            </a:r>
          </a:p>
          <a:p>
            <a:pPr marR="0" lvl="0" algn="l" defTabSz="914377" rtl="0" eaLnBrk="0" fontAlgn="base" latinLnBrk="0" hangingPunct="0">
              <a:lnSpc>
                <a:spcPct val="100000"/>
              </a:lnSpc>
              <a:spcBef>
                <a:spcPts val="600"/>
              </a:spcBef>
              <a:spcAft>
                <a:spcPct val="0"/>
              </a:spcAft>
              <a:buClrTx/>
              <a:buSzTx/>
              <a:tabLst/>
              <a:defRPr/>
            </a:pPr>
            <a:endParaRPr kumimoji="0" lang="en-US" sz="20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pic>
        <p:nvPicPr>
          <p:cNvPr id="5" name="Graphic 66" descr="Female Profile outline">
            <a:extLst>
              <a:ext uri="{FF2B5EF4-FFF2-40B4-BE49-F238E27FC236}">
                <a16:creationId xmlns:a16="http://schemas.microsoft.com/office/drawing/2014/main" id="{53D1313F-80B6-469B-9945-2842C5934A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3443" y="1533795"/>
            <a:ext cx="766895" cy="766895"/>
          </a:xfrm>
          <a:prstGeom prst="rect">
            <a:avLst/>
          </a:prstGeom>
        </p:spPr>
      </p:pic>
      <p:graphicFrame>
        <p:nvGraphicFramePr>
          <p:cNvPr id="23" name="Tabella 22"/>
          <p:cNvGraphicFramePr>
            <a:graphicFrameLocks noGrp="1"/>
          </p:cNvGraphicFramePr>
          <p:nvPr/>
        </p:nvGraphicFramePr>
        <p:xfrm>
          <a:off x="0" y="6492239"/>
          <a:ext cx="12192000" cy="3657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365760">
                <a:tc>
                  <a:txBody>
                    <a:bodyPr/>
                    <a:lstStyle/>
                    <a:p>
                      <a:pPr algn="ctr"/>
                      <a:r>
                        <a:rPr lang="it-IT" sz="1600" b="1" dirty="0">
                          <a:solidFill>
                            <a:schemeClr val="bg1"/>
                          </a:solidFill>
                        </a:rPr>
                        <a:t>MH and </a:t>
                      </a:r>
                      <a:r>
                        <a:rPr lang="it-IT" sz="1600" b="1" dirty="0" err="1">
                          <a:solidFill>
                            <a:schemeClr val="bg1"/>
                          </a:solidFill>
                        </a:rPr>
                        <a:t>diagnosis</a:t>
                      </a:r>
                      <a:endParaRPr lang="it-IT" sz="1600" b="1" dirty="0">
                        <a:solidFill>
                          <a:schemeClr val="bg1"/>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Surgery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Chemotherapy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Radiotherapy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a:solidFill>
                            <a:srgbClr val="BFBFBF"/>
                          </a:solidFill>
                        </a:rPr>
                        <a:t>ET + Treatment</a:t>
                      </a:r>
                      <a:r>
                        <a:rPr lang="it-IT" sz="1600" b="0" baseline="0" dirty="0">
                          <a:solidFill>
                            <a:srgbClr val="BFBFBF"/>
                          </a:solidFill>
                        </a:rPr>
                        <a:t> escalation</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450136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le 1">
            <a:extLst>
              <a:ext uri="{FF2B5EF4-FFF2-40B4-BE49-F238E27FC236}">
                <a16:creationId xmlns:a16="http://schemas.microsoft.com/office/drawing/2014/main" id="{659F33F9-5125-D394-5426-58B55F6E4C36}"/>
              </a:ext>
            </a:extLst>
          </p:cNvPr>
          <p:cNvSpPr>
            <a:spLocks noGrp="1"/>
          </p:cNvSpPr>
          <p:nvPr>
            <p:ph type="title"/>
          </p:nvPr>
        </p:nvSpPr>
        <p:spPr>
          <a:xfrm>
            <a:off x="723165" y="80126"/>
            <a:ext cx="11432584" cy="1609923"/>
          </a:xfrm>
        </p:spPr>
        <p:txBody>
          <a:bodyPr>
            <a:normAutofit/>
          </a:bodyPr>
          <a:lstStyle/>
          <a:p>
            <a:r>
              <a:rPr lang="en-US" sz="3600" dirty="0" err="1">
                <a:solidFill>
                  <a:schemeClr val="tx2"/>
                </a:solidFill>
              </a:rPr>
              <a:t>Ms</a:t>
            </a:r>
            <a:r>
              <a:rPr lang="en-US" sz="3600" dirty="0">
                <a:solidFill>
                  <a:schemeClr val="tx2"/>
                </a:solidFill>
              </a:rPr>
              <a:t> Carroll Case: 74-year-old woman</a:t>
            </a:r>
          </a:p>
        </p:txBody>
      </p:sp>
      <p:sp>
        <p:nvSpPr>
          <p:cNvPr id="3" name="Content Placeholder 2">
            <a:extLst>
              <a:ext uri="{FF2B5EF4-FFF2-40B4-BE49-F238E27FC236}">
                <a16:creationId xmlns:a16="http://schemas.microsoft.com/office/drawing/2014/main" id="{9CAAD5AF-9034-BE87-09AE-7F589EED6E00}"/>
              </a:ext>
            </a:extLst>
          </p:cNvPr>
          <p:cNvSpPr>
            <a:spLocks noGrp="1"/>
          </p:cNvSpPr>
          <p:nvPr>
            <p:ph idx="1"/>
          </p:nvPr>
        </p:nvSpPr>
        <p:spPr>
          <a:xfrm>
            <a:off x="5663952" y="1432114"/>
            <a:ext cx="5221224" cy="5230368"/>
          </a:xfrm>
        </p:spPr>
        <p:txBody>
          <a:bodyPr anchor="ctr">
            <a:normAutofit/>
          </a:bodyPr>
          <a:lstStyle/>
          <a:p>
            <a:r>
              <a:rPr lang="en-US" sz="2400" dirty="0">
                <a:solidFill>
                  <a:schemeClr val="tx2"/>
                </a:solidFill>
              </a:rPr>
              <a:t>74 </a:t>
            </a:r>
            <a:r>
              <a:rPr lang="en-US" sz="2400" dirty="0" err="1">
                <a:solidFill>
                  <a:schemeClr val="tx2"/>
                </a:solidFill>
              </a:rPr>
              <a:t>yo</a:t>
            </a:r>
            <a:r>
              <a:rPr lang="en-US" sz="2400" dirty="0">
                <a:solidFill>
                  <a:schemeClr val="tx2"/>
                </a:solidFill>
              </a:rPr>
              <a:t> female, initially diagnosed in 1996. Underwent mastectomy, AC/T and completed 5 years of Tamoxifen in 2001.</a:t>
            </a:r>
          </a:p>
          <a:p>
            <a:pPr marL="0" indent="0">
              <a:buNone/>
            </a:pPr>
            <a:endParaRPr lang="en-US" sz="2400" dirty="0">
              <a:solidFill>
                <a:schemeClr val="tx2"/>
              </a:solidFill>
            </a:endParaRPr>
          </a:p>
          <a:p>
            <a:r>
              <a:rPr lang="en-US" sz="2400" dirty="0">
                <a:solidFill>
                  <a:schemeClr val="tx2"/>
                </a:solidFill>
              </a:rPr>
              <a:t>2016: Recurrence to bone, ER/PR positive, HER2 Negative. She started ET. Received several therapies (AI, SERD, Tam, CDK4/6i) over the years.</a:t>
            </a:r>
          </a:p>
          <a:p>
            <a:pPr marL="0" indent="0">
              <a:buNone/>
            </a:pPr>
            <a:endParaRPr lang="en-US" sz="2400" dirty="0">
              <a:solidFill>
                <a:schemeClr val="tx2"/>
              </a:solidFill>
            </a:endParaRPr>
          </a:p>
          <a:p>
            <a:r>
              <a:rPr lang="en-US" sz="2400" dirty="0">
                <a:solidFill>
                  <a:schemeClr val="tx2"/>
                </a:solidFill>
              </a:rPr>
              <a:t>2021: Progression noted in bone, liver and mediastinal LN</a:t>
            </a:r>
          </a:p>
          <a:p>
            <a:endParaRPr lang="en-US" sz="2400" dirty="0">
              <a:solidFill>
                <a:schemeClr val="tx2"/>
              </a:solidFill>
            </a:endParaRPr>
          </a:p>
        </p:txBody>
      </p:sp>
    </p:spTree>
    <p:extLst>
      <p:ext uri="{BB962C8B-B14F-4D97-AF65-F5344CB8AC3E}">
        <p14:creationId xmlns:p14="http://schemas.microsoft.com/office/powerpoint/2010/main" val="31771057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942232-83D0-49E2-AF9B-1F97E3C1E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E9E70D72-6E23-4015-A4A6-85C120C19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6" name="Group 15">
            <a:extLst>
              <a:ext uri="{FF2B5EF4-FFF2-40B4-BE49-F238E27FC236}">
                <a16:creationId xmlns:a16="http://schemas.microsoft.com/office/drawing/2014/main" id="{C28A977F-B603-4D81-B0FC-C8DE048A7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8"/>
            <a:chOff x="-305" y="-1"/>
            <a:chExt cx="3832880" cy="2876136"/>
          </a:xfrm>
        </p:grpSpPr>
        <p:sp>
          <p:nvSpPr>
            <p:cNvPr id="17" name="Freeform: Shape 16">
              <a:extLst>
                <a:ext uri="{FF2B5EF4-FFF2-40B4-BE49-F238E27FC236}">
                  <a16:creationId xmlns:a16="http://schemas.microsoft.com/office/drawing/2014/main" id="{0183CE8C-E039-4B2F-A36E-5FD5CD5D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3EB77281-FAB4-40D0-B3F3-264EC4AB20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815E59F3-75FC-494F-8737-5F00A4964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43ADDCFA-B066-4D79-AB71-062E66E58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5" name="Content Placeholder 4">
            <a:extLst>
              <a:ext uri="{FF2B5EF4-FFF2-40B4-BE49-F238E27FC236}">
                <a16:creationId xmlns:a16="http://schemas.microsoft.com/office/drawing/2014/main" id="{293762E6-2123-C56B-07DB-DF4D0DAB5B33}"/>
              </a:ext>
            </a:extLst>
          </p:cNvPr>
          <p:cNvPicPr>
            <a:picLocks noChangeAspect="1"/>
          </p:cNvPicPr>
          <p:nvPr/>
        </p:nvPicPr>
        <p:blipFill>
          <a:blip r:embed="rId2"/>
          <a:stretch>
            <a:fillRect/>
          </a:stretch>
        </p:blipFill>
        <p:spPr>
          <a:xfrm>
            <a:off x="2191359" y="1412776"/>
            <a:ext cx="8496196" cy="5203919"/>
          </a:xfrm>
          <a:prstGeom prst="rect">
            <a:avLst/>
          </a:prstGeom>
        </p:spPr>
      </p:pic>
      <p:grpSp>
        <p:nvGrpSpPr>
          <p:cNvPr id="22" name="Group 21">
            <a:extLst>
              <a:ext uri="{FF2B5EF4-FFF2-40B4-BE49-F238E27FC236}">
                <a16:creationId xmlns:a16="http://schemas.microsoft.com/office/drawing/2014/main" id="{C78D9229-E61D-4FEE-8321-2F8B64A8CA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6037" y="4852038"/>
            <a:ext cx="2151670" cy="1860256"/>
            <a:chOff x="-305" y="-4155"/>
            <a:chExt cx="2514948" cy="2174333"/>
          </a:xfrm>
        </p:grpSpPr>
        <p:sp>
          <p:nvSpPr>
            <p:cNvPr id="23" name="Freeform: Shape 22">
              <a:extLst>
                <a:ext uri="{FF2B5EF4-FFF2-40B4-BE49-F238E27FC236}">
                  <a16:creationId xmlns:a16="http://schemas.microsoft.com/office/drawing/2014/main" id="{1FDD3CCB-26A3-4D79-AEB6-7A60CF980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E9AC4470-5113-4709-B29F-CDB937F25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Freeform: Shape 24">
              <a:extLst>
                <a:ext uri="{FF2B5EF4-FFF2-40B4-BE49-F238E27FC236}">
                  <a16:creationId xmlns:a16="http://schemas.microsoft.com/office/drawing/2014/main" id="{3E0D146C-9DAB-421E-AE88-5F854BF3F7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12EB32A5-4408-4F6C-84B2-F9A908237A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 name="Title 1">
            <a:extLst>
              <a:ext uri="{FF2B5EF4-FFF2-40B4-BE49-F238E27FC236}">
                <a16:creationId xmlns:a16="http://schemas.microsoft.com/office/drawing/2014/main" id="{D9136908-C48F-FFC8-CD41-68876782707A}"/>
              </a:ext>
            </a:extLst>
          </p:cNvPr>
          <p:cNvSpPr txBox="1">
            <a:spLocks/>
          </p:cNvSpPr>
          <p:nvPr/>
        </p:nvSpPr>
        <p:spPr>
          <a:xfrm>
            <a:off x="723165" y="80126"/>
            <a:ext cx="11432584" cy="1609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0" dirty="0" err="1">
                <a:solidFill>
                  <a:schemeClr val="tx2"/>
                </a:solidFill>
              </a:rPr>
              <a:t>Ms</a:t>
            </a:r>
            <a:r>
              <a:rPr lang="en-US" sz="3600" b="0" dirty="0">
                <a:solidFill>
                  <a:schemeClr val="tx2"/>
                </a:solidFill>
              </a:rPr>
              <a:t> Carroll Case: 74-year-old woman (continued)</a:t>
            </a:r>
          </a:p>
        </p:txBody>
      </p:sp>
    </p:spTree>
    <p:extLst>
      <p:ext uri="{BB962C8B-B14F-4D97-AF65-F5344CB8AC3E}">
        <p14:creationId xmlns:p14="http://schemas.microsoft.com/office/powerpoint/2010/main" val="21539166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5C48069B-C9DE-AFCE-3BE8-CB32E561E6D2}"/>
              </a:ext>
            </a:extLst>
          </p:cNvPr>
          <p:cNvSpPr>
            <a:spLocks noGrp="1"/>
          </p:cNvSpPr>
          <p:nvPr>
            <p:ph idx="1"/>
          </p:nvPr>
        </p:nvSpPr>
        <p:spPr>
          <a:xfrm>
            <a:off x="5931240" y="1484784"/>
            <a:ext cx="5637368" cy="3639289"/>
          </a:xfrm>
        </p:spPr>
        <p:txBody>
          <a:bodyPr anchor="ctr">
            <a:normAutofit/>
          </a:bodyPr>
          <a:lstStyle/>
          <a:p>
            <a:r>
              <a:rPr lang="en-US" sz="2400" dirty="0">
                <a:solidFill>
                  <a:schemeClr val="tx2"/>
                </a:solidFill>
              </a:rPr>
              <a:t>Started Alpelisib at 150 mg daily </a:t>
            </a:r>
          </a:p>
          <a:p>
            <a:r>
              <a:rPr lang="en-US" sz="2400" dirty="0">
                <a:solidFill>
                  <a:schemeClr val="tx2"/>
                </a:solidFill>
              </a:rPr>
              <a:t>7 days later: FG completed locally but facility did not receive results</a:t>
            </a:r>
          </a:p>
          <a:p>
            <a:r>
              <a:rPr lang="en-US" sz="2400" dirty="0">
                <a:solidFill>
                  <a:schemeClr val="tx2"/>
                </a:solidFill>
              </a:rPr>
              <a:t>4 days later: Patient presented to the ED with weakness, obtunded and BG 700</a:t>
            </a:r>
          </a:p>
          <a:p>
            <a:r>
              <a:rPr lang="en-US" sz="2400" dirty="0">
                <a:solidFill>
                  <a:schemeClr val="tx2"/>
                </a:solidFill>
              </a:rPr>
              <a:t>Stopped Alpelisib and patient declined to restart after hospitalization</a:t>
            </a: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6" name="Title 1">
            <a:extLst>
              <a:ext uri="{FF2B5EF4-FFF2-40B4-BE49-F238E27FC236}">
                <a16:creationId xmlns:a16="http://schemas.microsoft.com/office/drawing/2014/main" id="{BAD68F14-0FDB-559F-FED2-4ECD501E283D}"/>
              </a:ext>
            </a:extLst>
          </p:cNvPr>
          <p:cNvSpPr txBox="1">
            <a:spLocks/>
          </p:cNvSpPr>
          <p:nvPr/>
        </p:nvSpPr>
        <p:spPr>
          <a:xfrm>
            <a:off x="723165" y="80126"/>
            <a:ext cx="11432584" cy="1609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0" dirty="0" err="1">
                <a:solidFill>
                  <a:schemeClr val="tx2"/>
                </a:solidFill>
              </a:rPr>
              <a:t>Ms</a:t>
            </a:r>
            <a:r>
              <a:rPr lang="en-US" sz="3600" b="0" dirty="0">
                <a:solidFill>
                  <a:schemeClr val="tx2"/>
                </a:solidFill>
              </a:rPr>
              <a:t> Carroll Case: 74-year-old woman (continued)</a:t>
            </a:r>
          </a:p>
        </p:txBody>
      </p:sp>
    </p:spTree>
    <p:extLst>
      <p:ext uri="{BB962C8B-B14F-4D97-AF65-F5344CB8AC3E}">
        <p14:creationId xmlns:p14="http://schemas.microsoft.com/office/powerpoint/2010/main" val="38883374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Content Placeholder 2">
            <a:extLst>
              <a:ext uri="{FF2B5EF4-FFF2-40B4-BE49-F238E27FC236}">
                <a16:creationId xmlns:a16="http://schemas.microsoft.com/office/drawing/2014/main" id="{13BA3965-B720-6F60-2184-638BD9F0DB11}"/>
              </a:ext>
            </a:extLst>
          </p:cNvPr>
          <p:cNvSpPr>
            <a:spLocks noGrp="1"/>
          </p:cNvSpPr>
          <p:nvPr>
            <p:ph idx="1"/>
          </p:nvPr>
        </p:nvSpPr>
        <p:spPr>
          <a:xfrm>
            <a:off x="983432" y="2377890"/>
            <a:ext cx="9833548" cy="2945574"/>
          </a:xfrm>
        </p:spPr>
        <p:txBody>
          <a:bodyPr anchor="ctr">
            <a:noAutofit/>
          </a:bodyPr>
          <a:lstStyle/>
          <a:p>
            <a:r>
              <a:rPr lang="en-US" sz="2400" dirty="0">
                <a:solidFill>
                  <a:schemeClr val="tx2"/>
                </a:solidFill>
              </a:rPr>
              <a:t>83 year old female, initially diagnosed in 2021 with invasive lobular carcinoma, Grade II, ER/PR positive, HER2 Negative. Upfront mastectomy, pT3N1mi, Oncotype 11.</a:t>
            </a:r>
          </a:p>
          <a:p>
            <a:endParaRPr lang="en-US" sz="2400" dirty="0">
              <a:solidFill>
                <a:schemeClr val="tx2"/>
              </a:solidFill>
            </a:endParaRPr>
          </a:p>
          <a:p>
            <a:r>
              <a:rPr lang="en-US" sz="2400" dirty="0">
                <a:solidFill>
                  <a:schemeClr val="tx2"/>
                </a:solidFill>
              </a:rPr>
              <a:t>Recommended radiation, AI with zoledronic acid</a:t>
            </a:r>
          </a:p>
          <a:p>
            <a:endParaRPr lang="en-US" sz="2400" dirty="0">
              <a:solidFill>
                <a:schemeClr val="tx2"/>
              </a:solidFill>
            </a:endParaRPr>
          </a:p>
          <a:p>
            <a:r>
              <a:rPr lang="en-US" sz="2400" dirty="0">
                <a:solidFill>
                  <a:schemeClr val="tx2"/>
                </a:solidFill>
              </a:rPr>
              <a:t>2024: Presented with SOB. Imaging revealed large pleural effusion, LN and bony involvement. Started 1L CKD4/6i/</a:t>
            </a:r>
            <a:r>
              <a:rPr lang="en-US" sz="2400" dirty="0" err="1">
                <a:solidFill>
                  <a:schemeClr val="tx2"/>
                </a:solidFill>
              </a:rPr>
              <a:t>Fulvestrant</a:t>
            </a:r>
            <a:r>
              <a:rPr lang="en-US" sz="2400" dirty="0">
                <a:solidFill>
                  <a:schemeClr val="tx2"/>
                </a:solidFill>
              </a:rPr>
              <a:t>. Progression within one year.</a:t>
            </a:r>
          </a:p>
        </p:txBody>
      </p:sp>
      <p:sp>
        <p:nvSpPr>
          <p:cNvPr id="4" name="Title 1">
            <a:extLst>
              <a:ext uri="{FF2B5EF4-FFF2-40B4-BE49-F238E27FC236}">
                <a16:creationId xmlns:a16="http://schemas.microsoft.com/office/drawing/2014/main" id="{83C5C889-7142-BC05-6FCC-FDAC2F4BD08B}"/>
              </a:ext>
            </a:extLst>
          </p:cNvPr>
          <p:cNvSpPr txBox="1">
            <a:spLocks/>
          </p:cNvSpPr>
          <p:nvPr/>
        </p:nvSpPr>
        <p:spPr>
          <a:xfrm>
            <a:off x="723165" y="80126"/>
            <a:ext cx="11432584" cy="1609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0" dirty="0" err="1">
                <a:solidFill>
                  <a:schemeClr val="tx2"/>
                </a:solidFill>
              </a:rPr>
              <a:t>Ms</a:t>
            </a:r>
            <a:r>
              <a:rPr lang="en-US" sz="3600" b="0" dirty="0">
                <a:solidFill>
                  <a:schemeClr val="tx2"/>
                </a:solidFill>
              </a:rPr>
              <a:t> Carroll Case: 83-year-old woman</a:t>
            </a:r>
          </a:p>
        </p:txBody>
      </p:sp>
    </p:spTree>
    <p:extLst>
      <p:ext uri="{BB962C8B-B14F-4D97-AF65-F5344CB8AC3E}">
        <p14:creationId xmlns:p14="http://schemas.microsoft.com/office/powerpoint/2010/main" val="6060500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6401" y="170308"/>
            <a:ext cx="2514948" cy="2174333"/>
            <a:chOff x="-305" y="-4155"/>
            <a:chExt cx="2514948" cy="2174333"/>
          </a:xfrm>
        </p:grpSpPr>
        <p:sp>
          <p:nvSpPr>
            <p:cNvPr id="15" name="Freeform: Shape 14">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526548A0-953E-4FBA-97A5-592ACAF42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5" name="Content Placeholder 4">
            <a:extLst>
              <a:ext uri="{FF2B5EF4-FFF2-40B4-BE49-F238E27FC236}">
                <a16:creationId xmlns:a16="http://schemas.microsoft.com/office/drawing/2014/main" id="{9AC05850-2106-E1A1-551C-917CC94A02BF}"/>
              </a:ext>
            </a:extLst>
          </p:cNvPr>
          <p:cNvPicPr>
            <a:picLocks noGrp="1" noChangeAspect="1"/>
          </p:cNvPicPr>
          <p:nvPr>
            <p:ph idx="1"/>
          </p:nvPr>
        </p:nvPicPr>
        <p:blipFill>
          <a:blip r:embed="rId2"/>
          <a:stretch>
            <a:fillRect/>
          </a:stretch>
        </p:blipFill>
        <p:spPr>
          <a:xfrm>
            <a:off x="1415480" y="1243250"/>
            <a:ext cx="7883616" cy="5242605"/>
          </a:xfrm>
          <a:prstGeom prst="rect">
            <a:avLst/>
          </a:prstGeom>
        </p:spPr>
      </p:pic>
      <p:grpSp>
        <p:nvGrpSpPr>
          <p:cNvPr id="20" name="Group 19">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3" y="4560734"/>
            <a:ext cx="3061446" cy="2297265"/>
            <a:chOff x="-305" y="-1"/>
            <a:chExt cx="3832880" cy="2876136"/>
          </a:xfrm>
        </p:grpSpPr>
        <p:sp>
          <p:nvSpPr>
            <p:cNvPr id="21" name="Freeform: Shape 20">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6" name="Title 1">
            <a:extLst>
              <a:ext uri="{FF2B5EF4-FFF2-40B4-BE49-F238E27FC236}">
                <a16:creationId xmlns:a16="http://schemas.microsoft.com/office/drawing/2014/main" id="{4CF8D630-E8BB-2C62-FFFD-089DCCC1EEE8}"/>
              </a:ext>
            </a:extLst>
          </p:cNvPr>
          <p:cNvSpPr txBox="1">
            <a:spLocks/>
          </p:cNvSpPr>
          <p:nvPr/>
        </p:nvSpPr>
        <p:spPr>
          <a:xfrm>
            <a:off x="723165" y="80126"/>
            <a:ext cx="11432584" cy="1609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0" dirty="0" err="1">
                <a:solidFill>
                  <a:schemeClr val="tx2"/>
                </a:solidFill>
              </a:rPr>
              <a:t>Ms</a:t>
            </a:r>
            <a:r>
              <a:rPr lang="en-US" sz="3600" b="0" dirty="0">
                <a:solidFill>
                  <a:schemeClr val="tx2"/>
                </a:solidFill>
              </a:rPr>
              <a:t> Carroll Case: 83-year-old woman (continued)</a:t>
            </a:r>
          </a:p>
        </p:txBody>
      </p:sp>
    </p:spTree>
    <p:extLst>
      <p:ext uri="{BB962C8B-B14F-4D97-AF65-F5344CB8AC3E}">
        <p14:creationId xmlns:p14="http://schemas.microsoft.com/office/powerpoint/2010/main" val="183861938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Content Placeholder 2">
            <a:extLst>
              <a:ext uri="{FF2B5EF4-FFF2-40B4-BE49-F238E27FC236}">
                <a16:creationId xmlns:a16="http://schemas.microsoft.com/office/drawing/2014/main" id="{D0CA2ECF-7810-62E4-79C2-F0F1D0E450DD}"/>
              </a:ext>
            </a:extLst>
          </p:cNvPr>
          <p:cNvSpPr>
            <a:spLocks noGrp="1"/>
          </p:cNvSpPr>
          <p:nvPr>
            <p:ph idx="1"/>
          </p:nvPr>
        </p:nvSpPr>
        <p:spPr>
          <a:xfrm>
            <a:off x="839416" y="1690049"/>
            <a:ext cx="9833548" cy="2693976"/>
          </a:xfrm>
        </p:spPr>
        <p:txBody>
          <a:bodyPr>
            <a:noAutofit/>
          </a:bodyPr>
          <a:lstStyle/>
          <a:p>
            <a:r>
              <a:rPr lang="en-US" sz="2400" dirty="0">
                <a:solidFill>
                  <a:schemeClr val="tx2"/>
                </a:solidFill>
              </a:rPr>
              <a:t>Started </a:t>
            </a:r>
            <a:r>
              <a:rPr lang="en-US" sz="2400" dirty="0" err="1">
                <a:solidFill>
                  <a:schemeClr val="tx2"/>
                </a:solidFill>
              </a:rPr>
              <a:t>capivasertib</a:t>
            </a:r>
            <a:r>
              <a:rPr lang="en-US" sz="2400" dirty="0">
                <a:solidFill>
                  <a:schemeClr val="tx2"/>
                </a:solidFill>
              </a:rPr>
              <a:t> 400 mg BID 4 on/3 off/</a:t>
            </a:r>
            <a:r>
              <a:rPr lang="en-US" sz="2400" dirty="0" err="1">
                <a:solidFill>
                  <a:schemeClr val="tx2"/>
                </a:solidFill>
              </a:rPr>
              <a:t>fulvestrant</a:t>
            </a:r>
            <a:endParaRPr lang="en-US" sz="2400" dirty="0">
              <a:solidFill>
                <a:schemeClr val="tx2"/>
              </a:solidFill>
            </a:endParaRPr>
          </a:p>
          <a:p>
            <a:pPr marL="0" indent="0">
              <a:buNone/>
            </a:pPr>
            <a:endParaRPr lang="en-US" sz="2400" dirty="0">
              <a:solidFill>
                <a:schemeClr val="tx2"/>
              </a:solidFill>
            </a:endParaRPr>
          </a:p>
          <a:p>
            <a:r>
              <a:rPr lang="en-US" sz="2400" dirty="0">
                <a:solidFill>
                  <a:schemeClr val="tx2"/>
                </a:solidFill>
              </a:rPr>
              <a:t>Baseline hemoglobin A1c 5.5</a:t>
            </a:r>
          </a:p>
          <a:p>
            <a:pPr marL="0" indent="0">
              <a:buNone/>
            </a:pPr>
            <a:endParaRPr lang="en-US" sz="2400" dirty="0">
              <a:solidFill>
                <a:schemeClr val="tx2"/>
              </a:solidFill>
            </a:endParaRPr>
          </a:p>
          <a:p>
            <a:r>
              <a:rPr lang="en-US" sz="2400" dirty="0">
                <a:solidFill>
                  <a:schemeClr val="tx2"/>
                </a:solidFill>
              </a:rPr>
              <a:t>Patient BG checks on Day 3 of each cycle</a:t>
            </a:r>
          </a:p>
          <a:p>
            <a:pPr marL="0" indent="0">
              <a:buNone/>
            </a:pPr>
            <a:endParaRPr lang="en-US" sz="2400" dirty="0">
              <a:solidFill>
                <a:schemeClr val="tx2"/>
              </a:solidFill>
            </a:endParaRPr>
          </a:p>
          <a:p>
            <a:r>
              <a:rPr lang="en-US" sz="2400" dirty="0">
                <a:solidFill>
                  <a:schemeClr val="tx2"/>
                </a:solidFill>
              </a:rPr>
              <a:t>Very diligent about ensuring care team responds to her messages</a:t>
            </a:r>
          </a:p>
        </p:txBody>
      </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6" name="Title 1">
            <a:extLst>
              <a:ext uri="{FF2B5EF4-FFF2-40B4-BE49-F238E27FC236}">
                <a16:creationId xmlns:a16="http://schemas.microsoft.com/office/drawing/2014/main" id="{F69A3123-CFA6-9961-D63B-097E3F7D2A3E}"/>
              </a:ext>
            </a:extLst>
          </p:cNvPr>
          <p:cNvSpPr txBox="1">
            <a:spLocks/>
          </p:cNvSpPr>
          <p:nvPr/>
        </p:nvSpPr>
        <p:spPr>
          <a:xfrm>
            <a:off x="723165" y="80126"/>
            <a:ext cx="11432584" cy="1609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0" dirty="0" err="1">
                <a:solidFill>
                  <a:schemeClr val="tx2"/>
                </a:solidFill>
              </a:rPr>
              <a:t>Ms</a:t>
            </a:r>
            <a:r>
              <a:rPr lang="en-US" sz="3600" b="0" dirty="0">
                <a:solidFill>
                  <a:schemeClr val="tx2"/>
                </a:solidFill>
              </a:rPr>
              <a:t> Carroll Case: 83-year-old woman (continued)</a:t>
            </a:r>
          </a:p>
        </p:txBody>
      </p:sp>
    </p:spTree>
    <p:extLst>
      <p:ext uri="{BB962C8B-B14F-4D97-AF65-F5344CB8AC3E}">
        <p14:creationId xmlns:p14="http://schemas.microsoft.com/office/powerpoint/2010/main" val="5183685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A6CCF-3E5F-9C18-9D01-729B73F44906}"/>
              </a:ext>
            </a:extLst>
          </p:cNvPr>
          <p:cNvSpPr>
            <a:spLocks noGrp="1"/>
          </p:cNvSpPr>
          <p:nvPr>
            <p:ph type="title"/>
          </p:nvPr>
        </p:nvSpPr>
        <p:spPr>
          <a:xfrm>
            <a:off x="1199456" y="2857500"/>
            <a:ext cx="10358967" cy="1143000"/>
          </a:xfrm>
        </p:spPr>
        <p:txBody>
          <a:bodyPr/>
          <a:lstStyle/>
          <a:p>
            <a:r>
              <a:rPr lang="en-US" dirty="0"/>
              <a:t>APPENDIX</a:t>
            </a:r>
          </a:p>
        </p:txBody>
      </p:sp>
    </p:spTree>
    <p:extLst>
      <p:ext uri="{BB962C8B-B14F-4D97-AF65-F5344CB8AC3E}">
        <p14:creationId xmlns:p14="http://schemas.microsoft.com/office/powerpoint/2010/main" val="4193029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tangolo 23"/>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sp>
        <p:nvSpPr>
          <p:cNvPr id="2" name="Title 2">
            <a:extLst>
              <a:ext uri="{FF2B5EF4-FFF2-40B4-BE49-F238E27FC236}">
                <a16:creationId xmlns:a16="http://schemas.microsoft.com/office/drawing/2014/main" id="{C49E2771-0B72-4079-BF5D-C5FC222D7115}"/>
              </a:ext>
            </a:extLst>
          </p:cNvPr>
          <p:cNvSpPr txBox="1">
            <a:spLocks/>
          </p:cNvSpPr>
          <p:nvPr/>
        </p:nvSpPr>
        <p:spPr>
          <a:xfrm>
            <a:off x="479999" y="476672"/>
            <a:ext cx="11213020" cy="576000"/>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ea typeface="Arial Narrow"/>
                <a:cs typeface="Arial Narrow"/>
              </a:rPr>
              <a:t>Prof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ea typeface="Arial Narrow"/>
                <a:cs typeface="Arial Narrow"/>
              </a:rPr>
              <a:t>Curigliano</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ea typeface="Arial Narrow"/>
                <a:cs typeface="Arial Narrow"/>
              </a:rPr>
              <a:t> Case: 61-year-old woman</a:t>
            </a: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ea typeface="Arial Narrow"/>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ea typeface="Arial Narrow"/>
                <a:cs typeface="Arial Narrow"/>
              </a:rPr>
              <a:t>Patient history</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ea typeface="Arial Narrow"/>
              <a:cs typeface="Arial Narrow"/>
              <a:sym typeface="Arial Narrow"/>
            </a:endParaRPr>
          </a:p>
        </p:txBody>
      </p:sp>
      <p:sp>
        <p:nvSpPr>
          <p:cNvPr id="3" name="Rectangle 14">
            <a:extLst>
              <a:ext uri="{FF2B5EF4-FFF2-40B4-BE49-F238E27FC236}">
                <a16:creationId xmlns:a16="http://schemas.microsoft.com/office/drawing/2014/main" id="{3E628CA6-E24B-4B7F-B321-D50ADD871BAC}"/>
              </a:ext>
            </a:extLst>
          </p:cNvPr>
          <p:cNvSpPr/>
          <p:nvPr/>
        </p:nvSpPr>
        <p:spPr bwMode="auto">
          <a:xfrm>
            <a:off x="1452743" y="1803033"/>
            <a:ext cx="5382909" cy="3477875"/>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lvl="0" indent="-215995" defTabSz="914377" eaLnBrk="0" hangingPunct="0">
              <a:spcBef>
                <a:spcPts val="600"/>
              </a:spcBef>
              <a:buFont typeface="Arial" panose="020B0604020202020204" pitchFamily="34" charset="0"/>
              <a:buChar char="•"/>
              <a:defRPr/>
            </a:pPr>
            <a:r>
              <a:rPr lang="en-US" sz="1600" b="0" dirty="0">
                <a:solidFill>
                  <a:srgbClr val="1E325F"/>
                </a:solidFill>
                <a:latin typeface="Arial Narrow" panose="020B0606020202030204" pitchFamily="34" charset="0"/>
                <a:ea typeface="MS PGothic" panose="020B0600070205080204" pitchFamily="34" charset="-128"/>
                <a:cs typeface="+mn-cs"/>
              </a:rPr>
              <a:t>61-year-old woman</a:t>
            </a:r>
            <a:endPar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Caucasian ethnicity</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BMI: 31 kg/</a:t>
            </a:r>
            <a:r>
              <a:rPr kumimoji="0" lang="en-US"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sm</a:t>
            </a: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(overweight)</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G3P3, menopause at 47 y</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Non-smoker, drinks socially</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No relevant major comorbidities</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No allergies</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Family history of cancer:</a:t>
            </a:r>
          </a:p>
          <a:p>
            <a:pPr marL="478355" marR="0" lvl="5" indent="-228594" algn="l" defTabSz="914377" rtl="0" eaLnBrk="0" fontAlgn="base" latinLnBrk="0" hangingPunct="0">
              <a:lnSpc>
                <a:spcPct val="100000"/>
              </a:lnSpc>
              <a:spcBef>
                <a:spcPts val="600"/>
              </a:spcBef>
              <a:spcAft>
                <a:spcPct val="0"/>
              </a:spcAft>
              <a:buClrTx/>
              <a:buSzTx/>
              <a:buFont typeface="Courier New"/>
              <a:buChar char="o"/>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Father deceased for prostate cancer (65 years old)</a:t>
            </a:r>
          </a:p>
          <a:p>
            <a:pPr marL="478355" marR="0" lvl="5" indent="-228594" algn="l" defTabSz="914377" rtl="0" eaLnBrk="0" fontAlgn="base" latinLnBrk="0" hangingPunct="0">
              <a:lnSpc>
                <a:spcPct val="100000"/>
              </a:lnSpc>
              <a:spcBef>
                <a:spcPts val="600"/>
              </a:spcBef>
              <a:spcAft>
                <a:spcPct val="0"/>
              </a:spcAft>
              <a:buClrTx/>
              <a:buSzTx/>
              <a:buFont typeface="Courier New"/>
              <a:buChar char="o"/>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Paternal uncle deceased for pancreatic cancer (57 years old)</a:t>
            </a:r>
          </a:p>
          <a:p>
            <a:pPr marL="478355" marR="0" lvl="5" indent="-228594" algn="l" defTabSz="914377" rtl="0" eaLnBrk="0" fontAlgn="base" latinLnBrk="0" hangingPunct="0">
              <a:lnSpc>
                <a:spcPct val="100000"/>
              </a:lnSpc>
              <a:spcBef>
                <a:spcPts val="600"/>
              </a:spcBef>
              <a:spcAft>
                <a:spcPct val="0"/>
              </a:spcAft>
              <a:buClrTx/>
              <a:buSzTx/>
              <a:buFont typeface="Courier New"/>
              <a:buChar char="o"/>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Paternal grandmother deceased for ovarian cancer (53 years old)</a:t>
            </a:r>
          </a:p>
        </p:txBody>
      </p:sp>
      <p:sp>
        <p:nvSpPr>
          <p:cNvPr id="4" name="TextBox 15">
            <a:extLst>
              <a:ext uri="{FF2B5EF4-FFF2-40B4-BE49-F238E27FC236}">
                <a16:creationId xmlns:a16="http://schemas.microsoft.com/office/drawing/2014/main" id="{CF0D688E-B65B-44BA-A317-82AD2C707E86}"/>
              </a:ext>
            </a:extLst>
          </p:cNvPr>
          <p:cNvSpPr txBox="1"/>
          <p:nvPr/>
        </p:nvSpPr>
        <p:spPr>
          <a:xfrm>
            <a:off x="1452743" y="1498593"/>
            <a:ext cx="2700000"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5406B"/>
                </a:solidFill>
                <a:effectLst/>
                <a:uLnTx/>
                <a:uFillTx/>
                <a:latin typeface="Arial Narrow" panose="020B0606020202030204" pitchFamily="34" charset="0"/>
                <a:ea typeface="MS PGothic" panose="020B0600070205080204" pitchFamily="34" charset="-128"/>
                <a:cs typeface="+mn-cs"/>
              </a:rPr>
              <a:t>Patient</a:t>
            </a: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profile</a:t>
            </a:r>
          </a:p>
        </p:txBody>
      </p:sp>
      <p:pic>
        <p:nvPicPr>
          <p:cNvPr id="5" name="Graphic 66" descr="Female Profile outline">
            <a:extLst>
              <a:ext uri="{FF2B5EF4-FFF2-40B4-BE49-F238E27FC236}">
                <a16:creationId xmlns:a16="http://schemas.microsoft.com/office/drawing/2014/main" id="{53D1313F-80B6-469B-9945-2842C5934A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3443" y="1533795"/>
            <a:ext cx="766895" cy="766895"/>
          </a:xfrm>
          <a:prstGeom prst="rect">
            <a:avLst/>
          </a:prstGeom>
        </p:spPr>
      </p:pic>
      <p:pic>
        <p:nvPicPr>
          <p:cNvPr id="7" name="Immagine 6" descr="pedigree.png"/>
          <p:cNvPicPr>
            <a:picLocks noChangeAspect="1"/>
          </p:cNvPicPr>
          <p:nvPr/>
        </p:nvPicPr>
        <p:blipFill rotWithShape="1">
          <a:blip r:embed="rId4">
            <a:extLst>
              <a:ext uri="{28A0092B-C50C-407E-A947-70E740481C1C}">
                <a14:useLocalDpi xmlns:a14="http://schemas.microsoft.com/office/drawing/2010/main" val="0"/>
              </a:ext>
            </a:extLst>
          </a:blip>
          <a:srcRect l="37616" t="21193" r="11080" b="18725"/>
          <a:stretch/>
        </p:blipFill>
        <p:spPr>
          <a:xfrm>
            <a:off x="7281226" y="1425220"/>
            <a:ext cx="3316113" cy="4769979"/>
          </a:xfrm>
          <a:prstGeom prst="rect">
            <a:avLst/>
          </a:prstGeom>
        </p:spPr>
      </p:pic>
      <p:cxnSp>
        <p:nvCxnSpPr>
          <p:cNvPr id="8" name="Connettore 1 7"/>
          <p:cNvCxnSpPr/>
          <p:nvPr/>
        </p:nvCxnSpPr>
        <p:spPr>
          <a:xfrm flipV="1">
            <a:off x="7282349" y="2830238"/>
            <a:ext cx="521012" cy="509207"/>
          </a:xfrm>
          <a:prstGeom prst="line">
            <a:avLst/>
          </a:prstGeom>
          <a:ln>
            <a:solidFill>
              <a:srgbClr val="2867AE"/>
            </a:solidFill>
          </a:ln>
          <a:effectLst/>
        </p:spPr>
        <p:style>
          <a:lnRef idx="2">
            <a:schemeClr val="accent1"/>
          </a:lnRef>
          <a:fillRef idx="0">
            <a:schemeClr val="accent1"/>
          </a:fillRef>
          <a:effectRef idx="1">
            <a:schemeClr val="accent1"/>
          </a:effectRef>
          <a:fontRef idx="minor">
            <a:schemeClr val="tx1"/>
          </a:fontRef>
        </p:style>
      </p:cxnSp>
      <p:cxnSp>
        <p:nvCxnSpPr>
          <p:cNvPr id="9" name="Connettore 1 8"/>
          <p:cNvCxnSpPr/>
          <p:nvPr/>
        </p:nvCxnSpPr>
        <p:spPr>
          <a:xfrm flipV="1">
            <a:off x="7923673" y="2843966"/>
            <a:ext cx="521012" cy="509207"/>
          </a:xfrm>
          <a:prstGeom prst="line">
            <a:avLst/>
          </a:prstGeom>
          <a:ln>
            <a:solidFill>
              <a:srgbClr val="2867AE"/>
            </a:solidFill>
          </a:ln>
          <a:effectLst/>
        </p:spPr>
        <p:style>
          <a:lnRef idx="2">
            <a:schemeClr val="accent1"/>
          </a:lnRef>
          <a:fillRef idx="0">
            <a:schemeClr val="accent1"/>
          </a:fillRef>
          <a:effectRef idx="1">
            <a:schemeClr val="accent1"/>
          </a:effectRef>
          <a:fontRef idx="minor">
            <a:schemeClr val="tx1"/>
          </a:fontRef>
        </p:style>
      </p:cxnSp>
      <p:cxnSp>
        <p:nvCxnSpPr>
          <p:cNvPr id="10" name="Connettore 1 9"/>
          <p:cNvCxnSpPr/>
          <p:nvPr/>
        </p:nvCxnSpPr>
        <p:spPr>
          <a:xfrm flipV="1">
            <a:off x="8588679" y="2845851"/>
            <a:ext cx="521012" cy="509207"/>
          </a:xfrm>
          <a:prstGeom prst="line">
            <a:avLst/>
          </a:prstGeom>
          <a:ln>
            <a:solidFill>
              <a:srgbClr val="2867AE"/>
            </a:solidFill>
          </a:ln>
          <a:effectLst/>
        </p:spPr>
        <p:style>
          <a:lnRef idx="2">
            <a:schemeClr val="accent1"/>
          </a:lnRef>
          <a:fillRef idx="0">
            <a:schemeClr val="accent1"/>
          </a:fillRef>
          <a:effectRef idx="1">
            <a:schemeClr val="accent1"/>
          </a:effectRef>
          <a:fontRef idx="minor">
            <a:schemeClr val="tx1"/>
          </a:fontRef>
        </p:style>
      </p:cxnSp>
      <p:cxnSp>
        <p:nvCxnSpPr>
          <p:cNvPr id="11" name="Connettore 1 10"/>
          <p:cNvCxnSpPr/>
          <p:nvPr/>
        </p:nvCxnSpPr>
        <p:spPr>
          <a:xfrm flipV="1">
            <a:off x="9263629" y="2834010"/>
            <a:ext cx="521012" cy="509207"/>
          </a:xfrm>
          <a:prstGeom prst="line">
            <a:avLst/>
          </a:prstGeom>
          <a:ln>
            <a:solidFill>
              <a:srgbClr val="2867AE"/>
            </a:solidFill>
          </a:ln>
          <a:effectLst/>
        </p:spPr>
        <p:style>
          <a:lnRef idx="2">
            <a:schemeClr val="accent1"/>
          </a:lnRef>
          <a:fillRef idx="0">
            <a:schemeClr val="accent1"/>
          </a:fillRef>
          <a:effectRef idx="1">
            <a:schemeClr val="accent1"/>
          </a:effectRef>
          <a:fontRef idx="minor">
            <a:schemeClr val="tx1"/>
          </a:fontRef>
        </p:style>
      </p:cxnSp>
      <p:cxnSp>
        <p:nvCxnSpPr>
          <p:cNvPr id="12" name="Connettore 1 11"/>
          <p:cNvCxnSpPr/>
          <p:nvPr/>
        </p:nvCxnSpPr>
        <p:spPr>
          <a:xfrm flipV="1">
            <a:off x="9867530" y="2845851"/>
            <a:ext cx="521012" cy="509207"/>
          </a:xfrm>
          <a:prstGeom prst="line">
            <a:avLst/>
          </a:prstGeom>
          <a:ln>
            <a:solidFill>
              <a:srgbClr val="2867AE"/>
            </a:solidFill>
          </a:ln>
          <a:effectLst/>
        </p:spPr>
        <p:style>
          <a:lnRef idx="2">
            <a:schemeClr val="accent1"/>
          </a:lnRef>
          <a:fillRef idx="0">
            <a:schemeClr val="accent1"/>
          </a:fillRef>
          <a:effectRef idx="1">
            <a:schemeClr val="accent1"/>
          </a:effectRef>
          <a:fontRef idx="minor">
            <a:schemeClr val="tx1"/>
          </a:fontRef>
        </p:style>
      </p:cxnSp>
      <p:cxnSp>
        <p:nvCxnSpPr>
          <p:cNvPr id="13" name="Connettore 1 12"/>
          <p:cNvCxnSpPr/>
          <p:nvPr/>
        </p:nvCxnSpPr>
        <p:spPr>
          <a:xfrm flipV="1">
            <a:off x="7615801" y="1493978"/>
            <a:ext cx="521012" cy="509207"/>
          </a:xfrm>
          <a:prstGeom prst="line">
            <a:avLst/>
          </a:prstGeom>
          <a:ln>
            <a:solidFill>
              <a:srgbClr val="2867AE"/>
            </a:solidFill>
          </a:ln>
          <a:effectLst/>
        </p:spPr>
        <p:style>
          <a:lnRef idx="2">
            <a:schemeClr val="accent1"/>
          </a:lnRef>
          <a:fillRef idx="0">
            <a:schemeClr val="accent1"/>
          </a:fillRef>
          <a:effectRef idx="1">
            <a:schemeClr val="accent1"/>
          </a:effectRef>
          <a:fontRef idx="minor">
            <a:schemeClr val="tx1"/>
          </a:fontRef>
        </p:style>
      </p:cxnSp>
      <p:cxnSp>
        <p:nvCxnSpPr>
          <p:cNvPr id="14" name="Connettore 1 13"/>
          <p:cNvCxnSpPr/>
          <p:nvPr/>
        </p:nvCxnSpPr>
        <p:spPr>
          <a:xfrm flipV="1">
            <a:off x="8257125" y="1472182"/>
            <a:ext cx="521012" cy="509207"/>
          </a:xfrm>
          <a:prstGeom prst="line">
            <a:avLst/>
          </a:prstGeom>
          <a:ln>
            <a:solidFill>
              <a:srgbClr val="2867AE"/>
            </a:solidFill>
          </a:ln>
          <a:effectLst/>
        </p:spPr>
        <p:style>
          <a:lnRef idx="2">
            <a:schemeClr val="accent1"/>
          </a:lnRef>
          <a:fillRef idx="0">
            <a:schemeClr val="accent1"/>
          </a:fillRef>
          <a:effectRef idx="1">
            <a:schemeClr val="accent1"/>
          </a:effectRef>
          <a:fontRef idx="minor">
            <a:schemeClr val="tx1"/>
          </a:fontRef>
        </p:style>
      </p:cxnSp>
      <p:cxnSp>
        <p:nvCxnSpPr>
          <p:cNvPr id="15" name="Connettore 1 14"/>
          <p:cNvCxnSpPr/>
          <p:nvPr/>
        </p:nvCxnSpPr>
        <p:spPr>
          <a:xfrm flipV="1">
            <a:off x="9216263" y="1495863"/>
            <a:ext cx="521012" cy="509207"/>
          </a:xfrm>
          <a:prstGeom prst="line">
            <a:avLst/>
          </a:prstGeom>
          <a:ln>
            <a:solidFill>
              <a:srgbClr val="2867AE"/>
            </a:solidFill>
          </a:ln>
          <a:effectLst/>
        </p:spPr>
        <p:style>
          <a:lnRef idx="2">
            <a:schemeClr val="accent1"/>
          </a:lnRef>
          <a:fillRef idx="0">
            <a:schemeClr val="accent1"/>
          </a:fillRef>
          <a:effectRef idx="1">
            <a:schemeClr val="accent1"/>
          </a:effectRef>
          <a:fontRef idx="minor">
            <a:schemeClr val="tx1"/>
          </a:fontRef>
        </p:style>
      </p:cxnSp>
      <p:cxnSp>
        <p:nvCxnSpPr>
          <p:cNvPr id="16" name="Connettore 1 15"/>
          <p:cNvCxnSpPr/>
          <p:nvPr/>
        </p:nvCxnSpPr>
        <p:spPr>
          <a:xfrm flipV="1">
            <a:off x="9869429" y="1497750"/>
            <a:ext cx="521012" cy="509207"/>
          </a:xfrm>
          <a:prstGeom prst="line">
            <a:avLst/>
          </a:prstGeom>
          <a:ln>
            <a:solidFill>
              <a:srgbClr val="2867AE"/>
            </a:solidFill>
          </a:ln>
          <a:effectLst/>
        </p:spPr>
        <p:style>
          <a:lnRef idx="2">
            <a:schemeClr val="accent1"/>
          </a:lnRef>
          <a:fillRef idx="0">
            <a:schemeClr val="accent1"/>
          </a:fillRef>
          <a:effectRef idx="1">
            <a:schemeClr val="accent1"/>
          </a:effectRef>
          <a:fontRef idx="minor">
            <a:schemeClr val="tx1"/>
          </a:fontRef>
        </p:style>
      </p:cxnSp>
      <p:cxnSp>
        <p:nvCxnSpPr>
          <p:cNvPr id="17" name="Connettore 1 16"/>
          <p:cNvCxnSpPr/>
          <p:nvPr/>
        </p:nvCxnSpPr>
        <p:spPr>
          <a:xfrm flipV="1">
            <a:off x="10816726" y="4928887"/>
            <a:ext cx="136396" cy="133307"/>
          </a:xfrm>
          <a:prstGeom prst="line">
            <a:avLst/>
          </a:prstGeom>
          <a:ln>
            <a:solidFill>
              <a:srgbClr val="2867AE"/>
            </a:solidFill>
          </a:ln>
          <a:effectLst/>
        </p:spPr>
        <p:style>
          <a:lnRef idx="2">
            <a:schemeClr val="accent1"/>
          </a:lnRef>
          <a:fillRef idx="0">
            <a:schemeClr val="accent1"/>
          </a:fillRef>
          <a:effectRef idx="1">
            <a:schemeClr val="accent1"/>
          </a:effectRef>
          <a:fontRef idx="minor">
            <a:schemeClr val="tx1"/>
          </a:fontRef>
        </p:style>
      </p:cxnSp>
      <p:sp>
        <p:nvSpPr>
          <p:cNvPr id="18" name="CasellaDiTesto 17"/>
          <p:cNvSpPr txBox="1"/>
          <p:nvPr/>
        </p:nvSpPr>
        <p:spPr>
          <a:xfrm>
            <a:off x="10973522" y="4758463"/>
            <a:ext cx="790601" cy="340734"/>
          </a:xfrm>
          <a:prstGeom prst="rect">
            <a:avLst/>
          </a:prstGeom>
          <a:noFill/>
        </p:spPr>
        <p:txBody>
          <a:bodyPr wrap="none" rtlCol="0">
            <a:sp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prstClr val="black"/>
                </a:solidFill>
                <a:effectLst/>
                <a:uLnTx/>
                <a:uFillTx/>
                <a:latin typeface="Calibri"/>
                <a:ea typeface="MS PGothic" charset="0"/>
                <a:cs typeface="+mn-cs"/>
              </a:rPr>
              <a:t>Deceased</a:t>
            </a:r>
            <a:endParaRPr kumimoji="0" lang="it-IT" sz="1200" b="0" i="0" u="none" strike="noStrike" kern="1200" cap="none" spc="0" normalizeH="0" baseline="0" noProof="0" dirty="0">
              <a:ln>
                <a:noFill/>
              </a:ln>
              <a:solidFill>
                <a:prstClr val="black"/>
              </a:solidFill>
              <a:effectLst/>
              <a:uLnTx/>
              <a:uFillTx/>
              <a:latin typeface="Calibri"/>
              <a:ea typeface="MS PGothic" charset="0"/>
              <a:cs typeface="+mn-cs"/>
            </a:endParaRPr>
          </a:p>
        </p:txBody>
      </p:sp>
      <p:sp>
        <p:nvSpPr>
          <p:cNvPr id="19" name="CasellaDiTesto 18"/>
          <p:cNvSpPr txBox="1"/>
          <p:nvPr/>
        </p:nvSpPr>
        <p:spPr>
          <a:xfrm>
            <a:off x="8518577" y="3280229"/>
            <a:ext cx="611065" cy="52302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Prostate</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cancer</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Died</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65y</a:t>
            </a:r>
          </a:p>
        </p:txBody>
      </p:sp>
      <p:sp>
        <p:nvSpPr>
          <p:cNvPr id="20" name="CasellaDiTesto 19"/>
          <p:cNvSpPr txBox="1"/>
          <p:nvPr/>
        </p:nvSpPr>
        <p:spPr>
          <a:xfrm>
            <a:off x="7826731" y="3293957"/>
            <a:ext cx="696023" cy="52302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Pancreatic</a:t>
            </a:r>
            <a:endParaRPr kumimoji="0" lang="it-IT" sz="933" b="0" i="0" u="none" strike="noStrike" kern="1200" cap="none" spc="0" normalizeH="0" baseline="0" noProof="0" dirty="0">
              <a:ln>
                <a:noFill/>
              </a:ln>
              <a:solidFill>
                <a:prstClr val="black"/>
              </a:solidFill>
              <a:effectLst/>
              <a:uLnTx/>
              <a:uFillTx/>
              <a:latin typeface="Calibri"/>
              <a:ea typeface="MS PGothic" charset="0"/>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cancer</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Died</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57y</a:t>
            </a:r>
          </a:p>
        </p:txBody>
      </p:sp>
      <p:sp>
        <p:nvSpPr>
          <p:cNvPr id="21" name="CasellaDiTesto 20"/>
          <p:cNvSpPr txBox="1"/>
          <p:nvPr/>
        </p:nvSpPr>
        <p:spPr>
          <a:xfrm>
            <a:off x="8236286" y="1967651"/>
            <a:ext cx="611065" cy="52302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Ovarian</a:t>
            </a:r>
            <a:endParaRPr kumimoji="0" lang="it-IT" sz="933" b="0" i="0" u="none" strike="noStrike" kern="1200" cap="none" spc="0" normalizeH="0" baseline="0" noProof="0" dirty="0">
              <a:ln>
                <a:noFill/>
              </a:ln>
              <a:solidFill>
                <a:prstClr val="black"/>
              </a:solidFill>
              <a:effectLst/>
              <a:uLnTx/>
              <a:uFillTx/>
              <a:latin typeface="Calibri"/>
              <a:ea typeface="MS PGothic" charset="0"/>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cancer</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Died</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53y</a:t>
            </a:r>
          </a:p>
        </p:txBody>
      </p:sp>
      <p:sp>
        <p:nvSpPr>
          <p:cNvPr id="22" name="CasellaDiTesto 21"/>
          <p:cNvSpPr txBox="1"/>
          <p:nvPr/>
        </p:nvSpPr>
        <p:spPr>
          <a:xfrm>
            <a:off x="372635" y="5876864"/>
            <a:ext cx="2765501" cy="23589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BMI: Body mass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index</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G: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gravidity</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P</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parity</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y: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years</a:t>
            </a:r>
            <a:endParaRPr kumimoji="0" lang="it-IT" sz="933" b="0" i="0" u="none" strike="noStrike" kern="1200" cap="none" spc="0" normalizeH="0" baseline="0" noProof="0" dirty="0">
              <a:ln>
                <a:noFill/>
              </a:ln>
              <a:solidFill>
                <a:prstClr val="black"/>
              </a:solidFill>
              <a:effectLst/>
              <a:uLnTx/>
              <a:uFillTx/>
              <a:latin typeface="Calibri"/>
              <a:ea typeface="MS PGothic" charset="0"/>
              <a:cs typeface="+mn-cs"/>
            </a:endParaRPr>
          </a:p>
        </p:txBody>
      </p:sp>
      <p:graphicFrame>
        <p:nvGraphicFramePr>
          <p:cNvPr id="23" name="Tabella 22"/>
          <p:cNvGraphicFramePr>
            <a:graphicFrameLocks noGrp="1"/>
          </p:cNvGraphicFramePr>
          <p:nvPr/>
        </p:nvGraphicFramePr>
        <p:xfrm>
          <a:off x="0" y="6492239"/>
          <a:ext cx="12192000" cy="3657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365760">
                <a:tc>
                  <a:txBody>
                    <a:bodyPr/>
                    <a:lstStyle/>
                    <a:p>
                      <a:pPr algn="ctr"/>
                      <a:r>
                        <a:rPr lang="it-IT" sz="1600" b="1" dirty="0">
                          <a:solidFill>
                            <a:schemeClr val="bg1"/>
                          </a:solidFill>
                        </a:rPr>
                        <a:t>MH and </a:t>
                      </a:r>
                      <a:r>
                        <a:rPr lang="it-IT" sz="1600" b="1" dirty="0" err="1">
                          <a:solidFill>
                            <a:schemeClr val="bg1"/>
                          </a:solidFill>
                        </a:rPr>
                        <a:t>diagnosis</a:t>
                      </a:r>
                      <a:endParaRPr lang="it-IT" sz="1600" b="1" dirty="0">
                        <a:solidFill>
                          <a:schemeClr val="bg1"/>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Surgery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Chemotherapy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Radiotherapy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a:solidFill>
                            <a:srgbClr val="BFBFBF"/>
                          </a:solidFill>
                        </a:rPr>
                        <a:t>ET + Treatment</a:t>
                      </a:r>
                      <a:r>
                        <a:rPr lang="it-IT" sz="1600" b="0" baseline="0" dirty="0">
                          <a:solidFill>
                            <a:srgbClr val="BFBFBF"/>
                          </a:solidFill>
                        </a:rPr>
                        <a:t> escalation</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995615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39AA2D83-E9AA-4456-ABFD-01721234E01C}"/>
              </a:ext>
            </a:extLst>
          </p:cNvPr>
          <p:cNvSpPr txBox="1">
            <a:spLocks/>
          </p:cNvSpPr>
          <p:nvPr/>
        </p:nvSpPr>
        <p:spPr bwMode="auto">
          <a:xfrm>
            <a:off x="584212" y="1857355"/>
            <a:ext cx="961355" cy="285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l" defTabSz="914356" rtl="0" eaLnBrk="0" fontAlgn="base" latinLnBrk="0" hangingPunct="0">
              <a:lnSpc>
                <a:spcPct val="100000"/>
              </a:lnSpc>
              <a:spcBef>
                <a:spcPct val="75000"/>
              </a:spcBef>
              <a:spcAft>
                <a:spcPct val="0"/>
              </a:spcAft>
              <a:buClr>
                <a:srgbClr val="44546A"/>
              </a:buClr>
              <a:buSzPct val="100000"/>
              <a:buFontTx/>
              <a:buNone/>
              <a:tabLst/>
              <a:defRPr/>
            </a:pPr>
            <a:r>
              <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Timeline</a:t>
            </a:r>
          </a:p>
        </p:txBody>
      </p:sp>
      <p:sp>
        <p:nvSpPr>
          <p:cNvPr id="5" name="Title 2">
            <a:extLst>
              <a:ext uri="{FF2B5EF4-FFF2-40B4-BE49-F238E27FC236}">
                <a16:creationId xmlns:a16="http://schemas.microsoft.com/office/drawing/2014/main" id="{C49E2771-0B72-4079-BF5D-C5FC222D7115}"/>
              </a:ext>
            </a:extLst>
          </p:cNvPr>
          <p:cNvSpPr txBox="1">
            <a:spLocks/>
          </p:cNvSpPr>
          <p:nvPr/>
        </p:nvSpPr>
        <p:spPr>
          <a:xfrm>
            <a:off x="479999" y="646992"/>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Prof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Curigliano</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 Case: 61-year-old woman (continued)</a:t>
            </a: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Diagnosis of HR+/HER2-low breast cancer</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
        <p:nvSpPr>
          <p:cNvPr id="6" name="Text Placeholder 5">
            <a:extLst>
              <a:ext uri="{FF2B5EF4-FFF2-40B4-BE49-F238E27FC236}">
                <a16:creationId xmlns:a16="http://schemas.microsoft.com/office/drawing/2014/main" id="{C8F42D33-11DF-4359-B88C-2CC18C375EE8}"/>
              </a:ext>
            </a:extLst>
          </p:cNvPr>
          <p:cNvSpPr txBox="1">
            <a:spLocks/>
          </p:cNvSpPr>
          <p:nvPr/>
        </p:nvSpPr>
        <p:spPr bwMode="auto">
          <a:xfrm>
            <a:off x="1374409" y="1524744"/>
            <a:ext cx="681847"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Aug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7" name="Rectangle 99">
            <a:extLst>
              <a:ext uri="{FF2B5EF4-FFF2-40B4-BE49-F238E27FC236}">
                <a16:creationId xmlns:a16="http://schemas.microsoft.com/office/drawing/2014/main" id="{53AAD348-03E3-4047-B117-D449671A79EB}"/>
              </a:ext>
            </a:extLst>
          </p:cNvPr>
          <p:cNvSpPr/>
          <p:nvPr/>
        </p:nvSpPr>
        <p:spPr>
          <a:xfrm>
            <a:off x="10788875" y="3046983"/>
            <a:ext cx="184730" cy="369332"/>
          </a:xfrm>
          <a:prstGeom prst="rect">
            <a:avLst/>
          </a:prstGeom>
        </p:spPr>
        <p:txBody>
          <a:bodyPr wrap="none" rtlCol="0" anchor="ctr">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
        <p:nvSpPr>
          <p:cNvPr id="9" name="Freccia destra 8"/>
          <p:cNvSpPr/>
          <p:nvPr/>
        </p:nvSpPr>
        <p:spPr>
          <a:xfrm>
            <a:off x="1382890" y="1724650"/>
            <a:ext cx="10526889" cy="507940"/>
          </a:xfrm>
          <a:prstGeom prst="rightArrow">
            <a:avLst>
              <a:gd name="adj1" fmla="val 50000"/>
              <a:gd name="adj2" fmla="val 66669"/>
            </a:avLst>
          </a:prstGeom>
          <a:solidFill>
            <a:srgbClr val="2867AE"/>
          </a:solidFill>
          <a:ln>
            <a:solidFill>
              <a:srgbClr val="187047"/>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e 9"/>
          <p:cNvSpPr/>
          <p:nvPr/>
        </p:nvSpPr>
        <p:spPr>
          <a:xfrm>
            <a:off x="1643185" y="188358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 Placeholder 5">
            <a:extLst>
              <a:ext uri="{FF2B5EF4-FFF2-40B4-BE49-F238E27FC236}">
                <a16:creationId xmlns:a16="http://schemas.microsoft.com/office/drawing/2014/main" id="{A25BA597-D86E-4CD8-9A3C-25B1CF21548D}"/>
              </a:ext>
            </a:extLst>
          </p:cNvPr>
          <p:cNvSpPr txBox="1">
            <a:spLocks/>
          </p:cNvSpPr>
          <p:nvPr/>
        </p:nvSpPr>
        <p:spPr bwMode="auto">
          <a:xfrm>
            <a:off x="1343308" y="2261368"/>
            <a:ext cx="773424" cy="218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Diagnosis</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2" name="TextBox 17">
            <a:extLst>
              <a:ext uri="{FF2B5EF4-FFF2-40B4-BE49-F238E27FC236}">
                <a16:creationId xmlns:a16="http://schemas.microsoft.com/office/drawing/2014/main" id="{99B258EA-15F1-461C-9ACC-A02EFFE0D6B6}"/>
              </a:ext>
            </a:extLst>
          </p:cNvPr>
          <p:cNvSpPr txBox="1"/>
          <p:nvPr/>
        </p:nvSpPr>
        <p:spPr>
          <a:xfrm>
            <a:off x="2086755" y="2642565"/>
            <a:ext cx="2700000"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Initial presentation</a:t>
            </a:r>
          </a:p>
        </p:txBody>
      </p:sp>
      <p:sp>
        <p:nvSpPr>
          <p:cNvPr id="13" name="Rectangle 18">
            <a:extLst>
              <a:ext uri="{FF2B5EF4-FFF2-40B4-BE49-F238E27FC236}">
                <a16:creationId xmlns:a16="http://schemas.microsoft.com/office/drawing/2014/main" id="{A27FB9AA-CA34-4662-A91F-09484086FE8F}"/>
              </a:ext>
            </a:extLst>
          </p:cNvPr>
          <p:cNvSpPr/>
          <p:nvPr/>
        </p:nvSpPr>
        <p:spPr bwMode="auto">
          <a:xfrm>
            <a:off x="2086756" y="2920996"/>
            <a:ext cx="2894997" cy="2292935"/>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Biannual</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screening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mammography</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with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evidence</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of new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calcifications</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Breast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US: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at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left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breast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two</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hypoechogenic</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nodules</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measuring</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21x14 mm (</a:t>
            </a:r>
            <a:r>
              <a:rPr kumimoji="0" lang="it-IT"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A</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in the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left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supero-</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external</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quadrant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and 14x9 mm (</a:t>
            </a:r>
            <a:r>
              <a:rPr kumimoji="0" lang="it-IT"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B</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in the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superior</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parareolar</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site. No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axillary</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lymphadenomegalies</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BIRADS: 4c.</a:t>
            </a:r>
            <a:endParaRPr kumimoji="0" lang="de-CH"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grpSp>
        <p:nvGrpSpPr>
          <p:cNvPr id="14" name="Gruppo 13"/>
          <p:cNvGrpSpPr/>
          <p:nvPr/>
        </p:nvGrpSpPr>
        <p:grpSpPr>
          <a:xfrm>
            <a:off x="5140809" y="2343008"/>
            <a:ext cx="2569712" cy="1988368"/>
            <a:chOff x="2932025" y="1337378"/>
            <a:chExt cx="3418444" cy="2645092"/>
          </a:xfrm>
        </p:grpSpPr>
        <p:pic>
          <p:nvPicPr>
            <p:cNvPr id="15" name="Immagine 14">
              <a:extLst>
                <a:ext uri="{FF2B5EF4-FFF2-40B4-BE49-F238E27FC236}">
                  <a16:creationId xmlns:a16="http://schemas.microsoft.com/office/drawing/2014/main" id="{F3E287EA-DFF2-46E0-B0F4-4384C2A8E324}"/>
                </a:ext>
              </a:extLst>
            </p:cNvPr>
            <p:cNvPicPr>
              <a:picLocks noChangeAspect="1"/>
            </p:cNvPicPr>
            <p:nvPr/>
          </p:nvPicPr>
          <p:blipFill rotWithShape="1">
            <a:blip r:embed="rId2"/>
            <a:srcRect l="17383" t="87931" r="40869" b="5724"/>
            <a:stretch/>
          </p:blipFill>
          <p:spPr>
            <a:xfrm>
              <a:off x="2932026" y="3690286"/>
              <a:ext cx="3417974" cy="292184"/>
            </a:xfrm>
            <a:prstGeom prst="rect">
              <a:avLst/>
            </a:prstGeom>
          </p:spPr>
        </p:pic>
        <p:pic>
          <p:nvPicPr>
            <p:cNvPr id="16" name="Immagine 15">
              <a:extLst>
                <a:ext uri="{FF2B5EF4-FFF2-40B4-BE49-F238E27FC236}">
                  <a16:creationId xmlns:a16="http://schemas.microsoft.com/office/drawing/2014/main" id="{F3E287EA-DFF2-46E0-B0F4-4384C2A8E324}"/>
                </a:ext>
              </a:extLst>
            </p:cNvPr>
            <p:cNvPicPr>
              <a:picLocks noChangeAspect="1"/>
            </p:cNvPicPr>
            <p:nvPr/>
          </p:nvPicPr>
          <p:blipFill rotWithShape="1">
            <a:blip r:embed="rId2"/>
            <a:srcRect l="31927" t="19167" r="28807" b="32559"/>
            <a:stretch/>
          </p:blipFill>
          <p:spPr>
            <a:xfrm>
              <a:off x="2932025" y="1337378"/>
              <a:ext cx="3418444" cy="2364051"/>
            </a:xfrm>
            <a:prstGeom prst="rect">
              <a:avLst/>
            </a:prstGeom>
          </p:spPr>
        </p:pic>
      </p:grpSp>
      <p:grpSp>
        <p:nvGrpSpPr>
          <p:cNvPr id="17" name="Gruppo 16"/>
          <p:cNvGrpSpPr/>
          <p:nvPr/>
        </p:nvGrpSpPr>
        <p:grpSpPr>
          <a:xfrm>
            <a:off x="5135682" y="4436707"/>
            <a:ext cx="2575497" cy="1875995"/>
            <a:chOff x="3851761" y="3327530"/>
            <a:chExt cx="1931623" cy="1406996"/>
          </a:xfrm>
        </p:grpSpPr>
        <p:pic>
          <p:nvPicPr>
            <p:cNvPr id="18" name="Immagine 17">
              <a:extLst>
                <a:ext uri="{FF2B5EF4-FFF2-40B4-BE49-F238E27FC236}">
                  <a16:creationId xmlns:a16="http://schemas.microsoft.com/office/drawing/2014/main" id="{2F074753-BD23-4E3D-AD15-62F2A146915E}"/>
                </a:ext>
              </a:extLst>
            </p:cNvPr>
            <p:cNvPicPr>
              <a:picLocks noChangeAspect="1"/>
            </p:cNvPicPr>
            <p:nvPr/>
          </p:nvPicPr>
          <p:blipFill rotWithShape="1">
            <a:blip r:embed="rId3"/>
            <a:srcRect l="17701" t="88653" r="41300" b="5888"/>
            <a:stretch/>
          </p:blipFill>
          <p:spPr>
            <a:xfrm>
              <a:off x="3851761" y="4589844"/>
              <a:ext cx="1931623" cy="144682"/>
            </a:xfrm>
            <a:prstGeom prst="rect">
              <a:avLst/>
            </a:prstGeom>
          </p:spPr>
        </p:pic>
        <p:pic>
          <p:nvPicPr>
            <p:cNvPr id="19" name="Immagine 18">
              <a:extLst>
                <a:ext uri="{FF2B5EF4-FFF2-40B4-BE49-F238E27FC236}">
                  <a16:creationId xmlns:a16="http://schemas.microsoft.com/office/drawing/2014/main" id="{2F074753-BD23-4E3D-AD15-62F2A146915E}"/>
                </a:ext>
              </a:extLst>
            </p:cNvPr>
            <p:cNvPicPr>
              <a:picLocks noChangeAspect="1"/>
            </p:cNvPicPr>
            <p:nvPr/>
          </p:nvPicPr>
          <p:blipFill rotWithShape="1">
            <a:blip r:embed="rId3"/>
            <a:srcRect l="31694" t="18798" r="28571" b="34957"/>
            <a:stretch/>
          </p:blipFill>
          <p:spPr>
            <a:xfrm>
              <a:off x="3851762" y="3327530"/>
              <a:ext cx="1931129" cy="1264214"/>
            </a:xfrm>
            <a:prstGeom prst="rect">
              <a:avLst/>
            </a:prstGeom>
          </p:spPr>
        </p:pic>
      </p:grpSp>
      <p:sp>
        <p:nvSpPr>
          <p:cNvPr id="20" name="CasellaDiTesto 19"/>
          <p:cNvSpPr txBox="1"/>
          <p:nvPr/>
        </p:nvSpPr>
        <p:spPr>
          <a:xfrm>
            <a:off x="7279183" y="3891781"/>
            <a:ext cx="370614"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Calibri"/>
                <a:ea typeface="MS PGothic" charset="0"/>
                <a:cs typeface="+mn-cs"/>
              </a:rPr>
              <a:t>A</a:t>
            </a:r>
          </a:p>
        </p:txBody>
      </p:sp>
      <p:sp>
        <p:nvSpPr>
          <p:cNvPr id="21" name="CasellaDiTesto 20"/>
          <p:cNvSpPr txBox="1"/>
          <p:nvPr/>
        </p:nvSpPr>
        <p:spPr>
          <a:xfrm>
            <a:off x="7280183" y="5889244"/>
            <a:ext cx="357790"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Calibri"/>
                <a:ea typeface="MS PGothic" charset="0"/>
                <a:cs typeface="+mn-cs"/>
              </a:rPr>
              <a:t>B</a:t>
            </a:r>
          </a:p>
        </p:txBody>
      </p:sp>
      <p:pic>
        <p:nvPicPr>
          <p:cNvPr id="22" name="Immagine 21"/>
          <p:cNvPicPr>
            <a:picLocks noChangeAspect="1"/>
          </p:cNvPicPr>
          <p:nvPr/>
        </p:nvPicPr>
        <p:blipFill>
          <a:blip r:embed="rId4"/>
          <a:stretch>
            <a:fillRect/>
          </a:stretch>
        </p:blipFill>
        <p:spPr>
          <a:xfrm>
            <a:off x="1075766" y="2629645"/>
            <a:ext cx="965071" cy="800664"/>
          </a:xfrm>
          <a:prstGeom prst="rect">
            <a:avLst/>
          </a:prstGeom>
        </p:spPr>
      </p:pic>
      <p:sp>
        <p:nvSpPr>
          <p:cNvPr id="23" name="CasellaDiTesto 22"/>
          <p:cNvSpPr txBox="1"/>
          <p:nvPr/>
        </p:nvSpPr>
        <p:spPr>
          <a:xfrm>
            <a:off x="372635" y="5876864"/>
            <a:ext cx="3462807" cy="23589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BIRADS: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Breast</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Imaging</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-Reporting and Data System; US: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ultrasound</a:t>
            </a:r>
            <a:endParaRPr kumimoji="0" lang="it-IT" sz="933" b="0" i="0" u="none" strike="noStrike" kern="1200" cap="none" spc="0" normalizeH="0" baseline="0" noProof="0" dirty="0">
              <a:ln>
                <a:noFill/>
              </a:ln>
              <a:solidFill>
                <a:prstClr val="black"/>
              </a:solidFill>
              <a:effectLst/>
              <a:uLnTx/>
              <a:uFillTx/>
              <a:latin typeface="Calibri"/>
              <a:ea typeface="MS PGothic" charset="0"/>
              <a:cs typeface="+mn-cs"/>
            </a:endParaRPr>
          </a:p>
        </p:txBody>
      </p:sp>
      <p:sp>
        <p:nvSpPr>
          <p:cNvPr id="24" name="Rettangolo 23"/>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graphicFrame>
        <p:nvGraphicFramePr>
          <p:cNvPr id="25" name="Tabella 24"/>
          <p:cNvGraphicFramePr>
            <a:graphicFrameLocks noGrp="1"/>
          </p:cNvGraphicFramePr>
          <p:nvPr/>
        </p:nvGraphicFramePr>
        <p:xfrm>
          <a:off x="0" y="6492239"/>
          <a:ext cx="12192000" cy="3657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365760">
                <a:tc>
                  <a:txBody>
                    <a:bodyPr/>
                    <a:lstStyle/>
                    <a:p>
                      <a:pPr algn="ctr"/>
                      <a:r>
                        <a:rPr lang="it-IT" sz="1600" b="1" dirty="0">
                          <a:solidFill>
                            <a:schemeClr val="bg1"/>
                          </a:solidFill>
                        </a:rPr>
                        <a:t>MH and </a:t>
                      </a:r>
                      <a:r>
                        <a:rPr lang="it-IT" sz="1600" b="1" dirty="0" err="1">
                          <a:solidFill>
                            <a:schemeClr val="bg1"/>
                          </a:solidFill>
                        </a:rPr>
                        <a:t>diagnosis</a:t>
                      </a:r>
                      <a:endParaRPr lang="it-IT" sz="1600" b="1" dirty="0">
                        <a:solidFill>
                          <a:schemeClr val="bg1"/>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Surgery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Chemotherapy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Radiotherapy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a:solidFill>
                            <a:srgbClr val="BFBFBF"/>
                          </a:solidFill>
                        </a:rPr>
                        <a:t>ET + Treatment</a:t>
                      </a:r>
                      <a:r>
                        <a:rPr lang="it-IT" sz="1600" b="0" baseline="0" dirty="0">
                          <a:solidFill>
                            <a:srgbClr val="BFBFBF"/>
                          </a:solidFill>
                        </a:rPr>
                        <a:t> escalation</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471954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9AA2D83-E9AA-4456-ABFD-01721234E01C}"/>
              </a:ext>
            </a:extLst>
          </p:cNvPr>
          <p:cNvSpPr txBox="1">
            <a:spLocks/>
          </p:cNvSpPr>
          <p:nvPr/>
        </p:nvSpPr>
        <p:spPr bwMode="auto">
          <a:xfrm>
            <a:off x="584212" y="1857355"/>
            <a:ext cx="961355" cy="285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l" defTabSz="914356" rtl="0" eaLnBrk="0" fontAlgn="base" latinLnBrk="0" hangingPunct="0">
              <a:lnSpc>
                <a:spcPct val="100000"/>
              </a:lnSpc>
              <a:spcBef>
                <a:spcPct val="75000"/>
              </a:spcBef>
              <a:spcAft>
                <a:spcPct val="0"/>
              </a:spcAft>
              <a:buClr>
                <a:srgbClr val="44546A"/>
              </a:buClr>
              <a:buSzPct val="100000"/>
              <a:buFontTx/>
              <a:buNone/>
              <a:tabLst/>
              <a:defRPr/>
            </a:pPr>
            <a:r>
              <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Timeline</a:t>
            </a:r>
          </a:p>
        </p:txBody>
      </p:sp>
      <p:sp>
        <p:nvSpPr>
          <p:cNvPr id="4" name="Text Placeholder 5">
            <a:extLst>
              <a:ext uri="{FF2B5EF4-FFF2-40B4-BE49-F238E27FC236}">
                <a16:creationId xmlns:a16="http://schemas.microsoft.com/office/drawing/2014/main" id="{C8F42D33-11DF-4359-B88C-2CC18C375EE8}"/>
              </a:ext>
            </a:extLst>
          </p:cNvPr>
          <p:cNvSpPr txBox="1">
            <a:spLocks/>
          </p:cNvSpPr>
          <p:nvPr/>
        </p:nvSpPr>
        <p:spPr bwMode="auto">
          <a:xfrm>
            <a:off x="1374409" y="1524744"/>
            <a:ext cx="681847"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Aug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5" name="Rectangle 99">
            <a:extLst>
              <a:ext uri="{FF2B5EF4-FFF2-40B4-BE49-F238E27FC236}">
                <a16:creationId xmlns:a16="http://schemas.microsoft.com/office/drawing/2014/main" id="{53AAD348-03E3-4047-B117-D449671A79EB}"/>
              </a:ext>
            </a:extLst>
          </p:cNvPr>
          <p:cNvSpPr/>
          <p:nvPr/>
        </p:nvSpPr>
        <p:spPr>
          <a:xfrm>
            <a:off x="10788875" y="3046983"/>
            <a:ext cx="184730" cy="369332"/>
          </a:xfrm>
          <a:prstGeom prst="rect">
            <a:avLst/>
          </a:prstGeom>
        </p:spPr>
        <p:txBody>
          <a:bodyPr wrap="none" rtlCol="0" anchor="ctr">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
        <p:nvSpPr>
          <p:cNvPr id="7" name="Freccia destra 6"/>
          <p:cNvSpPr/>
          <p:nvPr/>
        </p:nvSpPr>
        <p:spPr>
          <a:xfrm>
            <a:off x="1382890" y="1724650"/>
            <a:ext cx="10526889" cy="507940"/>
          </a:xfrm>
          <a:prstGeom prst="rightArrow">
            <a:avLst>
              <a:gd name="adj1" fmla="val 50000"/>
              <a:gd name="adj2" fmla="val 66669"/>
            </a:avLst>
          </a:prstGeom>
          <a:solidFill>
            <a:srgbClr val="2867AE"/>
          </a:solidFill>
          <a:ln>
            <a:solidFill>
              <a:srgbClr val="187047"/>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e 7"/>
          <p:cNvSpPr/>
          <p:nvPr/>
        </p:nvSpPr>
        <p:spPr>
          <a:xfrm>
            <a:off x="1643185" y="188358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 Placeholder 5">
            <a:extLst>
              <a:ext uri="{FF2B5EF4-FFF2-40B4-BE49-F238E27FC236}">
                <a16:creationId xmlns:a16="http://schemas.microsoft.com/office/drawing/2014/main" id="{A25BA597-D86E-4CD8-9A3C-25B1CF21548D}"/>
              </a:ext>
            </a:extLst>
          </p:cNvPr>
          <p:cNvSpPr txBox="1">
            <a:spLocks/>
          </p:cNvSpPr>
          <p:nvPr/>
        </p:nvSpPr>
        <p:spPr bwMode="auto">
          <a:xfrm>
            <a:off x="1343308" y="2261368"/>
            <a:ext cx="773424" cy="218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Diagnosis</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0" name="TextBox 17">
            <a:extLst>
              <a:ext uri="{FF2B5EF4-FFF2-40B4-BE49-F238E27FC236}">
                <a16:creationId xmlns:a16="http://schemas.microsoft.com/office/drawing/2014/main" id="{99B258EA-15F1-461C-9ACC-A02EFFE0D6B6}"/>
              </a:ext>
            </a:extLst>
          </p:cNvPr>
          <p:cNvSpPr txBox="1"/>
          <p:nvPr/>
        </p:nvSpPr>
        <p:spPr>
          <a:xfrm>
            <a:off x="2086755" y="2642565"/>
            <a:ext cx="2700000"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Initial presentation</a:t>
            </a:r>
          </a:p>
        </p:txBody>
      </p:sp>
      <p:sp>
        <p:nvSpPr>
          <p:cNvPr id="11" name="Rectangle 18">
            <a:extLst>
              <a:ext uri="{FF2B5EF4-FFF2-40B4-BE49-F238E27FC236}">
                <a16:creationId xmlns:a16="http://schemas.microsoft.com/office/drawing/2014/main" id="{A27FB9AA-CA34-4662-A91F-09484086FE8F}"/>
              </a:ext>
            </a:extLst>
          </p:cNvPr>
          <p:cNvSpPr/>
          <p:nvPr/>
        </p:nvSpPr>
        <p:spPr bwMode="auto">
          <a:xfrm>
            <a:off x="2086756" y="2920996"/>
            <a:ext cx="2894997" cy="2292935"/>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Biannual</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screening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mammography</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with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evidence</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of new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calcifications</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Breast US: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left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breast,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two</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hypoechogenic</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nodules</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measuring</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21x14 mm (</a:t>
            </a:r>
            <a:r>
              <a:rPr kumimoji="0" lang="it-IT"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A</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in the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left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supero-external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quadrant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and 14x9 mm (</a:t>
            </a:r>
            <a:r>
              <a:rPr kumimoji="0" lang="it-IT"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B</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in the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superior</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parareolar</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site.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Axillary</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lymphadenomegalies</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BIRADS: 4c.</a:t>
            </a:r>
            <a:endParaRPr kumimoji="0" lang="de-CH"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sp>
        <p:nvSpPr>
          <p:cNvPr id="12" name="Rectangle 14">
            <a:extLst>
              <a:ext uri="{FF2B5EF4-FFF2-40B4-BE49-F238E27FC236}">
                <a16:creationId xmlns:a16="http://schemas.microsoft.com/office/drawing/2014/main" id="{3E628CA6-E24B-4B7F-B321-D50ADD871BAC}"/>
              </a:ext>
            </a:extLst>
          </p:cNvPr>
          <p:cNvSpPr/>
          <p:nvPr/>
        </p:nvSpPr>
        <p:spPr bwMode="auto">
          <a:xfrm>
            <a:off x="8658212" y="3095041"/>
            <a:ext cx="3116349" cy="1461939"/>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IDC NOS, G2.</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ER (IHC): 65%; </a:t>
            </a:r>
            <a:r>
              <a:rPr kumimoji="0" lang="en-US"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PgR</a:t>
            </a: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(IHC): 5%; Ki67: 40%; HER2 IHC score: 2+</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ISH test: negative.</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sp>
        <p:nvSpPr>
          <p:cNvPr id="13" name="TextBox 15">
            <a:extLst>
              <a:ext uri="{FF2B5EF4-FFF2-40B4-BE49-F238E27FC236}">
                <a16:creationId xmlns:a16="http://schemas.microsoft.com/office/drawing/2014/main" id="{CF0D688E-B65B-44BA-A317-82AD2C707E86}"/>
              </a:ext>
            </a:extLst>
          </p:cNvPr>
          <p:cNvSpPr txBox="1"/>
          <p:nvPr/>
        </p:nvSpPr>
        <p:spPr>
          <a:xfrm>
            <a:off x="8658212" y="2745397"/>
            <a:ext cx="2700000"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Core biopsy (A). Pathology report</a:t>
            </a:r>
          </a:p>
        </p:txBody>
      </p:sp>
      <p:pic>
        <p:nvPicPr>
          <p:cNvPr id="14" name="Graphic 6" descr="Microscope outline">
            <a:extLst>
              <a:ext uri="{FF2B5EF4-FFF2-40B4-BE49-F238E27FC236}">
                <a16:creationId xmlns:a16="http://schemas.microsoft.com/office/drawing/2014/main" id="{55989B0B-0FB2-444A-A8D4-08CEF5798C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27485" y="2768068"/>
            <a:ext cx="698384" cy="698384"/>
          </a:xfrm>
          <a:prstGeom prst="rect">
            <a:avLst/>
          </a:prstGeom>
        </p:spPr>
      </p:pic>
      <p:sp>
        <p:nvSpPr>
          <p:cNvPr id="15" name="CasellaDiTesto 14"/>
          <p:cNvSpPr txBox="1"/>
          <p:nvPr/>
        </p:nvSpPr>
        <p:spPr>
          <a:xfrm>
            <a:off x="8522546" y="5776164"/>
            <a:ext cx="3106941" cy="42056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Stage: cT2 (m) cN1 cM0 (II) </a:t>
            </a:r>
          </a:p>
        </p:txBody>
      </p:sp>
      <p:grpSp>
        <p:nvGrpSpPr>
          <p:cNvPr id="16" name="Gruppo 15"/>
          <p:cNvGrpSpPr/>
          <p:nvPr/>
        </p:nvGrpSpPr>
        <p:grpSpPr>
          <a:xfrm>
            <a:off x="5140809" y="2343008"/>
            <a:ext cx="2569712" cy="1988368"/>
            <a:chOff x="2932025" y="1337378"/>
            <a:chExt cx="3418444" cy="2645092"/>
          </a:xfrm>
        </p:grpSpPr>
        <p:pic>
          <p:nvPicPr>
            <p:cNvPr id="17" name="Immagine 16">
              <a:extLst>
                <a:ext uri="{FF2B5EF4-FFF2-40B4-BE49-F238E27FC236}">
                  <a16:creationId xmlns:a16="http://schemas.microsoft.com/office/drawing/2014/main" id="{F3E287EA-DFF2-46E0-B0F4-4384C2A8E324}"/>
                </a:ext>
              </a:extLst>
            </p:cNvPr>
            <p:cNvPicPr>
              <a:picLocks noChangeAspect="1"/>
            </p:cNvPicPr>
            <p:nvPr/>
          </p:nvPicPr>
          <p:blipFill rotWithShape="1">
            <a:blip r:embed="rId4"/>
            <a:srcRect l="17383" t="87931" r="40869" b="5724"/>
            <a:stretch/>
          </p:blipFill>
          <p:spPr>
            <a:xfrm>
              <a:off x="2932026" y="3690286"/>
              <a:ext cx="3417974" cy="292184"/>
            </a:xfrm>
            <a:prstGeom prst="rect">
              <a:avLst/>
            </a:prstGeom>
          </p:spPr>
        </p:pic>
        <p:pic>
          <p:nvPicPr>
            <p:cNvPr id="18" name="Immagine 17">
              <a:extLst>
                <a:ext uri="{FF2B5EF4-FFF2-40B4-BE49-F238E27FC236}">
                  <a16:creationId xmlns:a16="http://schemas.microsoft.com/office/drawing/2014/main" id="{F3E287EA-DFF2-46E0-B0F4-4384C2A8E324}"/>
                </a:ext>
              </a:extLst>
            </p:cNvPr>
            <p:cNvPicPr>
              <a:picLocks noChangeAspect="1"/>
            </p:cNvPicPr>
            <p:nvPr/>
          </p:nvPicPr>
          <p:blipFill rotWithShape="1">
            <a:blip r:embed="rId4"/>
            <a:srcRect l="31927" t="19167" r="28807" b="32559"/>
            <a:stretch/>
          </p:blipFill>
          <p:spPr>
            <a:xfrm>
              <a:off x="2932025" y="1337378"/>
              <a:ext cx="3418444" cy="2364051"/>
            </a:xfrm>
            <a:prstGeom prst="rect">
              <a:avLst/>
            </a:prstGeom>
          </p:spPr>
        </p:pic>
      </p:grpSp>
      <p:grpSp>
        <p:nvGrpSpPr>
          <p:cNvPr id="19" name="Gruppo 18"/>
          <p:cNvGrpSpPr/>
          <p:nvPr/>
        </p:nvGrpSpPr>
        <p:grpSpPr>
          <a:xfrm>
            <a:off x="5135682" y="4436707"/>
            <a:ext cx="2575497" cy="1875995"/>
            <a:chOff x="3851761" y="3327530"/>
            <a:chExt cx="1931623" cy="1406996"/>
          </a:xfrm>
        </p:grpSpPr>
        <p:pic>
          <p:nvPicPr>
            <p:cNvPr id="20" name="Immagine 19">
              <a:extLst>
                <a:ext uri="{FF2B5EF4-FFF2-40B4-BE49-F238E27FC236}">
                  <a16:creationId xmlns:a16="http://schemas.microsoft.com/office/drawing/2014/main" id="{2F074753-BD23-4E3D-AD15-62F2A146915E}"/>
                </a:ext>
              </a:extLst>
            </p:cNvPr>
            <p:cNvPicPr>
              <a:picLocks noChangeAspect="1"/>
            </p:cNvPicPr>
            <p:nvPr/>
          </p:nvPicPr>
          <p:blipFill rotWithShape="1">
            <a:blip r:embed="rId5"/>
            <a:srcRect l="17701" t="88653" r="41300" b="5888"/>
            <a:stretch/>
          </p:blipFill>
          <p:spPr>
            <a:xfrm>
              <a:off x="3851761" y="4589844"/>
              <a:ext cx="1931623" cy="144682"/>
            </a:xfrm>
            <a:prstGeom prst="rect">
              <a:avLst/>
            </a:prstGeom>
          </p:spPr>
        </p:pic>
        <p:pic>
          <p:nvPicPr>
            <p:cNvPr id="21" name="Immagine 20">
              <a:extLst>
                <a:ext uri="{FF2B5EF4-FFF2-40B4-BE49-F238E27FC236}">
                  <a16:creationId xmlns:a16="http://schemas.microsoft.com/office/drawing/2014/main" id="{2F074753-BD23-4E3D-AD15-62F2A146915E}"/>
                </a:ext>
              </a:extLst>
            </p:cNvPr>
            <p:cNvPicPr>
              <a:picLocks noChangeAspect="1"/>
            </p:cNvPicPr>
            <p:nvPr/>
          </p:nvPicPr>
          <p:blipFill rotWithShape="1">
            <a:blip r:embed="rId5"/>
            <a:srcRect l="31694" t="18798" r="28571" b="34957"/>
            <a:stretch/>
          </p:blipFill>
          <p:spPr>
            <a:xfrm>
              <a:off x="3851762" y="3327530"/>
              <a:ext cx="1931129" cy="1264214"/>
            </a:xfrm>
            <a:prstGeom prst="rect">
              <a:avLst/>
            </a:prstGeom>
          </p:spPr>
        </p:pic>
      </p:grpSp>
      <p:sp>
        <p:nvSpPr>
          <p:cNvPr id="22" name="Rectangle 14">
            <a:extLst>
              <a:ext uri="{FF2B5EF4-FFF2-40B4-BE49-F238E27FC236}">
                <a16:creationId xmlns:a16="http://schemas.microsoft.com/office/drawing/2014/main" id="{3E628CA6-E24B-4B7F-B321-D50ADD871BAC}"/>
              </a:ext>
            </a:extLst>
          </p:cNvPr>
          <p:cNvSpPr/>
          <p:nvPr/>
        </p:nvSpPr>
        <p:spPr bwMode="auto">
          <a:xfrm>
            <a:off x="8658212" y="5155682"/>
            <a:ext cx="3643539" cy="246221"/>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C5</a:t>
            </a:r>
          </a:p>
        </p:txBody>
      </p:sp>
      <p:sp>
        <p:nvSpPr>
          <p:cNvPr id="23" name="TextBox 15">
            <a:extLst>
              <a:ext uri="{FF2B5EF4-FFF2-40B4-BE49-F238E27FC236}">
                <a16:creationId xmlns:a16="http://schemas.microsoft.com/office/drawing/2014/main" id="{CF0D688E-B65B-44BA-A317-82AD2C707E86}"/>
              </a:ext>
            </a:extLst>
          </p:cNvPr>
          <p:cNvSpPr txBox="1"/>
          <p:nvPr/>
        </p:nvSpPr>
        <p:spPr>
          <a:xfrm>
            <a:off x="8658212" y="4806037"/>
            <a:ext cx="2700000"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FNAC (B). Pathology report</a:t>
            </a:r>
          </a:p>
        </p:txBody>
      </p:sp>
      <p:pic>
        <p:nvPicPr>
          <p:cNvPr id="24" name="Graphic 6" descr="Microscope outline">
            <a:extLst>
              <a:ext uri="{FF2B5EF4-FFF2-40B4-BE49-F238E27FC236}">
                <a16:creationId xmlns:a16="http://schemas.microsoft.com/office/drawing/2014/main" id="{55989B0B-0FB2-444A-A8D4-08CEF5798C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27485" y="4828708"/>
            <a:ext cx="698384" cy="698384"/>
          </a:xfrm>
          <a:prstGeom prst="rect">
            <a:avLst/>
          </a:prstGeom>
        </p:spPr>
      </p:pic>
      <p:sp>
        <p:nvSpPr>
          <p:cNvPr id="25" name="CasellaDiTesto 24"/>
          <p:cNvSpPr txBox="1"/>
          <p:nvPr/>
        </p:nvSpPr>
        <p:spPr>
          <a:xfrm>
            <a:off x="7279183" y="3891781"/>
            <a:ext cx="370614"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Calibri"/>
                <a:ea typeface="MS PGothic" charset="0"/>
                <a:cs typeface="+mn-cs"/>
              </a:rPr>
              <a:t>A</a:t>
            </a:r>
          </a:p>
        </p:txBody>
      </p:sp>
      <p:sp>
        <p:nvSpPr>
          <p:cNvPr id="26" name="CasellaDiTesto 25"/>
          <p:cNvSpPr txBox="1"/>
          <p:nvPr/>
        </p:nvSpPr>
        <p:spPr>
          <a:xfrm>
            <a:off x="7280183" y="5889244"/>
            <a:ext cx="357790"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Calibri"/>
                <a:ea typeface="MS PGothic" charset="0"/>
                <a:cs typeface="+mn-cs"/>
              </a:rPr>
              <a:t>B</a:t>
            </a:r>
          </a:p>
        </p:txBody>
      </p:sp>
      <p:pic>
        <p:nvPicPr>
          <p:cNvPr id="27" name="Immagine 26"/>
          <p:cNvPicPr>
            <a:picLocks noChangeAspect="1"/>
          </p:cNvPicPr>
          <p:nvPr/>
        </p:nvPicPr>
        <p:blipFill>
          <a:blip r:embed="rId6"/>
          <a:stretch>
            <a:fillRect/>
          </a:stretch>
        </p:blipFill>
        <p:spPr>
          <a:xfrm>
            <a:off x="1075766" y="2629645"/>
            <a:ext cx="965071" cy="800664"/>
          </a:xfrm>
          <a:prstGeom prst="rect">
            <a:avLst/>
          </a:prstGeom>
        </p:spPr>
      </p:pic>
      <p:sp>
        <p:nvSpPr>
          <p:cNvPr id="28" name="CasellaDiTesto 27"/>
          <p:cNvSpPr txBox="1"/>
          <p:nvPr/>
        </p:nvSpPr>
        <p:spPr>
          <a:xfrm>
            <a:off x="332793" y="5350638"/>
            <a:ext cx="4826503" cy="6665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BIRADS: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Breast</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Imaging</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-Reporting and Data System; ER: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estrogen</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receptor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FNAC, fine-</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needle</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aspiration</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cytology</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G: grade; HER2: human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epidermal</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growth</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factor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receptor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2; IDC: invasive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ductal</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carcinoma; IHC: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immunohistochemistry</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ISH: in situ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hybridization</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NOS: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not</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otherwise</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specified</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PgR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progesterone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receptor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TNM,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tumour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node</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metastasis</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US: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ultrasound</a:t>
            </a:r>
            <a:endParaRPr kumimoji="0" lang="it-IT" sz="933" b="0" i="0" u="none" strike="noStrike" kern="1200" cap="none" spc="0" normalizeH="0" baseline="0" noProof="0" dirty="0">
              <a:ln>
                <a:noFill/>
              </a:ln>
              <a:solidFill>
                <a:prstClr val="black"/>
              </a:solidFill>
              <a:effectLst/>
              <a:uLnTx/>
              <a:uFillTx/>
              <a:latin typeface="Calibri"/>
              <a:ea typeface="MS PGothic" charset="0"/>
              <a:cs typeface="+mn-cs"/>
            </a:endParaRPr>
          </a:p>
        </p:txBody>
      </p:sp>
      <p:sp>
        <p:nvSpPr>
          <p:cNvPr id="29" name="Rettangolo 28"/>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graphicFrame>
        <p:nvGraphicFramePr>
          <p:cNvPr id="31" name="Tabella 30"/>
          <p:cNvGraphicFramePr>
            <a:graphicFrameLocks noGrp="1"/>
          </p:cNvGraphicFramePr>
          <p:nvPr/>
        </p:nvGraphicFramePr>
        <p:xfrm>
          <a:off x="0" y="6492239"/>
          <a:ext cx="12192000" cy="3657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365760">
                <a:tc>
                  <a:txBody>
                    <a:bodyPr/>
                    <a:lstStyle/>
                    <a:p>
                      <a:pPr algn="ctr"/>
                      <a:r>
                        <a:rPr lang="it-IT" sz="1600" b="1" dirty="0">
                          <a:solidFill>
                            <a:schemeClr val="bg1"/>
                          </a:solidFill>
                        </a:rPr>
                        <a:t>MH and </a:t>
                      </a:r>
                      <a:r>
                        <a:rPr lang="it-IT" sz="1600" b="1" dirty="0" err="1">
                          <a:solidFill>
                            <a:schemeClr val="bg1"/>
                          </a:solidFill>
                        </a:rPr>
                        <a:t>diagnosis</a:t>
                      </a:r>
                      <a:endParaRPr lang="it-IT" sz="1600" b="1" dirty="0">
                        <a:solidFill>
                          <a:schemeClr val="bg1"/>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Surgery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Chemotherapy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Radiotherapy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a:solidFill>
                            <a:srgbClr val="BFBFBF"/>
                          </a:solidFill>
                        </a:rPr>
                        <a:t>ET + Treatment</a:t>
                      </a:r>
                      <a:r>
                        <a:rPr lang="it-IT" sz="1600" b="0" baseline="0" dirty="0">
                          <a:solidFill>
                            <a:srgbClr val="BFBFBF"/>
                          </a:solidFill>
                        </a:rPr>
                        <a:t> escalation</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Title 2">
            <a:extLst>
              <a:ext uri="{FF2B5EF4-FFF2-40B4-BE49-F238E27FC236}">
                <a16:creationId xmlns:a16="http://schemas.microsoft.com/office/drawing/2014/main" id="{B9FF4CD3-33D2-66A5-B4C9-D6D199F625D2}"/>
              </a:ext>
            </a:extLst>
          </p:cNvPr>
          <p:cNvSpPr txBox="1">
            <a:spLocks/>
          </p:cNvSpPr>
          <p:nvPr/>
        </p:nvSpPr>
        <p:spPr>
          <a:xfrm>
            <a:off x="479999" y="476672"/>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Prof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Curigliano</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 Case: 61-year-old woman (continued)</a:t>
            </a: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Diagnosis of HR+/HER2-low breast cancer</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Tree>
    <p:extLst>
      <p:ext uri="{BB962C8B-B14F-4D97-AF65-F5344CB8AC3E}">
        <p14:creationId xmlns:p14="http://schemas.microsoft.com/office/powerpoint/2010/main" val="42069927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9AA2D83-E9AA-4456-ABFD-01721234E01C}"/>
              </a:ext>
            </a:extLst>
          </p:cNvPr>
          <p:cNvSpPr txBox="1">
            <a:spLocks/>
          </p:cNvSpPr>
          <p:nvPr/>
        </p:nvSpPr>
        <p:spPr bwMode="auto">
          <a:xfrm>
            <a:off x="584212" y="1857355"/>
            <a:ext cx="961355" cy="285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l" defTabSz="914356" rtl="0" eaLnBrk="0" fontAlgn="base" latinLnBrk="0" hangingPunct="0">
              <a:lnSpc>
                <a:spcPct val="100000"/>
              </a:lnSpc>
              <a:spcBef>
                <a:spcPct val="75000"/>
              </a:spcBef>
              <a:spcAft>
                <a:spcPct val="0"/>
              </a:spcAft>
              <a:buClr>
                <a:srgbClr val="44546A"/>
              </a:buClr>
              <a:buSzPct val="100000"/>
              <a:buFontTx/>
              <a:buNone/>
              <a:tabLst/>
              <a:defRPr/>
            </a:pPr>
            <a:r>
              <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Timeline</a:t>
            </a:r>
          </a:p>
        </p:txBody>
      </p:sp>
      <p:sp>
        <p:nvSpPr>
          <p:cNvPr id="3" name="Title 2">
            <a:extLst>
              <a:ext uri="{FF2B5EF4-FFF2-40B4-BE49-F238E27FC236}">
                <a16:creationId xmlns:a16="http://schemas.microsoft.com/office/drawing/2014/main" id="{C49E2771-0B72-4079-BF5D-C5FC222D7115}"/>
              </a:ext>
            </a:extLst>
          </p:cNvPr>
          <p:cNvSpPr txBox="1">
            <a:spLocks/>
          </p:cNvSpPr>
          <p:nvPr/>
        </p:nvSpPr>
        <p:spPr>
          <a:xfrm>
            <a:off x="479999" y="646992"/>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
        <p:nvSpPr>
          <p:cNvPr id="4" name="Text Placeholder 5">
            <a:extLst>
              <a:ext uri="{FF2B5EF4-FFF2-40B4-BE49-F238E27FC236}">
                <a16:creationId xmlns:a16="http://schemas.microsoft.com/office/drawing/2014/main" id="{C8F42D33-11DF-4359-B88C-2CC18C375EE8}"/>
              </a:ext>
            </a:extLst>
          </p:cNvPr>
          <p:cNvSpPr txBox="1">
            <a:spLocks/>
          </p:cNvSpPr>
          <p:nvPr/>
        </p:nvSpPr>
        <p:spPr bwMode="auto">
          <a:xfrm>
            <a:off x="1374409" y="1524744"/>
            <a:ext cx="681847"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Aug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5" name="Rectangle 99">
            <a:extLst>
              <a:ext uri="{FF2B5EF4-FFF2-40B4-BE49-F238E27FC236}">
                <a16:creationId xmlns:a16="http://schemas.microsoft.com/office/drawing/2014/main" id="{53AAD348-03E3-4047-B117-D449671A79EB}"/>
              </a:ext>
            </a:extLst>
          </p:cNvPr>
          <p:cNvSpPr/>
          <p:nvPr/>
        </p:nvSpPr>
        <p:spPr>
          <a:xfrm>
            <a:off x="10788875" y="3046983"/>
            <a:ext cx="184730" cy="369332"/>
          </a:xfrm>
          <a:prstGeom prst="rect">
            <a:avLst/>
          </a:prstGeom>
        </p:spPr>
        <p:txBody>
          <a:bodyPr wrap="none" rtlCol="0" anchor="ctr">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
        <p:nvSpPr>
          <p:cNvPr id="7" name="Freccia destra 6"/>
          <p:cNvSpPr/>
          <p:nvPr/>
        </p:nvSpPr>
        <p:spPr>
          <a:xfrm>
            <a:off x="1382890" y="1724650"/>
            <a:ext cx="10526889" cy="507940"/>
          </a:xfrm>
          <a:prstGeom prst="rightArrow">
            <a:avLst>
              <a:gd name="adj1" fmla="val 50000"/>
              <a:gd name="adj2" fmla="val 66669"/>
            </a:avLst>
          </a:prstGeom>
          <a:solidFill>
            <a:srgbClr val="2867AE"/>
          </a:solidFill>
          <a:ln>
            <a:solidFill>
              <a:srgbClr val="187047"/>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e 7"/>
          <p:cNvSpPr/>
          <p:nvPr/>
        </p:nvSpPr>
        <p:spPr>
          <a:xfrm>
            <a:off x="1643185" y="188358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 Placeholder 5">
            <a:extLst>
              <a:ext uri="{FF2B5EF4-FFF2-40B4-BE49-F238E27FC236}">
                <a16:creationId xmlns:a16="http://schemas.microsoft.com/office/drawing/2014/main" id="{A25BA597-D86E-4CD8-9A3C-25B1CF21548D}"/>
              </a:ext>
            </a:extLst>
          </p:cNvPr>
          <p:cNvSpPr txBox="1">
            <a:spLocks/>
          </p:cNvSpPr>
          <p:nvPr/>
        </p:nvSpPr>
        <p:spPr bwMode="auto">
          <a:xfrm>
            <a:off x="1343308" y="2261368"/>
            <a:ext cx="773424" cy="218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Diagnosis</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0" name="CasellaDiTesto 9"/>
          <p:cNvSpPr txBox="1"/>
          <p:nvPr/>
        </p:nvSpPr>
        <p:spPr>
          <a:xfrm>
            <a:off x="2289064" y="2248184"/>
            <a:ext cx="8784953" cy="173348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Invasive </a:t>
            </a:r>
            <a:r>
              <a:rPr kumimoji="0" lang="it-IT" sz="2133"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ductal</a:t>
            </a: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carcinoma G2 of </a:t>
            </a:r>
            <a:r>
              <a:rPr kumimoji="0" lang="it-IT" sz="2133" b="1" i="0" u="none" strike="noStrike" kern="1200" cap="none" spc="0" normalizeH="0" baseline="0" noProof="0" dirty="0">
                <a:ln>
                  <a:noFill/>
                </a:ln>
                <a:solidFill>
                  <a:srgbClr val="05406B"/>
                </a:solidFill>
                <a:effectLst/>
                <a:uLnTx/>
                <a:uFillTx/>
                <a:latin typeface="Arial Narrow" panose="020B0606020202030204" pitchFamily="34" charset="0"/>
                <a:ea typeface="MS PGothic" panose="020B0600070205080204" pitchFamily="34" charset="-128"/>
                <a:cs typeface="+mn-cs"/>
              </a:rPr>
              <a:t>the </a:t>
            </a:r>
            <a:r>
              <a:rPr kumimoji="0" lang="it-IT" sz="2133"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left</a:t>
            </a: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2133"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breast</a:t>
            </a:r>
            <a:endPar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ER: 65%; </a:t>
            </a:r>
            <a:r>
              <a:rPr kumimoji="0" lang="it-IT" sz="2133"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PgR</a:t>
            </a: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5%; Ki67: 40%; HER2-positive</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Stage: cT2 (m) cN1 M1 (</a:t>
            </a:r>
            <a:r>
              <a:rPr kumimoji="0" lang="it-IT" sz="2133"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Liver</a:t>
            </a: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2133"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metastases</a:t>
            </a: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Germline mutation of BRCA2: c.6313delA p.(Ile2105Tyrfs) – class 5</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sp>
        <p:nvSpPr>
          <p:cNvPr id="11" name="CasellaDiTesto 10"/>
          <p:cNvSpPr txBox="1"/>
          <p:nvPr/>
        </p:nvSpPr>
        <p:spPr>
          <a:xfrm>
            <a:off x="357428" y="5922373"/>
            <a:ext cx="11541737" cy="2358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ER: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estrogen</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receptor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G: grade; HER2: human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epidermal</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growth</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factor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receptor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2;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PgR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progesterone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receptor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TNM,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tumour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node</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metastasis</a:t>
            </a:r>
            <a:endParaRPr kumimoji="0" lang="it-IT" sz="933" b="0" i="0" u="none" strike="noStrike" kern="1200" cap="none" spc="0" normalizeH="0" baseline="0" noProof="0" dirty="0">
              <a:ln>
                <a:noFill/>
              </a:ln>
              <a:solidFill>
                <a:prstClr val="black"/>
              </a:solidFill>
              <a:effectLst/>
              <a:uLnTx/>
              <a:uFillTx/>
              <a:latin typeface="Calibri"/>
              <a:ea typeface="MS PGothic" charset="0"/>
              <a:cs typeface="+mn-cs"/>
            </a:endParaRPr>
          </a:p>
        </p:txBody>
      </p:sp>
      <p:sp>
        <p:nvSpPr>
          <p:cNvPr id="12" name="Rectangle 14">
            <a:extLst>
              <a:ext uri="{FF2B5EF4-FFF2-40B4-BE49-F238E27FC236}">
                <a16:creationId xmlns:a16="http://schemas.microsoft.com/office/drawing/2014/main" id="{3E628CA6-E24B-4B7F-B321-D50ADD871BAC}"/>
              </a:ext>
            </a:extLst>
          </p:cNvPr>
          <p:cNvSpPr/>
          <p:nvPr/>
        </p:nvSpPr>
        <p:spPr bwMode="auto">
          <a:xfrm>
            <a:off x="937054" y="3933193"/>
            <a:ext cx="10907399" cy="897810"/>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2667" b="1" i="0" u="none" strike="noStrike" kern="1200" cap="none" spc="0" normalizeH="0" baseline="0" noProof="0" dirty="0">
                <a:ln>
                  <a:noFill/>
                </a:ln>
                <a:solidFill>
                  <a:srgbClr val="800000"/>
                </a:solidFill>
                <a:effectLst/>
                <a:uLnTx/>
                <a:uFillTx/>
                <a:latin typeface="Arial Narrow" panose="020B0606020202030204" pitchFamily="34" charset="0"/>
                <a:ea typeface="MS PGothic" panose="020B0600070205080204" pitchFamily="34" charset="-128"/>
                <a:cs typeface="+mn-cs"/>
              </a:rPr>
              <a:t>First line treatment with </a:t>
            </a:r>
            <a:r>
              <a:rPr kumimoji="0" lang="it-IT" sz="2667" b="1" i="0" u="none" strike="noStrike" kern="1200" cap="none" spc="0" normalizeH="0" baseline="0" noProof="0" dirty="0" err="1">
                <a:ln>
                  <a:noFill/>
                </a:ln>
                <a:solidFill>
                  <a:srgbClr val="800000"/>
                </a:solidFill>
                <a:effectLst/>
                <a:uLnTx/>
                <a:uFillTx/>
                <a:latin typeface="Arial Narrow" panose="020B0606020202030204" pitchFamily="34" charset="0"/>
                <a:ea typeface="MS PGothic" panose="020B0600070205080204" pitchFamily="34" charset="-128"/>
                <a:cs typeface="+mn-cs"/>
              </a:rPr>
              <a:t>letrozole</a:t>
            </a:r>
            <a:r>
              <a:rPr kumimoji="0" lang="it-IT" sz="2667" b="1" i="0" u="none" strike="noStrike" kern="1200" cap="none" spc="0" normalizeH="0" baseline="0" noProof="0" dirty="0">
                <a:ln>
                  <a:noFill/>
                </a:ln>
                <a:solidFill>
                  <a:srgbClr val="800000"/>
                </a:solidFill>
                <a:effectLst/>
                <a:uLnTx/>
                <a:uFillTx/>
                <a:latin typeface="Arial Narrow" panose="020B0606020202030204" pitchFamily="34" charset="0"/>
                <a:ea typeface="MS PGothic" panose="020B0600070205080204" pitchFamily="34" charset="-128"/>
                <a:cs typeface="+mn-cs"/>
              </a:rPr>
              <a:t> and </a:t>
            </a:r>
            <a:r>
              <a:rPr kumimoji="0" lang="it-IT" sz="2667" b="1" i="0" u="none" strike="noStrike" kern="1200" cap="none" spc="0" normalizeH="0" baseline="0" noProof="0" dirty="0" err="1">
                <a:ln>
                  <a:noFill/>
                </a:ln>
                <a:solidFill>
                  <a:srgbClr val="800000"/>
                </a:solidFill>
                <a:effectLst/>
                <a:uLnTx/>
                <a:uFillTx/>
                <a:latin typeface="Arial Narrow" panose="020B0606020202030204" pitchFamily="34" charset="0"/>
                <a:ea typeface="MS PGothic" panose="020B0600070205080204" pitchFamily="34" charset="-128"/>
                <a:cs typeface="+mn-cs"/>
              </a:rPr>
              <a:t>ribociclib</a:t>
            </a:r>
            <a:endParaRPr kumimoji="0" lang="it-IT" sz="2667" b="1" i="0" u="none" strike="noStrike" kern="1200" cap="none" spc="0" normalizeH="0" baseline="0" noProof="0" dirty="0">
              <a:ln>
                <a:noFill/>
              </a:ln>
              <a:solidFill>
                <a:srgbClr val="800000"/>
              </a:solidFill>
              <a:effectLst/>
              <a:uLnTx/>
              <a:uFillTx/>
              <a:latin typeface="Arial Narrow" panose="020B0606020202030204" pitchFamily="34" charset="0"/>
              <a:ea typeface="MS PGothic" panose="020B0600070205080204" pitchFamily="34" charset="-128"/>
              <a:cs typeface="+mn-cs"/>
            </a:endParaRPr>
          </a:p>
          <a:p>
            <a:pPr marL="0" marR="0" lvl="0" indent="0" algn="ctr" defTabSz="914377" rtl="0" eaLnBrk="0" fontAlgn="base" latinLnBrk="0" hangingPunct="0">
              <a:lnSpc>
                <a:spcPct val="100000"/>
              </a:lnSpc>
              <a:spcBef>
                <a:spcPts val="600"/>
              </a:spcBef>
              <a:spcAft>
                <a:spcPct val="0"/>
              </a:spcAft>
              <a:buClrTx/>
              <a:buSzTx/>
              <a:buFontTx/>
              <a:buNone/>
              <a:tabLst/>
              <a:defRPr/>
            </a:pPr>
            <a:r>
              <a:rPr kumimoji="0" lang="it-IT" sz="2667" b="1" i="0" u="none" strike="noStrike" kern="1200" cap="none" spc="0" normalizeH="0" baseline="0" noProof="0" dirty="0">
                <a:ln>
                  <a:noFill/>
                </a:ln>
                <a:solidFill>
                  <a:srgbClr val="800000"/>
                </a:solidFill>
                <a:effectLst/>
                <a:uLnTx/>
                <a:uFillTx/>
                <a:latin typeface="Arial Narrow" panose="020B0606020202030204" pitchFamily="34" charset="0"/>
                <a:ea typeface="MS PGothic" panose="020B0600070205080204" pitchFamily="34" charset="-128"/>
                <a:cs typeface="+mn-cs"/>
              </a:rPr>
              <a:t>+ </a:t>
            </a:r>
            <a:r>
              <a:rPr kumimoji="0" lang="it-IT" sz="2667" b="1" i="0" u="none" strike="noStrike" kern="1200" cap="none" spc="0" normalizeH="0" baseline="0" noProof="0" dirty="0" err="1">
                <a:ln>
                  <a:noFill/>
                </a:ln>
                <a:solidFill>
                  <a:srgbClr val="800000"/>
                </a:solidFill>
                <a:effectLst/>
                <a:uLnTx/>
                <a:uFillTx/>
                <a:latin typeface="Arial Narrow" panose="020B0606020202030204" pitchFamily="34" charset="0"/>
                <a:ea typeface="MS PGothic" panose="020B0600070205080204" pitchFamily="34" charset="-128"/>
                <a:cs typeface="+mn-cs"/>
              </a:rPr>
              <a:t>genetic</a:t>
            </a:r>
            <a:r>
              <a:rPr kumimoji="0" lang="it-IT" sz="2667" b="1" i="0" u="none" strike="noStrike" kern="1200" cap="none" spc="0" normalizeH="0" baseline="0" noProof="0" dirty="0">
                <a:ln>
                  <a:noFill/>
                </a:ln>
                <a:solidFill>
                  <a:srgbClr val="800000"/>
                </a:solidFill>
                <a:effectLst/>
                <a:uLnTx/>
                <a:uFillTx/>
                <a:latin typeface="Arial Narrow" panose="020B0606020202030204" pitchFamily="34" charset="0"/>
                <a:ea typeface="MS PGothic" panose="020B0600070205080204" pitchFamily="34" charset="-128"/>
                <a:cs typeface="+mn-cs"/>
              </a:rPr>
              <a:t> </a:t>
            </a:r>
            <a:r>
              <a:rPr kumimoji="0" lang="it-IT" sz="2667" b="1" i="0" u="none" strike="noStrike" kern="1200" cap="none" spc="0" normalizeH="0" baseline="0" noProof="0" dirty="0" err="1">
                <a:ln>
                  <a:noFill/>
                </a:ln>
                <a:solidFill>
                  <a:srgbClr val="800000"/>
                </a:solidFill>
                <a:effectLst/>
                <a:uLnTx/>
                <a:uFillTx/>
                <a:latin typeface="Arial Narrow" panose="020B0606020202030204" pitchFamily="34" charset="0"/>
                <a:ea typeface="MS PGothic" panose="020B0600070205080204" pitchFamily="34" charset="-128"/>
                <a:cs typeface="+mn-cs"/>
              </a:rPr>
              <a:t>counseling</a:t>
            </a:r>
            <a:r>
              <a:rPr kumimoji="0" lang="it-IT" sz="2667" b="1" i="0" u="none" strike="noStrike" kern="1200" cap="none" spc="0" normalizeH="0" baseline="0" noProof="0" dirty="0">
                <a:ln>
                  <a:noFill/>
                </a:ln>
                <a:solidFill>
                  <a:srgbClr val="800000"/>
                </a:solidFill>
                <a:effectLst/>
                <a:uLnTx/>
                <a:uFillTx/>
                <a:latin typeface="Arial Narrow" panose="020B0606020202030204" pitchFamily="34" charset="0"/>
                <a:ea typeface="MS PGothic" panose="020B0600070205080204" pitchFamily="34" charset="-128"/>
                <a:cs typeface="+mn-cs"/>
              </a:rPr>
              <a:t> </a:t>
            </a:r>
            <a:r>
              <a:rPr kumimoji="0" lang="it-IT" sz="2667" b="1" i="0" u="none" strike="noStrike" kern="1200" cap="none" spc="0" normalizeH="0" baseline="0" noProof="0" dirty="0" err="1">
                <a:ln>
                  <a:noFill/>
                </a:ln>
                <a:solidFill>
                  <a:srgbClr val="800000"/>
                </a:solidFill>
                <a:effectLst/>
                <a:uLnTx/>
                <a:uFillTx/>
                <a:latin typeface="Arial Narrow" panose="020B0606020202030204" pitchFamily="34" charset="0"/>
                <a:ea typeface="MS PGothic" panose="020B0600070205080204" pitchFamily="34" charset="-128"/>
                <a:cs typeface="+mn-cs"/>
              </a:rPr>
              <a:t>indicated</a:t>
            </a:r>
            <a:endParaRPr kumimoji="0" lang="it-IT" sz="2667" b="1" i="0" u="none" strike="noStrike" kern="1200" cap="none" spc="0" normalizeH="0" baseline="0" noProof="0" dirty="0">
              <a:ln>
                <a:noFill/>
              </a:ln>
              <a:solidFill>
                <a:srgbClr val="800000"/>
              </a:solidFill>
              <a:effectLst/>
              <a:uLnTx/>
              <a:uFillTx/>
              <a:latin typeface="Arial Narrow" panose="020B0606020202030204" pitchFamily="34" charset="0"/>
              <a:ea typeface="MS PGothic" panose="020B0600070205080204" pitchFamily="34" charset="-128"/>
              <a:cs typeface="+mn-cs"/>
            </a:endParaRPr>
          </a:p>
        </p:txBody>
      </p:sp>
      <p:sp>
        <p:nvSpPr>
          <p:cNvPr id="13" name="Rettangolo 12"/>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graphicFrame>
        <p:nvGraphicFramePr>
          <p:cNvPr id="14" name="Tabella 13"/>
          <p:cNvGraphicFramePr>
            <a:graphicFrameLocks noGrp="1"/>
          </p:cNvGraphicFramePr>
          <p:nvPr/>
        </p:nvGraphicFramePr>
        <p:xfrm>
          <a:off x="0" y="6492239"/>
          <a:ext cx="12192000" cy="3657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365760">
                <a:tc>
                  <a:txBody>
                    <a:bodyPr/>
                    <a:lstStyle/>
                    <a:p>
                      <a:pPr algn="ctr"/>
                      <a:r>
                        <a:rPr lang="it-IT" sz="1600" b="0" kern="1200" dirty="0">
                          <a:solidFill>
                            <a:srgbClr val="BFBFBF"/>
                          </a:solidFill>
                          <a:latin typeface="+mn-lt"/>
                          <a:ea typeface="+mn-ea"/>
                          <a:cs typeface="+mn-cs"/>
                        </a:rPr>
                        <a:t>MH</a:t>
                      </a:r>
                      <a:r>
                        <a:rPr lang="it-IT" sz="1600" b="1" dirty="0">
                          <a:solidFill>
                            <a:schemeClr val="bg1"/>
                          </a:solidFill>
                        </a:rPr>
                        <a:t> </a:t>
                      </a:r>
                      <a:r>
                        <a:rPr lang="it-IT" sz="1600" b="0" kern="1200" dirty="0">
                          <a:solidFill>
                            <a:srgbClr val="BFBFBF"/>
                          </a:solidFill>
                          <a:latin typeface="+mn-lt"/>
                          <a:ea typeface="+mn-ea"/>
                          <a:cs typeface="+mn-cs"/>
                        </a:rPr>
                        <a:t>and</a:t>
                      </a:r>
                      <a:r>
                        <a:rPr lang="it-IT" sz="1600" b="1" dirty="0">
                          <a:solidFill>
                            <a:schemeClr val="bg1"/>
                          </a:solidFill>
                        </a:rPr>
                        <a:t> </a:t>
                      </a:r>
                      <a:r>
                        <a:rPr lang="it-IT" sz="1600" b="0" kern="1200" dirty="0" err="1">
                          <a:solidFill>
                            <a:srgbClr val="BFBFBF"/>
                          </a:solidFill>
                          <a:latin typeface="+mn-lt"/>
                          <a:ea typeface="+mn-ea"/>
                          <a:cs typeface="+mn-cs"/>
                        </a:rPr>
                        <a:t>diagnosis</a:t>
                      </a:r>
                      <a:endParaRPr lang="it-IT" sz="1600" b="0" kern="1200" dirty="0">
                        <a:solidFill>
                          <a:srgbClr val="BFBFBF"/>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1" kern="1200" dirty="0" err="1">
                          <a:solidFill>
                            <a:schemeClr val="bg1"/>
                          </a:solidFill>
                          <a:latin typeface="+mn-lt"/>
                          <a:ea typeface="+mn-ea"/>
                          <a:cs typeface="+mn-cs"/>
                        </a:rPr>
                        <a:t>Surgery</a:t>
                      </a:r>
                      <a:endParaRPr lang="it-IT" sz="1600" b="1" kern="1200" dirty="0">
                        <a:solidFill>
                          <a:schemeClr val="bg1"/>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Chemotherapy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Radiotherapy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a:solidFill>
                            <a:srgbClr val="BFBFBF"/>
                          </a:solidFill>
                        </a:rPr>
                        <a:t>ET + Treatment</a:t>
                      </a:r>
                      <a:r>
                        <a:rPr lang="it-IT" sz="1600" b="0" baseline="0" dirty="0">
                          <a:solidFill>
                            <a:srgbClr val="BFBFBF"/>
                          </a:solidFill>
                        </a:rPr>
                        <a:t> escalation</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Title 2">
            <a:extLst>
              <a:ext uri="{FF2B5EF4-FFF2-40B4-BE49-F238E27FC236}">
                <a16:creationId xmlns:a16="http://schemas.microsoft.com/office/drawing/2014/main" id="{7F194CFB-85F9-F6C0-140F-202FE397E5F3}"/>
              </a:ext>
            </a:extLst>
          </p:cNvPr>
          <p:cNvSpPr txBox="1">
            <a:spLocks/>
          </p:cNvSpPr>
          <p:nvPr/>
        </p:nvSpPr>
        <p:spPr>
          <a:xfrm>
            <a:off x="632399" y="548680"/>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Prof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Curigliano</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 Case: 61-year-old woman (continued)</a:t>
            </a: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Diagnosis of HR+/HER2-low breast cancer</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Tree>
    <p:extLst>
      <p:ext uri="{BB962C8B-B14F-4D97-AF65-F5344CB8AC3E}">
        <p14:creationId xmlns:p14="http://schemas.microsoft.com/office/powerpoint/2010/main" val="3480075463"/>
      </p:ext>
    </p:extLst>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9AA2D83-E9AA-4456-ABFD-01721234E01C}"/>
              </a:ext>
            </a:extLst>
          </p:cNvPr>
          <p:cNvSpPr txBox="1">
            <a:spLocks/>
          </p:cNvSpPr>
          <p:nvPr/>
        </p:nvSpPr>
        <p:spPr bwMode="auto">
          <a:xfrm>
            <a:off x="584212" y="1857355"/>
            <a:ext cx="961355" cy="285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l" defTabSz="914356" rtl="0" eaLnBrk="0" fontAlgn="base" latinLnBrk="0" hangingPunct="0">
              <a:lnSpc>
                <a:spcPct val="100000"/>
              </a:lnSpc>
              <a:spcBef>
                <a:spcPct val="75000"/>
              </a:spcBef>
              <a:spcAft>
                <a:spcPct val="0"/>
              </a:spcAft>
              <a:buClr>
                <a:srgbClr val="44546A"/>
              </a:buClr>
              <a:buSzPct val="100000"/>
              <a:buFontTx/>
              <a:buNone/>
              <a:tabLst/>
              <a:defRPr/>
            </a:pPr>
            <a:r>
              <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Timeline</a:t>
            </a:r>
          </a:p>
        </p:txBody>
      </p:sp>
      <p:sp>
        <p:nvSpPr>
          <p:cNvPr id="3" name="Title 2">
            <a:extLst>
              <a:ext uri="{FF2B5EF4-FFF2-40B4-BE49-F238E27FC236}">
                <a16:creationId xmlns:a16="http://schemas.microsoft.com/office/drawing/2014/main" id="{C49E2771-0B72-4079-BF5D-C5FC222D7115}"/>
              </a:ext>
            </a:extLst>
          </p:cNvPr>
          <p:cNvSpPr txBox="1">
            <a:spLocks/>
          </p:cNvSpPr>
          <p:nvPr/>
        </p:nvSpPr>
        <p:spPr>
          <a:xfrm>
            <a:off x="411056" y="318337"/>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Prof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Curigliano</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 Case: 61-year-old woman (continued)</a:t>
            </a: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First line therapy</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
        <p:nvSpPr>
          <p:cNvPr id="4" name="Text Placeholder 5">
            <a:extLst>
              <a:ext uri="{FF2B5EF4-FFF2-40B4-BE49-F238E27FC236}">
                <a16:creationId xmlns:a16="http://schemas.microsoft.com/office/drawing/2014/main" id="{C8F42D33-11DF-4359-B88C-2CC18C375EE8}"/>
              </a:ext>
            </a:extLst>
          </p:cNvPr>
          <p:cNvSpPr txBox="1">
            <a:spLocks/>
          </p:cNvSpPr>
          <p:nvPr/>
        </p:nvSpPr>
        <p:spPr bwMode="auto">
          <a:xfrm>
            <a:off x="1374409" y="1524744"/>
            <a:ext cx="681847"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Aug 2024</a:t>
            </a:r>
          </a:p>
        </p:txBody>
      </p:sp>
      <p:sp>
        <p:nvSpPr>
          <p:cNvPr id="5" name="Rectangle 99">
            <a:extLst>
              <a:ext uri="{FF2B5EF4-FFF2-40B4-BE49-F238E27FC236}">
                <a16:creationId xmlns:a16="http://schemas.microsoft.com/office/drawing/2014/main" id="{53AAD348-03E3-4047-B117-D449671A79EB}"/>
              </a:ext>
            </a:extLst>
          </p:cNvPr>
          <p:cNvSpPr/>
          <p:nvPr/>
        </p:nvSpPr>
        <p:spPr>
          <a:xfrm>
            <a:off x="10788875" y="3046983"/>
            <a:ext cx="184730" cy="369332"/>
          </a:xfrm>
          <a:prstGeom prst="rect">
            <a:avLst/>
          </a:prstGeom>
        </p:spPr>
        <p:txBody>
          <a:bodyPr wrap="none" rtlCol="0" anchor="ctr">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
        <p:nvSpPr>
          <p:cNvPr id="7" name="Freccia destra 6"/>
          <p:cNvSpPr/>
          <p:nvPr/>
        </p:nvSpPr>
        <p:spPr>
          <a:xfrm>
            <a:off x="1382890" y="1724650"/>
            <a:ext cx="10526889" cy="507940"/>
          </a:xfrm>
          <a:prstGeom prst="rightArrow">
            <a:avLst>
              <a:gd name="adj1" fmla="val 50000"/>
              <a:gd name="adj2" fmla="val 66669"/>
            </a:avLst>
          </a:prstGeom>
          <a:solidFill>
            <a:srgbClr val="2867AE"/>
          </a:solidFill>
          <a:ln>
            <a:solidFill>
              <a:srgbClr val="187047"/>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e 7"/>
          <p:cNvSpPr/>
          <p:nvPr/>
        </p:nvSpPr>
        <p:spPr>
          <a:xfrm>
            <a:off x="1643185" y="188358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 Placeholder 5">
            <a:extLst>
              <a:ext uri="{FF2B5EF4-FFF2-40B4-BE49-F238E27FC236}">
                <a16:creationId xmlns:a16="http://schemas.microsoft.com/office/drawing/2014/main" id="{A25BA597-D86E-4CD8-9A3C-25B1CF21548D}"/>
              </a:ext>
            </a:extLst>
          </p:cNvPr>
          <p:cNvSpPr txBox="1">
            <a:spLocks/>
          </p:cNvSpPr>
          <p:nvPr/>
        </p:nvSpPr>
        <p:spPr bwMode="auto">
          <a:xfrm>
            <a:off x="1343308" y="2261368"/>
            <a:ext cx="773424" cy="218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Diagnosis</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0" name="Rectangle 14">
            <a:extLst>
              <a:ext uri="{FF2B5EF4-FFF2-40B4-BE49-F238E27FC236}">
                <a16:creationId xmlns:a16="http://schemas.microsoft.com/office/drawing/2014/main" id="{3E628CA6-E24B-4B7F-B321-D50ADD871BAC}"/>
              </a:ext>
            </a:extLst>
          </p:cNvPr>
          <p:cNvSpPr/>
          <p:nvPr/>
        </p:nvSpPr>
        <p:spPr bwMode="auto">
          <a:xfrm>
            <a:off x="2374027" y="2995593"/>
            <a:ext cx="3643539" cy="246221"/>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Letrozole</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and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ribociclib</a:t>
            </a:r>
            <a:endPar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sp>
        <p:nvSpPr>
          <p:cNvPr id="12" name="Text Placeholder 5">
            <a:extLst>
              <a:ext uri="{FF2B5EF4-FFF2-40B4-BE49-F238E27FC236}">
                <a16:creationId xmlns:a16="http://schemas.microsoft.com/office/drawing/2014/main" id="{C8F42D33-11DF-4359-B88C-2CC18C375EE8}"/>
              </a:ext>
            </a:extLst>
          </p:cNvPr>
          <p:cNvSpPr txBox="1">
            <a:spLocks/>
          </p:cNvSpPr>
          <p:nvPr/>
        </p:nvSpPr>
        <p:spPr bwMode="auto">
          <a:xfrm>
            <a:off x="2394062" y="1501170"/>
            <a:ext cx="681847"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Sept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3" name="Ovale 12"/>
          <p:cNvSpPr/>
          <p:nvPr/>
        </p:nvSpPr>
        <p:spPr>
          <a:xfrm>
            <a:off x="2617480" y="1890249"/>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 Placeholder 5">
            <a:extLst>
              <a:ext uri="{FF2B5EF4-FFF2-40B4-BE49-F238E27FC236}">
                <a16:creationId xmlns:a16="http://schemas.microsoft.com/office/drawing/2014/main" id="{A25BA597-D86E-4CD8-9A3C-25B1CF21548D}"/>
              </a:ext>
            </a:extLst>
          </p:cNvPr>
          <p:cNvSpPr txBox="1">
            <a:spLocks/>
          </p:cNvSpPr>
          <p:nvPr/>
        </p:nvSpPr>
        <p:spPr bwMode="auto">
          <a:xfrm>
            <a:off x="2317603" y="2268032"/>
            <a:ext cx="1155270" cy="235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First line treatment</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8" name="Rettangolo 17"/>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graphicFrame>
        <p:nvGraphicFramePr>
          <p:cNvPr id="19" name="Tabella 18"/>
          <p:cNvGraphicFramePr>
            <a:graphicFrameLocks noGrp="1"/>
          </p:cNvGraphicFramePr>
          <p:nvPr/>
        </p:nvGraphicFramePr>
        <p:xfrm>
          <a:off x="0" y="6492239"/>
          <a:ext cx="12192000" cy="3657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365760">
                <a:tc>
                  <a:txBody>
                    <a:bodyPr/>
                    <a:lstStyle/>
                    <a:p>
                      <a:pPr algn="ctr"/>
                      <a:r>
                        <a:rPr lang="it-IT" sz="1600" b="0" kern="1200" dirty="0">
                          <a:solidFill>
                            <a:srgbClr val="BFBFBF"/>
                          </a:solidFill>
                          <a:latin typeface="+mn-lt"/>
                          <a:ea typeface="+mn-ea"/>
                          <a:cs typeface="+mn-cs"/>
                        </a:rPr>
                        <a:t>MH</a:t>
                      </a:r>
                      <a:r>
                        <a:rPr lang="it-IT" sz="1600" b="1" dirty="0">
                          <a:solidFill>
                            <a:schemeClr val="bg1"/>
                          </a:solidFill>
                        </a:rPr>
                        <a:t> </a:t>
                      </a:r>
                      <a:r>
                        <a:rPr lang="it-IT" sz="1600" b="0" kern="1200" dirty="0">
                          <a:solidFill>
                            <a:srgbClr val="BFBFBF"/>
                          </a:solidFill>
                          <a:latin typeface="+mn-lt"/>
                          <a:ea typeface="+mn-ea"/>
                          <a:cs typeface="+mn-cs"/>
                        </a:rPr>
                        <a:t>and</a:t>
                      </a:r>
                      <a:r>
                        <a:rPr lang="it-IT" sz="1600" b="1" dirty="0">
                          <a:solidFill>
                            <a:schemeClr val="bg1"/>
                          </a:solidFill>
                        </a:rPr>
                        <a:t> </a:t>
                      </a:r>
                      <a:r>
                        <a:rPr lang="it-IT" sz="1600" b="0" kern="1200" dirty="0" err="1">
                          <a:solidFill>
                            <a:srgbClr val="BFBFBF"/>
                          </a:solidFill>
                          <a:latin typeface="+mn-lt"/>
                          <a:ea typeface="+mn-ea"/>
                          <a:cs typeface="+mn-cs"/>
                        </a:rPr>
                        <a:t>diagnosis</a:t>
                      </a:r>
                      <a:endParaRPr lang="it-IT" sz="1600" b="0" kern="1200" dirty="0">
                        <a:solidFill>
                          <a:srgbClr val="BFBFBF"/>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1" kern="1200" dirty="0" err="1">
                          <a:solidFill>
                            <a:schemeClr val="bg1"/>
                          </a:solidFill>
                          <a:latin typeface="+mn-lt"/>
                          <a:ea typeface="+mn-ea"/>
                          <a:cs typeface="+mn-cs"/>
                        </a:rPr>
                        <a:t>Surgery</a:t>
                      </a:r>
                      <a:endParaRPr lang="it-IT" sz="1600" b="1" kern="1200" dirty="0">
                        <a:solidFill>
                          <a:schemeClr val="bg1"/>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Chemotherapy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Radiotherapy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a:solidFill>
                            <a:srgbClr val="BFBFBF"/>
                          </a:solidFill>
                        </a:rPr>
                        <a:t>ET + Treatment</a:t>
                      </a:r>
                      <a:r>
                        <a:rPr lang="it-IT" sz="1600" b="0" baseline="0" dirty="0">
                          <a:solidFill>
                            <a:srgbClr val="BFBFBF"/>
                          </a:solidFill>
                        </a:rPr>
                        <a:t> escalation</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5125588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9AA2D83-E9AA-4456-ABFD-01721234E01C}"/>
              </a:ext>
            </a:extLst>
          </p:cNvPr>
          <p:cNvSpPr txBox="1">
            <a:spLocks/>
          </p:cNvSpPr>
          <p:nvPr/>
        </p:nvSpPr>
        <p:spPr bwMode="auto">
          <a:xfrm>
            <a:off x="584212" y="1857355"/>
            <a:ext cx="961355" cy="285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l" defTabSz="914356" rtl="0" eaLnBrk="0" fontAlgn="base" latinLnBrk="0" hangingPunct="0">
              <a:lnSpc>
                <a:spcPct val="100000"/>
              </a:lnSpc>
              <a:spcBef>
                <a:spcPct val="75000"/>
              </a:spcBef>
              <a:spcAft>
                <a:spcPct val="0"/>
              </a:spcAft>
              <a:buClr>
                <a:srgbClr val="44546A"/>
              </a:buClr>
              <a:buSzPct val="100000"/>
              <a:buFontTx/>
              <a:buNone/>
              <a:tabLst/>
              <a:defRPr/>
            </a:pPr>
            <a:r>
              <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Timeline</a:t>
            </a:r>
          </a:p>
        </p:txBody>
      </p:sp>
      <p:sp>
        <p:nvSpPr>
          <p:cNvPr id="3" name="Title 2">
            <a:extLst>
              <a:ext uri="{FF2B5EF4-FFF2-40B4-BE49-F238E27FC236}">
                <a16:creationId xmlns:a16="http://schemas.microsoft.com/office/drawing/2014/main" id="{C49E2771-0B72-4079-BF5D-C5FC222D7115}"/>
              </a:ext>
            </a:extLst>
          </p:cNvPr>
          <p:cNvSpPr txBox="1">
            <a:spLocks/>
          </p:cNvSpPr>
          <p:nvPr/>
        </p:nvSpPr>
        <p:spPr>
          <a:xfrm>
            <a:off x="489490" y="356524"/>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Prof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Curigliano</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 Case: 61-year-old woman (continued)</a:t>
            </a: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First line therapy</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
        <p:nvSpPr>
          <p:cNvPr id="4" name="Text Placeholder 5">
            <a:extLst>
              <a:ext uri="{FF2B5EF4-FFF2-40B4-BE49-F238E27FC236}">
                <a16:creationId xmlns:a16="http://schemas.microsoft.com/office/drawing/2014/main" id="{C8F42D33-11DF-4359-B88C-2CC18C375EE8}"/>
              </a:ext>
            </a:extLst>
          </p:cNvPr>
          <p:cNvSpPr txBox="1">
            <a:spLocks/>
          </p:cNvSpPr>
          <p:nvPr/>
        </p:nvSpPr>
        <p:spPr bwMode="auto">
          <a:xfrm>
            <a:off x="1374409" y="1524744"/>
            <a:ext cx="681847"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Aug 2024</a:t>
            </a:r>
          </a:p>
        </p:txBody>
      </p:sp>
      <p:sp>
        <p:nvSpPr>
          <p:cNvPr id="5" name="Rectangle 99">
            <a:extLst>
              <a:ext uri="{FF2B5EF4-FFF2-40B4-BE49-F238E27FC236}">
                <a16:creationId xmlns:a16="http://schemas.microsoft.com/office/drawing/2014/main" id="{53AAD348-03E3-4047-B117-D449671A79EB}"/>
              </a:ext>
            </a:extLst>
          </p:cNvPr>
          <p:cNvSpPr/>
          <p:nvPr/>
        </p:nvSpPr>
        <p:spPr>
          <a:xfrm>
            <a:off x="10788875" y="3046983"/>
            <a:ext cx="184730" cy="369332"/>
          </a:xfrm>
          <a:prstGeom prst="rect">
            <a:avLst/>
          </a:prstGeom>
        </p:spPr>
        <p:txBody>
          <a:bodyPr wrap="none" rtlCol="0" anchor="ctr">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
        <p:nvSpPr>
          <p:cNvPr id="7" name="Freccia destra 6"/>
          <p:cNvSpPr/>
          <p:nvPr/>
        </p:nvSpPr>
        <p:spPr>
          <a:xfrm>
            <a:off x="1382890" y="1724650"/>
            <a:ext cx="10526889" cy="507940"/>
          </a:xfrm>
          <a:prstGeom prst="rightArrow">
            <a:avLst>
              <a:gd name="adj1" fmla="val 50000"/>
              <a:gd name="adj2" fmla="val 66669"/>
            </a:avLst>
          </a:prstGeom>
          <a:solidFill>
            <a:srgbClr val="2867AE"/>
          </a:solidFill>
          <a:ln>
            <a:solidFill>
              <a:srgbClr val="187047"/>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e 7"/>
          <p:cNvSpPr/>
          <p:nvPr/>
        </p:nvSpPr>
        <p:spPr>
          <a:xfrm>
            <a:off x="1643185" y="188358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 Placeholder 5">
            <a:extLst>
              <a:ext uri="{FF2B5EF4-FFF2-40B4-BE49-F238E27FC236}">
                <a16:creationId xmlns:a16="http://schemas.microsoft.com/office/drawing/2014/main" id="{A25BA597-D86E-4CD8-9A3C-25B1CF21548D}"/>
              </a:ext>
            </a:extLst>
          </p:cNvPr>
          <p:cNvSpPr txBox="1">
            <a:spLocks/>
          </p:cNvSpPr>
          <p:nvPr/>
        </p:nvSpPr>
        <p:spPr bwMode="auto">
          <a:xfrm>
            <a:off x="1343308" y="2261368"/>
            <a:ext cx="773424" cy="218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Diagnosis</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0" name="Rectangle 14">
            <a:extLst>
              <a:ext uri="{FF2B5EF4-FFF2-40B4-BE49-F238E27FC236}">
                <a16:creationId xmlns:a16="http://schemas.microsoft.com/office/drawing/2014/main" id="{3E628CA6-E24B-4B7F-B321-D50ADD871BAC}"/>
              </a:ext>
            </a:extLst>
          </p:cNvPr>
          <p:cNvSpPr/>
          <p:nvPr/>
        </p:nvSpPr>
        <p:spPr bwMode="auto">
          <a:xfrm>
            <a:off x="2374027" y="2995593"/>
            <a:ext cx="3643539" cy="1554272"/>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Left and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right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nipple-</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sparing</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mastectomy</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4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confluent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lumps</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measuring</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more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than</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2 cm on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left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breast</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SLND.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Frozen</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section</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examination</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metastasis</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of carcinoma with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extranodal</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extension</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in 2/2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sentinel</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lymph</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nodes</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a:t>
            </a:r>
          </a:p>
        </p:txBody>
      </p:sp>
      <p:sp>
        <p:nvSpPr>
          <p:cNvPr id="11" name="TextBox 15">
            <a:extLst>
              <a:ext uri="{FF2B5EF4-FFF2-40B4-BE49-F238E27FC236}">
                <a16:creationId xmlns:a16="http://schemas.microsoft.com/office/drawing/2014/main" id="{CF0D688E-B65B-44BA-A317-82AD2C707E86}"/>
              </a:ext>
            </a:extLst>
          </p:cNvPr>
          <p:cNvSpPr txBox="1"/>
          <p:nvPr/>
        </p:nvSpPr>
        <p:spPr>
          <a:xfrm>
            <a:off x="4045809" y="2191711"/>
            <a:ext cx="2700000"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Surgery on primary</a:t>
            </a:r>
          </a:p>
        </p:txBody>
      </p:sp>
      <p:sp>
        <p:nvSpPr>
          <p:cNvPr id="12" name="Text Placeholder 5">
            <a:extLst>
              <a:ext uri="{FF2B5EF4-FFF2-40B4-BE49-F238E27FC236}">
                <a16:creationId xmlns:a16="http://schemas.microsoft.com/office/drawing/2014/main" id="{C8F42D33-11DF-4359-B88C-2CC18C375EE8}"/>
              </a:ext>
            </a:extLst>
          </p:cNvPr>
          <p:cNvSpPr txBox="1">
            <a:spLocks/>
          </p:cNvSpPr>
          <p:nvPr/>
        </p:nvSpPr>
        <p:spPr bwMode="auto">
          <a:xfrm>
            <a:off x="2394062" y="1501170"/>
            <a:ext cx="681847"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Sept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3" name="Ovale 12"/>
          <p:cNvSpPr/>
          <p:nvPr/>
        </p:nvSpPr>
        <p:spPr>
          <a:xfrm>
            <a:off x="2617480" y="1890249"/>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 Placeholder 5">
            <a:extLst>
              <a:ext uri="{FF2B5EF4-FFF2-40B4-BE49-F238E27FC236}">
                <a16:creationId xmlns:a16="http://schemas.microsoft.com/office/drawing/2014/main" id="{A25BA597-D86E-4CD8-9A3C-25B1CF21548D}"/>
              </a:ext>
            </a:extLst>
          </p:cNvPr>
          <p:cNvSpPr txBox="1">
            <a:spLocks/>
          </p:cNvSpPr>
          <p:nvPr/>
        </p:nvSpPr>
        <p:spPr bwMode="auto">
          <a:xfrm>
            <a:off x="2317602" y="2268032"/>
            <a:ext cx="1025961" cy="235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First line therapy</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pic>
        <p:nvPicPr>
          <p:cNvPr id="15" name="Graphic 6" descr="Microscope outline">
            <a:extLst>
              <a:ext uri="{FF2B5EF4-FFF2-40B4-BE49-F238E27FC236}">
                <a16:creationId xmlns:a16="http://schemas.microsoft.com/office/drawing/2014/main" id="{55989B0B-0FB2-444A-A8D4-08CEF5798C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4828" y="3584539"/>
            <a:ext cx="698384" cy="698384"/>
          </a:xfrm>
          <a:prstGeom prst="rect">
            <a:avLst/>
          </a:prstGeom>
        </p:spPr>
      </p:pic>
      <p:sp>
        <p:nvSpPr>
          <p:cNvPr id="16" name="Rectangle 14">
            <a:extLst>
              <a:ext uri="{FF2B5EF4-FFF2-40B4-BE49-F238E27FC236}">
                <a16:creationId xmlns:a16="http://schemas.microsoft.com/office/drawing/2014/main" id="{3E628CA6-E24B-4B7F-B321-D50ADD871BAC}"/>
              </a:ext>
            </a:extLst>
          </p:cNvPr>
          <p:cNvSpPr/>
          <p:nvPr/>
        </p:nvSpPr>
        <p:spPr bwMode="auto">
          <a:xfrm>
            <a:off x="2999348" y="4620273"/>
            <a:ext cx="3350451" cy="410433"/>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377" rtl="0" eaLnBrk="0" fontAlgn="base" latinLnBrk="0" hangingPunct="0">
              <a:lnSpc>
                <a:spcPct val="100000"/>
              </a:lnSpc>
              <a:spcBef>
                <a:spcPts val="600"/>
              </a:spcBef>
              <a:spcAft>
                <a:spcPct val="0"/>
              </a:spcAft>
              <a:buClrTx/>
              <a:buSzTx/>
              <a:buFontTx/>
              <a:buNone/>
              <a:tabLst/>
              <a:defRPr/>
            </a:pPr>
            <a:r>
              <a:rPr kumimoji="0" lang="it-IT" sz="2667"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Surgery</a:t>
            </a:r>
          </a:p>
        </p:txBody>
      </p:sp>
      <p:sp>
        <p:nvSpPr>
          <p:cNvPr id="18" name="CasellaDiTesto 17"/>
          <p:cNvSpPr txBox="1"/>
          <p:nvPr/>
        </p:nvSpPr>
        <p:spPr>
          <a:xfrm>
            <a:off x="6745809" y="4393751"/>
            <a:ext cx="4545451" cy="1169551"/>
          </a:xfrm>
          <a:prstGeom prst="rect">
            <a:avLst/>
          </a:prstGeom>
          <a:solidFill>
            <a:schemeClr val="accent1">
              <a:lumMod val="20000"/>
              <a:lumOff val="80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err="1">
                <a:ln>
                  <a:noFill/>
                </a:ln>
                <a:solidFill>
                  <a:prstClr val="black"/>
                </a:solidFill>
                <a:effectLst/>
                <a:uLnTx/>
                <a:uFillTx/>
                <a:latin typeface="Arial Narrow" panose="020B0604020202020204" pitchFamily="34" charset="0"/>
                <a:ea typeface="MS PGothic" charset="0"/>
                <a:cs typeface="Arial Narrow" panose="020B0604020202020204" pitchFamily="34" charset="0"/>
              </a:rPr>
              <a:t>Axillary</a:t>
            </a:r>
            <a:r>
              <a:rPr kumimoji="0" lang="it-IT" sz="1400" b="1"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 </a:t>
            </a:r>
            <a:r>
              <a:rPr kumimoji="0" lang="it-IT" sz="1400" b="1" i="0" u="none" strike="noStrike" kern="1200" cap="none" spc="0" normalizeH="0" baseline="0" noProof="0" dirty="0" err="1">
                <a:ln>
                  <a:noFill/>
                </a:ln>
                <a:solidFill>
                  <a:prstClr val="black"/>
                </a:solidFill>
                <a:effectLst/>
                <a:uLnTx/>
                <a:uFillTx/>
                <a:latin typeface="Arial Narrow" panose="020B0604020202020204" pitchFamily="34" charset="0"/>
                <a:ea typeface="MS PGothic" charset="0"/>
                <a:cs typeface="Arial Narrow" panose="020B0604020202020204" pitchFamily="34" charset="0"/>
              </a:rPr>
              <a:t>dissection</a:t>
            </a:r>
            <a:endParaRPr kumimoji="0" lang="it-IT" sz="1400" b="1"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endParaRPr>
          </a:p>
          <a:p>
            <a:pPr marL="228594" marR="0" lvl="0" indent="-228594" algn="just" defTabSz="609585" rtl="0" eaLnBrk="1" fontAlgn="auto" latinLnBrk="0" hangingPunct="1">
              <a:lnSpc>
                <a:spcPct val="100000"/>
              </a:lnSpc>
              <a:spcBef>
                <a:spcPts val="0"/>
              </a:spcBef>
              <a:spcAft>
                <a:spcPts val="0"/>
              </a:spcAft>
              <a:buClrTx/>
              <a:buSzTx/>
              <a:buFont typeface="Arial"/>
              <a:buChar char="•"/>
              <a:tabLst/>
              <a:defRPr/>
            </a:pPr>
            <a:r>
              <a:rPr kumimoji="0" lang="it-IT" sz="1400" b="0" i="0" u="none" strike="noStrike" kern="1200" cap="none" spc="0" normalizeH="0" baseline="0" noProof="0" dirty="0" err="1">
                <a:ln>
                  <a:noFill/>
                </a:ln>
                <a:solidFill>
                  <a:prstClr val="black"/>
                </a:solidFill>
                <a:effectLst/>
                <a:uLnTx/>
                <a:uFillTx/>
                <a:latin typeface="Arial Narrow" panose="020B0604020202020204" pitchFamily="34" charset="0"/>
                <a:ea typeface="MS PGothic" charset="0"/>
                <a:cs typeface="Arial Narrow" panose="020B0604020202020204" pitchFamily="34" charset="0"/>
              </a:rPr>
              <a:t>Bilateral</a:t>
            </a:r>
            <a:r>
              <a:rPr kumimoji="0" lang="it-IT" sz="1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 </a:t>
            </a:r>
            <a:r>
              <a:rPr kumimoji="0" lang="it-IT" sz="1400" b="0" i="0" u="none" strike="noStrike" kern="1200" cap="none" spc="0" normalizeH="0" baseline="0" noProof="0" dirty="0" err="1">
                <a:ln>
                  <a:noFill/>
                </a:ln>
                <a:solidFill>
                  <a:prstClr val="black"/>
                </a:solidFill>
                <a:effectLst/>
                <a:uLnTx/>
                <a:uFillTx/>
                <a:latin typeface="Arial Narrow" panose="020B0604020202020204" pitchFamily="34" charset="0"/>
                <a:ea typeface="MS PGothic" charset="0"/>
                <a:cs typeface="Arial Narrow" panose="020B0604020202020204" pitchFamily="34" charset="0"/>
              </a:rPr>
              <a:t>Mastectomy</a:t>
            </a:r>
            <a:r>
              <a:rPr kumimoji="0" lang="it-IT" sz="1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 and </a:t>
            </a:r>
            <a:r>
              <a:rPr kumimoji="0" lang="it-IT" sz="1400" b="0" i="0" u="none" strike="noStrike" kern="1200" cap="none" spc="0" normalizeH="0" baseline="0" noProof="0" dirty="0" err="1">
                <a:ln>
                  <a:noFill/>
                </a:ln>
                <a:solidFill>
                  <a:prstClr val="black"/>
                </a:solidFill>
                <a:effectLst/>
                <a:uLnTx/>
                <a:uFillTx/>
                <a:latin typeface="Arial Narrow" panose="020B0604020202020204" pitchFamily="34" charset="0"/>
                <a:ea typeface="MS PGothic" charset="0"/>
                <a:cs typeface="Arial Narrow" panose="020B0604020202020204" pitchFamily="34" charset="0"/>
              </a:rPr>
              <a:t>annessectomy</a:t>
            </a:r>
            <a:r>
              <a:rPr kumimoji="0" lang="it-IT" sz="1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 </a:t>
            </a:r>
            <a:r>
              <a:rPr kumimoji="0" lang="it-IT" sz="1400" b="0" i="0" u="none" strike="noStrike" kern="1200" cap="none" spc="0" normalizeH="0" baseline="0" noProof="0" dirty="0" err="1">
                <a:ln>
                  <a:noFill/>
                </a:ln>
                <a:solidFill>
                  <a:prstClr val="black"/>
                </a:solidFill>
                <a:effectLst/>
                <a:uLnTx/>
                <a:uFillTx/>
                <a:latin typeface="Arial Narrow" panose="020B0604020202020204" pitchFamily="34" charset="0"/>
                <a:ea typeface="MS PGothic" charset="0"/>
                <a:cs typeface="Arial Narrow" panose="020B0604020202020204" pitchFamily="34" charset="0"/>
              </a:rPr>
              <a:t>indicated</a:t>
            </a:r>
            <a:endParaRPr kumimoji="0" lang="it-IT" sz="1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endParaRPr>
          </a:p>
          <a:p>
            <a:pPr marL="228594" marR="0" lvl="0" indent="-228594" algn="just" defTabSz="609585" rtl="0" eaLnBrk="1" fontAlgn="auto" latinLnBrk="0" hangingPunct="1">
              <a:lnSpc>
                <a:spcPct val="100000"/>
              </a:lnSpc>
              <a:spcBef>
                <a:spcPts val="0"/>
              </a:spcBef>
              <a:spcAft>
                <a:spcPts val="0"/>
              </a:spcAft>
              <a:buClrTx/>
              <a:buSzTx/>
              <a:buFont typeface="Arial"/>
              <a:buChar char="•"/>
              <a:tabLst/>
              <a:defRPr/>
            </a:pPr>
            <a:r>
              <a:rPr kumimoji="0" lang="it-IT" sz="1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2/2 </a:t>
            </a:r>
            <a:r>
              <a:rPr kumimoji="0" lang="it-IT" sz="1400" b="0" i="0" u="none" strike="noStrike" kern="1200" cap="none" spc="0" normalizeH="0" baseline="0" noProof="0" dirty="0" err="1">
                <a:ln>
                  <a:noFill/>
                </a:ln>
                <a:solidFill>
                  <a:prstClr val="black"/>
                </a:solidFill>
                <a:effectLst/>
                <a:uLnTx/>
                <a:uFillTx/>
                <a:latin typeface="Arial Narrow" panose="020B0604020202020204" pitchFamily="34" charset="0"/>
                <a:ea typeface="MS PGothic" charset="0"/>
                <a:cs typeface="Arial Narrow" panose="020B0604020202020204" pitchFamily="34" charset="0"/>
              </a:rPr>
              <a:t>metastatic</a:t>
            </a:r>
            <a:r>
              <a:rPr kumimoji="0" lang="it-IT" sz="1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 </a:t>
            </a:r>
            <a:r>
              <a:rPr kumimoji="0" lang="it-IT" sz="1400" b="0" i="0" u="none" strike="noStrike" kern="1200" cap="none" spc="0" normalizeH="0" baseline="0" noProof="0" dirty="0" err="1">
                <a:ln>
                  <a:noFill/>
                </a:ln>
                <a:solidFill>
                  <a:prstClr val="black"/>
                </a:solidFill>
                <a:effectLst/>
                <a:uLnTx/>
                <a:uFillTx/>
                <a:latin typeface="Arial Narrow" panose="020B0604020202020204" pitchFamily="34" charset="0"/>
                <a:ea typeface="MS PGothic" charset="0"/>
                <a:cs typeface="Arial Narrow" panose="020B0604020202020204" pitchFamily="34" charset="0"/>
              </a:rPr>
              <a:t>lymph</a:t>
            </a:r>
            <a:r>
              <a:rPr kumimoji="0" lang="it-IT" sz="1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 </a:t>
            </a:r>
            <a:r>
              <a:rPr kumimoji="0" lang="it-IT" sz="1400" b="0" i="0" u="none" strike="noStrike" kern="1200" cap="none" spc="0" normalizeH="0" baseline="0" noProof="0" dirty="0" err="1">
                <a:ln>
                  <a:noFill/>
                </a:ln>
                <a:solidFill>
                  <a:prstClr val="black"/>
                </a:solidFill>
                <a:effectLst/>
                <a:uLnTx/>
                <a:uFillTx/>
                <a:latin typeface="Arial Narrow" panose="020B0604020202020204" pitchFamily="34" charset="0"/>
                <a:ea typeface="MS PGothic" charset="0"/>
                <a:cs typeface="Arial Narrow" panose="020B0604020202020204" pitchFamily="34" charset="0"/>
              </a:rPr>
              <a:t>nodes</a:t>
            </a:r>
            <a:endParaRPr kumimoji="0" lang="it-IT" sz="1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endParaRPr>
          </a:p>
          <a:p>
            <a:pPr marL="228594" marR="0" lvl="0" indent="-228594" algn="just" defTabSz="609585" rtl="0" eaLnBrk="1" fontAlgn="auto" latinLnBrk="0" hangingPunct="1">
              <a:lnSpc>
                <a:spcPct val="100000"/>
              </a:lnSpc>
              <a:spcBef>
                <a:spcPts val="0"/>
              </a:spcBef>
              <a:spcAft>
                <a:spcPts val="0"/>
              </a:spcAft>
              <a:buClrTx/>
              <a:buSzTx/>
              <a:buFont typeface="Arial"/>
              <a:buChar char="•"/>
              <a:tabLst/>
              <a:defRPr/>
            </a:pPr>
            <a:r>
              <a:rPr kumimoji="0" lang="it-IT" sz="1400" b="0" i="0" u="none" strike="noStrike" kern="1200" cap="none" spc="0" normalizeH="0" baseline="0" noProof="0" dirty="0" err="1">
                <a:ln>
                  <a:noFill/>
                </a:ln>
                <a:solidFill>
                  <a:prstClr val="black"/>
                </a:solidFill>
                <a:effectLst/>
                <a:uLnTx/>
                <a:uFillTx/>
                <a:latin typeface="Arial Narrow" panose="020B0604020202020204" pitchFamily="34" charset="0"/>
                <a:ea typeface="MS PGothic" charset="0"/>
                <a:cs typeface="Arial Narrow" panose="020B0604020202020204" pitchFamily="34" charset="0"/>
              </a:rPr>
              <a:t>Extranodal</a:t>
            </a:r>
            <a:r>
              <a:rPr kumimoji="0" lang="it-IT" sz="1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 </a:t>
            </a:r>
            <a:r>
              <a:rPr kumimoji="0" lang="it-IT" sz="1400" b="0" i="0" u="none" strike="noStrike" kern="1200" cap="none" spc="0" normalizeH="0" baseline="0" noProof="0" dirty="0" err="1">
                <a:ln>
                  <a:noFill/>
                </a:ln>
                <a:solidFill>
                  <a:prstClr val="black"/>
                </a:solidFill>
                <a:effectLst/>
                <a:uLnTx/>
                <a:uFillTx/>
                <a:latin typeface="Arial Narrow" panose="020B0604020202020204" pitchFamily="34" charset="0"/>
                <a:ea typeface="MS PGothic" charset="0"/>
                <a:cs typeface="Arial Narrow" panose="020B0604020202020204" pitchFamily="34" charset="0"/>
              </a:rPr>
              <a:t>extension</a:t>
            </a:r>
            <a:endParaRPr kumimoji="0" lang="it-IT" sz="1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endParaRPr>
          </a:p>
          <a:p>
            <a:pPr marL="228594" marR="0" lvl="0" indent="-228594" algn="just" defTabSz="609585" rtl="0" eaLnBrk="1" fontAlgn="auto" latinLnBrk="0" hangingPunct="1">
              <a:lnSpc>
                <a:spcPct val="100000"/>
              </a:lnSpc>
              <a:spcBef>
                <a:spcPts val="0"/>
              </a:spcBef>
              <a:spcAft>
                <a:spcPts val="0"/>
              </a:spcAft>
              <a:buClrTx/>
              <a:buSzTx/>
              <a:buFont typeface="Arial"/>
              <a:buChar char="•"/>
              <a:tabLst/>
              <a:defRPr/>
            </a:pPr>
            <a:r>
              <a:rPr kumimoji="0" lang="it-IT" sz="1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SOC for &gt;2 </a:t>
            </a:r>
            <a:r>
              <a:rPr kumimoji="0" lang="it-IT" sz="1400" b="0" i="0" u="none" strike="noStrike" kern="1200" cap="none" spc="0" normalizeH="0" baseline="0" noProof="0" dirty="0" err="1">
                <a:ln>
                  <a:noFill/>
                </a:ln>
                <a:solidFill>
                  <a:prstClr val="black"/>
                </a:solidFill>
                <a:effectLst/>
                <a:uLnTx/>
                <a:uFillTx/>
                <a:latin typeface="Arial Narrow" panose="020B0604020202020204" pitchFamily="34" charset="0"/>
                <a:ea typeface="MS PGothic" charset="0"/>
                <a:cs typeface="Arial Narrow" panose="020B0604020202020204" pitchFamily="34" charset="0"/>
              </a:rPr>
              <a:t>N</a:t>
            </a:r>
            <a:r>
              <a:rPr kumimoji="0" lang="it-IT" sz="1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a:t>
            </a:r>
          </a:p>
        </p:txBody>
      </p:sp>
      <p:pic>
        <p:nvPicPr>
          <p:cNvPr id="20" name="Immagine 19"/>
          <p:cNvPicPr>
            <a:picLocks noChangeAspect="1"/>
          </p:cNvPicPr>
          <p:nvPr/>
        </p:nvPicPr>
        <p:blipFill>
          <a:blip r:embed="rId4"/>
          <a:stretch>
            <a:fillRect/>
          </a:stretch>
        </p:blipFill>
        <p:spPr>
          <a:xfrm>
            <a:off x="1537945" y="2755041"/>
            <a:ext cx="713192" cy="650547"/>
          </a:xfrm>
          <a:prstGeom prst="rect">
            <a:avLst/>
          </a:prstGeom>
        </p:spPr>
      </p:pic>
      <p:sp>
        <p:nvSpPr>
          <p:cNvPr id="22" name="Rettangolo 21"/>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graphicFrame>
        <p:nvGraphicFramePr>
          <p:cNvPr id="23" name="Tabella 22"/>
          <p:cNvGraphicFramePr>
            <a:graphicFrameLocks noGrp="1"/>
          </p:cNvGraphicFramePr>
          <p:nvPr/>
        </p:nvGraphicFramePr>
        <p:xfrm>
          <a:off x="0" y="6492239"/>
          <a:ext cx="12192000" cy="3657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365760">
                <a:tc>
                  <a:txBody>
                    <a:bodyPr/>
                    <a:lstStyle/>
                    <a:p>
                      <a:pPr algn="ctr"/>
                      <a:r>
                        <a:rPr lang="it-IT" sz="1600" b="0" kern="1200" dirty="0">
                          <a:solidFill>
                            <a:srgbClr val="BFBFBF"/>
                          </a:solidFill>
                          <a:latin typeface="+mn-lt"/>
                          <a:ea typeface="+mn-ea"/>
                          <a:cs typeface="+mn-cs"/>
                        </a:rPr>
                        <a:t>MH</a:t>
                      </a:r>
                      <a:r>
                        <a:rPr lang="it-IT" sz="1600" b="1" dirty="0">
                          <a:solidFill>
                            <a:schemeClr val="bg1"/>
                          </a:solidFill>
                        </a:rPr>
                        <a:t> </a:t>
                      </a:r>
                      <a:r>
                        <a:rPr lang="it-IT" sz="1600" b="0" kern="1200" dirty="0">
                          <a:solidFill>
                            <a:srgbClr val="BFBFBF"/>
                          </a:solidFill>
                          <a:latin typeface="+mn-lt"/>
                          <a:ea typeface="+mn-ea"/>
                          <a:cs typeface="+mn-cs"/>
                        </a:rPr>
                        <a:t>and</a:t>
                      </a:r>
                      <a:r>
                        <a:rPr lang="it-IT" sz="1600" b="1" dirty="0">
                          <a:solidFill>
                            <a:schemeClr val="bg1"/>
                          </a:solidFill>
                        </a:rPr>
                        <a:t> </a:t>
                      </a:r>
                      <a:r>
                        <a:rPr lang="it-IT" sz="1600" b="0" kern="1200" dirty="0" err="1">
                          <a:solidFill>
                            <a:srgbClr val="BFBFBF"/>
                          </a:solidFill>
                          <a:latin typeface="+mn-lt"/>
                          <a:ea typeface="+mn-ea"/>
                          <a:cs typeface="+mn-cs"/>
                        </a:rPr>
                        <a:t>diagnosis</a:t>
                      </a:r>
                      <a:endParaRPr lang="it-IT" sz="1600" b="0" kern="1200" dirty="0">
                        <a:solidFill>
                          <a:srgbClr val="BFBFBF"/>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1" kern="1200" dirty="0" err="1">
                          <a:solidFill>
                            <a:schemeClr val="bg1"/>
                          </a:solidFill>
                          <a:latin typeface="+mn-lt"/>
                          <a:ea typeface="+mn-ea"/>
                          <a:cs typeface="+mn-cs"/>
                        </a:rPr>
                        <a:t>Surgery</a:t>
                      </a:r>
                      <a:endParaRPr lang="it-IT" sz="1600" b="1" kern="1200" dirty="0">
                        <a:solidFill>
                          <a:schemeClr val="bg1"/>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Chemotherapy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Radiotherapy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a:solidFill>
                            <a:srgbClr val="BFBFBF"/>
                          </a:solidFill>
                        </a:rPr>
                        <a:t>ET + Treatment</a:t>
                      </a:r>
                      <a:r>
                        <a:rPr lang="it-IT" sz="1600" b="0" baseline="0" dirty="0">
                          <a:solidFill>
                            <a:srgbClr val="BFBFBF"/>
                          </a:solidFill>
                        </a:rPr>
                        <a:t> escalation</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4" name="CasellaDiTesto 23"/>
          <p:cNvSpPr txBox="1"/>
          <p:nvPr/>
        </p:nvSpPr>
        <p:spPr>
          <a:xfrm>
            <a:off x="6513048" y="6201474"/>
            <a:ext cx="5774080" cy="297454"/>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ESMO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Guidelines</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2022;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Donker</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Lancet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Oncol</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2014;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Sávolt</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Eur</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J</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Surg</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Oncol</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2017</a:t>
            </a:r>
          </a:p>
        </p:txBody>
      </p:sp>
      <p:sp>
        <p:nvSpPr>
          <p:cNvPr id="25" name="Text Placeholder 5">
            <a:extLst>
              <a:ext uri="{FF2B5EF4-FFF2-40B4-BE49-F238E27FC236}">
                <a16:creationId xmlns:a16="http://schemas.microsoft.com/office/drawing/2014/main" id="{B58A7EE9-DACA-4236-9EA4-5DA558A8BB58}"/>
              </a:ext>
            </a:extLst>
          </p:cNvPr>
          <p:cNvSpPr txBox="1">
            <a:spLocks/>
          </p:cNvSpPr>
          <p:nvPr/>
        </p:nvSpPr>
        <p:spPr bwMode="auto">
          <a:xfrm>
            <a:off x="3854872" y="1494831"/>
            <a:ext cx="1119800"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October</a:t>
            </a: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  2025</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26" name="Ovale 25">
            <a:extLst>
              <a:ext uri="{FF2B5EF4-FFF2-40B4-BE49-F238E27FC236}">
                <a16:creationId xmlns:a16="http://schemas.microsoft.com/office/drawing/2014/main" id="{2BA7FE7A-D0FC-48B1-B19E-CA9D39FDA5C5}"/>
              </a:ext>
            </a:extLst>
          </p:cNvPr>
          <p:cNvSpPr/>
          <p:nvPr/>
        </p:nvSpPr>
        <p:spPr>
          <a:xfrm>
            <a:off x="4227916" y="187658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4622977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9AA2D83-E9AA-4456-ABFD-01721234E01C}"/>
              </a:ext>
            </a:extLst>
          </p:cNvPr>
          <p:cNvSpPr txBox="1">
            <a:spLocks/>
          </p:cNvSpPr>
          <p:nvPr/>
        </p:nvSpPr>
        <p:spPr bwMode="auto">
          <a:xfrm>
            <a:off x="584212" y="1857355"/>
            <a:ext cx="961355" cy="285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l" defTabSz="914356" rtl="0" eaLnBrk="0" fontAlgn="base" latinLnBrk="0" hangingPunct="0">
              <a:lnSpc>
                <a:spcPct val="100000"/>
              </a:lnSpc>
              <a:spcBef>
                <a:spcPct val="75000"/>
              </a:spcBef>
              <a:spcAft>
                <a:spcPct val="0"/>
              </a:spcAft>
              <a:buClr>
                <a:srgbClr val="44546A"/>
              </a:buClr>
              <a:buSzPct val="100000"/>
              <a:buFontTx/>
              <a:buNone/>
              <a:tabLst/>
              <a:defRPr/>
            </a:pPr>
            <a:r>
              <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Timeline</a:t>
            </a:r>
          </a:p>
        </p:txBody>
      </p:sp>
      <p:sp>
        <p:nvSpPr>
          <p:cNvPr id="3" name="Title 2">
            <a:extLst>
              <a:ext uri="{FF2B5EF4-FFF2-40B4-BE49-F238E27FC236}">
                <a16:creationId xmlns:a16="http://schemas.microsoft.com/office/drawing/2014/main" id="{C49E2771-0B72-4079-BF5D-C5FC222D7115}"/>
              </a:ext>
            </a:extLst>
          </p:cNvPr>
          <p:cNvSpPr txBox="1">
            <a:spLocks/>
          </p:cNvSpPr>
          <p:nvPr/>
        </p:nvSpPr>
        <p:spPr>
          <a:xfrm>
            <a:off x="489490" y="521898"/>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Prof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Curigliano</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 Case: 61-year-old woman (continued)</a:t>
            </a: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Surgery</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
        <p:nvSpPr>
          <p:cNvPr id="4" name="Text Placeholder 5">
            <a:extLst>
              <a:ext uri="{FF2B5EF4-FFF2-40B4-BE49-F238E27FC236}">
                <a16:creationId xmlns:a16="http://schemas.microsoft.com/office/drawing/2014/main" id="{C8F42D33-11DF-4359-B88C-2CC18C375EE8}"/>
              </a:ext>
            </a:extLst>
          </p:cNvPr>
          <p:cNvSpPr txBox="1">
            <a:spLocks/>
          </p:cNvSpPr>
          <p:nvPr/>
        </p:nvSpPr>
        <p:spPr bwMode="auto">
          <a:xfrm>
            <a:off x="1374409" y="1524744"/>
            <a:ext cx="681847"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Aug 2024</a:t>
            </a:r>
          </a:p>
        </p:txBody>
      </p:sp>
      <p:sp>
        <p:nvSpPr>
          <p:cNvPr id="7" name="Freccia destra 6"/>
          <p:cNvSpPr/>
          <p:nvPr/>
        </p:nvSpPr>
        <p:spPr>
          <a:xfrm>
            <a:off x="1382890" y="1724650"/>
            <a:ext cx="10526889" cy="507940"/>
          </a:xfrm>
          <a:prstGeom prst="rightArrow">
            <a:avLst>
              <a:gd name="adj1" fmla="val 50000"/>
              <a:gd name="adj2" fmla="val 66669"/>
            </a:avLst>
          </a:prstGeom>
          <a:solidFill>
            <a:srgbClr val="2867AE"/>
          </a:solidFill>
          <a:ln>
            <a:solidFill>
              <a:srgbClr val="187047"/>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e 7"/>
          <p:cNvSpPr/>
          <p:nvPr/>
        </p:nvSpPr>
        <p:spPr>
          <a:xfrm>
            <a:off x="1643185" y="188358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 Placeholder 5">
            <a:extLst>
              <a:ext uri="{FF2B5EF4-FFF2-40B4-BE49-F238E27FC236}">
                <a16:creationId xmlns:a16="http://schemas.microsoft.com/office/drawing/2014/main" id="{A25BA597-D86E-4CD8-9A3C-25B1CF21548D}"/>
              </a:ext>
            </a:extLst>
          </p:cNvPr>
          <p:cNvSpPr txBox="1">
            <a:spLocks/>
          </p:cNvSpPr>
          <p:nvPr/>
        </p:nvSpPr>
        <p:spPr bwMode="auto">
          <a:xfrm>
            <a:off x="1343308" y="2261368"/>
            <a:ext cx="773424" cy="218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Diagnosis</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1" name="TextBox 15">
            <a:extLst>
              <a:ext uri="{FF2B5EF4-FFF2-40B4-BE49-F238E27FC236}">
                <a16:creationId xmlns:a16="http://schemas.microsoft.com/office/drawing/2014/main" id="{CF0D688E-B65B-44BA-A317-82AD2C707E86}"/>
              </a:ext>
            </a:extLst>
          </p:cNvPr>
          <p:cNvSpPr txBox="1"/>
          <p:nvPr/>
        </p:nvSpPr>
        <p:spPr>
          <a:xfrm>
            <a:off x="4045809" y="2191711"/>
            <a:ext cx="2700000"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Surgery for local control</a:t>
            </a:r>
          </a:p>
        </p:txBody>
      </p:sp>
      <p:sp>
        <p:nvSpPr>
          <p:cNvPr id="12" name="Text Placeholder 5">
            <a:extLst>
              <a:ext uri="{FF2B5EF4-FFF2-40B4-BE49-F238E27FC236}">
                <a16:creationId xmlns:a16="http://schemas.microsoft.com/office/drawing/2014/main" id="{C8F42D33-11DF-4359-B88C-2CC18C375EE8}"/>
              </a:ext>
            </a:extLst>
          </p:cNvPr>
          <p:cNvSpPr txBox="1">
            <a:spLocks/>
          </p:cNvSpPr>
          <p:nvPr/>
        </p:nvSpPr>
        <p:spPr bwMode="auto">
          <a:xfrm>
            <a:off x="2394062" y="1501170"/>
            <a:ext cx="681847"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Sept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3" name="Ovale 12"/>
          <p:cNvSpPr/>
          <p:nvPr/>
        </p:nvSpPr>
        <p:spPr>
          <a:xfrm>
            <a:off x="2617480" y="1890249"/>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 Placeholder 5">
            <a:extLst>
              <a:ext uri="{FF2B5EF4-FFF2-40B4-BE49-F238E27FC236}">
                <a16:creationId xmlns:a16="http://schemas.microsoft.com/office/drawing/2014/main" id="{A25BA597-D86E-4CD8-9A3C-25B1CF21548D}"/>
              </a:ext>
            </a:extLst>
          </p:cNvPr>
          <p:cNvSpPr txBox="1">
            <a:spLocks/>
          </p:cNvSpPr>
          <p:nvPr/>
        </p:nvSpPr>
        <p:spPr bwMode="auto">
          <a:xfrm>
            <a:off x="2317602" y="2268032"/>
            <a:ext cx="1025961" cy="235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First line therapy</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22" name="Rettangolo 21"/>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graphicFrame>
        <p:nvGraphicFramePr>
          <p:cNvPr id="23" name="Tabella 22"/>
          <p:cNvGraphicFramePr>
            <a:graphicFrameLocks noGrp="1"/>
          </p:cNvGraphicFramePr>
          <p:nvPr/>
        </p:nvGraphicFramePr>
        <p:xfrm>
          <a:off x="0" y="6492239"/>
          <a:ext cx="12192000" cy="3657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365760">
                <a:tc>
                  <a:txBody>
                    <a:bodyPr/>
                    <a:lstStyle/>
                    <a:p>
                      <a:pPr algn="ctr"/>
                      <a:r>
                        <a:rPr lang="it-IT" sz="1600" b="0" kern="1200" dirty="0">
                          <a:solidFill>
                            <a:srgbClr val="BFBFBF"/>
                          </a:solidFill>
                          <a:latin typeface="+mn-lt"/>
                          <a:ea typeface="+mn-ea"/>
                          <a:cs typeface="+mn-cs"/>
                        </a:rPr>
                        <a:t>MH</a:t>
                      </a:r>
                      <a:r>
                        <a:rPr lang="it-IT" sz="1600" b="1" dirty="0">
                          <a:solidFill>
                            <a:schemeClr val="bg1"/>
                          </a:solidFill>
                        </a:rPr>
                        <a:t> </a:t>
                      </a:r>
                      <a:r>
                        <a:rPr lang="it-IT" sz="1600" b="0" kern="1200" dirty="0">
                          <a:solidFill>
                            <a:srgbClr val="BFBFBF"/>
                          </a:solidFill>
                          <a:latin typeface="+mn-lt"/>
                          <a:ea typeface="+mn-ea"/>
                          <a:cs typeface="+mn-cs"/>
                        </a:rPr>
                        <a:t>and</a:t>
                      </a:r>
                      <a:r>
                        <a:rPr lang="it-IT" sz="1600" b="1" dirty="0">
                          <a:solidFill>
                            <a:schemeClr val="bg1"/>
                          </a:solidFill>
                        </a:rPr>
                        <a:t> </a:t>
                      </a:r>
                      <a:r>
                        <a:rPr lang="it-IT" sz="1600" b="0" kern="1200" dirty="0" err="1">
                          <a:solidFill>
                            <a:srgbClr val="BFBFBF"/>
                          </a:solidFill>
                          <a:latin typeface="+mn-lt"/>
                          <a:ea typeface="+mn-ea"/>
                          <a:cs typeface="+mn-cs"/>
                        </a:rPr>
                        <a:t>diagnosis</a:t>
                      </a:r>
                      <a:endParaRPr lang="it-IT" sz="1600" b="0" kern="1200" dirty="0">
                        <a:solidFill>
                          <a:srgbClr val="BFBFBF"/>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1" kern="1200" dirty="0" err="1">
                          <a:solidFill>
                            <a:schemeClr val="bg1"/>
                          </a:solidFill>
                          <a:latin typeface="+mn-lt"/>
                          <a:ea typeface="+mn-ea"/>
                          <a:cs typeface="+mn-cs"/>
                        </a:rPr>
                        <a:t>Surgery</a:t>
                      </a:r>
                      <a:endParaRPr lang="it-IT" sz="1600" b="1" kern="1200" dirty="0">
                        <a:solidFill>
                          <a:schemeClr val="bg1"/>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Chemotherapy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Radiotherapy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a:solidFill>
                            <a:srgbClr val="BFBFBF"/>
                          </a:solidFill>
                        </a:rPr>
                        <a:t>ET + Treatment</a:t>
                      </a:r>
                      <a:r>
                        <a:rPr lang="it-IT" sz="1600" b="0" baseline="0" dirty="0">
                          <a:solidFill>
                            <a:srgbClr val="BFBFBF"/>
                          </a:solidFill>
                        </a:rPr>
                        <a:t> escalation</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4" name="CasellaDiTesto 23"/>
          <p:cNvSpPr txBox="1"/>
          <p:nvPr/>
        </p:nvSpPr>
        <p:spPr>
          <a:xfrm>
            <a:off x="6513048" y="6201474"/>
            <a:ext cx="5774080" cy="297454"/>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ESMO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Guidelines</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2022;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Donker</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Lancet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Oncol</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2014;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Sávolt</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Eur</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J</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Surg</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Oncol</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2017</a:t>
            </a:r>
          </a:p>
        </p:txBody>
      </p:sp>
      <p:sp>
        <p:nvSpPr>
          <p:cNvPr id="25" name="Text Placeholder 5">
            <a:extLst>
              <a:ext uri="{FF2B5EF4-FFF2-40B4-BE49-F238E27FC236}">
                <a16:creationId xmlns:a16="http://schemas.microsoft.com/office/drawing/2014/main" id="{B58A7EE9-DACA-4236-9EA4-5DA558A8BB58}"/>
              </a:ext>
            </a:extLst>
          </p:cNvPr>
          <p:cNvSpPr txBox="1">
            <a:spLocks/>
          </p:cNvSpPr>
          <p:nvPr/>
        </p:nvSpPr>
        <p:spPr bwMode="auto">
          <a:xfrm>
            <a:off x="3854871" y="1494831"/>
            <a:ext cx="1210683"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October</a:t>
            </a: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  2025</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26" name="Ovale 25">
            <a:extLst>
              <a:ext uri="{FF2B5EF4-FFF2-40B4-BE49-F238E27FC236}">
                <a16:creationId xmlns:a16="http://schemas.microsoft.com/office/drawing/2014/main" id="{2BA7FE7A-D0FC-48B1-B19E-CA9D39FDA5C5}"/>
              </a:ext>
            </a:extLst>
          </p:cNvPr>
          <p:cNvSpPr/>
          <p:nvPr/>
        </p:nvSpPr>
        <p:spPr>
          <a:xfrm>
            <a:off x="4227916" y="187658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14">
            <a:extLst>
              <a:ext uri="{FF2B5EF4-FFF2-40B4-BE49-F238E27FC236}">
                <a16:creationId xmlns:a16="http://schemas.microsoft.com/office/drawing/2014/main" id="{F47C4D39-7AFA-43F2-9497-000B6E63FAB1}"/>
              </a:ext>
            </a:extLst>
          </p:cNvPr>
          <p:cNvSpPr/>
          <p:nvPr/>
        </p:nvSpPr>
        <p:spPr bwMode="auto">
          <a:xfrm>
            <a:off x="2374027" y="2995593"/>
            <a:ext cx="3643539" cy="1138773"/>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Left and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right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nipple-</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sparing</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mastectomy</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4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confluent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lumps</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measuring</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more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than</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4 cm</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Left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axillary</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lymph</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node</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dissection</a:t>
            </a:r>
            <a:endPar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Immediate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breast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reconstruction</a:t>
            </a:r>
            <a:endPar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sp>
        <p:nvSpPr>
          <p:cNvPr id="29" name="CasellaDiTesto 28">
            <a:extLst>
              <a:ext uri="{FF2B5EF4-FFF2-40B4-BE49-F238E27FC236}">
                <a16:creationId xmlns:a16="http://schemas.microsoft.com/office/drawing/2014/main" id="{1C94042A-2F1C-4EA1-8B81-916735C1D734}"/>
              </a:ext>
            </a:extLst>
          </p:cNvPr>
          <p:cNvSpPr txBox="1"/>
          <p:nvPr/>
        </p:nvSpPr>
        <p:spPr>
          <a:xfrm>
            <a:off x="1905245" y="5500820"/>
            <a:ext cx="7242688" cy="42056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Stage: pT2 (4.2 cm) pN2a (6/16) cM1 (progressive disease on </a:t>
            </a:r>
            <a:r>
              <a:rPr kumimoji="0" lang="it-IT" sz="2133"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lung</a:t>
            </a: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a:t>
            </a:r>
          </a:p>
        </p:txBody>
      </p:sp>
      <p:sp>
        <p:nvSpPr>
          <p:cNvPr id="30" name="Rectangle 14">
            <a:extLst>
              <a:ext uri="{FF2B5EF4-FFF2-40B4-BE49-F238E27FC236}">
                <a16:creationId xmlns:a16="http://schemas.microsoft.com/office/drawing/2014/main" id="{5C5D13F9-E62D-4ED4-BA03-4F58B71574FF}"/>
              </a:ext>
            </a:extLst>
          </p:cNvPr>
          <p:cNvSpPr/>
          <p:nvPr/>
        </p:nvSpPr>
        <p:spPr bwMode="auto">
          <a:xfrm>
            <a:off x="2317602" y="4425131"/>
            <a:ext cx="3643539" cy="1061829"/>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IDC NOS, G2. pLVI1</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ER (IHC): 65%; </a:t>
            </a:r>
            <a:r>
              <a:rPr kumimoji="0" lang="en-US"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PgR</a:t>
            </a: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(IHC): 5%; Ki67: 40%; HER2 IHC score: 2+; ISH test: negative. </a:t>
            </a:r>
            <a:r>
              <a:rPr kumimoji="0" lang="en-US"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PIK3CA E542K</a:t>
            </a:r>
          </a:p>
        </p:txBody>
      </p:sp>
      <p:sp>
        <p:nvSpPr>
          <p:cNvPr id="31" name="TextBox 15">
            <a:extLst>
              <a:ext uri="{FF2B5EF4-FFF2-40B4-BE49-F238E27FC236}">
                <a16:creationId xmlns:a16="http://schemas.microsoft.com/office/drawing/2014/main" id="{8DF1FF02-8F57-4867-8C3B-B213F5954C62}"/>
              </a:ext>
            </a:extLst>
          </p:cNvPr>
          <p:cNvSpPr txBox="1"/>
          <p:nvPr/>
        </p:nvSpPr>
        <p:spPr>
          <a:xfrm>
            <a:off x="2365555" y="4186482"/>
            <a:ext cx="2700000"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Histology</a:t>
            </a:r>
          </a:p>
        </p:txBody>
      </p:sp>
      <p:pic>
        <p:nvPicPr>
          <p:cNvPr id="32" name="Graphic 6" descr="Microscope outline">
            <a:extLst>
              <a:ext uri="{FF2B5EF4-FFF2-40B4-BE49-F238E27FC236}">
                <a16:creationId xmlns:a16="http://schemas.microsoft.com/office/drawing/2014/main" id="{962E8B64-1194-4673-8949-5F69EA2D06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4828" y="4209153"/>
            <a:ext cx="698384" cy="698384"/>
          </a:xfrm>
          <a:prstGeom prst="rect">
            <a:avLst/>
          </a:prstGeom>
        </p:spPr>
      </p:pic>
      <p:pic>
        <p:nvPicPr>
          <p:cNvPr id="33" name="Immagine 32">
            <a:extLst>
              <a:ext uri="{FF2B5EF4-FFF2-40B4-BE49-F238E27FC236}">
                <a16:creationId xmlns:a16="http://schemas.microsoft.com/office/drawing/2014/main" id="{A1B4B26F-09D0-4CED-B684-7CA55CFDF705}"/>
              </a:ext>
            </a:extLst>
          </p:cNvPr>
          <p:cNvPicPr>
            <a:picLocks noChangeAspect="1"/>
          </p:cNvPicPr>
          <p:nvPr/>
        </p:nvPicPr>
        <p:blipFill>
          <a:blip r:embed="rId4"/>
          <a:stretch>
            <a:fillRect/>
          </a:stretch>
        </p:blipFill>
        <p:spPr>
          <a:xfrm>
            <a:off x="1537945" y="2755041"/>
            <a:ext cx="713192" cy="650547"/>
          </a:xfrm>
          <a:prstGeom prst="rect">
            <a:avLst/>
          </a:prstGeom>
        </p:spPr>
      </p:pic>
      <p:sp>
        <p:nvSpPr>
          <p:cNvPr id="34" name="Rectangle 99">
            <a:extLst>
              <a:ext uri="{FF2B5EF4-FFF2-40B4-BE49-F238E27FC236}">
                <a16:creationId xmlns:a16="http://schemas.microsoft.com/office/drawing/2014/main" id="{13F4BD74-A4B8-48CA-8F4E-47E1F81BE38B}"/>
              </a:ext>
            </a:extLst>
          </p:cNvPr>
          <p:cNvSpPr/>
          <p:nvPr/>
        </p:nvSpPr>
        <p:spPr>
          <a:xfrm>
            <a:off x="10788875" y="3046983"/>
            <a:ext cx="184730" cy="369332"/>
          </a:xfrm>
          <a:prstGeom prst="rect">
            <a:avLst/>
          </a:prstGeom>
        </p:spPr>
        <p:txBody>
          <a:bodyPr wrap="none" rtlCol="0" anchor="ctr">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
        <p:nvSpPr>
          <p:cNvPr id="35" name="TextBox 17">
            <a:extLst>
              <a:ext uri="{FF2B5EF4-FFF2-40B4-BE49-F238E27FC236}">
                <a16:creationId xmlns:a16="http://schemas.microsoft.com/office/drawing/2014/main" id="{71AC6AB2-CFC6-41B0-A76F-A413DDBAA975}"/>
              </a:ext>
            </a:extLst>
          </p:cNvPr>
          <p:cNvSpPr txBox="1"/>
          <p:nvPr/>
        </p:nvSpPr>
        <p:spPr>
          <a:xfrm>
            <a:off x="7761733" y="2653935"/>
            <a:ext cx="2700000"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Genetic </a:t>
            </a:r>
            <a:r>
              <a:rPr kumimoji="0" lang="en-GB" sz="1600"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counseling</a:t>
            </a:r>
            <a:endPar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sp>
        <p:nvSpPr>
          <p:cNvPr id="36" name="Rectangle 18">
            <a:extLst>
              <a:ext uri="{FF2B5EF4-FFF2-40B4-BE49-F238E27FC236}">
                <a16:creationId xmlns:a16="http://schemas.microsoft.com/office/drawing/2014/main" id="{9106AE66-4C5F-443E-AC90-D36F470DEE06}"/>
              </a:ext>
            </a:extLst>
          </p:cNvPr>
          <p:cNvSpPr/>
          <p:nvPr/>
        </p:nvSpPr>
        <p:spPr bwMode="auto">
          <a:xfrm>
            <a:off x="7761734" y="2932367"/>
            <a:ext cx="3596127" cy="1384995"/>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Germline</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mutation</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of BRCA2:</a:t>
            </a:r>
            <a:r>
              <a:rPr kumimoji="0" lang="fr-FR"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c.6313delA p.(Ile2105Tyrfs) – class 5</a:t>
            </a:r>
            <a:endPar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Bilateral</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prophylactic</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adnexectomy</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and right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prophylactic</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mastectomy</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indicated</a:t>
            </a:r>
            <a:endPar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First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degree</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relatives</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counseling</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indicated</a:t>
            </a:r>
            <a:endParaRPr kumimoji="0" lang="de-CH"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pic>
        <p:nvPicPr>
          <p:cNvPr id="37" name="Immagine 36">
            <a:extLst>
              <a:ext uri="{FF2B5EF4-FFF2-40B4-BE49-F238E27FC236}">
                <a16:creationId xmlns:a16="http://schemas.microsoft.com/office/drawing/2014/main" id="{BAEDB569-E2D1-4F9F-B51B-4A92C35692FB}"/>
              </a:ext>
            </a:extLst>
          </p:cNvPr>
          <p:cNvPicPr>
            <a:picLocks noChangeAspect="1"/>
          </p:cNvPicPr>
          <p:nvPr/>
        </p:nvPicPr>
        <p:blipFill>
          <a:blip r:embed="rId5"/>
          <a:stretch>
            <a:fillRect/>
          </a:stretch>
        </p:blipFill>
        <p:spPr>
          <a:xfrm>
            <a:off x="6962819" y="2700818"/>
            <a:ext cx="735404" cy="791975"/>
          </a:xfrm>
          <a:prstGeom prst="rect">
            <a:avLst/>
          </a:prstGeom>
        </p:spPr>
      </p:pic>
    </p:spTree>
    <p:extLst>
      <p:ext uri="{BB962C8B-B14F-4D97-AF65-F5344CB8AC3E}">
        <p14:creationId xmlns:p14="http://schemas.microsoft.com/office/powerpoint/2010/main" val="39733834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9AA2D83-E9AA-4456-ABFD-01721234E01C}"/>
              </a:ext>
            </a:extLst>
          </p:cNvPr>
          <p:cNvSpPr txBox="1">
            <a:spLocks/>
          </p:cNvSpPr>
          <p:nvPr/>
        </p:nvSpPr>
        <p:spPr bwMode="auto">
          <a:xfrm>
            <a:off x="584212" y="1857355"/>
            <a:ext cx="961355" cy="285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l" defTabSz="914356" rtl="0" eaLnBrk="0" fontAlgn="base" latinLnBrk="0" hangingPunct="0">
              <a:lnSpc>
                <a:spcPct val="100000"/>
              </a:lnSpc>
              <a:spcBef>
                <a:spcPct val="75000"/>
              </a:spcBef>
              <a:spcAft>
                <a:spcPct val="0"/>
              </a:spcAft>
              <a:buClr>
                <a:srgbClr val="44546A"/>
              </a:buClr>
              <a:buSzPct val="100000"/>
              <a:buFontTx/>
              <a:buNone/>
              <a:tabLst/>
              <a:defRPr/>
            </a:pPr>
            <a:r>
              <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Timeline</a:t>
            </a:r>
          </a:p>
        </p:txBody>
      </p:sp>
      <p:sp>
        <p:nvSpPr>
          <p:cNvPr id="3" name="Title 2">
            <a:extLst>
              <a:ext uri="{FF2B5EF4-FFF2-40B4-BE49-F238E27FC236}">
                <a16:creationId xmlns:a16="http://schemas.microsoft.com/office/drawing/2014/main" id="{C49E2771-0B72-4079-BF5D-C5FC222D7115}"/>
              </a:ext>
            </a:extLst>
          </p:cNvPr>
          <p:cNvSpPr txBox="1">
            <a:spLocks/>
          </p:cNvSpPr>
          <p:nvPr/>
        </p:nvSpPr>
        <p:spPr>
          <a:xfrm>
            <a:off x="479999" y="646992"/>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
        <p:nvSpPr>
          <p:cNvPr id="7" name="Freccia destra 6"/>
          <p:cNvSpPr/>
          <p:nvPr/>
        </p:nvSpPr>
        <p:spPr>
          <a:xfrm>
            <a:off x="1382890" y="1724650"/>
            <a:ext cx="10526889" cy="507940"/>
          </a:xfrm>
          <a:prstGeom prst="rightArrow">
            <a:avLst>
              <a:gd name="adj1" fmla="val 50000"/>
              <a:gd name="adj2" fmla="val 66669"/>
            </a:avLst>
          </a:prstGeom>
          <a:solidFill>
            <a:srgbClr val="2867AE"/>
          </a:solidFill>
          <a:ln>
            <a:solidFill>
              <a:srgbClr val="187047"/>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e 7"/>
          <p:cNvSpPr/>
          <p:nvPr/>
        </p:nvSpPr>
        <p:spPr>
          <a:xfrm>
            <a:off x="1643185" y="188358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 Placeholder 5">
            <a:extLst>
              <a:ext uri="{FF2B5EF4-FFF2-40B4-BE49-F238E27FC236}">
                <a16:creationId xmlns:a16="http://schemas.microsoft.com/office/drawing/2014/main" id="{A25BA597-D86E-4CD8-9A3C-25B1CF21548D}"/>
              </a:ext>
            </a:extLst>
          </p:cNvPr>
          <p:cNvSpPr txBox="1">
            <a:spLocks/>
          </p:cNvSpPr>
          <p:nvPr/>
        </p:nvSpPr>
        <p:spPr bwMode="auto">
          <a:xfrm>
            <a:off x="1343308" y="2261368"/>
            <a:ext cx="773424" cy="218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Diagnosis</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1" name="TextBox 15">
            <a:extLst>
              <a:ext uri="{FF2B5EF4-FFF2-40B4-BE49-F238E27FC236}">
                <a16:creationId xmlns:a16="http://schemas.microsoft.com/office/drawing/2014/main" id="{CF0D688E-B65B-44BA-A317-82AD2C707E86}"/>
              </a:ext>
            </a:extLst>
          </p:cNvPr>
          <p:cNvSpPr txBox="1"/>
          <p:nvPr/>
        </p:nvSpPr>
        <p:spPr>
          <a:xfrm>
            <a:off x="4045809" y="2191711"/>
            <a:ext cx="2700000"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Surgery</a:t>
            </a:r>
          </a:p>
        </p:txBody>
      </p:sp>
      <p:sp>
        <p:nvSpPr>
          <p:cNvPr id="13" name="Ovale 12"/>
          <p:cNvSpPr/>
          <p:nvPr/>
        </p:nvSpPr>
        <p:spPr>
          <a:xfrm>
            <a:off x="2617480" y="1890249"/>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 Placeholder 5">
            <a:extLst>
              <a:ext uri="{FF2B5EF4-FFF2-40B4-BE49-F238E27FC236}">
                <a16:creationId xmlns:a16="http://schemas.microsoft.com/office/drawing/2014/main" id="{A25BA597-D86E-4CD8-9A3C-25B1CF21548D}"/>
              </a:ext>
            </a:extLst>
          </p:cNvPr>
          <p:cNvSpPr txBox="1">
            <a:spLocks/>
          </p:cNvSpPr>
          <p:nvPr/>
        </p:nvSpPr>
        <p:spPr bwMode="auto">
          <a:xfrm>
            <a:off x="2317602" y="2268032"/>
            <a:ext cx="1025961" cy="235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First line therapy</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22" name="Rettangolo 21"/>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graphicFrame>
        <p:nvGraphicFramePr>
          <p:cNvPr id="23" name="Tabella 22"/>
          <p:cNvGraphicFramePr>
            <a:graphicFrameLocks noGrp="1"/>
          </p:cNvGraphicFramePr>
          <p:nvPr/>
        </p:nvGraphicFramePr>
        <p:xfrm>
          <a:off x="0" y="6492239"/>
          <a:ext cx="12192000" cy="3657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365760">
                <a:tc>
                  <a:txBody>
                    <a:bodyPr/>
                    <a:lstStyle/>
                    <a:p>
                      <a:pPr algn="ctr"/>
                      <a:r>
                        <a:rPr lang="it-IT" sz="1600" b="0" kern="1200" dirty="0">
                          <a:solidFill>
                            <a:srgbClr val="BFBFBF"/>
                          </a:solidFill>
                          <a:latin typeface="+mn-lt"/>
                          <a:ea typeface="+mn-ea"/>
                          <a:cs typeface="+mn-cs"/>
                        </a:rPr>
                        <a:t>MH</a:t>
                      </a:r>
                      <a:r>
                        <a:rPr lang="it-IT" sz="1600" b="1" dirty="0">
                          <a:solidFill>
                            <a:schemeClr val="bg1"/>
                          </a:solidFill>
                        </a:rPr>
                        <a:t> </a:t>
                      </a:r>
                      <a:r>
                        <a:rPr lang="it-IT" sz="1600" b="0" kern="1200" dirty="0">
                          <a:solidFill>
                            <a:srgbClr val="BFBFBF"/>
                          </a:solidFill>
                          <a:latin typeface="+mn-lt"/>
                          <a:ea typeface="+mn-ea"/>
                          <a:cs typeface="+mn-cs"/>
                        </a:rPr>
                        <a:t>and</a:t>
                      </a:r>
                      <a:r>
                        <a:rPr lang="it-IT" sz="1600" b="1" dirty="0">
                          <a:solidFill>
                            <a:schemeClr val="bg1"/>
                          </a:solidFill>
                        </a:rPr>
                        <a:t> </a:t>
                      </a:r>
                      <a:r>
                        <a:rPr lang="it-IT" sz="1600" b="0" kern="1200" dirty="0" err="1">
                          <a:solidFill>
                            <a:srgbClr val="BFBFBF"/>
                          </a:solidFill>
                          <a:latin typeface="+mn-lt"/>
                          <a:ea typeface="+mn-ea"/>
                          <a:cs typeface="+mn-cs"/>
                        </a:rPr>
                        <a:t>diagnosis</a:t>
                      </a:r>
                      <a:endParaRPr lang="it-IT" sz="1600" b="0" kern="1200" dirty="0">
                        <a:solidFill>
                          <a:srgbClr val="BFBFBF"/>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1" kern="1200" dirty="0" err="1">
                          <a:solidFill>
                            <a:schemeClr val="bg1"/>
                          </a:solidFill>
                          <a:latin typeface="+mn-lt"/>
                          <a:ea typeface="+mn-ea"/>
                          <a:cs typeface="+mn-cs"/>
                        </a:rPr>
                        <a:t>Surgery</a:t>
                      </a:r>
                      <a:endParaRPr lang="it-IT" sz="1600" b="1" kern="1200" dirty="0">
                        <a:solidFill>
                          <a:schemeClr val="bg1"/>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Chemotherapy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Radiotherapy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a:solidFill>
                            <a:srgbClr val="BFBFBF"/>
                          </a:solidFill>
                        </a:rPr>
                        <a:t>ET + Treatment</a:t>
                      </a:r>
                      <a:r>
                        <a:rPr lang="it-IT" sz="1600" b="0" baseline="0" dirty="0">
                          <a:solidFill>
                            <a:srgbClr val="BFBFBF"/>
                          </a:solidFill>
                        </a:rPr>
                        <a:t> escalation</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4" name="CasellaDiTesto 23"/>
          <p:cNvSpPr txBox="1"/>
          <p:nvPr/>
        </p:nvSpPr>
        <p:spPr>
          <a:xfrm>
            <a:off x="6513048" y="6201474"/>
            <a:ext cx="5774080" cy="297454"/>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ESMO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Guidelines</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2022;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Donker</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Lancet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Oncol</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2014;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Sávolt</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Eur</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J</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Surg</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1333" b="0" i="0" u="none" strike="noStrike" kern="1200" cap="none" spc="0" normalizeH="0" baseline="0" noProof="0" dirty="0" err="1">
                <a:ln>
                  <a:noFill/>
                </a:ln>
                <a:solidFill>
                  <a:prstClr val="black"/>
                </a:solidFill>
                <a:effectLst/>
                <a:uLnTx/>
                <a:uFillTx/>
                <a:latin typeface="Calibri"/>
                <a:ea typeface="MS PGothic" charset="0"/>
                <a:cs typeface="+mn-cs"/>
              </a:rPr>
              <a:t>Oncol</a:t>
            </a:r>
            <a:r>
              <a:rPr kumimoji="0" lang="it-IT" sz="1333" b="0" i="0" u="none" strike="noStrike" kern="1200" cap="none" spc="0" normalizeH="0" baseline="0" noProof="0" dirty="0">
                <a:ln>
                  <a:noFill/>
                </a:ln>
                <a:solidFill>
                  <a:prstClr val="black"/>
                </a:solidFill>
                <a:effectLst/>
                <a:uLnTx/>
                <a:uFillTx/>
                <a:latin typeface="Calibri"/>
                <a:ea typeface="MS PGothic" charset="0"/>
                <a:cs typeface="+mn-cs"/>
              </a:rPr>
              <a:t> 2017</a:t>
            </a:r>
          </a:p>
        </p:txBody>
      </p:sp>
      <p:sp>
        <p:nvSpPr>
          <p:cNvPr id="26" name="Ovale 25">
            <a:extLst>
              <a:ext uri="{FF2B5EF4-FFF2-40B4-BE49-F238E27FC236}">
                <a16:creationId xmlns:a16="http://schemas.microsoft.com/office/drawing/2014/main" id="{2BA7FE7A-D0FC-48B1-B19E-CA9D39FDA5C5}"/>
              </a:ext>
            </a:extLst>
          </p:cNvPr>
          <p:cNvSpPr/>
          <p:nvPr/>
        </p:nvSpPr>
        <p:spPr>
          <a:xfrm>
            <a:off x="4227916" y="187658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14">
            <a:extLst>
              <a:ext uri="{FF2B5EF4-FFF2-40B4-BE49-F238E27FC236}">
                <a16:creationId xmlns:a16="http://schemas.microsoft.com/office/drawing/2014/main" id="{F47C4D39-7AFA-43F2-9497-000B6E63FAB1}"/>
              </a:ext>
            </a:extLst>
          </p:cNvPr>
          <p:cNvSpPr/>
          <p:nvPr/>
        </p:nvSpPr>
        <p:spPr bwMode="auto">
          <a:xfrm>
            <a:off x="2374027" y="2995593"/>
            <a:ext cx="3643539" cy="1215717"/>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Which</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therapy?</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Olaparib</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Fulvestrant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and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Capivasertib</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Fulvestrant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and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alpelisib</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a:t>
            </a:r>
          </a:p>
        </p:txBody>
      </p:sp>
      <p:pic>
        <p:nvPicPr>
          <p:cNvPr id="33" name="Immagine 32">
            <a:extLst>
              <a:ext uri="{FF2B5EF4-FFF2-40B4-BE49-F238E27FC236}">
                <a16:creationId xmlns:a16="http://schemas.microsoft.com/office/drawing/2014/main" id="{A1B4B26F-09D0-4CED-B684-7CA55CFDF705}"/>
              </a:ext>
            </a:extLst>
          </p:cNvPr>
          <p:cNvPicPr>
            <a:picLocks noChangeAspect="1"/>
          </p:cNvPicPr>
          <p:nvPr/>
        </p:nvPicPr>
        <p:blipFill>
          <a:blip r:embed="rId2"/>
          <a:stretch>
            <a:fillRect/>
          </a:stretch>
        </p:blipFill>
        <p:spPr>
          <a:xfrm>
            <a:off x="1537945" y="2755041"/>
            <a:ext cx="713192" cy="650547"/>
          </a:xfrm>
          <a:prstGeom prst="rect">
            <a:avLst/>
          </a:prstGeom>
        </p:spPr>
      </p:pic>
      <p:sp>
        <p:nvSpPr>
          <p:cNvPr id="19" name="Text Placeholder 5">
            <a:extLst>
              <a:ext uri="{FF2B5EF4-FFF2-40B4-BE49-F238E27FC236}">
                <a16:creationId xmlns:a16="http://schemas.microsoft.com/office/drawing/2014/main" id="{4843D587-80B4-4824-A0AD-9724B6CC59BE}"/>
              </a:ext>
            </a:extLst>
          </p:cNvPr>
          <p:cNvSpPr txBox="1">
            <a:spLocks/>
          </p:cNvSpPr>
          <p:nvPr/>
        </p:nvSpPr>
        <p:spPr bwMode="auto">
          <a:xfrm>
            <a:off x="1374409" y="1524744"/>
            <a:ext cx="681847"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Aug 2024</a:t>
            </a:r>
          </a:p>
        </p:txBody>
      </p:sp>
      <p:sp>
        <p:nvSpPr>
          <p:cNvPr id="20" name="Text Placeholder 5">
            <a:extLst>
              <a:ext uri="{FF2B5EF4-FFF2-40B4-BE49-F238E27FC236}">
                <a16:creationId xmlns:a16="http://schemas.microsoft.com/office/drawing/2014/main" id="{118E7EE4-4544-4D25-AF54-6A677D445514}"/>
              </a:ext>
            </a:extLst>
          </p:cNvPr>
          <p:cNvSpPr txBox="1">
            <a:spLocks/>
          </p:cNvSpPr>
          <p:nvPr/>
        </p:nvSpPr>
        <p:spPr bwMode="auto">
          <a:xfrm>
            <a:off x="2394062" y="1501170"/>
            <a:ext cx="681847"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Sept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21" name="Text Placeholder 5">
            <a:extLst>
              <a:ext uri="{FF2B5EF4-FFF2-40B4-BE49-F238E27FC236}">
                <a16:creationId xmlns:a16="http://schemas.microsoft.com/office/drawing/2014/main" id="{AE3EFD85-BC2C-48B2-9EC0-E42F04A393C1}"/>
              </a:ext>
            </a:extLst>
          </p:cNvPr>
          <p:cNvSpPr txBox="1">
            <a:spLocks/>
          </p:cNvSpPr>
          <p:nvPr/>
        </p:nvSpPr>
        <p:spPr bwMode="auto">
          <a:xfrm>
            <a:off x="3854871" y="1494831"/>
            <a:ext cx="1210683"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October</a:t>
            </a: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  2025</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4" name="Title 2">
            <a:extLst>
              <a:ext uri="{FF2B5EF4-FFF2-40B4-BE49-F238E27FC236}">
                <a16:creationId xmlns:a16="http://schemas.microsoft.com/office/drawing/2014/main" id="{B556FBCB-CBC0-7B36-0BC9-F5D56CA8A73D}"/>
              </a:ext>
            </a:extLst>
          </p:cNvPr>
          <p:cNvSpPr txBox="1">
            <a:spLocks/>
          </p:cNvSpPr>
          <p:nvPr/>
        </p:nvSpPr>
        <p:spPr>
          <a:xfrm>
            <a:off x="489490" y="521898"/>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Prof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Curigliano</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 Case: 61-year-old woman (continued)</a:t>
            </a: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Surgery</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Tree>
    <p:extLst>
      <p:ext uri="{BB962C8B-B14F-4D97-AF65-F5344CB8AC3E}">
        <p14:creationId xmlns:p14="http://schemas.microsoft.com/office/powerpoint/2010/main" val="22867271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9AA2D83-E9AA-4456-ABFD-01721234E01C}"/>
              </a:ext>
            </a:extLst>
          </p:cNvPr>
          <p:cNvSpPr txBox="1">
            <a:spLocks/>
          </p:cNvSpPr>
          <p:nvPr/>
        </p:nvSpPr>
        <p:spPr bwMode="auto">
          <a:xfrm>
            <a:off x="584212" y="1857355"/>
            <a:ext cx="961355" cy="285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l" defTabSz="914356" rtl="0" eaLnBrk="0" fontAlgn="base" latinLnBrk="0" hangingPunct="0">
              <a:lnSpc>
                <a:spcPct val="100000"/>
              </a:lnSpc>
              <a:spcBef>
                <a:spcPct val="75000"/>
              </a:spcBef>
              <a:spcAft>
                <a:spcPct val="0"/>
              </a:spcAft>
              <a:buClr>
                <a:srgbClr val="44546A"/>
              </a:buClr>
              <a:buSzPct val="100000"/>
              <a:buFontTx/>
              <a:buNone/>
              <a:tabLst/>
              <a:defRPr/>
            </a:pPr>
            <a:r>
              <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Timeline</a:t>
            </a:r>
          </a:p>
        </p:txBody>
      </p:sp>
      <p:sp>
        <p:nvSpPr>
          <p:cNvPr id="3" name="Title 2">
            <a:extLst>
              <a:ext uri="{FF2B5EF4-FFF2-40B4-BE49-F238E27FC236}">
                <a16:creationId xmlns:a16="http://schemas.microsoft.com/office/drawing/2014/main" id="{C49E2771-0B72-4079-BF5D-C5FC222D7115}"/>
              </a:ext>
            </a:extLst>
          </p:cNvPr>
          <p:cNvSpPr txBox="1">
            <a:spLocks/>
          </p:cNvSpPr>
          <p:nvPr/>
        </p:nvSpPr>
        <p:spPr>
          <a:xfrm>
            <a:off x="479999" y="646992"/>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
        <p:nvSpPr>
          <p:cNvPr id="7" name="Freccia destra 6"/>
          <p:cNvSpPr/>
          <p:nvPr/>
        </p:nvSpPr>
        <p:spPr>
          <a:xfrm>
            <a:off x="1382890" y="1724650"/>
            <a:ext cx="10526889" cy="507940"/>
          </a:xfrm>
          <a:prstGeom prst="rightArrow">
            <a:avLst>
              <a:gd name="adj1" fmla="val 50000"/>
              <a:gd name="adj2" fmla="val 66669"/>
            </a:avLst>
          </a:prstGeom>
          <a:solidFill>
            <a:srgbClr val="2867AE"/>
          </a:solidFill>
          <a:ln>
            <a:solidFill>
              <a:srgbClr val="187047"/>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e 7"/>
          <p:cNvSpPr/>
          <p:nvPr/>
        </p:nvSpPr>
        <p:spPr>
          <a:xfrm>
            <a:off x="1643185" y="188358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 Placeholder 5">
            <a:extLst>
              <a:ext uri="{FF2B5EF4-FFF2-40B4-BE49-F238E27FC236}">
                <a16:creationId xmlns:a16="http://schemas.microsoft.com/office/drawing/2014/main" id="{A25BA597-D86E-4CD8-9A3C-25B1CF21548D}"/>
              </a:ext>
            </a:extLst>
          </p:cNvPr>
          <p:cNvSpPr txBox="1">
            <a:spLocks/>
          </p:cNvSpPr>
          <p:nvPr/>
        </p:nvSpPr>
        <p:spPr bwMode="auto">
          <a:xfrm>
            <a:off x="1343308" y="2261368"/>
            <a:ext cx="773424" cy="218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Diagnosis</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1" name="TextBox 15">
            <a:extLst>
              <a:ext uri="{FF2B5EF4-FFF2-40B4-BE49-F238E27FC236}">
                <a16:creationId xmlns:a16="http://schemas.microsoft.com/office/drawing/2014/main" id="{CF0D688E-B65B-44BA-A317-82AD2C707E86}"/>
              </a:ext>
            </a:extLst>
          </p:cNvPr>
          <p:cNvSpPr txBox="1"/>
          <p:nvPr/>
        </p:nvSpPr>
        <p:spPr>
          <a:xfrm>
            <a:off x="4045809" y="2191711"/>
            <a:ext cx="2700000"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Surgery</a:t>
            </a:r>
          </a:p>
        </p:txBody>
      </p:sp>
      <p:sp>
        <p:nvSpPr>
          <p:cNvPr id="13" name="Ovale 12"/>
          <p:cNvSpPr/>
          <p:nvPr/>
        </p:nvSpPr>
        <p:spPr>
          <a:xfrm>
            <a:off x="2617480" y="1890249"/>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ttangolo 21"/>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graphicFrame>
        <p:nvGraphicFramePr>
          <p:cNvPr id="23" name="Tabella 22"/>
          <p:cNvGraphicFramePr>
            <a:graphicFrameLocks noGrp="1"/>
          </p:cNvGraphicFramePr>
          <p:nvPr/>
        </p:nvGraphicFramePr>
        <p:xfrm>
          <a:off x="0" y="6492239"/>
          <a:ext cx="12192000" cy="3657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365760">
                <a:tc>
                  <a:txBody>
                    <a:bodyPr/>
                    <a:lstStyle/>
                    <a:p>
                      <a:pPr algn="ctr"/>
                      <a:r>
                        <a:rPr lang="it-IT" sz="1600" b="0" kern="1200" dirty="0">
                          <a:solidFill>
                            <a:srgbClr val="BFBFBF"/>
                          </a:solidFill>
                          <a:latin typeface="+mn-lt"/>
                          <a:ea typeface="+mn-ea"/>
                          <a:cs typeface="+mn-cs"/>
                        </a:rPr>
                        <a:t>MH</a:t>
                      </a:r>
                      <a:r>
                        <a:rPr lang="it-IT" sz="1600" b="1" dirty="0">
                          <a:solidFill>
                            <a:schemeClr val="bg1"/>
                          </a:solidFill>
                        </a:rPr>
                        <a:t> </a:t>
                      </a:r>
                      <a:r>
                        <a:rPr lang="it-IT" sz="1600" b="0" kern="1200" dirty="0">
                          <a:solidFill>
                            <a:srgbClr val="BFBFBF"/>
                          </a:solidFill>
                          <a:latin typeface="+mn-lt"/>
                          <a:ea typeface="+mn-ea"/>
                          <a:cs typeface="+mn-cs"/>
                        </a:rPr>
                        <a:t>and</a:t>
                      </a:r>
                      <a:r>
                        <a:rPr lang="it-IT" sz="1600" b="1" dirty="0">
                          <a:solidFill>
                            <a:schemeClr val="bg1"/>
                          </a:solidFill>
                        </a:rPr>
                        <a:t> </a:t>
                      </a:r>
                      <a:r>
                        <a:rPr lang="it-IT" sz="1600" b="0" kern="1200" dirty="0" err="1">
                          <a:solidFill>
                            <a:srgbClr val="BFBFBF"/>
                          </a:solidFill>
                          <a:latin typeface="+mn-lt"/>
                          <a:ea typeface="+mn-ea"/>
                          <a:cs typeface="+mn-cs"/>
                        </a:rPr>
                        <a:t>diagnosis</a:t>
                      </a:r>
                      <a:endParaRPr lang="it-IT" sz="1600" b="0" kern="1200" dirty="0">
                        <a:solidFill>
                          <a:srgbClr val="BFBFBF"/>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1" kern="1200" dirty="0" err="1">
                          <a:solidFill>
                            <a:schemeClr val="bg1"/>
                          </a:solidFill>
                          <a:latin typeface="+mn-lt"/>
                          <a:ea typeface="+mn-ea"/>
                          <a:cs typeface="+mn-cs"/>
                        </a:rPr>
                        <a:t>Surgery</a:t>
                      </a:r>
                      <a:endParaRPr lang="it-IT" sz="1600" b="1" kern="1200" dirty="0">
                        <a:solidFill>
                          <a:schemeClr val="bg1"/>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Chemotherapy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Radiotherapy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a:solidFill>
                            <a:srgbClr val="BFBFBF"/>
                          </a:solidFill>
                        </a:rPr>
                        <a:t>ET + Treatment</a:t>
                      </a:r>
                      <a:r>
                        <a:rPr lang="it-IT" sz="1600" b="0" baseline="0" dirty="0">
                          <a:solidFill>
                            <a:srgbClr val="BFBFBF"/>
                          </a:solidFill>
                        </a:rPr>
                        <a:t> escalation</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6" name="Ovale 25">
            <a:extLst>
              <a:ext uri="{FF2B5EF4-FFF2-40B4-BE49-F238E27FC236}">
                <a16:creationId xmlns:a16="http://schemas.microsoft.com/office/drawing/2014/main" id="{2BA7FE7A-D0FC-48B1-B19E-CA9D39FDA5C5}"/>
              </a:ext>
            </a:extLst>
          </p:cNvPr>
          <p:cNvSpPr/>
          <p:nvPr/>
        </p:nvSpPr>
        <p:spPr>
          <a:xfrm>
            <a:off x="4227916" y="185735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99">
            <a:extLst>
              <a:ext uri="{FF2B5EF4-FFF2-40B4-BE49-F238E27FC236}">
                <a16:creationId xmlns:a16="http://schemas.microsoft.com/office/drawing/2014/main" id="{D026E530-7B6B-4D34-A929-2087C26C5912}"/>
              </a:ext>
            </a:extLst>
          </p:cNvPr>
          <p:cNvSpPr/>
          <p:nvPr/>
        </p:nvSpPr>
        <p:spPr>
          <a:xfrm>
            <a:off x="10781018" y="3046591"/>
            <a:ext cx="184730" cy="369332"/>
          </a:xfrm>
          <a:prstGeom prst="rect">
            <a:avLst/>
          </a:prstGeom>
        </p:spPr>
        <p:txBody>
          <a:bodyPr wrap="none" rtlCol="0" anchor="ctr">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
        <p:nvSpPr>
          <p:cNvPr id="21" name="TextBox 15">
            <a:extLst>
              <a:ext uri="{FF2B5EF4-FFF2-40B4-BE49-F238E27FC236}">
                <a16:creationId xmlns:a16="http://schemas.microsoft.com/office/drawing/2014/main" id="{CE1DA372-BBC7-4B67-BE8B-426E137ED4C0}"/>
              </a:ext>
            </a:extLst>
          </p:cNvPr>
          <p:cNvSpPr txBox="1"/>
          <p:nvPr/>
        </p:nvSpPr>
        <p:spPr>
          <a:xfrm>
            <a:off x="6745809" y="3485525"/>
            <a:ext cx="3824975"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Fulvestrant</a:t>
            </a: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and </a:t>
            </a:r>
            <a:r>
              <a:rPr kumimoji="0" lang="en-GB" sz="1600"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capivasertib</a:t>
            </a:r>
            <a:endPar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pic>
        <p:nvPicPr>
          <p:cNvPr id="28" name="Immagine 27">
            <a:extLst>
              <a:ext uri="{FF2B5EF4-FFF2-40B4-BE49-F238E27FC236}">
                <a16:creationId xmlns:a16="http://schemas.microsoft.com/office/drawing/2014/main" id="{E76D9ABA-47E5-49D3-B914-39BC5D46D7E2}"/>
              </a:ext>
            </a:extLst>
          </p:cNvPr>
          <p:cNvPicPr>
            <a:picLocks noChangeAspect="1"/>
          </p:cNvPicPr>
          <p:nvPr/>
        </p:nvPicPr>
        <p:blipFill>
          <a:blip r:embed="rId2"/>
          <a:stretch>
            <a:fillRect/>
          </a:stretch>
        </p:blipFill>
        <p:spPr>
          <a:xfrm>
            <a:off x="7168379" y="2285933"/>
            <a:ext cx="878908" cy="1064953"/>
          </a:xfrm>
          <a:prstGeom prst="rect">
            <a:avLst/>
          </a:prstGeom>
        </p:spPr>
      </p:pic>
      <p:sp>
        <p:nvSpPr>
          <p:cNvPr id="29" name="Rectangle 14">
            <a:extLst>
              <a:ext uri="{FF2B5EF4-FFF2-40B4-BE49-F238E27FC236}">
                <a16:creationId xmlns:a16="http://schemas.microsoft.com/office/drawing/2014/main" id="{B341DD30-FC8F-45C4-9A95-8B8B868B4606}"/>
              </a:ext>
            </a:extLst>
          </p:cNvPr>
          <p:cNvSpPr/>
          <p:nvPr/>
        </p:nvSpPr>
        <p:spPr bwMode="auto">
          <a:xfrm>
            <a:off x="2830582" y="4443755"/>
            <a:ext cx="3350451" cy="410433"/>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377" rtl="0" eaLnBrk="0" fontAlgn="base" latinLnBrk="0" hangingPunct="0">
              <a:lnSpc>
                <a:spcPct val="100000"/>
              </a:lnSpc>
              <a:spcBef>
                <a:spcPts val="600"/>
              </a:spcBef>
              <a:spcAft>
                <a:spcPct val="0"/>
              </a:spcAft>
              <a:buClrTx/>
              <a:buSzTx/>
              <a:buFontTx/>
              <a:buNone/>
              <a:tabLst/>
              <a:defRPr/>
            </a:pPr>
            <a:r>
              <a:rPr kumimoji="0" lang="it-IT" sz="2667"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Baseline </a:t>
            </a:r>
            <a:r>
              <a:rPr kumimoji="0" lang="it-IT" sz="2667"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assessment</a:t>
            </a:r>
            <a:endParaRPr kumimoji="0" lang="it-IT" sz="2667"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sp>
        <p:nvSpPr>
          <p:cNvPr id="32" name="CasellaDiTesto 31">
            <a:extLst>
              <a:ext uri="{FF2B5EF4-FFF2-40B4-BE49-F238E27FC236}">
                <a16:creationId xmlns:a16="http://schemas.microsoft.com/office/drawing/2014/main" id="{4DA8F3F9-77B6-4E25-9101-7C36EA107A1A}"/>
              </a:ext>
            </a:extLst>
          </p:cNvPr>
          <p:cNvSpPr txBox="1"/>
          <p:nvPr/>
        </p:nvSpPr>
        <p:spPr>
          <a:xfrm>
            <a:off x="6745809" y="4299308"/>
            <a:ext cx="4523683" cy="584775"/>
          </a:xfrm>
          <a:prstGeom prst="rect">
            <a:avLst/>
          </a:prstGeom>
          <a:solidFill>
            <a:schemeClr val="accent1">
              <a:lumMod val="20000"/>
              <a:lumOff val="80000"/>
            </a:schemeClr>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prstClr val="black"/>
                </a:solidFill>
                <a:effectLst/>
                <a:uLnTx/>
                <a:uFillTx/>
                <a:latin typeface="Arial Narrow" panose="020B0604020202020204" pitchFamily="34" charset="0"/>
                <a:ea typeface="MS PGothic" charset="0"/>
                <a:cs typeface="Arial Narrow" panose="020B0604020202020204" pitchFamily="34" charset="0"/>
              </a:rPr>
              <a:t>Fasting</a:t>
            </a:r>
            <a:r>
              <a:rPr kumimoji="0" lang="it-IT" sz="16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 </a:t>
            </a:r>
            <a:r>
              <a:rPr kumimoji="0" lang="it-IT" sz="1600" b="0" i="0" u="none" strike="noStrike" kern="1200" cap="none" spc="0" normalizeH="0" baseline="0" noProof="0" dirty="0" err="1">
                <a:ln>
                  <a:noFill/>
                </a:ln>
                <a:solidFill>
                  <a:prstClr val="black"/>
                </a:solidFill>
                <a:effectLst/>
                <a:uLnTx/>
                <a:uFillTx/>
                <a:latin typeface="Arial Narrow" panose="020B0604020202020204" pitchFamily="34" charset="0"/>
                <a:ea typeface="MS PGothic" charset="0"/>
                <a:cs typeface="Arial Narrow" panose="020B0604020202020204" pitchFamily="34" charset="0"/>
              </a:rPr>
              <a:t>glucose</a:t>
            </a:r>
            <a:r>
              <a:rPr kumimoji="0" lang="it-IT" sz="16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 126 mg/</a:t>
            </a:r>
            <a:r>
              <a:rPr kumimoji="0" lang="it-IT" sz="1600" b="0" i="0" u="none" strike="noStrike" kern="1200" cap="none" spc="0" normalizeH="0" baseline="0" noProof="0" dirty="0" err="1">
                <a:ln>
                  <a:noFill/>
                </a:ln>
                <a:solidFill>
                  <a:prstClr val="black"/>
                </a:solidFill>
                <a:effectLst/>
                <a:uLnTx/>
                <a:uFillTx/>
                <a:latin typeface="Arial Narrow" panose="020B0604020202020204" pitchFamily="34" charset="0"/>
                <a:ea typeface="MS PGothic" charset="0"/>
                <a:cs typeface="Arial Narrow" panose="020B0604020202020204" pitchFamily="34" charset="0"/>
              </a:rPr>
              <a:t>dL</a:t>
            </a:r>
            <a:r>
              <a:rPr kumimoji="0" lang="it-IT" sz="16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 </a:t>
            </a:r>
            <a:r>
              <a:rPr kumimoji="0" lang="it-IT" sz="1600" b="0" i="0" u="none" strike="noStrike" kern="1200" cap="none" spc="0" normalizeH="0" baseline="0" noProof="0" dirty="0" err="1">
                <a:ln>
                  <a:noFill/>
                </a:ln>
                <a:solidFill>
                  <a:prstClr val="black"/>
                </a:solidFill>
                <a:effectLst/>
                <a:uLnTx/>
                <a:uFillTx/>
                <a:latin typeface="Arial Narrow" panose="020B0604020202020204" pitchFamily="34" charset="0"/>
                <a:ea typeface="MS PGothic" charset="0"/>
                <a:cs typeface="Arial Narrow" panose="020B0604020202020204" pitchFamily="34" charset="0"/>
              </a:rPr>
              <a:t>Hemoglobin</a:t>
            </a:r>
            <a:r>
              <a:rPr kumimoji="0" lang="it-IT" sz="16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 A1C 5.2.0% at baseline</a:t>
            </a:r>
          </a:p>
        </p:txBody>
      </p:sp>
      <p:sp>
        <p:nvSpPr>
          <p:cNvPr id="34" name="Ovale 33">
            <a:extLst>
              <a:ext uri="{FF2B5EF4-FFF2-40B4-BE49-F238E27FC236}">
                <a16:creationId xmlns:a16="http://schemas.microsoft.com/office/drawing/2014/main" id="{86A444B8-969D-4D8B-96F5-57F2B205F4C6}"/>
              </a:ext>
            </a:extLst>
          </p:cNvPr>
          <p:cNvSpPr/>
          <p:nvPr/>
        </p:nvSpPr>
        <p:spPr>
          <a:xfrm>
            <a:off x="7181127" y="1881214"/>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 Placeholder 5">
            <a:extLst>
              <a:ext uri="{FF2B5EF4-FFF2-40B4-BE49-F238E27FC236}">
                <a16:creationId xmlns:a16="http://schemas.microsoft.com/office/drawing/2014/main" id="{8905588D-2B4C-4F43-AC3E-8E759926B38B}"/>
              </a:ext>
            </a:extLst>
          </p:cNvPr>
          <p:cNvSpPr txBox="1">
            <a:spLocks/>
          </p:cNvSpPr>
          <p:nvPr/>
        </p:nvSpPr>
        <p:spPr bwMode="auto">
          <a:xfrm>
            <a:off x="6808081" y="1462674"/>
            <a:ext cx="1239205"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December</a:t>
            </a: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  2025</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27" name="Text Placeholder 5">
            <a:extLst>
              <a:ext uri="{FF2B5EF4-FFF2-40B4-BE49-F238E27FC236}">
                <a16:creationId xmlns:a16="http://schemas.microsoft.com/office/drawing/2014/main" id="{F51FCEBB-820B-4B7D-90DF-8D95948E38A9}"/>
              </a:ext>
            </a:extLst>
          </p:cNvPr>
          <p:cNvSpPr txBox="1">
            <a:spLocks/>
          </p:cNvSpPr>
          <p:nvPr/>
        </p:nvSpPr>
        <p:spPr bwMode="auto">
          <a:xfrm>
            <a:off x="1374409" y="1524744"/>
            <a:ext cx="681847"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Aug 2024</a:t>
            </a:r>
          </a:p>
        </p:txBody>
      </p:sp>
      <p:sp>
        <p:nvSpPr>
          <p:cNvPr id="33" name="Text Placeholder 5">
            <a:extLst>
              <a:ext uri="{FF2B5EF4-FFF2-40B4-BE49-F238E27FC236}">
                <a16:creationId xmlns:a16="http://schemas.microsoft.com/office/drawing/2014/main" id="{B0F070B3-3B17-43D1-868E-61204887A5F8}"/>
              </a:ext>
            </a:extLst>
          </p:cNvPr>
          <p:cNvSpPr txBox="1">
            <a:spLocks/>
          </p:cNvSpPr>
          <p:nvPr/>
        </p:nvSpPr>
        <p:spPr bwMode="auto">
          <a:xfrm>
            <a:off x="2394062" y="1501170"/>
            <a:ext cx="681847"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Sept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36" name="Text Placeholder 5">
            <a:extLst>
              <a:ext uri="{FF2B5EF4-FFF2-40B4-BE49-F238E27FC236}">
                <a16:creationId xmlns:a16="http://schemas.microsoft.com/office/drawing/2014/main" id="{8AD415AA-5229-402C-B0B1-100CEDB5017C}"/>
              </a:ext>
            </a:extLst>
          </p:cNvPr>
          <p:cNvSpPr txBox="1">
            <a:spLocks/>
          </p:cNvSpPr>
          <p:nvPr/>
        </p:nvSpPr>
        <p:spPr bwMode="auto">
          <a:xfrm>
            <a:off x="3854871" y="1494831"/>
            <a:ext cx="1210683"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October</a:t>
            </a: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  2025</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24" name="Text Placeholder 5">
            <a:extLst>
              <a:ext uri="{FF2B5EF4-FFF2-40B4-BE49-F238E27FC236}">
                <a16:creationId xmlns:a16="http://schemas.microsoft.com/office/drawing/2014/main" id="{4B04C6DB-C2DE-4AA9-AB83-50522908D70C}"/>
              </a:ext>
            </a:extLst>
          </p:cNvPr>
          <p:cNvSpPr txBox="1">
            <a:spLocks/>
          </p:cNvSpPr>
          <p:nvPr/>
        </p:nvSpPr>
        <p:spPr bwMode="auto">
          <a:xfrm>
            <a:off x="2317602" y="2268032"/>
            <a:ext cx="1025961" cy="235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First line therapy</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4" name="Title 2">
            <a:extLst>
              <a:ext uri="{FF2B5EF4-FFF2-40B4-BE49-F238E27FC236}">
                <a16:creationId xmlns:a16="http://schemas.microsoft.com/office/drawing/2014/main" id="{4F4E430B-1FA7-E852-13B2-6C54990D5B9B}"/>
              </a:ext>
            </a:extLst>
          </p:cNvPr>
          <p:cNvSpPr txBox="1">
            <a:spLocks/>
          </p:cNvSpPr>
          <p:nvPr/>
        </p:nvSpPr>
        <p:spPr>
          <a:xfrm>
            <a:off x="489490" y="521898"/>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Prof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Curigliano</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 Case: 61-year-old woman (continued)</a:t>
            </a: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Surgery</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Tree>
    <p:extLst>
      <p:ext uri="{BB962C8B-B14F-4D97-AF65-F5344CB8AC3E}">
        <p14:creationId xmlns:p14="http://schemas.microsoft.com/office/powerpoint/2010/main" val="376864495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9AA2D83-E9AA-4456-ABFD-01721234E01C}"/>
              </a:ext>
            </a:extLst>
          </p:cNvPr>
          <p:cNvSpPr txBox="1">
            <a:spLocks/>
          </p:cNvSpPr>
          <p:nvPr/>
        </p:nvSpPr>
        <p:spPr bwMode="auto">
          <a:xfrm>
            <a:off x="584212" y="1857355"/>
            <a:ext cx="961355" cy="285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l" defTabSz="914356" rtl="0" eaLnBrk="0" fontAlgn="base" latinLnBrk="0" hangingPunct="0">
              <a:lnSpc>
                <a:spcPct val="100000"/>
              </a:lnSpc>
              <a:spcBef>
                <a:spcPct val="75000"/>
              </a:spcBef>
              <a:spcAft>
                <a:spcPct val="0"/>
              </a:spcAft>
              <a:buClr>
                <a:srgbClr val="44546A"/>
              </a:buClr>
              <a:buSzPct val="100000"/>
              <a:buFontTx/>
              <a:buNone/>
              <a:tabLst/>
              <a:defRPr/>
            </a:pPr>
            <a:r>
              <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Timeline</a:t>
            </a:r>
          </a:p>
        </p:txBody>
      </p:sp>
      <p:sp>
        <p:nvSpPr>
          <p:cNvPr id="3" name="Title 2">
            <a:extLst>
              <a:ext uri="{FF2B5EF4-FFF2-40B4-BE49-F238E27FC236}">
                <a16:creationId xmlns:a16="http://schemas.microsoft.com/office/drawing/2014/main" id="{C49E2771-0B72-4079-BF5D-C5FC222D7115}"/>
              </a:ext>
            </a:extLst>
          </p:cNvPr>
          <p:cNvSpPr txBox="1">
            <a:spLocks/>
          </p:cNvSpPr>
          <p:nvPr/>
        </p:nvSpPr>
        <p:spPr>
          <a:xfrm>
            <a:off x="479999" y="646992"/>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
        <p:nvSpPr>
          <p:cNvPr id="7" name="Freccia destra 6"/>
          <p:cNvSpPr/>
          <p:nvPr/>
        </p:nvSpPr>
        <p:spPr>
          <a:xfrm>
            <a:off x="1382890" y="1724650"/>
            <a:ext cx="10526889" cy="507940"/>
          </a:xfrm>
          <a:prstGeom prst="rightArrow">
            <a:avLst>
              <a:gd name="adj1" fmla="val 50000"/>
              <a:gd name="adj2" fmla="val 66669"/>
            </a:avLst>
          </a:prstGeom>
          <a:solidFill>
            <a:srgbClr val="2867AE"/>
          </a:solidFill>
          <a:ln>
            <a:solidFill>
              <a:srgbClr val="187047"/>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e 7"/>
          <p:cNvSpPr/>
          <p:nvPr/>
        </p:nvSpPr>
        <p:spPr>
          <a:xfrm>
            <a:off x="1643185" y="188358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 Placeholder 5">
            <a:extLst>
              <a:ext uri="{FF2B5EF4-FFF2-40B4-BE49-F238E27FC236}">
                <a16:creationId xmlns:a16="http://schemas.microsoft.com/office/drawing/2014/main" id="{A25BA597-D86E-4CD8-9A3C-25B1CF21548D}"/>
              </a:ext>
            </a:extLst>
          </p:cNvPr>
          <p:cNvSpPr txBox="1">
            <a:spLocks/>
          </p:cNvSpPr>
          <p:nvPr/>
        </p:nvSpPr>
        <p:spPr bwMode="auto">
          <a:xfrm>
            <a:off x="1343308" y="2261368"/>
            <a:ext cx="773424" cy="218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Diagnosis</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1" name="TextBox 15">
            <a:extLst>
              <a:ext uri="{FF2B5EF4-FFF2-40B4-BE49-F238E27FC236}">
                <a16:creationId xmlns:a16="http://schemas.microsoft.com/office/drawing/2014/main" id="{CF0D688E-B65B-44BA-A317-82AD2C707E86}"/>
              </a:ext>
            </a:extLst>
          </p:cNvPr>
          <p:cNvSpPr txBox="1"/>
          <p:nvPr/>
        </p:nvSpPr>
        <p:spPr>
          <a:xfrm>
            <a:off x="4045809" y="2191711"/>
            <a:ext cx="2700000"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Surgery</a:t>
            </a:r>
          </a:p>
        </p:txBody>
      </p:sp>
      <p:sp>
        <p:nvSpPr>
          <p:cNvPr id="13" name="Ovale 12"/>
          <p:cNvSpPr/>
          <p:nvPr/>
        </p:nvSpPr>
        <p:spPr>
          <a:xfrm>
            <a:off x="2617480" y="1890249"/>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ttangolo 21"/>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graphicFrame>
        <p:nvGraphicFramePr>
          <p:cNvPr id="23" name="Tabella 22"/>
          <p:cNvGraphicFramePr>
            <a:graphicFrameLocks noGrp="1"/>
          </p:cNvGraphicFramePr>
          <p:nvPr/>
        </p:nvGraphicFramePr>
        <p:xfrm>
          <a:off x="0" y="6492239"/>
          <a:ext cx="12192000" cy="3657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365760">
                <a:tc>
                  <a:txBody>
                    <a:bodyPr/>
                    <a:lstStyle/>
                    <a:p>
                      <a:pPr algn="ctr"/>
                      <a:r>
                        <a:rPr lang="it-IT" sz="1600" b="0" kern="1200" dirty="0">
                          <a:solidFill>
                            <a:srgbClr val="BFBFBF"/>
                          </a:solidFill>
                          <a:latin typeface="+mn-lt"/>
                          <a:ea typeface="+mn-ea"/>
                          <a:cs typeface="+mn-cs"/>
                        </a:rPr>
                        <a:t>MH</a:t>
                      </a:r>
                      <a:r>
                        <a:rPr lang="it-IT" sz="1600" b="1" dirty="0">
                          <a:solidFill>
                            <a:schemeClr val="bg1"/>
                          </a:solidFill>
                        </a:rPr>
                        <a:t> </a:t>
                      </a:r>
                      <a:r>
                        <a:rPr lang="it-IT" sz="1600" b="0" kern="1200" dirty="0">
                          <a:solidFill>
                            <a:srgbClr val="BFBFBF"/>
                          </a:solidFill>
                          <a:latin typeface="+mn-lt"/>
                          <a:ea typeface="+mn-ea"/>
                          <a:cs typeface="+mn-cs"/>
                        </a:rPr>
                        <a:t>and</a:t>
                      </a:r>
                      <a:r>
                        <a:rPr lang="it-IT" sz="1600" b="1" dirty="0">
                          <a:solidFill>
                            <a:schemeClr val="bg1"/>
                          </a:solidFill>
                        </a:rPr>
                        <a:t> </a:t>
                      </a:r>
                      <a:r>
                        <a:rPr lang="it-IT" sz="1600" b="0" kern="1200" dirty="0" err="1">
                          <a:solidFill>
                            <a:srgbClr val="BFBFBF"/>
                          </a:solidFill>
                          <a:latin typeface="+mn-lt"/>
                          <a:ea typeface="+mn-ea"/>
                          <a:cs typeface="+mn-cs"/>
                        </a:rPr>
                        <a:t>diagnosis</a:t>
                      </a:r>
                      <a:endParaRPr lang="it-IT" sz="1600" b="0" kern="1200" dirty="0">
                        <a:solidFill>
                          <a:srgbClr val="BFBFBF"/>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1" kern="1200" dirty="0" err="1">
                          <a:solidFill>
                            <a:schemeClr val="bg1"/>
                          </a:solidFill>
                          <a:latin typeface="+mn-lt"/>
                          <a:ea typeface="+mn-ea"/>
                          <a:cs typeface="+mn-cs"/>
                        </a:rPr>
                        <a:t>Surgery</a:t>
                      </a:r>
                      <a:endParaRPr lang="it-IT" sz="1600" b="1" kern="1200" dirty="0">
                        <a:solidFill>
                          <a:schemeClr val="bg1"/>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Chemotherapy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Radiotherapy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a:solidFill>
                            <a:srgbClr val="BFBFBF"/>
                          </a:solidFill>
                        </a:rPr>
                        <a:t>ET + Treatment</a:t>
                      </a:r>
                      <a:r>
                        <a:rPr lang="it-IT" sz="1600" b="0" baseline="0" dirty="0">
                          <a:solidFill>
                            <a:srgbClr val="BFBFBF"/>
                          </a:solidFill>
                        </a:rPr>
                        <a:t> escalation</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6" name="Ovale 25">
            <a:extLst>
              <a:ext uri="{FF2B5EF4-FFF2-40B4-BE49-F238E27FC236}">
                <a16:creationId xmlns:a16="http://schemas.microsoft.com/office/drawing/2014/main" id="{2BA7FE7A-D0FC-48B1-B19E-CA9D39FDA5C5}"/>
              </a:ext>
            </a:extLst>
          </p:cNvPr>
          <p:cNvSpPr/>
          <p:nvPr/>
        </p:nvSpPr>
        <p:spPr>
          <a:xfrm>
            <a:off x="4227916" y="185735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99">
            <a:extLst>
              <a:ext uri="{FF2B5EF4-FFF2-40B4-BE49-F238E27FC236}">
                <a16:creationId xmlns:a16="http://schemas.microsoft.com/office/drawing/2014/main" id="{D026E530-7B6B-4D34-A929-2087C26C5912}"/>
              </a:ext>
            </a:extLst>
          </p:cNvPr>
          <p:cNvSpPr/>
          <p:nvPr/>
        </p:nvSpPr>
        <p:spPr>
          <a:xfrm>
            <a:off x="10781018" y="3046591"/>
            <a:ext cx="184730" cy="369332"/>
          </a:xfrm>
          <a:prstGeom prst="rect">
            <a:avLst/>
          </a:prstGeom>
        </p:spPr>
        <p:txBody>
          <a:bodyPr wrap="none" rtlCol="0" anchor="ctr">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
        <p:nvSpPr>
          <p:cNvPr id="21" name="TextBox 15">
            <a:extLst>
              <a:ext uri="{FF2B5EF4-FFF2-40B4-BE49-F238E27FC236}">
                <a16:creationId xmlns:a16="http://schemas.microsoft.com/office/drawing/2014/main" id="{CE1DA372-BBC7-4B67-BE8B-426E137ED4C0}"/>
              </a:ext>
            </a:extLst>
          </p:cNvPr>
          <p:cNvSpPr txBox="1"/>
          <p:nvPr/>
        </p:nvSpPr>
        <p:spPr>
          <a:xfrm>
            <a:off x="8782444" y="2509797"/>
            <a:ext cx="3824975"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Fulvestrant</a:t>
            </a: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and </a:t>
            </a:r>
            <a:r>
              <a:rPr kumimoji="0" lang="en-GB" sz="1600"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capivasertib</a:t>
            </a:r>
            <a:endPar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pic>
        <p:nvPicPr>
          <p:cNvPr id="28" name="Immagine 27">
            <a:extLst>
              <a:ext uri="{FF2B5EF4-FFF2-40B4-BE49-F238E27FC236}">
                <a16:creationId xmlns:a16="http://schemas.microsoft.com/office/drawing/2014/main" id="{E76D9ABA-47E5-49D3-B914-39BC5D46D7E2}"/>
              </a:ext>
            </a:extLst>
          </p:cNvPr>
          <p:cNvPicPr>
            <a:picLocks noChangeAspect="1"/>
          </p:cNvPicPr>
          <p:nvPr/>
        </p:nvPicPr>
        <p:blipFill>
          <a:blip r:embed="rId2"/>
          <a:stretch>
            <a:fillRect/>
          </a:stretch>
        </p:blipFill>
        <p:spPr>
          <a:xfrm>
            <a:off x="6884765" y="2371190"/>
            <a:ext cx="878908" cy="1064953"/>
          </a:xfrm>
          <a:prstGeom prst="rect">
            <a:avLst/>
          </a:prstGeom>
        </p:spPr>
      </p:pic>
      <p:sp>
        <p:nvSpPr>
          <p:cNvPr id="29" name="Rectangle 14">
            <a:extLst>
              <a:ext uri="{FF2B5EF4-FFF2-40B4-BE49-F238E27FC236}">
                <a16:creationId xmlns:a16="http://schemas.microsoft.com/office/drawing/2014/main" id="{B341DD30-FC8F-45C4-9A95-8B8B868B4606}"/>
              </a:ext>
            </a:extLst>
          </p:cNvPr>
          <p:cNvSpPr/>
          <p:nvPr/>
        </p:nvSpPr>
        <p:spPr bwMode="auto">
          <a:xfrm>
            <a:off x="3110070" y="4675723"/>
            <a:ext cx="3350451" cy="410433"/>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377" rtl="0" eaLnBrk="0" fontAlgn="base" latinLnBrk="0" hangingPunct="0">
              <a:lnSpc>
                <a:spcPct val="100000"/>
              </a:lnSpc>
              <a:spcBef>
                <a:spcPts val="600"/>
              </a:spcBef>
              <a:spcAft>
                <a:spcPct val="0"/>
              </a:spcAft>
              <a:buClrTx/>
              <a:buSzTx/>
              <a:buFontTx/>
              <a:buNone/>
              <a:tabLst/>
              <a:defRPr/>
            </a:pPr>
            <a:r>
              <a:rPr kumimoji="0" lang="it-IT" sz="2667"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What</a:t>
            </a:r>
            <a:r>
              <a:rPr kumimoji="0" lang="it-IT" sz="2667"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to do?</a:t>
            </a:r>
          </a:p>
        </p:txBody>
      </p:sp>
      <p:sp>
        <p:nvSpPr>
          <p:cNvPr id="32" name="CasellaDiTesto 31">
            <a:extLst>
              <a:ext uri="{FF2B5EF4-FFF2-40B4-BE49-F238E27FC236}">
                <a16:creationId xmlns:a16="http://schemas.microsoft.com/office/drawing/2014/main" id="{4DA8F3F9-77B6-4E25-9101-7C36EA107A1A}"/>
              </a:ext>
            </a:extLst>
          </p:cNvPr>
          <p:cNvSpPr txBox="1"/>
          <p:nvPr/>
        </p:nvSpPr>
        <p:spPr>
          <a:xfrm>
            <a:off x="6745809" y="4772188"/>
            <a:ext cx="4523683" cy="338554"/>
          </a:xfrm>
          <a:prstGeom prst="rect">
            <a:avLst/>
          </a:prstGeom>
          <a:solidFill>
            <a:schemeClr val="accent1">
              <a:lumMod val="20000"/>
              <a:lumOff val="80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Fasting blood glucose of 450 mg/dL</a:t>
            </a:r>
            <a:endParaRPr kumimoji="0" lang="it-IT" sz="16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endParaRPr>
          </a:p>
        </p:txBody>
      </p:sp>
      <p:sp>
        <p:nvSpPr>
          <p:cNvPr id="34" name="Ovale 33">
            <a:extLst>
              <a:ext uri="{FF2B5EF4-FFF2-40B4-BE49-F238E27FC236}">
                <a16:creationId xmlns:a16="http://schemas.microsoft.com/office/drawing/2014/main" id="{86A444B8-969D-4D8B-96F5-57F2B205F4C6}"/>
              </a:ext>
            </a:extLst>
          </p:cNvPr>
          <p:cNvSpPr/>
          <p:nvPr/>
        </p:nvSpPr>
        <p:spPr>
          <a:xfrm>
            <a:off x="7181127" y="1881214"/>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 Placeholder 5">
            <a:extLst>
              <a:ext uri="{FF2B5EF4-FFF2-40B4-BE49-F238E27FC236}">
                <a16:creationId xmlns:a16="http://schemas.microsoft.com/office/drawing/2014/main" id="{8905588D-2B4C-4F43-AC3E-8E759926B38B}"/>
              </a:ext>
            </a:extLst>
          </p:cNvPr>
          <p:cNvSpPr txBox="1">
            <a:spLocks/>
          </p:cNvSpPr>
          <p:nvPr/>
        </p:nvSpPr>
        <p:spPr bwMode="auto">
          <a:xfrm>
            <a:off x="6808081" y="1462674"/>
            <a:ext cx="1210683"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December</a:t>
            </a: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  2025</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27" name="Ovale 26">
            <a:extLst>
              <a:ext uri="{FF2B5EF4-FFF2-40B4-BE49-F238E27FC236}">
                <a16:creationId xmlns:a16="http://schemas.microsoft.com/office/drawing/2014/main" id="{C227798F-3951-463A-8C12-BCCFEAA954E1}"/>
              </a:ext>
            </a:extLst>
          </p:cNvPr>
          <p:cNvSpPr/>
          <p:nvPr/>
        </p:nvSpPr>
        <p:spPr>
          <a:xfrm>
            <a:off x="9780531" y="185735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33" name="Text Placeholder 5">
            <a:extLst>
              <a:ext uri="{FF2B5EF4-FFF2-40B4-BE49-F238E27FC236}">
                <a16:creationId xmlns:a16="http://schemas.microsoft.com/office/drawing/2014/main" id="{E44115DD-E9E7-45BF-8D1B-F322E59554A7}"/>
              </a:ext>
            </a:extLst>
          </p:cNvPr>
          <p:cNvSpPr txBox="1">
            <a:spLocks/>
          </p:cNvSpPr>
          <p:nvPr/>
        </p:nvSpPr>
        <p:spPr bwMode="auto">
          <a:xfrm>
            <a:off x="9342392" y="1451795"/>
            <a:ext cx="1018012"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Jan 2026</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36" name="TextBox 15">
            <a:extLst>
              <a:ext uri="{FF2B5EF4-FFF2-40B4-BE49-F238E27FC236}">
                <a16:creationId xmlns:a16="http://schemas.microsoft.com/office/drawing/2014/main" id="{4601F8F8-A725-4C67-AB00-3B4BB43BDEA7}"/>
              </a:ext>
            </a:extLst>
          </p:cNvPr>
          <p:cNvSpPr txBox="1"/>
          <p:nvPr/>
        </p:nvSpPr>
        <p:spPr>
          <a:xfrm>
            <a:off x="6476869" y="3568690"/>
            <a:ext cx="3824975"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Fulvestrant</a:t>
            </a: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and </a:t>
            </a:r>
            <a:r>
              <a:rPr kumimoji="0" lang="en-GB" sz="1600"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capivasertib</a:t>
            </a:r>
            <a:endPar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sp>
        <p:nvSpPr>
          <p:cNvPr id="37" name="Text Placeholder 5">
            <a:extLst>
              <a:ext uri="{FF2B5EF4-FFF2-40B4-BE49-F238E27FC236}">
                <a16:creationId xmlns:a16="http://schemas.microsoft.com/office/drawing/2014/main" id="{19E81B5A-F80D-4FC4-80AA-41EEBA566443}"/>
              </a:ext>
            </a:extLst>
          </p:cNvPr>
          <p:cNvSpPr txBox="1">
            <a:spLocks/>
          </p:cNvSpPr>
          <p:nvPr/>
        </p:nvSpPr>
        <p:spPr bwMode="auto">
          <a:xfrm>
            <a:off x="1374409" y="1524744"/>
            <a:ext cx="681847"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Aug 2024</a:t>
            </a:r>
          </a:p>
        </p:txBody>
      </p:sp>
      <p:sp>
        <p:nvSpPr>
          <p:cNvPr id="38" name="Text Placeholder 5">
            <a:extLst>
              <a:ext uri="{FF2B5EF4-FFF2-40B4-BE49-F238E27FC236}">
                <a16:creationId xmlns:a16="http://schemas.microsoft.com/office/drawing/2014/main" id="{10119CD2-4A68-4455-B4D9-BCF1AAEB5B09}"/>
              </a:ext>
            </a:extLst>
          </p:cNvPr>
          <p:cNvSpPr txBox="1">
            <a:spLocks/>
          </p:cNvSpPr>
          <p:nvPr/>
        </p:nvSpPr>
        <p:spPr bwMode="auto">
          <a:xfrm>
            <a:off x="2394062" y="1501170"/>
            <a:ext cx="681847"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Sept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39" name="Text Placeholder 5">
            <a:extLst>
              <a:ext uri="{FF2B5EF4-FFF2-40B4-BE49-F238E27FC236}">
                <a16:creationId xmlns:a16="http://schemas.microsoft.com/office/drawing/2014/main" id="{C1EB6CAA-42AF-4957-B4AA-06F99B554CF1}"/>
              </a:ext>
            </a:extLst>
          </p:cNvPr>
          <p:cNvSpPr txBox="1">
            <a:spLocks/>
          </p:cNvSpPr>
          <p:nvPr/>
        </p:nvSpPr>
        <p:spPr bwMode="auto">
          <a:xfrm>
            <a:off x="3854871" y="1494831"/>
            <a:ext cx="1210683"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October</a:t>
            </a: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  2025</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30" name="Text Placeholder 5">
            <a:extLst>
              <a:ext uri="{FF2B5EF4-FFF2-40B4-BE49-F238E27FC236}">
                <a16:creationId xmlns:a16="http://schemas.microsoft.com/office/drawing/2014/main" id="{EC5B99D2-4416-494E-A4FC-8ED62E741A27}"/>
              </a:ext>
            </a:extLst>
          </p:cNvPr>
          <p:cNvSpPr txBox="1">
            <a:spLocks/>
          </p:cNvSpPr>
          <p:nvPr/>
        </p:nvSpPr>
        <p:spPr bwMode="auto">
          <a:xfrm>
            <a:off x="2317602" y="2268032"/>
            <a:ext cx="1025961" cy="235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First line therapy</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4" name="Title 2">
            <a:extLst>
              <a:ext uri="{FF2B5EF4-FFF2-40B4-BE49-F238E27FC236}">
                <a16:creationId xmlns:a16="http://schemas.microsoft.com/office/drawing/2014/main" id="{29669A42-2295-38F6-703E-1E25B22C1A20}"/>
              </a:ext>
            </a:extLst>
          </p:cNvPr>
          <p:cNvSpPr txBox="1">
            <a:spLocks/>
          </p:cNvSpPr>
          <p:nvPr/>
        </p:nvSpPr>
        <p:spPr>
          <a:xfrm>
            <a:off x="489490" y="521898"/>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Prof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Curigliano</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 Case: 61-year-old woman (continued)</a:t>
            </a: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Surgery</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Tree>
    <p:extLst>
      <p:ext uri="{BB962C8B-B14F-4D97-AF65-F5344CB8AC3E}">
        <p14:creationId xmlns:p14="http://schemas.microsoft.com/office/powerpoint/2010/main" val="2702141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21"/>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sp>
        <p:nvSpPr>
          <p:cNvPr id="27" name="Title 2">
            <a:extLst>
              <a:ext uri="{FF2B5EF4-FFF2-40B4-BE49-F238E27FC236}">
                <a16:creationId xmlns:a16="http://schemas.microsoft.com/office/drawing/2014/main" id="{0B486C79-7D50-4D46-B0A2-5BA94B4EFCEA}"/>
              </a:ext>
            </a:extLst>
          </p:cNvPr>
          <p:cNvSpPr txBox="1">
            <a:spLocks/>
          </p:cNvSpPr>
          <p:nvPr/>
        </p:nvSpPr>
        <p:spPr>
          <a:xfrm>
            <a:off x="489490" y="348881"/>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Hyperglycemia</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 in patients receiving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capivasertib</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
        <p:nvSpPr>
          <p:cNvPr id="10" name="CasellaDiTesto 9">
            <a:extLst>
              <a:ext uri="{FF2B5EF4-FFF2-40B4-BE49-F238E27FC236}">
                <a16:creationId xmlns:a16="http://schemas.microsoft.com/office/drawing/2014/main" id="{33C828BA-D9BE-45C9-B2B2-5665A387D68F}"/>
              </a:ext>
            </a:extLst>
          </p:cNvPr>
          <p:cNvSpPr txBox="1"/>
          <p:nvPr/>
        </p:nvSpPr>
        <p:spPr>
          <a:xfrm>
            <a:off x="327171" y="6115524"/>
            <a:ext cx="5279009"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S PGothic" charset="0"/>
                <a:cs typeface="+mn-cs"/>
              </a:rPr>
              <a:t>Capivasertib [Prescribing Information]. 2025; Rugo H et al. E</a:t>
            </a:r>
            <a:r>
              <a:rPr kumimoji="0" lang="en-US" sz="1000" b="0" i="0" u="none" strike="noStrike" kern="1200" cap="none" spc="0" normalizeH="0" baseline="0" noProof="0" dirty="0">
                <a:ln>
                  <a:noFill/>
                </a:ln>
                <a:solidFill>
                  <a:prstClr val="black"/>
                </a:solidFill>
                <a:effectLst/>
                <a:uLnTx/>
                <a:uFillTx/>
                <a:latin typeface="Calibri"/>
                <a:ea typeface="MS PGothic" charset="0"/>
                <a:cs typeface="+mn-cs"/>
              </a:rPr>
              <a:t>SMO Open. 2024 Sep;9(9):103697.</a:t>
            </a:r>
            <a:endParaRPr kumimoji="0" lang="it-IT" sz="1000" b="0" i="0" u="none" strike="noStrike" kern="1200" cap="none" spc="0" normalizeH="0" baseline="0" noProof="0" dirty="0">
              <a:ln>
                <a:noFill/>
              </a:ln>
              <a:solidFill>
                <a:prstClr val="black"/>
              </a:solidFill>
              <a:effectLst/>
              <a:uLnTx/>
              <a:uFillTx/>
              <a:latin typeface="Calibri"/>
              <a:ea typeface="MS PGothic" charset="0"/>
              <a:cs typeface="+mn-cs"/>
            </a:endParaRPr>
          </a:p>
        </p:txBody>
      </p:sp>
      <p:pic>
        <p:nvPicPr>
          <p:cNvPr id="4" name="Immagine 3">
            <a:extLst>
              <a:ext uri="{FF2B5EF4-FFF2-40B4-BE49-F238E27FC236}">
                <a16:creationId xmlns:a16="http://schemas.microsoft.com/office/drawing/2014/main" id="{D9A1231A-5582-48B5-9B3D-C3D9DBBFEFB6}"/>
              </a:ext>
            </a:extLst>
          </p:cNvPr>
          <p:cNvPicPr>
            <a:picLocks noChangeAspect="1"/>
          </p:cNvPicPr>
          <p:nvPr/>
        </p:nvPicPr>
        <p:blipFill>
          <a:blip r:embed="rId2"/>
          <a:stretch>
            <a:fillRect/>
          </a:stretch>
        </p:blipFill>
        <p:spPr>
          <a:xfrm>
            <a:off x="1412488" y="2492297"/>
            <a:ext cx="9367024" cy="1873405"/>
          </a:xfrm>
          <a:prstGeom prst="rect">
            <a:avLst/>
          </a:prstGeom>
        </p:spPr>
      </p:pic>
    </p:spTree>
    <p:extLst>
      <p:ext uri="{BB962C8B-B14F-4D97-AF65-F5344CB8AC3E}">
        <p14:creationId xmlns:p14="http://schemas.microsoft.com/office/powerpoint/2010/main" val="158534863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21"/>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sp>
        <p:nvSpPr>
          <p:cNvPr id="27" name="Title 2">
            <a:extLst>
              <a:ext uri="{FF2B5EF4-FFF2-40B4-BE49-F238E27FC236}">
                <a16:creationId xmlns:a16="http://schemas.microsoft.com/office/drawing/2014/main" id="{0B486C79-7D50-4D46-B0A2-5BA94B4EFCEA}"/>
              </a:ext>
            </a:extLst>
          </p:cNvPr>
          <p:cNvSpPr txBox="1">
            <a:spLocks/>
          </p:cNvSpPr>
          <p:nvPr/>
        </p:nvSpPr>
        <p:spPr>
          <a:xfrm>
            <a:off x="489490" y="348881"/>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Hyperglycemia</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 in patients receiving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capivasertib</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pic>
        <p:nvPicPr>
          <p:cNvPr id="3" name="Immagine 2">
            <a:extLst>
              <a:ext uri="{FF2B5EF4-FFF2-40B4-BE49-F238E27FC236}">
                <a16:creationId xmlns:a16="http://schemas.microsoft.com/office/drawing/2014/main" id="{CD37BECF-6344-4598-8FC6-72D98840BECA}"/>
              </a:ext>
            </a:extLst>
          </p:cNvPr>
          <p:cNvPicPr>
            <a:picLocks noChangeAspect="1"/>
          </p:cNvPicPr>
          <p:nvPr/>
        </p:nvPicPr>
        <p:blipFill>
          <a:blip r:embed="rId2"/>
          <a:srcRect l="1330" t="535" b="1712"/>
          <a:stretch>
            <a:fillRect/>
          </a:stretch>
        </p:blipFill>
        <p:spPr>
          <a:xfrm>
            <a:off x="810490" y="1381991"/>
            <a:ext cx="10035929" cy="3792682"/>
          </a:xfrm>
          <a:prstGeom prst="rect">
            <a:avLst/>
          </a:prstGeom>
        </p:spPr>
      </p:pic>
      <p:sp>
        <p:nvSpPr>
          <p:cNvPr id="2" name="CasellaDiTesto 9">
            <a:extLst>
              <a:ext uri="{FF2B5EF4-FFF2-40B4-BE49-F238E27FC236}">
                <a16:creationId xmlns:a16="http://schemas.microsoft.com/office/drawing/2014/main" id="{080BCD1B-31C3-DCAB-DA91-FD6F80047695}"/>
              </a:ext>
            </a:extLst>
          </p:cNvPr>
          <p:cNvSpPr txBox="1"/>
          <p:nvPr/>
        </p:nvSpPr>
        <p:spPr>
          <a:xfrm>
            <a:off x="327171" y="6115524"/>
            <a:ext cx="508023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S PGothic" charset="0"/>
                <a:cs typeface="+mn-cs"/>
              </a:rPr>
              <a:t>Capivasertib [</a:t>
            </a:r>
            <a:r>
              <a:rPr kumimoji="0" lang="it-IT" sz="1000" b="0" i="0" u="none" strike="noStrike" kern="1200" cap="none" spc="0" normalizeH="0" baseline="0" noProof="0" dirty="0" err="1">
                <a:ln>
                  <a:noFill/>
                </a:ln>
                <a:solidFill>
                  <a:prstClr val="black"/>
                </a:solidFill>
                <a:effectLst/>
                <a:uLnTx/>
                <a:uFillTx/>
                <a:latin typeface="Calibri"/>
                <a:ea typeface="MS PGothic" charset="0"/>
                <a:cs typeface="+mn-cs"/>
              </a:rPr>
              <a:t>Prescribing</a:t>
            </a:r>
            <a:r>
              <a:rPr kumimoji="0" lang="it-IT" sz="1000" b="0" i="0" u="none" strike="noStrike" kern="1200" cap="none" spc="0" normalizeH="0" baseline="0" noProof="0" dirty="0">
                <a:ln>
                  <a:noFill/>
                </a:ln>
                <a:solidFill>
                  <a:prstClr val="black"/>
                </a:solidFill>
                <a:effectLst/>
                <a:uLnTx/>
                <a:uFillTx/>
                <a:latin typeface="Calibri"/>
                <a:ea typeface="MS PGothic" charset="0"/>
                <a:cs typeface="+mn-cs"/>
              </a:rPr>
              <a:t> Information] 2025; Rugo H et al. E</a:t>
            </a:r>
            <a:r>
              <a:rPr kumimoji="0" lang="en-US" sz="1000" b="0" i="0" u="none" strike="noStrike" kern="1200" cap="none" spc="0" normalizeH="0" baseline="0" noProof="0" dirty="0">
                <a:ln>
                  <a:noFill/>
                </a:ln>
                <a:solidFill>
                  <a:prstClr val="black"/>
                </a:solidFill>
                <a:effectLst/>
                <a:uLnTx/>
                <a:uFillTx/>
                <a:latin typeface="Calibri"/>
                <a:ea typeface="MS PGothic" charset="0"/>
                <a:cs typeface="+mn-cs"/>
              </a:rPr>
              <a:t>SMO Open. 2024 Sep;9(9):103697.</a:t>
            </a:r>
            <a:endParaRPr kumimoji="0" lang="it-IT" sz="1000" b="0" i="0" u="none" strike="noStrike" kern="1200" cap="none" spc="0" normalizeH="0" baseline="0" noProof="0" dirty="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35177848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1D0DC-0280-965A-F158-94BA4D7EAD0E}"/>
            </a:ext>
          </a:extLst>
        </p:cNvPr>
        <p:cNvGrpSpPr/>
        <p:nvPr/>
      </p:nvGrpSpPr>
      <p:grpSpPr>
        <a:xfrm>
          <a:off x="0" y="0"/>
          <a:ext cx="0" cy="0"/>
          <a:chOff x="0" y="0"/>
          <a:chExt cx="0" cy="0"/>
        </a:xfrm>
      </p:grpSpPr>
      <p:sp>
        <p:nvSpPr>
          <p:cNvPr id="24" name="Rettangolo 23">
            <a:extLst>
              <a:ext uri="{FF2B5EF4-FFF2-40B4-BE49-F238E27FC236}">
                <a16:creationId xmlns:a16="http://schemas.microsoft.com/office/drawing/2014/main" id="{4F460395-7664-975F-60EA-312CFA517BCC}"/>
              </a:ext>
            </a:extLst>
          </p:cNvPr>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sp>
        <p:nvSpPr>
          <p:cNvPr id="2" name="Title 2">
            <a:extLst>
              <a:ext uri="{FF2B5EF4-FFF2-40B4-BE49-F238E27FC236}">
                <a16:creationId xmlns:a16="http://schemas.microsoft.com/office/drawing/2014/main" id="{659F151D-00B8-F772-FD05-A7227DA021DF}"/>
              </a:ext>
            </a:extLst>
          </p:cNvPr>
          <p:cNvSpPr txBox="1">
            <a:spLocks/>
          </p:cNvSpPr>
          <p:nvPr/>
        </p:nvSpPr>
        <p:spPr>
          <a:xfrm>
            <a:off x="479999" y="404664"/>
            <a:ext cx="11213020" cy="576000"/>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ea typeface="Arial Narrow"/>
                <a:cs typeface="Arial Narrow"/>
              </a:rPr>
              <a:t>Prof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ea typeface="Arial Narrow"/>
                <a:cs typeface="Arial Narrow"/>
              </a:rPr>
              <a:t>Curigliano</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ea typeface="Arial Narrow"/>
                <a:cs typeface="Arial Narrow"/>
              </a:rPr>
              <a:t> Case: 69-year-old woman </a:t>
            </a: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ea typeface="Arial Narrow"/>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ea typeface="Arial Narrow"/>
                <a:cs typeface="Arial Narrow"/>
              </a:rPr>
              <a:t>Patient history</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ea typeface="Arial Narrow"/>
              <a:cs typeface="Arial Narrow"/>
              <a:sym typeface="Arial Narrow"/>
            </a:endParaRPr>
          </a:p>
        </p:txBody>
      </p:sp>
      <p:sp>
        <p:nvSpPr>
          <p:cNvPr id="3" name="Rectangle 14">
            <a:extLst>
              <a:ext uri="{FF2B5EF4-FFF2-40B4-BE49-F238E27FC236}">
                <a16:creationId xmlns:a16="http://schemas.microsoft.com/office/drawing/2014/main" id="{04D83756-1883-9005-DB8C-56821EE42B60}"/>
              </a:ext>
            </a:extLst>
          </p:cNvPr>
          <p:cNvSpPr/>
          <p:nvPr/>
        </p:nvSpPr>
        <p:spPr bwMode="auto">
          <a:xfrm>
            <a:off x="1452743" y="1803033"/>
            <a:ext cx="5382909" cy="2185214"/>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69-year-old woman</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Caucasian ethnicity</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BMI: 29 kg/</a:t>
            </a:r>
            <a:r>
              <a:rPr kumimoji="0" lang="en-US"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sm</a:t>
            </a: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(overweight)</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G1P1, menopause at 47 y</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Non-smoker, drinks socially</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No relevant major comorbidities</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No allergies</a:t>
            </a:r>
          </a:p>
        </p:txBody>
      </p:sp>
      <p:sp>
        <p:nvSpPr>
          <p:cNvPr id="4" name="TextBox 15">
            <a:extLst>
              <a:ext uri="{FF2B5EF4-FFF2-40B4-BE49-F238E27FC236}">
                <a16:creationId xmlns:a16="http://schemas.microsoft.com/office/drawing/2014/main" id="{07A0A7CD-C79F-73B8-2B60-0C52D5DC5410}"/>
              </a:ext>
            </a:extLst>
          </p:cNvPr>
          <p:cNvSpPr txBox="1"/>
          <p:nvPr/>
        </p:nvSpPr>
        <p:spPr>
          <a:xfrm>
            <a:off x="1452743" y="1498593"/>
            <a:ext cx="2700000"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5406B"/>
                </a:solidFill>
                <a:effectLst/>
                <a:uLnTx/>
                <a:uFillTx/>
                <a:latin typeface="Arial Narrow" panose="020B0606020202030204" pitchFamily="34" charset="0"/>
                <a:ea typeface="MS PGothic" panose="020B0600070205080204" pitchFamily="34" charset="-128"/>
                <a:cs typeface="+mn-cs"/>
              </a:rPr>
              <a:t>Patient</a:t>
            </a: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profile</a:t>
            </a:r>
          </a:p>
        </p:txBody>
      </p:sp>
      <p:pic>
        <p:nvPicPr>
          <p:cNvPr id="5" name="Graphic 66" descr="Female Profile outline">
            <a:extLst>
              <a:ext uri="{FF2B5EF4-FFF2-40B4-BE49-F238E27FC236}">
                <a16:creationId xmlns:a16="http://schemas.microsoft.com/office/drawing/2014/main" id="{89E8B338-1F87-5CEB-2DCF-D6556D28C5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3443" y="1533795"/>
            <a:ext cx="766895" cy="766895"/>
          </a:xfrm>
          <a:prstGeom prst="rect">
            <a:avLst/>
          </a:prstGeom>
        </p:spPr>
      </p:pic>
      <p:sp>
        <p:nvSpPr>
          <p:cNvPr id="22" name="CasellaDiTesto 21">
            <a:extLst>
              <a:ext uri="{FF2B5EF4-FFF2-40B4-BE49-F238E27FC236}">
                <a16:creationId xmlns:a16="http://schemas.microsoft.com/office/drawing/2014/main" id="{6D7C94CC-7E1D-0BA6-0206-CF735A23409C}"/>
              </a:ext>
            </a:extLst>
          </p:cNvPr>
          <p:cNvSpPr txBox="1"/>
          <p:nvPr/>
        </p:nvSpPr>
        <p:spPr>
          <a:xfrm>
            <a:off x="372635" y="5876864"/>
            <a:ext cx="2765501" cy="23589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BMI: Body mass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index</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G: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gravidity</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P</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parity</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y: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years</a:t>
            </a:r>
            <a:endParaRPr kumimoji="0" lang="it-IT" sz="933" b="0" i="0" u="none" strike="noStrike" kern="1200" cap="none" spc="0" normalizeH="0" baseline="0" noProof="0" dirty="0">
              <a:ln>
                <a:noFill/>
              </a:ln>
              <a:solidFill>
                <a:prstClr val="black"/>
              </a:solidFill>
              <a:effectLst/>
              <a:uLnTx/>
              <a:uFillTx/>
              <a:latin typeface="Calibri"/>
              <a:ea typeface="MS PGothic" charset="0"/>
              <a:cs typeface="+mn-cs"/>
            </a:endParaRPr>
          </a:p>
        </p:txBody>
      </p:sp>
      <p:graphicFrame>
        <p:nvGraphicFramePr>
          <p:cNvPr id="23" name="Tabella 22">
            <a:extLst>
              <a:ext uri="{FF2B5EF4-FFF2-40B4-BE49-F238E27FC236}">
                <a16:creationId xmlns:a16="http://schemas.microsoft.com/office/drawing/2014/main" id="{882965A6-98D7-03D5-E053-B8170238BA53}"/>
              </a:ext>
            </a:extLst>
          </p:cNvPr>
          <p:cNvGraphicFramePr>
            <a:graphicFrameLocks noGrp="1"/>
          </p:cNvGraphicFramePr>
          <p:nvPr/>
        </p:nvGraphicFramePr>
        <p:xfrm>
          <a:off x="0" y="6492239"/>
          <a:ext cx="12192000" cy="3657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365760">
                <a:tc>
                  <a:txBody>
                    <a:bodyPr/>
                    <a:lstStyle/>
                    <a:p>
                      <a:pPr algn="ctr"/>
                      <a:r>
                        <a:rPr lang="it-IT" sz="1600" b="1" dirty="0">
                          <a:solidFill>
                            <a:schemeClr val="bg1"/>
                          </a:solidFill>
                        </a:rPr>
                        <a:t>MH and </a:t>
                      </a:r>
                      <a:r>
                        <a:rPr lang="it-IT" sz="1600" b="1" dirty="0" err="1">
                          <a:solidFill>
                            <a:schemeClr val="bg1"/>
                          </a:solidFill>
                        </a:rPr>
                        <a:t>diagnosis</a:t>
                      </a:r>
                      <a:endParaRPr lang="it-IT" sz="1600" b="1" dirty="0">
                        <a:solidFill>
                          <a:schemeClr val="bg1"/>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Surgery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Chemotherapy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Radiotherapy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a:solidFill>
                            <a:srgbClr val="BFBFBF"/>
                          </a:solidFill>
                        </a:rPr>
                        <a:t>ET + Treatment</a:t>
                      </a:r>
                      <a:r>
                        <a:rPr lang="it-IT" sz="1600" b="0" baseline="0" dirty="0">
                          <a:solidFill>
                            <a:srgbClr val="BFBFBF"/>
                          </a:solidFill>
                        </a:rPr>
                        <a:t> escalation</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930854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6467D-C161-F0AC-6017-CDB0403963A2}"/>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C19A6754-F6F3-697E-6CC6-B052487F55B2}"/>
              </a:ext>
            </a:extLst>
          </p:cNvPr>
          <p:cNvSpPr txBox="1">
            <a:spLocks/>
          </p:cNvSpPr>
          <p:nvPr/>
        </p:nvSpPr>
        <p:spPr bwMode="auto">
          <a:xfrm>
            <a:off x="584212" y="1857355"/>
            <a:ext cx="961355" cy="285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l" defTabSz="914356" rtl="0" eaLnBrk="0" fontAlgn="base" latinLnBrk="0" hangingPunct="0">
              <a:lnSpc>
                <a:spcPct val="100000"/>
              </a:lnSpc>
              <a:spcBef>
                <a:spcPct val="75000"/>
              </a:spcBef>
              <a:spcAft>
                <a:spcPct val="0"/>
              </a:spcAft>
              <a:buClr>
                <a:srgbClr val="44546A"/>
              </a:buClr>
              <a:buSzPct val="100000"/>
              <a:buFontTx/>
              <a:buNone/>
              <a:tabLst/>
              <a:defRPr/>
            </a:pPr>
            <a:r>
              <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Timeline</a:t>
            </a:r>
          </a:p>
        </p:txBody>
      </p:sp>
      <p:sp>
        <p:nvSpPr>
          <p:cNvPr id="5" name="Title 2">
            <a:extLst>
              <a:ext uri="{FF2B5EF4-FFF2-40B4-BE49-F238E27FC236}">
                <a16:creationId xmlns:a16="http://schemas.microsoft.com/office/drawing/2014/main" id="{43878C1B-180B-7B54-6260-104537AC2745}"/>
              </a:ext>
            </a:extLst>
          </p:cNvPr>
          <p:cNvSpPr txBox="1">
            <a:spLocks/>
          </p:cNvSpPr>
          <p:nvPr/>
        </p:nvSpPr>
        <p:spPr>
          <a:xfrm>
            <a:off x="479999" y="646992"/>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Prof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Curigliano</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 Case: 69-year-old woman (continued)</a:t>
            </a: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Diagnosis of HR+/HER2- breast cancer</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
        <p:nvSpPr>
          <p:cNvPr id="6" name="Text Placeholder 5">
            <a:extLst>
              <a:ext uri="{FF2B5EF4-FFF2-40B4-BE49-F238E27FC236}">
                <a16:creationId xmlns:a16="http://schemas.microsoft.com/office/drawing/2014/main" id="{9DFB4D7B-D382-2A04-D505-BA78841563CF}"/>
              </a:ext>
            </a:extLst>
          </p:cNvPr>
          <p:cNvSpPr txBox="1">
            <a:spLocks/>
          </p:cNvSpPr>
          <p:nvPr/>
        </p:nvSpPr>
        <p:spPr bwMode="auto">
          <a:xfrm>
            <a:off x="1374409" y="1524744"/>
            <a:ext cx="681847"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Aug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7" name="Rectangle 99">
            <a:extLst>
              <a:ext uri="{FF2B5EF4-FFF2-40B4-BE49-F238E27FC236}">
                <a16:creationId xmlns:a16="http://schemas.microsoft.com/office/drawing/2014/main" id="{54466284-DA82-9132-AA02-372E3E3C628E}"/>
              </a:ext>
            </a:extLst>
          </p:cNvPr>
          <p:cNvSpPr/>
          <p:nvPr/>
        </p:nvSpPr>
        <p:spPr>
          <a:xfrm>
            <a:off x="10788875" y="3046983"/>
            <a:ext cx="184730" cy="369332"/>
          </a:xfrm>
          <a:prstGeom prst="rect">
            <a:avLst/>
          </a:prstGeom>
        </p:spPr>
        <p:txBody>
          <a:bodyPr wrap="none" rtlCol="0" anchor="ctr">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
        <p:nvSpPr>
          <p:cNvPr id="9" name="Freccia destra 8">
            <a:extLst>
              <a:ext uri="{FF2B5EF4-FFF2-40B4-BE49-F238E27FC236}">
                <a16:creationId xmlns:a16="http://schemas.microsoft.com/office/drawing/2014/main" id="{97B844EF-5C6B-D02F-7111-E523DD88C234}"/>
              </a:ext>
            </a:extLst>
          </p:cNvPr>
          <p:cNvSpPr/>
          <p:nvPr/>
        </p:nvSpPr>
        <p:spPr>
          <a:xfrm>
            <a:off x="1382890" y="1724650"/>
            <a:ext cx="10526889" cy="507940"/>
          </a:xfrm>
          <a:prstGeom prst="rightArrow">
            <a:avLst>
              <a:gd name="adj1" fmla="val 50000"/>
              <a:gd name="adj2" fmla="val 66669"/>
            </a:avLst>
          </a:prstGeom>
          <a:solidFill>
            <a:srgbClr val="2867AE"/>
          </a:solidFill>
          <a:ln>
            <a:solidFill>
              <a:srgbClr val="187047"/>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e 9">
            <a:extLst>
              <a:ext uri="{FF2B5EF4-FFF2-40B4-BE49-F238E27FC236}">
                <a16:creationId xmlns:a16="http://schemas.microsoft.com/office/drawing/2014/main" id="{8BE8DCD4-D347-75BE-B5D7-4EFFABA37B62}"/>
              </a:ext>
            </a:extLst>
          </p:cNvPr>
          <p:cNvSpPr/>
          <p:nvPr/>
        </p:nvSpPr>
        <p:spPr>
          <a:xfrm>
            <a:off x="1643185" y="188358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 Placeholder 5">
            <a:extLst>
              <a:ext uri="{FF2B5EF4-FFF2-40B4-BE49-F238E27FC236}">
                <a16:creationId xmlns:a16="http://schemas.microsoft.com/office/drawing/2014/main" id="{82A1F67D-8DEA-7642-3B8A-DAF2F21FBF5E}"/>
              </a:ext>
            </a:extLst>
          </p:cNvPr>
          <p:cNvSpPr txBox="1">
            <a:spLocks/>
          </p:cNvSpPr>
          <p:nvPr/>
        </p:nvSpPr>
        <p:spPr bwMode="auto">
          <a:xfrm>
            <a:off x="1343308" y="2261368"/>
            <a:ext cx="773424" cy="218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Diagnosis</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2" name="TextBox 17">
            <a:extLst>
              <a:ext uri="{FF2B5EF4-FFF2-40B4-BE49-F238E27FC236}">
                <a16:creationId xmlns:a16="http://schemas.microsoft.com/office/drawing/2014/main" id="{62FF510D-7D3F-D8C1-3215-C69A2D4453D0}"/>
              </a:ext>
            </a:extLst>
          </p:cNvPr>
          <p:cNvSpPr txBox="1"/>
          <p:nvPr/>
        </p:nvSpPr>
        <p:spPr>
          <a:xfrm>
            <a:off x="2086755" y="2642565"/>
            <a:ext cx="2700000"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Initial presentation</a:t>
            </a:r>
          </a:p>
        </p:txBody>
      </p:sp>
      <p:sp>
        <p:nvSpPr>
          <p:cNvPr id="13" name="Rectangle 18">
            <a:extLst>
              <a:ext uri="{FF2B5EF4-FFF2-40B4-BE49-F238E27FC236}">
                <a16:creationId xmlns:a16="http://schemas.microsoft.com/office/drawing/2014/main" id="{E2DE3083-8931-D2A7-4BE0-923A0A647194}"/>
              </a:ext>
            </a:extLst>
          </p:cNvPr>
          <p:cNvSpPr/>
          <p:nvPr/>
        </p:nvSpPr>
        <p:spPr bwMode="auto">
          <a:xfrm>
            <a:off x="2086756" y="2920996"/>
            <a:ext cx="2894997" cy="2616101"/>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Annual</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screening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mammography</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with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evidence</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of new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calcifications</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Breast US: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left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breast,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two</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hypoechogenic</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nodules</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measuring</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44x54 mm (</a:t>
            </a:r>
            <a:r>
              <a:rPr kumimoji="0" lang="it-IT"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A</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in the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left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supero-external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quadrant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and 24x19 mm (</a:t>
            </a:r>
            <a:r>
              <a:rPr kumimoji="0" lang="it-IT"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B</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in the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superior</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parareolar</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site.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Bilateral</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axillary</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lymphadenomegalies</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BIRADS: 4c.</a:t>
            </a:r>
            <a:endParaRPr kumimoji="0" lang="de-CH"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grpSp>
        <p:nvGrpSpPr>
          <p:cNvPr id="14" name="Gruppo 13">
            <a:extLst>
              <a:ext uri="{FF2B5EF4-FFF2-40B4-BE49-F238E27FC236}">
                <a16:creationId xmlns:a16="http://schemas.microsoft.com/office/drawing/2014/main" id="{C1BECC75-4EE9-66E1-3400-3E17B1410555}"/>
              </a:ext>
            </a:extLst>
          </p:cNvPr>
          <p:cNvGrpSpPr/>
          <p:nvPr/>
        </p:nvGrpSpPr>
        <p:grpSpPr>
          <a:xfrm>
            <a:off x="5140809" y="2343008"/>
            <a:ext cx="2569712" cy="1988368"/>
            <a:chOff x="2932025" y="1337378"/>
            <a:chExt cx="3418444" cy="2645092"/>
          </a:xfrm>
        </p:grpSpPr>
        <p:pic>
          <p:nvPicPr>
            <p:cNvPr id="15" name="Immagine 14">
              <a:extLst>
                <a:ext uri="{FF2B5EF4-FFF2-40B4-BE49-F238E27FC236}">
                  <a16:creationId xmlns:a16="http://schemas.microsoft.com/office/drawing/2014/main" id="{DC640648-0A40-F921-A6F2-41E495337048}"/>
                </a:ext>
              </a:extLst>
            </p:cNvPr>
            <p:cNvPicPr>
              <a:picLocks noChangeAspect="1"/>
            </p:cNvPicPr>
            <p:nvPr/>
          </p:nvPicPr>
          <p:blipFill rotWithShape="1">
            <a:blip r:embed="rId2"/>
            <a:srcRect l="17383" t="87931" r="40869" b="5724"/>
            <a:stretch/>
          </p:blipFill>
          <p:spPr>
            <a:xfrm>
              <a:off x="2932026" y="3690286"/>
              <a:ext cx="3417974" cy="292184"/>
            </a:xfrm>
            <a:prstGeom prst="rect">
              <a:avLst/>
            </a:prstGeom>
          </p:spPr>
        </p:pic>
        <p:pic>
          <p:nvPicPr>
            <p:cNvPr id="16" name="Immagine 15">
              <a:extLst>
                <a:ext uri="{FF2B5EF4-FFF2-40B4-BE49-F238E27FC236}">
                  <a16:creationId xmlns:a16="http://schemas.microsoft.com/office/drawing/2014/main" id="{5FBA3750-2050-5523-B28E-FA139202AF72}"/>
                </a:ext>
              </a:extLst>
            </p:cNvPr>
            <p:cNvPicPr>
              <a:picLocks noChangeAspect="1"/>
            </p:cNvPicPr>
            <p:nvPr/>
          </p:nvPicPr>
          <p:blipFill rotWithShape="1">
            <a:blip r:embed="rId2"/>
            <a:srcRect l="31927" t="19167" r="28807" b="32559"/>
            <a:stretch/>
          </p:blipFill>
          <p:spPr>
            <a:xfrm>
              <a:off x="2932025" y="1337378"/>
              <a:ext cx="3418444" cy="2364051"/>
            </a:xfrm>
            <a:prstGeom prst="rect">
              <a:avLst/>
            </a:prstGeom>
          </p:spPr>
        </p:pic>
      </p:grpSp>
      <p:grpSp>
        <p:nvGrpSpPr>
          <p:cNvPr id="17" name="Gruppo 16">
            <a:extLst>
              <a:ext uri="{FF2B5EF4-FFF2-40B4-BE49-F238E27FC236}">
                <a16:creationId xmlns:a16="http://schemas.microsoft.com/office/drawing/2014/main" id="{66C9B528-DDDC-6157-4E3A-FFED8917284D}"/>
              </a:ext>
            </a:extLst>
          </p:cNvPr>
          <p:cNvGrpSpPr/>
          <p:nvPr/>
        </p:nvGrpSpPr>
        <p:grpSpPr>
          <a:xfrm>
            <a:off x="5135682" y="4436707"/>
            <a:ext cx="2575497" cy="1875995"/>
            <a:chOff x="3851761" y="3327530"/>
            <a:chExt cx="1931623" cy="1406996"/>
          </a:xfrm>
        </p:grpSpPr>
        <p:pic>
          <p:nvPicPr>
            <p:cNvPr id="18" name="Immagine 17">
              <a:extLst>
                <a:ext uri="{FF2B5EF4-FFF2-40B4-BE49-F238E27FC236}">
                  <a16:creationId xmlns:a16="http://schemas.microsoft.com/office/drawing/2014/main" id="{D24C7D25-8873-F4A4-A733-7EE5CA8A6324}"/>
                </a:ext>
              </a:extLst>
            </p:cNvPr>
            <p:cNvPicPr>
              <a:picLocks noChangeAspect="1"/>
            </p:cNvPicPr>
            <p:nvPr/>
          </p:nvPicPr>
          <p:blipFill rotWithShape="1">
            <a:blip r:embed="rId3"/>
            <a:srcRect l="17701" t="88653" r="41300" b="5888"/>
            <a:stretch/>
          </p:blipFill>
          <p:spPr>
            <a:xfrm>
              <a:off x="3851761" y="4589844"/>
              <a:ext cx="1931623" cy="144682"/>
            </a:xfrm>
            <a:prstGeom prst="rect">
              <a:avLst/>
            </a:prstGeom>
          </p:spPr>
        </p:pic>
        <p:pic>
          <p:nvPicPr>
            <p:cNvPr id="19" name="Immagine 18">
              <a:extLst>
                <a:ext uri="{FF2B5EF4-FFF2-40B4-BE49-F238E27FC236}">
                  <a16:creationId xmlns:a16="http://schemas.microsoft.com/office/drawing/2014/main" id="{9EA8E628-B464-F20D-22A5-E4003745C987}"/>
                </a:ext>
              </a:extLst>
            </p:cNvPr>
            <p:cNvPicPr>
              <a:picLocks noChangeAspect="1"/>
            </p:cNvPicPr>
            <p:nvPr/>
          </p:nvPicPr>
          <p:blipFill rotWithShape="1">
            <a:blip r:embed="rId3"/>
            <a:srcRect l="31694" t="18798" r="28571" b="34957"/>
            <a:stretch/>
          </p:blipFill>
          <p:spPr>
            <a:xfrm>
              <a:off x="3851762" y="3327530"/>
              <a:ext cx="1931129" cy="1264214"/>
            </a:xfrm>
            <a:prstGeom prst="rect">
              <a:avLst/>
            </a:prstGeom>
          </p:spPr>
        </p:pic>
      </p:grpSp>
      <p:sp>
        <p:nvSpPr>
          <p:cNvPr id="20" name="CasellaDiTesto 19">
            <a:extLst>
              <a:ext uri="{FF2B5EF4-FFF2-40B4-BE49-F238E27FC236}">
                <a16:creationId xmlns:a16="http://schemas.microsoft.com/office/drawing/2014/main" id="{ADF1833A-BD78-8E4A-65DD-638B5D99ACA4}"/>
              </a:ext>
            </a:extLst>
          </p:cNvPr>
          <p:cNvSpPr txBox="1"/>
          <p:nvPr/>
        </p:nvSpPr>
        <p:spPr>
          <a:xfrm>
            <a:off x="7279183" y="3891781"/>
            <a:ext cx="370614"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Calibri"/>
                <a:ea typeface="MS PGothic" charset="0"/>
                <a:cs typeface="+mn-cs"/>
              </a:rPr>
              <a:t>A</a:t>
            </a:r>
          </a:p>
        </p:txBody>
      </p:sp>
      <p:sp>
        <p:nvSpPr>
          <p:cNvPr id="21" name="CasellaDiTesto 20">
            <a:extLst>
              <a:ext uri="{FF2B5EF4-FFF2-40B4-BE49-F238E27FC236}">
                <a16:creationId xmlns:a16="http://schemas.microsoft.com/office/drawing/2014/main" id="{BA3A873D-450C-50A9-481A-9360232892AA}"/>
              </a:ext>
            </a:extLst>
          </p:cNvPr>
          <p:cNvSpPr txBox="1"/>
          <p:nvPr/>
        </p:nvSpPr>
        <p:spPr>
          <a:xfrm>
            <a:off x="7280183" y="5889244"/>
            <a:ext cx="357790"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Calibri"/>
                <a:ea typeface="MS PGothic" charset="0"/>
                <a:cs typeface="+mn-cs"/>
              </a:rPr>
              <a:t>B</a:t>
            </a:r>
          </a:p>
        </p:txBody>
      </p:sp>
      <p:pic>
        <p:nvPicPr>
          <p:cNvPr id="22" name="Immagine 21">
            <a:extLst>
              <a:ext uri="{FF2B5EF4-FFF2-40B4-BE49-F238E27FC236}">
                <a16:creationId xmlns:a16="http://schemas.microsoft.com/office/drawing/2014/main" id="{1DAA0BB5-C063-B2B1-C064-DF09C331A1EE}"/>
              </a:ext>
            </a:extLst>
          </p:cNvPr>
          <p:cNvPicPr>
            <a:picLocks noChangeAspect="1"/>
          </p:cNvPicPr>
          <p:nvPr/>
        </p:nvPicPr>
        <p:blipFill>
          <a:blip r:embed="rId4"/>
          <a:stretch>
            <a:fillRect/>
          </a:stretch>
        </p:blipFill>
        <p:spPr>
          <a:xfrm>
            <a:off x="1075766" y="2629645"/>
            <a:ext cx="965071" cy="800664"/>
          </a:xfrm>
          <a:prstGeom prst="rect">
            <a:avLst/>
          </a:prstGeom>
        </p:spPr>
      </p:pic>
      <p:sp>
        <p:nvSpPr>
          <p:cNvPr id="23" name="CasellaDiTesto 22">
            <a:extLst>
              <a:ext uri="{FF2B5EF4-FFF2-40B4-BE49-F238E27FC236}">
                <a16:creationId xmlns:a16="http://schemas.microsoft.com/office/drawing/2014/main" id="{5D07D895-E223-8304-37C9-42D30B646369}"/>
              </a:ext>
            </a:extLst>
          </p:cNvPr>
          <p:cNvSpPr txBox="1"/>
          <p:nvPr/>
        </p:nvSpPr>
        <p:spPr>
          <a:xfrm>
            <a:off x="372635" y="5876864"/>
            <a:ext cx="3462807" cy="23589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BIRADS: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Breast</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Imaging</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-Reporting and Data System; US: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ultrasound</a:t>
            </a:r>
            <a:endParaRPr kumimoji="0" lang="it-IT" sz="933" b="0" i="0" u="none" strike="noStrike" kern="1200" cap="none" spc="0" normalizeH="0" baseline="0" noProof="0" dirty="0">
              <a:ln>
                <a:noFill/>
              </a:ln>
              <a:solidFill>
                <a:prstClr val="black"/>
              </a:solidFill>
              <a:effectLst/>
              <a:uLnTx/>
              <a:uFillTx/>
              <a:latin typeface="Calibri"/>
              <a:ea typeface="MS PGothic" charset="0"/>
              <a:cs typeface="+mn-cs"/>
            </a:endParaRPr>
          </a:p>
        </p:txBody>
      </p:sp>
      <p:sp>
        <p:nvSpPr>
          <p:cNvPr id="24" name="Rettangolo 23">
            <a:extLst>
              <a:ext uri="{FF2B5EF4-FFF2-40B4-BE49-F238E27FC236}">
                <a16:creationId xmlns:a16="http://schemas.microsoft.com/office/drawing/2014/main" id="{94113B78-9B57-C83F-10CD-2E1E6FE4BBAD}"/>
              </a:ext>
            </a:extLst>
          </p:cNvPr>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graphicFrame>
        <p:nvGraphicFramePr>
          <p:cNvPr id="25" name="Tabella 24">
            <a:extLst>
              <a:ext uri="{FF2B5EF4-FFF2-40B4-BE49-F238E27FC236}">
                <a16:creationId xmlns:a16="http://schemas.microsoft.com/office/drawing/2014/main" id="{F6814153-6359-B2B7-87A9-3C7620CCDB76}"/>
              </a:ext>
            </a:extLst>
          </p:cNvPr>
          <p:cNvGraphicFramePr>
            <a:graphicFrameLocks noGrp="1"/>
          </p:cNvGraphicFramePr>
          <p:nvPr/>
        </p:nvGraphicFramePr>
        <p:xfrm>
          <a:off x="0" y="6492239"/>
          <a:ext cx="12192000" cy="3657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365760">
                <a:tc>
                  <a:txBody>
                    <a:bodyPr/>
                    <a:lstStyle/>
                    <a:p>
                      <a:pPr algn="ctr"/>
                      <a:r>
                        <a:rPr lang="it-IT" sz="1600" b="1" dirty="0">
                          <a:solidFill>
                            <a:schemeClr val="bg1"/>
                          </a:solidFill>
                        </a:rPr>
                        <a:t>MH and </a:t>
                      </a:r>
                      <a:r>
                        <a:rPr lang="it-IT" sz="1600" b="1" dirty="0" err="1">
                          <a:solidFill>
                            <a:schemeClr val="bg1"/>
                          </a:solidFill>
                        </a:rPr>
                        <a:t>diagnosis</a:t>
                      </a:r>
                      <a:endParaRPr lang="it-IT" sz="1600" b="1" dirty="0">
                        <a:solidFill>
                          <a:schemeClr val="bg1"/>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Surgery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Chemotherapy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Radiotherapy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a:solidFill>
                            <a:srgbClr val="BFBFBF"/>
                          </a:solidFill>
                        </a:rPr>
                        <a:t>ET + Treatment</a:t>
                      </a:r>
                      <a:r>
                        <a:rPr lang="it-IT" sz="1600" b="0" baseline="0" dirty="0">
                          <a:solidFill>
                            <a:srgbClr val="BFBFBF"/>
                          </a:solidFill>
                        </a:rPr>
                        <a:t> escalation</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561218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9AA2D83-E9AA-4456-ABFD-01721234E01C}"/>
              </a:ext>
            </a:extLst>
          </p:cNvPr>
          <p:cNvSpPr txBox="1">
            <a:spLocks/>
          </p:cNvSpPr>
          <p:nvPr/>
        </p:nvSpPr>
        <p:spPr bwMode="auto">
          <a:xfrm>
            <a:off x="584212" y="1857355"/>
            <a:ext cx="961355" cy="285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l" defTabSz="914356" rtl="0" eaLnBrk="0" fontAlgn="base" latinLnBrk="0" hangingPunct="0">
              <a:lnSpc>
                <a:spcPct val="100000"/>
              </a:lnSpc>
              <a:spcBef>
                <a:spcPct val="75000"/>
              </a:spcBef>
              <a:spcAft>
                <a:spcPct val="0"/>
              </a:spcAft>
              <a:buClr>
                <a:srgbClr val="44546A"/>
              </a:buClr>
              <a:buSzPct val="100000"/>
              <a:buFontTx/>
              <a:buNone/>
              <a:tabLst/>
              <a:defRPr/>
            </a:pPr>
            <a:r>
              <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Timeline</a:t>
            </a:r>
          </a:p>
        </p:txBody>
      </p:sp>
      <p:sp>
        <p:nvSpPr>
          <p:cNvPr id="3" name="Title 2">
            <a:extLst>
              <a:ext uri="{FF2B5EF4-FFF2-40B4-BE49-F238E27FC236}">
                <a16:creationId xmlns:a16="http://schemas.microsoft.com/office/drawing/2014/main" id="{C49E2771-0B72-4079-BF5D-C5FC222D7115}"/>
              </a:ext>
            </a:extLst>
          </p:cNvPr>
          <p:cNvSpPr txBox="1">
            <a:spLocks/>
          </p:cNvSpPr>
          <p:nvPr/>
        </p:nvSpPr>
        <p:spPr>
          <a:xfrm>
            <a:off x="479999" y="646992"/>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
        <p:nvSpPr>
          <p:cNvPr id="4" name="Text Placeholder 5">
            <a:extLst>
              <a:ext uri="{FF2B5EF4-FFF2-40B4-BE49-F238E27FC236}">
                <a16:creationId xmlns:a16="http://schemas.microsoft.com/office/drawing/2014/main" id="{C8F42D33-11DF-4359-B88C-2CC18C375EE8}"/>
              </a:ext>
            </a:extLst>
          </p:cNvPr>
          <p:cNvSpPr txBox="1">
            <a:spLocks/>
          </p:cNvSpPr>
          <p:nvPr/>
        </p:nvSpPr>
        <p:spPr bwMode="auto">
          <a:xfrm>
            <a:off x="1374409" y="1524744"/>
            <a:ext cx="681847"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Aug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5" name="Rectangle 99">
            <a:extLst>
              <a:ext uri="{FF2B5EF4-FFF2-40B4-BE49-F238E27FC236}">
                <a16:creationId xmlns:a16="http://schemas.microsoft.com/office/drawing/2014/main" id="{53AAD348-03E3-4047-B117-D449671A79EB}"/>
              </a:ext>
            </a:extLst>
          </p:cNvPr>
          <p:cNvSpPr/>
          <p:nvPr/>
        </p:nvSpPr>
        <p:spPr>
          <a:xfrm>
            <a:off x="10788875" y="3046983"/>
            <a:ext cx="184730" cy="369332"/>
          </a:xfrm>
          <a:prstGeom prst="rect">
            <a:avLst/>
          </a:prstGeom>
        </p:spPr>
        <p:txBody>
          <a:bodyPr wrap="none" rtlCol="0" anchor="ctr">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
        <p:nvSpPr>
          <p:cNvPr id="7" name="Freccia destra 6"/>
          <p:cNvSpPr/>
          <p:nvPr/>
        </p:nvSpPr>
        <p:spPr>
          <a:xfrm>
            <a:off x="1382890" y="1724650"/>
            <a:ext cx="10526889" cy="507940"/>
          </a:xfrm>
          <a:prstGeom prst="rightArrow">
            <a:avLst>
              <a:gd name="adj1" fmla="val 50000"/>
              <a:gd name="adj2" fmla="val 66669"/>
            </a:avLst>
          </a:prstGeom>
          <a:solidFill>
            <a:srgbClr val="2867AE"/>
          </a:solidFill>
          <a:ln>
            <a:solidFill>
              <a:srgbClr val="187047"/>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e 7"/>
          <p:cNvSpPr/>
          <p:nvPr/>
        </p:nvSpPr>
        <p:spPr>
          <a:xfrm>
            <a:off x="1643185" y="188358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 Placeholder 5">
            <a:extLst>
              <a:ext uri="{FF2B5EF4-FFF2-40B4-BE49-F238E27FC236}">
                <a16:creationId xmlns:a16="http://schemas.microsoft.com/office/drawing/2014/main" id="{A25BA597-D86E-4CD8-9A3C-25B1CF21548D}"/>
              </a:ext>
            </a:extLst>
          </p:cNvPr>
          <p:cNvSpPr txBox="1">
            <a:spLocks/>
          </p:cNvSpPr>
          <p:nvPr/>
        </p:nvSpPr>
        <p:spPr bwMode="auto">
          <a:xfrm>
            <a:off x="1343308" y="2261368"/>
            <a:ext cx="773424" cy="218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Diagnosis</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2" name="Rectangle 14">
            <a:extLst>
              <a:ext uri="{FF2B5EF4-FFF2-40B4-BE49-F238E27FC236}">
                <a16:creationId xmlns:a16="http://schemas.microsoft.com/office/drawing/2014/main" id="{3E628CA6-E24B-4B7F-B321-D50ADD871BAC}"/>
              </a:ext>
            </a:extLst>
          </p:cNvPr>
          <p:cNvSpPr/>
          <p:nvPr/>
        </p:nvSpPr>
        <p:spPr bwMode="auto">
          <a:xfrm>
            <a:off x="8658212" y="3095041"/>
            <a:ext cx="3116349" cy="815608"/>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IDC NOS, G2.</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ER (IHC): 95%; </a:t>
            </a:r>
            <a:r>
              <a:rPr kumimoji="0" lang="en-US"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PgR</a:t>
            </a: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(IHC): 15%; Ki67: 20%; HER2 IHC score: 1+</a:t>
            </a:r>
          </a:p>
        </p:txBody>
      </p:sp>
      <p:sp>
        <p:nvSpPr>
          <p:cNvPr id="13" name="TextBox 15">
            <a:extLst>
              <a:ext uri="{FF2B5EF4-FFF2-40B4-BE49-F238E27FC236}">
                <a16:creationId xmlns:a16="http://schemas.microsoft.com/office/drawing/2014/main" id="{CF0D688E-B65B-44BA-A317-82AD2C707E86}"/>
              </a:ext>
            </a:extLst>
          </p:cNvPr>
          <p:cNvSpPr txBox="1"/>
          <p:nvPr/>
        </p:nvSpPr>
        <p:spPr>
          <a:xfrm>
            <a:off x="8658212" y="2745397"/>
            <a:ext cx="2700000"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Core biopsy (A). Pathology report</a:t>
            </a:r>
          </a:p>
        </p:txBody>
      </p:sp>
      <p:pic>
        <p:nvPicPr>
          <p:cNvPr id="14" name="Graphic 6" descr="Microscope outline">
            <a:extLst>
              <a:ext uri="{FF2B5EF4-FFF2-40B4-BE49-F238E27FC236}">
                <a16:creationId xmlns:a16="http://schemas.microsoft.com/office/drawing/2014/main" id="{55989B0B-0FB2-444A-A8D4-08CEF5798C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27485" y="2768068"/>
            <a:ext cx="698384" cy="698384"/>
          </a:xfrm>
          <a:prstGeom prst="rect">
            <a:avLst/>
          </a:prstGeom>
        </p:spPr>
      </p:pic>
      <p:sp>
        <p:nvSpPr>
          <p:cNvPr id="15" name="CasellaDiTesto 14"/>
          <p:cNvSpPr txBox="1"/>
          <p:nvPr/>
        </p:nvSpPr>
        <p:spPr>
          <a:xfrm>
            <a:off x="7956060" y="4294229"/>
            <a:ext cx="2768707" cy="42056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Stage: cT2 (m) cN0 cM0 </a:t>
            </a:r>
          </a:p>
        </p:txBody>
      </p:sp>
      <p:grpSp>
        <p:nvGrpSpPr>
          <p:cNvPr id="16" name="Gruppo 15"/>
          <p:cNvGrpSpPr/>
          <p:nvPr/>
        </p:nvGrpSpPr>
        <p:grpSpPr>
          <a:xfrm>
            <a:off x="5140809" y="2343008"/>
            <a:ext cx="2569712" cy="1988368"/>
            <a:chOff x="2932025" y="1337378"/>
            <a:chExt cx="3418444" cy="2645092"/>
          </a:xfrm>
        </p:grpSpPr>
        <p:pic>
          <p:nvPicPr>
            <p:cNvPr id="17" name="Immagine 16">
              <a:extLst>
                <a:ext uri="{FF2B5EF4-FFF2-40B4-BE49-F238E27FC236}">
                  <a16:creationId xmlns:a16="http://schemas.microsoft.com/office/drawing/2014/main" id="{F3E287EA-DFF2-46E0-B0F4-4384C2A8E324}"/>
                </a:ext>
              </a:extLst>
            </p:cNvPr>
            <p:cNvPicPr>
              <a:picLocks noChangeAspect="1"/>
            </p:cNvPicPr>
            <p:nvPr/>
          </p:nvPicPr>
          <p:blipFill rotWithShape="1">
            <a:blip r:embed="rId4"/>
            <a:srcRect l="17383" t="87931" r="40869" b="5724"/>
            <a:stretch/>
          </p:blipFill>
          <p:spPr>
            <a:xfrm>
              <a:off x="2932026" y="3690286"/>
              <a:ext cx="3417974" cy="292184"/>
            </a:xfrm>
            <a:prstGeom prst="rect">
              <a:avLst/>
            </a:prstGeom>
          </p:spPr>
        </p:pic>
        <p:pic>
          <p:nvPicPr>
            <p:cNvPr id="18" name="Immagine 17">
              <a:extLst>
                <a:ext uri="{FF2B5EF4-FFF2-40B4-BE49-F238E27FC236}">
                  <a16:creationId xmlns:a16="http://schemas.microsoft.com/office/drawing/2014/main" id="{F3E287EA-DFF2-46E0-B0F4-4384C2A8E324}"/>
                </a:ext>
              </a:extLst>
            </p:cNvPr>
            <p:cNvPicPr>
              <a:picLocks noChangeAspect="1"/>
            </p:cNvPicPr>
            <p:nvPr/>
          </p:nvPicPr>
          <p:blipFill rotWithShape="1">
            <a:blip r:embed="rId4"/>
            <a:srcRect l="31927" t="19167" r="28807" b="32559"/>
            <a:stretch/>
          </p:blipFill>
          <p:spPr>
            <a:xfrm>
              <a:off x="2932025" y="1337378"/>
              <a:ext cx="3418444" cy="2364051"/>
            </a:xfrm>
            <a:prstGeom prst="rect">
              <a:avLst/>
            </a:prstGeom>
          </p:spPr>
        </p:pic>
      </p:grpSp>
      <p:grpSp>
        <p:nvGrpSpPr>
          <p:cNvPr id="19" name="Gruppo 18"/>
          <p:cNvGrpSpPr/>
          <p:nvPr/>
        </p:nvGrpSpPr>
        <p:grpSpPr>
          <a:xfrm>
            <a:off x="5135682" y="4436707"/>
            <a:ext cx="2575497" cy="1875995"/>
            <a:chOff x="3851761" y="3327530"/>
            <a:chExt cx="1931623" cy="1406996"/>
          </a:xfrm>
        </p:grpSpPr>
        <p:pic>
          <p:nvPicPr>
            <p:cNvPr id="20" name="Immagine 19">
              <a:extLst>
                <a:ext uri="{FF2B5EF4-FFF2-40B4-BE49-F238E27FC236}">
                  <a16:creationId xmlns:a16="http://schemas.microsoft.com/office/drawing/2014/main" id="{2F074753-BD23-4E3D-AD15-62F2A146915E}"/>
                </a:ext>
              </a:extLst>
            </p:cNvPr>
            <p:cNvPicPr>
              <a:picLocks noChangeAspect="1"/>
            </p:cNvPicPr>
            <p:nvPr/>
          </p:nvPicPr>
          <p:blipFill rotWithShape="1">
            <a:blip r:embed="rId5"/>
            <a:srcRect l="17701" t="88653" r="41300" b="5888"/>
            <a:stretch/>
          </p:blipFill>
          <p:spPr>
            <a:xfrm>
              <a:off x="3851761" y="4589844"/>
              <a:ext cx="1931623" cy="144682"/>
            </a:xfrm>
            <a:prstGeom prst="rect">
              <a:avLst/>
            </a:prstGeom>
          </p:spPr>
        </p:pic>
        <p:pic>
          <p:nvPicPr>
            <p:cNvPr id="21" name="Immagine 20">
              <a:extLst>
                <a:ext uri="{FF2B5EF4-FFF2-40B4-BE49-F238E27FC236}">
                  <a16:creationId xmlns:a16="http://schemas.microsoft.com/office/drawing/2014/main" id="{2F074753-BD23-4E3D-AD15-62F2A146915E}"/>
                </a:ext>
              </a:extLst>
            </p:cNvPr>
            <p:cNvPicPr>
              <a:picLocks noChangeAspect="1"/>
            </p:cNvPicPr>
            <p:nvPr/>
          </p:nvPicPr>
          <p:blipFill rotWithShape="1">
            <a:blip r:embed="rId5"/>
            <a:srcRect l="31694" t="18798" r="28571" b="34957"/>
            <a:stretch/>
          </p:blipFill>
          <p:spPr>
            <a:xfrm>
              <a:off x="3851762" y="3327530"/>
              <a:ext cx="1931129" cy="1264214"/>
            </a:xfrm>
            <a:prstGeom prst="rect">
              <a:avLst/>
            </a:prstGeom>
          </p:spPr>
        </p:pic>
      </p:grpSp>
      <p:sp>
        <p:nvSpPr>
          <p:cNvPr id="25" name="CasellaDiTesto 24"/>
          <p:cNvSpPr txBox="1"/>
          <p:nvPr/>
        </p:nvSpPr>
        <p:spPr>
          <a:xfrm>
            <a:off x="7279183" y="3891781"/>
            <a:ext cx="370614"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Calibri"/>
                <a:ea typeface="MS PGothic" charset="0"/>
                <a:cs typeface="+mn-cs"/>
              </a:rPr>
              <a:t>A</a:t>
            </a:r>
          </a:p>
        </p:txBody>
      </p:sp>
      <p:sp>
        <p:nvSpPr>
          <p:cNvPr id="26" name="CasellaDiTesto 25"/>
          <p:cNvSpPr txBox="1"/>
          <p:nvPr/>
        </p:nvSpPr>
        <p:spPr>
          <a:xfrm>
            <a:off x="7280183" y="5889244"/>
            <a:ext cx="357790"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Calibri"/>
                <a:ea typeface="MS PGothic" charset="0"/>
                <a:cs typeface="+mn-cs"/>
              </a:rPr>
              <a:t>B</a:t>
            </a:r>
          </a:p>
        </p:txBody>
      </p:sp>
      <p:sp>
        <p:nvSpPr>
          <p:cNvPr id="28" name="CasellaDiTesto 27"/>
          <p:cNvSpPr txBox="1"/>
          <p:nvPr/>
        </p:nvSpPr>
        <p:spPr>
          <a:xfrm>
            <a:off x="332793" y="5350638"/>
            <a:ext cx="4826503" cy="6665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BIRADS: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Breast</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Imaging</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-Reporting and Data System; ER: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estrogen</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receptor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FNAC, fine-</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needle</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aspiration</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cytology</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G: grade; HER2: human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epidermal</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growth</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factor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receptor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2; IDC: invasive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ductal</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carcinoma; IHC: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immunohistochemistry</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ISH: in situ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hybridization</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NOS: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not</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otherwise</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specified</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PgR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progesterone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receptor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TNM,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tumour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node</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metastasis</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US: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ultrasound</a:t>
            </a:r>
            <a:endParaRPr kumimoji="0" lang="it-IT" sz="933" b="0" i="0" u="none" strike="noStrike" kern="1200" cap="none" spc="0" normalizeH="0" baseline="0" noProof="0" dirty="0">
              <a:ln>
                <a:noFill/>
              </a:ln>
              <a:solidFill>
                <a:prstClr val="black"/>
              </a:solidFill>
              <a:effectLst/>
              <a:uLnTx/>
              <a:uFillTx/>
              <a:latin typeface="Calibri"/>
              <a:ea typeface="MS PGothic" charset="0"/>
              <a:cs typeface="+mn-cs"/>
            </a:endParaRPr>
          </a:p>
        </p:txBody>
      </p:sp>
      <p:sp>
        <p:nvSpPr>
          <p:cNvPr id="29" name="Rettangolo 28"/>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graphicFrame>
        <p:nvGraphicFramePr>
          <p:cNvPr id="31" name="Tabella 30"/>
          <p:cNvGraphicFramePr>
            <a:graphicFrameLocks noGrp="1"/>
          </p:cNvGraphicFramePr>
          <p:nvPr/>
        </p:nvGraphicFramePr>
        <p:xfrm>
          <a:off x="0" y="6492239"/>
          <a:ext cx="12192000" cy="3657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365760">
                <a:tc>
                  <a:txBody>
                    <a:bodyPr/>
                    <a:lstStyle/>
                    <a:p>
                      <a:pPr algn="ctr"/>
                      <a:r>
                        <a:rPr lang="it-IT" sz="1600" b="1" dirty="0">
                          <a:solidFill>
                            <a:schemeClr val="bg1"/>
                          </a:solidFill>
                        </a:rPr>
                        <a:t>MH and </a:t>
                      </a:r>
                      <a:r>
                        <a:rPr lang="it-IT" sz="1600" b="1" dirty="0" err="1">
                          <a:solidFill>
                            <a:schemeClr val="bg1"/>
                          </a:solidFill>
                        </a:rPr>
                        <a:t>diagnosis</a:t>
                      </a:r>
                      <a:endParaRPr lang="it-IT" sz="1600" b="1" dirty="0">
                        <a:solidFill>
                          <a:schemeClr val="bg1"/>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Surgery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Chemotherapy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Radiotherapy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a:solidFill>
                            <a:srgbClr val="BFBFBF"/>
                          </a:solidFill>
                        </a:rPr>
                        <a:t>ET + Treatment</a:t>
                      </a:r>
                      <a:r>
                        <a:rPr lang="it-IT" sz="1600" b="0" baseline="0" dirty="0">
                          <a:solidFill>
                            <a:srgbClr val="BFBFBF"/>
                          </a:solidFill>
                        </a:rPr>
                        <a:t> escalation</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30" name="TextBox 17">
            <a:extLst>
              <a:ext uri="{FF2B5EF4-FFF2-40B4-BE49-F238E27FC236}">
                <a16:creationId xmlns:a16="http://schemas.microsoft.com/office/drawing/2014/main" id="{E7C7C2BE-CADC-49DA-9CFE-2B79D3E677F5}"/>
              </a:ext>
            </a:extLst>
          </p:cNvPr>
          <p:cNvSpPr txBox="1"/>
          <p:nvPr/>
        </p:nvSpPr>
        <p:spPr>
          <a:xfrm>
            <a:off x="2086289" y="2541021"/>
            <a:ext cx="2700000"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Initial presentation</a:t>
            </a:r>
          </a:p>
        </p:txBody>
      </p:sp>
      <p:sp>
        <p:nvSpPr>
          <p:cNvPr id="32" name="Rectangle 18">
            <a:extLst>
              <a:ext uri="{FF2B5EF4-FFF2-40B4-BE49-F238E27FC236}">
                <a16:creationId xmlns:a16="http://schemas.microsoft.com/office/drawing/2014/main" id="{33793910-5C6A-440A-9688-3AEEE2F7F4F0}"/>
              </a:ext>
            </a:extLst>
          </p:cNvPr>
          <p:cNvSpPr/>
          <p:nvPr/>
        </p:nvSpPr>
        <p:spPr bwMode="auto">
          <a:xfrm>
            <a:off x="2086290" y="2819452"/>
            <a:ext cx="2894997" cy="2369880"/>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Annual</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screening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mammography</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with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evidence</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of new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calcifications</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Breast US: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left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breast,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two</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hypoechogenic</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nodules</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measuring</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44x54 mm (</a:t>
            </a:r>
            <a:r>
              <a:rPr kumimoji="0" lang="it-IT"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A</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in the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left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supero-external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quadrant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and 24x19 mm (</a:t>
            </a:r>
            <a:r>
              <a:rPr kumimoji="0" lang="it-IT"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B</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in the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superior</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parareolar</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site. No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axillary</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lymphadenomegalies</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BIRADS: 4c.</a:t>
            </a:r>
            <a:endParaRPr kumimoji="0" lang="de-CH"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pic>
        <p:nvPicPr>
          <p:cNvPr id="33" name="Immagine 32">
            <a:extLst>
              <a:ext uri="{FF2B5EF4-FFF2-40B4-BE49-F238E27FC236}">
                <a16:creationId xmlns:a16="http://schemas.microsoft.com/office/drawing/2014/main" id="{7B4A4E9D-E08C-46B9-966C-318530187931}"/>
              </a:ext>
            </a:extLst>
          </p:cNvPr>
          <p:cNvPicPr>
            <a:picLocks noChangeAspect="1"/>
          </p:cNvPicPr>
          <p:nvPr/>
        </p:nvPicPr>
        <p:blipFill>
          <a:blip r:embed="rId6"/>
          <a:stretch>
            <a:fillRect/>
          </a:stretch>
        </p:blipFill>
        <p:spPr>
          <a:xfrm>
            <a:off x="1075300" y="2528101"/>
            <a:ext cx="965071" cy="800664"/>
          </a:xfrm>
          <a:prstGeom prst="rect">
            <a:avLst/>
          </a:prstGeom>
        </p:spPr>
      </p:pic>
      <p:sp>
        <p:nvSpPr>
          <p:cNvPr id="6" name="Title 2">
            <a:extLst>
              <a:ext uri="{FF2B5EF4-FFF2-40B4-BE49-F238E27FC236}">
                <a16:creationId xmlns:a16="http://schemas.microsoft.com/office/drawing/2014/main" id="{866840CD-5E2A-8132-7E81-770751633DB7}"/>
              </a:ext>
            </a:extLst>
          </p:cNvPr>
          <p:cNvSpPr txBox="1">
            <a:spLocks/>
          </p:cNvSpPr>
          <p:nvPr/>
        </p:nvSpPr>
        <p:spPr>
          <a:xfrm>
            <a:off x="632399" y="548680"/>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Prof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Curigliano</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 Case: 69-year-old woman (continued)</a:t>
            </a: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Diagnosis of HR+/HER2-low breast cancer</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Tree>
    <p:extLst>
      <p:ext uri="{BB962C8B-B14F-4D97-AF65-F5344CB8AC3E}">
        <p14:creationId xmlns:p14="http://schemas.microsoft.com/office/powerpoint/2010/main" val="18228364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9AA2D83-E9AA-4456-ABFD-01721234E01C}"/>
              </a:ext>
            </a:extLst>
          </p:cNvPr>
          <p:cNvSpPr txBox="1">
            <a:spLocks/>
          </p:cNvSpPr>
          <p:nvPr/>
        </p:nvSpPr>
        <p:spPr bwMode="auto">
          <a:xfrm>
            <a:off x="584212" y="1857355"/>
            <a:ext cx="961355" cy="285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l" defTabSz="914356" rtl="0" eaLnBrk="0" fontAlgn="base" latinLnBrk="0" hangingPunct="0">
              <a:lnSpc>
                <a:spcPct val="100000"/>
              </a:lnSpc>
              <a:spcBef>
                <a:spcPct val="75000"/>
              </a:spcBef>
              <a:spcAft>
                <a:spcPct val="0"/>
              </a:spcAft>
              <a:buClr>
                <a:srgbClr val="44546A"/>
              </a:buClr>
              <a:buSzPct val="100000"/>
              <a:buFontTx/>
              <a:buNone/>
              <a:tabLst/>
              <a:defRPr/>
            </a:pPr>
            <a:r>
              <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Timeline</a:t>
            </a:r>
          </a:p>
        </p:txBody>
      </p:sp>
      <p:sp>
        <p:nvSpPr>
          <p:cNvPr id="3" name="Title 2">
            <a:extLst>
              <a:ext uri="{FF2B5EF4-FFF2-40B4-BE49-F238E27FC236}">
                <a16:creationId xmlns:a16="http://schemas.microsoft.com/office/drawing/2014/main" id="{C49E2771-0B72-4079-BF5D-C5FC222D7115}"/>
              </a:ext>
            </a:extLst>
          </p:cNvPr>
          <p:cNvSpPr txBox="1">
            <a:spLocks/>
          </p:cNvSpPr>
          <p:nvPr/>
        </p:nvSpPr>
        <p:spPr>
          <a:xfrm>
            <a:off x="479999" y="646992"/>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
        <p:nvSpPr>
          <p:cNvPr id="4" name="Text Placeholder 5">
            <a:extLst>
              <a:ext uri="{FF2B5EF4-FFF2-40B4-BE49-F238E27FC236}">
                <a16:creationId xmlns:a16="http://schemas.microsoft.com/office/drawing/2014/main" id="{C8F42D33-11DF-4359-B88C-2CC18C375EE8}"/>
              </a:ext>
            </a:extLst>
          </p:cNvPr>
          <p:cNvSpPr txBox="1">
            <a:spLocks/>
          </p:cNvSpPr>
          <p:nvPr/>
        </p:nvSpPr>
        <p:spPr bwMode="auto">
          <a:xfrm>
            <a:off x="1374409" y="1524744"/>
            <a:ext cx="681847"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Aug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5" name="Rectangle 99">
            <a:extLst>
              <a:ext uri="{FF2B5EF4-FFF2-40B4-BE49-F238E27FC236}">
                <a16:creationId xmlns:a16="http://schemas.microsoft.com/office/drawing/2014/main" id="{53AAD348-03E3-4047-B117-D449671A79EB}"/>
              </a:ext>
            </a:extLst>
          </p:cNvPr>
          <p:cNvSpPr/>
          <p:nvPr/>
        </p:nvSpPr>
        <p:spPr>
          <a:xfrm>
            <a:off x="10788875" y="3046983"/>
            <a:ext cx="184730" cy="369332"/>
          </a:xfrm>
          <a:prstGeom prst="rect">
            <a:avLst/>
          </a:prstGeom>
        </p:spPr>
        <p:txBody>
          <a:bodyPr wrap="none" rtlCol="0" anchor="ctr">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
        <p:nvSpPr>
          <p:cNvPr id="7" name="Freccia destra 6"/>
          <p:cNvSpPr/>
          <p:nvPr/>
        </p:nvSpPr>
        <p:spPr>
          <a:xfrm>
            <a:off x="1382890" y="1724650"/>
            <a:ext cx="10526889" cy="507940"/>
          </a:xfrm>
          <a:prstGeom prst="rightArrow">
            <a:avLst>
              <a:gd name="adj1" fmla="val 50000"/>
              <a:gd name="adj2" fmla="val 66669"/>
            </a:avLst>
          </a:prstGeom>
          <a:solidFill>
            <a:srgbClr val="2867AE"/>
          </a:solidFill>
          <a:ln>
            <a:solidFill>
              <a:srgbClr val="187047"/>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e 7"/>
          <p:cNvSpPr/>
          <p:nvPr/>
        </p:nvSpPr>
        <p:spPr>
          <a:xfrm>
            <a:off x="1643185" y="188358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 Placeholder 5">
            <a:extLst>
              <a:ext uri="{FF2B5EF4-FFF2-40B4-BE49-F238E27FC236}">
                <a16:creationId xmlns:a16="http://schemas.microsoft.com/office/drawing/2014/main" id="{A25BA597-D86E-4CD8-9A3C-25B1CF21548D}"/>
              </a:ext>
            </a:extLst>
          </p:cNvPr>
          <p:cNvSpPr txBox="1">
            <a:spLocks/>
          </p:cNvSpPr>
          <p:nvPr/>
        </p:nvSpPr>
        <p:spPr bwMode="auto">
          <a:xfrm>
            <a:off x="1343308" y="2261368"/>
            <a:ext cx="773424" cy="218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Diagnosis</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0" name="CasellaDiTesto 9"/>
          <p:cNvSpPr txBox="1"/>
          <p:nvPr/>
        </p:nvSpPr>
        <p:spPr>
          <a:xfrm>
            <a:off x="2289064" y="2248184"/>
            <a:ext cx="8784953" cy="107702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Invasive </a:t>
            </a:r>
            <a:r>
              <a:rPr kumimoji="0" lang="it-IT" sz="2133"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ductal</a:t>
            </a: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carcinoma G2 of </a:t>
            </a:r>
            <a:r>
              <a:rPr kumimoji="0" lang="it-IT" sz="2133" b="1" i="0" u="none" strike="noStrike" kern="1200" cap="none" spc="0" normalizeH="0" baseline="0" noProof="0" dirty="0">
                <a:ln>
                  <a:noFill/>
                </a:ln>
                <a:solidFill>
                  <a:srgbClr val="05406B"/>
                </a:solidFill>
                <a:effectLst/>
                <a:uLnTx/>
                <a:uFillTx/>
                <a:latin typeface="Arial Narrow" panose="020B0606020202030204" pitchFamily="34" charset="0"/>
                <a:ea typeface="MS PGothic" panose="020B0600070205080204" pitchFamily="34" charset="-128"/>
                <a:cs typeface="+mn-cs"/>
              </a:rPr>
              <a:t>the </a:t>
            </a:r>
            <a:r>
              <a:rPr kumimoji="0" lang="it-IT" sz="2133"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left</a:t>
            </a: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2133"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breast</a:t>
            </a:r>
            <a:endPar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ER: 65%; </a:t>
            </a:r>
            <a:r>
              <a:rPr kumimoji="0" lang="it-IT" sz="2133"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PgR</a:t>
            </a: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15%; Ki67: 20%; HER2: 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Stage: cT2 (m) cN0 M0</a:t>
            </a:r>
          </a:p>
        </p:txBody>
      </p:sp>
      <p:sp>
        <p:nvSpPr>
          <p:cNvPr id="11" name="CasellaDiTesto 10"/>
          <p:cNvSpPr txBox="1"/>
          <p:nvPr/>
        </p:nvSpPr>
        <p:spPr>
          <a:xfrm>
            <a:off x="357428" y="5922373"/>
            <a:ext cx="11541737" cy="2358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ER: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estrogen</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receptor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G: grade; HER2: human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epidermal</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growth</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factor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receptor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2;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PgR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progesterone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receptor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 TNM, </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tumour</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node</a:t>
            </a:r>
            <a:r>
              <a:rPr kumimoji="0" lang="it-IT" sz="933" b="0" i="0" u="none" strike="noStrike" kern="1200" cap="none" spc="0" normalizeH="0" baseline="0" noProof="0" dirty="0">
                <a:ln>
                  <a:noFill/>
                </a:ln>
                <a:solidFill>
                  <a:prstClr val="black"/>
                </a:solidFill>
                <a:effectLst/>
                <a:uLnTx/>
                <a:uFillTx/>
                <a:latin typeface="Calibri"/>
                <a:ea typeface="MS PGothic" charset="0"/>
                <a:cs typeface="+mn-cs"/>
              </a:rPr>
              <a:t>–</a:t>
            </a:r>
            <a:r>
              <a:rPr kumimoji="0" lang="it-IT" sz="933" b="0" i="0" u="none" strike="noStrike" kern="1200" cap="none" spc="0" normalizeH="0" baseline="0" noProof="0" dirty="0" err="1">
                <a:ln>
                  <a:noFill/>
                </a:ln>
                <a:solidFill>
                  <a:prstClr val="black"/>
                </a:solidFill>
                <a:effectLst/>
                <a:uLnTx/>
                <a:uFillTx/>
                <a:latin typeface="Calibri"/>
                <a:ea typeface="MS PGothic" charset="0"/>
                <a:cs typeface="+mn-cs"/>
              </a:rPr>
              <a:t>metastasis</a:t>
            </a:r>
            <a:endParaRPr kumimoji="0" lang="it-IT" sz="933" b="0" i="0" u="none" strike="noStrike" kern="1200" cap="none" spc="0" normalizeH="0" baseline="0" noProof="0" dirty="0">
              <a:ln>
                <a:noFill/>
              </a:ln>
              <a:solidFill>
                <a:prstClr val="black"/>
              </a:solidFill>
              <a:effectLst/>
              <a:uLnTx/>
              <a:uFillTx/>
              <a:latin typeface="Calibri"/>
              <a:ea typeface="MS PGothic" charset="0"/>
              <a:cs typeface="+mn-cs"/>
            </a:endParaRPr>
          </a:p>
        </p:txBody>
      </p:sp>
      <p:sp>
        <p:nvSpPr>
          <p:cNvPr id="12" name="Rectangle 14">
            <a:extLst>
              <a:ext uri="{FF2B5EF4-FFF2-40B4-BE49-F238E27FC236}">
                <a16:creationId xmlns:a16="http://schemas.microsoft.com/office/drawing/2014/main" id="{3E628CA6-E24B-4B7F-B321-D50ADD871BAC}"/>
              </a:ext>
            </a:extLst>
          </p:cNvPr>
          <p:cNvSpPr/>
          <p:nvPr/>
        </p:nvSpPr>
        <p:spPr bwMode="auto">
          <a:xfrm>
            <a:off x="937054" y="3933193"/>
            <a:ext cx="10907399" cy="410433"/>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2667" b="1" i="0" u="none" strike="noStrike" kern="1200" cap="none" spc="0" normalizeH="0" baseline="0" noProof="0" dirty="0">
                <a:ln>
                  <a:noFill/>
                </a:ln>
                <a:solidFill>
                  <a:srgbClr val="800000"/>
                </a:solidFill>
                <a:effectLst/>
                <a:uLnTx/>
                <a:uFillTx/>
                <a:latin typeface="Arial Narrow" panose="020B0606020202030204" pitchFamily="34" charset="0"/>
                <a:ea typeface="MS PGothic" panose="020B0600070205080204" pitchFamily="34" charset="-128"/>
                <a:cs typeface="+mn-cs"/>
              </a:rPr>
              <a:t>Surgery</a:t>
            </a:r>
          </a:p>
        </p:txBody>
      </p:sp>
      <p:sp>
        <p:nvSpPr>
          <p:cNvPr id="13" name="Rettangolo 12"/>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graphicFrame>
        <p:nvGraphicFramePr>
          <p:cNvPr id="14" name="Tabella 13"/>
          <p:cNvGraphicFramePr>
            <a:graphicFrameLocks noGrp="1"/>
          </p:cNvGraphicFramePr>
          <p:nvPr/>
        </p:nvGraphicFramePr>
        <p:xfrm>
          <a:off x="0" y="6492239"/>
          <a:ext cx="12192000" cy="3657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365760">
                <a:tc>
                  <a:txBody>
                    <a:bodyPr/>
                    <a:lstStyle/>
                    <a:p>
                      <a:pPr algn="ctr"/>
                      <a:r>
                        <a:rPr lang="it-IT" sz="1600" b="0" kern="1200" dirty="0">
                          <a:solidFill>
                            <a:srgbClr val="BFBFBF"/>
                          </a:solidFill>
                          <a:latin typeface="+mn-lt"/>
                          <a:ea typeface="+mn-ea"/>
                          <a:cs typeface="+mn-cs"/>
                        </a:rPr>
                        <a:t>MH</a:t>
                      </a:r>
                      <a:r>
                        <a:rPr lang="it-IT" sz="1600" b="1" dirty="0">
                          <a:solidFill>
                            <a:schemeClr val="bg1"/>
                          </a:solidFill>
                        </a:rPr>
                        <a:t> </a:t>
                      </a:r>
                      <a:r>
                        <a:rPr lang="it-IT" sz="1600" b="0" kern="1200" dirty="0">
                          <a:solidFill>
                            <a:srgbClr val="BFBFBF"/>
                          </a:solidFill>
                          <a:latin typeface="+mn-lt"/>
                          <a:ea typeface="+mn-ea"/>
                          <a:cs typeface="+mn-cs"/>
                        </a:rPr>
                        <a:t>and</a:t>
                      </a:r>
                      <a:r>
                        <a:rPr lang="it-IT" sz="1600" b="1" dirty="0">
                          <a:solidFill>
                            <a:schemeClr val="bg1"/>
                          </a:solidFill>
                        </a:rPr>
                        <a:t> </a:t>
                      </a:r>
                      <a:r>
                        <a:rPr lang="it-IT" sz="1600" b="0" kern="1200" dirty="0" err="1">
                          <a:solidFill>
                            <a:srgbClr val="BFBFBF"/>
                          </a:solidFill>
                          <a:latin typeface="+mn-lt"/>
                          <a:ea typeface="+mn-ea"/>
                          <a:cs typeface="+mn-cs"/>
                        </a:rPr>
                        <a:t>diagnosis</a:t>
                      </a:r>
                      <a:endParaRPr lang="it-IT" sz="1600" b="0" kern="1200" dirty="0">
                        <a:solidFill>
                          <a:srgbClr val="BFBFBF"/>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1" kern="1200" dirty="0" err="1">
                          <a:solidFill>
                            <a:schemeClr val="bg1"/>
                          </a:solidFill>
                          <a:latin typeface="+mn-lt"/>
                          <a:ea typeface="+mn-ea"/>
                          <a:cs typeface="+mn-cs"/>
                        </a:rPr>
                        <a:t>Surgery</a:t>
                      </a:r>
                      <a:endParaRPr lang="it-IT" sz="1600" b="1" kern="1200" dirty="0">
                        <a:solidFill>
                          <a:schemeClr val="bg1"/>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Chemotherapy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Radiotherapy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a:solidFill>
                            <a:srgbClr val="BFBFBF"/>
                          </a:solidFill>
                        </a:rPr>
                        <a:t>ET + Treatment</a:t>
                      </a:r>
                      <a:r>
                        <a:rPr lang="it-IT" sz="1600" b="0" baseline="0" dirty="0">
                          <a:solidFill>
                            <a:srgbClr val="BFBFBF"/>
                          </a:solidFill>
                        </a:rPr>
                        <a:t> escalation</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5" name="Title 2">
            <a:extLst>
              <a:ext uri="{FF2B5EF4-FFF2-40B4-BE49-F238E27FC236}">
                <a16:creationId xmlns:a16="http://schemas.microsoft.com/office/drawing/2014/main" id="{465FB4FE-22E8-83C7-824B-E47305BDB230}"/>
              </a:ext>
            </a:extLst>
          </p:cNvPr>
          <p:cNvSpPr txBox="1">
            <a:spLocks/>
          </p:cNvSpPr>
          <p:nvPr/>
        </p:nvSpPr>
        <p:spPr>
          <a:xfrm>
            <a:off x="632399" y="548680"/>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Prof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Curigliano</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 Case: 69-year-old woman (continued)</a:t>
            </a: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Diagnosis of HR+/HER2-low breast cancer</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Tree>
    <p:extLst>
      <p:ext uri="{BB962C8B-B14F-4D97-AF65-F5344CB8AC3E}">
        <p14:creationId xmlns:p14="http://schemas.microsoft.com/office/powerpoint/2010/main" val="410210372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9AA2D83-E9AA-4456-ABFD-01721234E01C}"/>
              </a:ext>
            </a:extLst>
          </p:cNvPr>
          <p:cNvSpPr txBox="1">
            <a:spLocks/>
          </p:cNvSpPr>
          <p:nvPr/>
        </p:nvSpPr>
        <p:spPr bwMode="auto">
          <a:xfrm>
            <a:off x="584212" y="1857355"/>
            <a:ext cx="961355" cy="285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l" defTabSz="914356" rtl="0" eaLnBrk="0" fontAlgn="base" latinLnBrk="0" hangingPunct="0">
              <a:lnSpc>
                <a:spcPct val="100000"/>
              </a:lnSpc>
              <a:spcBef>
                <a:spcPct val="75000"/>
              </a:spcBef>
              <a:spcAft>
                <a:spcPct val="0"/>
              </a:spcAft>
              <a:buClr>
                <a:srgbClr val="44546A"/>
              </a:buClr>
              <a:buSzPct val="100000"/>
              <a:buFontTx/>
              <a:buNone/>
              <a:tabLst/>
              <a:defRPr/>
            </a:pPr>
            <a:r>
              <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Timeline</a:t>
            </a:r>
          </a:p>
        </p:txBody>
      </p:sp>
      <p:sp>
        <p:nvSpPr>
          <p:cNvPr id="3" name="Title 2">
            <a:extLst>
              <a:ext uri="{FF2B5EF4-FFF2-40B4-BE49-F238E27FC236}">
                <a16:creationId xmlns:a16="http://schemas.microsoft.com/office/drawing/2014/main" id="{C49E2771-0B72-4079-BF5D-C5FC222D7115}"/>
              </a:ext>
            </a:extLst>
          </p:cNvPr>
          <p:cNvSpPr txBox="1">
            <a:spLocks/>
          </p:cNvSpPr>
          <p:nvPr/>
        </p:nvSpPr>
        <p:spPr>
          <a:xfrm>
            <a:off x="479999" y="548680"/>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Prof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Curigliano</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 Case: 69-year-old woman (continued)</a:t>
            </a: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Adjuvant therapy</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
        <p:nvSpPr>
          <p:cNvPr id="4" name="Text Placeholder 5">
            <a:extLst>
              <a:ext uri="{FF2B5EF4-FFF2-40B4-BE49-F238E27FC236}">
                <a16:creationId xmlns:a16="http://schemas.microsoft.com/office/drawing/2014/main" id="{C8F42D33-11DF-4359-B88C-2CC18C375EE8}"/>
              </a:ext>
            </a:extLst>
          </p:cNvPr>
          <p:cNvSpPr txBox="1">
            <a:spLocks/>
          </p:cNvSpPr>
          <p:nvPr/>
        </p:nvSpPr>
        <p:spPr bwMode="auto">
          <a:xfrm>
            <a:off x="1374409" y="1524744"/>
            <a:ext cx="681847"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Aug 2024</a:t>
            </a:r>
          </a:p>
        </p:txBody>
      </p:sp>
      <p:sp>
        <p:nvSpPr>
          <p:cNvPr id="5" name="Rectangle 99">
            <a:extLst>
              <a:ext uri="{FF2B5EF4-FFF2-40B4-BE49-F238E27FC236}">
                <a16:creationId xmlns:a16="http://schemas.microsoft.com/office/drawing/2014/main" id="{53AAD348-03E3-4047-B117-D449671A79EB}"/>
              </a:ext>
            </a:extLst>
          </p:cNvPr>
          <p:cNvSpPr/>
          <p:nvPr/>
        </p:nvSpPr>
        <p:spPr>
          <a:xfrm>
            <a:off x="10788875" y="3046983"/>
            <a:ext cx="184730" cy="369332"/>
          </a:xfrm>
          <a:prstGeom prst="rect">
            <a:avLst/>
          </a:prstGeom>
        </p:spPr>
        <p:txBody>
          <a:bodyPr wrap="none" rtlCol="0" anchor="ctr">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
        <p:nvSpPr>
          <p:cNvPr id="7" name="Freccia destra 6"/>
          <p:cNvSpPr/>
          <p:nvPr/>
        </p:nvSpPr>
        <p:spPr>
          <a:xfrm>
            <a:off x="1382890" y="1724650"/>
            <a:ext cx="10526889" cy="507940"/>
          </a:xfrm>
          <a:prstGeom prst="rightArrow">
            <a:avLst>
              <a:gd name="adj1" fmla="val 50000"/>
              <a:gd name="adj2" fmla="val 66669"/>
            </a:avLst>
          </a:prstGeom>
          <a:solidFill>
            <a:srgbClr val="2867AE"/>
          </a:solidFill>
          <a:ln>
            <a:solidFill>
              <a:srgbClr val="187047"/>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e 7"/>
          <p:cNvSpPr/>
          <p:nvPr/>
        </p:nvSpPr>
        <p:spPr>
          <a:xfrm>
            <a:off x="1643185" y="188358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 Placeholder 5">
            <a:extLst>
              <a:ext uri="{FF2B5EF4-FFF2-40B4-BE49-F238E27FC236}">
                <a16:creationId xmlns:a16="http://schemas.microsoft.com/office/drawing/2014/main" id="{A25BA597-D86E-4CD8-9A3C-25B1CF21548D}"/>
              </a:ext>
            </a:extLst>
          </p:cNvPr>
          <p:cNvSpPr txBox="1">
            <a:spLocks/>
          </p:cNvSpPr>
          <p:nvPr/>
        </p:nvSpPr>
        <p:spPr bwMode="auto">
          <a:xfrm>
            <a:off x="1343308" y="2261368"/>
            <a:ext cx="773424" cy="218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Diagnosis</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2" name="Text Placeholder 5">
            <a:extLst>
              <a:ext uri="{FF2B5EF4-FFF2-40B4-BE49-F238E27FC236}">
                <a16:creationId xmlns:a16="http://schemas.microsoft.com/office/drawing/2014/main" id="{C8F42D33-11DF-4359-B88C-2CC18C375EE8}"/>
              </a:ext>
            </a:extLst>
          </p:cNvPr>
          <p:cNvSpPr txBox="1">
            <a:spLocks/>
          </p:cNvSpPr>
          <p:nvPr/>
        </p:nvSpPr>
        <p:spPr bwMode="auto">
          <a:xfrm>
            <a:off x="2394062" y="1501170"/>
            <a:ext cx="681847"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Sept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3" name="Ovale 12"/>
          <p:cNvSpPr/>
          <p:nvPr/>
        </p:nvSpPr>
        <p:spPr>
          <a:xfrm>
            <a:off x="2617480" y="1890249"/>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 Placeholder 5">
            <a:extLst>
              <a:ext uri="{FF2B5EF4-FFF2-40B4-BE49-F238E27FC236}">
                <a16:creationId xmlns:a16="http://schemas.microsoft.com/office/drawing/2014/main" id="{A25BA597-D86E-4CD8-9A3C-25B1CF21548D}"/>
              </a:ext>
            </a:extLst>
          </p:cNvPr>
          <p:cNvSpPr txBox="1">
            <a:spLocks/>
          </p:cNvSpPr>
          <p:nvPr/>
        </p:nvSpPr>
        <p:spPr bwMode="auto">
          <a:xfrm>
            <a:off x="2317603" y="2268032"/>
            <a:ext cx="1155270" cy="235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Surgery</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8" name="Rettangolo 17"/>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graphicFrame>
        <p:nvGraphicFramePr>
          <p:cNvPr id="19" name="Tabella 18"/>
          <p:cNvGraphicFramePr>
            <a:graphicFrameLocks noGrp="1"/>
          </p:cNvGraphicFramePr>
          <p:nvPr/>
        </p:nvGraphicFramePr>
        <p:xfrm>
          <a:off x="0" y="6492239"/>
          <a:ext cx="12192000" cy="3657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365760">
                <a:tc>
                  <a:txBody>
                    <a:bodyPr/>
                    <a:lstStyle/>
                    <a:p>
                      <a:pPr algn="ctr"/>
                      <a:r>
                        <a:rPr lang="it-IT" sz="1600" b="0" kern="1200" dirty="0">
                          <a:solidFill>
                            <a:srgbClr val="BFBFBF"/>
                          </a:solidFill>
                          <a:latin typeface="+mn-lt"/>
                          <a:ea typeface="+mn-ea"/>
                          <a:cs typeface="+mn-cs"/>
                        </a:rPr>
                        <a:t>MH</a:t>
                      </a:r>
                      <a:r>
                        <a:rPr lang="it-IT" sz="1600" b="1" dirty="0">
                          <a:solidFill>
                            <a:schemeClr val="bg1"/>
                          </a:solidFill>
                        </a:rPr>
                        <a:t> </a:t>
                      </a:r>
                      <a:r>
                        <a:rPr lang="it-IT" sz="1600" b="0" kern="1200" dirty="0">
                          <a:solidFill>
                            <a:srgbClr val="BFBFBF"/>
                          </a:solidFill>
                          <a:latin typeface="+mn-lt"/>
                          <a:ea typeface="+mn-ea"/>
                          <a:cs typeface="+mn-cs"/>
                        </a:rPr>
                        <a:t>and</a:t>
                      </a:r>
                      <a:r>
                        <a:rPr lang="it-IT" sz="1600" b="1" dirty="0">
                          <a:solidFill>
                            <a:schemeClr val="bg1"/>
                          </a:solidFill>
                        </a:rPr>
                        <a:t> </a:t>
                      </a:r>
                      <a:r>
                        <a:rPr lang="it-IT" sz="1600" b="0" kern="1200" dirty="0" err="1">
                          <a:solidFill>
                            <a:srgbClr val="BFBFBF"/>
                          </a:solidFill>
                          <a:latin typeface="+mn-lt"/>
                          <a:ea typeface="+mn-ea"/>
                          <a:cs typeface="+mn-cs"/>
                        </a:rPr>
                        <a:t>diagnosis</a:t>
                      </a:r>
                      <a:endParaRPr lang="it-IT" sz="1600" b="0" kern="1200" dirty="0">
                        <a:solidFill>
                          <a:srgbClr val="BFBFBF"/>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1" kern="1200" dirty="0" err="1">
                          <a:solidFill>
                            <a:schemeClr val="bg1"/>
                          </a:solidFill>
                          <a:latin typeface="+mn-lt"/>
                          <a:ea typeface="+mn-ea"/>
                          <a:cs typeface="+mn-cs"/>
                        </a:rPr>
                        <a:t>Surgery</a:t>
                      </a:r>
                      <a:endParaRPr lang="it-IT" sz="1600" b="1" kern="1200" dirty="0">
                        <a:solidFill>
                          <a:schemeClr val="bg1"/>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Chemotherapy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Radiotherapy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a:solidFill>
                            <a:srgbClr val="BFBFBF"/>
                          </a:solidFill>
                        </a:rPr>
                        <a:t>ET + Treatment</a:t>
                      </a:r>
                      <a:r>
                        <a:rPr lang="it-IT" sz="1600" b="0" baseline="0" dirty="0">
                          <a:solidFill>
                            <a:srgbClr val="BFBFBF"/>
                          </a:solidFill>
                        </a:rPr>
                        <a:t> escalation</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5" name="Rectangle 14">
            <a:extLst>
              <a:ext uri="{FF2B5EF4-FFF2-40B4-BE49-F238E27FC236}">
                <a16:creationId xmlns:a16="http://schemas.microsoft.com/office/drawing/2014/main" id="{F7635E71-C2E2-459C-AA47-CD4F0EBA8F9D}"/>
              </a:ext>
            </a:extLst>
          </p:cNvPr>
          <p:cNvSpPr/>
          <p:nvPr/>
        </p:nvSpPr>
        <p:spPr bwMode="auto">
          <a:xfrm>
            <a:off x="2374027" y="2995593"/>
            <a:ext cx="3643539" cy="1138773"/>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Left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nipple-sparing</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mastectomy</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4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confluent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lumps</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measuring</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more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than</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4 cm</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Left axillary lymph node biopsy</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Immediate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breast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reconstruction</a:t>
            </a:r>
            <a:endPar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sp>
        <p:nvSpPr>
          <p:cNvPr id="16" name="CasellaDiTesto 15">
            <a:extLst>
              <a:ext uri="{FF2B5EF4-FFF2-40B4-BE49-F238E27FC236}">
                <a16:creationId xmlns:a16="http://schemas.microsoft.com/office/drawing/2014/main" id="{63AAB6FA-C32B-429D-AE8E-2853CB7B59BA}"/>
              </a:ext>
            </a:extLst>
          </p:cNvPr>
          <p:cNvSpPr txBox="1"/>
          <p:nvPr/>
        </p:nvSpPr>
        <p:spPr>
          <a:xfrm>
            <a:off x="1905245" y="5500820"/>
            <a:ext cx="4690708" cy="42056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Stage: pT2 (2.2 cm) (m) pN0 </a:t>
            </a:r>
            <a:r>
              <a:rPr kumimoji="0" lang="it-IT" sz="2133"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sent</a:t>
            </a: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(0/1) cM0</a:t>
            </a:r>
          </a:p>
        </p:txBody>
      </p:sp>
      <p:sp>
        <p:nvSpPr>
          <p:cNvPr id="17" name="Rectangle 14">
            <a:extLst>
              <a:ext uri="{FF2B5EF4-FFF2-40B4-BE49-F238E27FC236}">
                <a16:creationId xmlns:a16="http://schemas.microsoft.com/office/drawing/2014/main" id="{EB32D156-A35A-40D8-A9A8-8C41627F751B}"/>
              </a:ext>
            </a:extLst>
          </p:cNvPr>
          <p:cNvSpPr/>
          <p:nvPr/>
        </p:nvSpPr>
        <p:spPr bwMode="auto">
          <a:xfrm>
            <a:off x="2317602" y="4425131"/>
            <a:ext cx="3643539" cy="815608"/>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IDC NOS, G2. pLVI1</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ER (IHC): 95%; </a:t>
            </a:r>
            <a:r>
              <a:rPr kumimoji="0" lang="en-US"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PgR</a:t>
            </a: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(IHC): 95%; Ki67: 10%; HER2 IHC score: 1+. </a:t>
            </a:r>
            <a:r>
              <a:rPr kumimoji="0" lang="en-US"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PIK3CA E542K</a:t>
            </a:r>
          </a:p>
        </p:txBody>
      </p:sp>
      <p:sp>
        <p:nvSpPr>
          <p:cNvPr id="20" name="TextBox 15">
            <a:extLst>
              <a:ext uri="{FF2B5EF4-FFF2-40B4-BE49-F238E27FC236}">
                <a16:creationId xmlns:a16="http://schemas.microsoft.com/office/drawing/2014/main" id="{5A5D1FF1-3BF8-4264-89BE-C3A717DD5348}"/>
              </a:ext>
            </a:extLst>
          </p:cNvPr>
          <p:cNvSpPr txBox="1"/>
          <p:nvPr/>
        </p:nvSpPr>
        <p:spPr>
          <a:xfrm>
            <a:off x="2365555" y="4186482"/>
            <a:ext cx="2700000"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Histology</a:t>
            </a:r>
          </a:p>
        </p:txBody>
      </p:sp>
      <p:pic>
        <p:nvPicPr>
          <p:cNvPr id="21" name="Graphic 6" descr="Microscope outline">
            <a:extLst>
              <a:ext uri="{FF2B5EF4-FFF2-40B4-BE49-F238E27FC236}">
                <a16:creationId xmlns:a16="http://schemas.microsoft.com/office/drawing/2014/main" id="{F027B476-ACC6-4267-A69C-3538C38D4C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4828" y="4209153"/>
            <a:ext cx="698384" cy="698384"/>
          </a:xfrm>
          <a:prstGeom prst="rect">
            <a:avLst/>
          </a:prstGeom>
        </p:spPr>
      </p:pic>
      <p:pic>
        <p:nvPicPr>
          <p:cNvPr id="22" name="Immagine 21">
            <a:extLst>
              <a:ext uri="{FF2B5EF4-FFF2-40B4-BE49-F238E27FC236}">
                <a16:creationId xmlns:a16="http://schemas.microsoft.com/office/drawing/2014/main" id="{7BC2F255-B65D-4581-9E61-35A23DA2C658}"/>
              </a:ext>
            </a:extLst>
          </p:cNvPr>
          <p:cNvPicPr>
            <a:picLocks noChangeAspect="1"/>
          </p:cNvPicPr>
          <p:nvPr/>
        </p:nvPicPr>
        <p:blipFill>
          <a:blip r:embed="rId4"/>
          <a:stretch>
            <a:fillRect/>
          </a:stretch>
        </p:blipFill>
        <p:spPr>
          <a:xfrm>
            <a:off x="1537945" y="2755041"/>
            <a:ext cx="713192" cy="650547"/>
          </a:xfrm>
          <a:prstGeom prst="rect">
            <a:avLst/>
          </a:prstGeom>
        </p:spPr>
      </p:pic>
      <p:pic>
        <p:nvPicPr>
          <p:cNvPr id="24" name="Immagine 23">
            <a:extLst>
              <a:ext uri="{FF2B5EF4-FFF2-40B4-BE49-F238E27FC236}">
                <a16:creationId xmlns:a16="http://schemas.microsoft.com/office/drawing/2014/main" id="{8DD86DB8-87E0-4A49-82B8-EA1892390800}"/>
              </a:ext>
            </a:extLst>
          </p:cNvPr>
          <p:cNvPicPr>
            <a:picLocks noChangeAspect="1"/>
          </p:cNvPicPr>
          <p:nvPr/>
        </p:nvPicPr>
        <p:blipFill>
          <a:blip r:embed="rId5"/>
          <a:stretch>
            <a:fillRect/>
          </a:stretch>
        </p:blipFill>
        <p:spPr>
          <a:xfrm>
            <a:off x="6890612" y="2820340"/>
            <a:ext cx="878908" cy="1064953"/>
          </a:xfrm>
          <a:prstGeom prst="rect">
            <a:avLst/>
          </a:prstGeom>
        </p:spPr>
      </p:pic>
      <p:sp>
        <p:nvSpPr>
          <p:cNvPr id="25" name="Rectangle 14">
            <a:extLst>
              <a:ext uri="{FF2B5EF4-FFF2-40B4-BE49-F238E27FC236}">
                <a16:creationId xmlns:a16="http://schemas.microsoft.com/office/drawing/2014/main" id="{2CF69A46-80F7-42E7-B217-70B837DD6215}"/>
              </a:ext>
            </a:extLst>
          </p:cNvPr>
          <p:cNvSpPr/>
          <p:nvPr/>
        </p:nvSpPr>
        <p:spPr bwMode="auto">
          <a:xfrm>
            <a:off x="7769520" y="3046984"/>
            <a:ext cx="3643539" cy="246221"/>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Adjuvant letrozole</a:t>
            </a:r>
          </a:p>
        </p:txBody>
      </p:sp>
      <p:sp>
        <p:nvSpPr>
          <p:cNvPr id="26" name="Ovale 25">
            <a:extLst>
              <a:ext uri="{FF2B5EF4-FFF2-40B4-BE49-F238E27FC236}">
                <a16:creationId xmlns:a16="http://schemas.microsoft.com/office/drawing/2014/main" id="{661FF750-D116-45D4-A44F-7728923B9182}"/>
              </a:ext>
            </a:extLst>
          </p:cNvPr>
          <p:cNvSpPr/>
          <p:nvPr/>
        </p:nvSpPr>
        <p:spPr>
          <a:xfrm>
            <a:off x="7181127" y="1883584"/>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 Placeholder 5">
            <a:extLst>
              <a:ext uri="{FF2B5EF4-FFF2-40B4-BE49-F238E27FC236}">
                <a16:creationId xmlns:a16="http://schemas.microsoft.com/office/drawing/2014/main" id="{AAD7E392-984C-4F38-9883-2FBF14A81142}"/>
              </a:ext>
            </a:extLst>
          </p:cNvPr>
          <p:cNvSpPr txBox="1">
            <a:spLocks/>
          </p:cNvSpPr>
          <p:nvPr/>
        </p:nvSpPr>
        <p:spPr bwMode="auto">
          <a:xfrm>
            <a:off x="7005206" y="1560040"/>
            <a:ext cx="681847"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Nov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Tree>
    <p:extLst>
      <p:ext uri="{BB962C8B-B14F-4D97-AF65-F5344CB8AC3E}">
        <p14:creationId xmlns:p14="http://schemas.microsoft.com/office/powerpoint/2010/main" val="35323356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9AA2D83-E9AA-4456-ABFD-01721234E01C}"/>
              </a:ext>
            </a:extLst>
          </p:cNvPr>
          <p:cNvSpPr txBox="1">
            <a:spLocks/>
          </p:cNvSpPr>
          <p:nvPr/>
        </p:nvSpPr>
        <p:spPr bwMode="auto">
          <a:xfrm>
            <a:off x="584212" y="1857355"/>
            <a:ext cx="961355" cy="285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l" defTabSz="914356" rtl="0" eaLnBrk="0" fontAlgn="base" latinLnBrk="0" hangingPunct="0">
              <a:lnSpc>
                <a:spcPct val="100000"/>
              </a:lnSpc>
              <a:spcBef>
                <a:spcPct val="75000"/>
              </a:spcBef>
              <a:spcAft>
                <a:spcPct val="0"/>
              </a:spcAft>
              <a:buClr>
                <a:srgbClr val="44546A"/>
              </a:buClr>
              <a:buSzPct val="100000"/>
              <a:buFontTx/>
              <a:buNone/>
              <a:tabLst/>
              <a:defRPr/>
            </a:pPr>
            <a:r>
              <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Timeline</a:t>
            </a:r>
          </a:p>
        </p:txBody>
      </p:sp>
      <p:sp>
        <p:nvSpPr>
          <p:cNvPr id="3" name="Title 2">
            <a:extLst>
              <a:ext uri="{FF2B5EF4-FFF2-40B4-BE49-F238E27FC236}">
                <a16:creationId xmlns:a16="http://schemas.microsoft.com/office/drawing/2014/main" id="{C49E2771-0B72-4079-BF5D-C5FC222D7115}"/>
              </a:ext>
            </a:extLst>
          </p:cNvPr>
          <p:cNvSpPr txBox="1">
            <a:spLocks/>
          </p:cNvSpPr>
          <p:nvPr/>
        </p:nvSpPr>
        <p:spPr>
          <a:xfrm>
            <a:off x="479999" y="646992"/>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
        <p:nvSpPr>
          <p:cNvPr id="4" name="Text Placeholder 5">
            <a:extLst>
              <a:ext uri="{FF2B5EF4-FFF2-40B4-BE49-F238E27FC236}">
                <a16:creationId xmlns:a16="http://schemas.microsoft.com/office/drawing/2014/main" id="{C8F42D33-11DF-4359-B88C-2CC18C375EE8}"/>
              </a:ext>
            </a:extLst>
          </p:cNvPr>
          <p:cNvSpPr txBox="1">
            <a:spLocks/>
          </p:cNvSpPr>
          <p:nvPr/>
        </p:nvSpPr>
        <p:spPr bwMode="auto">
          <a:xfrm>
            <a:off x="1374409" y="1524744"/>
            <a:ext cx="681847"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Aug 2024</a:t>
            </a:r>
          </a:p>
        </p:txBody>
      </p:sp>
      <p:sp>
        <p:nvSpPr>
          <p:cNvPr id="5" name="Rectangle 99">
            <a:extLst>
              <a:ext uri="{FF2B5EF4-FFF2-40B4-BE49-F238E27FC236}">
                <a16:creationId xmlns:a16="http://schemas.microsoft.com/office/drawing/2014/main" id="{53AAD348-03E3-4047-B117-D449671A79EB}"/>
              </a:ext>
            </a:extLst>
          </p:cNvPr>
          <p:cNvSpPr/>
          <p:nvPr/>
        </p:nvSpPr>
        <p:spPr>
          <a:xfrm>
            <a:off x="10788875" y="3046983"/>
            <a:ext cx="184730" cy="369332"/>
          </a:xfrm>
          <a:prstGeom prst="rect">
            <a:avLst/>
          </a:prstGeom>
        </p:spPr>
        <p:txBody>
          <a:bodyPr wrap="none" rtlCol="0" anchor="ctr">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
        <p:nvSpPr>
          <p:cNvPr id="7" name="Freccia destra 6"/>
          <p:cNvSpPr/>
          <p:nvPr/>
        </p:nvSpPr>
        <p:spPr>
          <a:xfrm>
            <a:off x="1382890" y="1724650"/>
            <a:ext cx="10526889" cy="507940"/>
          </a:xfrm>
          <a:prstGeom prst="rightArrow">
            <a:avLst>
              <a:gd name="adj1" fmla="val 50000"/>
              <a:gd name="adj2" fmla="val 66669"/>
            </a:avLst>
          </a:prstGeom>
          <a:solidFill>
            <a:srgbClr val="2867AE"/>
          </a:solidFill>
          <a:ln>
            <a:solidFill>
              <a:srgbClr val="187047"/>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e 7"/>
          <p:cNvSpPr/>
          <p:nvPr/>
        </p:nvSpPr>
        <p:spPr>
          <a:xfrm>
            <a:off x="1643185" y="188358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 Placeholder 5">
            <a:extLst>
              <a:ext uri="{FF2B5EF4-FFF2-40B4-BE49-F238E27FC236}">
                <a16:creationId xmlns:a16="http://schemas.microsoft.com/office/drawing/2014/main" id="{A25BA597-D86E-4CD8-9A3C-25B1CF21548D}"/>
              </a:ext>
            </a:extLst>
          </p:cNvPr>
          <p:cNvSpPr txBox="1">
            <a:spLocks/>
          </p:cNvSpPr>
          <p:nvPr/>
        </p:nvSpPr>
        <p:spPr bwMode="auto">
          <a:xfrm>
            <a:off x="1343308" y="2261368"/>
            <a:ext cx="773424" cy="218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Diagnosis</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2" name="Text Placeholder 5">
            <a:extLst>
              <a:ext uri="{FF2B5EF4-FFF2-40B4-BE49-F238E27FC236}">
                <a16:creationId xmlns:a16="http://schemas.microsoft.com/office/drawing/2014/main" id="{C8F42D33-11DF-4359-B88C-2CC18C375EE8}"/>
              </a:ext>
            </a:extLst>
          </p:cNvPr>
          <p:cNvSpPr txBox="1">
            <a:spLocks/>
          </p:cNvSpPr>
          <p:nvPr/>
        </p:nvSpPr>
        <p:spPr bwMode="auto">
          <a:xfrm>
            <a:off x="2394062" y="1501170"/>
            <a:ext cx="681847"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Sept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3" name="Ovale 12"/>
          <p:cNvSpPr/>
          <p:nvPr/>
        </p:nvSpPr>
        <p:spPr>
          <a:xfrm>
            <a:off x="2617480" y="1890249"/>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 Placeholder 5">
            <a:extLst>
              <a:ext uri="{FF2B5EF4-FFF2-40B4-BE49-F238E27FC236}">
                <a16:creationId xmlns:a16="http://schemas.microsoft.com/office/drawing/2014/main" id="{A25BA597-D86E-4CD8-9A3C-25B1CF21548D}"/>
              </a:ext>
            </a:extLst>
          </p:cNvPr>
          <p:cNvSpPr txBox="1">
            <a:spLocks/>
          </p:cNvSpPr>
          <p:nvPr/>
        </p:nvSpPr>
        <p:spPr bwMode="auto">
          <a:xfrm>
            <a:off x="2317603" y="2268032"/>
            <a:ext cx="1155270" cy="235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Surgery</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8" name="Rettangolo 17"/>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graphicFrame>
        <p:nvGraphicFramePr>
          <p:cNvPr id="19" name="Tabella 18"/>
          <p:cNvGraphicFramePr>
            <a:graphicFrameLocks noGrp="1"/>
          </p:cNvGraphicFramePr>
          <p:nvPr/>
        </p:nvGraphicFramePr>
        <p:xfrm>
          <a:off x="0" y="6492239"/>
          <a:ext cx="12192000" cy="3657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365760">
                <a:tc>
                  <a:txBody>
                    <a:bodyPr/>
                    <a:lstStyle/>
                    <a:p>
                      <a:pPr algn="ctr"/>
                      <a:r>
                        <a:rPr lang="it-IT" sz="1600" b="0" kern="1200" dirty="0">
                          <a:solidFill>
                            <a:srgbClr val="BFBFBF"/>
                          </a:solidFill>
                          <a:latin typeface="+mn-lt"/>
                          <a:ea typeface="+mn-ea"/>
                          <a:cs typeface="+mn-cs"/>
                        </a:rPr>
                        <a:t>MH</a:t>
                      </a:r>
                      <a:r>
                        <a:rPr lang="it-IT" sz="1600" b="1" dirty="0">
                          <a:solidFill>
                            <a:schemeClr val="bg1"/>
                          </a:solidFill>
                        </a:rPr>
                        <a:t> </a:t>
                      </a:r>
                      <a:r>
                        <a:rPr lang="it-IT" sz="1600" b="0" kern="1200" dirty="0">
                          <a:solidFill>
                            <a:srgbClr val="BFBFBF"/>
                          </a:solidFill>
                          <a:latin typeface="+mn-lt"/>
                          <a:ea typeface="+mn-ea"/>
                          <a:cs typeface="+mn-cs"/>
                        </a:rPr>
                        <a:t>and</a:t>
                      </a:r>
                      <a:r>
                        <a:rPr lang="it-IT" sz="1600" b="1" dirty="0">
                          <a:solidFill>
                            <a:schemeClr val="bg1"/>
                          </a:solidFill>
                        </a:rPr>
                        <a:t> </a:t>
                      </a:r>
                      <a:r>
                        <a:rPr lang="it-IT" sz="1600" b="0" kern="1200" dirty="0" err="1">
                          <a:solidFill>
                            <a:srgbClr val="BFBFBF"/>
                          </a:solidFill>
                          <a:latin typeface="+mn-lt"/>
                          <a:ea typeface="+mn-ea"/>
                          <a:cs typeface="+mn-cs"/>
                        </a:rPr>
                        <a:t>diagnosis</a:t>
                      </a:r>
                      <a:endParaRPr lang="it-IT" sz="1600" b="0" kern="1200" dirty="0">
                        <a:solidFill>
                          <a:srgbClr val="BFBFBF"/>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1" kern="1200" dirty="0" err="1">
                          <a:solidFill>
                            <a:schemeClr val="bg1"/>
                          </a:solidFill>
                          <a:latin typeface="+mn-lt"/>
                          <a:ea typeface="+mn-ea"/>
                          <a:cs typeface="+mn-cs"/>
                        </a:rPr>
                        <a:t>Surgery</a:t>
                      </a:r>
                      <a:endParaRPr lang="it-IT" sz="1600" b="1" kern="1200" dirty="0">
                        <a:solidFill>
                          <a:schemeClr val="bg1"/>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Chemotherapy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Radiotherapy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a:solidFill>
                            <a:srgbClr val="BFBFBF"/>
                          </a:solidFill>
                        </a:rPr>
                        <a:t>ET + Treatment</a:t>
                      </a:r>
                      <a:r>
                        <a:rPr lang="it-IT" sz="1600" b="0" baseline="0" dirty="0">
                          <a:solidFill>
                            <a:srgbClr val="BFBFBF"/>
                          </a:solidFill>
                        </a:rPr>
                        <a:t> escalation</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5" name="Rectangle 14">
            <a:extLst>
              <a:ext uri="{FF2B5EF4-FFF2-40B4-BE49-F238E27FC236}">
                <a16:creationId xmlns:a16="http://schemas.microsoft.com/office/drawing/2014/main" id="{F7635E71-C2E2-459C-AA47-CD4F0EBA8F9D}"/>
              </a:ext>
            </a:extLst>
          </p:cNvPr>
          <p:cNvSpPr/>
          <p:nvPr/>
        </p:nvSpPr>
        <p:spPr bwMode="auto">
          <a:xfrm>
            <a:off x="2374027" y="2995593"/>
            <a:ext cx="3643539" cy="1138773"/>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Left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nipple-sparing</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mastectomy</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4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confluent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lumps</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measuring</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more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than</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4 cm</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Left axillary lymph node biopsy</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Immediate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breast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reconstruction</a:t>
            </a:r>
            <a:endPar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sp>
        <p:nvSpPr>
          <p:cNvPr id="16" name="CasellaDiTesto 15">
            <a:extLst>
              <a:ext uri="{FF2B5EF4-FFF2-40B4-BE49-F238E27FC236}">
                <a16:creationId xmlns:a16="http://schemas.microsoft.com/office/drawing/2014/main" id="{63AAB6FA-C32B-429D-AE8E-2853CB7B59BA}"/>
              </a:ext>
            </a:extLst>
          </p:cNvPr>
          <p:cNvSpPr txBox="1"/>
          <p:nvPr/>
        </p:nvSpPr>
        <p:spPr>
          <a:xfrm>
            <a:off x="1905245" y="5500820"/>
            <a:ext cx="4690708" cy="42056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Stage: pT2 (2.2 cm) (m) pN0 </a:t>
            </a:r>
            <a:r>
              <a:rPr kumimoji="0" lang="it-IT" sz="2133"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sent</a:t>
            </a: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(0/1) cM0</a:t>
            </a:r>
          </a:p>
        </p:txBody>
      </p:sp>
      <p:sp>
        <p:nvSpPr>
          <p:cNvPr id="17" name="Rectangle 14">
            <a:extLst>
              <a:ext uri="{FF2B5EF4-FFF2-40B4-BE49-F238E27FC236}">
                <a16:creationId xmlns:a16="http://schemas.microsoft.com/office/drawing/2014/main" id="{EB32D156-A35A-40D8-A9A8-8C41627F751B}"/>
              </a:ext>
            </a:extLst>
          </p:cNvPr>
          <p:cNvSpPr/>
          <p:nvPr/>
        </p:nvSpPr>
        <p:spPr bwMode="auto">
          <a:xfrm>
            <a:off x="2317602" y="4425131"/>
            <a:ext cx="3643539" cy="815608"/>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IDC NOS, G2. pLVI1</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ER (IHC): 95%; </a:t>
            </a:r>
            <a:r>
              <a:rPr kumimoji="0" lang="en-US"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PgR</a:t>
            </a: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(IHC): 95%; Ki67: 10%; HER2 IHC score: 1+. </a:t>
            </a:r>
            <a:r>
              <a:rPr kumimoji="0" lang="en-US"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PIK3CA E542K</a:t>
            </a:r>
          </a:p>
        </p:txBody>
      </p:sp>
      <p:sp>
        <p:nvSpPr>
          <p:cNvPr id="20" name="TextBox 15">
            <a:extLst>
              <a:ext uri="{FF2B5EF4-FFF2-40B4-BE49-F238E27FC236}">
                <a16:creationId xmlns:a16="http://schemas.microsoft.com/office/drawing/2014/main" id="{5A5D1FF1-3BF8-4264-89BE-C3A717DD5348}"/>
              </a:ext>
            </a:extLst>
          </p:cNvPr>
          <p:cNvSpPr txBox="1"/>
          <p:nvPr/>
        </p:nvSpPr>
        <p:spPr>
          <a:xfrm>
            <a:off x="2365555" y="4186482"/>
            <a:ext cx="2700000"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Histology</a:t>
            </a:r>
          </a:p>
        </p:txBody>
      </p:sp>
      <p:pic>
        <p:nvPicPr>
          <p:cNvPr id="21" name="Graphic 6" descr="Microscope outline">
            <a:extLst>
              <a:ext uri="{FF2B5EF4-FFF2-40B4-BE49-F238E27FC236}">
                <a16:creationId xmlns:a16="http://schemas.microsoft.com/office/drawing/2014/main" id="{F027B476-ACC6-4267-A69C-3538C38D4C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4828" y="4209153"/>
            <a:ext cx="698384" cy="698384"/>
          </a:xfrm>
          <a:prstGeom prst="rect">
            <a:avLst/>
          </a:prstGeom>
        </p:spPr>
      </p:pic>
      <p:pic>
        <p:nvPicPr>
          <p:cNvPr id="22" name="Immagine 21">
            <a:extLst>
              <a:ext uri="{FF2B5EF4-FFF2-40B4-BE49-F238E27FC236}">
                <a16:creationId xmlns:a16="http://schemas.microsoft.com/office/drawing/2014/main" id="{7BC2F255-B65D-4581-9E61-35A23DA2C658}"/>
              </a:ext>
            </a:extLst>
          </p:cNvPr>
          <p:cNvPicPr>
            <a:picLocks noChangeAspect="1"/>
          </p:cNvPicPr>
          <p:nvPr/>
        </p:nvPicPr>
        <p:blipFill>
          <a:blip r:embed="rId4"/>
          <a:stretch>
            <a:fillRect/>
          </a:stretch>
        </p:blipFill>
        <p:spPr>
          <a:xfrm>
            <a:off x="1537945" y="2755041"/>
            <a:ext cx="713192" cy="650547"/>
          </a:xfrm>
          <a:prstGeom prst="rect">
            <a:avLst/>
          </a:prstGeom>
        </p:spPr>
      </p:pic>
      <p:pic>
        <p:nvPicPr>
          <p:cNvPr id="24" name="Immagine 23">
            <a:extLst>
              <a:ext uri="{FF2B5EF4-FFF2-40B4-BE49-F238E27FC236}">
                <a16:creationId xmlns:a16="http://schemas.microsoft.com/office/drawing/2014/main" id="{8DD86DB8-87E0-4A49-82B8-EA1892390800}"/>
              </a:ext>
            </a:extLst>
          </p:cNvPr>
          <p:cNvPicPr>
            <a:picLocks noChangeAspect="1"/>
          </p:cNvPicPr>
          <p:nvPr/>
        </p:nvPicPr>
        <p:blipFill>
          <a:blip r:embed="rId5"/>
          <a:stretch>
            <a:fillRect/>
          </a:stretch>
        </p:blipFill>
        <p:spPr>
          <a:xfrm>
            <a:off x="6890612" y="2820340"/>
            <a:ext cx="878908" cy="1064953"/>
          </a:xfrm>
          <a:prstGeom prst="rect">
            <a:avLst/>
          </a:prstGeom>
        </p:spPr>
      </p:pic>
      <p:sp>
        <p:nvSpPr>
          <p:cNvPr id="25" name="Rectangle 14">
            <a:extLst>
              <a:ext uri="{FF2B5EF4-FFF2-40B4-BE49-F238E27FC236}">
                <a16:creationId xmlns:a16="http://schemas.microsoft.com/office/drawing/2014/main" id="{2CF69A46-80F7-42E7-B217-70B837DD6215}"/>
              </a:ext>
            </a:extLst>
          </p:cNvPr>
          <p:cNvSpPr/>
          <p:nvPr/>
        </p:nvSpPr>
        <p:spPr bwMode="auto">
          <a:xfrm>
            <a:off x="6703151" y="4011255"/>
            <a:ext cx="1542260" cy="246221"/>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l" defTabSz="914377" rtl="0" eaLnBrk="0" fontAlgn="base" latinLnBrk="0" hangingPunct="0">
              <a:lnSpc>
                <a:spcPct val="100000"/>
              </a:lnSpc>
              <a:spcBef>
                <a:spcPts val="600"/>
              </a:spcBef>
              <a:spcAft>
                <a:spcPct val="0"/>
              </a:spcAft>
              <a:buClrTx/>
              <a:buSzTx/>
              <a:buFontTx/>
              <a:buNone/>
              <a:tabLst/>
              <a:defRPr/>
            </a:pPr>
            <a:r>
              <a:rPr kumimoji="0" lang="en-US"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Adjuvant letrozole</a:t>
            </a:r>
          </a:p>
        </p:txBody>
      </p:sp>
      <p:sp>
        <p:nvSpPr>
          <p:cNvPr id="26" name="Ovale 25">
            <a:extLst>
              <a:ext uri="{FF2B5EF4-FFF2-40B4-BE49-F238E27FC236}">
                <a16:creationId xmlns:a16="http://schemas.microsoft.com/office/drawing/2014/main" id="{661FF750-D116-45D4-A44F-7728923B9182}"/>
              </a:ext>
            </a:extLst>
          </p:cNvPr>
          <p:cNvSpPr/>
          <p:nvPr/>
        </p:nvSpPr>
        <p:spPr>
          <a:xfrm>
            <a:off x="7181127" y="1883584"/>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 Placeholder 5">
            <a:extLst>
              <a:ext uri="{FF2B5EF4-FFF2-40B4-BE49-F238E27FC236}">
                <a16:creationId xmlns:a16="http://schemas.microsoft.com/office/drawing/2014/main" id="{AAD7E392-984C-4F38-9883-2FBF14A81142}"/>
              </a:ext>
            </a:extLst>
          </p:cNvPr>
          <p:cNvSpPr txBox="1">
            <a:spLocks/>
          </p:cNvSpPr>
          <p:nvPr/>
        </p:nvSpPr>
        <p:spPr bwMode="auto">
          <a:xfrm>
            <a:off x="7005206" y="1560040"/>
            <a:ext cx="681847"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Nov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28" name="Ovale 27">
            <a:extLst>
              <a:ext uri="{FF2B5EF4-FFF2-40B4-BE49-F238E27FC236}">
                <a16:creationId xmlns:a16="http://schemas.microsoft.com/office/drawing/2014/main" id="{94089E74-873E-48AF-A05D-95176F490C77}"/>
              </a:ext>
            </a:extLst>
          </p:cNvPr>
          <p:cNvSpPr/>
          <p:nvPr/>
        </p:nvSpPr>
        <p:spPr>
          <a:xfrm>
            <a:off x="9992837" y="1882522"/>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 Placeholder 5">
            <a:extLst>
              <a:ext uri="{FF2B5EF4-FFF2-40B4-BE49-F238E27FC236}">
                <a16:creationId xmlns:a16="http://schemas.microsoft.com/office/drawing/2014/main" id="{0A6E5861-CA01-42B8-8A04-23D079E193F5}"/>
              </a:ext>
            </a:extLst>
          </p:cNvPr>
          <p:cNvSpPr txBox="1">
            <a:spLocks/>
          </p:cNvSpPr>
          <p:nvPr/>
        </p:nvSpPr>
        <p:spPr bwMode="auto">
          <a:xfrm>
            <a:off x="9734414" y="1551213"/>
            <a:ext cx="681847"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Dec</a:t>
            </a: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 2025 </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30" name="Rectangle 14">
            <a:extLst>
              <a:ext uri="{FF2B5EF4-FFF2-40B4-BE49-F238E27FC236}">
                <a16:creationId xmlns:a16="http://schemas.microsoft.com/office/drawing/2014/main" id="{C4FBF9AB-3082-4832-AC2F-6B127C606031}"/>
              </a:ext>
            </a:extLst>
          </p:cNvPr>
          <p:cNvSpPr/>
          <p:nvPr/>
        </p:nvSpPr>
        <p:spPr bwMode="auto">
          <a:xfrm>
            <a:off x="9431345" y="3906942"/>
            <a:ext cx="1542260" cy="492443"/>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l" defTabSz="914377" rtl="0" eaLnBrk="0" fontAlgn="base" latinLnBrk="0" hangingPunct="0">
              <a:lnSpc>
                <a:spcPct val="100000"/>
              </a:lnSpc>
              <a:spcBef>
                <a:spcPts val="600"/>
              </a:spcBef>
              <a:spcAft>
                <a:spcPct val="0"/>
              </a:spcAft>
              <a:buClrTx/>
              <a:buSzTx/>
              <a:buFontTx/>
              <a:buNone/>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Progressive disease in lung and liver</a:t>
            </a:r>
          </a:p>
        </p:txBody>
      </p:sp>
      <p:sp>
        <p:nvSpPr>
          <p:cNvPr id="6" name="Title 2">
            <a:extLst>
              <a:ext uri="{FF2B5EF4-FFF2-40B4-BE49-F238E27FC236}">
                <a16:creationId xmlns:a16="http://schemas.microsoft.com/office/drawing/2014/main" id="{0CB87485-4837-EAEE-19B1-2A42D37E1C30}"/>
              </a:ext>
            </a:extLst>
          </p:cNvPr>
          <p:cNvSpPr txBox="1">
            <a:spLocks/>
          </p:cNvSpPr>
          <p:nvPr/>
        </p:nvSpPr>
        <p:spPr>
          <a:xfrm>
            <a:off x="479999" y="548680"/>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Prof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Curigliano</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 Case: 69-year-old woman (continued)</a:t>
            </a: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Adjuvant therapy</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Tree>
    <p:extLst>
      <p:ext uri="{BB962C8B-B14F-4D97-AF65-F5344CB8AC3E}">
        <p14:creationId xmlns:p14="http://schemas.microsoft.com/office/powerpoint/2010/main" val="291084555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9AA2D83-E9AA-4456-ABFD-01721234E01C}"/>
              </a:ext>
            </a:extLst>
          </p:cNvPr>
          <p:cNvSpPr txBox="1">
            <a:spLocks/>
          </p:cNvSpPr>
          <p:nvPr/>
        </p:nvSpPr>
        <p:spPr bwMode="auto">
          <a:xfrm>
            <a:off x="584212" y="1857355"/>
            <a:ext cx="961355" cy="285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l" defTabSz="914356" rtl="0" eaLnBrk="0" fontAlgn="base" latinLnBrk="0" hangingPunct="0">
              <a:lnSpc>
                <a:spcPct val="100000"/>
              </a:lnSpc>
              <a:spcBef>
                <a:spcPct val="75000"/>
              </a:spcBef>
              <a:spcAft>
                <a:spcPct val="0"/>
              </a:spcAft>
              <a:buClr>
                <a:srgbClr val="44546A"/>
              </a:buClr>
              <a:buSzPct val="100000"/>
              <a:buFontTx/>
              <a:buNone/>
              <a:tabLst/>
              <a:defRPr/>
            </a:pPr>
            <a:r>
              <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Timeline</a:t>
            </a:r>
          </a:p>
        </p:txBody>
      </p:sp>
      <p:sp>
        <p:nvSpPr>
          <p:cNvPr id="3" name="Title 2">
            <a:extLst>
              <a:ext uri="{FF2B5EF4-FFF2-40B4-BE49-F238E27FC236}">
                <a16:creationId xmlns:a16="http://schemas.microsoft.com/office/drawing/2014/main" id="{C49E2771-0B72-4079-BF5D-C5FC222D7115}"/>
              </a:ext>
            </a:extLst>
          </p:cNvPr>
          <p:cNvSpPr txBox="1">
            <a:spLocks/>
          </p:cNvSpPr>
          <p:nvPr/>
        </p:nvSpPr>
        <p:spPr>
          <a:xfrm>
            <a:off x="479999" y="548680"/>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Prof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Curigliano</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 Case: 69-year-old woman (continued)</a:t>
            </a: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First line therapy</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
        <p:nvSpPr>
          <p:cNvPr id="4" name="Text Placeholder 5">
            <a:extLst>
              <a:ext uri="{FF2B5EF4-FFF2-40B4-BE49-F238E27FC236}">
                <a16:creationId xmlns:a16="http://schemas.microsoft.com/office/drawing/2014/main" id="{C8F42D33-11DF-4359-B88C-2CC18C375EE8}"/>
              </a:ext>
            </a:extLst>
          </p:cNvPr>
          <p:cNvSpPr txBox="1">
            <a:spLocks/>
          </p:cNvSpPr>
          <p:nvPr/>
        </p:nvSpPr>
        <p:spPr bwMode="auto">
          <a:xfrm>
            <a:off x="1374409" y="1524744"/>
            <a:ext cx="681847"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Aug 2024</a:t>
            </a:r>
          </a:p>
        </p:txBody>
      </p:sp>
      <p:sp>
        <p:nvSpPr>
          <p:cNvPr id="5" name="Rectangle 99">
            <a:extLst>
              <a:ext uri="{FF2B5EF4-FFF2-40B4-BE49-F238E27FC236}">
                <a16:creationId xmlns:a16="http://schemas.microsoft.com/office/drawing/2014/main" id="{53AAD348-03E3-4047-B117-D449671A79EB}"/>
              </a:ext>
            </a:extLst>
          </p:cNvPr>
          <p:cNvSpPr/>
          <p:nvPr/>
        </p:nvSpPr>
        <p:spPr>
          <a:xfrm>
            <a:off x="10788875" y="3046983"/>
            <a:ext cx="184730" cy="369332"/>
          </a:xfrm>
          <a:prstGeom prst="rect">
            <a:avLst/>
          </a:prstGeom>
        </p:spPr>
        <p:txBody>
          <a:bodyPr wrap="none" rtlCol="0" anchor="ctr">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
        <p:nvSpPr>
          <p:cNvPr id="7" name="Freccia destra 6"/>
          <p:cNvSpPr/>
          <p:nvPr/>
        </p:nvSpPr>
        <p:spPr>
          <a:xfrm>
            <a:off x="1382890" y="1724650"/>
            <a:ext cx="10526889" cy="507940"/>
          </a:xfrm>
          <a:prstGeom prst="rightArrow">
            <a:avLst>
              <a:gd name="adj1" fmla="val 50000"/>
              <a:gd name="adj2" fmla="val 66669"/>
            </a:avLst>
          </a:prstGeom>
          <a:solidFill>
            <a:srgbClr val="2867AE"/>
          </a:solidFill>
          <a:ln>
            <a:solidFill>
              <a:srgbClr val="187047"/>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e 7"/>
          <p:cNvSpPr/>
          <p:nvPr/>
        </p:nvSpPr>
        <p:spPr>
          <a:xfrm>
            <a:off x="1643185" y="188358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 Placeholder 5">
            <a:extLst>
              <a:ext uri="{FF2B5EF4-FFF2-40B4-BE49-F238E27FC236}">
                <a16:creationId xmlns:a16="http://schemas.microsoft.com/office/drawing/2014/main" id="{A25BA597-D86E-4CD8-9A3C-25B1CF21548D}"/>
              </a:ext>
            </a:extLst>
          </p:cNvPr>
          <p:cNvSpPr txBox="1">
            <a:spLocks/>
          </p:cNvSpPr>
          <p:nvPr/>
        </p:nvSpPr>
        <p:spPr bwMode="auto">
          <a:xfrm>
            <a:off x="1343308" y="2261368"/>
            <a:ext cx="773424" cy="218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Diagnosis</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2" name="Text Placeholder 5">
            <a:extLst>
              <a:ext uri="{FF2B5EF4-FFF2-40B4-BE49-F238E27FC236}">
                <a16:creationId xmlns:a16="http://schemas.microsoft.com/office/drawing/2014/main" id="{C8F42D33-11DF-4359-B88C-2CC18C375EE8}"/>
              </a:ext>
            </a:extLst>
          </p:cNvPr>
          <p:cNvSpPr txBox="1">
            <a:spLocks/>
          </p:cNvSpPr>
          <p:nvPr/>
        </p:nvSpPr>
        <p:spPr bwMode="auto">
          <a:xfrm>
            <a:off x="2394062" y="1501170"/>
            <a:ext cx="681847"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Sept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3" name="Ovale 12"/>
          <p:cNvSpPr/>
          <p:nvPr/>
        </p:nvSpPr>
        <p:spPr>
          <a:xfrm>
            <a:off x="2617480" y="1890249"/>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 Placeholder 5">
            <a:extLst>
              <a:ext uri="{FF2B5EF4-FFF2-40B4-BE49-F238E27FC236}">
                <a16:creationId xmlns:a16="http://schemas.microsoft.com/office/drawing/2014/main" id="{A25BA597-D86E-4CD8-9A3C-25B1CF21548D}"/>
              </a:ext>
            </a:extLst>
          </p:cNvPr>
          <p:cNvSpPr txBox="1">
            <a:spLocks/>
          </p:cNvSpPr>
          <p:nvPr/>
        </p:nvSpPr>
        <p:spPr bwMode="auto">
          <a:xfrm>
            <a:off x="2317603" y="2268032"/>
            <a:ext cx="1155270" cy="235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Surgery</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8" name="Rettangolo 17"/>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graphicFrame>
        <p:nvGraphicFramePr>
          <p:cNvPr id="19" name="Tabella 18"/>
          <p:cNvGraphicFramePr>
            <a:graphicFrameLocks noGrp="1"/>
          </p:cNvGraphicFramePr>
          <p:nvPr/>
        </p:nvGraphicFramePr>
        <p:xfrm>
          <a:off x="0" y="6492239"/>
          <a:ext cx="12192000" cy="3657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365760">
                <a:tc>
                  <a:txBody>
                    <a:bodyPr/>
                    <a:lstStyle/>
                    <a:p>
                      <a:pPr algn="ctr"/>
                      <a:r>
                        <a:rPr lang="it-IT" sz="1600" b="0" kern="1200" dirty="0">
                          <a:solidFill>
                            <a:srgbClr val="BFBFBF"/>
                          </a:solidFill>
                          <a:latin typeface="+mn-lt"/>
                          <a:ea typeface="+mn-ea"/>
                          <a:cs typeface="+mn-cs"/>
                        </a:rPr>
                        <a:t>MH</a:t>
                      </a:r>
                      <a:r>
                        <a:rPr lang="it-IT" sz="1600" b="1" dirty="0">
                          <a:solidFill>
                            <a:schemeClr val="bg1"/>
                          </a:solidFill>
                        </a:rPr>
                        <a:t> </a:t>
                      </a:r>
                      <a:r>
                        <a:rPr lang="it-IT" sz="1600" b="0" kern="1200" dirty="0">
                          <a:solidFill>
                            <a:srgbClr val="BFBFBF"/>
                          </a:solidFill>
                          <a:latin typeface="+mn-lt"/>
                          <a:ea typeface="+mn-ea"/>
                          <a:cs typeface="+mn-cs"/>
                        </a:rPr>
                        <a:t>and</a:t>
                      </a:r>
                      <a:r>
                        <a:rPr lang="it-IT" sz="1600" b="1" dirty="0">
                          <a:solidFill>
                            <a:schemeClr val="bg1"/>
                          </a:solidFill>
                        </a:rPr>
                        <a:t> </a:t>
                      </a:r>
                      <a:r>
                        <a:rPr lang="it-IT" sz="1600" b="0" kern="1200" dirty="0" err="1">
                          <a:solidFill>
                            <a:srgbClr val="BFBFBF"/>
                          </a:solidFill>
                          <a:latin typeface="+mn-lt"/>
                          <a:ea typeface="+mn-ea"/>
                          <a:cs typeface="+mn-cs"/>
                        </a:rPr>
                        <a:t>diagnosis</a:t>
                      </a:r>
                      <a:endParaRPr lang="it-IT" sz="1600" b="0" kern="1200" dirty="0">
                        <a:solidFill>
                          <a:srgbClr val="BFBFBF"/>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1" kern="1200" dirty="0" err="1">
                          <a:solidFill>
                            <a:schemeClr val="bg1"/>
                          </a:solidFill>
                          <a:latin typeface="+mn-lt"/>
                          <a:ea typeface="+mn-ea"/>
                          <a:cs typeface="+mn-cs"/>
                        </a:rPr>
                        <a:t>Surgery</a:t>
                      </a:r>
                      <a:endParaRPr lang="it-IT" sz="1600" b="1" kern="1200" dirty="0">
                        <a:solidFill>
                          <a:schemeClr val="bg1"/>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Chemotherapy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Radiotherapy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a:solidFill>
                            <a:srgbClr val="BFBFBF"/>
                          </a:solidFill>
                        </a:rPr>
                        <a:t>ET + Treatment</a:t>
                      </a:r>
                      <a:r>
                        <a:rPr lang="it-IT" sz="1600" b="0" baseline="0" dirty="0">
                          <a:solidFill>
                            <a:srgbClr val="BFBFBF"/>
                          </a:solidFill>
                        </a:rPr>
                        <a:t> escalation</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5" name="Rectangle 14">
            <a:extLst>
              <a:ext uri="{FF2B5EF4-FFF2-40B4-BE49-F238E27FC236}">
                <a16:creationId xmlns:a16="http://schemas.microsoft.com/office/drawing/2014/main" id="{F7635E71-C2E2-459C-AA47-CD4F0EBA8F9D}"/>
              </a:ext>
            </a:extLst>
          </p:cNvPr>
          <p:cNvSpPr/>
          <p:nvPr/>
        </p:nvSpPr>
        <p:spPr bwMode="auto">
          <a:xfrm>
            <a:off x="2374027" y="2995593"/>
            <a:ext cx="3643539" cy="1138773"/>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Left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nipple-sparing</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mastectomy</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4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confluent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lumps</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measuring</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more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than</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4 cm</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Left axillary lymph node biopsy</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Immediate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breast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reconstruction</a:t>
            </a:r>
            <a:endPar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sp>
        <p:nvSpPr>
          <p:cNvPr id="16" name="CasellaDiTesto 15">
            <a:extLst>
              <a:ext uri="{FF2B5EF4-FFF2-40B4-BE49-F238E27FC236}">
                <a16:creationId xmlns:a16="http://schemas.microsoft.com/office/drawing/2014/main" id="{63AAB6FA-C32B-429D-AE8E-2853CB7B59BA}"/>
              </a:ext>
            </a:extLst>
          </p:cNvPr>
          <p:cNvSpPr txBox="1"/>
          <p:nvPr/>
        </p:nvSpPr>
        <p:spPr>
          <a:xfrm>
            <a:off x="1905245" y="5500820"/>
            <a:ext cx="4690708" cy="42056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Stage: pT2 (2.2 cm) (m) pN0 </a:t>
            </a:r>
            <a:r>
              <a:rPr kumimoji="0" lang="it-IT" sz="2133"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sent</a:t>
            </a: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(0/1) cM0</a:t>
            </a:r>
          </a:p>
        </p:txBody>
      </p:sp>
      <p:sp>
        <p:nvSpPr>
          <p:cNvPr id="17" name="Rectangle 14">
            <a:extLst>
              <a:ext uri="{FF2B5EF4-FFF2-40B4-BE49-F238E27FC236}">
                <a16:creationId xmlns:a16="http://schemas.microsoft.com/office/drawing/2014/main" id="{EB32D156-A35A-40D8-A9A8-8C41627F751B}"/>
              </a:ext>
            </a:extLst>
          </p:cNvPr>
          <p:cNvSpPr/>
          <p:nvPr/>
        </p:nvSpPr>
        <p:spPr bwMode="auto">
          <a:xfrm>
            <a:off x="2317602" y="4425131"/>
            <a:ext cx="3643539" cy="815608"/>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IDC NOS, G2. pLVI1</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ER (IHC): 95%; </a:t>
            </a:r>
            <a:r>
              <a:rPr kumimoji="0" lang="en-US"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PgR</a:t>
            </a: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(IHC): 95%; Ki67: 10%; HER2 IHC score: 1+. </a:t>
            </a:r>
            <a:r>
              <a:rPr kumimoji="0" lang="en-US"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PIK3CA E542K</a:t>
            </a:r>
          </a:p>
        </p:txBody>
      </p:sp>
      <p:sp>
        <p:nvSpPr>
          <p:cNvPr id="20" name="TextBox 15">
            <a:extLst>
              <a:ext uri="{FF2B5EF4-FFF2-40B4-BE49-F238E27FC236}">
                <a16:creationId xmlns:a16="http://schemas.microsoft.com/office/drawing/2014/main" id="{5A5D1FF1-3BF8-4264-89BE-C3A717DD5348}"/>
              </a:ext>
            </a:extLst>
          </p:cNvPr>
          <p:cNvSpPr txBox="1"/>
          <p:nvPr/>
        </p:nvSpPr>
        <p:spPr>
          <a:xfrm>
            <a:off x="2365555" y="4186482"/>
            <a:ext cx="2700000"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Histology</a:t>
            </a:r>
          </a:p>
        </p:txBody>
      </p:sp>
      <p:pic>
        <p:nvPicPr>
          <p:cNvPr id="21" name="Graphic 6" descr="Microscope outline">
            <a:extLst>
              <a:ext uri="{FF2B5EF4-FFF2-40B4-BE49-F238E27FC236}">
                <a16:creationId xmlns:a16="http://schemas.microsoft.com/office/drawing/2014/main" id="{F027B476-ACC6-4267-A69C-3538C38D4C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4828" y="4209153"/>
            <a:ext cx="698384" cy="698384"/>
          </a:xfrm>
          <a:prstGeom prst="rect">
            <a:avLst/>
          </a:prstGeom>
        </p:spPr>
      </p:pic>
      <p:pic>
        <p:nvPicPr>
          <p:cNvPr id="22" name="Immagine 21">
            <a:extLst>
              <a:ext uri="{FF2B5EF4-FFF2-40B4-BE49-F238E27FC236}">
                <a16:creationId xmlns:a16="http://schemas.microsoft.com/office/drawing/2014/main" id="{7BC2F255-B65D-4581-9E61-35A23DA2C658}"/>
              </a:ext>
            </a:extLst>
          </p:cNvPr>
          <p:cNvPicPr>
            <a:picLocks noChangeAspect="1"/>
          </p:cNvPicPr>
          <p:nvPr/>
        </p:nvPicPr>
        <p:blipFill>
          <a:blip r:embed="rId4"/>
          <a:stretch>
            <a:fillRect/>
          </a:stretch>
        </p:blipFill>
        <p:spPr>
          <a:xfrm>
            <a:off x="1537945" y="2755041"/>
            <a:ext cx="713192" cy="650547"/>
          </a:xfrm>
          <a:prstGeom prst="rect">
            <a:avLst/>
          </a:prstGeom>
        </p:spPr>
      </p:pic>
      <p:pic>
        <p:nvPicPr>
          <p:cNvPr id="24" name="Immagine 23">
            <a:extLst>
              <a:ext uri="{FF2B5EF4-FFF2-40B4-BE49-F238E27FC236}">
                <a16:creationId xmlns:a16="http://schemas.microsoft.com/office/drawing/2014/main" id="{8DD86DB8-87E0-4A49-82B8-EA1892390800}"/>
              </a:ext>
            </a:extLst>
          </p:cNvPr>
          <p:cNvPicPr>
            <a:picLocks noChangeAspect="1"/>
          </p:cNvPicPr>
          <p:nvPr/>
        </p:nvPicPr>
        <p:blipFill>
          <a:blip r:embed="rId5"/>
          <a:stretch>
            <a:fillRect/>
          </a:stretch>
        </p:blipFill>
        <p:spPr>
          <a:xfrm>
            <a:off x="6890612" y="2820340"/>
            <a:ext cx="878908" cy="1064953"/>
          </a:xfrm>
          <a:prstGeom prst="rect">
            <a:avLst/>
          </a:prstGeom>
        </p:spPr>
      </p:pic>
      <p:sp>
        <p:nvSpPr>
          <p:cNvPr id="25" name="Rectangle 14">
            <a:extLst>
              <a:ext uri="{FF2B5EF4-FFF2-40B4-BE49-F238E27FC236}">
                <a16:creationId xmlns:a16="http://schemas.microsoft.com/office/drawing/2014/main" id="{2CF69A46-80F7-42E7-B217-70B837DD6215}"/>
              </a:ext>
            </a:extLst>
          </p:cNvPr>
          <p:cNvSpPr/>
          <p:nvPr/>
        </p:nvSpPr>
        <p:spPr bwMode="auto">
          <a:xfrm>
            <a:off x="6703151" y="4011255"/>
            <a:ext cx="1542260" cy="246221"/>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l" defTabSz="914377" rtl="0" eaLnBrk="0" fontAlgn="base" latinLnBrk="0" hangingPunct="0">
              <a:lnSpc>
                <a:spcPct val="100000"/>
              </a:lnSpc>
              <a:spcBef>
                <a:spcPts val="600"/>
              </a:spcBef>
              <a:spcAft>
                <a:spcPct val="0"/>
              </a:spcAft>
              <a:buClrTx/>
              <a:buSzTx/>
              <a:buFontTx/>
              <a:buNone/>
              <a:tabLst/>
              <a:defRPr/>
            </a:pPr>
            <a:r>
              <a:rPr kumimoji="0" lang="en-US"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Adjuvant letrozole</a:t>
            </a:r>
          </a:p>
        </p:txBody>
      </p:sp>
      <p:sp>
        <p:nvSpPr>
          <p:cNvPr id="26" name="Ovale 25">
            <a:extLst>
              <a:ext uri="{FF2B5EF4-FFF2-40B4-BE49-F238E27FC236}">
                <a16:creationId xmlns:a16="http://schemas.microsoft.com/office/drawing/2014/main" id="{661FF750-D116-45D4-A44F-7728923B9182}"/>
              </a:ext>
            </a:extLst>
          </p:cNvPr>
          <p:cNvSpPr/>
          <p:nvPr/>
        </p:nvSpPr>
        <p:spPr>
          <a:xfrm>
            <a:off x="7181127" y="1883584"/>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 Placeholder 5">
            <a:extLst>
              <a:ext uri="{FF2B5EF4-FFF2-40B4-BE49-F238E27FC236}">
                <a16:creationId xmlns:a16="http://schemas.microsoft.com/office/drawing/2014/main" id="{AAD7E392-984C-4F38-9883-2FBF14A81142}"/>
              </a:ext>
            </a:extLst>
          </p:cNvPr>
          <p:cNvSpPr txBox="1">
            <a:spLocks/>
          </p:cNvSpPr>
          <p:nvPr/>
        </p:nvSpPr>
        <p:spPr bwMode="auto">
          <a:xfrm>
            <a:off x="7005206" y="1560040"/>
            <a:ext cx="681847"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Nov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28" name="Ovale 27">
            <a:extLst>
              <a:ext uri="{FF2B5EF4-FFF2-40B4-BE49-F238E27FC236}">
                <a16:creationId xmlns:a16="http://schemas.microsoft.com/office/drawing/2014/main" id="{94089E74-873E-48AF-A05D-95176F490C77}"/>
              </a:ext>
            </a:extLst>
          </p:cNvPr>
          <p:cNvSpPr/>
          <p:nvPr/>
        </p:nvSpPr>
        <p:spPr>
          <a:xfrm>
            <a:off x="9992837" y="1882522"/>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 Placeholder 5">
            <a:extLst>
              <a:ext uri="{FF2B5EF4-FFF2-40B4-BE49-F238E27FC236}">
                <a16:creationId xmlns:a16="http://schemas.microsoft.com/office/drawing/2014/main" id="{0A6E5861-CA01-42B8-8A04-23D079E193F5}"/>
              </a:ext>
            </a:extLst>
          </p:cNvPr>
          <p:cNvSpPr txBox="1">
            <a:spLocks/>
          </p:cNvSpPr>
          <p:nvPr/>
        </p:nvSpPr>
        <p:spPr bwMode="auto">
          <a:xfrm>
            <a:off x="9734414" y="1551213"/>
            <a:ext cx="681847"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Dec</a:t>
            </a: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 2025 </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31" name="Rectangle 14">
            <a:extLst>
              <a:ext uri="{FF2B5EF4-FFF2-40B4-BE49-F238E27FC236}">
                <a16:creationId xmlns:a16="http://schemas.microsoft.com/office/drawing/2014/main" id="{7ECF192A-D001-42BE-A266-85E534199E0E}"/>
              </a:ext>
            </a:extLst>
          </p:cNvPr>
          <p:cNvSpPr/>
          <p:nvPr/>
        </p:nvSpPr>
        <p:spPr bwMode="auto">
          <a:xfrm>
            <a:off x="8660893" y="3036975"/>
            <a:ext cx="3643539" cy="892552"/>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Which</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therapy?</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Fulvestrant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and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Capivasertib</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Fulvestrant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and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inavolisib</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a:t>
            </a:r>
          </a:p>
        </p:txBody>
      </p:sp>
      <p:sp>
        <p:nvSpPr>
          <p:cNvPr id="33" name="Rectangle 14">
            <a:extLst>
              <a:ext uri="{FF2B5EF4-FFF2-40B4-BE49-F238E27FC236}">
                <a16:creationId xmlns:a16="http://schemas.microsoft.com/office/drawing/2014/main" id="{98796123-5A1F-40DA-B936-619FC2798E04}"/>
              </a:ext>
            </a:extLst>
          </p:cNvPr>
          <p:cNvSpPr/>
          <p:nvPr/>
        </p:nvSpPr>
        <p:spPr bwMode="auto">
          <a:xfrm>
            <a:off x="6703151" y="4558345"/>
            <a:ext cx="1542260" cy="492443"/>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l" defTabSz="914377" rtl="0" eaLnBrk="0" fontAlgn="base" latinLnBrk="0" hangingPunct="0">
              <a:lnSpc>
                <a:spcPct val="100000"/>
              </a:lnSpc>
              <a:spcBef>
                <a:spcPts val="600"/>
              </a:spcBef>
              <a:spcAft>
                <a:spcPct val="0"/>
              </a:spcAft>
              <a:buClrTx/>
              <a:buSzTx/>
              <a:buFontTx/>
              <a:buNone/>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Progressive disease in lung and liver</a:t>
            </a:r>
          </a:p>
        </p:txBody>
      </p:sp>
    </p:spTree>
    <p:extLst>
      <p:ext uri="{BB962C8B-B14F-4D97-AF65-F5344CB8AC3E}">
        <p14:creationId xmlns:p14="http://schemas.microsoft.com/office/powerpoint/2010/main" val="179345316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9AA2D83-E9AA-4456-ABFD-01721234E01C}"/>
              </a:ext>
            </a:extLst>
          </p:cNvPr>
          <p:cNvSpPr txBox="1">
            <a:spLocks/>
          </p:cNvSpPr>
          <p:nvPr/>
        </p:nvSpPr>
        <p:spPr bwMode="auto">
          <a:xfrm>
            <a:off x="584212" y="1857355"/>
            <a:ext cx="961355" cy="285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l" defTabSz="914356" rtl="0" eaLnBrk="0" fontAlgn="base" latinLnBrk="0" hangingPunct="0">
              <a:lnSpc>
                <a:spcPct val="100000"/>
              </a:lnSpc>
              <a:spcBef>
                <a:spcPct val="75000"/>
              </a:spcBef>
              <a:spcAft>
                <a:spcPct val="0"/>
              </a:spcAft>
              <a:buClr>
                <a:srgbClr val="44546A"/>
              </a:buClr>
              <a:buSzPct val="100000"/>
              <a:buFontTx/>
              <a:buNone/>
              <a:tabLst/>
              <a:defRPr/>
            </a:pPr>
            <a:r>
              <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Timeline</a:t>
            </a:r>
          </a:p>
        </p:txBody>
      </p:sp>
      <p:sp>
        <p:nvSpPr>
          <p:cNvPr id="4" name="Text Placeholder 5">
            <a:extLst>
              <a:ext uri="{FF2B5EF4-FFF2-40B4-BE49-F238E27FC236}">
                <a16:creationId xmlns:a16="http://schemas.microsoft.com/office/drawing/2014/main" id="{C8F42D33-11DF-4359-B88C-2CC18C375EE8}"/>
              </a:ext>
            </a:extLst>
          </p:cNvPr>
          <p:cNvSpPr txBox="1">
            <a:spLocks/>
          </p:cNvSpPr>
          <p:nvPr/>
        </p:nvSpPr>
        <p:spPr bwMode="auto">
          <a:xfrm>
            <a:off x="1374409" y="1524744"/>
            <a:ext cx="681847"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Aug 2024</a:t>
            </a:r>
          </a:p>
        </p:txBody>
      </p:sp>
      <p:sp>
        <p:nvSpPr>
          <p:cNvPr id="5" name="Rectangle 99">
            <a:extLst>
              <a:ext uri="{FF2B5EF4-FFF2-40B4-BE49-F238E27FC236}">
                <a16:creationId xmlns:a16="http://schemas.microsoft.com/office/drawing/2014/main" id="{53AAD348-03E3-4047-B117-D449671A79EB}"/>
              </a:ext>
            </a:extLst>
          </p:cNvPr>
          <p:cNvSpPr/>
          <p:nvPr/>
        </p:nvSpPr>
        <p:spPr>
          <a:xfrm>
            <a:off x="10788875" y="3046983"/>
            <a:ext cx="184730" cy="369332"/>
          </a:xfrm>
          <a:prstGeom prst="rect">
            <a:avLst/>
          </a:prstGeom>
        </p:spPr>
        <p:txBody>
          <a:bodyPr wrap="none" rtlCol="0" anchor="ctr">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
        <p:nvSpPr>
          <p:cNvPr id="7" name="Freccia destra 6"/>
          <p:cNvSpPr/>
          <p:nvPr/>
        </p:nvSpPr>
        <p:spPr>
          <a:xfrm>
            <a:off x="1382890" y="1724650"/>
            <a:ext cx="10526889" cy="507940"/>
          </a:xfrm>
          <a:prstGeom prst="rightArrow">
            <a:avLst>
              <a:gd name="adj1" fmla="val 50000"/>
              <a:gd name="adj2" fmla="val 66669"/>
            </a:avLst>
          </a:prstGeom>
          <a:solidFill>
            <a:srgbClr val="2867AE"/>
          </a:solidFill>
          <a:ln>
            <a:solidFill>
              <a:srgbClr val="187047"/>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e 7"/>
          <p:cNvSpPr/>
          <p:nvPr/>
        </p:nvSpPr>
        <p:spPr>
          <a:xfrm>
            <a:off x="1643185" y="188358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 Placeholder 5">
            <a:extLst>
              <a:ext uri="{FF2B5EF4-FFF2-40B4-BE49-F238E27FC236}">
                <a16:creationId xmlns:a16="http://schemas.microsoft.com/office/drawing/2014/main" id="{A25BA597-D86E-4CD8-9A3C-25B1CF21548D}"/>
              </a:ext>
            </a:extLst>
          </p:cNvPr>
          <p:cNvSpPr txBox="1">
            <a:spLocks/>
          </p:cNvSpPr>
          <p:nvPr/>
        </p:nvSpPr>
        <p:spPr bwMode="auto">
          <a:xfrm>
            <a:off x="1343308" y="2261368"/>
            <a:ext cx="773424" cy="218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Diagnosis</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2" name="Text Placeholder 5">
            <a:extLst>
              <a:ext uri="{FF2B5EF4-FFF2-40B4-BE49-F238E27FC236}">
                <a16:creationId xmlns:a16="http://schemas.microsoft.com/office/drawing/2014/main" id="{C8F42D33-11DF-4359-B88C-2CC18C375EE8}"/>
              </a:ext>
            </a:extLst>
          </p:cNvPr>
          <p:cNvSpPr txBox="1">
            <a:spLocks/>
          </p:cNvSpPr>
          <p:nvPr/>
        </p:nvSpPr>
        <p:spPr bwMode="auto">
          <a:xfrm>
            <a:off x="2394062" y="1501170"/>
            <a:ext cx="681847"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Sept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3" name="Ovale 12"/>
          <p:cNvSpPr/>
          <p:nvPr/>
        </p:nvSpPr>
        <p:spPr>
          <a:xfrm>
            <a:off x="2617480" y="1890249"/>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 Placeholder 5">
            <a:extLst>
              <a:ext uri="{FF2B5EF4-FFF2-40B4-BE49-F238E27FC236}">
                <a16:creationId xmlns:a16="http://schemas.microsoft.com/office/drawing/2014/main" id="{A25BA597-D86E-4CD8-9A3C-25B1CF21548D}"/>
              </a:ext>
            </a:extLst>
          </p:cNvPr>
          <p:cNvSpPr txBox="1">
            <a:spLocks/>
          </p:cNvSpPr>
          <p:nvPr/>
        </p:nvSpPr>
        <p:spPr bwMode="auto">
          <a:xfrm>
            <a:off x="2317603" y="2268032"/>
            <a:ext cx="1155270" cy="235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Surgery</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8" name="Rettangolo 17"/>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graphicFrame>
        <p:nvGraphicFramePr>
          <p:cNvPr id="19" name="Tabella 18"/>
          <p:cNvGraphicFramePr>
            <a:graphicFrameLocks noGrp="1"/>
          </p:cNvGraphicFramePr>
          <p:nvPr/>
        </p:nvGraphicFramePr>
        <p:xfrm>
          <a:off x="0" y="6492239"/>
          <a:ext cx="12192000" cy="3657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365760">
                <a:tc>
                  <a:txBody>
                    <a:bodyPr/>
                    <a:lstStyle/>
                    <a:p>
                      <a:pPr algn="ctr"/>
                      <a:r>
                        <a:rPr lang="it-IT" sz="1600" b="0" kern="1200" dirty="0">
                          <a:solidFill>
                            <a:srgbClr val="BFBFBF"/>
                          </a:solidFill>
                          <a:latin typeface="+mn-lt"/>
                          <a:ea typeface="+mn-ea"/>
                          <a:cs typeface="+mn-cs"/>
                        </a:rPr>
                        <a:t>MH</a:t>
                      </a:r>
                      <a:r>
                        <a:rPr lang="it-IT" sz="1600" b="1" dirty="0">
                          <a:solidFill>
                            <a:schemeClr val="bg1"/>
                          </a:solidFill>
                        </a:rPr>
                        <a:t> </a:t>
                      </a:r>
                      <a:r>
                        <a:rPr lang="it-IT" sz="1600" b="0" kern="1200" dirty="0">
                          <a:solidFill>
                            <a:srgbClr val="BFBFBF"/>
                          </a:solidFill>
                          <a:latin typeface="+mn-lt"/>
                          <a:ea typeface="+mn-ea"/>
                          <a:cs typeface="+mn-cs"/>
                        </a:rPr>
                        <a:t>and</a:t>
                      </a:r>
                      <a:r>
                        <a:rPr lang="it-IT" sz="1600" b="1" dirty="0">
                          <a:solidFill>
                            <a:schemeClr val="bg1"/>
                          </a:solidFill>
                        </a:rPr>
                        <a:t> </a:t>
                      </a:r>
                      <a:r>
                        <a:rPr lang="it-IT" sz="1600" b="0" kern="1200" dirty="0" err="1">
                          <a:solidFill>
                            <a:srgbClr val="BFBFBF"/>
                          </a:solidFill>
                          <a:latin typeface="+mn-lt"/>
                          <a:ea typeface="+mn-ea"/>
                          <a:cs typeface="+mn-cs"/>
                        </a:rPr>
                        <a:t>diagnosis</a:t>
                      </a:r>
                      <a:endParaRPr lang="it-IT" sz="1600" b="0" kern="1200" dirty="0">
                        <a:solidFill>
                          <a:srgbClr val="BFBFBF"/>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1" kern="1200" dirty="0" err="1">
                          <a:solidFill>
                            <a:schemeClr val="bg1"/>
                          </a:solidFill>
                          <a:latin typeface="+mn-lt"/>
                          <a:ea typeface="+mn-ea"/>
                          <a:cs typeface="+mn-cs"/>
                        </a:rPr>
                        <a:t>Surgery</a:t>
                      </a:r>
                      <a:endParaRPr lang="it-IT" sz="1600" b="1" kern="1200" dirty="0">
                        <a:solidFill>
                          <a:schemeClr val="bg1"/>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Chemotherapy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Radiotherapy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a:solidFill>
                            <a:srgbClr val="BFBFBF"/>
                          </a:solidFill>
                        </a:rPr>
                        <a:t>ET + Treatment</a:t>
                      </a:r>
                      <a:r>
                        <a:rPr lang="it-IT" sz="1600" b="0" baseline="0" dirty="0">
                          <a:solidFill>
                            <a:srgbClr val="BFBFBF"/>
                          </a:solidFill>
                        </a:rPr>
                        <a:t> escalation</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5" name="Rectangle 14">
            <a:extLst>
              <a:ext uri="{FF2B5EF4-FFF2-40B4-BE49-F238E27FC236}">
                <a16:creationId xmlns:a16="http://schemas.microsoft.com/office/drawing/2014/main" id="{F7635E71-C2E2-459C-AA47-CD4F0EBA8F9D}"/>
              </a:ext>
            </a:extLst>
          </p:cNvPr>
          <p:cNvSpPr/>
          <p:nvPr/>
        </p:nvSpPr>
        <p:spPr bwMode="auto">
          <a:xfrm>
            <a:off x="2374027" y="2995593"/>
            <a:ext cx="3643539" cy="1138773"/>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Left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nipple-sparing</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mastectomy</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4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confluent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lumps</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measuring</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more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than</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4 cm</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Left axillary lymph node biopsy</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Immediate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breast</a:t>
            </a:r>
            <a:r>
              <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t>
            </a:r>
            <a:r>
              <a:rPr kumimoji="0" lang="it-IT"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reconstruction</a:t>
            </a:r>
            <a:endParaRPr kumimoji="0" lang="it-IT"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sp>
        <p:nvSpPr>
          <p:cNvPr id="16" name="CasellaDiTesto 15">
            <a:extLst>
              <a:ext uri="{FF2B5EF4-FFF2-40B4-BE49-F238E27FC236}">
                <a16:creationId xmlns:a16="http://schemas.microsoft.com/office/drawing/2014/main" id="{63AAB6FA-C32B-429D-AE8E-2853CB7B59BA}"/>
              </a:ext>
            </a:extLst>
          </p:cNvPr>
          <p:cNvSpPr txBox="1"/>
          <p:nvPr/>
        </p:nvSpPr>
        <p:spPr>
          <a:xfrm>
            <a:off x="1905245" y="5500820"/>
            <a:ext cx="4690708" cy="42056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Stage: pT2 (2.2 cm) (m) pN0 </a:t>
            </a:r>
            <a:r>
              <a:rPr kumimoji="0" lang="it-IT" sz="2133"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sent</a:t>
            </a:r>
            <a:r>
              <a:rPr kumimoji="0" lang="it-IT" sz="2133"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(0/1) cM0</a:t>
            </a:r>
          </a:p>
        </p:txBody>
      </p:sp>
      <p:sp>
        <p:nvSpPr>
          <p:cNvPr id="17" name="Rectangle 14">
            <a:extLst>
              <a:ext uri="{FF2B5EF4-FFF2-40B4-BE49-F238E27FC236}">
                <a16:creationId xmlns:a16="http://schemas.microsoft.com/office/drawing/2014/main" id="{EB32D156-A35A-40D8-A9A8-8C41627F751B}"/>
              </a:ext>
            </a:extLst>
          </p:cNvPr>
          <p:cNvSpPr/>
          <p:nvPr/>
        </p:nvSpPr>
        <p:spPr bwMode="auto">
          <a:xfrm>
            <a:off x="2317602" y="4425131"/>
            <a:ext cx="3643539" cy="815608"/>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IDC NOS, G2. pLVI1</a:t>
            </a:r>
          </a:p>
          <a:p>
            <a:pPr marL="215995" marR="0" lvl="0" indent="-215995" algn="l" defTabSz="914377"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ER (IHC): 95%; </a:t>
            </a:r>
            <a:r>
              <a:rPr kumimoji="0" lang="en-US" sz="1600" b="0"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PgR</a:t>
            </a:r>
            <a:r>
              <a:rPr kumimoji="0" lang="en-US" sz="16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(IHC): 95%; Ki67: 10%; HER2 IHC score: 1+. </a:t>
            </a:r>
            <a:r>
              <a:rPr kumimoji="0" lang="en-US"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PIK3CA E542K</a:t>
            </a:r>
          </a:p>
        </p:txBody>
      </p:sp>
      <p:sp>
        <p:nvSpPr>
          <p:cNvPr id="20" name="TextBox 15">
            <a:extLst>
              <a:ext uri="{FF2B5EF4-FFF2-40B4-BE49-F238E27FC236}">
                <a16:creationId xmlns:a16="http://schemas.microsoft.com/office/drawing/2014/main" id="{5A5D1FF1-3BF8-4264-89BE-C3A717DD5348}"/>
              </a:ext>
            </a:extLst>
          </p:cNvPr>
          <p:cNvSpPr txBox="1"/>
          <p:nvPr/>
        </p:nvSpPr>
        <p:spPr>
          <a:xfrm>
            <a:off x="2365555" y="4186482"/>
            <a:ext cx="2700000" cy="246221"/>
          </a:xfrm>
          <a:prstGeom prst="rect">
            <a:avLst/>
          </a:prstGeom>
          <a:noFill/>
          <a:ln>
            <a:noFill/>
          </a:ln>
        </p:spPr>
        <p:txBody>
          <a:bodyPr wrap="square" lIns="0" tIns="0" rIns="0" bIns="0" rtlCol="0" anchor="t"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Histology</a:t>
            </a:r>
          </a:p>
        </p:txBody>
      </p:sp>
      <p:pic>
        <p:nvPicPr>
          <p:cNvPr id="21" name="Graphic 6" descr="Microscope outline">
            <a:extLst>
              <a:ext uri="{FF2B5EF4-FFF2-40B4-BE49-F238E27FC236}">
                <a16:creationId xmlns:a16="http://schemas.microsoft.com/office/drawing/2014/main" id="{F027B476-ACC6-4267-A69C-3538C38D4C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4828" y="4209153"/>
            <a:ext cx="698384" cy="698384"/>
          </a:xfrm>
          <a:prstGeom prst="rect">
            <a:avLst/>
          </a:prstGeom>
        </p:spPr>
      </p:pic>
      <p:pic>
        <p:nvPicPr>
          <p:cNvPr id="22" name="Immagine 21">
            <a:extLst>
              <a:ext uri="{FF2B5EF4-FFF2-40B4-BE49-F238E27FC236}">
                <a16:creationId xmlns:a16="http://schemas.microsoft.com/office/drawing/2014/main" id="{7BC2F255-B65D-4581-9E61-35A23DA2C658}"/>
              </a:ext>
            </a:extLst>
          </p:cNvPr>
          <p:cNvPicPr>
            <a:picLocks noChangeAspect="1"/>
          </p:cNvPicPr>
          <p:nvPr/>
        </p:nvPicPr>
        <p:blipFill>
          <a:blip r:embed="rId4"/>
          <a:stretch>
            <a:fillRect/>
          </a:stretch>
        </p:blipFill>
        <p:spPr>
          <a:xfrm>
            <a:off x="1537945" y="2755041"/>
            <a:ext cx="713192" cy="650547"/>
          </a:xfrm>
          <a:prstGeom prst="rect">
            <a:avLst/>
          </a:prstGeom>
        </p:spPr>
      </p:pic>
      <p:pic>
        <p:nvPicPr>
          <p:cNvPr id="24" name="Immagine 23">
            <a:extLst>
              <a:ext uri="{FF2B5EF4-FFF2-40B4-BE49-F238E27FC236}">
                <a16:creationId xmlns:a16="http://schemas.microsoft.com/office/drawing/2014/main" id="{8DD86DB8-87E0-4A49-82B8-EA1892390800}"/>
              </a:ext>
            </a:extLst>
          </p:cNvPr>
          <p:cNvPicPr>
            <a:picLocks noChangeAspect="1"/>
          </p:cNvPicPr>
          <p:nvPr/>
        </p:nvPicPr>
        <p:blipFill>
          <a:blip r:embed="rId5"/>
          <a:stretch>
            <a:fillRect/>
          </a:stretch>
        </p:blipFill>
        <p:spPr>
          <a:xfrm>
            <a:off x="6890612" y="2820340"/>
            <a:ext cx="878908" cy="1064953"/>
          </a:xfrm>
          <a:prstGeom prst="rect">
            <a:avLst/>
          </a:prstGeom>
        </p:spPr>
      </p:pic>
      <p:sp>
        <p:nvSpPr>
          <p:cNvPr id="25" name="Rectangle 14">
            <a:extLst>
              <a:ext uri="{FF2B5EF4-FFF2-40B4-BE49-F238E27FC236}">
                <a16:creationId xmlns:a16="http://schemas.microsoft.com/office/drawing/2014/main" id="{2CF69A46-80F7-42E7-B217-70B837DD6215}"/>
              </a:ext>
            </a:extLst>
          </p:cNvPr>
          <p:cNvSpPr/>
          <p:nvPr/>
        </p:nvSpPr>
        <p:spPr bwMode="auto">
          <a:xfrm>
            <a:off x="6703151" y="4011255"/>
            <a:ext cx="1542260" cy="246221"/>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l" defTabSz="914377" rtl="0" eaLnBrk="0" fontAlgn="base" latinLnBrk="0" hangingPunct="0">
              <a:lnSpc>
                <a:spcPct val="100000"/>
              </a:lnSpc>
              <a:spcBef>
                <a:spcPts val="600"/>
              </a:spcBef>
              <a:spcAft>
                <a:spcPct val="0"/>
              </a:spcAft>
              <a:buClrTx/>
              <a:buSzTx/>
              <a:buFontTx/>
              <a:buNone/>
              <a:tabLst/>
              <a:defRPr/>
            </a:pPr>
            <a:r>
              <a:rPr kumimoji="0" lang="en-US"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Adjuvant letrozole</a:t>
            </a:r>
          </a:p>
        </p:txBody>
      </p:sp>
      <p:sp>
        <p:nvSpPr>
          <p:cNvPr id="26" name="Ovale 25">
            <a:extLst>
              <a:ext uri="{FF2B5EF4-FFF2-40B4-BE49-F238E27FC236}">
                <a16:creationId xmlns:a16="http://schemas.microsoft.com/office/drawing/2014/main" id="{661FF750-D116-45D4-A44F-7728923B9182}"/>
              </a:ext>
            </a:extLst>
          </p:cNvPr>
          <p:cNvSpPr/>
          <p:nvPr/>
        </p:nvSpPr>
        <p:spPr>
          <a:xfrm>
            <a:off x="7181127" y="1883584"/>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 Placeholder 5">
            <a:extLst>
              <a:ext uri="{FF2B5EF4-FFF2-40B4-BE49-F238E27FC236}">
                <a16:creationId xmlns:a16="http://schemas.microsoft.com/office/drawing/2014/main" id="{AAD7E392-984C-4F38-9883-2FBF14A81142}"/>
              </a:ext>
            </a:extLst>
          </p:cNvPr>
          <p:cNvSpPr txBox="1">
            <a:spLocks/>
          </p:cNvSpPr>
          <p:nvPr/>
        </p:nvSpPr>
        <p:spPr bwMode="auto">
          <a:xfrm>
            <a:off x="7005206" y="1560040"/>
            <a:ext cx="681847"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Nov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28" name="Ovale 27">
            <a:extLst>
              <a:ext uri="{FF2B5EF4-FFF2-40B4-BE49-F238E27FC236}">
                <a16:creationId xmlns:a16="http://schemas.microsoft.com/office/drawing/2014/main" id="{94089E74-873E-48AF-A05D-95176F490C77}"/>
              </a:ext>
            </a:extLst>
          </p:cNvPr>
          <p:cNvSpPr/>
          <p:nvPr/>
        </p:nvSpPr>
        <p:spPr>
          <a:xfrm>
            <a:off x="9992837" y="185735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 Placeholder 5">
            <a:extLst>
              <a:ext uri="{FF2B5EF4-FFF2-40B4-BE49-F238E27FC236}">
                <a16:creationId xmlns:a16="http://schemas.microsoft.com/office/drawing/2014/main" id="{0A6E5861-CA01-42B8-8A04-23D079E193F5}"/>
              </a:ext>
            </a:extLst>
          </p:cNvPr>
          <p:cNvSpPr txBox="1">
            <a:spLocks/>
          </p:cNvSpPr>
          <p:nvPr/>
        </p:nvSpPr>
        <p:spPr bwMode="auto">
          <a:xfrm>
            <a:off x="9734414" y="1551213"/>
            <a:ext cx="681847" cy="24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Dec</a:t>
            </a: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 2025 </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pic>
        <p:nvPicPr>
          <p:cNvPr id="30" name="Immagine 29">
            <a:extLst>
              <a:ext uri="{FF2B5EF4-FFF2-40B4-BE49-F238E27FC236}">
                <a16:creationId xmlns:a16="http://schemas.microsoft.com/office/drawing/2014/main" id="{47F48997-5234-4427-845D-E6C716CEFF1B}"/>
              </a:ext>
            </a:extLst>
          </p:cNvPr>
          <p:cNvPicPr>
            <a:picLocks noChangeAspect="1"/>
          </p:cNvPicPr>
          <p:nvPr/>
        </p:nvPicPr>
        <p:blipFill>
          <a:blip r:embed="rId5"/>
          <a:stretch>
            <a:fillRect/>
          </a:stretch>
        </p:blipFill>
        <p:spPr>
          <a:xfrm>
            <a:off x="9718386" y="2764985"/>
            <a:ext cx="878908" cy="1064953"/>
          </a:xfrm>
          <a:prstGeom prst="rect">
            <a:avLst/>
          </a:prstGeom>
        </p:spPr>
      </p:pic>
      <p:sp>
        <p:nvSpPr>
          <p:cNvPr id="31" name="Rectangle 14">
            <a:extLst>
              <a:ext uri="{FF2B5EF4-FFF2-40B4-BE49-F238E27FC236}">
                <a16:creationId xmlns:a16="http://schemas.microsoft.com/office/drawing/2014/main" id="{0B961F05-B2F7-4AC3-94DF-F8076D9FFF49}"/>
              </a:ext>
            </a:extLst>
          </p:cNvPr>
          <p:cNvSpPr/>
          <p:nvPr/>
        </p:nvSpPr>
        <p:spPr bwMode="auto">
          <a:xfrm>
            <a:off x="9211113" y="4038038"/>
            <a:ext cx="2122414" cy="246221"/>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l" defTabSz="914377" rtl="0" eaLnBrk="0" fontAlgn="base" latinLnBrk="0" hangingPunct="0">
              <a:lnSpc>
                <a:spcPct val="100000"/>
              </a:lnSpc>
              <a:spcBef>
                <a:spcPts val="600"/>
              </a:spcBef>
              <a:spcAft>
                <a:spcPct val="0"/>
              </a:spcAft>
              <a:buClrTx/>
              <a:buSzTx/>
              <a:buFontTx/>
              <a:buNone/>
              <a:tabLst/>
              <a:defRPr/>
            </a:pPr>
            <a:r>
              <a:rPr kumimoji="0" lang="en-US" sz="1600"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Fulvestrant</a:t>
            </a:r>
            <a:r>
              <a:rPr kumimoji="0" lang="en-US"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and </a:t>
            </a:r>
            <a:r>
              <a:rPr kumimoji="0" lang="en-US" sz="1600"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inavolisib</a:t>
            </a:r>
            <a:endParaRPr kumimoji="0" lang="en-US"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sp>
        <p:nvSpPr>
          <p:cNvPr id="32" name="Title 2">
            <a:extLst>
              <a:ext uri="{FF2B5EF4-FFF2-40B4-BE49-F238E27FC236}">
                <a16:creationId xmlns:a16="http://schemas.microsoft.com/office/drawing/2014/main" id="{D6EBB546-C18F-480E-B045-CB8144A1DE04}"/>
              </a:ext>
            </a:extLst>
          </p:cNvPr>
          <p:cNvSpPr txBox="1">
            <a:spLocks/>
          </p:cNvSpPr>
          <p:nvPr/>
        </p:nvSpPr>
        <p:spPr>
          <a:xfrm>
            <a:off x="479999" y="646992"/>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
        <p:nvSpPr>
          <p:cNvPr id="3" name="Title 2">
            <a:extLst>
              <a:ext uri="{FF2B5EF4-FFF2-40B4-BE49-F238E27FC236}">
                <a16:creationId xmlns:a16="http://schemas.microsoft.com/office/drawing/2014/main" id="{E4E1B81E-DB11-7FCF-98F5-55993E28503E}"/>
              </a:ext>
            </a:extLst>
          </p:cNvPr>
          <p:cNvSpPr txBox="1">
            <a:spLocks/>
          </p:cNvSpPr>
          <p:nvPr/>
        </p:nvSpPr>
        <p:spPr>
          <a:xfrm>
            <a:off x="479999" y="548680"/>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Prof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Curigliano</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 Case: 69-year-old woman (continued)</a:t>
            </a: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First line therapy</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Tree>
    <p:extLst>
      <p:ext uri="{BB962C8B-B14F-4D97-AF65-F5344CB8AC3E}">
        <p14:creationId xmlns:p14="http://schemas.microsoft.com/office/powerpoint/2010/main" val="4263254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2886023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9AA2D83-E9AA-4456-ABFD-01721234E01C}"/>
              </a:ext>
            </a:extLst>
          </p:cNvPr>
          <p:cNvSpPr txBox="1">
            <a:spLocks/>
          </p:cNvSpPr>
          <p:nvPr/>
        </p:nvSpPr>
        <p:spPr bwMode="auto">
          <a:xfrm>
            <a:off x="584212" y="1857355"/>
            <a:ext cx="961355" cy="285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l" defTabSz="914356" rtl="0" eaLnBrk="0" fontAlgn="base" latinLnBrk="0" hangingPunct="0">
              <a:lnSpc>
                <a:spcPct val="100000"/>
              </a:lnSpc>
              <a:spcBef>
                <a:spcPct val="75000"/>
              </a:spcBef>
              <a:spcAft>
                <a:spcPct val="0"/>
              </a:spcAft>
              <a:buClr>
                <a:srgbClr val="44546A"/>
              </a:buClr>
              <a:buSzPct val="100000"/>
              <a:buFontTx/>
              <a:buNone/>
              <a:tabLst/>
              <a:defRPr/>
            </a:pPr>
            <a:r>
              <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Timeline</a:t>
            </a:r>
          </a:p>
        </p:txBody>
      </p:sp>
      <p:sp>
        <p:nvSpPr>
          <p:cNvPr id="3" name="Title 2">
            <a:extLst>
              <a:ext uri="{FF2B5EF4-FFF2-40B4-BE49-F238E27FC236}">
                <a16:creationId xmlns:a16="http://schemas.microsoft.com/office/drawing/2014/main" id="{C49E2771-0B72-4079-BF5D-C5FC222D7115}"/>
              </a:ext>
            </a:extLst>
          </p:cNvPr>
          <p:cNvSpPr txBox="1">
            <a:spLocks/>
          </p:cNvSpPr>
          <p:nvPr/>
        </p:nvSpPr>
        <p:spPr>
          <a:xfrm>
            <a:off x="479999" y="646992"/>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
        <p:nvSpPr>
          <p:cNvPr id="4" name="Text Placeholder 5">
            <a:extLst>
              <a:ext uri="{FF2B5EF4-FFF2-40B4-BE49-F238E27FC236}">
                <a16:creationId xmlns:a16="http://schemas.microsoft.com/office/drawing/2014/main" id="{C8F42D33-11DF-4359-B88C-2CC18C375EE8}"/>
              </a:ext>
            </a:extLst>
          </p:cNvPr>
          <p:cNvSpPr txBox="1">
            <a:spLocks/>
          </p:cNvSpPr>
          <p:nvPr/>
        </p:nvSpPr>
        <p:spPr bwMode="auto">
          <a:xfrm>
            <a:off x="1374409" y="1524744"/>
            <a:ext cx="681847"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Aug 2024</a:t>
            </a:r>
          </a:p>
        </p:txBody>
      </p:sp>
      <p:sp>
        <p:nvSpPr>
          <p:cNvPr id="5" name="Rectangle 99">
            <a:extLst>
              <a:ext uri="{FF2B5EF4-FFF2-40B4-BE49-F238E27FC236}">
                <a16:creationId xmlns:a16="http://schemas.microsoft.com/office/drawing/2014/main" id="{53AAD348-03E3-4047-B117-D449671A79EB}"/>
              </a:ext>
            </a:extLst>
          </p:cNvPr>
          <p:cNvSpPr/>
          <p:nvPr/>
        </p:nvSpPr>
        <p:spPr>
          <a:xfrm>
            <a:off x="10788875" y="3046983"/>
            <a:ext cx="184730" cy="369332"/>
          </a:xfrm>
          <a:prstGeom prst="rect">
            <a:avLst/>
          </a:prstGeom>
        </p:spPr>
        <p:txBody>
          <a:bodyPr wrap="none" rtlCol="0" anchor="ctr">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
        <p:nvSpPr>
          <p:cNvPr id="7" name="Freccia destra 6"/>
          <p:cNvSpPr/>
          <p:nvPr/>
        </p:nvSpPr>
        <p:spPr>
          <a:xfrm>
            <a:off x="1382890" y="1724650"/>
            <a:ext cx="10526889" cy="507940"/>
          </a:xfrm>
          <a:prstGeom prst="rightArrow">
            <a:avLst>
              <a:gd name="adj1" fmla="val 50000"/>
              <a:gd name="adj2" fmla="val 66669"/>
            </a:avLst>
          </a:prstGeom>
          <a:solidFill>
            <a:srgbClr val="2867AE"/>
          </a:solidFill>
          <a:ln>
            <a:solidFill>
              <a:srgbClr val="187047"/>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e 7"/>
          <p:cNvSpPr/>
          <p:nvPr/>
        </p:nvSpPr>
        <p:spPr>
          <a:xfrm>
            <a:off x="1643185" y="188358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 Placeholder 5">
            <a:extLst>
              <a:ext uri="{FF2B5EF4-FFF2-40B4-BE49-F238E27FC236}">
                <a16:creationId xmlns:a16="http://schemas.microsoft.com/office/drawing/2014/main" id="{A25BA597-D86E-4CD8-9A3C-25B1CF21548D}"/>
              </a:ext>
            </a:extLst>
          </p:cNvPr>
          <p:cNvSpPr txBox="1">
            <a:spLocks/>
          </p:cNvSpPr>
          <p:nvPr/>
        </p:nvSpPr>
        <p:spPr bwMode="auto">
          <a:xfrm>
            <a:off x="1343308" y="2261368"/>
            <a:ext cx="773424" cy="218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Diagnosis</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2" name="Text Placeholder 5">
            <a:extLst>
              <a:ext uri="{FF2B5EF4-FFF2-40B4-BE49-F238E27FC236}">
                <a16:creationId xmlns:a16="http://schemas.microsoft.com/office/drawing/2014/main" id="{C8F42D33-11DF-4359-B88C-2CC18C375EE8}"/>
              </a:ext>
            </a:extLst>
          </p:cNvPr>
          <p:cNvSpPr txBox="1">
            <a:spLocks/>
          </p:cNvSpPr>
          <p:nvPr/>
        </p:nvSpPr>
        <p:spPr bwMode="auto">
          <a:xfrm>
            <a:off x="2394062" y="1501170"/>
            <a:ext cx="681847"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Sept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3" name="Ovale 12"/>
          <p:cNvSpPr/>
          <p:nvPr/>
        </p:nvSpPr>
        <p:spPr>
          <a:xfrm>
            <a:off x="2617480" y="1890249"/>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 Placeholder 5">
            <a:extLst>
              <a:ext uri="{FF2B5EF4-FFF2-40B4-BE49-F238E27FC236}">
                <a16:creationId xmlns:a16="http://schemas.microsoft.com/office/drawing/2014/main" id="{A25BA597-D86E-4CD8-9A3C-25B1CF21548D}"/>
              </a:ext>
            </a:extLst>
          </p:cNvPr>
          <p:cNvSpPr txBox="1">
            <a:spLocks/>
          </p:cNvSpPr>
          <p:nvPr/>
        </p:nvSpPr>
        <p:spPr bwMode="auto">
          <a:xfrm>
            <a:off x="2317603" y="2268032"/>
            <a:ext cx="1155270" cy="235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Surgery</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8" name="Rettangolo 17"/>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graphicFrame>
        <p:nvGraphicFramePr>
          <p:cNvPr id="19" name="Tabella 18"/>
          <p:cNvGraphicFramePr>
            <a:graphicFrameLocks noGrp="1"/>
          </p:cNvGraphicFramePr>
          <p:nvPr/>
        </p:nvGraphicFramePr>
        <p:xfrm>
          <a:off x="0" y="6492239"/>
          <a:ext cx="12192000" cy="3657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365760">
                <a:tc>
                  <a:txBody>
                    <a:bodyPr/>
                    <a:lstStyle/>
                    <a:p>
                      <a:pPr algn="ctr"/>
                      <a:r>
                        <a:rPr lang="it-IT" sz="1600" b="0" kern="1200" dirty="0">
                          <a:solidFill>
                            <a:srgbClr val="BFBFBF"/>
                          </a:solidFill>
                          <a:latin typeface="+mn-lt"/>
                          <a:ea typeface="+mn-ea"/>
                          <a:cs typeface="+mn-cs"/>
                        </a:rPr>
                        <a:t>MH</a:t>
                      </a:r>
                      <a:r>
                        <a:rPr lang="it-IT" sz="1600" b="1" dirty="0">
                          <a:solidFill>
                            <a:schemeClr val="bg1"/>
                          </a:solidFill>
                        </a:rPr>
                        <a:t> </a:t>
                      </a:r>
                      <a:r>
                        <a:rPr lang="it-IT" sz="1600" b="0" kern="1200" dirty="0">
                          <a:solidFill>
                            <a:srgbClr val="BFBFBF"/>
                          </a:solidFill>
                          <a:latin typeface="+mn-lt"/>
                          <a:ea typeface="+mn-ea"/>
                          <a:cs typeface="+mn-cs"/>
                        </a:rPr>
                        <a:t>and</a:t>
                      </a:r>
                      <a:r>
                        <a:rPr lang="it-IT" sz="1600" b="1" dirty="0">
                          <a:solidFill>
                            <a:schemeClr val="bg1"/>
                          </a:solidFill>
                        </a:rPr>
                        <a:t> </a:t>
                      </a:r>
                      <a:r>
                        <a:rPr lang="it-IT" sz="1600" b="0" kern="1200" dirty="0" err="1">
                          <a:solidFill>
                            <a:srgbClr val="BFBFBF"/>
                          </a:solidFill>
                          <a:latin typeface="+mn-lt"/>
                          <a:ea typeface="+mn-ea"/>
                          <a:cs typeface="+mn-cs"/>
                        </a:rPr>
                        <a:t>diagnosis</a:t>
                      </a:r>
                      <a:endParaRPr lang="it-IT" sz="1600" b="0" kern="1200" dirty="0">
                        <a:solidFill>
                          <a:srgbClr val="BFBFBF"/>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1" kern="1200" dirty="0" err="1">
                          <a:solidFill>
                            <a:schemeClr val="bg1"/>
                          </a:solidFill>
                          <a:latin typeface="+mn-lt"/>
                          <a:ea typeface="+mn-ea"/>
                          <a:cs typeface="+mn-cs"/>
                        </a:rPr>
                        <a:t>Surgery</a:t>
                      </a:r>
                      <a:endParaRPr lang="it-IT" sz="1600" b="1" kern="1200" dirty="0">
                        <a:solidFill>
                          <a:schemeClr val="bg1"/>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Chemotherapy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Radiotherapy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a:solidFill>
                            <a:srgbClr val="BFBFBF"/>
                          </a:solidFill>
                        </a:rPr>
                        <a:t>ET + Treatment</a:t>
                      </a:r>
                      <a:r>
                        <a:rPr lang="it-IT" sz="1600" b="0" baseline="0" dirty="0">
                          <a:solidFill>
                            <a:srgbClr val="BFBFBF"/>
                          </a:solidFill>
                        </a:rPr>
                        <a:t> escalation</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4" name="Immagine 23">
            <a:extLst>
              <a:ext uri="{FF2B5EF4-FFF2-40B4-BE49-F238E27FC236}">
                <a16:creationId xmlns:a16="http://schemas.microsoft.com/office/drawing/2014/main" id="{8DD86DB8-87E0-4A49-82B8-EA1892390800}"/>
              </a:ext>
            </a:extLst>
          </p:cNvPr>
          <p:cNvPicPr>
            <a:picLocks noChangeAspect="1"/>
          </p:cNvPicPr>
          <p:nvPr/>
        </p:nvPicPr>
        <p:blipFill>
          <a:blip r:embed="rId2"/>
          <a:stretch>
            <a:fillRect/>
          </a:stretch>
        </p:blipFill>
        <p:spPr>
          <a:xfrm>
            <a:off x="6890612" y="2820340"/>
            <a:ext cx="878908" cy="1064953"/>
          </a:xfrm>
          <a:prstGeom prst="rect">
            <a:avLst/>
          </a:prstGeom>
        </p:spPr>
      </p:pic>
      <p:sp>
        <p:nvSpPr>
          <p:cNvPr id="25" name="Rectangle 14">
            <a:extLst>
              <a:ext uri="{FF2B5EF4-FFF2-40B4-BE49-F238E27FC236}">
                <a16:creationId xmlns:a16="http://schemas.microsoft.com/office/drawing/2014/main" id="{2CF69A46-80F7-42E7-B217-70B837DD6215}"/>
              </a:ext>
            </a:extLst>
          </p:cNvPr>
          <p:cNvSpPr/>
          <p:nvPr/>
        </p:nvSpPr>
        <p:spPr bwMode="auto">
          <a:xfrm>
            <a:off x="6703151" y="4011255"/>
            <a:ext cx="1542260" cy="246221"/>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l" defTabSz="914377" rtl="0" eaLnBrk="0" fontAlgn="base" latinLnBrk="0" hangingPunct="0">
              <a:lnSpc>
                <a:spcPct val="100000"/>
              </a:lnSpc>
              <a:spcBef>
                <a:spcPts val="600"/>
              </a:spcBef>
              <a:spcAft>
                <a:spcPct val="0"/>
              </a:spcAft>
              <a:buClrTx/>
              <a:buSzTx/>
              <a:buFontTx/>
              <a:buNone/>
              <a:tabLst/>
              <a:defRPr/>
            </a:pPr>
            <a:r>
              <a:rPr kumimoji="0" lang="en-US"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Adjuvant letrozole</a:t>
            </a:r>
          </a:p>
        </p:txBody>
      </p:sp>
      <p:sp>
        <p:nvSpPr>
          <p:cNvPr id="26" name="Ovale 25">
            <a:extLst>
              <a:ext uri="{FF2B5EF4-FFF2-40B4-BE49-F238E27FC236}">
                <a16:creationId xmlns:a16="http://schemas.microsoft.com/office/drawing/2014/main" id="{661FF750-D116-45D4-A44F-7728923B9182}"/>
              </a:ext>
            </a:extLst>
          </p:cNvPr>
          <p:cNvSpPr/>
          <p:nvPr/>
        </p:nvSpPr>
        <p:spPr>
          <a:xfrm>
            <a:off x="7181127" y="1883584"/>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 Placeholder 5">
            <a:extLst>
              <a:ext uri="{FF2B5EF4-FFF2-40B4-BE49-F238E27FC236}">
                <a16:creationId xmlns:a16="http://schemas.microsoft.com/office/drawing/2014/main" id="{AAD7E392-984C-4F38-9883-2FBF14A81142}"/>
              </a:ext>
            </a:extLst>
          </p:cNvPr>
          <p:cNvSpPr txBox="1">
            <a:spLocks/>
          </p:cNvSpPr>
          <p:nvPr/>
        </p:nvSpPr>
        <p:spPr bwMode="auto">
          <a:xfrm>
            <a:off x="7005206" y="1560040"/>
            <a:ext cx="681847"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Nov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28" name="Ovale 27">
            <a:extLst>
              <a:ext uri="{FF2B5EF4-FFF2-40B4-BE49-F238E27FC236}">
                <a16:creationId xmlns:a16="http://schemas.microsoft.com/office/drawing/2014/main" id="{94089E74-873E-48AF-A05D-95176F490C77}"/>
              </a:ext>
            </a:extLst>
          </p:cNvPr>
          <p:cNvSpPr/>
          <p:nvPr/>
        </p:nvSpPr>
        <p:spPr>
          <a:xfrm>
            <a:off x="9992837" y="185735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 Placeholder 5">
            <a:extLst>
              <a:ext uri="{FF2B5EF4-FFF2-40B4-BE49-F238E27FC236}">
                <a16:creationId xmlns:a16="http://schemas.microsoft.com/office/drawing/2014/main" id="{0A6E5861-CA01-42B8-8A04-23D079E193F5}"/>
              </a:ext>
            </a:extLst>
          </p:cNvPr>
          <p:cNvSpPr txBox="1">
            <a:spLocks/>
          </p:cNvSpPr>
          <p:nvPr/>
        </p:nvSpPr>
        <p:spPr bwMode="auto">
          <a:xfrm>
            <a:off x="9734414" y="1551213"/>
            <a:ext cx="681847"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Dec</a:t>
            </a: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 2025 </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pic>
        <p:nvPicPr>
          <p:cNvPr id="30" name="Immagine 29">
            <a:extLst>
              <a:ext uri="{FF2B5EF4-FFF2-40B4-BE49-F238E27FC236}">
                <a16:creationId xmlns:a16="http://schemas.microsoft.com/office/drawing/2014/main" id="{47F48997-5234-4427-845D-E6C716CEFF1B}"/>
              </a:ext>
            </a:extLst>
          </p:cNvPr>
          <p:cNvPicPr>
            <a:picLocks noChangeAspect="1"/>
          </p:cNvPicPr>
          <p:nvPr/>
        </p:nvPicPr>
        <p:blipFill>
          <a:blip r:embed="rId2"/>
          <a:stretch>
            <a:fillRect/>
          </a:stretch>
        </p:blipFill>
        <p:spPr>
          <a:xfrm>
            <a:off x="9718386" y="2764985"/>
            <a:ext cx="878908" cy="1064953"/>
          </a:xfrm>
          <a:prstGeom prst="rect">
            <a:avLst/>
          </a:prstGeom>
        </p:spPr>
      </p:pic>
      <p:sp>
        <p:nvSpPr>
          <p:cNvPr id="31" name="Rectangle 14">
            <a:extLst>
              <a:ext uri="{FF2B5EF4-FFF2-40B4-BE49-F238E27FC236}">
                <a16:creationId xmlns:a16="http://schemas.microsoft.com/office/drawing/2014/main" id="{0B961F05-B2F7-4AC3-94DF-F8076D9FFF49}"/>
              </a:ext>
            </a:extLst>
          </p:cNvPr>
          <p:cNvSpPr/>
          <p:nvPr/>
        </p:nvSpPr>
        <p:spPr bwMode="auto">
          <a:xfrm>
            <a:off x="9211113" y="4038038"/>
            <a:ext cx="2122414" cy="246221"/>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l" defTabSz="914377" rtl="0" eaLnBrk="0" fontAlgn="base" latinLnBrk="0" hangingPunct="0">
              <a:lnSpc>
                <a:spcPct val="100000"/>
              </a:lnSpc>
              <a:spcBef>
                <a:spcPts val="600"/>
              </a:spcBef>
              <a:spcAft>
                <a:spcPct val="0"/>
              </a:spcAft>
              <a:buClrTx/>
              <a:buSzTx/>
              <a:buFontTx/>
              <a:buNone/>
              <a:tabLst/>
              <a:defRPr/>
            </a:pPr>
            <a:r>
              <a:rPr kumimoji="0" lang="en-US" sz="1600"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Fulvestrant</a:t>
            </a:r>
            <a:r>
              <a:rPr kumimoji="0" lang="en-US"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and </a:t>
            </a:r>
            <a:r>
              <a:rPr kumimoji="0" lang="en-US" sz="1600"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inavolisib</a:t>
            </a:r>
            <a:endParaRPr kumimoji="0" lang="en-US"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sp>
        <p:nvSpPr>
          <p:cNvPr id="32" name="Rectangle 14">
            <a:extLst>
              <a:ext uri="{FF2B5EF4-FFF2-40B4-BE49-F238E27FC236}">
                <a16:creationId xmlns:a16="http://schemas.microsoft.com/office/drawing/2014/main" id="{D300A07E-B96A-4A38-AC3F-434A16AA4237}"/>
              </a:ext>
            </a:extLst>
          </p:cNvPr>
          <p:cNvSpPr/>
          <p:nvPr/>
        </p:nvSpPr>
        <p:spPr bwMode="auto">
          <a:xfrm>
            <a:off x="2939639" y="4940187"/>
            <a:ext cx="3350451" cy="410433"/>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377" rtl="0" eaLnBrk="0" fontAlgn="base" latinLnBrk="0" hangingPunct="0">
              <a:lnSpc>
                <a:spcPct val="100000"/>
              </a:lnSpc>
              <a:spcBef>
                <a:spcPts val="600"/>
              </a:spcBef>
              <a:spcAft>
                <a:spcPct val="0"/>
              </a:spcAft>
              <a:buClrTx/>
              <a:buSzTx/>
              <a:buFontTx/>
              <a:buNone/>
              <a:tabLst/>
              <a:defRPr/>
            </a:pPr>
            <a:r>
              <a:rPr kumimoji="0" lang="it-IT" sz="2667"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Baseline </a:t>
            </a:r>
            <a:r>
              <a:rPr kumimoji="0" lang="it-IT" sz="2667"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assessment</a:t>
            </a:r>
            <a:endParaRPr kumimoji="0" lang="it-IT" sz="2667"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sp>
        <p:nvSpPr>
          <p:cNvPr id="33" name="CasellaDiTesto 32">
            <a:extLst>
              <a:ext uri="{FF2B5EF4-FFF2-40B4-BE49-F238E27FC236}">
                <a16:creationId xmlns:a16="http://schemas.microsoft.com/office/drawing/2014/main" id="{334A330A-AC65-4F45-812F-B7CEAADB5027}"/>
              </a:ext>
            </a:extLst>
          </p:cNvPr>
          <p:cNvSpPr txBox="1"/>
          <p:nvPr/>
        </p:nvSpPr>
        <p:spPr>
          <a:xfrm>
            <a:off x="6745809" y="4819426"/>
            <a:ext cx="4523683" cy="584775"/>
          </a:xfrm>
          <a:prstGeom prst="rect">
            <a:avLst/>
          </a:prstGeom>
          <a:solidFill>
            <a:schemeClr val="accent1">
              <a:lumMod val="20000"/>
              <a:lumOff val="80000"/>
            </a:schemeClr>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prstClr val="black"/>
                </a:solidFill>
                <a:effectLst/>
                <a:uLnTx/>
                <a:uFillTx/>
                <a:latin typeface="Arial Narrow" panose="020B0604020202020204" pitchFamily="34" charset="0"/>
                <a:ea typeface="MS PGothic" charset="0"/>
                <a:cs typeface="Arial Narrow" panose="020B0604020202020204" pitchFamily="34" charset="0"/>
              </a:rPr>
              <a:t>Fasting</a:t>
            </a:r>
            <a:r>
              <a:rPr kumimoji="0" lang="it-IT" sz="16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 </a:t>
            </a:r>
            <a:r>
              <a:rPr kumimoji="0" lang="it-IT" sz="1600" b="0" i="0" u="none" strike="noStrike" kern="1200" cap="none" spc="0" normalizeH="0" baseline="0" noProof="0" dirty="0" err="1">
                <a:ln>
                  <a:noFill/>
                </a:ln>
                <a:solidFill>
                  <a:prstClr val="black"/>
                </a:solidFill>
                <a:effectLst/>
                <a:uLnTx/>
                <a:uFillTx/>
                <a:latin typeface="Arial Narrow" panose="020B0604020202020204" pitchFamily="34" charset="0"/>
                <a:ea typeface="MS PGothic" charset="0"/>
                <a:cs typeface="Arial Narrow" panose="020B0604020202020204" pitchFamily="34" charset="0"/>
              </a:rPr>
              <a:t>glucose</a:t>
            </a:r>
            <a:r>
              <a:rPr kumimoji="0" lang="it-IT" sz="16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 126 mg/</a:t>
            </a:r>
            <a:r>
              <a:rPr kumimoji="0" lang="it-IT" sz="1600" b="0" i="0" u="none" strike="noStrike" kern="1200" cap="none" spc="0" normalizeH="0" baseline="0" noProof="0" dirty="0" err="1">
                <a:ln>
                  <a:noFill/>
                </a:ln>
                <a:solidFill>
                  <a:prstClr val="black"/>
                </a:solidFill>
                <a:effectLst/>
                <a:uLnTx/>
                <a:uFillTx/>
                <a:latin typeface="Arial Narrow" panose="020B0604020202020204" pitchFamily="34" charset="0"/>
                <a:ea typeface="MS PGothic" charset="0"/>
                <a:cs typeface="Arial Narrow" panose="020B0604020202020204" pitchFamily="34" charset="0"/>
              </a:rPr>
              <a:t>dL</a:t>
            </a:r>
            <a:r>
              <a:rPr kumimoji="0" lang="it-IT" sz="16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 </a:t>
            </a:r>
            <a:r>
              <a:rPr kumimoji="0" lang="it-IT" sz="1600" b="0" i="0" u="none" strike="noStrike" kern="1200" cap="none" spc="0" normalizeH="0" baseline="0" noProof="0" dirty="0" err="1">
                <a:ln>
                  <a:noFill/>
                </a:ln>
                <a:solidFill>
                  <a:prstClr val="black"/>
                </a:solidFill>
                <a:effectLst/>
                <a:uLnTx/>
                <a:uFillTx/>
                <a:latin typeface="Arial Narrow" panose="020B0604020202020204" pitchFamily="34" charset="0"/>
                <a:ea typeface="MS PGothic" charset="0"/>
                <a:cs typeface="Arial Narrow" panose="020B0604020202020204" pitchFamily="34" charset="0"/>
              </a:rPr>
              <a:t>Hemoglobin</a:t>
            </a:r>
            <a:r>
              <a:rPr kumimoji="0" lang="it-IT" sz="16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 A1C 5.2.0% at baseline</a:t>
            </a:r>
          </a:p>
        </p:txBody>
      </p:sp>
      <p:sp>
        <p:nvSpPr>
          <p:cNvPr id="6" name="Title 2">
            <a:extLst>
              <a:ext uri="{FF2B5EF4-FFF2-40B4-BE49-F238E27FC236}">
                <a16:creationId xmlns:a16="http://schemas.microsoft.com/office/drawing/2014/main" id="{FB723156-DD35-DA1F-1F99-6C0FD84C9AF8}"/>
              </a:ext>
            </a:extLst>
          </p:cNvPr>
          <p:cNvSpPr txBox="1">
            <a:spLocks/>
          </p:cNvSpPr>
          <p:nvPr/>
        </p:nvSpPr>
        <p:spPr>
          <a:xfrm>
            <a:off x="479999" y="548680"/>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Prof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Curigliano</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 Case: 69-year-old woman (continued)</a:t>
            </a: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First line therapy</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Tree>
    <p:extLst>
      <p:ext uri="{BB962C8B-B14F-4D97-AF65-F5344CB8AC3E}">
        <p14:creationId xmlns:p14="http://schemas.microsoft.com/office/powerpoint/2010/main" val="76469414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9AA2D83-E9AA-4456-ABFD-01721234E01C}"/>
              </a:ext>
            </a:extLst>
          </p:cNvPr>
          <p:cNvSpPr txBox="1">
            <a:spLocks/>
          </p:cNvSpPr>
          <p:nvPr/>
        </p:nvSpPr>
        <p:spPr bwMode="auto">
          <a:xfrm>
            <a:off x="584212" y="1857355"/>
            <a:ext cx="961355" cy="285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l" defTabSz="914356" rtl="0" eaLnBrk="0" fontAlgn="base" latinLnBrk="0" hangingPunct="0">
              <a:lnSpc>
                <a:spcPct val="100000"/>
              </a:lnSpc>
              <a:spcBef>
                <a:spcPct val="75000"/>
              </a:spcBef>
              <a:spcAft>
                <a:spcPct val="0"/>
              </a:spcAft>
              <a:buClr>
                <a:srgbClr val="44546A"/>
              </a:buClr>
              <a:buSzPct val="100000"/>
              <a:buFontTx/>
              <a:buNone/>
              <a:tabLst/>
              <a:defRPr/>
            </a:pPr>
            <a:r>
              <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Timeline</a:t>
            </a:r>
          </a:p>
        </p:txBody>
      </p:sp>
      <p:sp>
        <p:nvSpPr>
          <p:cNvPr id="4" name="Text Placeholder 5">
            <a:extLst>
              <a:ext uri="{FF2B5EF4-FFF2-40B4-BE49-F238E27FC236}">
                <a16:creationId xmlns:a16="http://schemas.microsoft.com/office/drawing/2014/main" id="{C8F42D33-11DF-4359-B88C-2CC18C375EE8}"/>
              </a:ext>
            </a:extLst>
          </p:cNvPr>
          <p:cNvSpPr txBox="1">
            <a:spLocks/>
          </p:cNvSpPr>
          <p:nvPr/>
        </p:nvSpPr>
        <p:spPr bwMode="auto">
          <a:xfrm>
            <a:off x="1374409" y="1524744"/>
            <a:ext cx="681847"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Aug 2024</a:t>
            </a:r>
          </a:p>
        </p:txBody>
      </p:sp>
      <p:sp>
        <p:nvSpPr>
          <p:cNvPr id="5" name="Rectangle 99">
            <a:extLst>
              <a:ext uri="{FF2B5EF4-FFF2-40B4-BE49-F238E27FC236}">
                <a16:creationId xmlns:a16="http://schemas.microsoft.com/office/drawing/2014/main" id="{53AAD348-03E3-4047-B117-D449671A79EB}"/>
              </a:ext>
            </a:extLst>
          </p:cNvPr>
          <p:cNvSpPr/>
          <p:nvPr/>
        </p:nvSpPr>
        <p:spPr>
          <a:xfrm>
            <a:off x="10788875" y="3046983"/>
            <a:ext cx="184730" cy="369332"/>
          </a:xfrm>
          <a:prstGeom prst="rect">
            <a:avLst/>
          </a:prstGeom>
        </p:spPr>
        <p:txBody>
          <a:bodyPr wrap="none" rtlCol="0" anchor="ctr">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
        <p:nvSpPr>
          <p:cNvPr id="7" name="Freccia destra 6"/>
          <p:cNvSpPr/>
          <p:nvPr/>
        </p:nvSpPr>
        <p:spPr>
          <a:xfrm>
            <a:off x="1382890" y="1724650"/>
            <a:ext cx="10526889" cy="507940"/>
          </a:xfrm>
          <a:prstGeom prst="rightArrow">
            <a:avLst>
              <a:gd name="adj1" fmla="val 50000"/>
              <a:gd name="adj2" fmla="val 66669"/>
            </a:avLst>
          </a:prstGeom>
          <a:solidFill>
            <a:srgbClr val="2867AE"/>
          </a:solidFill>
          <a:ln>
            <a:solidFill>
              <a:srgbClr val="187047"/>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e 7"/>
          <p:cNvSpPr/>
          <p:nvPr/>
        </p:nvSpPr>
        <p:spPr>
          <a:xfrm>
            <a:off x="1643185" y="188358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 Placeholder 5">
            <a:extLst>
              <a:ext uri="{FF2B5EF4-FFF2-40B4-BE49-F238E27FC236}">
                <a16:creationId xmlns:a16="http://schemas.microsoft.com/office/drawing/2014/main" id="{A25BA597-D86E-4CD8-9A3C-25B1CF21548D}"/>
              </a:ext>
            </a:extLst>
          </p:cNvPr>
          <p:cNvSpPr txBox="1">
            <a:spLocks/>
          </p:cNvSpPr>
          <p:nvPr/>
        </p:nvSpPr>
        <p:spPr bwMode="auto">
          <a:xfrm>
            <a:off x="1343308" y="2261368"/>
            <a:ext cx="773424" cy="218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Diagnosis</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2" name="Text Placeholder 5">
            <a:extLst>
              <a:ext uri="{FF2B5EF4-FFF2-40B4-BE49-F238E27FC236}">
                <a16:creationId xmlns:a16="http://schemas.microsoft.com/office/drawing/2014/main" id="{C8F42D33-11DF-4359-B88C-2CC18C375EE8}"/>
              </a:ext>
            </a:extLst>
          </p:cNvPr>
          <p:cNvSpPr txBox="1">
            <a:spLocks/>
          </p:cNvSpPr>
          <p:nvPr/>
        </p:nvSpPr>
        <p:spPr bwMode="auto">
          <a:xfrm>
            <a:off x="2394062" y="1501170"/>
            <a:ext cx="681847"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Sept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3" name="Ovale 12"/>
          <p:cNvSpPr/>
          <p:nvPr/>
        </p:nvSpPr>
        <p:spPr>
          <a:xfrm>
            <a:off x="2617480" y="1890249"/>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 Placeholder 5">
            <a:extLst>
              <a:ext uri="{FF2B5EF4-FFF2-40B4-BE49-F238E27FC236}">
                <a16:creationId xmlns:a16="http://schemas.microsoft.com/office/drawing/2014/main" id="{A25BA597-D86E-4CD8-9A3C-25B1CF21548D}"/>
              </a:ext>
            </a:extLst>
          </p:cNvPr>
          <p:cNvSpPr txBox="1">
            <a:spLocks/>
          </p:cNvSpPr>
          <p:nvPr/>
        </p:nvSpPr>
        <p:spPr bwMode="auto">
          <a:xfrm>
            <a:off x="2317603" y="2268032"/>
            <a:ext cx="1155270" cy="235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it-IT"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Surgery</a:t>
            </a:r>
            <a:endParaRPr kumimoji="0" lang="en-GB" sz="1400" b="1"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18" name="Rettangolo 17"/>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graphicFrame>
        <p:nvGraphicFramePr>
          <p:cNvPr id="19" name="Tabella 18"/>
          <p:cNvGraphicFramePr>
            <a:graphicFrameLocks noGrp="1"/>
          </p:cNvGraphicFramePr>
          <p:nvPr/>
        </p:nvGraphicFramePr>
        <p:xfrm>
          <a:off x="0" y="6492239"/>
          <a:ext cx="12192000" cy="3657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365760">
                <a:tc>
                  <a:txBody>
                    <a:bodyPr/>
                    <a:lstStyle/>
                    <a:p>
                      <a:pPr algn="ctr"/>
                      <a:r>
                        <a:rPr lang="it-IT" sz="1600" b="0" kern="1200" dirty="0">
                          <a:solidFill>
                            <a:srgbClr val="BFBFBF"/>
                          </a:solidFill>
                          <a:latin typeface="+mn-lt"/>
                          <a:ea typeface="+mn-ea"/>
                          <a:cs typeface="+mn-cs"/>
                        </a:rPr>
                        <a:t>MH</a:t>
                      </a:r>
                      <a:r>
                        <a:rPr lang="it-IT" sz="1600" b="1" dirty="0">
                          <a:solidFill>
                            <a:schemeClr val="bg1"/>
                          </a:solidFill>
                        </a:rPr>
                        <a:t> </a:t>
                      </a:r>
                      <a:r>
                        <a:rPr lang="it-IT" sz="1600" b="0" kern="1200" dirty="0">
                          <a:solidFill>
                            <a:srgbClr val="BFBFBF"/>
                          </a:solidFill>
                          <a:latin typeface="+mn-lt"/>
                          <a:ea typeface="+mn-ea"/>
                          <a:cs typeface="+mn-cs"/>
                        </a:rPr>
                        <a:t>and</a:t>
                      </a:r>
                      <a:r>
                        <a:rPr lang="it-IT" sz="1600" b="1" dirty="0">
                          <a:solidFill>
                            <a:schemeClr val="bg1"/>
                          </a:solidFill>
                        </a:rPr>
                        <a:t> </a:t>
                      </a:r>
                      <a:r>
                        <a:rPr lang="it-IT" sz="1600" b="0" kern="1200" dirty="0" err="1">
                          <a:solidFill>
                            <a:srgbClr val="BFBFBF"/>
                          </a:solidFill>
                          <a:latin typeface="+mn-lt"/>
                          <a:ea typeface="+mn-ea"/>
                          <a:cs typeface="+mn-cs"/>
                        </a:rPr>
                        <a:t>diagnosis</a:t>
                      </a:r>
                      <a:endParaRPr lang="it-IT" sz="1600" b="0" kern="1200" dirty="0">
                        <a:solidFill>
                          <a:srgbClr val="BFBFBF"/>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1" kern="1200" dirty="0" err="1">
                          <a:solidFill>
                            <a:schemeClr val="bg1"/>
                          </a:solidFill>
                          <a:latin typeface="+mn-lt"/>
                          <a:ea typeface="+mn-ea"/>
                          <a:cs typeface="+mn-cs"/>
                        </a:rPr>
                        <a:t>Surgery</a:t>
                      </a:r>
                      <a:endParaRPr lang="it-IT" sz="1600" b="1" kern="1200" dirty="0">
                        <a:solidFill>
                          <a:schemeClr val="bg1"/>
                        </a:solidFill>
                        <a:latin typeface="+mn-lt"/>
                        <a:ea typeface="+mn-ea"/>
                        <a:cs typeface="+mn-cs"/>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Chemotherapy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err="1">
                          <a:solidFill>
                            <a:srgbClr val="BFBFBF"/>
                          </a:solidFill>
                        </a:rPr>
                        <a:t>Radiotherapy</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b="0" dirty="0">
                          <a:solidFill>
                            <a:srgbClr val="BFBFBF"/>
                          </a:solidFill>
                        </a:rPr>
                        <a:t>ET + Treatment</a:t>
                      </a:r>
                      <a:r>
                        <a:rPr lang="it-IT" sz="1600" b="0" baseline="0" dirty="0">
                          <a:solidFill>
                            <a:srgbClr val="BFBFBF"/>
                          </a:solidFill>
                        </a:rPr>
                        <a:t> escalation</a:t>
                      </a:r>
                      <a:endParaRPr lang="it-IT" sz="1600" b="0" dirty="0">
                        <a:solidFill>
                          <a:srgbClr val="BFBFBF"/>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4" name="Immagine 23">
            <a:extLst>
              <a:ext uri="{FF2B5EF4-FFF2-40B4-BE49-F238E27FC236}">
                <a16:creationId xmlns:a16="http://schemas.microsoft.com/office/drawing/2014/main" id="{8DD86DB8-87E0-4A49-82B8-EA1892390800}"/>
              </a:ext>
            </a:extLst>
          </p:cNvPr>
          <p:cNvPicPr>
            <a:picLocks noChangeAspect="1"/>
          </p:cNvPicPr>
          <p:nvPr/>
        </p:nvPicPr>
        <p:blipFill>
          <a:blip r:embed="rId2"/>
          <a:stretch>
            <a:fillRect/>
          </a:stretch>
        </p:blipFill>
        <p:spPr>
          <a:xfrm>
            <a:off x="6890612" y="2820340"/>
            <a:ext cx="878908" cy="1064953"/>
          </a:xfrm>
          <a:prstGeom prst="rect">
            <a:avLst/>
          </a:prstGeom>
        </p:spPr>
      </p:pic>
      <p:sp>
        <p:nvSpPr>
          <p:cNvPr id="25" name="Rectangle 14">
            <a:extLst>
              <a:ext uri="{FF2B5EF4-FFF2-40B4-BE49-F238E27FC236}">
                <a16:creationId xmlns:a16="http://schemas.microsoft.com/office/drawing/2014/main" id="{2CF69A46-80F7-42E7-B217-70B837DD6215}"/>
              </a:ext>
            </a:extLst>
          </p:cNvPr>
          <p:cNvSpPr/>
          <p:nvPr/>
        </p:nvSpPr>
        <p:spPr bwMode="auto">
          <a:xfrm>
            <a:off x="6703151" y="4011255"/>
            <a:ext cx="1542260" cy="246221"/>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l" defTabSz="914377" rtl="0" eaLnBrk="0" fontAlgn="base" latinLnBrk="0" hangingPunct="0">
              <a:lnSpc>
                <a:spcPct val="100000"/>
              </a:lnSpc>
              <a:spcBef>
                <a:spcPts val="600"/>
              </a:spcBef>
              <a:spcAft>
                <a:spcPct val="0"/>
              </a:spcAft>
              <a:buClrTx/>
              <a:buSzTx/>
              <a:buFontTx/>
              <a:buNone/>
              <a:tabLst/>
              <a:defRPr/>
            </a:pPr>
            <a:r>
              <a:rPr kumimoji="0" lang="en-US"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Adjuvant letrozole</a:t>
            </a:r>
          </a:p>
        </p:txBody>
      </p:sp>
      <p:sp>
        <p:nvSpPr>
          <p:cNvPr id="26" name="Ovale 25">
            <a:extLst>
              <a:ext uri="{FF2B5EF4-FFF2-40B4-BE49-F238E27FC236}">
                <a16:creationId xmlns:a16="http://schemas.microsoft.com/office/drawing/2014/main" id="{661FF750-D116-45D4-A44F-7728923B9182}"/>
              </a:ext>
            </a:extLst>
          </p:cNvPr>
          <p:cNvSpPr/>
          <p:nvPr/>
        </p:nvSpPr>
        <p:spPr>
          <a:xfrm>
            <a:off x="7181127" y="1883584"/>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 Placeholder 5">
            <a:extLst>
              <a:ext uri="{FF2B5EF4-FFF2-40B4-BE49-F238E27FC236}">
                <a16:creationId xmlns:a16="http://schemas.microsoft.com/office/drawing/2014/main" id="{AAD7E392-984C-4F38-9883-2FBF14A81142}"/>
              </a:ext>
            </a:extLst>
          </p:cNvPr>
          <p:cNvSpPr txBox="1">
            <a:spLocks/>
          </p:cNvSpPr>
          <p:nvPr/>
        </p:nvSpPr>
        <p:spPr bwMode="auto">
          <a:xfrm>
            <a:off x="7005206" y="1560040"/>
            <a:ext cx="681847"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Nov 2024</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sp>
        <p:nvSpPr>
          <p:cNvPr id="28" name="Ovale 27">
            <a:extLst>
              <a:ext uri="{FF2B5EF4-FFF2-40B4-BE49-F238E27FC236}">
                <a16:creationId xmlns:a16="http://schemas.microsoft.com/office/drawing/2014/main" id="{94089E74-873E-48AF-A05D-95176F490C77}"/>
              </a:ext>
            </a:extLst>
          </p:cNvPr>
          <p:cNvSpPr/>
          <p:nvPr/>
        </p:nvSpPr>
        <p:spPr>
          <a:xfrm>
            <a:off x="9992837" y="1857355"/>
            <a:ext cx="165003" cy="1796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 Placeholder 5">
            <a:extLst>
              <a:ext uri="{FF2B5EF4-FFF2-40B4-BE49-F238E27FC236}">
                <a16:creationId xmlns:a16="http://schemas.microsoft.com/office/drawing/2014/main" id="{0A6E5861-CA01-42B8-8A04-23D079E193F5}"/>
              </a:ext>
            </a:extLst>
          </p:cNvPr>
          <p:cNvSpPr txBox="1">
            <a:spLocks/>
          </p:cNvSpPr>
          <p:nvPr/>
        </p:nvSpPr>
        <p:spPr bwMode="auto">
          <a:xfrm>
            <a:off x="9734414" y="1551213"/>
            <a:ext cx="681847" cy="24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marL="214313" indent="-214313" algn="l" rtl="0" eaLnBrk="0" fontAlgn="base" hangingPunct="0">
              <a:spcBef>
                <a:spcPct val="75000"/>
              </a:spcBef>
              <a:spcAft>
                <a:spcPct val="0"/>
              </a:spcAft>
              <a:buClr>
                <a:schemeClr val="tx2"/>
              </a:buClr>
              <a:buSzPct val="100000"/>
              <a:buChar char="•"/>
              <a:defRPr sz="1400">
                <a:solidFill>
                  <a:schemeClr val="tx2"/>
                </a:solidFill>
                <a:latin typeface="+mn-lt"/>
                <a:ea typeface="ヒラギノ角ゴ Pro W3" charset="-128"/>
                <a:cs typeface="Arial" panose="020B0604020202020204" pitchFamily="34" charset="0"/>
              </a:defRPr>
            </a:lvl1pPr>
            <a:lvl2pPr marL="572691" indent="-215504" algn="l" rtl="0" eaLnBrk="0" fontAlgn="base" hangingPunct="0">
              <a:spcBef>
                <a:spcPct val="3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2pPr>
            <a:lvl3pPr marL="931069"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3pPr>
            <a:lvl4pPr marL="1289447" indent="-215504" algn="l" rtl="0" eaLnBrk="0" fontAlgn="base" hangingPunct="0">
              <a:spcBef>
                <a:spcPct val="20000"/>
              </a:spcBef>
              <a:spcAft>
                <a:spcPct val="0"/>
              </a:spcAft>
              <a:buClr>
                <a:schemeClr val="tx2"/>
              </a:buClr>
              <a:buChar char="–"/>
              <a:defRPr sz="1400">
                <a:solidFill>
                  <a:schemeClr val="tx2"/>
                </a:solidFill>
                <a:latin typeface="+mn-lt"/>
                <a:ea typeface="ヒラギノ角ゴ Pro W3" pitchFamily="-112" charset="-128"/>
                <a:cs typeface="Arial" panose="020B0604020202020204" pitchFamily="34" charset="0"/>
              </a:defRPr>
            </a:lvl4pPr>
            <a:lvl5pPr marL="1646635" indent="-214313" algn="l" rtl="0" eaLnBrk="0" fontAlgn="base" hangingPunct="0">
              <a:spcBef>
                <a:spcPct val="20000"/>
              </a:spcBef>
              <a:spcAft>
                <a:spcPct val="0"/>
              </a:spcAft>
              <a:buClr>
                <a:schemeClr val="tx2"/>
              </a:buClr>
              <a:buChar char="»"/>
              <a:defRPr sz="1400">
                <a:solidFill>
                  <a:schemeClr val="tx2"/>
                </a:solidFill>
                <a:latin typeface="+mn-lt"/>
                <a:ea typeface="ヒラギノ角ゴ Pro W3" charset="-128"/>
                <a:cs typeface="Arial" panose="020B0604020202020204" pitchFamily="34" charset="0"/>
              </a:defRPr>
            </a:lvl5pPr>
            <a:lvl6pPr marL="1989535" indent="-214313" algn="l" rtl="0" eaLnBrk="0" fontAlgn="base" hangingPunct="0">
              <a:spcBef>
                <a:spcPct val="20000"/>
              </a:spcBef>
              <a:spcAft>
                <a:spcPct val="0"/>
              </a:spcAft>
              <a:buChar char="»"/>
              <a:defRPr sz="1500">
                <a:solidFill>
                  <a:schemeClr val="tx1"/>
                </a:solidFill>
                <a:latin typeface="+mn-lt"/>
              </a:defRPr>
            </a:lvl6pPr>
            <a:lvl7pPr marL="2332435" indent="-214313" algn="l" rtl="0" eaLnBrk="0" fontAlgn="base" hangingPunct="0">
              <a:spcBef>
                <a:spcPct val="20000"/>
              </a:spcBef>
              <a:spcAft>
                <a:spcPct val="0"/>
              </a:spcAft>
              <a:buChar char="»"/>
              <a:defRPr sz="1500">
                <a:solidFill>
                  <a:schemeClr val="tx1"/>
                </a:solidFill>
                <a:latin typeface="+mn-lt"/>
              </a:defRPr>
            </a:lvl7pPr>
            <a:lvl8pPr marL="2675335" indent="-214313" algn="l" rtl="0" eaLnBrk="0" fontAlgn="base" hangingPunct="0">
              <a:spcBef>
                <a:spcPct val="20000"/>
              </a:spcBef>
              <a:spcAft>
                <a:spcPct val="0"/>
              </a:spcAft>
              <a:buChar char="»"/>
              <a:defRPr sz="1500">
                <a:solidFill>
                  <a:schemeClr val="tx1"/>
                </a:solidFill>
                <a:latin typeface="+mn-lt"/>
              </a:defRPr>
            </a:lvl8pPr>
            <a:lvl9pPr marL="3018235" indent="-214313" algn="l" rtl="0" eaLnBrk="0" fontAlgn="base" hangingPunct="0">
              <a:spcBef>
                <a:spcPct val="20000"/>
              </a:spcBef>
              <a:spcAft>
                <a:spcPct val="0"/>
              </a:spcAft>
              <a:buChar char="»"/>
              <a:defRPr sz="1500">
                <a:solidFill>
                  <a:schemeClr val="tx1"/>
                </a:solidFill>
                <a:latin typeface="+mn-lt"/>
              </a:defRPr>
            </a:lvl9pPr>
          </a:lstStyle>
          <a:p>
            <a:pPr marL="0" marR="0" lvl="0" indent="0" algn="ctr" defTabSz="914356" rtl="0" eaLnBrk="0" fontAlgn="base" latinLnBrk="0" hangingPunct="0">
              <a:lnSpc>
                <a:spcPct val="100000"/>
              </a:lnSpc>
              <a:spcBef>
                <a:spcPct val="75000"/>
              </a:spcBef>
              <a:spcAft>
                <a:spcPct val="0"/>
              </a:spcAft>
              <a:buClr>
                <a:srgbClr val="44546A"/>
              </a:buClr>
              <a:buSzPct val="100000"/>
              <a:buFontTx/>
              <a:buNone/>
              <a:tabLst/>
              <a:defRPr/>
            </a:pPr>
            <a:r>
              <a:rPr kumimoji="0" lang="de-CH" sz="1400" b="0" i="0" u="none" strike="noStrike" kern="1200" cap="none" spc="0" normalizeH="0" baseline="0" noProof="0" dirty="0" err="1">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Dec</a:t>
            </a:r>
            <a:r>
              <a:rPr kumimoji="0" lang="de-CH"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rPr>
              <a:t> 2025 </a:t>
            </a:r>
            <a:endParaRPr kumimoji="0" lang="en-GB" sz="1400" b="0" i="0" u="none" strike="noStrike" kern="1200" cap="none" spc="0" normalizeH="0" baseline="0" noProof="0" dirty="0">
              <a:ln>
                <a:noFill/>
              </a:ln>
              <a:solidFill>
                <a:srgbClr val="1E325F"/>
              </a:solidFill>
              <a:effectLst/>
              <a:uLnTx/>
              <a:uFillTx/>
              <a:latin typeface="Arial Narrow" panose="020B0606020202030204" pitchFamily="34" charset="0"/>
              <a:ea typeface="ヒラギノ角ゴ Pro W3" charset="-128"/>
              <a:cs typeface="Arial" panose="020B0604020202020204" pitchFamily="34" charset="0"/>
            </a:endParaRPr>
          </a:p>
        </p:txBody>
      </p:sp>
      <p:pic>
        <p:nvPicPr>
          <p:cNvPr id="30" name="Immagine 29">
            <a:extLst>
              <a:ext uri="{FF2B5EF4-FFF2-40B4-BE49-F238E27FC236}">
                <a16:creationId xmlns:a16="http://schemas.microsoft.com/office/drawing/2014/main" id="{47F48997-5234-4427-845D-E6C716CEFF1B}"/>
              </a:ext>
            </a:extLst>
          </p:cNvPr>
          <p:cNvPicPr>
            <a:picLocks noChangeAspect="1"/>
          </p:cNvPicPr>
          <p:nvPr/>
        </p:nvPicPr>
        <p:blipFill>
          <a:blip r:embed="rId2"/>
          <a:stretch>
            <a:fillRect/>
          </a:stretch>
        </p:blipFill>
        <p:spPr>
          <a:xfrm>
            <a:off x="9718386" y="2764985"/>
            <a:ext cx="878908" cy="1064953"/>
          </a:xfrm>
          <a:prstGeom prst="rect">
            <a:avLst/>
          </a:prstGeom>
        </p:spPr>
      </p:pic>
      <p:sp>
        <p:nvSpPr>
          <p:cNvPr id="31" name="Rectangle 14">
            <a:extLst>
              <a:ext uri="{FF2B5EF4-FFF2-40B4-BE49-F238E27FC236}">
                <a16:creationId xmlns:a16="http://schemas.microsoft.com/office/drawing/2014/main" id="{0B961F05-B2F7-4AC3-94DF-F8076D9FFF49}"/>
              </a:ext>
            </a:extLst>
          </p:cNvPr>
          <p:cNvSpPr/>
          <p:nvPr/>
        </p:nvSpPr>
        <p:spPr bwMode="auto">
          <a:xfrm>
            <a:off x="9211113" y="4038038"/>
            <a:ext cx="2122414" cy="246221"/>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l" defTabSz="914377" rtl="0" eaLnBrk="0" fontAlgn="base" latinLnBrk="0" hangingPunct="0">
              <a:lnSpc>
                <a:spcPct val="100000"/>
              </a:lnSpc>
              <a:spcBef>
                <a:spcPts val="600"/>
              </a:spcBef>
              <a:spcAft>
                <a:spcPct val="0"/>
              </a:spcAft>
              <a:buClrTx/>
              <a:buSzTx/>
              <a:buFontTx/>
              <a:buNone/>
              <a:tabLst/>
              <a:defRPr/>
            </a:pPr>
            <a:r>
              <a:rPr kumimoji="0" lang="en-US" sz="1600"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Fulvestrant</a:t>
            </a:r>
            <a:r>
              <a:rPr kumimoji="0" lang="en-US"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and </a:t>
            </a:r>
            <a:r>
              <a:rPr kumimoji="0" lang="en-US" sz="1600"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inavolisib</a:t>
            </a:r>
            <a:endParaRPr kumimoji="0" lang="en-US" sz="1600"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sp>
        <p:nvSpPr>
          <p:cNvPr id="32" name="Rectangle 14">
            <a:extLst>
              <a:ext uri="{FF2B5EF4-FFF2-40B4-BE49-F238E27FC236}">
                <a16:creationId xmlns:a16="http://schemas.microsoft.com/office/drawing/2014/main" id="{D300A07E-B96A-4A38-AC3F-434A16AA4237}"/>
              </a:ext>
            </a:extLst>
          </p:cNvPr>
          <p:cNvSpPr/>
          <p:nvPr/>
        </p:nvSpPr>
        <p:spPr bwMode="auto">
          <a:xfrm>
            <a:off x="2939639" y="4940187"/>
            <a:ext cx="3469550" cy="410433"/>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377" rtl="0" eaLnBrk="0" fontAlgn="base" latinLnBrk="0" hangingPunct="0">
              <a:lnSpc>
                <a:spcPct val="100000"/>
              </a:lnSpc>
              <a:spcBef>
                <a:spcPts val="600"/>
              </a:spcBef>
              <a:spcAft>
                <a:spcPct val="0"/>
              </a:spcAft>
              <a:buClrTx/>
              <a:buSzTx/>
              <a:buFontTx/>
              <a:buNone/>
              <a:tabLst/>
              <a:defRPr/>
            </a:pPr>
            <a:r>
              <a:rPr kumimoji="0" lang="it-IT" sz="2667" b="1" i="0" u="none" strike="noStrike" kern="1200" cap="none" spc="0" normalizeH="0" baseline="0" noProof="0" dirty="0" err="1">
                <a:ln>
                  <a:noFill/>
                </a:ln>
                <a:solidFill>
                  <a:srgbClr val="1E325F"/>
                </a:solidFill>
                <a:effectLst/>
                <a:uLnTx/>
                <a:uFillTx/>
                <a:latin typeface="Arial Narrow" panose="020B0606020202030204" pitchFamily="34" charset="0"/>
                <a:ea typeface="MS PGothic" panose="020B0600070205080204" pitchFamily="34" charset="-128"/>
                <a:cs typeface="+mn-cs"/>
              </a:rPr>
              <a:t>Assessment</a:t>
            </a:r>
            <a:r>
              <a:rPr kumimoji="0" lang="it-IT" sz="2667" b="1"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 after 10 days</a:t>
            </a:r>
          </a:p>
        </p:txBody>
      </p:sp>
      <p:sp>
        <p:nvSpPr>
          <p:cNvPr id="34" name="CasellaDiTesto 33">
            <a:extLst>
              <a:ext uri="{FF2B5EF4-FFF2-40B4-BE49-F238E27FC236}">
                <a16:creationId xmlns:a16="http://schemas.microsoft.com/office/drawing/2014/main" id="{A8E7C84D-65B4-4DEA-91C0-789169E65876}"/>
              </a:ext>
            </a:extLst>
          </p:cNvPr>
          <p:cNvSpPr txBox="1"/>
          <p:nvPr/>
        </p:nvSpPr>
        <p:spPr>
          <a:xfrm>
            <a:off x="6756884" y="4940187"/>
            <a:ext cx="4523683" cy="338554"/>
          </a:xfrm>
          <a:prstGeom prst="rect">
            <a:avLst/>
          </a:prstGeom>
          <a:solidFill>
            <a:schemeClr val="accent1">
              <a:lumMod val="20000"/>
              <a:lumOff val="80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Fasting blood glucose of 450 mg/dL</a:t>
            </a:r>
            <a:endParaRPr kumimoji="0" lang="it-IT" sz="16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endParaRPr>
          </a:p>
        </p:txBody>
      </p:sp>
      <p:sp>
        <p:nvSpPr>
          <p:cNvPr id="35" name="Title 2">
            <a:extLst>
              <a:ext uri="{FF2B5EF4-FFF2-40B4-BE49-F238E27FC236}">
                <a16:creationId xmlns:a16="http://schemas.microsoft.com/office/drawing/2014/main" id="{62082F60-2234-4AA8-8F7E-429A4DE4DEDE}"/>
              </a:ext>
            </a:extLst>
          </p:cNvPr>
          <p:cNvSpPr txBox="1">
            <a:spLocks/>
          </p:cNvSpPr>
          <p:nvPr/>
        </p:nvSpPr>
        <p:spPr>
          <a:xfrm>
            <a:off x="479999" y="646992"/>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
        <p:nvSpPr>
          <p:cNvPr id="3" name="Title 2">
            <a:extLst>
              <a:ext uri="{FF2B5EF4-FFF2-40B4-BE49-F238E27FC236}">
                <a16:creationId xmlns:a16="http://schemas.microsoft.com/office/drawing/2014/main" id="{3ED5AEC9-0D21-CB32-992F-94D985B8EDB4}"/>
              </a:ext>
            </a:extLst>
          </p:cNvPr>
          <p:cNvSpPr txBox="1">
            <a:spLocks/>
          </p:cNvSpPr>
          <p:nvPr/>
        </p:nvSpPr>
        <p:spPr>
          <a:xfrm>
            <a:off x="479999" y="548680"/>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Prof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Curigliano</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 Case: 69-year-old woman (continued)</a:t>
            </a: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First line therapy</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spTree>
    <p:extLst>
      <p:ext uri="{BB962C8B-B14F-4D97-AF65-F5344CB8AC3E}">
        <p14:creationId xmlns:p14="http://schemas.microsoft.com/office/powerpoint/2010/main" val="236858776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21"/>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sp>
        <p:nvSpPr>
          <p:cNvPr id="27" name="Title 2">
            <a:extLst>
              <a:ext uri="{FF2B5EF4-FFF2-40B4-BE49-F238E27FC236}">
                <a16:creationId xmlns:a16="http://schemas.microsoft.com/office/drawing/2014/main" id="{0B486C79-7D50-4D46-B0A2-5BA94B4EFCEA}"/>
              </a:ext>
            </a:extLst>
          </p:cNvPr>
          <p:cNvSpPr txBox="1">
            <a:spLocks/>
          </p:cNvSpPr>
          <p:nvPr/>
        </p:nvSpPr>
        <p:spPr>
          <a:xfrm>
            <a:off x="489490" y="348881"/>
            <a:ext cx="11213020" cy="576000"/>
          </a:xfrm>
          <a:prstGeom prst="rect">
            <a:avLst/>
          </a:prstGeom>
        </p:spPr>
        <p:txBody>
          <a:bodyPr vert="horz" lIns="121920" tIns="60960" rIns="121920" bIns="60960" rtlCol="0" anchor="ctr">
            <a:noAutofit/>
          </a:bodyPr>
          <a:lstStyle>
            <a:defPPr>
              <a:defRPr lang="it-IT"/>
            </a:defPPr>
            <a:lvl1pPr>
              <a:spcBef>
                <a:spcPct val="0"/>
              </a:spcBef>
              <a:buNone/>
              <a:defRPr sz="2400" b="1">
                <a:solidFill>
                  <a:srgbClr val="2867AE"/>
                </a:solidFill>
                <a:latin typeface="Arial Narrow" panose="020B0606020202030204" pitchFamily="34" charset="0"/>
                <a:ea typeface="Arial Narrow"/>
                <a:cs typeface="Arial Narrow"/>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Hyperglycemia</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rPr>
              <a:t> in patients receiving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cs typeface="Arial Narrow"/>
              </a:rPr>
              <a:t>inavolisib</a:t>
            </a:r>
            <a:endParaRPr kumimoji="0" lang="x-none" sz="3200" b="1" i="0" u="none" strike="noStrike" kern="1200" cap="none" spc="0" normalizeH="0" baseline="0" noProof="0" dirty="0">
              <a:ln>
                <a:noFill/>
              </a:ln>
              <a:solidFill>
                <a:srgbClr val="2867AE"/>
              </a:solidFill>
              <a:effectLst/>
              <a:uLnTx/>
              <a:uFillTx/>
              <a:latin typeface="Arial Narrow" panose="020B0606020202030204" pitchFamily="34" charset="0"/>
              <a:cs typeface="Arial Narrow"/>
            </a:endParaRPr>
          </a:p>
        </p:txBody>
      </p:sp>
      <p:pic>
        <p:nvPicPr>
          <p:cNvPr id="3" name="Immagine 2">
            <a:extLst>
              <a:ext uri="{FF2B5EF4-FFF2-40B4-BE49-F238E27FC236}">
                <a16:creationId xmlns:a16="http://schemas.microsoft.com/office/drawing/2014/main" id="{6E9372B9-5AC3-4D22-B76F-363C205F8CB1}"/>
              </a:ext>
            </a:extLst>
          </p:cNvPr>
          <p:cNvPicPr>
            <a:picLocks noChangeAspect="1"/>
          </p:cNvPicPr>
          <p:nvPr/>
        </p:nvPicPr>
        <p:blipFill>
          <a:blip r:embed="rId2"/>
          <a:stretch>
            <a:fillRect/>
          </a:stretch>
        </p:blipFill>
        <p:spPr>
          <a:xfrm>
            <a:off x="58723" y="1009632"/>
            <a:ext cx="12133277" cy="5397855"/>
          </a:xfrm>
          <a:prstGeom prst="rect">
            <a:avLst/>
          </a:prstGeom>
        </p:spPr>
      </p:pic>
      <p:sp>
        <p:nvSpPr>
          <p:cNvPr id="9" name="CasellaDiTesto 8">
            <a:extLst>
              <a:ext uri="{FF2B5EF4-FFF2-40B4-BE49-F238E27FC236}">
                <a16:creationId xmlns:a16="http://schemas.microsoft.com/office/drawing/2014/main" id="{53D2753C-E41B-45CF-B345-91ABAF6ADAF4}"/>
              </a:ext>
            </a:extLst>
          </p:cNvPr>
          <p:cNvSpPr txBox="1"/>
          <p:nvPr/>
        </p:nvSpPr>
        <p:spPr>
          <a:xfrm>
            <a:off x="327171" y="6115524"/>
            <a:ext cx="324319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S PGothic" charset="0"/>
                <a:cs typeface="+mn-cs"/>
              </a:rPr>
              <a:t>Jhaveri KL et al. N </a:t>
            </a:r>
            <a:r>
              <a:rPr kumimoji="0" lang="it-IT" sz="1000" b="0" i="0" u="none" strike="noStrike" kern="1200" cap="none" spc="0" normalizeH="0" baseline="0" noProof="0" dirty="0" err="1">
                <a:ln>
                  <a:noFill/>
                </a:ln>
                <a:solidFill>
                  <a:prstClr val="black"/>
                </a:solidFill>
                <a:effectLst/>
                <a:uLnTx/>
                <a:uFillTx/>
                <a:latin typeface="Calibri"/>
                <a:ea typeface="MS PGothic" charset="0"/>
                <a:cs typeface="+mn-cs"/>
              </a:rPr>
              <a:t>Engl</a:t>
            </a:r>
            <a:r>
              <a:rPr kumimoji="0" lang="it-IT" sz="1000" b="0" i="0" u="none" strike="noStrike" kern="1200" cap="none" spc="0" normalizeH="0" baseline="0" noProof="0" dirty="0">
                <a:ln>
                  <a:noFill/>
                </a:ln>
                <a:solidFill>
                  <a:prstClr val="black"/>
                </a:solidFill>
                <a:effectLst/>
                <a:uLnTx/>
                <a:uFillTx/>
                <a:latin typeface="Calibri"/>
                <a:ea typeface="MS PGothic" charset="0"/>
                <a:cs typeface="+mn-cs"/>
              </a:rPr>
              <a:t> J Med. 2025 Jul 10;393(2):151-161</a:t>
            </a:r>
            <a:r>
              <a:rPr kumimoji="0" lang="en-US" sz="1000" b="0" i="0" u="none" strike="noStrike" kern="1200" cap="none" spc="0" normalizeH="0" baseline="0" noProof="0" dirty="0">
                <a:ln>
                  <a:noFill/>
                </a:ln>
                <a:solidFill>
                  <a:prstClr val="black"/>
                </a:solidFill>
                <a:effectLst/>
                <a:uLnTx/>
                <a:uFillTx/>
                <a:latin typeface="Calibri"/>
                <a:ea typeface="MS PGothic" charset="0"/>
                <a:cs typeface="+mn-cs"/>
              </a:rPr>
              <a:t>.</a:t>
            </a:r>
            <a:endParaRPr kumimoji="0" lang="it-IT" sz="1000" b="0" i="0" u="none" strike="noStrike" kern="1200" cap="none" spc="0" normalizeH="0" baseline="0" noProof="0" dirty="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295504626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9E6FD-36B5-5836-FE7A-906A48290AE2}"/>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E4F73BAC-7A68-7F3E-1713-4A7B6FDD0B8A}"/>
              </a:ext>
            </a:extLst>
          </p:cNvPr>
          <p:cNvSpPr txBox="1">
            <a:spLocks noChangeArrowheads="1"/>
          </p:cNvSpPr>
          <p:nvPr/>
        </p:nvSpPr>
        <p:spPr bwMode="auto">
          <a:xfrm>
            <a:off x="2438400" y="4648200"/>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Jennifer R Brown,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Wojciech Jurczak, MD, PhD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B4E0C9A1-AB5C-1CC0-9A14-F74C7F75F0D4}"/>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3B319D80-D29E-0BA2-6C66-3B5EF9CAEB6E}"/>
              </a:ext>
            </a:extLst>
          </p:cNvPr>
          <p:cNvSpPr txBox="1">
            <a:spLocks noChangeArrowheads="1"/>
          </p:cNvSpPr>
          <p:nvPr/>
        </p:nvSpPr>
        <p:spPr bwMode="auto">
          <a:xfrm>
            <a:off x="4647392" y="4097813"/>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54C0DCE-D073-5265-EE71-F2C055FC89EB}"/>
              </a:ext>
            </a:extLst>
          </p:cNvPr>
          <p:cNvSpPr>
            <a:spLocks noGrp="1" noChangeArrowheads="1"/>
          </p:cNvSpPr>
          <p:nvPr>
            <p:ph type="title"/>
          </p:nvPr>
        </p:nvSpPr>
        <p:spPr>
          <a:xfrm>
            <a:off x="0" y="197768"/>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E30ADCD8-476F-DA43-D8AE-11097F57D560}"/>
              </a:ext>
            </a:extLst>
          </p:cNvPr>
          <p:cNvSpPr txBox="1">
            <a:spLocks noChangeArrowheads="1"/>
          </p:cNvSpPr>
          <p:nvPr/>
        </p:nvSpPr>
        <p:spPr bwMode="auto">
          <a:xfrm>
            <a:off x="0" y="3009242"/>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March 11,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0DB6F8B6-542A-BD0E-A8AE-4D4065E1A6B2}"/>
              </a:ext>
            </a:extLst>
          </p:cNvPr>
          <p:cNvSpPr txBox="1">
            <a:spLocks noChangeArrowheads="1"/>
          </p:cNvSpPr>
          <p:nvPr/>
        </p:nvSpPr>
        <p:spPr bwMode="auto">
          <a:xfrm>
            <a:off x="0" y="2326184"/>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33F215DE-0620-9E11-9A11-6D0F4E813082}"/>
              </a:ext>
            </a:extLst>
          </p:cNvPr>
          <p:cNvSpPr txBox="1">
            <a:spLocks noChangeArrowheads="1"/>
          </p:cNvSpPr>
          <p:nvPr/>
        </p:nvSpPr>
        <p:spPr bwMode="auto">
          <a:xfrm>
            <a:off x="0" y="1558381"/>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Bruton Tyrosine Kinase Inhibitors </a:t>
            </a:r>
            <a:b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for Chronic Lymphocytic Leukemia</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83694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262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424BB-B6D0-257D-80CB-96D786AA55AD}"/>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2E151254-2F75-8531-09F6-8A3CEA27674A}"/>
              </a:ext>
            </a:extLst>
          </p:cNvPr>
          <p:cNvSpPr txBox="1">
            <a:spLocks noChangeArrowheads="1"/>
          </p:cNvSpPr>
          <p:nvPr/>
        </p:nvSpPr>
        <p:spPr bwMode="auto">
          <a:xfrm>
            <a:off x="2438400" y="4648200"/>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Jennifer R Brown,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Wojciech Jurczak, MD, PhD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01271141-DE63-B023-EC03-2F95B2929A0E}"/>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833525D3-AA60-20FB-EB1F-0171E7429118}"/>
              </a:ext>
            </a:extLst>
          </p:cNvPr>
          <p:cNvSpPr txBox="1">
            <a:spLocks noChangeArrowheads="1"/>
          </p:cNvSpPr>
          <p:nvPr/>
        </p:nvSpPr>
        <p:spPr bwMode="auto">
          <a:xfrm>
            <a:off x="4647392" y="4097813"/>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B0580070-90A5-734D-6F76-C4BA36643A0F}"/>
              </a:ext>
            </a:extLst>
          </p:cNvPr>
          <p:cNvSpPr>
            <a:spLocks noGrp="1" noChangeArrowheads="1"/>
          </p:cNvSpPr>
          <p:nvPr>
            <p:ph type="title"/>
          </p:nvPr>
        </p:nvSpPr>
        <p:spPr>
          <a:xfrm>
            <a:off x="0" y="197768"/>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FFAE0CF8-8C41-9EE2-F2A0-9AD8C24D1C5C}"/>
              </a:ext>
            </a:extLst>
          </p:cNvPr>
          <p:cNvSpPr txBox="1">
            <a:spLocks noChangeArrowheads="1"/>
          </p:cNvSpPr>
          <p:nvPr/>
        </p:nvSpPr>
        <p:spPr bwMode="auto">
          <a:xfrm>
            <a:off x="0" y="3009242"/>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March 11,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63EF1538-43DC-B804-63BA-DCF7CE3274AE}"/>
              </a:ext>
            </a:extLst>
          </p:cNvPr>
          <p:cNvSpPr txBox="1">
            <a:spLocks noChangeArrowheads="1"/>
          </p:cNvSpPr>
          <p:nvPr/>
        </p:nvSpPr>
        <p:spPr bwMode="auto">
          <a:xfrm>
            <a:off x="0" y="2326184"/>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8CCB5570-9422-327B-9CDC-BBC543529C0D}"/>
              </a:ext>
            </a:extLst>
          </p:cNvPr>
          <p:cNvSpPr txBox="1">
            <a:spLocks noChangeArrowheads="1"/>
          </p:cNvSpPr>
          <p:nvPr/>
        </p:nvSpPr>
        <p:spPr bwMode="auto">
          <a:xfrm>
            <a:off x="0" y="1558381"/>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Bruton Tyrosine Kinase Inhibitors </a:t>
            </a:r>
            <a:b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for Chronic Lymphocytic Leukemia</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900239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23AF9-6A5B-E7E8-DF33-F43865F93D7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B785AD7-D4E9-EF42-3DDF-7E1295DCF01D}"/>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What Clinicians Want to Know: First-Line and </a:t>
            </a:r>
            <a:br>
              <a:rPr lang="en-US" sz="3600" dirty="0"/>
            </a:br>
            <a:r>
              <a:rPr lang="en-US" sz="3600" dirty="0"/>
              <a:t>Maintenance Therapy for Patients with ER-Positive, </a:t>
            </a:r>
            <a:br>
              <a:rPr lang="en-US" sz="3600" dirty="0"/>
            </a:br>
            <a:r>
              <a:rPr lang="en-US" sz="3600" dirty="0"/>
              <a:t>HER2-Positive Metastatic Breast Cancer</a:t>
            </a:r>
          </a:p>
        </p:txBody>
      </p:sp>
      <p:sp>
        <p:nvSpPr>
          <p:cNvPr id="12" name="Text Box 3">
            <a:extLst>
              <a:ext uri="{FF2B5EF4-FFF2-40B4-BE49-F238E27FC236}">
                <a16:creationId xmlns:a16="http://schemas.microsoft.com/office/drawing/2014/main" id="{0E1A62A9-5A05-C35B-1C75-CA7011524E06}"/>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80C934-D9CD-E65D-802A-7876104B0D30}"/>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24E696E-C7F3-D6F4-7A7D-5B031551F576}"/>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March 18,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BE53842-790D-05CF-AE61-B475C1D0A7B8}"/>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26DAED6-9220-3AFA-9B97-FCB0140E878D}"/>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F Borges,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Ian E Krop, MD, PhD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869383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Andrew J Armstrong,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ScM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Scott T Tagawa, MD, MS</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March 25,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Prostate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773970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Amir Fathi,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Eunice S Wang,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March 26,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Menin Inhibitors for Acute Leukemias</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596125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262862" y="4103002"/>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12632" y="4103002"/>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031256"/>
            <a:ext cx="389750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Jamie Carroll, APRN, MSN, CNP</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Professor,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Mayo Clinic</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Rochester, Minnesota</a:t>
            </a:r>
          </a:p>
        </p:txBody>
      </p:sp>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2681429"/>
            <a:ext cx="612975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Professor Giuseppe </a:t>
            </a:r>
            <a:r>
              <a:rPr kumimoji="0" lang="en-US" sz="1600" b="1" i="0" u="none" strike="noStrike" kern="1200" cap="none" spc="0" normalizeH="0" baseline="0" noProof="0" dirty="0" err="1">
                <a:ln>
                  <a:noFill/>
                </a:ln>
                <a:solidFill>
                  <a:srgbClr val="000000"/>
                </a:solidFill>
                <a:effectLst/>
                <a:uLnTx/>
                <a:uFillTx/>
                <a:latin typeface="Calibri"/>
                <a:ea typeface="MS PGothic" charset="0"/>
              </a:rPr>
              <a:t>Curigliano</a:t>
            </a:r>
            <a:r>
              <a:rPr kumimoji="0" lang="en-US" sz="1600" b="1" i="0" u="none" strike="noStrike" kern="1200" cap="none" spc="0" normalizeH="0" baseline="0" noProof="0" dirty="0">
                <a:ln>
                  <a:noFill/>
                </a:ln>
                <a:solidFill>
                  <a:srgbClr val="000000"/>
                </a:solidFill>
                <a:effectLst/>
                <a:uLnTx/>
                <a:uFillTx/>
                <a:latin typeface="Calibri"/>
                <a:ea typeface="MS PGothic" charset="0"/>
              </a:rPr>
              <a:t>,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Director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Early Drug Development for Innovative Therapy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Co-Chair, Cancer Experimental Therapeutics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Oncology and </a:t>
            </a:r>
            <a:r>
              <a:rPr kumimoji="0" lang="en-US" sz="1600" b="0" i="0" u="none" strike="noStrike" kern="1200" cap="none" spc="0" normalizeH="0" baseline="0" noProof="0" dirty="0" err="1">
                <a:ln>
                  <a:noFill/>
                </a:ln>
                <a:solidFill>
                  <a:srgbClr val="000000"/>
                </a:solidFill>
                <a:effectLst/>
                <a:uLnTx/>
                <a:uFillTx/>
                <a:latin typeface="Calibri"/>
                <a:ea typeface="MS PGothic" charset="0"/>
              </a:rPr>
              <a:t>Hemato</a:t>
            </a:r>
            <a:r>
              <a:rPr kumimoji="0" lang="en-US" sz="1600" b="0" i="0" u="none" strike="noStrike" kern="1200" cap="none" spc="0" normalizeH="0" baseline="0" noProof="0" dirty="0">
                <a:ln>
                  <a:noFill/>
                </a:ln>
                <a:solidFill>
                  <a:srgbClr val="000000"/>
                </a:solidFill>
                <a:effectLst/>
                <a:uLnTx/>
                <a:uFillTx/>
                <a:latin typeface="Calibri"/>
                <a:ea typeface="MS PGothic" charset="0"/>
              </a:rPr>
              <a:t>-Oncology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Milano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European Institute of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Milano, Italy</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031256"/>
            <a:ext cx="1371600" cy="1371600"/>
          </a:xfrm>
          <a:prstGeom prst="rect">
            <a:avLst/>
          </a:prstGeom>
        </p:spPr>
      </p:pic>
      <p:pic>
        <p:nvPicPr>
          <p:cNvPr id="4" name="Picture 3">
            <a:extLst>
              <a:ext uri="{FF2B5EF4-FFF2-40B4-BE49-F238E27FC236}">
                <a16:creationId xmlns:a16="http://schemas.microsoft.com/office/drawing/2014/main" id="{B1145FFA-CBF9-A651-2D07-33DEC8BBBB5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2681429"/>
            <a:ext cx="1371600" cy="1371600"/>
          </a:xfrm>
          <a:prstGeom prst="rect">
            <a:avLst/>
          </a:prstGeom>
        </p:spPr>
      </p:pic>
      <p:sp>
        <p:nvSpPr>
          <p:cNvPr id="3" name="Text Box 7">
            <a:extLst>
              <a:ext uri="{FF2B5EF4-FFF2-40B4-BE49-F238E27FC236}">
                <a16:creationId xmlns:a16="http://schemas.microsoft.com/office/drawing/2014/main" id="{E632E697-6E20-A156-A34D-CCEA479BE978}"/>
              </a:ext>
            </a:extLst>
          </p:cNvPr>
          <p:cNvSpPr txBox="1">
            <a:spLocks noChangeArrowheads="1"/>
          </p:cNvSpPr>
          <p:nvPr/>
        </p:nvSpPr>
        <p:spPr bwMode="auto">
          <a:xfrm>
            <a:off x="8243720" y="1031256"/>
            <a:ext cx="389750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Hope S Rugo,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Women’s Cancers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Chief, Breast Medical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Department of Medical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and Therapeutics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City of Hope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Duarte, California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Emeritus, UCSF</a:t>
            </a:r>
          </a:p>
        </p:txBody>
      </p:sp>
      <p:pic>
        <p:nvPicPr>
          <p:cNvPr id="5" name="Picture 4">
            <a:extLst>
              <a:ext uri="{FF2B5EF4-FFF2-40B4-BE49-F238E27FC236}">
                <a16:creationId xmlns:a16="http://schemas.microsoft.com/office/drawing/2014/main" id="{911A5EE6-2D10-EE8A-7101-7D401FD5FAF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812632" y="1031256"/>
            <a:ext cx="1371600" cy="1371600"/>
          </a:xfrm>
          <a:prstGeom prst="rect">
            <a:avLst/>
          </a:prstGeom>
        </p:spPr>
      </p:pic>
      <p:sp>
        <p:nvSpPr>
          <p:cNvPr id="6" name="Text Box 7">
            <a:extLst>
              <a:ext uri="{FF2B5EF4-FFF2-40B4-BE49-F238E27FC236}">
                <a16:creationId xmlns:a16="http://schemas.microsoft.com/office/drawing/2014/main" id="{FEB24FC6-E724-4A1D-6078-2C7FAD9F56DD}"/>
              </a:ext>
            </a:extLst>
          </p:cNvPr>
          <p:cNvSpPr txBox="1">
            <a:spLocks noChangeArrowheads="1"/>
          </p:cNvSpPr>
          <p:nvPr/>
        </p:nvSpPr>
        <p:spPr bwMode="auto">
          <a:xfrm>
            <a:off x="2054480" y="4935941"/>
            <a:ext cx="440156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Marie E McDonnell,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Diabetes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Brigham and Women’s Hospital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9" name="Picture 8">
            <a:extLst>
              <a:ext uri="{FF2B5EF4-FFF2-40B4-BE49-F238E27FC236}">
                <a16:creationId xmlns:a16="http://schemas.microsoft.com/office/drawing/2014/main" id="{0E68A672-4053-93D0-8201-13080B8B77C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3392" y="4935941"/>
            <a:ext cx="1371600" cy="1371600"/>
          </a:xfrm>
          <a:prstGeom prst="rect">
            <a:avLst/>
          </a:prstGeom>
        </p:spPr>
      </p:pic>
    </p:spTree>
    <p:extLst>
      <p:ext uri="{BB962C8B-B14F-4D97-AF65-F5344CB8AC3E}">
        <p14:creationId xmlns:p14="http://schemas.microsoft.com/office/powerpoint/2010/main" val="38850188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227059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3128256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28070219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332656"/>
            <a:ext cx="12192000" cy="1143000"/>
          </a:xfrm>
        </p:spPr>
        <p:txBody>
          <a:bodyPr wrap="square" anchor="ctr">
            <a:noAutofit/>
          </a:bodyPr>
          <a:lstStyle/>
          <a:p>
            <a:r>
              <a:rPr lang="en-US" sz="3600" dirty="0"/>
              <a:t>Diabetology for the Medical Oncologist: Managing Hyperglycemia in Patients with Breast Cancer Receiving </a:t>
            </a:r>
            <a:br>
              <a:rPr lang="en-US" sz="3600" dirty="0"/>
            </a:br>
            <a:r>
              <a:rPr lang="en-US" sz="3600" dirty="0"/>
              <a:t>Agents Targeting the PI3K/AKT/PTEN Pathway</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87727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429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34888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March 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6:15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60408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0348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Jamie Carroll, APRN, MSN, CNP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Giuseppe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Curigliano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Marie E McDonnell,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Hope S Rugo,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148719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262862" y="4103002"/>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12632" y="4103002"/>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031256"/>
            <a:ext cx="389750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Jamie Carroll, APRN, MSN, CNP</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Professor,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Mayo Clinic</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Rochester, Minnesota</a:t>
            </a:r>
          </a:p>
        </p:txBody>
      </p:sp>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2681429"/>
            <a:ext cx="612975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Professor Giuseppe </a:t>
            </a:r>
            <a:r>
              <a:rPr kumimoji="0" lang="en-US" sz="1600" b="1" i="0" u="none" strike="noStrike" kern="1200" cap="none" spc="0" normalizeH="0" baseline="0" noProof="0" dirty="0" err="1">
                <a:ln>
                  <a:noFill/>
                </a:ln>
                <a:solidFill>
                  <a:srgbClr val="000000"/>
                </a:solidFill>
                <a:effectLst/>
                <a:uLnTx/>
                <a:uFillTx/>
                <a:latin typeface="Calibri"/>
                <a:ea typeface="MS PGothic" charset="0"/>
              </a:rPr>
              <a:t>Curigliano</a:t>
            </a:r>
            <a:r>
              <a:rPr kumimoji="0" lang="en-US" sz="1600" b="1" i="0" u="none" strike="noStrike" kern="1200" cap="none" spc="0" normalizeH="0" baseline="0" noProof="0" dirty="0">
                <a:ln>
                  <a:noFill/>
                </a:ln>
                <a:solidFill>
                  <a:srgbClr val="000000"/>
                </a:solidFill>
                <a:effectLst/>
                <a:uLnTx/>
                <a:uFillTx/>
                <a:latin typeface="Calibri"/>
                <a:ea typeface="MS PGothic" charset="0"/>
              </a:rPr>
              <a:t>,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Director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Early Drug Development for Innovative Therapy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Co-Chair, Cancer Experimental Therapeutics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Oncology and </a:t>
            </a:r>
            <a:r>
              <a:rPr kumimoji="0" lang="en-US" sz="1600" b="0" i="0" u="none" strike="noStrike" kern="1200" cap="none" spc="0" normalizeH="0" baseline="0" noProof="0" dirty="0" err="1">
                <a:ln>
                  <a:noFill/>
                </a:ln>
                <a:solidFill>
                  <a:srgbClr val="000000"/>
                </a:solidFill>
                <a:effectLst/>
                <a:uLnTx/>
                <a:uFillTx/>
                <a:latin typeface="Calibri"/>
                <a:ea typeface="MS PGothic" charset="0"/>
              </a:rPr>
              <a:t>Hemato</a:t>
            </a:r>
            <a:r>
              <a:rPr kumimoji="0" lang="en-US" sz="1600" b="0" i="0" u="none" strike="noStrike" kern="1200" cap="none" spc="0" normalizeH="0" baseline="0" noProof="0" dirty="0">
                <a:ln>
                  <a:noFill/>
                </a:ln>
                <a:solidFill>
                  <a:srgbClr val="000000"/>
                </a:solidFill>
                <a:effectLst/>
                <a:uLnTx/>
                <a:uFillTx/>
                <a:latin typeface="Calibri"/>
                <a:ea typeface="MS PGothic" charset="0"/>
              </a:rPr>
              <a:t>-Oncology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Milano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European Institute of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Milano, Italy</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031256"/>
            <a:ext cx="1371600" cy="1371600"/>
          </a:xfrm>
          <a:prstGeom prst="rect">
            <a:avLst/>
          </a:prstGeom>
        </p:spPr>
      </p:pic>
      <p:pic>
        <p:nvPicPr>
          <p:cNvPr id="4" name="Picture 3">
            <a:extLst>
              <a:ext uri="{FF2B5EF4-FFF2-40B4-BE49-F238E27FC236}">
                <a16:creationId xmlns:a16="http://schemas.microsoft.com/office/drawing/2014/main" id="{B1145FFA-CBF9-A651-2D07-33DEC8BBBB5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2681429"/>
            <a:ext cx="1371600" cy="1371600"/>
          </a:xfrm>
          <a:prstGeom prst="rect">
            <a:avLst/>
          </a:prstGeom>
        </p:spPr>
      </p:pic>
      <p:sp>
        <p:nvSpPr>
          <p:cNvPr id="3" name="Text Box 7">
            <a:extLst>
              <a:ext uri="{FF2B5EF4-FFF2-40B4-BE49-F238E27FC236}">
                <a16:creationId xmlns:a16="http://schemas.microsoft.com/office/drawing/2014/main" id="{E632E697-6E20-A156-A34D-CCEA479BE978}"/>
              </a:ext>
            </a:extLst>
          </p:cNvPr>
          <p:cNvSpPr txBox="1">
            <a:spLocks noChangeArrowheads="1"/>
          </p:cNvSpPr>
          <p:nvPr/>
        </p:nvSpPr>
        <p:spPr bwMode="auto">
          <a:xfrm>
            <a:off x="8243720" y="1031256"/>
            <a:ext cx="389750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Hope S Rugo,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Women’s Cancers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Chief, Breast Medical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Department of Medical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and Therapeutics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City of Hope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Duarte, California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Emeritus, UCSF</a:t>
            </a:r>
          </a:p>
        </p:txBody>
      </p:sp>
      <p:pic>
        <p:nvPicPr>
          <p:cNvPr id="5" name="Picture 4">
            <a:extLst>
              <a:ext uri="{FF2B5EF4-FFF2-40B4-BE49-F238E27FC236}">
                <a16:creationId xmlns:a16="http://schemas.microsoft.com/office/drawing/2014/main" id="{911A5EE6-2D10-EE8A-7101-7D401FD5FAF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812632" y="1031256"/>
            <a:ext cx="1371600" cy="1371600"/>
          </a:xfrm>
          <a:prstGeom prst="rect">
            <a:avLst/>
          </a:prstGeom>
        </p:spPr>
      </p:pic>
      <p:sp>
        <p:nvSpPr>
          <p:cNvPr id="6" name="Text Box 7">
            <a:extLst>
              <a:ext uri="{FF2B5EF4-FFF2-40B4-BE49-F238E27FC236}">
                <a16:creationId xmlns:a16="http://schemas.microsoft.com/office/drawing/2014/main" id="{FEB24FC6-E724-4A1D-6078-2C7FAD9F56DD}"/>
              </a:ext>
            </a:extLst>
          </p:cNvPr>
          <p:cNvSpPr txBox="1">
            <a:spLocks noChangeArrowheads="1"/>
          </p:cNvSpPr>
          <p:nvPr/>
        </p:nvSpPr>
        <p:spPr bwMode="auto">
          <a:xfrm>
            <a:off x="2054480" y="4935941"/>
            <a:ext cx="440156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Marie E McDonnell,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Diabetes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Brigham and Women’s Hospital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9" name="Picture 8">
            <a:extLst>
              <a:ext uri="{FF2B5EF4-FFF2-40B4-BE49-F238E27FC236}">
                <a16:creationId xmlns:a16="http://schemas.microsoft.com/office/drawing/2014/main" id="{0E68A672-4053-93D0-8201-13080B8B77C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3392" y="4935941"/>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2890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424BB-B6D0-257D-80CB-96D786AA55AD}"/>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2E151254-2F75-8531-09F6-8A3CEA27674A}"/>
              </a:ext>
            </a:extLst>
          </p:cNvPr>
          <p:cNvSpPr txBox="1">
            <a:spLocks noChangeArrowheads="1"/>
          </p:cNvSpPr>
          <p:nvPr/>
        </p:nvSpPr>
        <p:spPr bwMode="auto">
          <a:xfrm>
            <a:off x="2438400" y="4648200"/>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Jennifer R Brown,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Wojciech Jurczak, MD, PhD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01271141-DE63-B023-EC03-2F95B2929A0E}"/>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833525D3-AA60-20FB-EB1F-0171E7429118}"/>
              </a:ext>
            </a:extLst>
          </p:cNvPr>
          <p:cNvSpPr txBox="1">
            <a:spLocks noChangeArrowheads="1"/>
          </p:cNvSpPr>
          <p:nvPr/>
        </p:nvSpPr>
        <p:spPr bwMode="auto">
          <a:xfrm>
            <a:off x="4647392" y="4097813"/>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B0580070-90A5-734D-6F76-C4BA36643A0F}"/>
              </a:ext>
            </a:extLst>
          </p:cNvPr>
          <p:cNvSpPr>
            <a:spLocks noGrp="1" noChangeArrowheads="1"/>
          </p:cNvSpPr>
          <p:nvPr>
            <p:ph type="title"/>
          </p:nvPr>
        </p:nvSpPr>
        <p:spPr>
          <a:xfrm>
            <a:off x="0" y="197768"/>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FFAE0CF8-8C41-9EE2-F2A0-9AD8C24D1C5C}"/>
              </a:ext>
            </a:extLst>
          </p:cNvPr>
          <p:cNvSpPr txBox="1">
            <a:spLocks noChangeArrowheads="1"/>
          </p:cNvSpPr>
          <p:nvPr/>
        </p:nvSpPr>
        <p:spPr bwMode="auto">
          <a:xfrm>
            <a:off x="0" y="3009242"/>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March 11,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63EF1538-43DC-B804-63BA-DCF7CE3274AE}"/>
              </a:ext>
            </a:extLst>
          </p:cNvPr>
          <p:cNvSpPr txBox="1">
            <a:spLocks noChangeArrowheads="1"/>
          </p:cNvSpPr>
          <p:nvPr/>
        </p:nvSpPr>
        <p:spPr bwMode="auto">
          <a:xfrm>
            <a:off x="0" y="2326184"/>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8CCB5570-9422-327B-9CDC-BBC543529C0D}"/>
              </a:ext>
            </a:extLst>
          </p:cNvPr>
          <p:cNvSpPr txBox="1">
            <a:spLocks noChangeArrowheads="1"/>
          </p:cNvSpPr>
          <p:nvPr/>
        </p:nvSpPr>
        <p:spPr bwMode="auto">
          <a:xfrm>
            <a:off x="0" y="1558381"/>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Bruton Tyrosine Kinase Inhibitors </a:t>
            </a:r>
            <a:b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for Chronic Lymphocytic Leukemia</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888425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23AF9-6A5B-E7E8-DF33-F43865F93D7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B785AD7-D4E9-EF42-3DDF-7E1295DCF01D}"/>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What Clinicians Want to Know: First-Line and </a:t>
            </a:r>
            <a:br>
              <a:rPr lang="en-US" sz="3600" dirty="0"/>
            </a:br>
            <a:r>
              <a:rPr lang="en-US" sz="3600" dirty="0"/>
              <a:t>Maintenance Therapy for Patients with ER-Positive, </a:t>
            </a:r>
            <a:br>
              <a:rPr lang="en-US" sz="3600" dirty="0"/>
            </a:br>
            <a:r>
              <a:rPr lang="en-US" sz="3600" dirty="0"/>
              <a:t>HER2-Positive Metastatic Breast Cancer</a:t>
            </a:r>
          </a:p>
        </p:txBody>
      </p:sp>
      <p:sp>
        <p:nvSpPr>
          <p:cNvPr id="12" name="Text Box 3">
            <a:extLst>
              <a:ext uri="{FF2B5EF4-FFF2-40B4-BE49-F238E27FC236}">
                <a16:creationId xmlns:a16="http://schemas.microsoft.com/office/drawing/2014/main" id="{0E1A62A9-5A05-C35B-1C75-CA7011524E06}"/>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80C934-D9CD-E65D-802A-7876104B0D30}"/>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24E696E-C7F3-D6F4-7A7D-5B031551F576}"/>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March 18,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BE53842-790D-05CF-AE61-B475C1D0A7B8}"/>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26DAED6-9220-3AFA-9B97-FCB0140E878D}"/>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F Borges,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Ian E Krop, MD, PhD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976868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588976" cy="4799013"/>
          </a:xfrm>
        </p:spPr>
        <p:txBody>
          <a:bodyPr/>
          <a:lstStyle/>
          <a:p>
            <a:pPr marL="98425" indent="0">
              <a:buNone/>
            </a:pPr>
            <a:r>
              <a:rPr lang="en-US" sz="2500" b="0" dirty="0">
                <a:solidFill>
                  <a:schemeClr val="tx1"/>
                </a:solidFill>
              </a:rPr>
              <a:t>This activity is supported by an educational grant from AstraZeneca Pharmaceuticals LP.</a:t>
            </a:r>
          </a:p>
        </p:txBody>
      </p:sp>
    </p:spTree>
    <p:extLst>
      <p:ext uri="{BB962C8B-B14F-4D97-AF65-F5344CB8AC3E}">
        <p14:creationId xmlns:p14="http://schemas.microsoft.com/office/powerpoint/2010/main" val="40625544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Andrew J Armstrong,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ScM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Scott T Tagawa, MD, MS</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March 25,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Prostate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906151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Amir Fathi,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Eunice S Wang,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March 26,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Menin Inhibitors for Acute Leukemias</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67673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3710019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649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AA98E-2AD1-E942-BA2A-1ADE8027511B}"/>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F7B5353-1F5B-E8DB-098D-83FB2F0F0B53}"/>
              </a:ext>
            </a:extLst>
          </p:cNvPr>
          <p:cNvSpPr>
            <a:spLocks noGrp="1" noChangeArrowheads="1"/>
          </p:cNvSpPr>
          <p:nvPr>
            <p:ph type="title"/>
          </p:nvPr>
        </p:nvSpPr>
        <p:spPr>
          <a:xfrm>
            <a:off x="-26623" y="332656"/>
            <a:ext cx="12192000" cy="1143000"/>
          </a:xfrm>
        </p:spPr>
        <p:txBody>
          <a:bodyPr wrap="square" anchor="ctr">
            <a:noAutofit/>
          </a:bodyPr>
          <a:lstStyle/>
          <a:p>
            <a:r>
              <a:rPr lang="en-US" sz="3600" dirty="0"/>
              <a:t>Diabetology for the Medical Oncologist: Managing Hyperglycemia in Patients with Breast Cancer Receiving </a:t>
            </a:r>
            <a:br>
              <a:rPr lang="en-US" sz="3600" dirty="0"/>
            </a:br>
            <a:r>
              <a:rPr lang="en-US" sz="3600" dirty="0"/>
              <a:t>Agents Targeting the PI3K/AKT/PTEN Pathway</a:t>
            </a:r>
          </a:p>
        </p:txBody>
      </p:sp>
      <p:sp>
        <p:nvSpPr>
          <p:cNvPr id="12" name="Text Box 3">
            <a:extLst>
              <a:ext uri="{FF2B5EF4-FFF2-40B4-BE49-F238E27FC236}">
                <a16:creationId xmlns:a16="http://schemas.microsoft.com/office/drawing/2014/main" id="{6C418E51-6549-ABC1-52FF-B9AAFA20DEAE}"/>
              </a:ext>
            </a:extLst>
          </p:cNvPr>
          <p:cNvSpPr txBox="1">
            <a:spLocks noChangeArrowheads="1"/>
          </p:cNvSpPr>
          <p:nvPr/>
        </p:nvSpPr>
        <p:spPr bwMode="auto">
          <a:xfrm>
            <a:off x="0" y="587727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C99804EB-A3EE-B84C-2B9D-21704CF81331}"/>
              </a:ext>
            </a:extLst>
          </p:cNvPr>
          <p:cNvSpPr txBox="1">
            <a:spLocks noChangeArrowheads="1"/>
          </p:cNvSpPr>
          <p:nvPr/>
        </p:nvSpPr>
        <p:spPr bwMode="auto">
          <a:xfrm>
            <a:off x="4647392" y="3429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D169ACF-F097-3C40-F6B1-17D3CA049AE1}"/>
              </a:ext>
            </a:extLst>
          </p:cNvPr>
          <p:cNvSpPr txBox="1">
            <a:spLocks noChangeArrowheads="1"/>
          </p:cNvSpPr>
          <p:nvPr/>
        </p:nvSpPr>
        <p:spPr bwMode="auto">
          <a:xfrm>
            <a:off x="0" y="234888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March 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6:15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ACD8C718-60F6-B632-3DA2-17869C8C3C0D}"/>
              </a:ext>
            </a:extLst>
          </p:cNvPr>
          <p:cNvSpPr txBox="1">
            <a:spLocks noChangeArrowheads="1"/>
          </p:cNvSpPr>
          <p:nvPr/>
        </p:nvSpPr>
        <p:spPr bwMode="auto">
          <a:xfrm>
            <a:off x="0" y="160408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3BED37EB-4C52-4E7A-3711-78BA8F70564C}"/>
              </a:ext>
            </a:extLst>
          </p:cNvPr>
          <p:cNvSpPr txBox="1">
            <a:spLocks noChangeArrowheads="1"/>
          </p:cNvSpPr>
          <p:nvPr/>
        </p:nvSpPr>
        <p:spPr bwMode="auto">
          <a:xfrm>
            <a:off x="152400" y="40348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Jamie Carroll, APRN, MSN, CNP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Giuseppe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Curigliano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Marie E McDonnell,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Hope S Rugo,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150674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err="1">
                <a:solidFill>
                  <a:srgbClr val="0432FF"/>
                </a:solidFill>
              </a:rPr>
              <a:t>Ms</a:t>
            </a:r>
            <a:r>
              <a:rPr lang="en-US" sz="3200" dirty="0">
                <a:solidFill>
                  <a:srgbClr val="0432FF"/>
                </a:solidFill>
              </a:rPr>
              <a:t> Carroll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827028234"/>
              </p:ext>
            </p:extLst>
          </p:nvPr>
        </p:nvGraphicFramePr>
        <p:xfrm>
          <a:off x="1295300" y="2023628"/>
          <a:ext cx="9601398" cy="1380107"/>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1380107">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Lilly,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478504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Prof </a:t>
            </a:r>
            <a:r>
              <a:rPr lang="en-US" sz="3200" dirty="0" err="1">
                <a:solidFill>
                  <a:srgbClr val="0432FF"/>
                </a:solidFill>
              </a:rPr>
              <a:t>Curigliano</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B2728591-1D66-868B-96E4-7153236A86EF}"/>
              </a:ext>
            </a:extLst>
          </p:cNvPr>
          <p:cNvGraphicFramePr>
            <a:graphicFrameLocks/>
          </p:cNvGraphicFramePr>
          <p:nvPr>
            <p:extLst>
              <p:ext uri="{D42A27DB-BD31-4B8C-83A1-F6EECF244321}">
                <p14:modId xmlns:p14="http://schemas.microsoft.com/office/powerpoint/2010/main" val="776928160"/>
              </p:ext>
            </p:extLst>
          </p:nvPr>
        </p:nvGraphicFramePr>
        <p:xfrm>
          <a:off x="1223292" y="2420888"/>
          <a:ext cx="9745414" cy="2448272"/>
        </p:xfrm>
        <a:graphic>
          <a:graphicData uri="http://schemas.openxmlformats.org/drawingml/2006/table">
            <a:tbl>
              <a:tblPr firstRow="1" bandRow="1">
                <a:tableStyleId>{F2DE63D5-997A-4646-A377-4702673A728D}</a:tableStyleId>
              </a:tblPr>
              <a:tblGrid>
                <a:gridCol w="3504556">
                  <a:extLst>
                    <a:ext uri="{9D8B030D-6E8A-4147-A177-3AD203B41FA5}">
                      <a16:colId xmlns:a16="http://schemas.microsoft.com/office/drawing/2014/main" val="20000"/>
                    </a:ext>
                  </a:extLst>
                </a:gridCol>
                <a:gridCol w="6240858">
                  <a:extLst>
                    <a:ext uri="{9D8B030D-6E8A-4147-A177-3AD203B41FA5}">
                      <a16:colId xmlns:a16="http://schemas.microsoft.com/office/drawing/2014/main" val="2117869244"/>
                    </a:ext>
                  </a:extLst>
                </a:gridCol>
              </a:tblGrid>
              <a:tr h="1380107">
                <a:tc>
                  <a:txBody>
                    <a:bodyPr/>
                    <a:lstStyle/>
                    <a:p>
                      <a:pPr algn="l"/>
                      <a:r>
                        <a:rPr lang="en-US" sz="1800" b="1" dirty="0">
                          <a:solidFill>
                            <a:schemeClr val="tx1"/>
                          </a:solidFill>
                        </a:rPr>
                        <a:t>Advisory Committees, Consulting Agreements and 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Daiichi Sankyo Inc, Gilead Sciences Inc, Lilly, Menarini Group,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68165">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2626620"/>
                  </a:ext>
                </a:extLst>
              </a:tr>
            </a:tbl>
          </a:graphicData>
        </a:graphic>
      </p:graphicFrame>
    </p:spTree>
    <p:custDataLst>
      <p:tags r:id="rId1"/>
    </p:custDataLst>
    <p:extLst>
      <p:ext uri="{BB962C8B-B14F-4D97-AF65-F5344CB8AC3E}">
        <p14:creationId xmlns:p14="http://schemas.microsoft.com/office/powerpoint/2010/main" val="2080456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McDonnell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2779002575"/>
              </p:ext>
            </p:extLst>
          </p:nvPr>
        </p:nvGraphicFramePr>
        <p:xfrm>
          <a:off x="1127448" y="2276872"/>
          <a:ext cx="9817422" cy="1380107"/>
        </p:xfrm>
        <a:graphic>
          <a:graphicData uri="http://schemas.openxmlformats.org/drawingml/2006/table">
            <a:tbl>
              <a:tblPr firstRow="1" bandRow="1">
                <a:tableStyleId>{F2DE63D5-997A-4646-A377-4702673A728D}</a:tableStyleId>
              </a:tblPr>
              <a:tblGrid>
                <a:gridCol w="3264694">
                  <a:extLst>
                    <a:ext uri="{9D8B030D-6E8A-4147-A177-3AD203B41FA5}">
                      <a16:colId xmlns:a16="http://schemas.microsoft.com/office/drawing/2014/main" val="20000"/>
                    </a:ext>
                  </a:extLst>
                </a:gridCol>
                <a:gridCol w="6552728">
                  <a:extLst>
                    <a:ext uri="{9D8B030D-6E8A-4147-A177-3AD203B41FA5}">
                      <a16:colId xmlns:a16="http://schemas.microsoft.com/office/drawing/2014/main" val="2117869244"/>
                    </a:ext>
                  </a:extLst>
                </a:gridCol>
              </a:tblGrid>
              <a:tr h="1380107">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Abbott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88646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Rugo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extLst>
              <p:ext uri="{D42A27DB-BD31-4B8C-83A1-F6EECF244321}">
                <p14:modId xmlns:p14="http://schemas.microsoft.com/office/powerpoint/2010/main" val="3892589355"/>
              </p:ext>
            </p:extLst>
          </p:nvPr>
        </p:nvGraphicFramePr>
        <p:xfrm>
          <a:off x="1050347" y="1953382"/>
          <a:ext cx="10225136" cy="2808312"/>
        </p:xfrm>
        <a:graphic>
          <a:graphicData uri="http://schemas.openxmlformats.org/drawingml/2006/table">
            <a:tbl>
              <a:tblPr firstRow="1" bandRow="1">
                <a:tableStyleId>{F2DE63D5-997A-4646-A377-4702673A728D}</a:tableStyleId>
              </a:tblPr>
              <a:tblGrid>
                <a:gridCol w="3168352">
                  <a:extLst>
                    <a:ext uri="{9D8B030D-6E8A-4147-A177-3AD203B41FA5}">
                      <a16:colId xmlns:a16="http://schemas.microsoft.com/office/drawing/2014/main" val="20000"/>
                    </a:ext>
                  </a:extLst>
                </a:gridCol>
                <a:gridCol w="7056784">
                  <a:extLst>
                    <a:ext uri="{9D8B030D-6E8A-4147-A177-3AD203B41FA5}">
                      <a16:colId xmlns:a16="http://schemas.microsoft.com/office/drawing/2014/main" val="2117869244"/>
                    </a:ext>
                  </a:extLst>
                </a:gridCol>
              </a:tblGrid>
              <a:tr h="955440">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BioNTech SE, Bristol Myers Squibb, </a:t>
                      </a:r>
                      <a:r>
                        <a:rPr lang="en-US" sz="1800" b="0" dirty="0" err="1">
                          <a:solidFill>
                            <a:schemeClr val="tx1"/>
                          </a:solidFill>
                        </a:rPr>
                        <a:t>Helsinn</a:t>
                      </a:r>
                      <a:r>
                        <a:rPr lang="en-US" sz="1800" b="0" dirty="0">
                          <a:solidFill>
                            <a:schemeClr val="tx1"/>
                          </a:solidFill>
                        </a:rPr>
                        <a:t> Therapeutics (US) Inc, Napo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57993">
                <a:tc>
                  <a:txBody>
                    <a:bodyPr/>
                    <a:lstStyle/>
                    <a:p>
                      <a:pPr algn="l"/>
                      <a:r>
                        <a:rPr lang="en-US" sz="1800" b="1" dirty="0">
                          <a:solidFill>
                            <a:schemeClr val="tx1"/>
                          </a:solidFill>
                        </a:rPr>
                        <a:t>Contracted Research (Funding to City of Hope)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Bicycle Therapeutics, Genentech, a member of the Roche Group, Merck, </a:t>
                      </a:r>
                      <a:r>
                        <a:rPr lang="en-US" sz="1800" b="0" dirty="0" err="1">
                          <a:solidFill>
                            <a:schemeClr val="tx1"/>
                          </a:solidFill>
                        </a:rPr>
                        <a:t>Stemline</a:t>
                      </a:r>
                      <a:r>
                        <a:rPr lang="en-US" sz="1800" b="0" dirty="0">
                          <a:solidFill>
                            <a:schemeClr val="tx1"/>
                          </a:solidFill>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r h="1094879">
                <a:tc>
                  <a:txBody>
                    <a:bodyPr/>
                    <a:lstStyle/>
                    <a:p>
                      <a:pPr algn="l"/>
                      <a:r>
                        <a:rPr lang="en-US" sz="1800" b="1" dirty="0">
                          <a:solidFill>
                            <a:schemeClr val="tx1"/>
                          </a:solidFill>
                        </a:rPr>
                        <a:t>Contracted Research (Funding to Prior Institution, UCSF)</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Ambrx</a:t>
                      </a:r>
                      <a:r>
                        <a:rPr lang="en-US" sz="1800" b="0" dirty="0">
                          <a:solidFill>
                            <a:schemeClr val="tx1"/>
                          </a:solidFill>
                        </a:rPr>
                        <a:t>, AstraZeneca Pharmaceuticals LP, Daiichi Sankyo Inc, Genentech, a member of the Roche Group, Gilead Sciences Inc, Lilly, Merck, Novartis, Pfizer Inc, </a:t>
                      </a:r>
                      <a:r>
                        <a:rPr lang="en-US" sz="1800" b="0" dirty="0" err="1">
                          <a:solidFill>
                            <a:schemeClr val="tx1"/>
                          </a:solidFill>
                        </a:rPr>
                        <a:t>Stemline</a:t>
                      </a:r>
                      <a:r>
                        <a:rPr lang="en-US" sz="1800" b="0" dirty="0">
                          <a:solidFill>
                            <a:schemeClr val="tx1"/>
                          </a:solidFill>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8123028"/>
                  </a:ext>
                </a:extLst>
              </a:tr>
            </a:tbl>
          </a:graphicData>
        </a:graphic>
      </p:graphicFrame>
    </p:spTree>
    <p:custDataLst>
      <p:tags r:id="rId1"/>
    </p:custDataLst>
    <p:extLst>
      <p:ext uri="{BB962C8B-B14F-4D97-AF65-F5344CB8AC3E}">
        <p14:creationId xmlns:p14="http://schemas.microsoft.com/office/powerpoint/2010/main" val="38078041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33235"/>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22275"/>
            <a:ext cx="10358967" cy="4799013"/>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505535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33235"/>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22275"/>
            <a:ext cx="10358967" cy="4799013"/>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679013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532290" cy="1323951"/>
          </a:xfrm>
        </p:spPr>
        <p:txBody>
          <a:bodyPr/>
          <a:lstStyle/>
          <a:p>
            <a:pPr marL="98425" indent="0">
              <a:buNone/>
            </a:pPr>
            <a:r>
              <a:rPr lang="en-US" sz="2500" b="0" dirty="0">
                <a:solidFill>
                  <a:schemeClr val="tx1"/>
                </a:solidFill>
              </a:rPr>
              <a:t>This activity is supported by an educational grant from AstraZeneca Pharmaceuticals LP.</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a:t>
            </a:r>
            <a:r>
              <a:rPr lang="en-US" sz="2500" b="0" kern="0" dirty="0"/>
              <a:t>financial relationships to </a:t>
            </a: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1260018" y="1484784"/>
            <a:ext cx="9804534" cy="4727456"/>
          </a:xfrm>
        </p:spPr>
        <p:txBody>
          <a:bodyPr/>
          <a:lstStyle/>
          <a:p>
            <a:pPr marL="98425" indent="0">
              <a:lnSpc>
                <a:spcPct val="100000"/>
              </a:lnSpc>
              <a:spcBef>
                <a:spcPts val="2400"/>
              </a:spcBef>
              <a:spcAft>
                <a:spcPts val="0"/>
              </a:spcAft>
              <a:buNone/>
            </a:pPr>
            <a:r>
              <a:rPr lang="en-US" sz="2600" dirty="0">
                <a:solidFill>
                  <a:schemeClr val="accent2"/>
                </a:solidFill>
              </a:rPr>
              <a:t>Introduction: </a:t>
            </a:r>
            <a:r>
              <a:rPr lang="en-US" sz="2600" dirty="0">
                <a:solidFill>
                  <a:schemeClr val="tx1"/>
                </a:solidFill>
              </a:rPr>
              <a:t>Use of On-Body Glucose Monitoring Devices</a:t>
            </a:r>
          </a:p>
          <a:p>
            <a:pPr marL="98425" indent="0">
              <a:lnSpc>
                <a:spcPct val="100000"/>
              </a:lnSpc>
              <a:spcBef>
                <a:spcPts val="2400"/>
              </a:spcBef>
              <a:spcAft>
                <a:spcPts val="0"/>
              </a:spcAft>
              <a:buNone/>
            </a:pPr>
            <a:r>
              <a:rPr lang="en-US" sz="2600" dirty="0">
                <a:solidFill>
                  <a:schemeClr val="accent2"/>
                </a:solidFill>
              </a:rPr>
              <a:t>Module 1: </a:t>
            </a:r>
            <a:r>
              <a:rPr lang="en-US" sz="2600" dirty="0">
                <a:solidFill>
                  <a:schemeClr val="tx1"/>
                </a:solidFill>
              </a:rPr>
              <a:t>Overview of Breast Cancer and Diabetes</a:t>
            </a:r>
          </a:p>
          <a:p>
            <a:pPr marL="98425" indent="0">
              <a:lnSpc>
                <a:spcPct val="100000"/>
              </a:lnSpc>
              <a:spcBef>
                <a:spcPts val="2400"/>
              </a:spcBef>
              <a:spcAft>
                <a:spcPts val="0"/>
              </a:spcAft>
              <a:buNone/>
            </a:pPr>
            <a:r>
              <a:rPr lang="en-US" sz="2600" dirty="0">
                <a:solidFill>
                  <a:schemeClr val="accent2"/>
                </a:solidFill>
              </a:rPr>
              <a:t>Module 2: </a:t>
            </a:r>
            <a:r>
              <a:rPr lang="en-US" sz="2600" dirty="0">
                <a:solidFill>
                  <a:schemeClr val="tx1"/>
                </a:solidFill>
              </a:rPr>
              <a:t>PI3K/AKT/mTOR Pathway and Glucose Metabolism</a:t>
            </a:r>
          </a:p>
          <a:p>
            <a:pPr marL="98425" indent="0">
              <a:lnSpc>
                <a:spcPct val="100000"/>
              </a:lnSpc>
              <a:spcBef>
                <a:spcPts val="2400"/>
              </a:spcBef>
              <a:spcAft>
                <a:spcPts val="0"/>
              </a:spcAft>
              <a:buNone/>
            </a:pPr>
            <a:r>
              <a:rPr lang="en-US" sz="2600" dirty="0">
                <a:solidFill>
                  <a:schemeClr val="accent2"/>
                </a:solidFill>
              </a:rPr>
              <a:t>Module 3: </a:t>
            </a:r>
            <a:r>
              <a:rPr lang="en-US" sz="2600" dirty="0">
                <a:solidFill>
                  <a:schemeClr val="tx1"/>
                </a:solidFill>
              </a:rPr>
              <a:t>Case Presentations — Part 1</a:t>
            </a:r>
          </a:p>
          <a:p>
            <a:pPr marL="98425" indent="0">
              <a:lnSpc>
                <a:spcPct val="100000"/>
              </a:lnSpc>
              <a:spcBef>
                <a:spcPts val="2400"/>
              </a:spcBef>
              <a:spcAft>
                <a:spcPts val="0"/>
              </a:spcAft>
              <a:buNone/>
            </a:pPr>
            <a:r>
              <a:rPr lang="en-US" sz="2600" dirty="0">
                <a:solidFill>
                  <a:schemeClr val="accent2"/>
                </a:solidFill>
              </a:rPr>
              <a:t>Module 4: </a:t>
            </a:r>
            <a:r>
              <a:rPr lang="en-US" sz="2600" dirty="0">
                <a:solidFill>
                  <a:schemeClr val="tx1"/>
                </a:solidFill>
              </a:rPr>
              <a:t>Current Data with Alpelisib, </a:t>
            </a:r>
            <a:r>
              <a:rPr lang="en-US" sz="2600" dirty="0" err="1">
                <a:solidFill>
                  <a:schemeClr val="tx1"/>
                </a:solidFill>
              </a:rPr>
              <a:t>Capivasertib</a:t>
            </a:r>
            <a:r>
              <a:rPr lang="en-US" sz="2600" dirty="0">
                <a:solidFill>
                  <a:schemeClr val="tx1"/>
                </a:solidFill>
              </a:rPr>
              <a:t> and </a:t>
            </a:r>
            <a:r>
              <a:rPr lang="en-US" sz="2600" dirty="0" err="1">
                <a:solidFill>
                  <a:schemeClr val="tx1"/>
                </a:solidFill>
              </a:rPr>
              <a:t>Inavolisib</a:t>
            </a:r>
            <a:endParaRPr lang="en-US" sz="2600" dirty="0">
              <a:solidFill>
                <a:schemeClr val="tx1"/>
              </a:solidFill>
            </a:endParaRPr>
          </a:p>
          <a:p>
            <a:pPr marL="98425" indent="0">
              <a:lnSpc>
                <a:spcPct val="100000"/>
              </a:lnSpc>
              <a:spcBef>
                <a:spcPts val="2400"/>
              </a:spcBef>
              <a:spcAft>
                <a:spcPts val="0"/>
              </a:spcAft>
              <a:buNone/>
            </a:pPr>
            <a:r>
              <a:rPr lang="en-US" sz="2600" dirty="0">
                <a:solidFill>
                  <a:schemeClr val="accent2"/>
                </a:solidFill>
              </a:rPr>
              <a:t>Module 5: </a:t>
            </a:r>
            <a:r>
              <a:rPr lang="en-US" sz="2600" dirty="0">
                <a:solidFill>
                  <a:schemeClr val="tx1"/>
                </a:solidFill>
              </a:rPr>
              <a:t>Prevention and Management of Hyperglycemia </a:t>
            </a:r>
          </a:p>
          <a:p>
            <a:pPr marL="98425" indent="0">
              <a:lnSpc>
                <a:spcPct val="100000"/>
              </a:lnSpc>
              <a:spcBef>
                <a:spcPts val="2400"/>
              </a:spcBef>
              <a:spcAft>
                <a:spcPts val="0"/>
              </a:spcAft>
              <a:buNone/>
            </a:pPr>
            <a:r>
              <a:rPr lang="en-US" sz="2600" dirty="0">
                <a:solidFill>
                  <a:schemeClr val="accent2"/>
                </a:solidFill>
              </a:rPr>
              <a:t>Module 6: </a:t>
            </a:r>
            <a:r>
              <a:rPr lang="en-US" sz="2600" dirty="0">
                <a:solidFill>
                  <a:schemeClr val="tx1"/>
                </a:solidFill>
              </a:rPr>
              <a:t>Case Presentations — Part 2</a:t>
            </a:r>
          </a:p>
        </p:txBody>
      </p:sp>
    </p:spTree>
    <p:custDataLst>
      <p:tags r:id="rId1"/>
    </p:custDataLst>
    <p:extLst>
      <p:ext uri="{BB962C8B-B14F-4D97-AF65-F5344CB8AC3E}">
        <p14:creationId xmlns:p14="http://schemas.microsoft.com/office/powerpoint/2010/main" val="321768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45574D-261B-4F69-9CBC-1708FA37DD5A}"/>
              </a:ext>
            </a:extLst>
          </p:cNvPr>
          <p:cNvSpPr/>
          <p:nvPr/>
        </p:nvSpPr>
        <p:spPr bwMode="auto">
          <a:xfrm>
            <a:off x="659396" y="1340768"/>
            <a:ext cx="10873208" cy="648072"/>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1260018" y="1484784"/>
            <a:ext cx="9804534" cy="4727456"/>
          </a:xfrm>
        </p:spPr>
        <p:txBody>
          <a:bodyPr/>
          <a:lstStyle/>
          <a:p>
            <a:pPr marL="98425" indent="0">
              <a:lnSpc>
                <a:spcPct val="100000"/>
              </a:lnSpc>
              <a:spcBef>
                <a:spcPts val="2400"/>
              </a:spcBef>
              <a:spcAft>
                <a:spcPts val="0"/>
              </a:spcAft>
              <a:buNone/>
            </a:pPr>
            <a:r>
              <a:rPr lang="en-US" sz="2600" dirty="0">
                <a:solidFill>
                  <a:schemeClr val="bg1"/>
                </a:solidFill>
              </a:rPr>
              <a:t>Introduction: Use of On-Body Glucose Monitoring Devices</a:t>
            </a:r>
          </a:p>
          <a:p>
            <a:pPr marL="98425" indent="0">
              <a:lnSpc>
                <a:spcPct val="100000"/>
              </a:lnSpc>
              <a:spcBef>
                <a:spcPts val="2400"/>
              </a:spcBef>
              <a:spcAft>
                <a:spcPts val="0"/>
              </a:spcAft>
              <a:buNone/>
            </a:pPr>
            <a:r>
              <a:rPr lang="en-US" sz="2600" dirty="0">
                <a:solidFill>
                  <a:schemeClr val="accent2"/>
                </a:solidFill>
              </a:rPr>
              <a:t>Module 1: </a:t>
            </a:r>
            <a:r>
              <a:rPr lang="en-US" sz="2600" dirty="0">
                <a:solidFill>
                  <a:schemeClr val="tx1"/>
                </a:solidFill>
              </a:rPr>
              <a:t>Overview of Breast Cancer and Diabetes</a:t>
            </a:r>
          </a:p>
          <a:p>
            <a:pPr marL="98425" indent="0">
              <a:lnSpc>
                <a:spcPct val="100000"/>
              </a:lnSpc>
              <a:spcBef>
                <a:spcPts val="2400"/>
              </a:spcBef>
              <a:spcAft>
                <a:spcPts val="0"/>
              </a:spcAft>
              <a:buNone/>
            </a:pPr>
            <a:r>
              <a:rPr lang="en-US" sz="2600" dirty="0">
                <a:solidFill>
                  <a:schemeClr val="accent2"/>
                </a:solidFill>
              </a:rPr>
              <a:t>Module 2: </a:t>
            </a:r>
            <a:r>
              <a:rPr lang="en-US" sz="2600" dirty="0">
                <a:solidFill>
                  <a:schemeClr val="tx1"/>
                </a:solidFill>
              </a:rPr>
              <a:t>PI3K/AKT/mTOR Pathway and Glucose Metabolism</a:t>
            </a:r>
          </a:p>
          <a:p>
            <a:pPr marL="98425" indent="0">
              <a:lnSpc>
                <a:spcPct val="100000"/>
              </a:lnSpc>
              <a:spcBef>
                <a:spcPts val="2400"/>
              </a:spcBef>
              <a:spcAft>
                <a:spcPts val="0"/>
              </a:spcAft>
              <a:buNone/>
            </a:pPr>
            <a:r>
              <a:rPr lang="en-US" sz="2600" dirty="0">
                <a:solidFill>
                  <a:schemeClr val="accent2"/>
                </a:solidFill>
              </a:rPr>
              <a:t>Module 3: </a:t>
            </a:r>
            <a:r>
              <a:rPr lang="en-US" sz="2600" dirty="0">
                <a:solidFill>
                  <a:schemeClr val="tx1"/>
                </a:solidFill>
              </a:rPr>
              <a:t>Case Presentations — Part 1</a:t>
            </a:r>
          </a:p>
          <a:p>
            <a:pPr marL="98425" indent="0">
              <a:lnSpc>
                <a:spcPct val="100000"/>
              </a:lnSpc>
              <a:spcBef>
                <a:spcPts val="2400"/>
              </a:spcBef>
              <a:spcAft>
                <a:spcPts val="0"/>
              </a:spcAft>
              <a:buNone/>
            </a:pPr>
            <a:r>
              <a:rPr lang="en-US" sz="2600" dirty="0">
                <a:solidFill>
                  <a:schemeClr val="accent2"/>
                </a:solidFill>
              </a:rPr>
              <a:t>Module 4: </a:t>
            </a:r>
            <a:r>
              <a:rPr lang="en-US" sz="2600" dirty="0">
                <a:solidFill>
                  <a:schemeClr val="tx1"/>
                </a:solidFill>
              </a:rPr>
              <a:t>Current Data with </a:t>
            </a:r>
            <a:r>
              <a:rPr lang="en-US" sz="2600" dirty="0" err="1">
                <a:solidFill>
                  <a:schemeClr val="tx1"/>
                </a:solidFill>
              </a:rPr>
              <a:t>Alpelisib</a:t>
            </a:r>
            <a:r>
              <a:rPr lang="en-US" sz="2600" dirty="0">
                <a:solidFill>
                  <a:schemeClr val="tx1"/>
                </a:solidFill>
              </a:rPr>
              <a:t>, </a:t>
            </a:r>
            <a:r>
              <a:rPr lang="en-US" sz="2600" dirty="0" err="1">
                <a:solidFill>
                  <a:schemeClr val="tx1"/>
                </a:solidFill>
              </a:rPr>
              <a:t>Capivasertib</a:t>
            </a:r>
            <a:r>
              <a:rPr lang="en-US" sz="2600" dirty="0">
                <a:solidFill>
                  <a:schemeClr val="tx1"/>
                </a:solidFill>
              </a:rPr>
              <a:t> and </a:t>
            </a:r>
            <a:r>
              <a:rPr lang="en-US" sz="2600" dirty="0" err="1">
                <a:solidFill>
                  <a:schemeClr val="tx1"/>
                </a:solidFill>
              </a:rPr>
              <a:t>Inavolisib</a:t>
            </a:r>
            <a:endParaRPr lang="en-US" sz="2600" dirty="0">
              <a:solidFill>
                <a:schemeClr val="tx1"/>
              </a:solidFill>
            </a:endParaRPr>
          </a:p>
          <a:p>
            <a:pPr marL="98425" indent="0">
              <a:lnSpc>
                <a:spcPct val="100000"/>
              </a:lnSpc>
              <a:spcBef>
                <a:spcPts val="2400"/>
              </a:spcBef>
              <a:spcAft>
                <a:spcPts val="0"/>
              </a:spcAft>
              <a:buNone/>
            </a:pPr>
            <a:r>
              <a:rPr lang="en-US" sz="2600" dirty="0">
                <a:solidFill>
                  <a:schemeClr val="accent2"/>
                </a:solidFill>
              </a:rPr>
              <a:t>Module 5: </a:t>
            </a:r>
            <a:r>
              <a:rPr lang="en-US" sz="2600" dirty="0">
                <a:solidFill>
                  <a:schemeClr val="tx1"/>
                </a:solidFill>
              </a:rPr>
              <a:t>Prevention and Management of Hyperglycemia </a:t>
            </a:r>
          </a:p>
          <a:p>
            <a:pPr marL="98425" indent="0">
              <a:lnSpc>
                <a:spcPct val="100000"/>
              </a:lnSpc>
              <a:spcBef>
                <a:spcPts val="2400"/>
              </a:spcBef>
              <a:spcAft>
                <a:spcPts val="0"/>
              </a:spcAft>
              <a:buNone/>
            </a:pPr>
            <a:r>
              <a:rPr lang="en-US" sz="2600" dirty="0">
                <a:solidFill>
                  <a:schemeClr val="accent2"/>
                </a:solidFill>
              </a:rPr>
              <a:t>Module 6: </a:t>
            </a:r>
            <a:r>
              <a:rPr lang="en-US" sz="2600" dirty="0">
                <a:solidFill>
                  <a:schemeClr val="tx1"/>
                </a:solidFill>
              </a:rPr>
              <a:t>Case Presentations — Part 2</a:t>
            </a:r>
          </a:p>
        </p:txBody>
      </p:sp>
    </p:spTree>
    <p:custDataLst>
      <p:tags r:id="rId1"/>
    </p:custDataLst>
    <p:extLst>
      <p:ext uri="{BB962C8B-B14F-4D97-AF65-F5344CB8AC3E}">
        <p14:creationId xmlns:p14="http://schemas.microsoft.com/office/powerpoint/2010/main" val="4287664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erson checking the blood sugar level of a person&#10;&#10;AI-generated content may be incorrect.">
            <a:extLst>
              <a:ext uri="{FF2B5EF4-FFF2-40B4-BE49-F238E27FC236}">
                <a16:creationId xmlns:a16="http://schemas.microsoft.com/office/drawing/2014/main" id="{2A630DB0-0C5D-BFE3-976F-7E9C3CE07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883" y="1"/>
            <a:ext cx="10524744" cy="6857029"/>
          </a:xfrm>
          <a:prstGeom prst="rect">
            <a:avLst/>
          </a:prstGeom>
        </p:spPr>
      </p:pic>
    </p:spTree>
    <p:extLst>
      <p:ext uri="{BB962C8B-B14F-4D97-AF65-F5344CB8AC3E}">
        <p14:creationId xmlns:p14="http://schemas.microsoft.com/office/powerpoint/2010/main" val="3715773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5A3062F-CEFE-183C-2733-337067D31C7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A585BCF-FBB2-4193-FC58-3214A1F725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483" y="1"/>
            <a:ext cx="10285543" cy="6857029"/>
          </a:xfrm>
          <a:prstGeom prst="rect">
            <a:avLst/>
          </a:prstGeom>
        </p:spPr>
      </p:pic>
    </p:spTree>
    <p:extLst>
      <p:ext uri="{BB962C8B-B14F-4D97-AF65-F5344CB8AC3E}">
        <p14:creationId xmlns:p14="http://schemas.microsoft.com/office/powerpoint/2010/main" val="3074138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ED2C0B2-5740-B233-B470-961D3714942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0637A60-AC48-C699-FB3A-4143DDD816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12188952" cy="6856285"/>
          </a:xfrm>
          <a:prstGeom prst="rect">
            <a:avLst/>
          </a:prstGeom>
        </p:spPr>
      </p:pic>
    </p:spTree>
    <p:extLst>
      <p:ext uri="{BB962C8B-B14F-4D97-AF65-F5344CB8AC3E}">
        <p14:creationId xmlns:p14="http://schemas.microsoft.com/office/powerpoint/2010/main" val="2082767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BDF1017-5844-9AEE-0DAB-D01CCF6C4B5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B422DE9-3F72-3137-8593-F6B7DE5003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18240" y="0"/>
            <a:ext cx="4555520" cy="6858000"/>
          </a:xfrm>
          <a:prstGeom prst="rect">
            <a:avLst/>
          </a:prstGeom>
        </p:spPr>
      </p:pic>
    </p:spTree>
    <p:extLst>
      <p:ext uri="{BB962C8B-B14F-4D97-AF65-F5344CB8AC3E}">
        <p14:creationId xmlns:p14="http://schemas.microsoft.com/office/powerpoint/2010/main" val="718008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0D241F9-F883-6E91-F46F-B04481EC292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822DEC2-2085-52B3-CEC1-77604A06812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53765" y="0"/>
            <a:ext cx="6084471" cy="6858000"/>
          </a:xfrm>
          <a:prstGeom prst="rect">
            <a:avLst/>
          </a:prstGeom>
        </p:spPr>
      </p:pic>
    </p:spTree>
    <p:extLst>
      <p:ext uri="{BB962C8B-B14F-4D97-AF65-F5344CB8AC3E}">
        <p14:creationId xmlns:p14="http://schemas.microsoft.com/office/powerpoint/2010/main" val="4031583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screenshot of a graph&#10;&#10;AI-generated content may be incorrect.">
            <a:extLst>
              <a:ext uri="{FF2B5EF4-FFF2-40B4-BE49-F238E27FC236}">
                <a16:creationId xmlns:a16="http://schemas.microsoft.com/office/drawing/2014/main" id="{FB470FB3-2A6D-8C90-215D-7C7628E268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8143" y="0"/>
            <a:ext cx="4975714" cy="6858000"/>
          </a:xfrm>
          <a:prstGeom prst="rect">
            <a:avLst/>
          </a:prstGeom>
        </p:spPr>
      </p:pic>
    </p:spTree>
    <p:extLst>
      <p:ext uri="{BB962C8B-B14F-4D97-AF65-F5344CB8AC3E}">
        <p14:creationId xmlns:p14="http://schemas.microsoft.com/office/powerpoint/2010/main" val="535018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905D8-BFAE-0A79-3D93-266080B5484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E215908-7FD6-00F6-3700-13DC6E010EAA}"/>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4D0CFB9A-F125-BBDE-579F-119F9ADB250C}"/>
              </a:ext>
            </a:extLst>
          </p:cNvPr>
          <p:cNvSpPr>
            <a:spLocks noGrp="1"/>
          </p:cNvSpPr>
          <p:nvPr>
            <p:ph idx="1"/>
          </p:nvPr>
        </p:nvSpPr>
        <p:spPr>
          <a:xfrm>
            <a:off x="920747" y="1700808"/>
            <a:ext cx="10358967" cy="4799013"/>
          </a:xfrm>
        </p:spPr>
        <p:txBody>
          <a:bodyPr/>
          <a:lstStyle/>
          <a:p>
            <a:pPr marL="98425" indent="0">
              <a:buNone/>
            </a:pPr>
            <a:r>
              <a:rPr lang="en-US" dirty="0"/>
              <a:t>What are the advantages and disadvantages of on-body glucose monitoring systems, and what specific systems are most useful? </a:t>
            </a:r>
          </a:p>
          <a:p>
            <a:pPr marL="98425" indent="0">
              <a:buNone/>
            </a:pPr>
            <a:r>
              <a:rPr lang="en-US" dirty="0"/>
              <a:t>Can physicians access the data from on-body glucose monitoring systems directly? </a:t>
            </a:r>
          </a:p>
          <a:p>
            <a:pPr marL="98425" indent="0">
              <a:buNone/>
            </a:pPr>
            <a:r>
              <a:rPr lang="en-US" dirty="0"/>
              <a:t>In which situations should an on-body glucose monitoring system be used when starting treatment with a PI3K/AKT inhibitor?</a:t>
            </a:r>
          </a:p>
        </p:txBody>
      </p:sp>
    </p:spTree>
    <p:extLst>
      <p:ext uri="{BB962C8B-B14F-4D97-AF65-F5344CB8AC3E}">
        <p14:creationId xmlns:p14="http://schemas.microsoft.com/office/powerpoint/2010/main" val="1950721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75C6F-C272-4785-C26A-4221888AB24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E44A11D-9E16-1474-4322-C7FCD298780E}"/>
              </a:ext>
            </a:extLst>
          </p:cNvPr>
          <p:cNvSpPr/>
          <p:nvPr/>
        </p:nvSpPr>
        <p:spPr bwMode="auto">
          <a:xfrm>
            <a:off x="659396" y="2060848"/>
            <a:ext cx="10873208" cy="648072"/>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329BA9E2-27A5-E9E3-0455-C2575062154F}"/>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BBC70E76-2F1F-CC1E-FEDA-BF4C828229C0}"/>
              </a:ext>
            </a:extLst>
          </p:cNvPr>
          <p:cNvSpPr>
            <a:spLocks noGrp="1"/>
          </p:cNvSpPr>
          <p:nvPr>
            <p:ph idx="1"/>
          </p:nvPr>
        </p:nvSpPr>
        <p:spPr>
          <a:xfrm>
            <a:off x="1260018" y="1484784"/>
            <a:ext cx="9804534" cy="4727456"/>
          </a:xfrm>
        </p:spPr>
        <p:txBody>
          <a:bodyPr/>
          <a:lstStyle/>
          <a:p>
            <a:pPr marL="98425" indent="0">
              <a:lnSpc>
                <a:spcPct val="100000"/>
              </a:lnSpc>
              <a:spcBef>
                <a:spcPts val="2400"/>
              </a:spcBef>
              <a:spcAft>
                <a:spcPts val="0"/>
              </a:spcAft>
              <a:buNone/>
            </a:pPr>
            <a:r>
              <a:rPr lang="en-US" sz="2600" dirty="0">
                <a:solidFill>
                  <a:schemeClr val="accent2"/>
                </a:solidFill>
              </a:rPr>
              <a:t>Introduction: </a:t>
            </a:r>
            <a:r>
              <a:rPr lang="en-US" sz="2600" dirty="0">
                <a:solidFill>
                  <a:schemeClr val="tx1"/>
                </a:solidFill>
              </a:rPr>
              <a:t>Use of On-Body Glucose Monitoring Devices</a:t>
            </a:r>
          </a:p>
          <a:p>
            <a:pPr marL="98425" indent="0">
              <a:lnSpc>
                <a:spcPct val="100000"/>
              </a:lnSpc>
              <a:spcBef>
                <a:spcPts val="2400"/>
              </a:spcBef>
              <a:spcAft>
                <a:spcPts val="0"/>
              </a:spcAft>
              <a:buNone/>
            </a:pPr>
            <a:r>
              <a:rPr lang="en-US" sz="2600" dirty="0">
                <a:solidFill>
                  <a:schemeClr val="bg1"/>
                </a:solidFill>
              </a:rPr>
              <a:t>Module 1: Overview of Breast Cancer and Diabetes</a:t>
            </a:r>
          </a:p>
          <a:p>
            <a:pPr marL="98425" indent="0">
              <a:lnSpc>
                <a:spcPct val="100000"/>
              </a:lnSpc>
              <a:spcBef>
                <a:spcPts val="2400"/>
              </a:spcBef>
              <a:spcAft>
                <a:spcPts val="0"/>
              </a:spcAft>
              <a:buNone/>
            </a:pPr>
            <a:r>
              <a:rPr lang="en-US" sz="2600" dirty="0">
                <a:solidFill>
                  <a:schemeClr val="accent2"/>
                </a:solidFill>
              </a:rPr>
              <a:t>Module 2: </a:t>
            </a:r>
            <a:r>
              <a:rPr lang="en-US" sz="2600" dirty="0">
                <a:solidFill>
                  <a:schemeClr val="tx1"/>
                </a:solidFill>
              </a:rPr>
              <a:t>PI3K/AKT/mTOR Pathway and Glucose Metabolism</a:t>
            </a:r>
          </a:p>
          <a:p>
            <a:pPr marL="98425" indent="0">
              <a:lnSpc>
                <a:spcPct val="100000"/>
              </a:lnSpc>
              <a:spcBef>
                <a:spcPts val="2400"/>
              </a:spcBef>
              <a:spcAft>
                <a:spcPts val="0"/>
              </a:spcAft>
              <a:buNone/>
            </a:pPr>
            <a:r>
              <a:rPr lang="en-US" sz="2600" dirty="0">
                <a:solidFill>
                  <a:schemeClr val="accent2"/>
                </a:solidFill>
              </a:rPr>
              <a:t>Module 3: </a:t>
            </a:r>
            <a:r>
              <a:rPr lang="en-US" sz="2600" dirty="0">
                <a:solidFill>
                  <a:schemeClr val="tx1"/>
                </a:solidFill>
              </a:rPr>
              <a:t>Case Presentations — Part 1</a:t>
            </a:r>
          </a:p>
          <a:p>
            <a:pPr marL="98425" indent="0">
              <a:lnSpc>
                <a:spcPct val="100000"/>
              </a:lnSpc>
              <a:spcBef>
                <a:spcPts val="2400"/>
              </a:spcBef>
              <a:spcAft>
                <a:spcPts val="0"/>
              </a:spcAft>
              <a:buNone/>
            </a:pPr>
            <a:r>
              <a:rPr lang="en-US" sz="2600" dirty="0">
                <a:solidFill>
                  <a:schemeClr val="accent2"/>
                </a:solidFill>
              </a:rPr>
              <a:t>Module 4: </a:t>
            </a:r>
            <a:r>
              <a:rPr lang="en-US" sz="2600" dirty="0">
                <a:solidFill>
                  <a:schemeClr val="tx1"/>
                </a:solidFill>
              </a:rPr>
              <a:t>Current Data with </a:t>
            </a:r>
            <a:r>
              <a:rPr lang="en-US" sz="2600" dirty="0" err="1">
                <a:solidFill>
                  <a:schemeClr val="tx1"/>
                </a:solidFill>
              </a:rPr>
              <a:t>Alpelisib</a:t>
            </a:r>
            <a:r>
              <a:rPr lang="en-US" sz="2600" dirty="0">
                <a:solidFill>
                  <a:schemeClr val="tx1"/>
                </a:solidFill>
              </a:rPr>
              <a:t>, </a:t>
            </a:r>
            <a:r>
              <a:rPr lang="en-US" sz="2600" dirty="0" err="1">
                <a:solidFill>
                  <a:schemeClr val="tx1"/>
                </a:solidFill>
              </a:rPr>
              <a:t>Capivasertib</a:t>
            </a:r>
            <a:r>
              <a:rPr lang="en-US" sz="2600" dirty="0">
                <a:solidFill>
                  <a:schemeClr val="tx1"/>
                </a:solidFill>
              </a:rPr>
              <a:t> and </a:t>
            </a:r>
            <a:r>
              <a:rPr lang="en-US" sz="2600" dirty="0" err="1">
                <a:solidFill>
                  <a:schemeClr val="tx1"/>
                </a:solidFill>
              </a:rPr>
              <a:t>Inavolisib</a:t>
            </a:r>
            <a:endParaRPr lang="en-US" sz="2600" dirty="0">
              <a:solidFill>
                <a:schemeClr val="tx1"/>
              </a:solidFill>
            </a:endParaRPr>
          </a:p>
          <a:p>
            <a:pPr marL="98425" indent="0">
              <a:lnSpc>
                <a:spcPct val="100000"/>
              </a:lnSpc>
              <a:spcBef>
                <a:spcPts val="2400"/>
              </a:spcBef>
              <a:spcAft>
                <a:spcPts val="0"/>
              </a:spcAft>
              <a:buNone/>
            </a:pPr>
            <a:r>
              <a:rPr lang="en-US" sz="2600" dirty="0">
                <a:solidFill>
                  <a:schemeClr val="accent2"/>
                </a:solidFill>
              </a:rPr>
              <a:t>Module 5: </a:t>
            </a:r>
            <a:r>
              <a:rPr lang="en-US" sz="2600" dirty="0">
                <a:solidFill>
                  <a:schemeClr val="tx1"/>
                </a:solidFill>
              </a:rPr>
              <a:t>Prevention and Management of Hyperglycemia </a:t>
            </a:r>
          </a:p>
          <a:p>
            <a:pPr marL="98425" indent="0">
              <a:lnSpc>
                <a:spcPct val="100000"/>
              </a:lnSpc>
              <a:spcBef>
                <a:spcPts val="2400"/>
              </a:spcBef>
              <a:spcAft>
                <a:spcPts val="0"/>
              </a:spcAft>
              <a:buNone/>
            </a:pPr>
            <a:r>
              <a:rPr lang="en-US" sz="2600" dirty="0">
                <a:solidFill>
                  <a:schemeClr val="accent2"/>
                </a:solidFill>
              </a:rPr>
              <a:t>Module 6: </a:t>
            </a:r>
            <a:r>
              <a:rPr lang="en-US" sz="2600" dirty="0">
                <a:solidFill>
                  <a:schemeClr val="tx1"/>
                </a:solidFill>
              </a:rPr>
              <a:t>Case Presentations — Part 2</a:t>
            </a:r>
          </a:p>
        </p:txBody>
      </p:sp>
    </p:spTree>
    <p:custDataLst>
      <p:tags r:id="rId1"/>
    </p:custDataLst>
    <p:extLst>
      <p:ext uri="{BB962C8B-B14F-4D97-AF65-F5344CB8AC3E}">
        <p14:creationId xmlns:p14="http://schemas.microsoft.com/office/powerpoint/2010/main" val="434761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Title 5">
            <a:extLst>
              <a:ext uri="{FF2B5EF4-FFF2-40B4-BE49-F238E27FC236}">
                <a16:creationId xmlns:a16="http://schemas.microsoft.com/office/drawing/2014/main" id="{1F02BAA8-5552-49D9-B4E5-258BAE3592D6}"/>
              </a:ext>
            </a:extLst>
          </p:cNvPr>
          <p:cNvSpPr>
            <a:spLocks noGrp="1"/>
          </p:cNvSpPr>
          <p:nvPr>
            <p:ph type="ctrTitle"/>
          </p:nvPr>
        </p:nvSpPr>
        <p:spPr>
          <a:xfrm>
            <a:off x="2057401" y="3404007"/>
            <a:ext cx="8610600" cy="2835333"/>
          </a:xfrm>
        </p:spPr>
        <p:txBody>
          <a:bodyPr/>
          <a:lstStyle/>
          <a:p>
            <a:pPr>
              <a:spcBef>
                <a:spcPts val="600"/>
              </a:spcBef>
              <a:spcAft>
                <a:spcPts val="0"/>
              </a:spcAft>
            </a:pPr>
            <a:br>
              <a:rPr lang="en-US" altLang="en-US" sz="2400" dirty="0">
                <a:ea typeface="ＭＳ Ｐゴシック" panose="020B0600070205080204" pitchFamily="34" charset="-128"/>
              </a:rPr>
            </a:br>
            <a:r>
              <a:rPr lang="en-US" sz="1800" b="1" dirty="0"/>
              <a:t>Marie E. McDonnell, MD</a:t>
            </a:r>
            <a:br>
              <a:rPr lang="en-US" sz="1800" dirty="0"/>
            </a:br>
            <a:r>
              <a:rPr lang="en-US" sz="1800" dirty="0"/>
              <a:t>Director, Brigham and Women's Diabetes Program</a:t>
            </a:r>
            <a:br>
              <a:rPr lang="en-US" sz="1800" dirty="0"/>
            </a:br>
            <a:r>
              <a:rPr lang="en-US" sz="1800" dirty="0"/>
              <a:t>Chief, Diabetes Section</a:t>
            </a:r>
            <a:br>
              <a:rPr lang="en-US" sz="1800" dirty="0"/>
            </a:br>
            <a:r>
              <a:rPr lang="en-US" sz="1800" dirty="0"/>
              <a:t>Division of Endocrinology, Diabetes and Hypertension</a:t>
            </a:r>
            <a:br>
              <a:rPr lang="en-US" sz="1800" dirty="0"/>
            </a:br>
            <a:r>
              <a:rPr lang="en-US" sz="1800" dirty="0"/>
              <a:t>Brigham and Women’s Hospital</a:t>
            </a:r>
            <a:br>
              <a:rPr lang="en-US" sz="1800" dirty="0"/>
            </a:br>
            <a:r>
              <a:rPr lang="en-US" sz="1800" dirty="0"/>
              <a:t>Associate Professor of Medicine</a:t>
            </a:r>
            <a:br>
              <a:rPr lang="en-US" sz="1800" dirty="0"/>
            </a:br>
            <a:r>
              <a:rPr lang="en-US" sz="1800" dirty="0"/>
              <a:t>Harvard Medical School </a:t>
            </a:r>
            <a:br>
              <a:rPr lang="en-US" sz="2400" dirty="0"/>
            </a:br>
            <a:br>
              <a:rPr lang="en-US" altLang="en-US" sz="2000" dirty="0">
                <a:ea typeface="ＭＳ Ｐゴシック" panose="020B0600070205080204" pitchFamily="34" charset="-128"/>
              </a:rPr>
            </a:br>
            <a:endParaRPr lang="en-US" altLang="en-US" sz="2000" dirty="0">
              <a:ea typeface="ＭＳ Ｐゴシック" panose="020B0600070205080204" pitchFamily="34" charset="-128"/>
            </a:endParaRPr>
          </a:p>
        </p:txBody>
      </p:sp>
      <p:pic>
        <p:nvPicPr>
          <p:cNvPr id="2052" name="Picture 2">
            <a:extLst>
              <a:ext uri="{FF2B5EF4-FFF2-40B4-BE49-F238E27FC236}">
                <a16:creationId xmlns:a16="http://schemas.microsoft.com/office/drawing/2014/main" id="{E7F2A9D9-6469-4497-9A53-AEE8FA664C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5512"/>
          <a:stretch/>
        </p:blipFill>
        <p:spPr bwMode="auto">
          <a:xfrm>
            <a:off x="7724218" y="5927725"/>
            <a:ext cx="267708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CEEB6B8E-3E11-467A-BE2E-46C8D4EE5A9E}"/>
              </a:ext>
            </a:extLst>
          </p:cNvPr>
          <p:cNvSpPr txBox="1">
            <a:spLocks/>
          </p:cNvSpPr>
          <p:nvPr/>
        </p:nvSpPr>
        <p:spPr bwMode="auto">
          <a:xfrm>
            <a:off x="2295987" y="1933429"/>
            <a:ext cx="7848600" cy="147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charset="0"/>
                <a:ea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1F497D"/>
                </a:solidFill>
                <a:effectLst/>
                <a:uLnTx/>
                <a:uFillTx/>
                <a:latin typeface="Calibri"/>
                <a:ea typeface="ＭＳ Ｐゴシック" charset="0"/>
                <a:cs typeface="+mj-cs"/>
              </a:rPr>
              <a:t>Managing Hyperglycemia associated with agents targeting the PI3K/AKT/mTOR pathway </a:t>
            </a:r>
            <a:endParaRPr kumimoji="0" lang="en-US" sz="3200" b="1" i="1" u="none" strike="noStrike" kern="1200" cap="none" spc="0" normalizeH="0" baseline="0" noProof="0" dirty="0">
              <a:ln>
                <a:noFill/>
              </a:ln>
              <a:solidFill>
                <a:srgbClr val="1F497D"/>
              </a:solidFill>
              <a:effectLst/>
              <a:uLnTx/>
              <a:uFillTx/>
              <a:latin typeface="Calibri"/>
              <a:ea typeface="ＭＳ Ｐゴシック" charset="0"/>
              <a:cs typeface="+mj-cs"/>
            </a:endParaRPr>
          </a:p>
        </p:txBody>
      </p:sp>
      <p:grpSp>
        <p:nvGrpSpPr>
          <p:cNvPr id="7" name="Group 6">
            <a:extLst>
              <a:ext uri="{FF2B5EF4-FFF2-40B4-BE49-F238E27FC236}">
                <a16:creationId xmlns:a16="http://schemas.microsoft.com/office/drawing/2014/main" id="{37B850E3-4073-4C9C-97AD-EDBFEB9C5361}"/>
              </a:ext>
            </a:extLst>
          </p:cNvPr>
          <p:cNvGrpSpPr/>
          <p:nvPr/>
        </p:nvGrpSpPr>
        <p:grpSpPr>
          <a:xfrm>
            <a:off x="1524000" y="0"/>
            <a:ext cx="7593572" cy="1423988"/>
            <a:chOff x="22860" y="54973"/>
            <a:chExt cx="7593572" cy="1423988"/>
          </a:xfrm>
        </p:grpSpPr>
        <p:pic>
          <p:nvPicPr>
            <p:cNvPr id="8" name="Picture 7">
              <a:extLst>
                <a:ext uri="{FF2B5EF4-FFF2-40B4-BE49-F238E27FC236}">
                  <a16:creationId xmlns:a16="http://schemas.microsoft.com/office/drawing/2014/main" id="{F7D38988-BA2E-4B64-8B0A-D7FB0E7B22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47" r="21765" b="29277"/>
            <a:stretch/>
          </p:blipFill>
          <p:spPr>
            <a:xfrm>
              <a:off x="3225338" y="54973"/>
              <a:ext cx="2274169" cy="1393570"/>
            </a:xfrm>
            <a:prstGeom prst="rect">
              <a:avLst/>
            </a:prstGeom>
          </p:spPr>
        </p:pic>
        <p:pic>
          <p:nvPicPr>
            <p:cNvPr id="9" name="Picture 25" descr="test.bmp">
              <a:extLst>
                <a:ext uri="{FF2B5EF4-FFF2-40B4-BE49-F238E27FC236}">
                  <a16:creationId xmlns:a16="http://schemas.microsoft.com/office/drawing/2014/main" id="{664EF87A-12BF-47F1-9C16-652EFE1CCE54}"/>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94569" y="54973"/>
              <a:ext cx="1730769" cy="1423988"/>
            </a:xfrm>
            <a:prstGeom prst="rect">
              <a:avLst/>
            </a:prstGeom>
            <a:noFill/>
            <a:ln w="9525">
              <a:noFill/>
              <a:miter lim="800000"/>
              <a:headEnd/>
              <a:tailEnd/>
            </a:ln>
          </p:spPr>
        </p:pic>
        <p:pic>
          <p:nvPicPr>
            <p:cNvPr id="10" name="Picture 9">
              <a:extLst>
                <a:ext uri="{FF2B5EF4-FFF2-40B4-BE49-F238E27FC236}">
                  <a16:creationId xmlns:a16="http://schemas.microsoft.com/office/drawing/2014/main" id="{B08974B4-11F8-4CD2-8DCB-7CA621DD2E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2263" y="54973"/>
              <a:ext cx="2274169" cy="1412575"/>
            </a:xfrm>
            <a:prstGeom prst="rect">
              <a:avLst/>
            </a:prstGeom>
          </p:spPr>
        </p:pic>
        <p:pic>
          <p:nvPicPr>
            <p:cNvPr id="11" name="Picture 10" descr="A close up of a toy&#10;&#10;Description generated with high confidence">
              <a:extLst>
                <a:ext uri="{FF2B5EF4-FFF2-40B4-BE49-F238E27FC236}">
                  <a16:creationId xmlns:a16="http://schemas.microsoft.com/office/drawing/2014/main" id="{D60C5829-F153-4E12-81CB-9D5732A782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 y="64021"/>
              <a:ext cx="1774028" cy="1375473"/>
            </a:xfrm>
            <a:prstGeom prst="rect">
              <a:avLst/>
            </a:prstGeom>
          </p:spPr>
        </p:pic>
      </p:grpSp>
      <p:pic>
        <p:nvPicPr>
          <p:cNvPr id="12" name="Picture 16" descr="Diabetes_injection.jpg">
            <a:hlinkClick r:id="" action="ppaction://noaction"/>
            <a:extLst>
              <a:ext uri="{FF2B5EF4-FFF2-40B4-BE49-F238E27FC236}">
                <a16:creationId xmlns:a16="http://schemas.microsoft.com/office/drawing/2014/main" id="{786D5C08-BF78-43C1-8F27-F7EE25E8E37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9602"/>
          <a:stretch/>
        </p:blipFill>
        <p:spPr bwMode="auto">
          <a:xfrm>
            <a:off x="9117572" y="0"/>
            <a:ext cx="1550429"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a:extLst>
              <a:ext uri="{FF2B5EF4-FFF2-40B4-BE49-F238E27FC236}">
                <a16:creationId xmlns:a16="http://schemas.microsoft.com/office/drawing/2014/main" id="{098490EE-8E77-4B84-9B2B-04CED3BAF4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16578" y="5921840"/>
            <a:ext cx="30099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0050F-66D5-0F63-3F2E-445EF958FC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4D8D2-57DA-EFA6-D7D1-30F3DF18E772}"/>
              </a:ext>
            </a:extLst>
          </p:cNvPr>
          <p:cNvSpPr>
            <a:spLocks noGrp="1"/>
          </p:cNvSpPr>
          <p:nvPr>
            <p:ph type="title"/>
          </p:nvPr>
        </p:nvSpPr>
        <p:spPr>
          <a:xfrm>
            <a:off x="1981200" y="-15288"/>
            <a:ext cx="8229600" cy="1143000"/>
          </a:xfrm>
        </p:spPr>
        <p:txBody>
          <a:bodyPr/>
          <a:lstStyle/>
          <a:p>
            <a:r>
              <a:rPr lang="en-US" sz="3200" b="1" spc="-100" dirty="0">
                <a:solidFill>
                  <a:srgbClr val="4F81BD">
                    <a:lumMod val="75000"/>
                  </a:srgbClr>
                </a:solidFill>
                <a:latin typeface="Open Sans"/>
              </a:rPr>
              <a:t>Today’s Discussion</a:t>
            </a:r>
          </a:p>
        </p:txBody>
      </p:sp>
      <p:sp>
        <p:nvSpPr>
          <p:cNvPr id="3" name="Content Placeholder 2">
            <a:extLst>
              <a:ext uri="{FF2B5EF4-FFF2-40B4-BE49-F238E27FC236}">
                <a16:creationId xmlns:a16="http://schemas.microsoft.com/office/drawing/2014/main" id="{5EEFA88E-8738-8138-9428-D6BDC2368D0C}"/>
              </a:ext>
            </a:extLst>
          </p:cNvPr>
          <p:cNvSpPr>
            <a:spLocks noGrp="1"/>
          </p:cNvSpPr>
          <p:nvPr>
            <p:ph idx="1"/>
          </p:nvPr>
        </p:nvSpPr>
        <p:spPr>
          <a:xfrm>
            <a:off x="604157" y="1799516"/>
            <a:ext cx="10983686" cy="4424639"/>
          </a:xfrm>
          <a:noFill/>
        </p:spPr>
        <p:txBody>
          <a:bodyPr/>
          <a:lstStyle/>
          <a:p>
            <a:r>
              <a:rPr lang="en-US" sz="2600" b="1" dirty="0"/>
              <a:t>Brief Background</a:t>
            </a:r>
          </a:p>
          <a:p>
            <a:r>
              <a:rPr lang="en-US" sz="2600" b="1" dirty="0"/>
              <a:t>Review the PI3K/AKT/mTOR pathway </a:t>
            </a:r>
            <a:r>
              <a:rPr lang="en-US" sz="2600" dirty="0"/>
              <a:t>and link to glucose levels </a:t>
            </a:r>
          </a:p>
          <a:p>
            <a:r>
              <a:rPr lang="en-US" sz="2600" b="1" dirty="0"/>
              <a:t>The problem of acute hyperglycemia</a:t>
            </a:r>
            <a:r>
              <a:rPr lang="en-US" sz="2600" dirty="0"/>
              <a:t> in people with cancer </a:t>
            </a:r>
            <a:endParaRPr lang="en-US" sz="2600" b="1" dirty="0"/>
          </a:p>
          <a:p>
            <a:r>
              <a:rPr lang="en-US" sz="2600" b="1" dirty="0"/>
              <a:t>Explore the available agents targeting the PI3K/AKT/mTOR pathway </a:t>
            </a:r>
            <a:r>
              <a:rPr lang="en-US" sz="2600" dirty="0"/>
              <a:t>: Comparative incidence, severity and timing of onset of hyperglycemia with approved (</a:t>
            </a:r>
            <a:r>
              <a:rPr lang="en-US" sz="2600" dirty="0" err="1"/>
              <a:t>capivasertib</a:t>
            </a:r>
            <a:r>
              <a:rPr lang="en-US" sz="2600" dirty="0"/>
              <a:t>, </a:t>
            </a:r>
            <a:r>
              <a:rPr lang="en-US" sz="2600" dirty="0" err="1"/>
              <a:t>alpelisib</a:t>
            </a:r>
            <a:r>
              <a:rPr lang="en-US" sz="2600" dirty="0"/>
              <a:t>, </a:t>
            </a:r>
            <a:r>
              <a:rPr lang="en-US" sz="2600" dirty="0" err="1"/>
              <a:t>inavolisib</a:t>
            </a:r>
            <a:r>
              <a:rPr lang="en-US" sz="2600" dirty="0"/>
              <a:t>) and investigational (</a:t>
            </a:r>
            <a:r>
              <a:rPr lang="en-US" sz="2600" dirty="0" err="1"/>
              <a:t>eg</a:t>
            </a:r>
            <a:r>
              <a:rPr lang="en-US" sz="2600" dirty="0"/>
              <a:t>, </a:t>
            </a:r>
            <a:r>
              <a:rPr lang="en-US" sz="2600" dirty="0" err="1"/>
              <a:t>gedatolisib</a:t>
            </a:r>
            <a:r>
              <a:rPr lang="en-US" sz="2600" dirty="0"/>
              <a:t>)</a:t>
            </a:r>
          </a:p>
          <a:p>
            <a:r>
              <a:rPr lang="en-US" sz="2600" b="1" dirty="0"/>
              <a:t>Discuss current guidelines on optimal monitoring and management </a:t>
            </a:r>
            <a:r>
              <a:rPr lang="en-US" sz="2600" dirty="0"/>
              <a:t>of patients receiving approved AKT and PI3K inhibitors</a:t>
            </a:r>
          </a:p>
        </p:txBody>
      </p:sp>
    </p:spTree>
    <p:extLst>
      <p:ext uri="{BB962C8B-B14F-4D97-AF65-F5344CB8AC3E}">
        <p14:creationId xmlns:p14="http://schemas.microsoft.com/office/powerpoint/2010/main" val="22686446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5785A-134F-4C58-A490-FD034793B409}"/>
              </a:ext>
            </a:extLst>
          </p:cNvPr>
          <p:cNvSpPr>
            <a:spLocks noGrp="1"/>
          </p:cNvSpPr>
          <p:nvPr>
            <p:ph type="title"/>
          </p:nvPr>
        </p:nvSpPr>
        <p:spPr>
          <a:xfrm>
            <a:off x="364779" y="373362"/>
            <a:ext cx="8229600" cy="1219261"/>
          </a:xfrm>
        </p:spPr>
        <p:txBody>
          <a:bodyPr>
            <a:normAutofit/>
          </a:bodyPr>
          <a:lstStyle/>
          <a:p>
            <a:br>
              <a:rPr lang="en-US" dirty="0"/>
            </a:br>
            <a:r>
              <a:rPr lang="en-US" b="1" dirty="0">
                <a:latin typeface="+mn-lt"/>
              </a:rPr>
              <a:t>Brigham &amp; Women’s </a:t>
            </a:r>
            <a:br>
              <a:rPr lang="en-US" b="1" dirty="0">
                <a:latin typeface="+mn-lt"/>
              </a:rPr>
            </a:br>
            <a:r>
              <a:rPr lang="en-US" b="1" dirty="0">
                <a:latin typeface="+mn-lt"/>
              </a:rPr>
              <a:t>Diabetes program</a:t>
            </a:r>
          </a:p>
        </p:txBody>
      </p:sp>
      <p:sp>
        <p:nvSpPr>
          <p:cNvPr id="3" name="Content Placeholder 2">
            <a:extLst>
              <a:ext uri="{FF2B5EF4-FFF2-40B4-BE49-F238E27FC236}">
                <a16:creationId xmlns:a16="http://schemas.microsoft.com/office/drawing/2014/main" id="{5D29B452-C174-45AB-BBB4-89BC7BB3FB93}"/>
              </a:ext>
            </a:extLst>
          </p:cNvPr>
          <p:cNvSpPr>
            <a:spLocks noGrp="1"/>
          </p:cNvSpPr>
          <p:nvPr>
            <p:ph idx="1"/>
          </p:nvPr>
        </p:nvSpPr>
        <p:spPr>
          <a:xfrm>
            <a:off x="7994285" y="1013178"/>
            <a:ext cx="3925571" cy="4590270"/>
          </a:xfrm>
        </p:spPr>
        <p:txBody>
          <a:bodyPr>
            <a:noAutofit/>
          </a:bodyPr>
          <a:lstStyle/>
          <a:p>
            <a:pPr>
              <a:lnSpc>
                <a:spcPct val="110000"/>
              </a:lnSpc>
            </a:pPr>
            <a:r>
              <a:rPr lang="en-US" sz="1800" b="0" dirty="0"/>
              <a:t>T1 and T2 Diabetes</a:t>
            </a:r>
          </a:p>
          <a:p>
            <a:pPr>
              <a:lnSpc>
                <a:spcPct val="110000"/>
              </a:lnSpc>
            </a:pPr>
            <a:endParaRPr lang="en-US" sz="1800" b="0" dirty="0"/>
          </a:p>
          <a:p>
            <a:pPr>
              <a:lnSpc>
                <a:spcPct val="110000"/>
              </a:lnSpc>
            </a:pPr>
            <a:r>
              <a:rPr lang="en-US" sz="1800" b="0" dirty="0"/>
              <a:t>Monogenic diabetes</a:t>
            </a:r>
          </a:p>
          <a:p>
            <a:pPr>
              <a:lnSpc>
                <a:spcPct val="110000"/>
              </a:lnSpc>
            </a:pPr>
            <a:endParaRPr lang="en-US" sz="1800" b="0" dirty="0"/>
          </a:p>
          <a:p>
            <a:pPr>
              <a:lnSpc>
                <a:spcPct val="110000"/>
              </a:lnSpc>
            </a:pPr>
            <a:r>
              <a:rPr lang="en-US" sz="1800" b="0" dirty="0"/>
              <a:t>CFRD (Boston Children’s Hospital)</a:t>
            </a:r>
          </a:p>
          <a:p>
            <a:pPr>
              <a:lnSpc>
                <a:spcPct val="110000"/>
              </a:lnSpc>
            </a:pPr>
            <a:endParaRPr lang="en-US" sz="1800" b="0" dirty="0"/>
          </a:p>
          <a:p>
            <a:pPr>
              <a:lnSpc>
                <a:spcPct val="110000"/>
              </a:lnSpc>
            </a:pPr>
            <a:r>
              <a:rPr lang="en-US" sz="1800" b="0" dirty="0"/>
              <a:t>Post-pancreatectomy diabetes</a:t>
            </a:r>
          </a:p>
          <a:p>
            <a:pPr>
              <a:lnSpc>
                <a:spcPct val="110000"/>
              </a:lnSpc>
            </a:pPr>
            <a:endParaRPr lang="en-US" sz="1800" dirty="0"/>
          </a:p>
          <a:p>
            <a:pPr>
              <a:lnSpc>
                <a:spcPct val="110000"/>
              </a:lnSpc>
            </a:pPr>
            <a:r>
              <a:rPr lang="en-US" sz="1800" dirty="0"/>
              <a:t>Cancer-related diabetes (Dana Farber Cancer Institute and MGB Cancer Center)</a:t>
            </a:r>
          </a:p>
          <a:p>
            <a:pPr>
              <a:lnSpc>
                <a:spcPct val="110000"/>
              </a:lnSpc>
            </a:pPr>
            <a:endParaRPr lang="en-US" sz="1800" dirty="0"/>
          </a:p>
          <a:p>
            <a:pPr>
              <a:lnSpc>
                <a:spcPct val="110000"/>
              </a:lnSpc>
            </a:pPr>
            <a:r>
              <a:rPr lang="en-US" sz="1800" b="0" dirty="0"/>
              <a:t>Diabetes in Pregnancy (BWH Maternal Fetal Medicine)</a:t>
            </a:r>
          </a:p>
          <a:p>
            <a:pPr>
              <a:lnSpc>
                <a:spcPct val="110000"/>
              </a:lnSpc>
            </a:pPr>
            <a:endParaRPr lang="en-US" sz="1800" b="0" dirty="0"/>
          </a:p>
          <a:p>
            <a:pPr>
              <a:lnSpc>
                <a:spcPct val="110000"/>
              </a:lnSpc>
            </a:pPr>
            <a:r>
              <a:rPr lang="en-US" sz="1800" b="0" dirty="0"/>
              <a:t>Syndromic diabetes</a:t>
            </a:r>
          </a:p>
          <a:p>
            <a:pPr>
              <a:lnSpc>
                <a:spcPct val="110000"/>
              </a:lnSpc>
            </a:pPr>
            <a:endParaRPr lang="en-US" sz="1800" b="0" dirty="0"/>
          </a:p>
          <a:p>
            <a:pPr>
              <a:lnSpc>
                <a:spcPct val="110000"/>
              </a:lnSpc>
            </a:pPr>
            <a:r>
              <a:rPr lang="en-US" sz="1800" b="0" dirty="0"/>
              <a:t>Secondary diabetes</a:t>
            </a:r>
          </a:p>
          <a:p>
            <a:pPr>
              <a:lnSpc>
                <a:spcPct val="110000"/>
              </a:lnSpc>
            </a:pPr>
            <a:endParaRPr lang="en-US" sz="1800" b="0" dirty="0"/>
          </a:p>
          <a:p>
            <a:pPr>
              <a:lnSpc>
                <a:spcPct val="110000"/>
              </a:lnSpc>
            </a:pPr>
            <a:endParaRPr lang="en-US" sz="1800" dirty="0"/>
          </a:p>
        </p:txBody>
      </p:sp>
      <p:pic>
        <p:nvPicPr>
          <p:cNvPr id="5" name="Picture 4">
            <a:extLst>
              <a:ext uri="{FF2B5EF4-FFF2-40B4-BE49-F238E27FC236}">
                <a16:creationId xmlns:a16="http://schemas.microsoft.com/office/drawing/2014/main" id="{AB788EE9-F85E-4B8D-9A99-7DC3C9829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47" r="21765" b="29277"/>
          <a:stretch/>
        </p:blipFill>
        <p:spPr>
          <a:xfrm>
            <a:off x="364779" y="1890297"/>
            <a:ext cx="4351469" cy="2836033"/>
          </a:xfrm>
          <a:prstGeom prst="rect">
            <a:avLst/>
          </a:prstGeom>
        </p:spPr>
      </p:pic>
      <p:pic>
        <p:nvPicPr>
          <p:cNvPr id="7" name="Picture 6" descr="A close up of a busy city street&#10;&#10;Description generated with very high confidence">
            <a:extLst>
              <a:ext uri="{FF2B5EF4-FFF2-40B4-BE49-F238E27FC236}">
                <a16:creationId xmlns:a16="http://schemas.microsoft.com/office/drawing/2014/main" id="{61CB1C7B-4054-44EA-9865-7231E763FFDD}"/>
              </a:ext>
            </a:extLst>
          </p:cNvPr>
          <p:cNvPicPr>
            <a:picLocks noChangeAspect="1"/>
          </p:cNvPicPr>
          <p:nvPr/>
        </p:nvPicPr>
        <p:blipFill>
          <a:blip r:embed="rId4"/>
          <a:stretch>
            <a:fillRect/>
          </a:stretch>
        </p:blipFill>
        <p:spPr>
          <a:xfrm>
            <a:off x="5597975" y="1092061"/>
            <a:ext cx="2098449" cy="1394540"/>
          </a:xfrm>
          <a:prstGeom prst="rect">
            <a:avLst/>
          </a:prstGeom>
        </p:spPr>
      </p:pic>
      <p:pic>
        <p:nvPicPr>
          <p:cNvPr id="9" name="Picture 8" descr="A close up of a store window&#10;&#10;Description generated with high confidence">
            <a:extLst>
              <a:ext uri="{FF2B5EF4-FFF2-40B4-BE49-F238E27FC236}">
                <a16:creationId xmlns:a16="http://schemas.microsoft.com/office/drawing/2014/main" id="{88F794C5-5B49-4C9C-82C7-B6DABB577C4D}"/>
              </a:ext>
            </a:extLst>
          </p:cNvPr>
          <p:cNvPicPr>
            <a:picLocks noChangeAspect="1"/>
          </p:cNvPicPr>
          <p:nvPr/>
        </p:nvPicPr>
        <p:blipFill>
          <a:blip r:embed="rId5"/>
          <a:stretch>
            <a:fillRect/>
          </a:stretch>
        </p:blipFill>
        <p:spPr>
          <a:xfrm>
            <a:off x="5597975" y="2638535"/>
            <a:ext cx="2107905" cy="1580930"/>
          </a:xfrm>
          <a:prstGeom prst="rect">
            <a:avLst/>
          </a:prstGeom>
        </p:spPr>
      </p:pic>
      <p:sp>
        <p:nvSpPr>
          <p:cNvPr id="10" name="Arrow: Left 9">
            <a:extLst>
              <a:ext uri="{FF2B5EF4-FFF2-40B4-BE49-F238E27FC236}">
                <a16:creationId xmlns:a16="http://schemas.microsoft.com/office/drawing/2014/main" id="{91EC974B-9475-4C63-8C17-A262DEC69FB0}"/>
              </a:ext>
            </a:extLst>
          </p:cNvPr>
          <p:cNvSpPr/>
          <p:nvPr/>
        </p:nvSpPr>
        <p:spPr>
          <a:xfrm>
            <a:off x="4556133" y="2785714"/>
            <a:ext cx="579812" cy="3069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pic>
        <p:nvPicPr>
          <p:cNvPr id="12" name="Picture 11" descr="A group of people on a city street&#10;&#10;Description generated with very high confidence">
            <a:extLst>
              <a:ext uri="{FF2B5EF4-FFF2-40B4-BE49-F238E27FC236}">
                <a16:creationId xmlns:a16="http://schemas.microsoft.com/office/drawing/2014/main" id="{7F4B5B71-A378-47D0-8CD6-DA973969B80A}"/>
              </a:ext>
            </a:extLst>
          </p:cNvPr>
          <p:cNvPicPr>
            <a:picLocks noChangeAspect="1"/>
          </p:cNvPicPr>
          <p:nvPr/>
        </p:nvPicPr>
        <p:blipFill rotWithShape="1">
          <a:blip r:embed="rId6"/>
          <a:srcRect b="10332"/>
          <a:stretch/>
        </p:blipFill>
        <p:spPr>
          <a:xfrm>
            <a:off x="5618757" y="4376938"/>
            <a:ext cx="2077668" cy="1648063"/>
          </a:xfrm>
          <a:prstGeom prst="rect">
            <a:avLst/>
          </a:prstGeom>
        </p:spPr>
      </p:pic>
    </p:spTree>
    <p:extLst>
      <p:ext uri="{BB962C8B-B14F-4D97-AF65-F5344CB8AC3E}">
        <p14:creationId xmlns:p14="http://schemas.microsoft.com/office/powerpoint/2010/main" val="14024724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E195CD-8A5C-EF4A-9FAB-63DCBAC985EA}"/>
              </a:ext>
            </a:extLst>
          </p:cNvPr>
          <p:cNvSpPr>
            <a:spLocks noGrp="1"/>
          </p:cNvSpPr>
          <p:nvPr>
            <p:ph type="body" sz="quarter" idx="12"/>
          </p:nvPr>
        </p:nvSpPr>
        <p:spPr>
          <a:xfrm>
            <a:off x="723900" y="134736"/>
            <a:ext cx="10724387" cy="730548"/>
          </a:xfrm>
        </p:spPr>
        <p:txBody>
          <a:bodyPr>
            <a:noAutofit/>
          </a:bodyPr>
          <a:lstStyle/>
          <a:p>
            <a:pPr algn="ctr"/>
            <a:r>
              <a:rPr lang="en-US" sz="3200" dirty="0">
                <a:solidFill>
                  <a:srgbClr val="4F81BD">
                    <a:lumMod val="75000"/>
                  </a:srgbClr>
                </a:solidFill>
                <a:latin typeface="Open Sans"/>
                <a:ea typeface="ＭＳ Ｐゴシック" charset="0"/>
                <a:cs typeface="+mj-cs"/>
              </a:rPr>
              <a:t>Diabetes among DFCI patients in Boston, MA</a:t>
            </a:r>
          </a:p>
        </p:txBody>
      </p:sp>
      <p:graphicFrame>
        <p:nvGraphicFramePr>
          <p:cNvPr id="4" name="Table 3">
            <a:extLst>
              <a:ext uri="{FF2B5EF4-FFF2-40B4-BE49-F238E27FC236}">
                <a16:creationId xmlns:a16="http://schemas.microsoft.com/office/drawing/2014/main" id="{464E296B-2DC1-6C4F-A91D-F0A729B57A26}"/>
              </a:ext>
            </a:extLst>
          </p:cNvPr>
          <p:cNvGraphicFramePr>
            <a:graphicFrameLocks noGrp="1"/>
          </p:cNvGraphicFramePr>
          <p:nvPr/>
        </p:nvGraphicFramePr>
        <p:xfrm>
          <a:off x="2779488" y="2393159"/>
          <a:ext cx="5792991" cy="2655046"/>
        </p:xfrm>
        <a:graphic>
          <a:graphicData uri="http://schemas.openxmlformats.org/drawingml/2006/table">
            <a:tbl>
              <a:tblPr firstRow="1" bandRow="1">
                <a:tableStyleId>{5C22544A-7EE6-4342-B048-85BDC9FD1C3A}</a:tableStyleId>
              </a:tblPr>
              <a:tblGrid>
                <a:gridCol w="1930997">
                  <a:extLst>
                    <a:ext uri="{9D8B030D-6E8A-4147-A177-3AD203B41FA5}">
                      <a16:colId xmlns:a16="http://schemas.microsoft.com/office/drawing/2014/main" val="1791365852"/>
                    </a:ext>
                  </a:extLst>
                </a:gridCol>
                <a:gridCol w="1930997">
                  <a:extLst>
                    <a:ext uri="{9D8B030D-6E8A-4147-A177-3AD203B41FA5}">
                      <a16:colId xmlns:a16="http://schemas.microsoft.com/office/drawing/2014/main" val="922511743"/>
                    </a:ext>
                  </a:extLst>
                </a:gridCol>
                <a:gridCol w="1930997">
                  <a:extLst>
                    <a:ext uri="{9D8B030D-6E8A-4147-A177-3AD203B41FA5}">
                      <a16:colId xmlns:a16="http://schemas.microsoft.com/office/drawing/2014/main" val="782619091"/>
                    </a:ext>
                  </a:extLst>
                </a:gridCol>
              </a:tblGrid>
              <a:tr h="926749">
                <a:tc>
                  <a:txBody>
                    <a:bodyPr/>
                    <a:lstStyle/>
                    <a:p>
                      <a:endParaRPr lang="en-US" sz="2400" dirty="0"/>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1" dirty="0"/>
                        <a:t>2010 - 2017</a:t>
                      </a:r>
                    </a:p>
                    <a:p>
                      <a:endParaRPr lang="en-US" sz="2400" dirty="0"/>
                    </a:p>
                  </a:txBody>
                  <a:tcPr marL="68580" marR="68580" marT="34290" marB="34290"/>
                </a:tc>
                <a:tc>
                  <a:txBody>
                    <a:bodyPr/>
                    <a:lstStyle/>
                    <a:p>
                      <a:r>
                        <a:rPr lang="en-US" sz="2400" dirty="0"/>
                        <a:t>2010-2020</a:t>
                      </a:r>
                    </a:p>
                  </a:txBody>
                  <a:tcPr marL="68580" marR="68580" marT="34290" marB="34290"/>
                </a:tc>
                <a:extLst>
                  <a:ext uri="{0D108BD9-81ED-4DB2-BD59-A6C34878D82A}">
                    <a16:rowId xmlns:a16="http://schemas.microsoft.com/office/drawing/2014/main" val="592527166"/>
                  </a:ext>
                </a:extLst>
              </a:tr>
              <a:tr h="576099">
                <a:tc>
                  <a:txBody>
                    <a:bodyPr/>
                    <a:lstStyle/>
                    <a:p>
                      <a:r>
                        <a:rPr lang="en-US" sz="2400" dirty="0"/>
                        <a:t>Total</a:t>
                      </a:r>
                    </a:p>
                  </a:txBody>
                  <a:tcPr marL="68580" marR="68580" marT="34290" marB="34290"/>
                </a:tc>
                <a:tc>
                  <a:txBody>
                    <a:bodyPr/>
                    <a:lstStyle/>
                    <a:p>
                      <a:r>
                        <a:rPr lang="en-US" sz="2400" dirty="0">
                          <a:solidFill>
                            <a:srgbClr val="FF0000"/>
                          </a:solidFill>
                        </a:rPr>
                        <a:t>1471</a:t>
                      </a:r>
                    </a:p>
                  </a:txBody>
                  <a:tcPr marL="68580" marR="68580" marT="34290" marB="34290"/>
                </a:tc>
                <a:tc>
                  <a:txBody>
                    <a:bodyPr/>
                    <a:lstStyle/>
                    <a:p>
                      <a:r>
                        <a:rPr lang="en-US" sz="2400" dirty="0">
                          <a:solidFill>
                            <a:srgbClr val="FF0000"/>
                          </a:solidFill>
                        </a:rPr>
                        <a:t>2805</a:t>
                      </a:r>
                    </a:p>
                  </a:txBody>
                  <a:tcPr marL="68580" marR="68580" marT="34290" marB="34290"/>
                </a:tc>
                <a:extLst>
                  <a:ext uri="{0D108BD9-81ED-4DB2-BD59-A6C34878D82A}">
                    <a16:rowId xmlns:a16="http://schemas.microsoft.com/office/drawing/2014/main" val="388111452"/>
                  </a:ext>
                </a:extLst>
              </a:tr>
              <a:tr h="576099">
                <a:tc>
                  <a:txBody>
                    <a:bodyPr/>
                    <a:lstStyle/>
                    <a:p>
                      <a:r>
                        <a:rPr lang="en-US" sz="2400" dirty="0"/>
                        <a:t>A1C &lt; 7</a:t>
                      </a:r>
                    </a:p>
                  </a:txBody>
                  <a:tcPr marL="68580" marR="68580" marT="34290" marB="34290"/>
                </a:tc>
                <a:tc>
                  <a:txBody>
                    <a:bodyPr/>
                    <a:lstStyle/>
                    <a:p>
                      <a:r>
                        <a:rPr lang="en-US" sz="2400" dirty="0">
                          <a:solidFill>
                            <a:schemeClr val="tx1"/>
                          </a:solidFill>
                        </a:rPr>
                        <a:t>783</a:t>
                      </a:r>
                    </a:p>
                  </a:txBody>
                  <a:tcPr marL="68580" marR="68580" marT="34290" marB="34290"/>
                </a:tc>
                <a:tc>
                  <a:txBody>
                    <a:bodyPr/>
                    <a:lstStyle/>
                    <a:p>
                      <a:r>
                        <a:rPr lang="en-US" sz="2400" dirty="0">
                          <a:solidFill>
                            <a:schemeClr val="tx1"/>
                          </a:solidFill>
                        </a:rPr>
                        <a:t>1536</a:t>
                      </a:r>
                    </a:p>
                  </a:txBody>
                  <a:tcPr marL="68580" marR="68580" marT="34290" marB="34290"/>
                </a:tc>
                <a:extLst>
                  <a:ext uri="{0D108BD9-81ED-4DB2-BD59-A6C34878D82A}">
                    <a16:rowId xmlns:a16="http://schemas.microsoft.com/office/drawing/2014/main" val="2966287188"/>
                  </a:ext>
                </a:extLst>
              </a:tr>
              <a:tr h="576099">
                <a:tc>
                  <a:txBody>
                    <a:bodyPr/>
                    <a:lstStyle/>
                    <a:p>
                      <a:r>
                        <a:rPr lang="en-US" sz="2400" dirty="0"/>
                        <a:t>A1C &gt; 7</a:t>
                      </a:r>
                    </a:p>
                  </a:txBody>
                  <a:tcPr marL="68580" marR="68580" marT="34290" marB="34290"/>
                </a:tc>
                <a:tc>
                  <a:txBody>
                    <a:bodyPr/>
                    <a:lstStyle/>
                    <a:p>
                      <a:r>
                        <a:rPr lang="en-US" sz="2400" b="0" dirty="0">
                          <a:solidFill>
                            <a:srgbClr val="FF0000"/>
                          </a:solidFill>
                        </a:rPr>
                        <a:t>500</a:t>
                      </a:r>
                    </a:p>
                  </a:txBody>
                  <a:tcPr marL="68580" marR="68580" marT="34290" marB="34290"/>
                </a:tc>
                <a:tc>
                  <a:txBody>
                    <a:bodyPr/>
                    <a:lstStyle/>
                    <a:p>
                      <a:r>
                        <a:rPr lang="en-US" sz="2400" dirty="0">
                          <a:solidFill>
                            <a:srgbClr val="FF0000"/>
                          </a:solidFill>
                        </a:rPr>
                        <a:t>1025</a:t>
                      </a:r>
                    </a:p>
                  </a:txBody>
                  <a:tcPr marL="68580" marR="68580" marT="34290" marB="34290"/>
                </a:tc>
                <a:extLst>
                  <a:ext uri="{0D108BD9-81ED-4DB2-BD59-A6C34878D82A}">
                    <a16:rowId xmlns:a16="http://schemas.microsoft.com/office/drawing/2014/main" val="63618786"/>
                  </a:ext>
                </a:extLst>
              </a:tr>
            </a:tbl>
          </a:graphicData>
        </a:graphic>
      </p:graphicFrame>
      <p:sp>
        <p:nvSpPr>
          <p:cNvPr id="5" name="TextBox 4">
            <a:extLst>
              <a:ext uri="{FF2B5EF4-FFF2-40B4-BE49-F238E27FC236}">
                <a16:creationId xmlns:a16="http://schemas.microsoft.com/office/drawing/2014/main" id="{E2F06091-6E87-3746-ADFC-A9D9234D2F58}"/>
              </a:ext>
            </a:extLst>
          </p:cNvPr>
          <p:cNvSpPr txBox="1"/>
          <p:nvPr/>
        </p:nvSpPr>
        <p:spPr>
          <a:xfrm>
            <a:off x="2663369" y="5193567"/>
            <a:ext cx="6497675"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Total number of patients with breast cancer and the diagnosis of type 2 diabetes (A1c + medications OR diagnosis code)</a:t>
            </a:r>
          </a:p>
        </p:txBody>
      </p:sp>
      <p:sp>
        <p:nvSpPr>
          <p:cNvPr id="3" name="Arrow: Striped Right 2">
            <a:extLst>
              <a:ext uri="{FF2B5EF4-FFF2-40B4-BE49-F238E27FC236}">
                <a16:creationId xmlns:a16="http://schemas.microsoft.com/office/drawing/2014/main" id="{2EC2102F-AFF4-40A0-B0BD-1F02EE5E7E76}"/>
              </a:ext>
            </a:extLst>
          </p:cNvPr>
          <p:cNvSpPr/>
          <p:nvPr/>
        </p:nvSpPr>
        <p:spPr>
          <a:xfrm>
            <a:off x="5914846" y="1078274"/>
            <a:ext cx="3756760" cy="1242204"/>
          </a:xfrm>
          <a:prstGeom prst="striped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In just 3 years, previous 7 year prevalence doubled</a:t>
            </a:r>
          </a:p>
        </p:txBody>
      </p:sp>
    </p:spTree>
    <p:extLst>
      <p:ext uri="{BB962C8B-B14F-4D97-AF65-F5344CB8AC3E}">
        <p14:creationId xmlns:p14="http://schemas.microsoft.com/office/powerpoint/2010/main" val="20511198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427E0-5D22-40CF-B8B7-A9EE65C13EAA}"/>
              </a:ext>
            </a:extLst>
          </p:cNvPr>
          <p:cNvSpPr>
            <a:spLocks noGrp="1"/>
          </p:cNvSpPr>
          <p:nvPr>
            <p:ph type="title"/>
          </p:nvPr>
        </p:nvSpPr>
        <p:spPr>
          <a:xfrm>
            <a:off x="4033057" y="536569"/>
            <a:ext cx="3900400" cy="575872"/>
          </a:xfrm>
        </p:spPr>
        <p:txBody>
          <a:bodyPr>
            <a:normAutofit fontScale="90000"/>
          </a:bodyPr>
          <a:lstStyle/>
          <a:p>
            <a:r>
              <a:rPr lang="en-US" dirty="0">
                <a:solidFill>
                  <a:schemeClr val="bg1"/>
                </a:solidFill>
              </a:rPr>
              <a:t>Diabetes &amp; Cancer</a:t>
            </a:r>
          </a:p>
        </p:txBody>
      </p:sp>
      <p:sp>
        <p:nvSpPr>
          <p:cNvPr id="9" name="Arrow: Quad 8">
            <a:extLst>
              <a:ext uri="{FF2B5EF4-FFF2-40B4-BE49-F238E27FC236}">
                <a16:creationId xmlns:a16="http://schemas.microsoft.com/office/drawing/2014/main" id="{52064DBB-73AF-428A-B735-CF2676C0C0F4}"/>
              </a:ext>
            </a:extLst>
          </p:cNvPr>
          <p:cNvSpPr/>
          <p:nvPr/>
        </p:nvSpPr>
        <p:spPr>
          <a:xfrm>
            <a:off x="3357316" y="1216974"/>
            <a:ext cx="5251882" cy="5251882"/>
          </a:xfrm>
          <a:prstGeom prst="quadArrow">
            <a:avLst>
              <a:gd name="adj1" fmla="val 2000"/>
              <a:gd name="adj2" fmla="val 4000"/>
              <a:gd name="adj3" fmla="val 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79FF197F-8302-4723-A02A-F21CA3936454}"/>
              </a:ext>
            </a:extLst>
          </p:cNvPr>
          <p:cNvSpPr/>
          <p:nvPr/>
        </p:nvSpPr>
        <p:spPr>
          <a:xfrm>
            <a:off x="3593882" y="1521174"/>
            <a:ext cx="2287719" cy="2233079"/>
          </a:xfrm>
          <a:custGeom>
            <a:avLst/>
            <a:gdLst>
              <a:gd name="connsiteX0" fmla="*/ 0 w 2287719"/>
              <a:gd name="connsiteY0" fmla="*/ 372187 h 2233079"/>
              <a:gd name="connsiteX1" fmla="*/ 372187 w 2287719"/>
              <a:gd name="connsiteY1" fmla="*/ 0 h 2233079"/>
              <a:gd name="connsiteX2" fmla="*/ 1915532 w 2287719"/>
              <a:gd name="connsiteY2" fmla="*/ 0 h 2233079"/>
              <a:gd name="connsiteX3" fmla="*/ 2287719 w 2287719"/>
              <a:gd name="connsiteY3" fmla="*/ 372187 h 2233079"/>
              <a:gd name="connsiteX4" fmla="*/ 2287719 w 2287719"/>
              <a:gd name="connsiteY4" fmla="*/ 1860892 h 2233079"/>
              <a:gd name="connsiteX5" fmla="*/ 1915532 w 2287719"/>
              <a:gd name="connsiteY5" fmla="*/ 2233079 h 2233079"/>
              <a:gd name="connsiteX6" fmla="*/ 372187 w 2287719"/>
              <a:gd name="connsiteY6" fmla="*/ 2233079 h 2233079"/>
              <a:gd name="connsiteX7" fmla="*/ 0 w 2287719"/>
              <a:gd name="connsiteY7" fmla="*/ 1860892 h 2233079"/>
              <a:gd name="connsiteX8" fmla="*/ 0 w 2287719"/>
              <a:gd name="connsiteY8" fmla="*/ 372187 h 223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7719" h="2233079">
                <a:moveTo>
                  <a:pt x="0" y="372187"/>
                </a:moveTo>
                <a:cubicBezTo>
                  <a:pt x="0" y="166634"/>
                  <a:pt x="166634" y="0"/>
                  <a:pt x="372187" y="0"/>
                </a:cubicBezTo>
                <a:lnTo>
                  <a:pt x="1915532" y="0"/>
                </a:lnTo>
                <a:cubicBezTo>
                  <a:pt x="2121085" y="0"/>
                  <a:pt x="2287719" y="166634"/>
                  <a:pt x="2287719" y="372187"/>
                </a:cubicBezTo>
                <a:lnTo>
                  <a:pt x="2287719" y="1860892"/>
                </a:lnTo>
                <a:cubicBezTo>
                  <a:pt x="2287719" y="2066445"/>
                  <a:pt x="2121085" y="2233079"/>
                  <a:pt x="1915532" y="2233079"/>
                </a:cubicBezTo>
                <a:lnTo>
                  <a:pt x="372187" y="2233079"/>
                </a:lnTo>
                <a:cubicBezTo>
                  <a:pt x="166634" y="2233079"/>
                  <a:pt x="0" y="2066445"/>
                  <a:pt x="0" y="1860892"/>
                </a:cubicBezTo>
                <a:lnTo>
                  <a:pt x="0" y="372187"/>
                </a:lnTo>
                <a:close/>
              </a:path>
            </a:pathLst>
          </a:cu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830" tIns="192830" rIns="192830" bIns="19283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Rising prevalence of obesity &amp; DM</a:t>
            </a:r>
          </a:p>
        </p:txBody>
      </p:sp>
      <p:sp>
        <p:nvSpPr>
          <p:cNvPr id="11" name="Freeform: Shape 10">
            <a:extLst>
              <a:ext uri="{FF2B5EF4-FFF2-40B4-BE49-F238E27FC236}">
                <a16:creationId xmlns:a16="http://schemas.microsoft.com/office/drawing/2014/main" id="{5E95168E-86AC-48E7-9C25-FF7633A31607}"/>
              </a:ext>
            </a:extLst>
          </p:cNvPr>
          <p:cNvSpPr/>
          <p:nvPr/>
        </p:nvSpPr>
        <p:spPr>
          <a:xfrm>
            <a:off x="6103892" y="1520880"/>
            <a:ext cx="2330764" cy="2233079"/>
          </a:xfrm>
          <a:custGeom>
            <a:avLst/>
            <a:gdLst>
              <a:gd name="connsiteX0" fmla="*/ 0 w 2330764"/>
              <a:gd name="connsiteY0" fmla="*/ 381410 h 2288413"/>
              <a:gd name="connsiteX1" fmla="*/ 381410 w 2330764"/>
              <a:gd name="connsiteY1" fmla="*/ 0 h 2288413"/>
              <a:gd name="connsiteX2" fmla="*/ 1949354 w 2330764"/>
              <a:gd name="connsiteY2" fmla="*/ 0 h 2288413"/>
              <a:gd name="connsiteX3" fmla="*/ 2330764 w 2330764"/>
              <a:gd name="connsiteY3" fmla="*/ 381410 h 2288413"/>
              <a:gd name="connsiteX4" fmla="*/ 2330764 w 2330764"/>
              <a:gd name="connsiteY4" fmla="*/ 1907003 h 2288413"/>
              <a:gd name="connsiteX5" fmla="*/ 1949354 w 2330764"/>
              <a:gd name="connsiteY5" fmla="*/ 2288413 h 2288413"/>
              <a:gd name="connsiteX6" fmla="*/ 381410 w 2330764"/>
              <a:gd name="connsiteY6" fmla="*/ 2288413 h 2288413"/>
              <a:gd name="connsiteX7" fmla="*/ 0 w 2330764"/>
              <a:gd name="connsiteY7" fmla="*/ 1907003 h 2288413"/>
              <a:gd name="connsiteX8" fmla="*/ 0 w 2330764"/>
              <a:gd name="connsiteY8" fmla="*/ 381410 h 228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764" h="2288413">
                <a:moveTo>
                  <a:pt x="0" y="381410"/>
                </a:moveTo>
                <a:cubicBezTo>
                  <a:pt x="0" y="170763"/>
                  <a:pt x="170763" y="0"/>
                  <a:pt x="381410" y="0"/>
                </a:cubicBezTo>
                <a:lnTo>
                  <a:pt x="1949354" y="0"/>
                </a:lnTo>
                <a:cubicBezTo>
                  <a:pt x="2160001" y="0"/>
                  <a:pt x="2330764" y="170763"/>
                  <a:pt x="2330764" y="381410"/>
                </a:cubicBezTo>
                <a:lnTo>
                  <a:pt x="2330764" y="1907003"/>
                </a:lnTo>
                <a:cubicBezTo>
                  <a:pt x="2330764" y="2117650"/>
                  <a:pt x="2160001" y="2288413"/>
                  <a:pt x="1949354" y="2288413"/>
                </a:cubicBezTo>
                <a:lnTo>
                  <a:pt x="381410" y="2288413"/>
                </a:lnTo>
                <a:cubicBezTo>
                  <a:pt x="170763" y="2288413"/>
                  <a:pt x="0" y="2117650"/>
                  <a:pt x="0" y="1907003"/>
                </a:cubicBezTo>
                <a:lnTo>
                  <a:pt x="0" y="381410"/>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6961" tIns="206961" rIns="206961" bIns="206961"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Biological link: Dysmetabolism, i</a:t>
            </a:r>
            <a:r>
              <a:rPr kumimoji="0" lang="en-US" sz="2200" b="0" i="0" u="none" strike="noStrike" kern="1200" cap="none" spc="0" normalizeH="0" baseline="0" noProof="0" dirty="0" err="1">
                <a:ln>
                  <a:noFill/>
                </a:ln>
                <a:solidFill>
                  <a:prstClr val="white"/>
                </a:solidFill>
                <a:effectLst/>
                <a:uLnTx/>
                <a:uFillTx/>
                <a:latin typeface="Calibri" panose="020F0502020204030204"/>
                <a:ea typeface="+mn-ea"/>
                <a:cs typeface="+mn-cs"/>
              </a:rPr>
              <a:t>mmune</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dysfunction, and cancer</a:t>
            </a:r>
          </a:p>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77671A07-5CB9-4667-98A6-362FC6783E5D}"/>
              </a:ext>
            </a:extLst>
          </p:cNvPr>
          <p:cNvSpPr/>
          <p:nvPr/>
        </p:nvSpPr>
        <p:spPr>
          <a:xfrm>
            <a:off x="3569649" y="3956871"/>
            <a:ext cx="2327318" cy="2240473"/>
          </a:xfrm>
          <a:custGeom>
            <a:avLst/>
            <a:gdLst>
              <a:gd name="connsiteX0" fmla="*/ 0 w 2327318"/>
              <a:gd name="connsiteY0" fmla="*/ 373420 h 2240473"/>
              <a:gd name="connsiteX1" fmla="*/ 373420 w 2327318"/>
              <a:gd name="connsiteY1" fmla="*/ 0 h 2240473"/>
              <a:gd name="connsiteX2" fmla="*/ 1953898 w 2327318"/>
              <a:gd name="connsiteY2" fmla="*/ 0 h 2240473"/>
              <a:gd name="connsiteX3" fmla="*/ 2327318 w 2327318"/>
              <a:gd name="connsiteY3" fmla="*/ 373420 h 2240473"/>
              <a:gd name="connsiteX4" fmla="*/ 2327318 w 2327318"/>
              <a:gd name="connsiteY4" fmla="*/ 1867053 h 2240473"/>
              <a:gd name="connsiteX5" fmla="*/ 1953898 w 2327318"/>
              <a:gd name="connsiteY5" fmla="*/ 2240473 h 2240473"/>
              <a:gd name="connsiteX6" fmla="*/ 373420 w 2327318"/>
              <a:gd name="connsiteY6" fmla="*/ 2240473 h 2240473"/>
              <a:gd name="connsiteX7" fmla="*/ 0 w 2327318"/>
              <a:gd name="connsiteY7" fmla="*/ 1867053 h 2240473"/>
              <a:gd name="connsiteX8" fmla="*/ 0 w 2327318"/>
              <a:gd name="connsiteY8" fmla="*/ 373420 h 224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18" h="2240473">
                <a:moveTo>
                  <a:pt x="0" y="373420"/>
                </a:moveTo>
                <a:cubicBezTo>
                  <a:pt x="0" y="167186"/>
                  <a:pt x="167186" y="0"/>
                  <a:pt x="373420" y="0"/>
                </a:cubicBezTo>
                <a:lnTo>
                  <a:pt x="1953898" y="0"/>
                </a:lnTo>
                <a:cubicBezTo>
                  <a:pt x="2160132" y="0"/>
                  <a:pt x="2327318" y="167186"/>
                  <a:pt x="2327318" y="373420"/>
                </a:cubicBezTo>
                <a:lnTo>
                  <a:pt x="2327318" y="1867053"/>
                </a:lnTo>
                <a:cubicBezTo>
                  <a:pt x="2327318" y="2073287"/>
                  <a:pt x="2160132" y="2240473"/>
                  <a:pt x="1953898" y="2240473"/>
                </a:cubicBezTo>
                <a:lnTo>
                  <a:pt x="373420" y="2240473"/>
                </a:lnTo>
                <a:cubicBezTo>
                  <a:pt x="167186" y="2240473"/>
                  <a:pt x="0" y="2073287"/>
                  <a:pt x="0" y="1867053"/>
                </a:cubicBezTo>
                <a:lnTo>
                  <a:pt x="0" y="373420"/>
                </a:ln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4621" tIns="204621" rIns="204621" bIns="204621"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Surge in new cancer therapies</a:t>
            </a:r>
          </a:p>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353DCFD3-CC58-4E02-8AA4-8959D819CD42}"/>
              </a:ext>
            </a:extLst>
          </p:cNvPr>
          <p:cNvSpPr/>
          <p:nvPr/>
        </p:nvSpPr>
        <p:spPr>
          <a:xfrm>
            <a:off x="6149091" y="3963026"/>
            <a:ext cx="2232301" cy="2189929"/>
          </a:xfrm>
          <a:custGeom>
            <a:avLst/>
            <a:gdLst>
              <a:gd name="connsiteX0" fmla="*/ 0 w 2232301"/>
              <a:gd name="connsiteY0" fmla="*/ 364995 h 2189929"/>
              <a:gd name="connsiteX1" fmla="*/ 364995 w 2232301"/>
              <a:gd name="connsiteY1" fmla="*/ 0 h 2189929"/>
              <a:gd name="connsiteX2" fmla="*/ 1867306 w 2232301"/>
              <a:gd name="connsiteY2" fmla="*/ 0 h 2189929"/>
              <a:gd name="connsiteX3" fmla="*/ 2232301 w 2232301"/>
              <a:gd name="connsiteY3" fmla="*/ 364995 h 2189929"/>
              <a:gd name="connsiteX4" fmla="*/ 2232301 w 2232301"/>
              <a:gd name="connsiteY4" fmla="*/ 1824934 h 2189929"/>
              <a:gd name="connsiteX5" fmla="*/ 1867306 w 2232301"/>
              <a:gd name="connsiteY5" fmla="*/ 2189929 h 2189929"/>
              <a:gd name="connsiteX6" fmla="*/ 364995 w 2232301"/>
              <a:gd name="connsiteY6" fmla="*/ 2189929 h 2189929"/>
              <a:gd name="connsiteX7" fmla="*/ 0 w 2232301"/>
              <a:gd name="connsiteY7" fmla="*/ 1824934 h 2189929"/>
              <a:gd name="connsiteX8" fmla="*/ 0 w 2232301"/>
              <a:gd name="connsiteY8" fmla="*/ 364995 h 218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301" h="2189929">
                <a:moveTo>
                  <a:pt x="0" y="364995"/>
                </a:moveTo>
                <a:cubicBezTo>
                  <a:pt x="0" y="163414"/>
                  <a:pt x="163414" y="0"/>
                  <a:pt x="364995" y="0"/>
                </a:cubicBezTo>
                <a:lnTo>
                  <a:pt x="1867306" y="0"/>
                </a:lnTo>
                <a:cubicBezTo>
                  <a:pt x="2068887" y="0"/>
                  <a:pt x="2232301" y="163414"/>
                  <a:pt x="2232301" y="364995"/>
                </a:cubicBezTo>
                <a:lnTo>
                  <a:pt x="2232301" y="1824934"/>
                </a:lnTo>
                <a:cubicBezTo>
                  <a:pt x="2232301" y="2026515"/>
                  <a:pt x="2068887" y="2189929"/>
                  <a:pt x="1867306" y="2189929"/>
                </a:cubicBezTo>
                <a:lnTo>
                  <a:pt x="364995" y="2189929"/>
                </a:lnTo>
                <a:cubicBezTo>
                  <a:pt x="163414" y="2189929"/>
                  <a:pt x="0" y="2026515"/>
                  <a:pt x="0" y="1824934"/>
                </a:cubicBezTo>
                <a:lnTo>
                  <a:pt x="0" y="3649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724" tIns="190724" rIns="190724" bIns="190724"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Disjointed patient care services</a:t>
            </a:r>
          </a:p>
        </p:txBody>
      </p:sp>
      <p:sp>
        <p:nvSpPr>
          <p:cNvPr id="6" name="Arrow: Left-Right 5">
            <a:extLst>
              <a:ext uri="{FF2B5EF4-FFF2-40B4-BE49-F238E27FC236}">
                <a16:creationId xmlns:a16="http://schemas.microsoft.com/office/drawing/2014/main" id="{48318D0E-2BBD-446B-A3D1-33ABBB4673B0}"/>
              </a:ext>
            </a:extLst>
          </p:cNvPr>
          <p:cNvSpPr/>
          <p:nvPr/>
        </p:nvSpPr>
        <p:spPr>
          <a:xfrm rot="18854572">
            <a:off x="5247662" y="3649243"/>
            <a:ext cx="1437909" cy="484632"/>
          </a:xfrm>
          <a:prstGeom prst="lef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Left-Right 6">
            <a:extLst>
              <a:ext uri="{FF2B5EF4-FFF2-40B4-BE49-F238E27FC236}">
                <a16:creationId xmlns:a16="http://schemas.microsoft.com/office/drawing/2014/main" id="{79C853F7-A81B-4142-BE3E-ABDB1EC58A39}"/>
              </a:ext>
            </a:extLst>
          </p:cNvPr>
          <p:cNvSpPr/>
          <p:nvPr/>
        </p:nvSpPr>
        <p:spPr>
          <a:xfrm rot="13329889">
            <a:off x="5269308" y="3649243"/>
            <a:ext cx="1427901" cy="484632"/>
          </a:xfrm>
          <a:prstGeom prst="leftRightArrow">
            <a:avLst/>
          </a:prstGeom>
          <a:solidFill>
            <a:srgbClr val="3E57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14B1B3E-4B95-48CA-99DD-501F6E404CE0}"/>
              </a:ext>
            </a:extLst>
          </p:cNvPr>
          <p:cNvSpPr txBox="1"/>
          <p:nvPr/>
        </p:nvSpPr>
        <p:spPr>
          <a:xfrm>
            <a:off x="-427271" y="172150"/>
            <a:ext cx="8595911" cy="1077218"/>
          </a:xfrm>
          <a:prstGeom prst="rect">
            <a:avLst/>
          </a:prstGeom>
          <a:noFill/>
        </p:spPr>
        <p:txBody>
          <a:bodyPr wrap="square">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43472"/>
                </a:solidFill>
                <a:effectLst/>
                <a:uLnTx/>
                <a:uFillTx/>
                <a:latin typeface="Arial" panose="020B0604020202020204" pitchFamily="34" charset="0"/>
                <a:ea typeface="+mn-ea"/>
                <a:cs typeface="Arial" panose="020B0604020202020204" pitchFamily="34" charset="0"/>
              </a:rPr>
              <a:t>Diabetes and cancer</a:t>
            </a:r>
            <a:r>
              <a:rPr kumimoji="0" lang="en-US" sz="4000" b="1" i="1" u="none" strike="noStrike" kern="1200" cap="none" spc="0" normalizeH="0" baseline="0" noProof="0" dirty="0">
                <a:ln>
                  <a:noFill/>
                </a:ln>
                <a:solidFill>
                  <a:srgbClr val="043472"/>
                </a:solidFill>
                <a:effectLst/>
                <a:uLnTx/>
                <a:uFillTx/>
                <a:latin typeface="Arial" panose="020B0604020202020204" pitchFamily="34" charset="0"/>
                <a:ea typeface="+mn-ea"/>
                <a:cs typeface="Arial" panose="020B0604020202020204" pitchFamily="34" charset="0"/>
              </a:rPr>
              <a:t>: </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043472"/>
                </a:solidFill>
                <a:effectLst/>
                <a:uLnTx/>
                <a:uFillTx/>
                <a:latin typeface="Arial" panose="020B0604020202020204" pitchFamily="34" charset="0"/>
                <a:ea typeface="+mn-ea"/>
                <a:cs typeface="Arial" panose="020B0604020202020204" pitchFamily="34" charset="0"/>
              </a:rPr>
              <a:t>Multidimensional link</a:t>
            </a:r>
            <a:endParaRPr kumimoji="0" lang="en-US" sz="4000" b="0" i="1" u="none" strike="noStrike" kern="1200" cap="none" spc="0" normalizeH="0" baseline="0" noProof="0" dirty="0">
              <a:ln>
                <a:noFill/>
              </a:ln>
              <a:solidFill>
                <a:srgbClr val="04347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93883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01CCD-C0A6-4C8F-8EEF-EC97935A9507}"/>
              </a:ext>
            </a:extLst>
          </p:cNvPr>
          <p:cNvSpPr>
            <a:spLocks noGrp="1"/>
          </p:cNvSpPr>
          <p:nvPr>
            <p:ph type="title"/>
          </p:nvPr>
        </p:nvSpPr>
        <p:spPr>
          <a:xfrm>
            <a:off x="838200" y="153234"/>
            <a:ext cx="10515600" cy="907863"/>
          </a:xfrm>
        </p:spPr>
        <p:txBody>
          <a:bodyPr>
            <a:normAutofit/>
          </a:bodyPr>
          <a:lstStyle/>
          <a:p>
            <a:r>
              <a:rPr lang="en-US" sz="3200" b="1" spc="-100" dirty="0">
                <a:solidFill>
                  <a:srgbClr val="4F81BD">
                    <a:lumMod val="75000"/>
                  </a:srgbClr>
                </a:solidFill>
                <a:latin typeface="Open Sans"/>
                <a:ea typeface="ＭＳ Ｐゴシック" charset="0"/>
              </a:rPr>
              <a:t>The breast cancer case</a:t>
            </a:r>
          </a:p>
        </p:txBody>
      </p:sp>
      <p:sp>
        <p:nvSpPr>
          <p:cNvPr id="3" name="Content Placeholder 2">
            <a:extLst>
              <a:ext uri="{FF2B5EF4-FFF2-40B4-BE49-F238E27FC236}">
                <a16:creationId xmlns:a16="http://schemas.microsoft.com/office/drawing/2014/main" id="{828DA783-8A3F-454E-975F-3E482E32414B}"/>
              </a:ext>
            </a:extLst>
          </p:cNvPr>
          <p:cNvSpPr>
            <a:spLocks noGrp="1"/>
          </p:cNvSpPr>
          <p:nvPr>
            <p:ph idx="1"/>
          </p:nvPr>
        </p:nvSpPr>
        <p:spPr>
          <a:xfrm>
            <a:off x="758301" y="1061097"/>
            <a:ext cx="10515600" cy="4351338"/>
          </a:xfrm>
        </p:spPr>
        <p:txBody>
          <a:bodyPr>
            <a:noAutofit/>
          </a:bodyPr>
          <a:lstStyle/>
          <a:p>
            <a:r>
              <a:rPr lang="en-US" sz="3000" dirty="0"/>
              <a:t>&gt;20% of women with breast cancer in the US have diabetes (approx. double the prevalence in general adult population)</a:t>
            </a:r>
          </a:p>
          <a:p>
            <a:r>
              <a:rPr lang="en-US" sz="3000" dirty="0"/>
              <a:t>Type 2 diabetes is undiagnosed in almost one-third of individuals with the disease: </a:t>
            </a:r>
            <a:r>
              <a:rPr lang="en-US" sz="3000" b="1" dirty="0"/>
              <a:t>“surprise” diagnoses are common</a:t>
            </a:r>
          </a:p>
          <a:p>
            <a:r>
              <a:rPr lang="en-US" sz="3000" dirty="0"/>
              <a:t>Breast cancer survivors with type 2 diabetes </a:t>
            </a:r>
          </a:p>
          <a:p>
            <a:pPr lvl="1"/>
            <a:r>
              <a:rPr lang="en-US" sz="2600" dirty="0"/>
              <a:t>38% higher breast cancer-specific mortality; 49% higher all-cause mortality </a:t>
            </a:r>
          </a:p>
          <a:p>
            <a:r>
              <a:rPr lang="en-US" sz="3000" dirty="0"/>
              <a:t>For early-stage breast cancer survivors, type 2 diabetes is associated with significantly shorter median disease-free survival (36 vs. 81 months); </a:t>
            </a:r>
            <a:r>
              <a:rPr lang="en-US" sz="3000" b="1" i="1" dirty="0"/>
              <a:t>diabetes may be less impactful on metastatic disease survival </a:t>
            </a:r>
          </a:p>
        </p:txBody>
      </p:sp>
      <p:sp>
        <p:nvSpPr>
          <p:cNvPr id="4" name="TextBox 3">
            <a:extLst>
              <a:ext uri="{FF2B5EF4-FFF2-40B4-BE49-F238E27FC236}">
                <a16:creationId xmlns:a16="http://schemas.microsoft.com/office/drawing/2014/main" id="{DD4C46ED-B5E3-4C25-B600-8CC5B31632F1}"/>
              </a:ext>
            </a:extLst>
          </p:cNvPr>
          <p:cNvSpPr txBox="1"/>
          <p:nvPr/>
        </p:nvSpPr>
        <p:spPr>
          <a:xfrm>
            <a:off x="1698172" y="6273879"/>
            <a:ext cx="5212337"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Cheung YM, McDonnell ME, et al. JCEM 107(9),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Times New Roman" panose="02020603050405020304" pitchFamily="18" charset="0"/>
              </a:rPr>
              <a:t>Eketunde</a:t>
            </a: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et al, </a:t>
            </a:r>
            <a:r>
              <a:rPr kumimoji="0" lang="en-AU"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Times New Roman" panose="02020603050405020304" pitchFamily="18" charset="0"/>
              </a:rPr>
              <a:t>Cureus</a:t>
            </a: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12:e8010,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1"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4A596FD2-2710-41D8-BE1C-A86FC5A76C3C}"/>
              </a:ext>
            </a:extLst>
          </p:cNvPr>
          <p:cNvSpPr txBox="1"/>
          <p:nvPr/>
        </p:nvSpPr>
        <p:spPr>
          <a:xfrm>
            <a:off x="7053942" y="6273879"/>
            <a:ext cx="6097554"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Times New Roman" panose="02020603050405020304" pitchFamily="18" charset="0"/>
              </a:rPr>
              <a:t>Peairs</a:t>
            </a: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et al,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J Clin Oncol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29:40-6, 2011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Calibri" panose="020F0502020204030204"/>
                <a:ea typeface="+mn-ea"/>
                <a:cs typeface="+mn-cs"/>
              </a:rPr>
              <a:t>Wolf et al, </a:t>
            </a:r>
            <a:r>
              <a:rPr kumimoji="0" lang="en-AU" sz="1600" b="0" i="1" u="none" strike="noStrike" kern="1200" cap="none" spc="0" normalizeH="0" baseline="0" noProof="0" dirty="0">
                <a:ln>
                  <a:noFill/>
                </a:ln>
                <a:solidFill>
                  <a:srgbClr val="000000"/>
                </a:solidFill>
                <a:effectLst/>
                <a:uLnTx/>
                <a:uFillTx/>
                <a:latin typeface="Calibri" panose="020F0502020204030204"/>
                <a:ea typeface="+mn-ea"/>
                <a:cs typeface="+mn-cs"/>
              </a:rPr>
              <a:t>Lancet Onc </a:t>
            </a: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6:103-11, 2005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423034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D50BE-752E-4C41-9FC2-8CD1C7179CAC}"/>
              </a:ext>
            </a:extLst>
          </p:cNvPr>
          <p:cNvSpPr>
            <a:spLocks noGrp="1"/>
          </p:cNvSpPr>
          <p:nvPr>
            <p:ph type="title"/>
          </p:nvPr>
        </p:nvSpPr>
        <p:spPr/>
        <p:txBody>
          <a:bodyPr/>
          <a:lstStyle/>
          <a:p>
            <a:r>
              <a:rPr lang="en-US" b="1" dirty="0">
                <a:solidFill>
                  <a:srgbClr val="4F81BD">
                    <a:lumMod val="75000"/>
                  </a:srgbClr>
                </a:solidFill>
                <a:latin typeface="Open Sans"/>
                <a:ea typeface="ＭＳ Ｐゴシック" charset="0"/>
              </a:rPr>
              <a:t>It’s not only common, it’s complicated</a:t>
            </a:r>
          </a:p>
        </p:txBody>
      </p:sp>
      <p:sp>
        <p:nvSpPr>
          <p:cNvPr id="3" name="Content Placeholder 2">
            <a:extLst>
              <a:ext uri="{FF2B5EF4-FFF2-40B4-BE49-F238E27FC236}">
                <a16:creationId xmlns:a16="http://schemas.microsoft.com/office/drawing/2014/main" id="{38AEC09D-B4B1-4DAD-AC58-53E2A74D031A}"/>
              </a:ext>
            </a:extLst>
          </p:cNvPr>
          <p:cNvSpPr>
            <a:spLocks noGrp="1"/>
          </p:cNvSpPr>
          <p:nvPr>
            <p:ph idx="1"/>
          </p:nvPr>
        </p:nvSpPr>
        <p:spPr>
          <a:xfrm>
            <a:off x="641350" y="1382059"/>
            <a:ext cx="10902950" cy="4023360"/>
          </a:xfrm>
        </p:spPr>
        <p:txBody>
          <a:bodyPr/>
          <a:lstStyle/>
          <a:p>
            <a:pPr marL="342900" indent="-342900">
              <a:buFont typeface="Arial" panose="020B0604020202020204" pitchFamily="34" charset="0"/>
              <a:buChar char="•"/>
            </a:pPr>
            <a:r>
              <a:rPr lang="en-US" sz="3200" dirty="0"/>
              <a:t>Diabetes issues can be complex in cancer and usual care leads to issues such as disruption in chemotherapy or suboptimal management</a:t>
            </a:r>
          </a:p>
          <a:p>
            <a:pPr marL="342900" indent="-342900">
              <a:buFont typeface="Arial" panose="020B0604020202020204" pitchFamily="34" charset="0"/>
              <a:buChar char="•"/>
            </a:pPr>
            <a:r>
              <a:rPr lang="en-US" sz="3200" dirty="0"/>
              <a:t>Patient engagement is challenging because diabetes self-management can be burdensome and may not be prioritized, and &gt;30% of patients express depressive symptoms </a:t>
            </a:r>
          </a:p>
          <a:p>
            <a:pPr marL="342900" indent="-342900">
              <a:buFont typeface="Arial" panose="020B0604020202020204" pitchFamily="34" charset="0"/>
              <a:buChar char="•"/>
            </a:pPr>
            <a:r>
              <a:rPr lang="en-US" sz="3200" dirty="0"/>
              <a:t>Specialized cancer-diabetes care delivery models have not been formally developed and studied</a:t>
            </a:r>
          </a:p>
        </p:txBody>
      </p:sp>
      <p:sp>
        <p:nvSpPr>
          <p:cNvPr id="9" name="TextBox 8">
            <a:extLst>
              <a:ext uri="{FF2B5EF4-FFF2-40B4-BE49-F238E27FC236}">
                <a16:creationId xmlns:a16="http://schemas.microsoft.com/office/drawing/2014/main" id="{BEECAC04-8A35-471E-8CE5-987FD3601537}"/>
              </a:ext>
            </a:extLst>
          </p:cNvPr>
          <p:cNvSpPr txBox="1"/>
          <p:nvPr/>
        </p:nvSpPr>
        <p:spPr>
          <a:xfrm>
            <a:off x="4582282" y="6419421"/>
            <a:ext cx="3505804" cy="184666"/>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BlinkMacSystemFont"/>
                <a:ea typeface="+mn-ea"/>
                <a:cs typeface="+mn-cs"/>
              </a:rPr>
              <a:t>Rodriguez KM, </a:t>
            </a:r>
            <a:r>
              <a:rPr kumimoji="0" lang="en-US" sz="1200" b="0" i="1" u="none" strike="noStrike" kern="1200" cap="none" spc="0" normalizeH="0" baseline="0" noProof="0" dirty="0">
                <a:ln>
                  <a:noFill/>
                </a:ln>
                <a:solidFill>
                  <a:srgbClr val="212121"/>
                </a:solidFill>
                <a:effectLst/>
                <a:uLnTx/>
                <a:uFillTx/>
                <a:latin typeface="BlinkMacSystemFont"/>
                <a:ea typeface="+mn-ea"/>
                <a:cs typeface="+mn-cs"/>
              </a:rPr>
              <a:t>Clinical Therapeutics</a:t>
            </a:r>
            <a:r>
              <a:rPr kumimoji="0" lang="en-US" sz="1200" b="0" i="0" u="none" strike="noStrike" kern="1200" cap="none" spc="0" normalizeH="0" baseline="0" noProof="0" dirty="0">
                <a:ln>
                  <a:noFill/>
                </a:ln>
                <a:solidFill>
                  <a:srgbClr val="212121"/>
                </a:solidFill>
                <a:effectLst/>
                <a:uLnTx/>
                <a:uFillTx/>
                <a:latin typeface="BlinkMacSystemFont"/>
                <a:ea typeface="+mn-ea"/>
                <a:cs typeface="+mn-cs"/>
              </a:rPr>
              <a:t> 35:170-178, 2013</a:t>
            </a:r>
          </a:p>
        </p:txBody>
      </p:sp>
      <p:sp>
        <p:nvSpPr>
          <p:cNvPr id="10" name="TextBox 9">
            <a:extLst>
              <a:ext uri="{FF2B5EF4-FFF2-40B4-BE49-F238E27FC236}">
                <a16:creationId xmlns:a16="http://schemas.microsoft.com/office/drawing/2014/main" id="{D294AA2C-99BA-47A9-A5E0-0B70EA75B8FF}"/>
              </a:ext>
            </a:extLst>
          </p:cNvPr>
          <p:cNvSpPr txBox="1"/>
          <p:nvPr/>
        </p:nvSpPr>
        <p:spPr>
          <a:xfrm>
            <a:off x="1100695" y="6419421"/>
            <a:ext cx="3308019" cy="184666"/>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err="1">
                <a:ln>
                  <a:noFill/>
                </a:ln>
                <a:solidFill>
                  <a:srgbClr val="212121"/>
                </a:solidFill>
                <a:effectLst/>
                <a:uLnTx/>
                <a:uFillTx/>
                <a:latin typeface="BlinkMacSystemFont"/>
                <a:ea typeface="+mn-ea"/>
                <a:cs typeface="+mn-cs"/>
              </a:rPr>
              <a:t>Srokowski</a:t>
            </a:r>
            <a:r>
              <a:rPr kumimoji="0" lang="en-US" sz="1200" b="0" i="0" u="none" strike="noStrike" kern="1200" cap="none" spc="0" normalizeH="0" baseline="0" noProof="0" dirty="0">
                <a:ln>
                  <a:noFill/>
                </a:ln>
                <a:solidFill>
                  <a:srgbClr val="212121"/>
                </a:solidFill>
                <a:effectLst/>
                <a:uLnTx/>
                <a:uFillTx/>
                <a:latin typeface="BlinkMacSystemFont"/>
                <a:ea typeface="+mn-ea"/>
                <a:cs typeface="+mn-cs"/>
              </a:rPr>
              <a:t> TP et al, </a:t>
            </a:r>
            <a:r>
              <a:rPr kumimoji="0" lang="en-US" sz="1200" b="0" i="1" u="none" strike="noStrike" kern="1200" cap="none" spc="0" normalizeH="0" baseline="0" noProof="0" dirty="0">
                <a:ln>
                  <a:noFill/>
                </a:ln>
                <a:solidFill>
                  <a:srgbClr val="212121"/>
                </a:solidFill>
                <a:effectLst/>
                <a:uLnTx/>
                <a:uFillTx/>
                <a:latin typeface="BlinkMacSystemFont"/>
                <a:ea typeface="+mn-ea"/>
                <a:cs typeface="+mn-cs"/>
              </a:rPr>
              <a:t>J Clin Oncol</a:t>
            </a:r>
            <a:r>
              <a:rPr kumimoji="0" lang="en-US" sz="1200" b="0" i="0" u="none" strike="noStrike" kern="1200" cap="none" spc="0" normalizeH="0" baseline="0" noProof="0" dirty="0">
                <a:ln>
                  <a:noFill/>
                </a:ln>
                <a:solidFill>
                  <a:srgbClr val="212121"/>
                </a:solidFill>
                <a:effectLst/>
                <a:uLnTx/>
                <a:uFillTx/>
                <a:latin typeface="BlinkMacSystemFont"/>
                <a:ea typeface="+mn-ea"/>
                <a:cs typeface="+mn-cs"/>
              </a:rPr>
              <a:t> 27:2170-2176, 2009</a:t>
            </a:r>
          </a:p>
        </p:txBody>
      </p:sp>
      <p:sp>
        <p:nvSpPr>
          <p:cNvPr id="5" name="TextBox 4">
            <a:extLst>
              <a:ext uri="{FF2B5EF4-FFF2-40B4-BE49-F238E27FC236}">
                <a16:creationId xmlns:a16="http://schemas.microsoft.com/office/drawing/2014/main" id="{A900C983-FC0A-970A-CC45-3B2C4A98FA7A}"/>
              </a:ext>
            </a:extLst>
          </p:cNvPr>
          <p:cNvSpPr txBox="1"/>
          <p:nvPr/>
        </p:nvSpPr>
        <p:spPr>
          <a:xfrm>
            <a:off x="8088086" y="6373254"/>
            <a:ext cx="389864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BlinkMacSystemFont"/>
                <a:ea typeface="+mn-ea"/>
                <a:cs typeface="+mn-cs"/>
              </a:rPr>
              <a:t>Harrod JC…McDonnell ME. </a:t>
            </a:r>
            <a:r>
              <a:rPr kumimoji="0" lang="en-US" sz="1200" b="0" i="0" u="none" strike="noStrike" kern="1200" cap="none" spc="0" normalizeH="0" baseline="0" noProof="0" dirty="0" err="1">
                <a:ln>
                  <a:noFill/>
                </a:ln>
                <a:solidFill>
                  <a:srgbClr val="212121"/>
                </a:solidFill>
                <a:effectLst/>
                <a:uLnTx/>
                <a:uFillTx/>
                <a:latin typeface="BlinkMacSystemFont"/>
                <a:ea typeface="+mn-ea"/>
                <a:cs typeface="+mn-cs"/>
              </a:rPr>
              <a:t>Diabet</a:t>
            </a:r>
            <a:r>
              <a:rPr kumimoji="0" lang="en-US" sz="1200" b="0" i="0" u="none" strike="noStrike" kern="1200" cap="none" spc="0" normalizeH="0" baseline="0" noProof="0" dirty="0">
                <a:ln>
                  <a:noFill/>
                </a:ln>
                <a:solidFill>
                  <a:srgbClr val="212121"/>
                </a:solidFill>
                <a:effectLst/>
                <a:uLnTx/>
                <a:uFillTx/>
                <a:latin typeface="BlinkMacSystemFont"/>
                <a:ea typeface="+mn-ea"/>
                <a:cs typeface="+mn-cs"/>
              </a:rPr>
              <a:t> Med. 2024 Apr;41(4)</a:t>
            </a:r>
          </a:p>
        </p:txBody>
      </p:sp>
    </p:spTree>
    <p:extLst>
      <p:ext uri="{BB962C8B-B14F-4D97-AF65-F5344CB8AC3E}">
        <p14:creationId xmlns:p14="http://schemas.microsoft.com/office/powerpoint/2010/main" val="3039639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2B82CA-4908-4A7A-B451-9DAC2913141E}"/>
              </a:ext>
            </a:extLst>
          </p:cNvPr>
          <p:cNvSpPr>
            <a:spLocks noGrp="1"/>
          </p:cNvSpPr>
          <p:nvPr>
            <p:ph type="ftr" sz="quarter" idx="15"/>
          </p:nvPr>
        </p:nvSpPr>
        <p:spPr>
          <a:xfrm>
            <a:off x="3839879" y="6564338"/>
            <a:ext cx="7707596"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a:ea typeface="+mn-ea"/>
                <a:cs typeface="+mn-cs"/>
              </a:rPr>
              <a:t>Brigham and Women's Diabetes Program</a:t>
            </a:r>
          </a:p>
        </p:txBody>
      </p:sp>
      <p:pic>
        <p:nvPicPr>
          <p:cNvPr id="6" name="Picture 20" descr="Robert Rushakoff | UCSF Health">
            <a:extLst>
              <a:ext uri="{FF2B5EF4-FFF2-40B4-BE49-F238E27FC236}">
                <a16:creationId xmlns:a16="http://schemas.microsoft.com/office/drawing/2014/main" id="{C5D5D689-820E-2772-57A4-E810DCF5F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51" y="3507278"/>
            <a:ext cx="1120779" cy="11207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nupam Kotwal, MBBS | Nebraska Medicine Omaha, NE">
            <a:extLst>
              <a:ext uri="{FF2B5EF4-FFF2-40B4-BE49-F238E27FC236}">
                <a16:creationId xmlns:a16="http://schemas.microsoft.com/office/drawing/2014/main" id="{36608BB6-85F7-820C-14EA-EF71964DB3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879" y="1061095"/>
            <a:ext cx="1289294" cy="12892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ndjela Drincic, MD | Internal Medicine | University of Nebraska Medical  Center">
            <a:extLst>
              <a:ext uri="{FF2B5EF4-FFF2-40B4-BE49-F238E27FC236}">
                <a16:creationId xmlns:a16="http://schemas.microsoft.com/office/drawing/2014/main" id="{739E5B0C-52A8-C1BD-07D4-1C3E92D143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904"/>
          <a:stretch/>
        </p:blipFill>
        <p:spPr bwMode="auto">
          <a:xfrm>
            <a:off x="1271697" y="1393532"/>
            <a:ext cx="1449957" cy="13836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rrent Scholars - Fulbright | Fulbright | Australian-American Fulbright  Commission">
            <a:extLst>
              <a:ext uri="{FF2B5EF4-FFF2-40B4-BE49-F238E27FC236}">
                <a16:creationId xmlns:a16="http://schemas.microsoft.com/office/drawing/2014/main" id="{820332B6-C710-C37D-E9A3-48CC0BE5A5C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29718" y="3803771"/>
            <a:ext cx="1258642" cy="14612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Kristen M. Fowler, NP | Boston, MA | Family Nurse Practitioner | US News  Doctors">
            <a:extLst>
              <a:ext uri="{FF2B5EF4-FFF2-40B4-BE49-F238E27FC236}">
                <a16:creationId xmlns:a16="http://schemas.microsoft.com/office/drawing/2014/main" id="{4ED2668A-832D-55C3-0A56-3D249846EAFC}"/>
              </a:ext>
            </a:extLst>
          </p:cNvPr>
          <p:cNvPicPr>
            <a:picLocks noGrp="1" noChangeAspect="1" noChangeArrowheads="1"/>
          </p:cNvPicPr>
          <p:nvPr>
            <p:ph idx="1"/>
          </p:nvPr>
        </p:nvPicPr>
        <p:blipFill rotWithShape="1">
          <a:blip r:embed="rId7" cstate="print">
            <a:extLst>
              <a:ext uri="{28A0092B-C50C-407E-A947-70E740481C1C}">
                <a14:useLocalDpi xmlns:a14="http://schemas.microsoft.com/office/drawing/2010/main" val="0"/>
              </a:ext>
            </a:extLst>
          </a:blip>
          <a:srcRect r="22357"/>
          <a:stretch/>
        </p:blipFill>
        <p:spPr bwMode="auto">
          <a:xfrm>
            <a:off x="1701530" y="2906369"/>
            <a:ext cx="819690" cy="105571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Zoe Quandt | UCSF Profiles">
            <a:extLst>
              <a:ext uri="{FF2B5EF4-FFF2-40B4-BE49-F238E27FC236}">
                <a16:creationId xmlns:a16="http://schemas.microsoft.com/office/drawing/2014/main" id="{0588F7ED-7F47-7D08-D01C-53FBA749BB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750" y="2284187"/>
            <a:ext cx="971830" cy="12892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9104CB-021B-B8BC-272E-0C84A84491C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4724"/>
          <a:stretch/>
        </p:blipFill>
        <p:spPr>
          <a:xfrm>
            <a:off x="675160" y="4595602"/>
            <a:ext cx="839325" cy="1026565"/>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67152B49-1411-6523-4432-7CC818BE54FD}"/>
              </a:ext>
            </a:extLst>
          </p:cNvPr>
          <p:cNvPicPr>
            <a:picLocks noChangeAspect="1"/>
          </p:cNvPicPr>
          <p:nvPr/>
        </p:nvPicPr>
        <p:blipFill>
          <a:blip r:embed="rId10"/>
          <a:stretch>
            <a:fillRect/>
          </a:stretch>
        </p:blipFill>
        <p:spPr>
          <a:xfrm>
            <a:off x="3032958" y="1507331"/>
            <a:ext cx="8957163" cy="2662941"/>
          </a:xfrm>
          <a:prstGeom prst="rect">
            <a:avLst/>
          </a:prstGeom>
          <a:effectLst>
            <a:glow rad="139700">
              <a:schemeClr val="accent5">
                <a:satMod val="175000"/>
                <a:alpha val="40000"/>
              </a:schemeClr>
            </a:glow>
          </a:effectLst>
        </p:spPr>
      </p:pic>
      <p:sp>
        <p:nvSpPr>
          <p:cNvPr id="15" name="TextBox 14">
            <a:extLst>
              <a:ext uri="{FF2B5EF4-FFF2-40B4-BE49-F238E27FC236}">
                <a16:creationId xmlns:a16="http://schemas.microsoft.com/office/drawing/2014/main" id="{68CEA1C4-629C-E7BF-EC34-592D19E45B3B}"/>
              </a:ext>
            </a:extLst>
          </p:cNvPr>
          <p:cNvSpPr txBox="1"/>
          <p:nvPr/>
        </p:nvSpPr>
        <p:spPr>
          <a:xfrm>
            <a:off x="3160946" y="4427425"/>
            <a:ext cx="1019773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BlinkMacSystemFont"/>
                <a:ea typeface="+mn-ea"/>
                <a:cs typeface="+mn-cs"/>
              </a:rPr>
              <a:t>Cheung YM, McDonnell M, Hamnvik OR. A targeted approach to phosphoinositide-3-kinase/Akt/mammalian target of rapamycin-induced hyperglycemia. </a:t>
            </a:r>
            <a:r>
              <a:rPr kumimoji="0" lang="en-US" sz="1800" b="0" i="0" u="none" strike="noStrike" kern="1200" cap="none" spc="0" normalizeH="0" baseline="0" noProof="0" dirty="0" err="1">
                <a:ln>
                  <a:noFill/>
                </a:ln>
                <a:solidFill>
                  <a:srgbClr val="212121"/>
                </a:solidFill>
                <a:effectLst/>
                <a:uLnTx/>
                <a:uFillTx/>
                <a:latin typeface="BlinkMacSystemFont"/>
                <a:ea typeface="+mn-ea"/>
                <a:cs typeface="+mn-cs"/>
              </a:rPr>
              <a:t>Curr</a:t>
            </a:r>
            <a:r>
              <a:rPr kumimoji="0" lang="en-US" sz="1800" b="0" i="0" u="none" strike="noStrike" kern="1200" cap="none" spc="0" normalizeH="0" baseline="0" noProof="0" dirty="0">
                <a:ln>
                  <a:noFill/>
                </a:ln>
                <a:solidFill>
                  <a:srgbClr val="212121"/>
                </a:solidFill>
                <a:effectLst/>
                <a:uLnTx/>
                <a:uFillTx/>
                <a:latin typeface="BlinkMacSystemFont"/>
                <a:ea typeface="+mn-ea"/>
                <a:cs typeface="+mn-cs"/>
              </a:rPr>
              <a:t> </a:t>
            </a:r>
            <a:r>
              <a:rPr kumimoji="0" lang="en-US" sz="1800" b="0" i="0" u="none" strike="noStrike" kern="1200" cap="none" spc="0" normalizeH="0" baseline="0" noProof="0" dirty="0" err="1">
                <a:ln>
                  <a:noFill/>
                </a:ln>
                <a:solidFill>
                  <a:srgbClr val="212121"/>
                </a:solidFill>
                <a:effectLst/>
                <a:uLnTx/>
                <a:uFillTx/>
                <a:latin typeface="BlinkMacSystemFont"/>
                <a:ea typeface="+mn-ea"/>
                <a:cs typeface="+mn-cs"/>
              </a:rPr>
              <a:t>Probl</a:t>
            </a:r>
            <a:r>
              <a:rPr kumimoji="0" lang="en-US" sz="1800" b="0" i="0" u="none" strike="noStrike" kern="1200" cap="none" spc="0" normalizeH="0" baseline="0" noProof="0" dirty="0">
                <a:ln>
                  <a:noFill/>
                </a:ln>
                <a:solidFill>
                  <a:srgbClr val="212121"/>
                </a:solidFill>
                <a:effectLst/>
                <a:uLnTx/>
                <a:uFillTx/>
                <a:latin typeface="BlinkMacSystemFont"/>
                <a:ea typeface="+mn-ea"/>
                <a:cs typeface="+mn-cs"/>
              </a:rPr>
              <a:t> Cancer. 2022</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 name="Title 12">
            <a:extLst>
              <a:ext uri="{FF2B5EF4-FFF2-40B4-BE49-F238E27FC236}">
                <a16:creationId xmlns:a16="http://schemas.microsoft.com/office/drawing/2014/main" id="{33357B25-C6CD-6840-9BB1-F1B79A9F8981}"/>
              </a:ext>
            </a:extLst>
          </p:cNvPr>
          <p:cNvSpPr>
            <a:spLocks noGrp="1"/>
          </p:cNvSpPr>
          <p:nvPr>
            <p:ph type="title"/>
          </p:nvPr>
        </p:nvSpPr>
        <p:spPr>
          <a:xfrm>
            <a:off x="644525" y="293662"/>
            <a:ext cx="10902950" cy="956516"/>
          </a:xfrm>
        </p:spPr>
        <p:txBody>
          <a:bodyPr/>
          <a:lstStyle/>
          <a:p>
            <a:r>
              <a:rPr lang="en-US" b="1" dirty="0">
                <a:solidFill>
                  <a:srgbClr val="4F81BD">
                    <a:lumMod val="75000"/>
                  </a:srgbClr>
                </a:solidFill>
                <a:latin typeface="Open Sans"/>
                <a:ea typeface="ＭＳ Ｐゴシック" charset="0"/>
              </a:rPr>
              <a:t>Groups are attempting to organize </a:t>
            </a:r>
          </a:p>
        </p:txBody>
      </p:sp>
      <p:sp>
        <p:nvSpPr>
          <p:cNvPr id="11" name="TextBox 10">
            <a:extLst>
              <a:ext uri="{FF2B5EF4-FFF2-40B4-BE49-F238E27FC236}">
                <a16:creationId xmlns:a16="http://schemas.microsoft.com/office/drawing/2014/main" id="{226C84B7-FA26-45BA-6E68-133710D40408}"/>
              </a:ext>
            </a:extLst>
          </p:cNvPr>
          <p:cNvSpPr txBox="1"/>
          <p:nvPr/>
        </p:nvSpPr>
        <p:spPr>
          <a:xfrm>
            <a:off x="3160946" y="5160502"/>
            <a:ext cx="818453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BlinkMacSystemFont"/>
                <a:ea typeface="+mn-ea"/>
                <a:cs typeface="+mn-cs"/>
              </a:rPr>
              <a:t>Gallagher EJ, Managing hyperglycemia and rash associated with </a:t>
            </a:r>
            <a:r>
              <a:rPr kumimoji="0" lang="en-US" sz="1800" b="0" i="0" u="none" strike="noStrike" kern="1200" cap="none" spc="0" normalizeH="0" baseline="0" noProof="0" dirty="0" err="1">
                <a:ln>
                  <a:noFill/>
                </a:ln>
                <a:solidFill>
                  <a:srgbClr val="212121"/>
                </a:solidFill>
                <a:effectLst/>
                <a:uLnTx/>
                <a:uFillTx/>
                <a:latin typeface="BlinkMacSystemFont"/>
                <a:ea typeface="+mn-ea"/>
                <a:cs typeface="+mn-cs"/>
              </a:rPr>
              <a:t>alpelisib</a:t>
            </a:r>
            <a:r>
              <a:rPr kumimoji="0" lang="en-US" sz="1800" b="0" i="0" u="none" strike="noStrike" kern="1200" cap="none" spc="0" normalizeH="0" baseline="0" noProof="0" dirty="0">
                <a:ln>
                  <a:noFill/>
                </a:ln>
                <a:solidFill>
                  <a:srgbClr val="212121"/>
                </a:solidFill>
                <a:effectLst/>
                <a:uLnTx/>
                <a:uFillTx/>
                <a:latin typeface="BlinkMacSystemFont"/>
                <a:ea typeface="+mn-ea"/>
                <a:cs typeface="+mn-cs"/>
              </a:rPr>
              <a:t>: expert consensus recommendations using the Delphi technique. NPJ Breast Cancer. 2024 Jan 31;10(1):12. </a:t>
            </a:r>
            <a:r>
              <a:rPr kumimoji="0" lang="en-US" sz="1800" b="0" i="0" u="none" strike="noStrike" kern="1200" cap="none" spc="0" normalizeH="0" baseline="0" noProof="0" dirty="0" err="1">
                <a:ln>
                  <a:noFill/>
                </a:ln>
                <a:solidFill>
                  <a:srgbClr val="212121"/>
                </a:solidFill>
                <a:effectLst/>
                <a:uLnTx/>
                <a:uFillTx/>
                <a:latin typeface="BlinkMacSystemFont"/>
                <a:ea typeface="+mn-ea"/>
                <a:cs typeface="+mn-cs"/>
              </a:rPr>
              <a:t>doi</a:t>
            </a:r>
            <a:r>
              <a:rPr kumimoji="0" lang="en-US" sz="1800" b="0" i="0" u="none" strike="noStrike" kern="1200" cap="none" spc="0" normalizeH="0" baseline="0" noProof="0" dirty="0">
                <a:ln>
                  <a:noFill/>
                </a:ln>
                <a:solidFill>
                  <a:srgbClr val="212121"/>
                </a:solidFill>
                <a:effectLst/>
                <a:uLnTx/>
                <a:uFillTx/>
                <a:latin typeface="BlinkMacSystemFont"/>
                <a:ea typeface="+mn-ea"/>
                <a:cs typeface="+mn-cs"/>
              </a:rPr>
              <a:t>: 10.1038/s41523-024-00613-x.</a:t>
            </a:r>
          </a:p>
        </p:txBody>
      </p:sp>
    </p:spTree>
    <p:extLst>
      <p:ext uri="{BB962C8B-B14F-4D97-AF65-F5344CB8AC3E}">
        <p14:creationId xmlns:p14="http://schemas.microsoft.com/office/powerpoint/2010/main" val="2386272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err="1">
                <a:solidFill>
                  <a:srgbClr val="0432FF"/>
                </a:solidFill>
              </a:rPr>
              <a:t>Ms</a:t>
            </a:r>
            <a:r>
              <a:rPr lang="en-US" sz="3200" dirty="0">
                <a:solidFill>
                  <a:srgbClr val="0432FF"/>
                </a:solidFill>
              </a:rPr>
              <a:t> Carroll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295300" y="2023628"/>
          <a:ext cx="9601398" cy="1380107"/>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1380107">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Lilly,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404544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4D201-214C-BA4A-79F8-7E8F7297AF7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D67AFDC-8150-F4EC-FB65-F780FCBB82D8}"/>
              </a:ext>
            </a:extLst>
          </p:cNvPr>
          <p:cNvSpPr/>
          <p:nvPr/>
        </p:nvSpPr>
        <p:spPr bwMode="auto">
          <a:xfrm>
            <a:off x="659396" y="2780928"/>
            <a:ext cx="10873208" cy="648072"/>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102E4E03-ABEF-42AE-7F16-C23F376EA237}"/>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04A3767B-A186-EFA6-0ED4-09C2CF85DA9B}"/>
              </a:ext>
            </a:extLst>
          </p:cNvPr>
          <p:cNvSpPr>
            <a:spLocks noGrp="1"/>
          </p:cNvSpPr>
          <p:nvPr>
            <p:ph idx="1"/>
          </p:nvPr>
        </p:nvSpPr>
        <p:spPr>
          <a:xfrm>
            <a:off x="1260018" y="1484784"/>
            <a:ext cx="9804534" cy="4727456"/>
          </a:xfrm>
        </p:spPr>
        <p:txBody>
          <a:bodyPr/>
          <a:lstStyle/>
          <a:p>
            <a:pPr marL="98425" indent="0">
              <a:lnSpc>
                <a:spcPct val="100000"/>
              </a:lnSpc>
              <a:spcBef>
                <a:spcPts val="2400"/>
              </a:spcBef>
              <a:spcAft>
                <a:spcPts val="0"/>
              </a:spcAft>
              <a:buNone/>
            </a:pPr>
            <a:r>
              <a:rPr lang="en-US" sz="2600" dirty="0">
                <a:solidFill>
                  <a:schemeClr val="accent2"/>
                </a:solidFill>
              </a:rPr>
              <a:t>Introduction: </a:t>
            </a:r>
            <a:r>
              <a:rPr lang="en-US" sz="2600" dirty="0">
                <a:solidFill>
                  <a:schemeClr val="tx1"/>
                </a:solidFill>
              </a:rPr>
              <a:t>Use of On-Body Glucose Monitoring Devices</a:t>
            </a:r>
          </a:p>
          <a:p>
            <a:pPr marL="98425" indent="0">
              <a:lnSpc>
                <a:spcPct val="100000"/>
              </a:lnSpc>
              <a:spcBef>
                <a:spcPts val="2400"/>
              </a:spcBef>
              <a:spcAft>
                <a:spcPts val="0"/>
              </a:spcAft>
              <a:buNone/>
            </a:pPr>
            <a:r>
              <a:rPr lang="en-US" sz="2600" dirty="0">
                <a:solidFill>
                  <a:schemeClr val="accent2"/>
                </a:solidFill>
              </a:rPr>
              <a:t>Module 1: </a:t>
            </a:r>
            <a:r>
              <a:rPr lang="en-US" sz="2600" dirty="0">
                <a:solidFill>
                  <a:schemeClr val="tx1"/>
                </a:solidFill>
              </a:rPr>
              <a:t>Overview of Breast Cancer and Diabetes</a:t>
            </a:r>
          </a:p>
          <a:p>
            <a:pPr marL="98425" indent="0">
              <a:lnSpc>
                <a:spcPct val="100000"/>
              </a:lnSpc>
              <a:spcBef>
                <a:spcPts val="2400"/>
              </a:spcBef>
              <a:spcAft>
                <a:spcPts val="0"/>
              </a:spcAft>
              <a:buNone/>
            </a:pPr>
            <a:r>
              <a:rPr lang="en-US" sz="2600" dirty="0">
                <a:solidFill>
                  <a:schemeClr val="bg1"/>
                </a:solidFill>
              </a:rPr>
              <a:t>Module 2: PI3K/AKT/mTOR Pathway and Glucose Metabolism</a:t>
            </a:r>
          </a:p>
          <a:p>
            <a:pPr marL="98425" indent="0">
              <a:lnSpc>
                <a:spcPct val="100000"/>
              </a:lnSpc>
              <a:spcBef>
                <a:spcPts val="2400"/>
              </a:spcBef>
              <a:spcAft>
                <a:spcPts val="0"/>
              </a:spcAft>
              <a:buNone/>
            </a:pPr>
            <a:r>
              <a:rPr lang="en-US" sz="2600" dirty="0">
                <a:solidFill>
                  <a:schemeClr val="accent2"/>
                </a:solidFill>
              </a:rPr>
              <a:t>Module 3: </a:t>
            </a:r>
            <a:r>
              <a:rPr lang="en-US" sz="2600" dirty="0">
                <a:solidFill>
                  <a:schemeClr val="tx1"/>
                </a:solidFill>
              </a:rPr>
              <a:t>Case Presentations — Part 1</a:t>
            </a:r>
          </a:p>
          <a:p>
            <a:pPr marL="98425" indent="0">
              <a:lnSpc>
                <a:spcPct val="100000"/>
              </a:lnSpc>
              <a:spcBef>
                <a:spcPts val="2400"/>
              </a:spcBef>
              <a:spcAft>
                <a:spcPts val="0"/>
              </a:spcAft>
              <a:buNone/>
            </a:pPr>
            <a:r>
              <a:rPr lang="en-US" sz="2600" dirty="0">
                <a:solidFill>
                  <a:schemeClr val="accent2"/>
                </a:solidFill>
              </a:rPr>
              <a:t>Module 4: </a:t>
            </a:r>
            <a:r>
              <a:rPr lang="en-US" sz="2600" dirty="0">
                <a:solidFill>
                  <a:schemeClr val="tx1"/>
                </a:solidFill>
              </a:rPr>
              <a:t>Current Data with </a:t>
            </a:r>
            <a:r>
              <a:rPr lang="en-US" sz="2600" dirty="0" err="1">
                <a:solidFill>
                  <a:schemeClr val="tx1"/>
                </a:solidFill>
              </a:rPr>
              <a:t>Alpelisib</a:t>
            </a:r>
            <a:r>
              <a:rPr lang="en-US" sz="2600" dirty="0">
                <a:solidFill>
                  <a:schemeClr val="tx1"/>
                </a:solidFill>
              </a:rPr>
              <a:t>, </a:t>
            </a:r>
            <a:r>
              <a:rPr lang="en-US" sz="2600" dirty="0" err="1">
                <a:solidFill>
                  <a:schemeClr val="tx1"/>
                </a:solidFill>
              </a:rPr>
              <a:t>Capivasertib</a:t>
            </a:r>
            <a:r>
              <a:rPr lang="en-US" sz="2600" dirty="0">
                <a:solidFill>
                  <a:schemeClr val="tx1"/>
                </a:solidFill>
              </a:rPr>
              <a:t> and </a:t>
            </a:r>
            <a:r>
              <a:rPr lang="en-US" sz="2600" dirty="0" err="1">
                <a:solidFill>
                  <a:schemeClr val="tx1"/>
                </a:solidFill>
              </a:rPr>
              <a:t>Inavolisib</a:t>
            </a:r>
            <a:endParaRPr lang="en-US" sz="2600" dirty="0">
              <a:solidFill>
                <a:schemeClr val="tx1"/>
              </a:solidFill>
            </a:endParaRPr>
          </a:p>
          <a:p>
            <a:pPr marL="98425" indent="0">
              <a:lnSpc>
                <a:spcPct val="100000"/>
              </a:lnSpc>
              <a:spcBef>
                <a:spcPts val="2400"/>
              </a:spcBef>
              <a:spcAft>
                <a:spcPts val="0"/>
              </a:spcAft>
              <a:buNone/>
            </a:pPr>
            <a:r>
              <a:rPr lang="en-US" sz="2600" dirty="0">
                <a:solidFill>
                  <a:schemeClr val="accent2"/>
                </a:solidFill>
              </a:rPr>
              <a:t>Module 5: </a:t>
            </a:r>
            <a:r>
              <a:rPr lang="en-US" sz="2600" dirty="0">
                <a:solidFill>
                  <a:schemeClr val="tx1"/>
                </a:solidFill>
              </a:rPr>
              <a:t>Prevention and Management of Hyperglycemia </a:t>
            </a:r>
          </a:p>
          <a:p>
            <a:pPr marL="98425" indent="0">
              <a:lnSpc>
                <a:spcPct val="100000"/>
              </a:lnSpc>
              <a:spcBef>
                <a:spcPts val="2400"/>
              </a:spcBef>
              <a:spcAft>
                <a:spcPts val="0"/>
              </a:spcAft>
              <a:buNone/>
            </a:pPr>
            <a:r>
              <a:rPr lang="en-US" sz="2600" dirty="0">
                <a:solidFill>
                  <a:schemeClr val="accent2"/>
                </a:solidFill>
              </a:rPr>
              <a:t>Module 6: </a:t>
            </a:r>
            <a:r>
              <a:rPr lang="en-US" sz="2600" dirty="0">
                <a:solidFill>
                  <a:schemeClr val="tx1"/>
                </a:solidFill>
              </a:rPr>
              <a:t>Case Presentations — Part 2</a:t>
            </a:r>
          </a:p>
        </p:txBody>
      </p:sp>
    </p:spTree>
    <p:custDataLst>
      <p:tags r:id="rId1"/>
    </p:custDataLst>
    <p:extLst>
      <p:ext uri="{BB962C8B-B14F-4D97-AF65-F5344CB8AC3E}">
        <p14:creationId xmlns:p14="http://schemas.microsoft.com/office/powerpoint/2010/main" val="187491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5B94F6A-C5D0-7DF6-3EAC-B5931DA9A496}"/>
              </a:ext>
            </a:extLst>
          </p:cNvPr>
          <p:cNvSpPr>
            <a:spLocks noGrp="1"/>
          </p:cNvSpPr>
          <p:nvPr>
            <p:ph type="subTitle" idx="1"/>
          </p:nvPr>
        </p:nvSpPr>
        <p:spPr>
          <a:xfrm>
            <a:off x="438435" y="1454509"/>
            <a:ext cx="2739480" cy="4293093"/>
          </a:xfrm>
        </p:spPr>
        <p:txBody>
          <a:bodyPr>
            <a:normAutofit lnSpcReduction="10000"/>
          </a:bodyPr>
          <a:lstStyle/>
          <a:p>
            <a:pPr algn="ctr"/>
            <a:r>
              <a:rPr lang="en-US" sz="3600" b="1" dirty="0"/>
              <a:t>the PI3K/AKT/mTOR pathway </a:t>
            </a:r>
            <a:r>
              <a:rPr lang="en-US" sz="3600" dirty="0"/>
              <a:t>and link to glucose levels </a:t>
            </a:r>
          </a:p>
        </p:txBody>
      </p:sp>
      <p:pic>
        <p:nvPicPr>
          <p:cNvPr id="3" name="Picture 2" descr="Cancer diagnosis: Diabetes is now MAJOR factor in development |  Express.co.uk">
            <a:extLst>
              <a:ext uri="{FF2B5EF4-FFF2-40B4-BE49-F238E27FC236}">
                <a16:creationId xmlns:a16="http://schemas.microsoft.com/office/drawing/2014/main" id="{9C82B54C-8D3A-0F71-4C72-11F5BF2C0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3544" y="1236950"/>
            <a:ext cx="7900022" cy="438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1377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32DEE-4C95-5260-F7A3-DA480C2E52B0}"/>
            </a:ext>
          </a:extLst>
        </p:cNvPr>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82598777-96D8-A36D-7D9A-0A64698279A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75781" y="1719263"/>
            <a:ext cx="6034087" cy="4022725"/>
          </a:xfrm>
          <a:prstGeom prst="rect">
            <a:avLst/>
          </a:prstGeom>
        </p:spPr>
      </p:pic>
      <p:sp>
        <p:nvSpPr>
          <p:cNvPr id="5" name="Footer Placeholder 4">
            <a:extLst>
              <a:ext uri="{FF2B5EF4-FFF2-40B4-BE49-F238E27FC236}">
                <a16:creationId xmlns:a16="http://schemas.microsoft.com/office/drawing/2014/main" id="{3FBF5D50-E2E2-B8EB-7801-BA17BFD90CC3}"/>
              </a:ext>
            </a:extLst>
          </p:cNvPr>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a:ea typeface="+mn-ea"/>
                <a:cs typeface="+mn-cs"/>
              </a:rPr>
              <a:t>Brigham and Women's Diabetes Program</a:t>
            </a:r>
          </a:p>
        </p:txBody>
      </p:sp>
      <p:pic>
        <p:nvPicPr>
          <p:cNvPr id="26" name="Picture 25">
            <a:extLst>
              <a:ext uri="{FF2B5EF4-FFF2-40B4-BE49-F238E27FC236}">
                <a16:creationId xmlns:a16="http://schemas.microsoft.com/office/drawing/2014/main" id="{91D3B69A-BF5C-B293-07A6-3F906701496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148080" y="0"/>
            <a:ext cx="10287000" cy="6858000"/>
          </a:xfrm>
          <a:prstGeom prst="rect">
            <a:avLst/>
          </a:prstGeom>
        </p:spPr>
      </p:pic>
      <p:sp>
        <p:nvSpPr>
          <p:cNvPr id="6" name="Oval 5">
            <a:extLst>
              <a:ext uri="{FF2B5EF4-FFF2-40B4-BE49-F238E27FC236}">
                <a16:creationId xmlns:a16="http://schemas.microsoft.com/office/drawing/2014/main" id="{9FB68A99-653F-DA4F-757C-5FB67E1B7CFD}"/>
              </a:ext>
            </a:extLst>
          </p:cNvPr>
          <p:cNvSpPr/>
          <p:nvPr/>
        </p:nvSpPr>
        <p:spPr>
          <a:xfrm>
            <a:off x="5528682" y="155943"/>
            <a:ext cx="231648" cy="2717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7" name="Straight Arrow Connector 6">
            <a:extLst>
              <a:ext uri="{FF2B5EF4-FFF2-40B4-BE49-F238E27FC236}">
                <a16:creationId xmlns:a16="http://schemas.microsoft.com/office/drawing/2014/main" id="{CC386B9F-50B9-DBFC-A7E4-1BE3EC93D95F}"/>
              </a:ext>
            </a:extLst>
          </p:cNvPr>
          <p:cNvCxnSpPr>
            <a:cxnSpLocks/>
          </p:cNvCxnSpPr>
          <p:nvPr/>
        </p:nvCxnSpPr>
        <p:spPr>
          <a:xfrm>
            <a:off x="6808021" y="4218973"/>
            <a:ext cx="1414272" cy="118525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61C49794-45B2-795E-950C-AAAAA5B6DB5B}"/>
              </a:ext>
            </a:extLst>
          </p:cNvPr>
          <p:cNvSpPr txBox="1"/>
          <p:nvPr/>
        </p:nvSpPr>
        <p:spPr>
          <a:xfrm>
            <a:off x="9281125" y="4913220"/>
            <a:ext cx="2360711"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Normally PI3K</a:t>
            </a:r>
            <a:r>
              <a:rPr kumimoji="0" lang="el-G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α</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supports Glucose transport only into skeletal, adipose cells</a:t>
            </a:r>
          </a:p>
        </p:txBody>
      </p:sp>
      <p:sp>
        <p:nvSpPr>
          <p:cNvPr id="8" name="TextBox 7">
            <a:extLst>
              <a:ext uri="{FF2B5EF4-FFF2-40B4-BE49-F238E27FC236}">
                <a16:creationId xmlns:a16="http://schemas.microsoft.com/office/drawing/2014/main" id="{66928B8B-2B9B-4D2E-16FE-2FE02DA199BD}"/>
              </a:ext>
            </a:extLst>
          </p:cNvPr>
          <p:cNvSpPr txBox="1"/>
          <p:nvPr/>
        </p:nvSpPr>
        <p:spPr>
          <a:xfrm>
            <a:off x="6003256" y="1961919"/>
            <a:ext cx="288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513B22FC-DE74-4B51-D273-841E0165E7C3}"/>
              </a:ext>
            </a:extLst>
          </p:cNvPr>
          <p:cNvSpPr txBox="1"/>
          <p:nvPr/>
        </p:nvSpPr>
        <p:spPr>
          <a:xfrm>
            <a:off x="419970" y="1794378"/>
            <a:ext cx="3359549" cy="3785652"/>
          </a:xfrm>
          <a:prstGeom prst="rect">
            <a:avLst/>
          </a:prstGeom>
          <a:solidFill>
            <a:srgbClr val="B0F5FC"/>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Some cancer cells are dependent on growth signals from insulin-mediated pathways activated by mutated oncogenes</a:t>
            </a:r>
            <a:endParaRPr kumimoji="0" lang="en-US" sz="1600" b="0" i="0" u="none" strike="noStrike" kern="1200" cap="none" spc="0" normalizeH="0" baseline="3000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In cancer cells with a </a:t>
            </a:r>
            <a:r>
              <a:rPr kumimoji="0" lang="en-US" sz="1600" b="0" i="1" u="none" strike="noStrike" kern="1200" cap="none" spc="0" normalizeH="0" baseline="0" noProof="0" dirty="0">
                <a:ln>
                  <a:noFill/>
                </a:ln>
                <a:solidFill>
                  <a:srgbClr val="000000"/>
                </a:solidFill>
                <a:effectLst/>
                <a:uLnTx/>
                <a:uFillTx/>
                <a:latin typeface="Arial"/>
                <a:ea typeface="+mn-ea"/>
                <a:cs typeface="+mn-cs"/>
              </a:rPr>
              <a:t>PIK3CA</a:t>
            </a:r>
            <a:r>
              <a:rPr kumimoji="0" lang="en-US" sz="1600" b="0" i="0" u="none" strike="noStrike" kern="1200" cap="none" spc="0" normalizeH="0" baseline="0" noProof="0" dirty="0">
                <a:ln>
                  <a:noFill/>
                </a:ln>
                <a:solidFill>
                  <a:srgbClr val="000000"/>
                </a:solidFill>
                <a:effectLst/>
                <a:uLnTx/>
                <a:uFillTx/>
                <a:latin typeface="Arial"/>
                <a:ea typeface="+mn-ea"/>
                <a:cs typeface="+mn-cs"/>
              </a:rPr>
              <a:t> mutation, PIK3K</a:t>
            </a:r>
            <a:r>
              <a:rPr kumimoji="0" lang="el-G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α</a:t>
            </a:r>
            <a:r>
              <a:rPr kumimoji="0" lang="en-US" sz="1600" b="0" i="0" u="none" strike="noStrike" kern="1200" cap="none" spc="0" normalizeH="0" baseline="0" noProof="0" dirty="0">
                <a:ln>
                  <a:noFill/>
                </a:ln>
                <a:solidFill>
                  <a:srgbClr val="000000"/>
                </a:solidFill>
                <a:effectLst/>
                <a:uLnTx/>
                <a:uFillTx/>
                <a:latin typeface="Arial"/>
                <a:ea typeface="+mn-ea"/>
                <a:cs typeface="+mn-cs"/>
              </a:rPr>
              <a:t> activity increases. I</a:t>
            </a:r>
            <a:r>
              <a:rPr kumimoji="0" lang="en-US" sz="1600" b="0" i="0" u="none" strike="noStrike" kern="1200" cap="none" spc="0" normalizeH="0" baseline="0" noProof="0" dirty="0" err="1">
                <a:ln>
                  <a:noFill/>
                </a:ln>
                <a:solidFill>
                  <a:srgbClr val="000000"/>
                </a:solidFill>
                <a:effectLst/>
                <a:uLnTx/>
                <a:uFillTx/>
                <a:latin typeface="Arial"/>
                <a:ea typeface="+mn-ea"/>
                <a:cs typeface="+mn-cs"/>
              </a:rPr>
              <a:t>nhibiting</a:t>
            </a:r>
            <a:r>
              <a:rPr kumimoji="0" lang="en-US" sz="1600" b="0" i="0" u="none" strike="noStrike" kern="1200" cap="none" spc="0" normalizeH="0" baseline="0" noProof="0" dirty="0">
                <a:ln>
                  <a:noFill/>
                </a:ln>
                <a:solidFill>
                  <a:srgbClr val="000000"/>
                </a:solidFill>
                <a:effectLst/>
                <a:uLnTx/>
                <a:uFillTx/>
                <a:latin typeface="Arial"/>
                <a:ea typeface="+mn-ea"/>
                <a:cs typeface="+mn-cs"/>
              </a:rPr>
              <a:t> PI3K decreases PI3K</a:t>
            </a:r>
            <a:r>
              <a:rPr kumimoji="0" lang="el-G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α</a:t>
            </a:r>
            <a:r>
              <a:rPr kumimoji="0" lang="en-US" sz="1600" b="0" i="0" u="none" strike="noStrike" kern="1200" cap="none" spc="0" normalizeH="0" baseline="0" noProof="0" dirty="0">
                <a:ln>
                  <a:noFill/>
                </a:ln>
                <a:solidFill>
                  <a:srgbClr val="000000"/>
                </a:solidFill>
                <a:effectLst/>
                <a:uLnTx/>
                <a:uFillTx/>
                <a:latin typeface="Arial"/>
                <a:ea typeface="+mn-ea"/>
                <a:cs typeface="+mn-cs"/>
              </a:rPr>
              <a:t>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Direct inhibition of mTORC1 can upregulate AKT and increase PI3K activity, so either upstream or dual blockade is necessary when mTOR is inhibited </a:t>
            </a:r>
            <a:endParaRPr kumimoji="0" lang="en-US" sz="1600" b="0" i="0" u="none" strike="noStrike" kern="1200" cap="none" spc="0" normalizeH="0" baseline="3000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14" name="TextBox 13">
            <a:extLst>
              <a:ext uri="{FF2B5EF4-FFF2-40B4-BE49-F238E27FC236}">
                <a16:creationId xmlns:a16="http://schemas.microsoft.com/office/drawing/2014/main" id="{45BFBAF5-64DC-D422-FBBE-6DEDFA666C0B}"/>
              </a:ext>
            </a:extLst>
          </p:cNvPr>
          <p:cNvSpPr txBox="1"/>
          <p:nvPr/>
        </p:nvSpPr>
        <p:spPr>
          <a:xfrm>
            <a:off x="6496173" y="3915958"/>
            <a:ext cx="20262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02556B6F-EEEB-652D-2324-6372E825D66E}"/>
              </a:ext>
            </a:extLst>
          </p:cNvPr>
          <p:cNvSpPr txBox="1"/>
          <p:nvPr/>
        </p:nvSpPr>
        <p:spPr>
          <a:xfrm flipV="1">
            <a:off x="7697788" y="5320107"/>
            <a:ext cx="51206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2105080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C29A4-9D83-DEB1-4B93-E13994B6485F}"/>
            </a:ext>
          </a:extLst>
        </p:cNvPr>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281FAEDE-0FAF-0F2F-207A-150FA5C244F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75781" y="1719263"/>
            <a:ext cx="6034087" cy="4022725"/>
          </a:xfrm>
          <a:prstGeom prst="rect">
            <a:avLst/>
          </a:prstGeom>
        </p:spPr>
      </p:pic>
      <p:sp>
        <p:nvSpPr>
          <p:cNvPr id="5" name="Footer Placeholder 4">
            <a:extLst>
              <a:ext uri="{FF2B5EF4-FFF2-40B4-BE49-F238E27FC236}">
                <a16:creationId xmlns:a16="http://schemas.microsoft.com/office/drawing/2014/main" id="{5BB8CCB3-1CB6-9F43-635E-E417D2B0367A}"/>
              </a:ext>
            </a:extLst>
          </p:cNvPr>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a:ea typeface="+mn-ea"/>
                <a:cs typeface="+mn-cs"/>
              </a:rPr>
              <a:t>Brigham and Women's Diabetes Program</a:t>
            </a:r>
          </a:p>
        </p:txBody>
      </p:sp>
      <p:pic>
        <p:nvPicPr>
          <p:cNvPr id="26" name="Picture 25">
            <a:extLst>
              <a:ext uri="{FF2B5EF4-FFF2-40B4-BE49-F238E27FC236}">
                <a16:creationId xmlns:a16="http://schemas.microsoft.com/office/drawing/2014/main" id="{5B40E0A3-3549-EE0B-96A5-42605F8A1FE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148080" y="0"/>
            <a:ext cx="10287000" cy="6858000"/>
          </a:xfrm>
          <a:prstGeom prst="rect">
            <a:avLst/>
          </a:prstGeom>
        </p:spPr>
      </p:pic>
      <p:sp>
        <p:nvSpPr>
          <p:cNvPr id="6" name="Oval 5">
            <a:extLst>
              <a:ext uri="{FF2B5EF4-FFF2-40B4-BE49-F238E27FC236}">
                <a16:creationId xmlns:a16="http://schemas.microsoft.com/office/drawing/2014/main" id="{FAC9ACA1-2706-0C1B-0A92-059B4314B701}"/>
              </a:ext>
            </a:extLst>
          </p:cNvPr>
          <p:cNvSpPr/>
          <p:nvPr/>
        </p:nvSpPr>
        <p:spPr>
          <a:xfrm>
            <a:off x="5528682" y="155943"/>
            <a:ext cx="231648" cy="2717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7" name="Straight Arrow Connector 6">
            <a:extLst>
              <a:ext uri="{FF2B5EF4-FFF2-40B4-BE49-F238E27FC236}">
                <a16:creationId xmlns:a16="http://schemas.microsoft.com/office/drawing/2014/main" id="{AFC1145F-55CB-106D-D2A2-0C509DA104C6}"/>
              </a:ext>
            </a:extLst>
          </p:cNvPr>
          <p:cNvCxnSpPr>
            <a:cxnSpLocks/>
          </p:cNvCxnSpPr>
          <p:nvPr/>
        </p:nvCxnSpPr>
        <p:spPr>
          <a:xfrm>
            <a:off x="6766560" y="4238279"/>
            <a:ext cx="1414272" cy="118525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992DE9EF-BBCE-8715-7AEE-88A0681A35E1}"/>
              </a:ext>
            </a:extLst>
          </p:cNvPr>
          <p:cNvSpPr txBox="1"/>
          <p:nvPr/>
        </p:nvSpPr>
        <p:spPr>
          <a:xfrm>
            <a:off x="9183589" y="4913220"/>
            <a:ext cx="236071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PI3K</a:t>
            </a:r>
            <a:r>
              <a:rPr kumimoji="0" lang="el-G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α</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supports Glucose transport into skeletal, adipose cells</a:t>
            </a:r>
          </a:p>
        </p:txBody>
      </p:sp>
      <p:pic>
        <p:nvPicPr>
          <p:cNvPr id="13" name="Picture 12">
            <a:extLst>
              <a:ext uri="{FF2B5EF4-FFF2-40B4-BE49-F238E27FC236}">
                <a16:creationId xmlns:a16="http://schemas.microsoft.com/office/drawing/2014/main" id="{D512DB9D-1631-4D54-4FAD-417CDE9990CA}"/>
              </a:ext>
            </a:extLst>
          </p:cNvPr>
          <p:cNvPicPr>
            <a:picLocks noChangeAspect="1"/>
          </p:cNvPicPr>
          <p:nvPr/>
        </p:nvPicPr>
        <p:blipFill>
          <a:blip r:embed="rId6">
            <a:extLst>
              <a:ext uri="{28A0092B-C50C-407E-A947-70E740481C1C}">
                <a14:useLocalDpi xmlns:a14="http://schemas.microsoft.com/office/drawing/2010/main" val="0"/>
              </a:ext>
            </a:extLst>
          </a:blip>
          <a:srcRect l="76259" t="10402" b="50000"/>
          <a:stretch>
            <a:fillRect/>
          </a:stretch>
        </p:blipFill>
        <p:spPr>
          <a:xfrm>
            <a:off x="8808387" y="286711"/>
            <a:ext cx="2626693" cy="2895401"/>
          </a:xfrm>
          <a:prstGeom prst="rect">
            <a:avLst/>
          </a:prstGeom>
        </p:spPr>
      </p:pic>
      <p:sp>
        <p:nvSpPr>
          <p:cNvPr id="8" name="TextBox 7">
            <a:extLst>
              <a:ext uri="{FF2B5EF4-FFF2-40B4-BE49-F238E27FC236}">
                <a16:creationId xmlns:a16="http://schemas.microsoft.com/office/drawing/2014/main" id="{E0E5A1CB-1385-A0DD-7B2B-E6B43A5FD7B9}"/>
              </a:ext>
            </a:extLst>
          </p:cNvPr>
          <p:cNvSpPr txBox="1"/>
          <p:nvPr/>
        </p:nvSpPr>
        <p:spPr>
          <a:xfrm>
            <a:off x="419970" y="1794378"/>
            <a:ext cx="3359549" cy="3785652"/>
          </a:xfrm>
          <a:prstGeom prst="rect">
            <a:avLst/>
          </a:prstGeom>
          <a:solidFill>
            <a:srgbClr val="B0F5FC"/>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Some cancer cells are dependent on growth signals from insulin-mediated pathways activated by mutated oncogenes</a:t>
            </a:r>
            <a:endParaRPr kumimoji="0" lang="en-US" sz="1600" b="0" i="0" u="none" strike="noStrike" kern="1200" cap="none" spc="0" normalizeH="0" baseline="3000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In cancer cells with a </a:t>
            </a:r>
            <a:r>
              <a:rPr kumimoji="0" lang="en-US" sz="1600" b="0" i="1" u="none" strike="noStrike" kern="1200" cap="none" spc="0" normalizeH="0" baseline="0" noProof="0" dirty="0">
                <a:ln>
                  <a:noFill/>
                </a:ln>
                <a:solidFill>
                  <a:srgbClr val="000000"/>
                </a:solidFill>
                <a:effectLst/>
                <a:uLnTx/>
                <a:uFillTx/>
                <a:latin typeface="Arial"/>
                <a:ea typeface="+mn-ea"/>
                <a:cs typeface="+mn-cs"/>
              </a:rPr>
              <a:t>PIK3CA</a:t>
            </a:r>
            <a:r>
              <a:rPr kumimoji="0" lang="en-US" sz="1600" b="0" i="0" u="none" strike="noStrike" kern="1200" cap="none" spc="0" normalizeH="0" baseline="0" noProof="0" dirty="0">
                <a:ln>
                  <a:noFill/>
                </a:ln>
                <a:solidFill>
                  <a:srgbClr val="000000"/>
                </a:solidFill>
                <a:effectLst/>
                <a:uLnTx/>
                <a:uFillTx/>
                <a:latin typeface="Arial"/>
                <a:ea typeface="+mn-ea"/>
                <a:cs typeface="+mn-cs"/>
              </a:rPr>
              <a:t> mutation, PIK3K</a:t>
            </a:r>
            <a:r>
              <a:rPr kumimoji="0" lang="el-G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α</a:t>
            </a:r>
            <a:r>
              <a:rPr kumimoji="0" lang="en-US" sz="1600" b="0" i="0" u="none" strike="noStrike" kern="1200" cap="none" spc="0" normalizeH="0" baseline="0" noProof="0" dirty="0">
                <a:ln>
                  <a:noFill/>
                </a:ln>
                <a:solidFill>
                  <a:srgbClr val="000000"/>
                </a:solidFill>
                <a:effectLst/>
                <a:uLnTx/>
                <a:uFillTx/>
                <a:latin typeface="Arial"/>
                <a:ea typeface="+mn-ea"/>
                <a:cs typeface="+mn-cs"/>
              </a:rPr>
              <a:t> activity increases. Inhibiting PI3K decreases PI3K</a:t>
            </a:r>
            <a:r>
              <a:rPr kumimoji="0" lang="el-G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α</a:t>
            </a:r>
            <a:r>
              <a:rPr kumimoji="0" lang="en-US" sz="1600" b="0" i="0" u="none" strike="noStrike" kern="1200" cap="none" spc="0" normalizeH="0" baseline="0" noProof="0" dirty="0">
                <a:ln>
                  <a:noFill/>
                </a:ln>
                <a:solidFill>
                  <a:srgbClr val="000000"/>
                </a:solidFill>
                <a:effectLst/>
                <a:uLnTx/>
                <a:uFillTx/>
                <a:latin typeface="Arial"/>
                <a:ea typeface="+mn-ea"/>
                <a:cs typeface="+mn-cs"/>
              </a:rPr>
              <a:t>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Direct inhibition of mTORC1 can upregulate AKT and increase PI3K activity, so either upstream or dual blockade is necessary when mTOR is inhibited </a:t>
            </a:r>
            <a:endParaRPr kumimoji="0" lang="en-US" sz="1600" b="0" i="0" u="none" strike="noStrike" kern="1200" cap="none" spc="0" normalizeH="0" baseline="3000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44033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923FA-DDCF-B63B-CECF-DF72F3908B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810497-3E35-59BE-2A83-25F7924A6BE9}"/>
              </a:ext>
            </a:extLst>
          </p:cNvPr>
          <p:cNvSpPr>
            <a:spLocks noGrp="1"/>
          </p:cNvSpPr>
          <p:nvPr>
            <p:ph type="title"/>
          </p:nvPr>
        </p:nvSpPr>
        <p:spPr/>
        <p:txBody>
          <a:bodyPr/>
          <a:lstStyle/>
          <a:p>
            <a:r>
              <a:rPr lang="en-US" b="1" dirty="0">
                <a:solidFill>
                  <a:srgbClr val="4F81BD">
                    <a:lumMod val="75000"/>
                  </a:srgbClr>
                </a:solidFill>
                <a:latin typeface="Open Sans"/>
                <a:ea typeface="ＭＳ Ｐゴシック" charset="0"/>
              </a:rPr>
              <a:t>Isoforms matter</a:t>
            </a:r>
          </a:p>
        </p:txBody>
      </p:sp>
      <p:sp>
        <p:nvSpPr>
          <p:cNvPr id="3" name="Content Placeholder 2">
            <a:extLst>
              <a:ext uri="{FF2B5EF4-FFF2-40B4-BE49-F238E27FC236}">
                <a16:creationId xmlns:a16="http://schemas.microsoft.com/office/drawing/2014/main" id="{491DACE6-7818-3FBB-F3A1-9CEE28377E13}"/>
              </a:ext>
            </a:extLst>
          </p:cNvPr>
          <p:cNvSpPr>
            <a:spLocks noGrp="1"/>
          </p:cNvSpPr>
          <p:nvPr>
            <p:ph idx="1"/>
          </p:nvPr>
        </p:nvSpPr>
        <p:spPr>
          <a:xfrm>
            <a:off x="641350" y="1382059"/>
            <a:ext cx="10902950" cy="4023360"/>
          </a:xfrm>
        </p:spPr>
        <p:txBody>
          <a:bodyPr/>
          <a:lstStyle/>
          <a:p>
            <a:pPr marL="342900" indent="-342900">
              <a:buFont typeface="Arial" panose="020B0604020202020204" pitchFamily="34" charset="0"/>
              <a:buChar char="•"/>
            </a:pPr>
            <a:r>
              <a:rPr lang="en-US" sz="3200" dirty="0"/>
              <a:t>PI3K isoforms are expressed in different tissues and possess specialized functions, hence their inhibition leads to unique adverse effects </a:t>
            </a:r>
          </a:p>
          <a:p>
            <a:endParaRPr lang="en-US" sz="3200" dirty="0"/>
          </a:p>
          <a:p>
            <a:pPr marL="342900" indent="-342900">
              <a:buFont typeface="Arial" panose="020B0604020202020204" pitchFamily="34" charset="0"/>
              <a:buChar char="•"/>
            </a:pPr>
            <a:r>
              <a:rPr lang="en-US" sz="3200" dirty="0"/>
              <a:t>PI3Kα (</a:t>
            </a:r>
            <a:r>
              <a:rPr lang="en-US" sz="3200" dirty="0" err="1"/>
              <a:t>alpelisib</a:t>
            </a:r>
            <a:r>
              <a:rPr lang="en-US" sz="3200" dirty="0"/>
              <a:t>, </a:t>
            </a:r>
            <a:r>
              <a:rPr lang="en-US" sz="3200" dirty="0" err="1"/>
              <a:t>inavolisib</a:t>
            </a:r>
            <a:r>
              <a:rPr lang="en-US" sz="3200" dirty="0"/>
              <a:t>) - specific to uptake of glucose into skeletal and adipose tissues, regulates glucose output from liver</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Other - PI3K  (</a:t>
            </a:r>
            <a:r>
              <a:rPr lang="en-US" sz="3200" dirty="0" err="1"/>
              <a:t>idelalisib</a:t>
            </a:r>
            <a:r>
              <a:rPr lang="en-US" sz="3200" dirty="0"/>
              <a:t>, duvelisib) – nonspecific nor potent inhibitors of PI3Kα</a:t>
            </a:r>
          </a:p>
          <a:p>
            <a:pPr marL="342900" indent="-342900">
              <a:buFont typeface="Arial" panose="020B0604020202020204" pitchFamily="34" charset="0"/>
              <a:buChar char="•"/>
            </a:pPr>
            <a:endParaRPr lang="en-US" sz="3200" dirty="0"/>
          </a:p>
        </p:txBody>
      </p:sp>
      <p:sp>
        <p:nvSpPr>
          <p:cNvPr id="9" name="TextBox 8">
            <a:extLst>
              <a:ext uri="{FF2B5EF4-FFF2-40B4-BE49-F238E27FC236}">
                <a16:creationId xmlns:a16="http://schemas.microsoft.com/office/drawing/2014/main" id="{16531336-34BD-14B6-981C-C9F829EBEC75}"/>
              </a:ext>
            </a:extLst>
          </p:cNvPr>
          <p:cNvSpPr txBox="1"/>
          <p:nvPr/>
        </p:nvSpPr>
        <p:spPr>
          <a:xfrm>
            <a:off x="4582282" y="6511754"/>
            <a:ext cx="3636432" cy="184666"/>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BlinkMacSystemFont"/>
                <a:ea typeface="+mn-ea"/>
                <a:cs typeface="+mn-cs"/>
              </a:rPr>
              <a:t>Rodriguez KM, </a:t>
            </a:r>
            <a:r>
              <a:rPr kumimoji="0" lang="en-US" sz="1200" b="0" i="1" u="none" strike="noStrike" kern="1200" cap="none" spc="0" normalizeH="0" baseline="0" noProof="0" dirty="0">
                <a:ln>
                  <a:noFill/>
                </a:ln>
                <a:solidFill>
                  <a:srgbClr val="212121"/>
                </a:solidFill>
                <a:effectLst/>
                <a:uLnTx/>
                <a:uFillTx/>
                <a:latin typeface="BlinkMacSystemFont"/>
                <a:ea typeface="+mn-ea"/>
                <a:cs typeface="+mn-cs"/>
              </a:rPr>
              <a:t>Clinical Therapeutics</a:t>
            </a:r>
            <a:r>
              <a:rPr kumimoji="0" lang="en-US" sz="1200" b="0" i="0" u="none" strike="noStrike" kern="1200" cap="none" spc="0" normalizeH="0" baseline="0" noProof="0" dirty="0">
                <a:ln>
                  <a:noFill/>
                </a:ln>
                <a:solidFill>
                  <a:srgbClr val="212121"/>
                </a:solidFill>
                <a:effectLst/>
                <a:uLnTx/>
                <a:uFillTx/>
                <a:latin typeface="BlinkMacSystemFont"/>
                <a:ea typeface="+mn-ea"/>
                <a:cs typeface="+mn-cs"/>
              </a:rPr>
              <a:t> 35:170-178, 2013</a:t>
            </a:r>
          </a:p>
        </p:txBody>
      </p:sp>
      <p:sp>
        <p:nvSpPr>
          <p:cNvPr id="10" name="TextBox 9">
            <a:extLst>
              <a:ext uri="{FF2B5EF4-FFF2-40B4-BE49-F238E27FC236}">
                <a16:creationId xmlns:a16="http://schemas.microsoft.com/office/drawing/2014/main" id="{83F108BC-C6C6-94F0-5C91-2E8143256A98}"/>
              </a:ext>
            </a:extLst>
          </p:cNvPr>
          <p:cNvSpPr txBox="1"/>
          <p:nvPr/>
        </p:nvSpPr>
        <p:spPr>
          <a:xfrm>
            <a:off x="1068039" y="6511754"/>
            <a:ext cx="3636432" cy="184666"/>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err="1">
                <a:ln>
                  <a:noFill/>
                </a:ln>
                <a:solidFill>
                  <a:srgbClr val="212121"/>
                </a:solidFill>
                <a:effectLst/>
                <a:uLnTx/>
                <a:uFillTx/>
                <a:latin typeface="BlinkMacSystemFont"/>
                <a:ea typeface="+mn-ea"/>
                <a:cs typeface="+mn-cs"/>
              </a:rPr>
              <a:t>Srokowski</a:t>
            </a:r>
            <a:r>
              <a:rPr kumimoji="0" lang="en-US" sz="1200" b="0" i="0" u="none" strike="noStrike" kern="1200" cap="none" spc="0" normalizeH="0" baseline="0" noProof="0" dirty="0">
                <a:ln>
                  <a:noFill/>
                </a:ln>
                <a:solidFill>
                  <a:srgbClr val="212121"/>
                </a:solidFill>
                <a:effectLst/>
                <a:uLnTx/>
                <a:uFillTx/>
                <a:latin typeface="BlinkMacSystemFont"/>
                <a:ea typeface="+mn-ea"/>
                <a:cs typeface="+mn-cs"/>
              </a:rPr>
              <a:t> TP et al, </a:t>
            </a:r>
            <a:r>
              <a:rPr kumimoji="0" lang="en-US" sz="1200" b="0" i="1" u="none" strike="noStrike" kern="1200" cap="none" spc="0" normalizeH="0" baseline="0" noProof="0" dirty="0">
                <a:ln>
                  <a:noFill/>
                </a:ln>
                <a:solidFill>
                  <a:srgbClr val="212121"/>
                </a:solidFill>
                <a:effectLst/>
                <a:uLnTx/>
                <a:uFillTx/>
                <a:latin typeface="BlinkMacSystemFont"/>
                <a:ea typeface="+mn-ea"/>
                <a:cs typeface="+mn-cs"/>
              </a:rPr>
              <a:t>J Clin Oncol</a:t>
            </a:r>
            <a:r>
              <a:rPr kumimoji="0" lang="en-US" sz="1200" b="0" i="0" u="none" strike="noStrike" kern="1200" cap="none" spc="0" normalizeH="0" baseline="0" noProof="0" dirty="0">
                <a:ln>
                  <a:noFill/>
                </a:ln>
                <a:solidFill>
                  <a:srgbClr val="212121"/>
                </a:solidFill>
                <a:effectLst/>
                <a:uLnTx/>
                <a:uFillTx/>
                <a:latin typeface="BlinkMacSystemFont"/>
                <a:ea typeface="+mn-ea"/>
                <a:cs typeface="+mn-cs"/>
              </a:rPr>
              <a:t> 27:2170-2176, 2009</a:t>
            </a:r>
          </a:p>
        </p:txBody>
      </p:sp>
      <p:sp>
        <p:nvSpPr>
          <p:cNvPr id="5" name="TextBox 4">
            <a:extLst>
              <a:ext uri="{FF2B5EF4-FFF2-40B4-BE49-F238E27FC236}">
                <a16:creationId xmlns:a16="http://schemas.microsoft.com/office/drawing/2014/main" id="{B34CA6A6-511A-0005-0B9D-7FED3606C4CC}"/>
              </a:ext>
            </a:extLst>
          </p:cNvPr>
          <p:cNvSpPr txBox="1"/>
          <p:nvPr/>
        </p:nvSpPr>
        <p:spPr>
          <a:xfrm>
            <a:off x="8218714" y="6465587"/>
            <a:ext cx="373535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BlinkMacSystemFont"/>
                <a:ea typeface="+mn-ea"/>
                <a:cs typeface="+mn-cs"/>
              </a:rPr>
              <a:t>Harrod JC…McDonnell ME. </a:t>
            </a:r>
            <a:r>
              <a:rPr kumimoji="0" lang="en-US" sz="1200" b="0" i="0" u="none" strike="noStrike" kern="1200" cap="none" spc="0" normalizeH="0" baseline="0" noProof="0" dirty="0" err="1">
                <a:ln>
                  <a:noFill/>
                </a:ln>
                <a:solidFill>
                  <a:srgbClr val="212121"/>
                </a:solidFill>
                <a:effectLst/>
                <a:uLnTx/>
                <a:uFillTx/>
                <a:latin typeface="BlinkMacSystemFont"/>
                <a:ea typeface="+mn-ea"/>
                <a:cs typeface="+mn-cs"/>
              </a:rPr>
              <a:t>Diabet</a:t>
            </a:r>
            <a:r>
              <a:rPr kumimoji="0" lang="en-US" sz="1200" b="0" i="0" u="none" strike="noStrike" kern="1200" cap="none" spc="0" normalizeH="0" baseline="0" noProof="0" dirty="0">
                <a:ln>
                  <a:noFill/>
                </a:ln>
                <a:solidFill>
                  <a:srgbClr val="212121"/>
                </a:solidFill>
                <a:effectLst/>
                <a:uLnTx/>
                <a:uFillTx/>
                <a:latin typeface="BlinkMacSystemFont"/>
                <a:ea typeface="+mn-ea"/>
                <a:cs typeface="+mn-cs"/>
              </a:rPr>
              <a:t> Med. 2024 Apr;41(4).C</a:t>
            </a:r>
          </a:p>
        </p:txBody>
      </p:sp>
      <p:sp>
        <p:nvSpPr>
          <p:cNvPr id="4" name="Rectangle: Rounded Corners 3">
            <a:extLst>
              <a:ext uri="{FF2B5EF4-FFF2-40B4-BE49-F238E27FC236}">
                <a16:creationId xmlns:a16="http://schemas.microsoft.com/office/drawing/2014/main" id="{A46D0C81-436B-995D-E141-44D89CBE08AA}"/>
              </a:ext>
            </a:extLst>
          </p:cNvPr>
          <p:cNvSpPr/>
          <p:nvPr/>
        </p:nvSpPr>
        <p:spPr>
          <a:xfrm>
            <a:off x="447869" y="3175465"/>
            <a:ext cx="11234058" cy="12985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3810562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D5A205-76AB-CF44-B32F-E33BA9A1B4D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6" name="TextBox 5">
            <a:extLst>
              <a:ext uri="{FF2B5EF4-FFF2-40B4-BE49-F238E27FC236}">
                <a16:creationId xmlns:a16="http://schemas.microsoft.com/office/drawing/2014/main" id="{74707A33-2D08-7BC0-62DE-D6F18BF8C220}"/>
              </a:ext>
            </a:extLst>
          </p:cNvPr>
          <p:cNvSpPr txBox="1"/>
          <p:nvPr/>
        </p:nvSpPr>
        <p:spPr>
          <a:xfrm flipH="1">
            <a:off x="5388864" y="3852672"/>
            <a:ext cx="7071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a:t>
            </a:r>
          </a:p>
        </p:txBody>
      </p:sp>
      <p:sp>
        <p:nvSpPr>
          <p:cNvPr id="8" name="TextBox 7">
            <a:extLst>
              <a:ext uri="{FF2B5EF4-FFF2-40B4-BE49-F238E27FC236}">
                <a16:creationId xmlns:a16="http://schemas.microsoft.com/office/drawing/2014/main" id="{5D1E6463-FAAC-EA20-A166-BDF7936654BD}"/>
              </a:ext>
            </a:extLst>
          </p:cNvPr>
          <p:cNvSpPr txBox="1"/>
          <p:nvPr/>
        </p:nvSpPr>
        <p:spPr>
          <a:xfrm>
            <a:off x="8721817" y="5061585"/>
            <a:ext cx="236071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Supports Glucose transport into skeletal, adipose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Hepatocytes </a:t>
            </a:r>
          </a:p>
        </p:txBody>
      </p:sp>
      <p:sp>
        <p:nvSpPr>
          <p:cNvPr id="9" name="TextBox 8">
            <a:extLst>
              <a:ext uri="{FF2B5EF4-FFF2-40B4-BE49-F238E27FC236}">
                <a16:creationId xmlns:a16="http://schemas.microsoft.com/office/drawing/2014/main" id="{ED1C10D6-6FAC-9533-4863-66541D126604}"/>
              </a:ext>
            </a:extLst>
          </p:cNvPr>
          <p:cNvSpPr txBox="1"/>
          <p:nvPr/>
        </p:nvSpPr>
        <p:spPr>
          <a:xfrm>
            <a:off x="7076078" y="5376672"/>
            <a:ext cx="6353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a:t>
            </a:r>
          </a:p>
        </p:txBody>
      </p:sp>
      <p:sp>
        <p:nvSpPr>
          <p:cNvPr id="12" name="Oval 11">
            <a:extLst>
              <a:ext uri="{FF2B5EF4-FFF2-40B4-BE49-F238E27FC236}">
                <a16:creationId xmlns:a16="http://schemas.microsoft.com/office/drawing/2014/main" id="{9E28B232-2132-9D91-5CC3-11B6BD19FCE5}"/>
              </a:ext>
            </a:extLst>
          </p:cNvPr>
          <p:cNvSpPr/>
          <p:nvPr/>
        </p:nvSpPr>
        <p:spPr>
          <a:xfrm>
            <a:off x="5089770" y="81771"/>
            <a:ext cx="231648" cy="2717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TextBox 12">
            <a:extLst>
              <a:ext uri="{FF2B5EF4-FFF2-40B4-BE49-F238E27FC236}">
                <a16:creationId xmlns:a16="http://schemas.microsoft.com/office/drawing/2014/main" id="{20531F5A-0FD9-A3F9-7854-49E679B4782E}"/>
              </a:ext>
            </a:extLst>
          </p:cNvPr>
          <p:cNvSpPr txBox="1"/>
          <p:nvPr/>
        </p:nvSpPr>
        <p:spPr>
          <a:xfrm>
            <a:off x="5388864" y="33003"/>
            <a:ext cx="447219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Insulin </a:t>
            </a:r>
          </a:p>
        </p:txBody>
      </p:sp>
      <p:sp>
        <p:nvSpPr>
          <p:cNvPr id="15" name="TextBox 14">
            <a:extLst>
              <a:ext uri="{FF2B5EF4-FFF2-40B4-BE49-F238E27FC236}">
                <a16:creationId xmlns:a16="http://schemas.microsoft.com/office/drawing/2014/main" id="{25F6B23B-AD4F-099D-D897-7B348F74914B}"/>
              </a:ext>
            </a:extLst>
          </p:cNvPr>
          <p:cNvSpPr txBox="1"/>
          <p:nvPr/>
        </p:nvSpPr>
        <p:spPr>
          <a:xfrm>
            <a:off x="5388864" y="1942837"/>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t>
            </a: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16" name="Picture 15">
            <a:extLst>
              <a:ext uri="{FF2B5EF4-FFF2-40B4-BE49-F238E27FC236}">
                <a16:creationId xmlns:a16="http://schemas.microsoft.com/office/drawing/2014/main" id="{CA471065-3A69-4FD8-8606-5682D602F4EC}"/>
              </a:ext>
            </a:extLst>
          </p:cNvPr>
          <p:cNvPicPr>
            <a:picLocks noChangeAspect="1"/>
          </p:cNvPicPr>
          <p:nvPr/>
        </p:nvPicPr>
        <p:blipFill>
          <a:blip r:embed="rId5">
            <a:extLst>
              <a:ext uri="{28A0092B-C50C-407E-A947-70E740481C1C}">
                <a14:useLocalDpi xmlns:a14="http://schemas.microsoft.com/office/drawing/2010/main" val="0"/>
              </a:ext>
            </a:extLst>
          </a:blip>
          <a:srcRect l="17822" t="53956" r="65822" b="38222"/>
          <a:stretch>
            <a:fillRect/>
          </a:stretch>
        </p:blipFill>
        <p:spPr>
          <a:xfrm>
            <a:off x="3407274" y="4470153"/>
            <a:ext cx="1682496" cy="536449"/>
          </a:xfrm>
          <a:prstGeom prst="rect">
            <a:avLst/>
          </a:prstGeom>
        </p:spPr>
      </p:pic>
      <p:sp>
        <p:nvSpPr>
          <p:cNvPr id="17" name="Rectangle: Rounded Corners 16">
            <a:extLst>
              <a:ext uri="{FF2B5EF4-FFF2-40B4-BE49-F238E27FC236}">
                <a16:creationId xmlns:a16="http://schemas.microsoft.com/office/drawing/2014/main" id="{D0DAFCB7-6E87-CC8D-9FB6-6FDF9A57CF4B}"/>
              </a:ext>
            </a:extLst>
          </p:cNvPr>
          <p:cNvSpPr/>
          <p:nvPr/>
        </p:nvSpPr>
        <p:spPr>
          <a:xfrm>
            <a:off x="2735072" y="3746516"/>
            <a:ext cx="2396236" cy="475488"/>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8" name="Rectangle: Rounded Corners 17">
            <a:extLst>
              <a:ext uri="{FF2B5EF4-FFF2-40B4-BE49-F238E27FC236}">
                <a16:creationId xmlns:a16="http://schemas.microsoft.com/office/drawing/2014/main" id="{700C9931-FBE9-BB7F-2F0B-B658A38FD0D8}"/>
              </a:ext>
            </a:extLst>
          </p:cNvPr>
          <p:cNvSpPr/>
          <p:nvPr/>
        </p:nvSpPr>
        <p:spPr>
          <a:xfrm>
            <a:off x="4216595" y="3222260"/>
            <a:ext cx="507610" cy="630412"/>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9" name="Rectangle: Rounded Corners 18">
            <a:extLst>
              <a:ext uri="{FF2B5EF4-FFF2-40B4-BE49-F238E27FC236}">
                <a16:creationId xmlns:a16="http://schemas.microsoft.com/office/drawing/2014/main" id="{4016F209-0D56-6889-93F7-99628E89457D}"/>
              </a:ext>
            </a:extLst>
          </p:cNvPr>
          <p:cNvSpPr/>
          <p:nvPr/>
        </p:nvSpPr>
        <p:spPr>
          <a:xfrm>
            <a:off x="4210302" y="2299977"/>
            <a:ext cx="507609" cy="883619"/>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0" name="Rectangle: Rounded Corners 19">
            <a:extLst>
              <a:ext uri="{FF2B5EF4-FFF2-40B4-BE49-F238E27FC236}">
                <a16:creationId xmlns:a16="http://schemas.microsoft.com/office/drawing/2014/main" id="{BDD8CCAB-FF50-AFCC-9ED8-587ED6C3CC2C}"/>
              </a:ext>
            </a:extLst>
          </p:cNvPr>
          <p:cNvSpPr/>
          <p:nvPr/>
        </p:nvSpPr>
        <p:spPr>
          <a:xfrm>
            <a:off x="4857106" y="3327896"/>
            <a:ext cx="416560" cy="1190808"/>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cxnSp>
        <p:nvCxnSpPr>
          <p:cNvPr id="11" name="Straight Arrow Connector 10">
            <a:extLst>
              <a:ext uri="{FF2B5EF4-FFF2-40B4-BE49-F238E27FC236}">
                <a16:creationId xmlns:a16="http://schemas.microsoft.com/office/drawing/2014/main" id="{78D980BB-621A-3BE4-7FD4-F0C4C60713C8}"/>
              </a:ext>
            </a:extLst>
          </p:cNvPr>
          <p:cNvCxnSpPr/>
          <p:nvPr/>
        </p:nvCxnSpPr>
        <p:spPr>
          <a:xfrm>
            <a:off x="6096000" y="4222004"/>
            <a:ext cx="1365504" cy="10327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1412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7BC5C-77DC-4C7D-56D4-642F85B922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142F1D-135E-ACB3-421B-58508EA2FBA1}"/>
              </a:ext>
            </a:extLst>
          </p:cNvPr>
          <p:cNvSpPr>
            <a:spLocks noGrp="1"/>
          </p:cNvSpPr>
          <p:nvPr>
            <p:ph type="title"/>
          </p:nvPr>
        </p:nvSpPr>
        <p:spPr/>
        <p:txBody>
          <a:bodyPr/>
          <a:lstStyle/>
          <a:p>
            <a:r>
              <a:rPr lang="en-US" sz="3200" b="1" dirty="0">
                <a:solidFill>
                  <a:srgbClr val="0432FF"/>
                </a:solidFill>
                <a:latin typeface="Calibri" panose="020F0502020204030204" pitchFamily="34" charset="0"/>
                <a:ea typeface="ＭＳ Ｐゴシック" charset="0"/>
                <a:cs typeface="Calibri" panose="020F0502020204030204" pitchFamily="34" charset="0"/>
              </a:rPr>
              <a:t>Downstream Pan-AKT Inhibition</a:t>
            </a:r>
          </a:p>
        </p:txBody>
      </p:sp>
      <p:sp>
        <p:nvSpPr>
          <p:cNvPr id="3" name="Content Placeholder 2">
            <a:extLst>
              <a:ext uri="{FF2B5EF4-FFF2-40B4-BE49-F238E27FC236}">
                <a16:creationId xmlns:a16="http://schemas.microsoft.com/office/drawing/2014/main" id="{43E0171A-A16A-1EED-0305-96EAE1B695C2}"/>
              </a:ext>
            </a:extLst>
          </p:cNvPr>
          <p:cNvSpPr>
            <a:spLocks noGrp="1"/>
          </p:cNvSpPr>
          <p:nvPr>
            <p:ph idx="1"/>
          </p:nvPr>
        </p:nvSpPr>
        <p:spPr>
          <a:xfrm>
            <a:off x="641350" y="1382059"/>
            <a:ext cx="10902950" cy="4023360"/>
          </a:xfrm>
        </p:spPr>
        <p:txBody>
          <a:bodyPr/>
          <a:lstStyle/>
          <a:p>
            <a:pPr marL="342900" indent="-342900">
              <a:buFont typeface="Arial" panose="020B0604020202020204" pitchFamily="34" charset="0"/>
              <a:buChar char="•"/>
            </a:pPr>
            <a:r>
              <a:rPr lang="en-US" sz="2600" b="0" dirty="0"/>
              <a:t>Capivasertib targets all 3 AKT isoforms (AKT1/2/3), inhibiting signaling driven by PIK3CA, AKT1 and/or PTEN alterations. </a:t>
            </a:r>
          </a:p>
          <a:p>
            <a:pPr marL="342900" indent="-342900">
              <a:buFont typeface="Arial" panose="020B0604020202020204" pitchFamily="34" charset="0"/>
              <a:buChar char="•"/>
            </a:pPr>
            <a:r>
              <a:rPr lang="en-US" sz="2600" b="0" dirty="0"/>
              <a:t>In combination with fulvestrant, capivasertib is approved in the US for adults with HR-positive, HER2-negative locally advanced or metastatic breast cancer with ≥1 PIK3CA, AKT1 or PTEN alterations, after disease progression on ≥1 endocrine therapy (ET)-based regimen in the metastatic setting or recurrence on or within 12 months of completing adjuvant ET.</a:t>
            </a:r>
          </a:p>
          <a:p>
            <a:pPr marL="342900" indent="-342900">
              <a:buFont typeface="Arial" panose="020B0604020202020204" pitchFamily="34" charset="0"/>
              <a:buChar char="•"/>
            </a:pPr>
            <a:r>
              <a:rPr lang="en-US" sz="2600" b="0" dirty="0"/>
              <a:t>As capivasertib inhibits physiologic PI3K/AKT pathway signaling, it leads to on-target, off-tumor toxicities. The most common adverse events are diarrhea, cutaneous adverse reactions and elevated glucose levels.</a:t>
            </a:r>
          </a:p>
        </p:txBody>
      </p:sp>
      <p:sp>
        <p:nvSpPr>
          <p:cNvPr id="10" name="TextBox 9">
            <a:extLst>
              <a:ext uri="{FF2B5EF4-FFF2-40B4-BE49-F238E27FC236}">
                <a16:creationId xmlns:a16="http://schemas.microsoft.com/office/drawing/2014/main" id="{246F4993-0969-4F66-EA3C-D86D1076A69B}"/>
              </a:ext>
            </a:extLst>
          </p:cNvPr>
          <p:cNvSpPr txBox="1"/>
          <p:nvPr/>
        </p:nvSpPr>
        <p:spPr>
          <a:xfrm>
            <a:off x="199711" y="6515571"/>
            <a:ext cx="5892058" cy="230832"/>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dirty="0">
                <a:ln>
                  <a:noFill/>
                </a:ln>
                <a:solidFill>
                  <a:srgbClr val="212121"/>
                </a:solidFill>
                <a:effectLst/>
                <a:uLnTx/>
                <a:uFillTx/>
                <a:latin typeface="Calibri" panose="020F0502020204030204" pitchFamily="34" charset="0"/>
                <a:cs typeface="Calibri" panose="020F0502020204030204" pitchFamily="34" charset="0"/>
              </a:rPr>
              <a:t>Iyengar NM et al. </a:t>
            </a:r>
            <a:r>
              <a:rPr kumimoji="0" lang="en-US" sz="1500" b="0" i="1" u="none" strike="noStrike" kern="1200" cap="none" spc="0" normalizeH="0" baseline="0" noProof="0" dirty="0">
                <a:ln>
                  <a:noFill/>
                </a:ln>
                <a:solidFill>
                  <a:srgbClr val="212121"/>
                </a:solidFill>
                <a:effectLst/>
                <a:uLnTx/>
                <a:uFillTx/>
                <a:latin typeface="Calibri" panose="020F0502020204030204" pitchFamily="34" charset="0"/>
                <a:cs typeface="Calibri" panose="020F0502020204030204" pitchFamily="34" charset="0"/>
              </a:rPr>
              <a:t>NPJ Breast Cancer </a:t>
            </a:r>
            <a:r>
              <a:rPr kumimoji="0" lang="en-US" sz="1500" b="0" i="0" u="none" strike="noStrike" kern="1200" cap="none" spc="0" normalizeH="0" baseline="0" noProof="0" dirty="0">
                <a:ln>
                  <a:noFill/>
                </a:ln>
                <a:solidFill>
                  <a:srgbClr val="212121"/>
                </a:solidFill>
                <a:effectLst/>
                <a:uLnTx/>
                <a:uFillTx/>
                <a:latin typeface="Calibri" panose="020F0502020204030204" pitchFamily="34" charset="0"/>
                <a:cs typeface="Calibri" panose="020F0502020204030204" pitchFamily="34" charset="0"/>
              </a:rPr>
              <a:t>2025 December 4;12(1):16.</a:t>
            </a:r>
          </a:p>
        </p:txBody>
      </p:sp>
    </p:spTree>
    <p:extLst>
      <p:ext uri="{BB962C8B-B14F-4D97-AF65-F5344CB8AC3E}">
        <p14:creationId xmlns:p14="http://schemas.microsoft.com/office/powerpoint/2010/main" val="16464448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718D6-9907-303F-9360-DA13669A6EF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814D0D2-8083-7357-891F-11253A362C47}"/>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BC528B60-50E8-AF4D-FFC3-FBC0CA8482EA}"/>
              </a:ext>
            </a:extLst>
          </p:cNvPr>
          <p:cNvSpPr>
            <a:spLocks noGrp="1"/>
          </p:cNvSpPr>
          <p:nvPr>
            <p:ph idx="1"/>
          </p:nvPr>
        </p:nvSpPr>
        <p:spPr>
          <a:xfrm>
            <a:off x="920747" y="1700808"/>
            <a:ext cx="10358967" cy="4799013"/>
          </a:xfrm>
        </p:spPr>
        <p:txBody>
          <a:bodyPr/>
          <a:lstStyle/>
          <a:p>
            <a:pPr marL="98425" indent="0">
              <a:buNone/>
            </a:pPr>
            <a:r>
              <a:rPr lang="en-US" dirty="0"/>
              <a:t>By what mechanism do PI3K/AKT inhibitors cause hyperglycemia?</a:t>
            </a:r>
          </a:p>
          <a:p>
            <a:pPr marL="98425" indent="0">
              <a:buNone/>
            </a:pPr>
            <a:r>
              <a:rPr lang="en-US" dirty="0"/>
              <a:t>By what mechanism do corticosteroids cause hyperglycemia?</a:t>
            </a:r>
          </a:p>
        </p:txBody>
      </p:sp>
    </p:spTree>
    <p:extLst>
      <p:ext uri="{BB962C8B-B14F-4D97-AF65-F5344CB8AC3E}">
        <p14:creationId xmlns:p14="http://schemas.microsoft.com/office/powerpoint/2010/main" val="1238633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9F9FB-B816-5D40-9FC5-2B87CC9B231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1B9CE96-D4A7-7E4F-4237-5141E88ADC17}"/>
              </a:ext>
            </a:extLst>
          </p:cNvPr>
          <p:cNvSpPr/>
          <p:nvPr/>
        </p:nvSpPr>
        <p:spPr bwMode="auto">
          <a:xfrm>
            <a:off x="659396" y="3429000"/>
            <a:ext cx="10873208" cy="648072"/>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0382B6C7-E104-CC8D-3420-47B386CC9D18}"/>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665117A1-9E7D-8483-69FA-E5A0902AD8AD}"/>
              </a:ext>
            </a:extLst>
          </p:cNvPr>
          <p:cNvSpPr>
            <a:spLocks noGrp="1"/>
          </p:cNvSpPr>
          <p:nvPr>
            <p:ph idx="1"/>
          </p:nvPr>
        </p:nvSpPr>
        <p:spPr>
          <a:xfrm>
            <a:off x="1260018" y="1484784"/>
            <a:ext cx="9804534" cy="4727456"/>
          </a:xfrm>
        </p:spPr>
        <p:txBody>
          <a:bodyPr/>
          <a:lstStyle/>
          <a:p>
            <a:pPr marL="98425" indent="0">
              <a:lnSpc>
                <a:spcPct val="100000"/>
              </a:lnSpc>
              <a:spcBef>
                <a:spcPts val="2400"/>
              </a:spcBef>
              <a:spcAft>
                <a:spcPts val="0"/>
              </a:spcAft>
              <a:buNone/>
            </a:pPr>
            <a:r>
              <a:rPr lang="en-US" sz="2600" dirty="0">
                <a:solidFill>
                  <a:schemeClr val="accent2"/>
                </a:solidFill>
              </a:rPr>
              <a:t>Introduction: </a:t>
            </a:r>
            <a:r>
              <a:rPr lang="en-US" sz="2600" dirty="0">
                <a:solidFill>
                  <a:schemeClr val="tx1"/>
                </a:solidFill>
              </a:rPr>
              <a:t>Use of On-Body Glucose Monitoring Devices</a:t>
            </a:r>
          </a:p>
          <a:p>
            <a:pPr marL="98425" indent="0">
              <a:lnSpc>
                <a:spcPct val="100000"/>
              </a:lnSpc>
              <a:spcBef>
                <a:spcPts val="2400"/>
              </a:spcBef>
              <a:spcAft>
                <a:spcPts val="0"/>
              </a:spcAft>
              <a:buNone/>
            </a:pPr>
            <a:r>
              <a:rPr lang="en-US" sz="2600" dirty="0">
                <a:solidFill>
                  <a:schemeClr val="accent2"/>
                </a:solidFill>
              </a:rPr>
              <a:t>Module 1: </a:t>
            </a:r>
            <a:r>
              <a:rPr lang="en-US" sz="2600" dirty="0">
                <a:solidFill>
                  <a:schemeClr val="tx1"/>
                </a:solidFill>
              </a:rPr>
              <a:t>Overview of Breast Cancer and Diabetes</a:t>
            </a:r>
          </a:p>
          <a:p>
            <a:pPr marL="98425" indent="0">
              <a:lnSpc>
                <a:spcPct val="100000"/>
              </a:lnSpc>
              <a:spcBef>
                <a:spcPts val="2400"/>
              </a:spcBef>
              <a:spcAft>
                <a:spcPts val="0"/>
              </a:spcAft>
              <a:buNone/>
            </a:pPr>
            <a:r>
              <a:rPr lang="en-US" sz="2600" dirty="0">
                <a:solidFill>
                  <a:schemeClr val="accent2"/>
                </a:solidFill>
              </a:rPr>
              <a:t>Module 2: </a:t>
            </a:r>
            <a:r>
              <a:rPr lang="en-US" sz="2600" dirty="0">
                <a:solidFill>
                  <a:schemeClr val="tx1"/>
                </a:solidFill>
              </a:rPr>
              <a:t>PI3K/AKT/mTOR Pathway and Glucose Metabolism</a:t>
            </a:r>
          </a:p>
          <a:p>
            <a:pPr marL="98425" indent="0">
              <a:lnSpc>
                <a:spcPct val="100000"/>
              </a:lnSpc>
              <a:spcBef>
                <a:spcPts val="2400"/>
              </a:spcBef>
              <a:spcAft>
                <a:spcPts val="0"/>
              </a:spcAft>
              <a:buNone/>
            </a:pPr>
            <a:r>
              <a:rPr lang="en-US" sz="2600" dirty="0">
                <a:solidFill>
                  <a:schemeClr val="bg1"/>
                </a:solidFill>
              </a:rPr>
              <a:t>Module 3: Case Presentations — Part 1</a:t>
            </a:r>
          </a:p>
          <a:p>
            <a:pPr marL="98425" indent="0">
              <a:lnSpc>
                <a:spcPct val="100000"/>
              </a:lnSpc>
              <a:spcBef>
                <a:spcPts val="2400"/>
              </a:spcBef>
              <a:spcAft>
                <a:spcPts val="0"/>
              </a:spcAft>
              <a:buNone/>
            </a:pPr>
            <a:r>
              <a:rPr lang="en-US" sz="2600" dirty="0">
                <a:solidFill>
                  <a:schemeClr val="accent2"/>
                </a:solidFill>
              </a:rPr>
              <a:t>Module 4: </a:t>
            </a:r>
            <a:r>
              <a:rPr lang="en-US" sz="2600" dirty="0">
                <a:solidFill>
                  <a:schemeClr val="tx1"/>
                </a:solidFill>
              </a:rPr>
              <a:t>Current Data with </a:t>
            </a:r>
            <a:r>
              <a:rPr lang="en-US" sz="2600" dirty="0" err="1">
                <a:solidFill>
                  <a:schemeClr val="tx1"/>
                </a:solidFill>
              </a:rPr>
              <a:t>Alpelisib</a:t>
            </a:r>
            <a:r>
              <a:rPr lang="en-US" sz="2600" dirty="0">
                <a:solidFill>
                  <a:schemeClr val="tx1"/>
                </a:solidFill>
              </a:rPr>
              <a:t>, </a:t>
            </a:r>
            <a:r>
              <a:rPr lang="en-US" sz="2600" dirty="0" err="1">
                <a:solidFill>
                  <a:schemeClr val="tx1"/>
                </a:solidFill>
              </a:rPr>
              <a:t>Capivasertib</a:t>
            </a:r>
            <a:r>
              <a:rPr lang="en-US" sz="2600" dirty="0">
                <a:solidFill>
                  <a:schemeClr val="tx1"/>
                </a:solidFill>
              </a:rPr>
              <a:t> and </a:t>
            </a:r>
            <a:r>
              <a:rPr lang="en-US" sz="2600" dirty="0" err="1">
                <a:solidFill>
                  <a:schemeClr val="tx1"/>
                </a:solidFill>
              </a:rPr>
              <a:t>Inavolisib</a:t>
            </a:r>
            <a:endParaRPr lang="en-US" sz="2600" dirty="0">
              <a:solidFill>
                <a:schemeClr val="tx1"/>
              </a:solidFill>
            </a:endParaRPr>
          </a:p>
          <a:p>
            <a:pPr marL="98425" indent="0">
              <a:lnSpc>
                <a:spcPct val="100000"/>
              </a:lnSpc>
              <a:spcBef>
                <a:spcPts val="2400"/>
              </a:spcBef>
              <a:spcAft>
                <a:spcPts val="0"/>
              </a:spcAft>
              <a:buNone/>
            </a:pPr>
            <a:r>
              <a:rPr lang="en-US" sz="2600" dirty="0">
                <a:solidFill>
                  <a:schemeClr val="accent2"/>
                </a:solidFill>
              </a:rPr>
              <a:t>Module 5: </a:t>
            </a:r>
            <a:r>
              <a:rPr lang="en-US" sz="2600" dirty="0">
                <a:solidFill>
                  <a:schemeClr val="tx1"/>
                </a:solidFill>
              </a:rPr>
              <a:t>Prevention and Management of Hyperglycemia </a:t>
            </a:r>
          </a:p>
          <a:p>
            <a:pPr marL="98425" indent="0">
              <a:lnSpc>
                <a:spcPct val="100000"/>
              </a:lnSpc>
              <a:spcBef>
                <a:spcPts val="2400"/>
              </a:spcBef>
              <a:spcAft>
                <a:spcPts val="0"/>
              </a:spcAft>
              <a:buNone/>
            </a:pPr>
            <a:r>
              <a:rPr lang="en-US" sz="2600" dirty="0">
                <a:solidFill>
                  <a:schemeClr val="accent2"/>
                </a:solidFill>
              </a:rPr>
              <a:t>Module 6: </a:t>
            </a:r>
            <a:r>
              <a:rPr lang="en-US" sz="2600" dirty="0">
                <a:solidFill>
                  <a:schemeClr val="tx1"/>
                </a:solidFill>
              </a:rPr>
              <a:t>Case Presentations — Part 2</a:t>
            </a:r>
          </a:p>
        </p:txBody>
      </p:sp>
    </p:spTree>
    <p:custDataLst>
      <p:tags r:id="rId1"/>
    </p:custDataLst>
    <p:extLst>
      <p:ext uri="{BB962C8B-B14F-4D97-AF65-F5344CB8AC3E}">
        <p14:creationId xmlns:p14="http://schemas.microsoft.com/office/powerpoint/2010/main" val="2065174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82AE1-7B0F-7DD6-5D41-A6B18A8FDDB9}"/>
              </a:ext>
            </a:extLst>
          </p:cNvPr>
          <p:cNvSpPr>
            <a:spLocks noGrp="1"/>
          </p:cNvSpPr>
          <p:nvPr>
            <p:ph type="title"/>
          </p:nvPr>
        </p:nvSpPr>
        <p:spPr/>
        <p:txBody>
          <a:bodyPr>
            <a:normAutofit/>
          </a:bodyPr>
          <a:lstStyle/>
          <a:p>
            <a:r>
              <a:rPr lang="en-US" sz="3200" b="1" dirty="0"/>
              <a:t>Dr Rugo Case: 79-year-old woman</a:t>
            </a:r>
            <a:br>
              <a:rPr lang="en-US" sz="2800" dirty="0"/>
            </a:br>
            <a:br>
              <a:rPr lang="en-US" sz="2800" dirty="0"/>
            </a:br>
            <a:r>
              <a:rPr lang="en-US" sz="2800" dirty="0"/>
              <a:t>HR+/HER2- MBC: </a:t>
            </a:r>
            <a:r>
              <a:rPr lang="en-US" sz="2800" dirty="0" err="1"/>
              <a:t>Capivasertib</a:t>
            </a:r>
            <a:r>
              <a:rPr lang="en-US" sz="2800" dirty="0"/>
              <a:t> and Fulvestrant</a:t>
            </a:r>
          </a:p>
        </p:txBody>
      </p:sp>
      <p:sp>
        <p:nvSpPr>
          <p:cNvPr id="3" name="Content Placeholder 2">
            <a:extLst>
              <a:ext uri="{FF2B5EF4-FFF2-40B4-BE49-F238E27FC236}">
                <a16:creationId xmlns:a16="http://schemas.microsoft.com/office/drawing/2014/main" id="{BD3A81EF-0DF0-A5E2-5030-E2AE65C8C247}"/>
              </a:ext>
            </a:extLst>
          </p:cNvPr>
          <p:cNvSpPr>
            <a:spLocks noGrp="1"/>
          </p:cNvSpPr>
          <p:nvPr>
            <p:ph idx="1"/>
          </p:nvPr>
        </p:nvSpPr>
        <p:spPr/>
        <p:txBody>
          <a:bodyPr>
            <a:normAutofit fontScale="92500"/>
          </a:bodyPr>
          <a:lstStyle/>
          <a:p>
            <a:r>
              <a:rPr lang="en-US" dirty="0"/>
              <a:t>79 </a:t>
            </a:r>
            <a:r>
              <a:rPr lang="en-US" dirty="0" err="1"/>
              <a:t>yo</a:t>
            </a:r>
            <a:r>
              <a:rPr lang="en-US" dirty="0"/>
              <a:t> woman</a:t>
            </a:r>
          </a:p>
          <a:p>
            <a:pPr lvl="1"/>
            <a:r>
              <a:rPr lang="en-US" dirty="0"/>
              <a:t>Left breast ER+/PR- ILD diagnosed in 2001 with 1/14 positive nodes</a:t>
            </a:r>
          </a:p>
          <a:p>
            <a:pPr lvl="2"/>
            <a:r>
              <a:rPr lang="en-US" dirty="0"/>
              <a:t>Treated with chemotherapy, surgery, radiation, tamoxifen for 2.5 years, then exemestane for 8 years stopping in 2012</a:t>
            </a:r>
          </a:p>
          <a:p>
            <a:pPr lvl="1"/>
            <a:r>
              <a:rPr lang="en-US" dirty="0"/>
              <a:t>2020 diagnosed with metastatic disease to pleura and bone; ER+/PR-/HER2 1+</a:t>
            </a:r>
          </a:p>
          <a:p>
            <a:pPr lvl="2"/>
            <a:r>
              <a:rPr lang="en-US" dirty="0"/>
              <a:t>Treated with letrozole/palbociclib x 2.5 years then letrozole/</a:t>
            </a:r>
            <a:r>
              <a:rPr lang="en-US" dirty="0" err="1"/>
              <a:t>abemaciclib</a:t>
            </a:r>
            <a:r>
              <a:rPr lang="en-US" dirty="0"/>
              <a:t> (due to anemia) for 1.5 years with PD in liver and Tx dependent anemia</a:t>
            </a:r>
          </a:p>
          <a:p>
            <a:pPr lvl="1"/>
            <a:r>
              <a:rPr lang="en-US" dirty="0"/>
              <a:t>Liver biopsy ER/PR+/HER2 0; NGS + ESR1 (40%) and PIK3CA (38%) mutations </a:t>
            </a:r>
          </a:p>
          <a:p>
            <a:pPr lvl="2"/>
            <a:r>
              <a:rPr lang="en-US" dirty="0"/>
              <a:t>Treated with </a:t>
            </a:r>
            <a:r>
              <a:rPr lang="en-US" dirty="0" err="1"/>
              <a:t>elacestrant</a:t>
            </a:r>
            <a:r>
              <a:rPr lang="en-US" dirty="0"/>
              <a:t>/</a:t>
            </a:r>
            <a:r>
              <a:rPr lang="en-US" dirty="0" err="1"/>
              <a:t>ribociclib</a:t>
            </a:r>
            <a:r>
              <a:rPr lang="en-US" dirty="0"/>
              <a:t> on a clinical trial x one year with slow progression in liver</a:t>
            </a:r>
          </a:p>
          <a:p>
            <a:pPr lvl="1"/>
            <a:r>
              <a:rPr lang="en-US" dirty="0"/>
              <a:t>12/2024 Fulvestrant and </a:t>
            </a:r>
            <a:r>
              <a:rPr lang="en-US" dirty="0" err="1"/>
              <a:t>capivasertib</a:t>
            </a:r>
            <a:r>
              <a:rPr lang="en-US" dirty="0"/>
              <a:t> 400 mg BID</a:t>
            </a:r>
          </a:p>
          <a:p>
            <a:pPr lvl="2"/>
            <a:r>
              <a:rPr lang="en-US" dirty="0"/>
              <a:t>Normal fasting glucose and HgbA1c (5.4)</a:t>
            </a:r>
          </a:p>
          <a:p>
            <a:pPr lvl="2"/>
            <a:endParaRPr lang="en-US" dirty="0"/>
          </a:p>
        </p:txBody>
      </p:sp>
    </p:spTree>
    <p:extLst>
      <p:ext uri="{BB962C8B-B14F-4D97-AF65-F5344CB8AC3E}">
        <p14:creationId xmlns:p14="http://schemas.microsoft.com/office/powerpoint/2010/main" val="4251457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Prof </a:t>
            </a:r>
            <a:r>
              <a:rPr lang="en-US" sz="3200" dirty="0" err="1">
                <a:solidFill>
                  <a:srgbClr val="0432FF"/>
                </a:solidFill>
              </a:rPr>
              <a:t>Curigliano</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B2728591-1D66-868B-96E4-7153236A86EF}"/>
              </a:ext>
            </a:extLst>
          </p:cNvPr>
          <p:cNvGraphicFramePr>
            <a:graphicFrameLocks/>
          </p:cNvGraphicFramePr>
          <p:nvPr/>
        </p:nvGraphicFramePr>
        <p:xfrm>
          <a:off x="1223292" y="2420888"/>
          <a:ext cx="9745414" cy="2448272"/>
        </p:xfrm>
        <a:graphic>
          <a:graphicData uri="http://schemas.openxmlformats.org/drawingml/2006/table">
            <a:tbl>
              <a:tblPr firstRow="1" bandRow="1">
                <a:tableStyleId>{F2DE63D5-997A-4646-A377-4702673A728D}</a:tableStyleId>
              </a:tblPr>
              <a:tblGrid>
                <a:gridCol w="3504556">
                  <a:extLst>
                    <a:ext uri="{9D8B030D-6E8A-4147-A177-3AD203B41FA5}">
                      <a16:colId xmlns:a16="http://schemas.microsoft.com/office/drawing/2014/main" val="20000"/>
                    </a:ext>
                  </a:extLst>
                </a:gridCol>
                <a:gridCol w="6240858">
                  <a:extLst>
                    <a:ext uri="{9D8B030D-6E8A-4147-A177-3AD203B41FA5}">
                      <a16:colId xmlns:a16="http://schemas.microsoft.com/office/drawing/2014/main" val="2117869244"/>
                    </a:ext>
                  </a:extLst>
                </a:gridCol>
              </a:tblGrid>
              <a:tr h="1380107">
                <a:tc>
                  <a:txBody>
                    <a:bodyPr/>
                    <a:lstStyle/>
                    <a:p>
                      <a:pPr algn="l"/>
                      <a:r>
                        <a:rPr lang="en-US" sz="1800" b="1" dirty="0">
                          <a:solidFill>
                            <a:schemeClr val="tx1"/>
                          </a:solidFill>
                        </a:rPr>
                        <a:t>Advisory Committees, Consulting Agreements and 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Daiichi Sankyo Inc, Gilead Sciences Inc, Lilly, Menarini Group,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68165">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2626620"/>
                  </a:ext>
                </a:extLst>
              </a:tr>
            </a:tbl>
          </a:graphicData>
        </a:graphic>
      </p:graphicFrame>
    </p:spTree>
    <p:custDataLst>
      <p:tags r:id="rId1"/>
    </p:custDataLst>
    <p:extLst>
      <p:ext uri="{BB962C8B-B14F-4D97-AF65-F5344CB8AC3E}">
        <p14:creationId xmlns:p14="http://schemas.microsoft.com/office/powerpoint/2010/main" val="3068785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F8B32-A31D-9B33-492A-CD14B4BC76D0}"/>
              </a:ext>
            </a:extLst>
          </p:cNvPr>
          <p:cNvSpPr>
            <a:spLocks noGrp="1"/>
          </p:cNvSpPr>
          <p:nvPr>
            <p:ph type="title"/>
          </p:nvPr>
        </p:nvSpPr>
        <p:spPr>
          <a:xfrm>
            <a:off x="838200" y="18255"/>
            <a:ext cx="10515600" cy="1325563"/>
          </a:xfrm>
        </p:spPr>
        <p:txBody>
          <a:bodyPr>
            <a:normAutofit fontScale="90000"/>
          </a:bodyPr>
          <a:lstStyle/>
          <a:p>
            <a:br>
              <a:rPr lang="en-US" sz="3600" dirty="0"/>
            </a:br>
            <a:r>
              <a:rPr lang="en-US" sz="3600" b="1" dirty="0"/>
              <a:t>Dr Rugo Case: 79-year-old woman (continued)</a:t>
            </a:r>
            <a:br>
              <a:rPr lang="en-US" sz="2800" b="1" dirty="0"/>
            </a:br>
            <a:br>
              <a:rPr lang="en-US" sz="2800" dirty="0"/>
            </a:br>
            <a:r>
              <a:rPr lang="en-US" sz="3100" dirty="0"/>
              <a:t>Hyperglycemia</a:t>
            </a:r>
          </a:p>
        </p:txBody>
      </p:sp>
      <p:sp>
        <p:nvSpPr>
          <p:cNvPr id="3" name="Content Placeholder 2">
            <a:extLst>
              <a:ext uri="{FF2B5EF4-FFF2-40B4-BE49-F238E27FC236}">
                <a16:creationId xmlns:a16="http://schemas.microsoft.com/office/drawing/2014/main" id="{73FE390C-B3E2-B792-6474-738EC4769C95}"/>
              </a:ext>
            </a:extLst>
          </p:cNvPr>
          <p:cNvSpPr>
            <a:spLocks noGrp="1"/>
          </p:cNvSpPr>
          <p:nvPr>
            <p:ph idx="1"/>
          </p:nvPr>
        </p:nvSpPr>
        <p:spPr>
          <a:xfrm>
            <a:off x="802570" y="1700808"/>
            <a:ext cx="10515600" cy="5357372"/>
          </a:xfrm>
        </p:spPr>
        <p:txBody>
          <a:bodyPr>
            <a:normAutofit/>
          </a:bodyPr>
          <a:lstStyle/>
          <a:p>
            <a:r>
              <a:rPr lang="en-US" sz="2400" dirty="0"/>
              <a:t>12/29/24 after visiting with family developed low grade fever, diarrhea</a:t>
            </a:r>
          </a:p>
          <a:p>
            <a:pPr lvl="1"/>
            <a:r>
              <a:rPr lang="en-US" dirty="0"/>
              <a:t>12/30/24 labs: normal glucose</a:t>
            </a:r>
          </a:p>
          <a:p>
            <a:r>
              <a:rPr lang="en-US" sz="2400" dirty="0"/>
              <a:t>12/31/24 fever returned with worsening diarrhea and malaise</a:t>
            </a:r>
          </a:p>
          <a:p>
            <a:pPr lvl="1"/>
            <a:r>
              <a:rPr lang="en-US" dirty="0"/>
              <a:t>Sent to ED</a:t>
            </a:r>
          </a:p>
          <a:p>
            <a:pPr lvl="1"/>
            <a:r>
              <a:rPr lang="en-US" dirty="0"/>
              <a:t>Glucose 461!</a:t>
            </a:r>
          </a:p>
          <a:p>
            <a:pPr lvl="1"/>
            <a:r>
              <a:rPr lang="en-US" dirty="0"/>
              <a:t>Cultures negative, </a:t>
            </a:r>
            <a:r>
              <a:rPr lang="en-US" dirty="0" err="1"/>
              <a:t>capivasertib</a:t>
            </a:r>
            <a:r>
              <a:rPr lang="en-US" dirty="0"/>
              <a:t> held, hydrated and treated with insulin with normalization of labs, resolution of diarrhea</a:t>
            </a:r>
          </a:p>
          <a:p>
            <a:r>
              <a:rPr lang="en-US" sz="2400" dirty="0"/>
              <a:t>1/15/25 </a:t>
            </a:r>
          </a:p>
          <a:p>
            <a:pPr lvl="1"/>
            <a:r>
              <a:rPr lang="en-US" dirty="0"/>
              <a:t>Restarted </a:t>
            </a:r>
            <a:r>
              <a:rPr lang="en-US" dirty="0" err="1"/>
              <a:t>capivasertib</a:t>
            </a:r>
            <a:r>
              <a:rPr lang="en-US" dirty="0"/>
              <a:t> at 320 mg, and metformin 500 mg BID</a:t>
            </a:r>
          </a:p>
          <a:p>
            <a:pPr lvl="1"/>
            <a:r>
              <a:rPr lang="en-US" dirty="0"/>
              <a:t>Tolerated well without further hyperglycemic episodes</a:t>
            </a:r>
          </a:p>
          <a:p>
            <a:pPr lvl="1"/>
            <a:r>
              <a:rPr lang="en-US" dirty="0"/>
              <a:t>12/25 progressive disease with ascites, bowel involvement</a:t>
            </a:r>
          </a:p>
          <a:p>
            <a:pPr lvl="2"/>
            <a:r>
              <a:rPr lang="en-US" sz="2400" dirty="0"/>
              <a:t>Started on dose reduced T-</a:t>
            </a:r>
            <a:r>
              <a:rPr lang="en-US" sz="2400" dirty="0" err="1"/>
              <a:t>DXd</a:t>
            </a:r>
            <a:endParaRPr lang="en-US" sz="2400" dirty="0"/>
          </a:p>
        </p:txBody>
      </p:sp>
    </p:spTree>
    <p:extLst>
      <p:ext uri="{BB962C8B-B14F-4D97-AF65-F5344CB8AC3E}">
        <p14:creationId xmlns:p14="http://schemas.microsoft.com/office/powerpoint/2010/main" val="40139541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DC1ADBD-0AC6-61CE-F3CA-86EC24037C0C}"/>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71132"/>
          <a:stretch>
            <a:fillRect/>
          </a:stretch>
        </p:blipFill>
        <p:spPr>
          <a:xfrm>
            <a:off x="4008658" y="1313656"/>
            <a:ext cx="2562628" cy="4351338"/>
          </a:xfrm>
          <a:prstGeom prst="rect">
            <a:avLst/>
          </a:prstGeom>
        </p:spPr>
      </p:pic>
      <p:pic>
        <p:nvPicPr>
          <p:cNvPr id="4" name="Picture 3">
            <a:extLst>
              <a:ext uri="{FF2B5EF4-FFF2-40B4-BE49-F238E27FC236}">
                <a16:creationId xmlns:a16="http://schemas.microsoft.com/office/drawing/2014/main" id="{4E7F08EE-90D5-C8C1-712A-982BC03D458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807200" y="1690688"/>
            <a:ext cx="5384800" cy="3327400"/>
          </a:xfrm>
          <a:prstGeom prst="rect">
            <a:avLst/>
          </a:prstGeom>
        </p:spPr>
      </p:pic>
      <p:pic>
        <p:nvPicPr>
          <p:cNvPr id="5" name="Picture 4">
            <a:extLst>
              <a:ext uri="{FF2B5EF4-FFF2-40B4-BE49-F238E27FC236}">
                <a16:creationId xmlns:a16="http://schemas.microsoft.com/office/drawing/2014/main" id="{FC744747-4ED7-7817-71FD-573B574FE04A}"/>
              </a:ext>
            </a:extLst>
          </p:cNvPr>
          <p:cNvPicPr>
            <a:picLocks noChangeAspect="1"/>
          </p:cNvPicPr>
          <p:nvPr/>
        </p:nvPicPr>
        <p:blipFill>
          <a:blip r:embed="rId2">
            <a:extLst>
              <a:ext uri="{BEBA8EAE-BF5A-486C-A8C5-ECC9F3942E4B}">
                <a14:imgProps xmlns:a14="http://schemas.microsoft.com/office/drawing/2010/main">
                  <a14:imgLayer r:embed="rId6">
                    <a14:imgEffect>
                      <a14:sharpenSoften amount="25000"/>
                    </a14:imgEffect>
                  </a14:imgLayer>
                </a14:imgProps>
              </a:ext>
            </a:extLst>
          </a:blip>
          <a:srcRect r="57611"/>
          <a:stretch>
            <a:fillRect/>
          </a:stretch>
        </p:blipFill>
        <p:spPr>
          <a:xfrm>
            <a:off x="226367" y="1289992"/>
            <a:ext cx="3782291" cy="4373670"/>
          </a:xfrm>
          <a:prstGeom prst="rect">
            <a:avLst/>
          </a:prstGeom>
        </p:spPr>
      </p:pic>
      <p:sp>
        <p:nvSpPr>
          <p:cNvPr id="8" name="Rectangle 7">
            <a:extLst>
              <a:ext uri="{FF2B5EF4-FFF2-40B4-BE49-F238E27FC236}">
                <a16:creationId xmlns:a16="http://schemas.microsoft.com/office/drawing/2014/main" id="{B033A495-AA67-9047-849A-1BC0CAE29A1C}"/>
              </a:ext>
            </a:extLst>
          </p:cNvPr>
          <p:cNvSpPr/>
          <p:nvPr/>
        </p:nvSpPr>
        <p:spPr>
          <a:xfrm>
            <a:off x="1446030" y="1313656"/>
            <a:ext cx="803564" cy="400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9889168C-7CF4-7032-A045-6E6435600DB9}"/>
              </a:ext>
            </a:extLst>
          </p:cNvPr>
          <p:cNvSpPr/>
          <p:nvPr/>
        </p:nvSpPr>
        <p:spPr>
          <a:xfrm>
            <a:off x="2117512" y="1186439"/>
            <a:ext cx="803564" cy="400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itle 1">
            <a:extLst>
              <a:ext uri="{FF2B5EF4-FFF2-40B4-BE49-F238E27FC236}">
                <a16:creationId xmlns:a16="http://schemas.microsoft.com/office/drawing/2014/main" id="{FB03AFB2-D807-2657-9D3B-53DF7F3EC2F5}"/>
              </a:ext>
            </a:extLst>
          </p:cNvPr>
          <p:cNvSpPr>
            <a:spLocks noGrp="1"/>
          </p:cNvSpPr>
          <p:nvPr>
            <p:ph type="title"/>
          </p:nvPr>
        </p:nvSpPr>
        <p:spPr>
          <a:xfrm>
            <a:off x="838200" y="18255"/>
            <a:ext cx="10515600" cy="1325563"/>
          </a:xfrm>
        </p:spPr>
        <p:txBody>
          <a:bodyPr>
            <a:normAutofit/>
          </a:bodyPr>
          <a:lstStyle/>
          <a:p>
            <a:br>
              <a:rPr lang="en-US" sz="3600" dirty="0"/>
            </a:br>
            <a:r>
              <a:rPr lang="en-US" sz="3600" b="1" dirty="0"/>
              <a:t>Dr Rugo Case: 79-year-old woman (continued)</a:t>
            </a:r>
            <a:endParaRPr lang="en-US" sz="3100" dirty="0"/>
          </a:p>
        </p:txBody>
      </p:sp>
    </p:spTree>
    <p:extLst>
      <p:ext uri="{BB962C8B-B14F-4D97-AF65-F5344CB8AC3E}">
        <p14:creationId xmlns:p14="http://schemas.microsoft.com/office/powerpoint/2010/main" val="12977875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tangolo 23"/>
          <p:cNvSpPr/>
          <p:nvPr/>
        </p:nvSpPr>
        <p:spPr>
          <a:xfrm>
            <a:off x="0" y="6529705"/>
            <a:ext cx="12192000" cy="32829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90"/>
              </a:solidFill>
              <a:effectLst/>
              <a:uLnTx/>
              <a:uFillTx/>
              <a:latin typeface="Calibri"/>
              <a:ea typeface="+mn-ea"/>
              <a:cs typeface="+mn-cs"/>
            </a:endParaRPr>
          </a:p>
        </p:txBody>
      </p:sp>
      <p:sp>
        <p:nvSpPr>
          <p:cNvPr id="2" name="Title 2">
            <a:extLst>
              <a:ext uri="{FF2B5EF4-FFF2-40B4-BE49-F238E27FC236}">
                <a16:creationId xmlns:a16="http://schemas.microsoft.com/office/drawing/2014/main" id="{C49E2771-0B72-4079-BF5D-C5FC222D7115}"/>
              </a:ext>
            </a:extLst>
          </p:cNvPr>
          <p:cNvSpPr txBox="1">
            <a:spLocks/>
          </p:cNvSpPr>
          <p:nvPr/>
        </p:nvSpPr>
        <p:spPr>
          <a:xfrm>
            <a:off x="479999" y="476672"/>
            <a:ext cx="11213020" cy="576000"/>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ea typeface="Arial Narrow"/>
                <a:cs typeface="Arial Narrow"/>
              </a:rPr>
              <a:t>Prof </a:t>
            </a:r>
            <a:r>
              <a:rPr kumimoji="0" lang="en-GB" sz="3200" b="1" i="0" u="none" strike="noStrike" kern="1200" cap="none" spc="0" normalizeH="0" baseline="0" noProof="0" dirty="0" err="1">
                <a:ln>
                  <a:noFill/>
                </a:ln>
                <a:solidFill>
                  <a:srgbClr val="2867AE"/>
                </a:solidFill>
                <a:effectLst/>
                <a:uLnTx/>
                <a:uFillTx/>
                <a:latin typeface="Arial Narrow" panose="020B0606020202030204" pitchFamily="34" charset="0"/>
                <a:ea typeface="Arial Narrow"/>
                <a:cs typeface="Arial Narrow"/>
              </a:rPr>
              <a:t>Curigliano</a:t>
            </a:r>
            <a:r>
              <a:rPr kumimoji="0" lang="en-GB" sz="3200" b="1" i="0" u="none" strike="noStrike" kern="1200" cap="none" spc="0" normalizeH="0" baseline="0" noProof="0" dirty="0">
                <a:ln>
                  <a:noFill/>
                </a:ln>
                <a:solidFill>
                  <a:srgbClr val="2867AE"/>
                </a:solidFill>
                <a:effectLst/>
                <a:uLnTx/>
                <a:uFillTx/>
                <a:latin typeface="Arial Narrow" panose="020B0606020202030204" pitchFamily="34" charset="0"/>
                <a:ea typeface="Arial Narrow"/>
                <a:cs typeface="Arial Narrow"/>
              </a:rPr>
              <a:t> Case: 61-year-old woman</a:t>
            </a:r>
          </a:p>
          <a:p>
            <a:pPr marL="0" marR="0" lvl="0" indent="0" algn="l" defTabSz="609585" rtl="0" eaLnBrk="1" fontAlgn="auto" latinLnBrk="0" hangingPunct="1">
              <a:lnSpc>
                <a:spcPct val="100000"/>
              </a:lnSpc>
              <a:spcBef>
                <a:spcPct val="0"/>
              </a:spcBef>
              <a:spcAft>
                <a:spcPts val="0"/>
              </a:spcAft>
              <a:buClrTx/>
              <a:buSzTx/>
              <a:buFontTx/>
              <a:buNone/>
              <a:tabLst/>
              <a:defRPr/>
            </a:pPr>
            <a:endParaRPr kumimoji="0" lang="en-GB" sz="1000" b="1" i="0" u="none" strike="noStrike" kern="1200" cap="none" spc="0" normalizeH="0" baseline="0" noProof="0" dirty="0">
              <a:ln>
                <a:noFill/>
              </a:ln>
              <a:solidFill>
                <a:srgbClr val="2867AE"/>
              </a:solidFill>
              <a:effectLst/>
              <a:uLnTx/>
              <a:uFillTx/>
              <a:latin typeface="Arial Narrow" panose="020B0606020202030204" pitchFamily="34" charset="0"/>
              <a:ea typeface="Arial Narrow"/>
              <a:cs typeface="Arial Narrow"/>
            </a:endParaRPr>
          </a:p>
        </p:txBody>
      </p:sp>
      <p:sp>
        <p:nvSpPr>
          <p:cNvPr id="3" name="Rectangle 14">
            <a:extLst>
              <a:ext uri="{FF2B5EF4-FFF2-40B4-BE49-F238E27FC236}">
                <a16:creationId xmlns:a16="http://schemas.microsoft.com/office/drawing/2014/main" id="{3E628CA6-E24B-4B7F-B321-D50ADD871BAC}"/>
              </a:ext>
            </a:extLst>
          </p:cNvPr>
          <p:cNvSpPr/>
          <p:nvPr/>
        </p:nvSpPr>
        <p:spPr bwMode="auto">
          <a:xfrm>
            <a:off x="1529373" y="1472182"/>
            <a:ext cx="5382909" cy="4308872"/>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15995" lvl="0" indent="-215995" defTabSz="914377" eaLnBrk="0" hangingPunct="0">
              <a:spcBef>
                <a:spcPts val="600"/>
              </a:spcBef>
              <a:buFont typeface="Arial" panose="020B0604020202020204" pitchFamily="34" charset="0"/>
              <a:buChar char="•"/>
              <a:defRPr/>
            </a:pPr>
            <a:r>
              <a:rPr kumimoji="0" lang="en-US" sz="20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61-year-old overweight woman (</a:t>
            </a:r>
            <a:r>
              <a:rPr lang="en-US" sz="2000" b="0" dirty="0">
                <a:solidFill>
                  <a:srgbClr val="1E325F"/>
                </a:solidFill>
                <a:latin typeface="Arial Narrow" panose="020B0606020202030204" pitchFamily="34" charset="0"/>
                <a:ea typeface="MS PGothic" panose="020B0600070205080204" pitchFamily="34" charset="-128"/>
              </a:rPr>
              <a:t>BMI: 31 kg/m</a:t>
            </a:r>
            <a:r>
              <a:rPr lang="en-US" sz="2000" b="0" baseline="30000" dirty="0">
                <a:solidFill>
                  <a:srgbClr val="1E325F"/>
                </a:solidFill>
                <a:latin typeface="Arial Narrow" panose="020B0606020202030204" pitchFamily="34" charset="0"/>
                <a:ea typeface="MS PGothic" panose="020B0600070205080204" pitchFamily="34" charset="-128"/>
              </a:rPr>
              <a:t>2</a:t>
            </a:r>
            <a:r>
              <a:rPr lang="en-US" sz="2000" b="0" dirty="0">
                <a:solidFill>
                  <a:srgbClr val="1E325F"/>
                </a:solidFill>
                <a:latin typeface="Arial Narrow" panose="020B0606020202030204" pitchFamily="34" charset="0"/>
                <a:ea typeface="MS PGothic" panose="020B0600070205080204" pitchFamily="34" charset="-128"/>
              </a:rPr>
              <a:t>) with family history of cancer</a:t>
            </a:r>
          </a:p>
          <a:p>
            <a:pPr marL="215995" lvl="0" indent="-215995" defTabSz="914377" eaLnBrk="0" hangingPunct="0">
              <a:spcBef>
                <a:spcPts val="600"/>
              </a:spcBef>
              <a:buFont typeface="Arial" panose="020B0604020202020204" pitchFamily="34" charset="0"/>
              <a:buChar char="•"/>
              <a:defRPr/>
            </a:pPr>
            <a:r>
              <a:rPr kumimoji="0" lang="en-US" sz="20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rPr>
              <a:t>Diagnosed with metastatic ER+/HER2-low BC (</a:t>
            </a:r>
            <a:r>
              <a:rPr lang="en-US" sz="2000" b="0" dirty="0">
                <a:solidFill>
                  <a:srgbClr val="1E325F"/>
                </a:solidFill>
                <a:latin typeface="Arial Narrow" panose="020B0606020202030204" pitchFamily="34" charset="0"/>
                <a:ea typeface="MS PGothic" panose="020B0600070205080204" pitchFamily="34" charset="-128"/>
              </a:rPr>
              <a:t>germline BRCA2 mutation)</a:t>
            </a:r>
            <a:endParaRPr kumimoji="0" lang="en-US" sz="20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a:p>
            <a:pPr marL="215995" lvl="0" indent="-215995" defTabSz="914377" eaLnBrk="0" hangingPunct="0">
              <a:spcBef>
                <a:spcPts val="600"/>
              </a:spcBef>
              <a:buFont typeface="Arial" panose="020B0604020202020204" pitchFamily="34" charset="0"/>
              <a:buChar char="•"/>
              <a:defRPr/>
            </a:pPr>
            <a:r>
              <a:rPr lang="en-US" sz="2000" b="0" dirty="0">
                <a:solidFill>
                  <a:srgbClr val="1E325F"/>
                </a:solidFill>
                <a:latin typeface="Arial Narrow" panose="020B0606020202030204" pitchFamily="34" charset="0"/>
                <a:ea typeface="MS PGothic" panose="020B0600070205080204" pitchFamily="34" charset="-128"/>
                <a:cs typeface="+mn-cs"/>
              </a:rPr>
              <a:t>Receives first-line </a:t>
            </a:r>
            <a:r>
              <a:rPr lang="en-US" sz="2000" b="0" dirty="0" err="1">
                <a:solidFill>
                  <a:srgbClr val="1E325F"/>
                </a:solidFill>
                <a:latin typeface="Arial Narrow" panose="020B0606020202030204" pitchFamily="34" charset="0"/>
                <a:ea typeface="MS PGothic" panose="020B0600070205080204" pitchFamily="34" charset="-128"/>
                <a:cs typeface="+mn-cs"/>
              </a:rPr>
              <a:t>ribociclib</a:t>
            </a:r>
            <a:r>
              <a:rPr lang="en-US" sz="2000" b="0" dirty="0">
                <a:solidFill>
                  <a:srgbClr val="1E325F"/>
                </a:solidFill>
                <a:latin typeface="Arial Narrow" panose="020B0606020202030204" pitchFamily="34" charset="0"/>
                <a:ea typeface="MS PGothic" panose="020B0600070205080204" pitchFamily="34" charset="-128"/>
                <a:cs typeface="+mn-cs"/>
              </a:rPr>
              <a:t>/letrozole</a:t>
            </a:r>
          </a:p>
          <a:p>
            <a:pPr marL="215995" lvl="0" indent="-215995" defTabSz="914377" eaLnBrk="0" hangingPunct="0">
              <a:spcBef>
                <a:spcPts val="600"/>
              </a:spcBef>
              <a:buFont typeface="Arial" panose="020B0604020202020204" pitchFamily="34" charset="0"/>
              <a:buChar char="•"/>
              <a:defRPr/>
            </a:pPr>
            <a:r>
              <a:rPr lang="en-US" sz="2000" b="0" dirty="0">
                <a:solidFill>
                  <a:srgbClr val="1E325F"/>
                </a:solidFill>
                <a:latin typeface="Arial Narrow" panose="020B0606020202030204" pitchFamily="34" charset="0"/>
                <a:ea typeface="MS PGothic" panose="020B0600070205080204" pitchFamily="34" charset="-128"/>
                <a:cs typeface="+mn-cs"/>
              </a:rPr>
              <a:t>One year later undergoes bilateral nipple-sparing mastectomies for disease progression</a:t>
            </a:r>
          </a:p>
          <a:p>
            <a:pPr marL="215995" lvl="0" indent="-215995" defTabSz="914377" eaLnBrk="0" hangingPunct="0">
              <a:spcBef>
                <a:spcPts val="600"/>
              </a:spcBef>
              <a:buFont typeface="Arial" panose="020B0604020202020204" pitchFamily="34" charset="0"/>
              <a:buChar char="•"/>
              <a:defRPr/>
            </a:pPr>
            <a:r>
              <a:rPr lang="en-US" sz="2000" b="0" dirty="0">
                <a:solidFill>
                  <a:srgbClr val="1E325F"/>
                </a:solidFill>
                <a:latin typeface="Arial Narrow" panose="020B0606020202030204" pitchFamily="34" charset="0"/>
                <a:ea typeface="MS PGothic" panose="020B0600070205080204" pitchFamily="34" charset="-128"/>
                <a:cs typeface="+mn-cs"/>
              </a:rPr>
              <a:t>Genetic testing reveals </a:t>
            </a:r>
            <a:r>
              <a:rPr lang="en-US" sz="2000" dirty="0">
                <a:solidFill>
                  <a:srgbClr val="1E325F"/>
                </a:solidFill>
                <a:latin typeface="Arial Narrow" panose="020B0606020202030204" pitchFamily="34" charset="0"/>
                <a:ea typeface="MS PGothic" panose="020B0600070205080204" pitchFamily="34" charset="-128"/>
              </a:rPr>
              <a:t>PIK3CA E542K mutation</a:t>
            </a:r>
          </a:p>
          <a:p>
            <a:pPr marL="215995" lvl="0" indent="-215995" defTabSz="914377" eaLnBrk="0" hangingPunct="0">
              <a:spcBef>
                <a:spcPts val="600"/>
              </a:spcBef>
              <a:buFont typeface="Arial" panose="020B0604020202020204" pitchFamily="34" charset="0"/>
              <a:buChar char="•"/>
              <a:defRPr/>
            </a:pPr>
            <a:r>
              <a:rPr lang="en-US" sz="2000" b="0" dirty="0">
                <a:solidFill>
                  <a:srgbClr val="1E325F"/>
                </a:solidFill>
                <a:latin typeface="Arial Narrow" panose="020B0606020202030204" pitchFamily="34" charset="0"/>
                <a:ea typeface="MS PGothic" panose="020B0600070205080204" pitchFamily="34" charset="-128"/>
              </a:rPr>
              <a:t>Patient receives </a:t>
            </a:r>
            <a:r>
              <a:rPr lang="en-US" sz="2000" b="0" dirty="0" err="1">
                <a:solidFill>
                  <a:srgbClr val="1E325F"/>
                </a:solidFill>
                <a:latin typeface="Arial Narrow" panose="020B0606020202030204" pitchFamily="34" charset="0"/>
                <a:ea typeface="MS PGothic" panose="020B0600070205080204" pitchFamily="34" charset="-128"/>
              </a:rPr>
              <a:t>capivasertib</a:t>
            </a:r>
            <a:r>
              <a:rPr lang="en-US" sz="2000" b="0" dirty="0">
                <a:solidFill>
                  <a:srgbClr val="1E325F"/>
                </a:solidFill>
                <a:latin typeface="Arial Narrow" panose="020B0606020202030204" pitchFamily="34" charset="0"/>
                <a:ea typeface="MS PGothic" panose="020B0600070205080204" pitchFamily="34" charset="-128"/>
              </a:rPr>
              <a:t>/</a:t>
            </a:r>
            <a:r>
              <a:rPr lang="en-US" sz="2000" b="0" dirty="0" err="1">
                <a:solidFill>
                  <a:srgbClr val="1E325F"/>
                </a:solidFill>
                <a:latin typeface="Arial Narrow" panose="020B0606020202030204" pitchFamily="34" charset="0"/>
                <a:ea typeface="MS PGothic" panose="020B0600070205080204" pitchFamily="34" charset="-128"/>
              </a:rPr>
              <a:t>fulvestrant</a:t>
            </a:r>
            <a:endParaRPr lang="en-US" sz="2000" b="0" dirty="0">
              <a:solidFill>
                <a:srgbClr val="1E325F"/>
              </a:solidFill>
              <a:latin typeface="Arial Narrow" panose="020B0606020202030204" pitchFamily="34" charset="0"/>
              <a:ea typeface="MS PGothic" panose="020B0600070205080204" pitchFamily="34" charset="-128"/>
            </a:endParaRPr>
          </a:p>
          <a:p>
            <a:pPr marL="215995" indent="-215995" defTabSz="914377" eaLnBrk="0" hangingPunct="0">
              <a:spcBef>
                <a:spcPts val="600"/>
              </a:spcBef>
              <a:buFont typeface="Arial" panose="020B0604020202020204" pitchFamily="34" charset="0"/>
              <a:buChar char="•"/>
              <a:defRPr/>
            </a:pPr>
            <a:r>
              <a:rPr lang="en-US" sz="2000" b="0" dirty="0">
                <a:solidFill>
                  <a:srgbClr val="1E325F"/>
                </a:solidFill>
                <a:latin typeface="Arial Narrow" panose="020B0606020202030204" pitchFamily="34" charset="0"/>
                <a:ea typeface="MS PGothic" panose="020B0600070205080204" pitchFamily="34" charset="-128"/>
              </a:rPr>
              <a:t>Baseline assessment:</a:t>
            </a:r>
          </a:p>
          <a:p>
            <a:pPr marL="646208" lvl="1" indent="-215995" defTabSz="914377" eaLnBrk="0" hangingPunct="0">
              <a:spcBef>
                <a:spcPts val="600"/>
              </a:spcBef>
              <a:buFont typeface="Arial" panose="020B0604020202020204" pitchFamily="34" charset="0"/>
              <a:buChar char="•"/>
              <a:defRPr/>
            </a:pPr>
            <a:r>
              <a:rPr lang="it-IT" sz="2000" b="0" dirty="0" err="1">
                <a:solidFill>
                  <a:srgbClr val="1E325F"/>
                </a:solidFill>
                <a:latin typeface="Arial Narrow" panose="020B0606020202030204" pitchFamily="34" charset="0"/>
                <a:ea typeface="MS PGothic" panose="020B0600070205080204" pitchFamily="34" charset="-128"/>
              </a:rPr>
              <a:t>Fasting</a:t>
            </a:r>
            <a:r>
              <a:rPr lang="it-IT" sz="2000" b="0" dirty="0">
                <a:solidFill>
                  <a:srgbClr val="1E325F"/>
                </a:solidFill>
                <a:latin typeface="Arial Narrow" panose="020B0606020202030204" pitchFamily="34" charset="0"/>
                <a:ea typeface="MS PGothic" panose="020B0600070205080204" pitchFamily="34" charset="-128"/>
              </a:rPr>
              <a:t> </a:t>
            </a:r>
            <a:r>
              <a:rPr lang="it-IT" sz="2000" b="0" dirty="0" err="1">
                <a:solidFill>
                  <a:srgbClr val="1E325F"/>
                </a:solidFill>
                <a:latin typeface="Arial Narrow" panose="020B0606020202030204" pitchFamily="34" charset="0"/>
                <a:ea typeface="MS PGothic" panose="020B0600070205080204" pitchFamily="34" charset="-128"/>
              </a:rPr>
              <a:t>glucose</a:t>
            </a:r>
            <a:r>
              <a:rPr lang="it-IT" sz="2000" b="0" dirty="0">
                <a:solidFill>
                  <a:srgbClr val="1E325F"/>
                </a:solidFill>
                <a:latin typeface="Arial Narrow" panose="020B0606020202030204" pitchFamily="34" charset="0"/>
                <a:ea typeface="MS PGothic" panose="020B0600070205080204" pitchFamily="34" charset="-128"/>
              </a:rPr>
              <a:t>: 126 mg/</a:t>
            </a:r>
            <a:r>
              <a:rPr lang="it-IT" sz="2000" b="0" dirty="0" err="1">
                <a:solidFill>
                  <a:srgbClr val="1E325F"/>
                </a:solidFill>
                <a:latin typeface="Arial Narrow" panose="020B0606020202030204" pitchFamily="34" charset="0"/>
                <a:ea typeface="MS PGothic" panose="020B0600070205080204" pitchFamily="34" charset="-128"/>
              </a:rPr>
              <a:t>dL</a:t>
            </a:r>
            <a:r>
              <a:rPr lang="it-IT" sz="2000" b="0" dirty="0">
                <a:solidFill>
                  <a:srgbClr val="1E325F"/>
                </a:solidFill>
                <a:latin typeface="Arial Narrow" panose="020B0606020202030204" pitchFamily="34" charset="0"/>
                <a:ea typeface="MS PGothic" panose="020B0600070205080204" pitchFamily="34" charset="-128"/>
              </a:rPr>
              <a:t>  </a:t>
            </a:r>
          </a:p>
          <a:p>
            <a:pPr marL="646208" lvl="1" indent="-215995" defTabSz="914377" eaLnBrk="0" hangingPunct="0">
              <a:spcBef>
                <a:spcPts val="600"/>
              </a:spcBef>
              <a:buFont typeface="Arial" panose="020B0604020202020204" pitchFamily="34" charset="0"/>
              <a:buChar char="•"/>
              <a:defRPr/>
            </a:pPr>
            <a:r>
              <a:rPr lang="it-IT" sz="2000" b="0" dirty="0" err="1">
                <a:solidFill>
                  <a:srgbClr val="1E325F"/>
                </a:solidFill>
                <a:latin typeface="Arial Narrow" panose="020B0606020202030204" pitchFamily="34" charset="0"/>
                <a:ea typeface="MS PGothic" panose="020B0600070205080204" pitchFamily="34" charset="-128"/>
              </a:rPr>
              <a:t>Hemoglobin</a:t>
            </a:r>
            <a:r>
              <a:rPr lang="it-IT" sz="2000" b="0" dirty="0">
                <a:solidFill>
                  <a:srgbClr val="1E325F"/>
                </a:solidFill>
                <a:latin typeface="Arial Narrow" panose="020B0606020202030204" pitchFamily="34" charset="0"/>
                <a:ea typeface="MS PGothic" panose="020B0600070205080204" pitchFamily="34" charset="-128"/>
              </a:rPr>
              <a:t> A1C 5.2%</a:t>
            </a:r>
            <a:endParaRPr kumimoji="0" lang="en-US" sz="2000" b="0" i="0" u="none" strike="noStrike" kern="1200" cap="none" spc="0" normalizeH="0" baseline="0" noProof="0" dirty="0">
              <a:ln>
                <a:noFill/>
              </a:ln>
              <a:solidFill>
                <a:srgbClr val="1E325F"/>
              </a:solidFill>
              <a:effectLst/>
              <a:uLnTx/>
              <a:uFillTx/>
              <a:latin typeface="Arial Narrow" panose="020B0606020202030204" pitchFamily="34" charset="0"/>
              <a:ea typeface="MS PGothic" panose="020B0600070205080204" pitchFamily="34" charset="-128"/>
              <a:cs typeface="+mn-cs"/>
            </a:endParaRPr>
          </a:p>
        </p:txBody>
      </p:sp>
      <p:pic>
        <p:nvPicPr>
          <p:cNvPr id="5" name="Graphic 66" descr="Female Profile outline">
            <a:extLst>
              <a:ext uri="{FF2B5EF4-FFF2-40B4-BE49-F238E27FC236}">
                <a16:creationId xmlns:a16="http://schemas.microsoft.com/office/drawing/2014/main" id="{53D1313F-80B6-469B-9945-2842C5934A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3443" y="1533795"/>
            <a:ext cx="766895" cy="766895"/>
          </a:xfrm>
          <a:prstGeom prst="rect">
            <a:avLst/>
          </a:prstGeom>
        </p:spPr>
      </p:pic>
      <p:pic>
        <p:nvPicPr>
          <p:cNvPr id="7" name="Immagine 6" descr="pedigree.png"/>
          <p:cNvPicPr>
            <a:picLocks noChangeAspect="1"/>
          </p:cNvPicPr>
          <p:nvPr/>
        </p:nvPicPr>
        <p:blipFill rotWithShape="1">
          <a:blip r:embed="rId4">
            <a:extLst>
              <a:ext uri="{28A0092B-C50C-407E-A947-70E740481C1C}">
                <a14:useLocalDpi xmlns:a14="http://schemas.microsoft.com/office/drawing/2010/main" val="0"/>
              </a:ext>
            </a:extLst>
          </a:blip>
          <a:srcRect l="37616" t="21193" r="11080" b="18725"/>
          <a:stretch/>
        </p:blipFill>
        <p:spPr>
          <a:xfrm>
            <a:off x="7281226" y="1425220"/>
            <a:ext cx="3316113" cy="4769979"/>
          </a:xfrm>
          <a:prstGeom prst="rect">
            <a:avLst/>
          </a:prstGeom>
        </p:spPr>
      </p:pic>
      <p:cxnSp>
        <p:nvCxnSpPr>
          <p:cNvPr id="8" name="Connettore 1 7"/>
          <p:cNvCxnSpPr/>
          <p:nvPr/>
        </p:nvCxnSpPr>
        <p:spPr>
          <a:xfrm flipV="1">
            <a:off x="7282349" y="2830238"/>
            <a:ext cx="521012" cy="509207"/>
          </a:xfrm>
          <a:prstGeom prst="line">
            <a:avLst/>
          </a:prstGeom>
          <a:ln>
            <a:solidFill>
              <a:srgbClr val="2867AE"/>
            </a:solidFill>
          </a:ln>
          <a:effectLst/>
        </p:spPr>
        <p:style>
          <a:lnRef idx="2">
            <a:schemeClr val="accent1"/>
          </a:lnRef>
          <a:fillRef idx="0">
            <a:schemeClr val="accent1"/>
          </a:fillRef>
          <a:effectRef idx="1">
            <a:schemeClr val="accent1"/>
          </a:effectRef>
          <a:fontRef idx="minor">
            <a:schemeClr val="tx1"/>
          </a:fontRef>
        </p:style>
      </p:cxnSp>
      <p:cxnSp>
        <p:nvCxnSpPr>
          <p:cNvPr id="9" name="Connettore 1 8"/>
          <p:cNvCxnSpPr/>
          <p:nvPr/>
        </p:nvCxnSpPr>
        <p:spPr>
          <a:xfrm flipV="1">
            <a:off x="7923673" y="2843966"/>
            <a:ext cx="521012" cy="509207"/>
          </a:xfrm>
          <a:prstGeom prst="line">
            <a:avLst/>
          </a:prstGeom>
          <a:ln>
            <a:solidFill>
              <a:srgbClr val="2867AE"/>
            </a:solidFill>
          </a:ln>
          <a:effectLst/>
        </p:spPr>
        <p:style>
          <a:lnRef idx="2">
            <a:schemeClr val="accent1"/>
          </a:lnRef>
          <a:fillRef idx="0">
            <a:schemeClr val="accent1"/>
          </a:fillRef>
          <a:effectRef idx="1">
            <a:schemeClr val="accent1"/>
          </a:effectRef>
          <a:fontRef idx="minor">
            <a:schemeClr val="tx1"/>
          </a:fontRef>
        </p:style>
      </p:cxnSp>
      <p:cxnSp>
        <p:nvCxnSpPr>
          <p:cNvPr id="10" name="Connettore 1 9"/>
          <p:cNvCxnSpPr/>
          <p:nvPr/>
        </p:nvCxnSpPr>
        <p:spPr>
          <a:xfrm flipV="1">
            <a:off x="8588679" y="2845851"/>
            <a:ext cx="521012" cy="509207"/>
          </a:xfrm>
          <a:prstGeom prst="line">
            <a:avLst/>
          </a:prstGeom>
          <a:ln>
            <a:solidFill>
              <a:srgbClr val="2867AE"/>
            </a:solidFill>
          </a:ln>
          <a:effectLst/>
        </p:spPr>
        <p:style>
          <a:lnRef idx="2">
            <a:schemeClr val="accent1"/>
          </a:lnRef>
          <a:fillRef idx="0">
            <a:schemeClr val="accent1"/>
          </a:fillRef>
          <a:effectRef idx="1">
            <a:schemeClr val="accent1"/>
          </a:effectRef>
          <a:fontRef idx="minor">
            <a:schemeClr val="tx1"/>
          </a:fontRef>
        </p:style>
      </p:cxnSp>
      <p:cxnSp>
        <p:nvCxnSpPr>
          <p:cNvPr id="11" name="Connettore 1 10"/>
          <p:cNvCxnSpPr/>
          <p:nvPr/>
        </p:nvCxnSpPr>
        <p:spPr>
          <a:xfrm flipV="1">
            <a:off x="9263629" y="2834010"/>
            <a:ext cx="521012" cy="509207"/>
          </a:xfrm>
          <a:prstGeom prst="line">
            <a:avLst/>
          </a:prstGeom>
          <a:ln>
            <a:solidFill>
              <a:srgbClr val="2867AE"/>
            </a:solidFill>
          </a:ln>
          <a:effectLst/>
        </p:spPr>
        <p:style>
          <a:lnRef idx="2">
            <a:schemeClr val="accent1"/>
          </a:lnRef>
          <a:fillRef idx="0">
            <a:schemeClr val="accent1"/>
          </a:fillRef>
          <a:effectRef idx="1">
            <a:schemeClr val="accent1"/>
          </a:effectRef>
          <a:fontRef idx="minor">
            <a:schemeClr val="tx1"/>
          </a:fontRef>
        </p:style>
      </p:cxnSp>
      <p:cxnSp>
        <p:nvCxnSpPr>
          <p:cNvPr id="12" name="Connettore 1 11"/>
          <p:cNvCxnSpPr/>
          <p:nvPr/>
        </p:nvCxnSpPr>
        <p:spPr>
          <a:xfrm flipV="1">
            <a:off x="9867530" y="2845851"/>
            <a:ext cx="521012" cy="509207"/>
          </a:xfrm>
          <a:prstGeom prst="line">
            <a:avLst/>
          </a:prstGeom>
          <a:ln>
            <a:solidFill>
              <a:srgbClr val="2867AE"/>
            </a:solidFill>
          </a:ln>
          <a:effectLst/>
        </p:spPr>
        <p:style>
          <a:lnRef idx="2">
            <a:schemeClr val="accent1"/>
          </a:lnRef>
          <a:fillRef idx="0">
            <a:schemeClr val="accent1"/>
          </a:fillRef>
          <a:effectRef idx="1">
            <a:schemeClr val="accent1"/>
          </a:effectRef>
          <a:fontRef idx="minor">
            <a:schemeClr val="tx1"/>
          </a:fontRef>
        </p:style>
      </p:cxnSp>
      <p:cxnSp>
        <p:nvCxnSpPr>
          <p:cNvPr id="13" name="Connettore 1 12"/>
          <p:cNvCxnSpPr/>
          <p:nvPr/>
        </p:nvCxnSpPr>
        <p:spPr>
          <a:xfrm flipV="1">
            <a:off x="7615801" y="1493978"/>
            <a:ext cx="521012" cy="509207"/>
          </a:xfrm>
          <a:prstGeom prst="line">
            <a:avLst/>
          </a:prstGeom>
          <a:ln>
            <a:solidFill>
              <a:srgbClr val="2867AE"/>
            </a:solidFill>
          </a:ln>
          <a:effectLst/>
        </p:spPr>
        <p:style>
          <a:lnRef idx="2">
            <a:schemeClr val="accent1"/>
          </a:lnRef>
          <a:fillRef idx="0">
            <a:schemeClr val="accent1"/>
          </a:fillRef>
          <a:effectRef idx="1">
            <a:schemeClr val="accent1"/>
          </a:effectRef>
          <a:fontRef idx="minor">
            <a:schemeClr val="tx1"/>
          </a:fontRef>
        </p:style>
      </p:cxnSp>
      <p:cxnSp>
        <p:nvCxnSpPr>
          <p:cNvPr id="14" name="Connettore 1 13"/>
          <p:cNvCxnSpPr/>
          <p:nvPr/>
        </p:nvCxnSpPr>
        <p:spPr>
          <a:xfrm flipV="1">
            <a:off x="8257125" y="1472182"/>
            <a:ext cx="521012" cy="509207"/>
          </a:xfrm>
          <a:prstGeom prst="line">
            <a:avLst/>
          </a:prstGeom>
          <a:ln>
            <a:solidFill>
              <a:srgbClr val="2867AE"/>
            </a:solidFill>
          </a:ln>
          <a:effectLst/>
        </p:spPr>
        <p:style>
          <a:lnRef idx="2">
            <a:schemeClr val="accent1"/>
          </a:lnRef>
          <a:fillRef idx="0">
            <a:schemeClr val="accent1"/>
          </a:fillRef>
          <a:effectRef idx="1">
            <a:schemeClr val="accent1"/>
          </a:effectRef>
          <a:fontRef idx="minor">
            <a:schemeClr val="tx1"/>
          </a:fontRef>
        </p:style>
      </p:cxnSp>
      <p:cxnSp>
        <p:nvCxnSpPr>
          <p:cNvPr id="15" name="Connettore 1 14"/>
          <p:cNvCxnSpPr/>
          <p:nvPr/>
        </p:nvCxnSpPr>
        <p:spPr>
          <a:xfrm flipV="1">
            <a:off x="9216263" y="1495863"/>
            <a:ext cx="521012" cy="509207"/>
          </a:xfrm>
          <a:prstGeom prst="line">
            <a:avLst/>
          </a:prstGeom>
          <a:ln>
            <a:solidFill>
              <a:srgbClr val="2867AE"/>
            </a:solidFill>
          </a:ln>
          <a:effectLst/>
        </p:spPr>
        <p:style>
          <a:lnRef idx="2">
            <a:schemeClr val="accent1"/>
          </a:lnRef>
          <a:fillRef idx="0">
            <a:schemeClr val="accent1"/>
          </a:fillRef>
          <a:effectRef idx="1">
            <a:schemeClr val="accent1"/>
          </a:effectRef>
          <a:fontRef idx="minor">
            <a:schemeClr val="tx1"/>
          </a:fontRef>
        </p:style>
      </p:cxnSp>
      <p:cxnSp>
        <p:nvCxnSpPr>
          <p:cNvPr id="16" name="Connettore 1 15"/>
          <p:cNvCxnSpPr/>
          <p:nvPr/>
        </p:nvCxnSpPr>
        <p:spPr>
          <a:xfrm flipV="1">
            <a:off x="9869429" y="1497750"/>
            <a:ext cx="521012" cy="509207"/>
          </a:xfrm>
          <a:prstGeom prst="line">
            <a:avLst/>
          </a:prstGeom>
          <a:ln>
            <a:solidFill>
              <a:srgbClr val="2867AE"/>
            </a:solidFill>
          </a:ln>
          <a:effectLst/>
        </p:spPr>
        <p:style>
          <a:lnRef idx="2">
            <a:schemeClr val="accent1"/>
          </a:lnRef>
          <a:fillRef idx="0">
            <a:schemeClr val="accent1"/>
          </a:fillRef>
          <a:effectRef idx="1">
            <a:schemeClr val="accent1"/>
          </a:effectRef>
          <a:fontRef idx="minor">
            <a:schemeClr val="tx1"/>
          </a:fontRef>
        </p:style>
      </p:cxnSp>
      <p:cxnSp>
        <p:nvCxnSpPr>
          <p:cNvPr id="17" name="Connettore 1 16"/>
          <p:cNvCxnSpPr/>
          <p:nvPr/>
        </p:nvCxnSpPr>
        <p:spPr>
          <a:xfrm flipV="1">
            <a:off x="10816726" y="4928887"/>
            <a:ext cx="136396" cy="133307"/>
          </a:xfrm>
          <a:prstGeom prst="line">
            <a:avLst/>
          </a:prstGeom>
          <a:ln>
            <a:solidFill>
              <a:srgbClr val="2867AE"/>
            </a:solidFill>
          </a:ln>
          <a:effectLst/>
        </p:spPr>
        <p:style>
          <a:lnRef idx="2">
            <a:schemeClr val="accent1"/>
          </a:lnRef>
          <a:fillRef idx="0">
            <a:schemeClr val="accent1"/>
          </a:fillRef>
          <a:effectRef idx="1">
            <a:schemeClr val="accent1"/>
          </a:effectRef>
          <a:fontRef idx="minor">
            <a:schemeClr val="tx1"/>
          </a:fontRef>
        </p:style>
      </p:cxnSp>
      <p:sp>
        <p:nvSpPr>
          <p:cNvPr id="18" name="CasellaDiTesto 17"/>
          <p:cNvSpPr txBox="1"/>
          <p:nvPr/>
        </p:nvSpPr>
        <p:spPr>
          <a:xfrm>
            <a:off x="10973522" y="4758463"/>
            <a:ext cx="790601" cy="340734"/>
          </a:xfrm>
          <a:prstGeom prst="rect">
            <a:avLst/>
          </a:prstGeom>
          <a:noFill/>
        </p:spPr>
        <p:txBody>
          <a:bodyPr wrap="none" rtlCol="0">
            <a:sp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prstClr val="black"/>
                </a:solidFill>
                <a:effectLst/>
                <a:uLnTx/>
                <a:uFillTx/>
                <a:latin typeface="Calibri"/>
                <a:ea typeface="+mn-ea"/>
                <a:cs typeface="+mn-cs"/>
              </a:rPr>
              <a:t>Deceased</a:t>
            </a:r>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CasellaDiTesto 18"/>
          <p:cNvSpPr txBox="1"/>
          <p:nvPr/>
        </p:nvSpPr>
        <p:spPr>
          <a:xfrm>
            <a:off x="8518577" y="3280229"/>
            <a:ext cx="611065" cy="52302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a:ln>
                  <a:noFill/>
                </a:ln>
                <a:solidFill>
                  <a:prstClr val="black"/>
                </a:solidFill>
                <a:effectLst/>
                <a:uLnTx/>
                <a:uFillTx/>
                <a:latin typeface="Calibri"/>
                <a:ea typeface="+mn-ea"/>
                <a:cs typeface="+mn-cs"/>
              </a:rPr>
              <a:t>Prostate</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a:ln>
                  <a:noFill/>
                </a:ln>
                <a:solidFill>
                  <a:prstClr val="black"/>
                </a:solidFill>
                <a:effectLst/>
                <a:uLnTx/>
                <a:uFillTx/>
                <a:latin typeface="Calibri"/>
                <a:ea typeface="+mn-ea"/>
                <a:cs typeface="+mn-cs"/>
              </a:rPr>
              <a:t>cancer</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err="1">
                <a:ln>
                  <a:noFill/>
                </a:ln>
                <a:solidFill>
                  <a:prstClr val="black"/>
                </a:solidFill>
                <a:effectLst/>
                <a:uLnTx/>
                <a:uFillTx/>
                <a:latin typeface="Calibri"/>
                <a:ea typeface="+mn-ea"/>
                <a:cs typeface="+mn-cs"/>
              </a:rPr>
              <a:t>Died</a:t>
            </a:r>
            <a:r>
              <a:rPr kumimoji="0" lang="it-IT" sz="933" b="0" i="0" u="none" strike="noStrike" kern="1200" cap="none" spc="0" normalizeH="0" baseline="0" noProof="0" dirty="0">
                <a:ln>
                  <a:noFill/>
                </a:ln>
                <a:solidFill>
                  <a:prstClr val="black"/>
                </a:solidFill>
                <a:effectLst/>
                <a:uLnTx/>
                <a:uFillTx/>
                <a:latin typeface="Calibri"/>
                <a:ea typeface="+mn-ea"/>
                <a:cs typeface="+mn-cs"/>
              </a:rPr>
              <a:t> 65y</a:t>
            </a:r>
          </a:p>
        </p:txBody>
      </p:sp>
      <p:sp>
        <p:nvSpPr>
          <p:cNvPr id="20" name="CasellaDiTesto 19"/>
          <p:cNvSpPr txBox="1"/>
          <p:nvPr/>
        </p:nvSpPr>
        <p:spPr>
          <a:xfrm>
            <a:off x="7826731" y="3293957"/>
            <a:ext cx="696023" cy="52302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err="1">
                <a:ln>
                  <a:noFill/>
                </a:ln>
                <a:solidFill>
                  <a:prstClr val="black"/>
                </a:solidFill>
                <a:effectLst/>
                <a:uLnTx/>
                <a:uFillTx/>
                <a:latin typeface="Calibri"/>
                <a:ea typeface="+mn-ea"/>
                <a:cs typeface="+mn-cs"/>
              </a:rPr>
              <a:t>Pancreatic</a:t>
            </a:r>
            <a:endParaRPr kumimoji="0" lang="it-IT" sz="933"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a:ln>
                  <a:noFill/>
                </a:ln>
                <a:solidFill>
                  <a:prstClr val="black"/>
                </a:solidFill>
                <a:effectLst/>
                <a:uLnTx/>
                <a:uFillTx/>
                <a:latin typeface="Calibri"/>
                <a:ea typeface="+mn-ea"/>
                <a:cs typeface="+mn-cs"/>
              </a:rPr>
              <a:t>cancer</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err="1">
                <a:ln>
                  <a:noFill/>
                </a:ln>
                <a:solidFill>
                  <a:prstClr val="black"/>
                </a:solidFill>
                <a:effectLst/>
                <a:uLnTx/>
                <a:uFillTx/>
                <a:latin typeface="Calibri"/>
                <a:ea typeface="+mn-ea"/>
                <a:cs typeface="+mn-cs"/>
              </a:rPr>
              <a:t>Died</a:t>
            </a:r>
            <a:r>
              <a:rPr kumimoji="0" lang="it-IT" sz="933" b="0" i="0" u="none" strike="noStrike" kern="1200" cap="none" spc="0" normalizeH="0" baseline="0" noProof="0" dirty="0">
                <a:ln>
                  <a:noFill/>
                </a:ln>
                <a:solidFill>
                  <a:prstClr val="black"/>
                </a:solidFill>
                <a:effectLst/>
                <a:uLnTx/>
                <a:uFillTx/>
                <a:latin typeface="Calibri"/>
                <a:ea typeface="+mn-ea"/>
                <a:cs typeface="+mn-cs"/>
              </a:rPr>
              <a:t> 57y</a:t>
            </a:r>
          </a:p>
        </p:txBody>
      </p:sp>
      <p:sp>
        <p:nvSpPr>
          <p:cNvPr id="21" name="CasellaDiTesto 20"/>
          <p:cNvSpPr txBox="1"/>
          <p:nvPr/>
        </p:nvSpPr>
        <p:spPr>
          <a:xfrm>
            <a:off x="8236286" y="1967651"/>
            <a:ext cx="611065" cy="52302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err="1">
                <a:ln>
                  <a:noFill/>
                </a:ln>
                <a:solidFill>
                  <a:prstClr val="black"/>
                </a:solidFill>
                <a:effectLst/>
                <a:uLnTx/>
                <a:uFillTx/>
                <a:latin typeface="Calibri"/>
                <a:ea typeface="+mn-ea"/>
                <a:cs typeface="+mn-cs"/>
              </a:rPr>
              <a:t>Ovarian</a:t>
            </a:r>
            <a:endParaRPr kumimoji="0" lang="it-IT" sz="933"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a:ln>
                  <a:noFill/>
                </a:ln>
                <a:solidFill>
                  <a:prstClr val="black"/>
                </a:solidFill>
                <a:effectLst/>
                <a:uLnTx/>
                <a:uFillTx/>
                <a:latin typeface="Calibri"/>
                <a:ea typeface="+mn-ea"/>
                <a:cs typeface="+mn-cs"/>
              </a:rPr>
              <a:t>cancer</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err="1">
                <a:ln>
                  <a:noFill/>
                </a:ln>
                <a:solidFill>
                  <a:prstClr val="black"/>
                </a:solidFill>
                <a:effectLst/>
                <a:uLnTx/>
                <a:uFillTx/>
                <a:latin typeface="Calibri"/>
                <a:ea typeface="+mn-ea"/>
                <a:cs typeface="+mn-cs"/>
              </a:rPr>
              <a:t>Died</a:t>
            </a:r>
            <a:r>
              <a:rPr kumimoji="0" lang="it-IT" sz="933" b="0" i="0" u="none" strike="noStrike" kern="1200" cap="none" spc="0" normalizeH="0" baseline="0" noProof="0" dirty="0">
                <a:ln>
                  <a:noFill/>
                </a:ln>
                <a:solidFill>
                  <a:prstClr val="black"/>
                </a:solidFill>
                <a:effectLst/>
                <a:uLnTx/>
                <a:uFillTx/>
                <a:latin typeface="Calibri"/>
                <a:ea typeface="+mn-ea"/>
                <a:cs typeface="+mn-cs"/>
              </a:rPr>
              <a:t> 53y</a:t>
            </a:r>
          </a:p>
        </p:txBody>
      </p:sp>
      <p:sp>
        <p:nvSpPr>
          <p:cNvPr id="22" name="CasellaDiTesto 21"/>
          <p:cNvSpPr txBox="1"/>
          <p:nvPr/>
        </p:nvSpPr>
        <p:spPr>
          <a:xfrm>
            <a:off x="372635" y="5876864"/>
            <a:ext cx="1712328" cy="23589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933" b="0" i="0" u="none" strike="noStrike" kern="1200" cap="none" spc="0" normalizeH="0" baseline="0" noProof="0" dirty="0">
                <a:ln>
                  <a:noFill/>
                </a:ln>
                <a:solidFill>
                  <a:prstClr val="black"/>
                </a:solidFill>
                <a:effectLst/>
                <a:uLnTx/>
                <a:uFillTx/>
                <a:latin typeface="Calibri"/>
                <a:ea typeface="+mn-ea"/>
                <a:cs typeface="+mn-cs"/>
              </a:rPr>
              <a:t>BMI: Body mass index; y: </a:t>
            </a:r>
            <a:r>
              <a:rPr kumimoji="0" lang="it-IT" sz="933" b="0" i="0" u="none" strike="noStrike" kern="1200" cap="none" spc="0" normalizeH="0" baseline="0" noProof="0" dirty="0" err="1">
                <a:ln>
                  <a:noFill/>
                </a:ln>
                <a:solidFill>
                  <a:prstClr val="black"/>
                </a:solidFill>
                <a:effectLst/>
                <a:uLnTx/>
                <a:uFillTx/>
                <a:latin typeface="Calibri"/>
                <a:ea typeface="+mn-ea"/>
                <a:cs typeface="+mn-cs"/>
              </a:rPr>
              <a:t>years</a:t>
            </a:r>
            <a:endParaRPr kumimoji="0" lang="it-IT" sz="933"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95941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ECBC3C4-7323-F59D-B73F-0CA1BE86D495}"/>
              </a:ext>
            </a:extLst>
          </p:cNvPr>
          <p:cNvSpPr>
            <a:spLocks noGrp="1"/>
          </p:cNvSpPr>
          <p:nvPr>
            <p:ph type="title"/>
          </p:nvPr>
        </p:nvSpPr>
        <p:spPr>
          <a:xfrm>
            <a:off x="1179226" y="1755073"/>
            <a:ext cx="9833548" cy="1066802"/>
          </a:xfrm>
        </p:spPr>
        <p:txBody>
          <a:bodyPr anchor="b">
            <a:normAutofit/>
          </a:bodyPr>
          <a:lstStyle/>
          <a:p>
            <a:r>
              <a:rPr lang="en-US" sz="3600" dirty="0" err="1">
                <a:solidFill>
                  <a:schemeClr val="tx2"/>
                </a:solidFill>
              </a:rPr>
              <a:t>Ms</a:t>
            </a:r>
            <a:r>
              <a:rPr lang="en-US" sz="3600" dirty="0">
                <a:solidFill>
                  <a:schemeClr val="tx2"/>
                </a:solidFill>
              </a:rPr>
              <a:t> Carroll Case: 79-year-old woman</a:t>
            </a: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Content Placeholder 2">
            <a:extLst>
              <a:ext uri="{FF2B5EF4-FFF2-40B4-BE49-F238E27FC236}">
                <a16:creationId xmlns:a16="http://schemas.microsoft.com/office/drawing/2014/main" id="{DC1CA44D-EF67-EAE5-EB37-9DB5869068CD}"/>
              </a:ext>
            </a:extLst>
          </p:cNvPr>
          <p:cNvSpPr>
            <a:spLocks noGrp="1"/>
          </p:cNvSpPr>
          <p:nvPr>
            <p:ph idx="1"/>
          </p:nvPr>
        </p:nvSpPr>
        <p:spPr>
          <a:xfrm>
            <a:off x="1179226" y="3049325"/>
            <a:ext cx="9833548" cy="2945574"/>
          </a:xfrm>
        </p:spPr>
        <p:txBody>
          <a:bodyPr anchor="ctr">
            <a:normAutofit/>
          </a:bodyPr>
          <a:lstStyle/>
          <a:p>
            <a:r>
              <a:rPr lang="en-US" sz="2400" dirty="0">
                <a:solidFill>
                  <a:schemeClr val="tx2"/>
                </a:solidFill>
              </a:rPr>
              <a:t>79 </a:t>
            </a:r>
            <a:r>
              <a:rPr lang="en-US" sz="2400" dirty="0" err="1">
                <a:solidFill>
                  <a:schemeClr val="tx2"/>
                </a:solidFill>
              </a:rPr>
              <a:t>yo</a:t>
            </a:r>
            <a:r>
              <a:rPr lang="en-US" sz="2400" dirty="0">
                <a:solidFill>
                  <a:schemeClr val="tx2"/>
                </a:solidFill>
              </a:rPr>
              <a:t> female, diagnosed in 2020. IDC, Grade III, ER/PR positive, HER2 Negative by FISH s/p bilateral mastectomy (pT2N3a). Adjuvant AC/T, radiation and Anastrozole.</a:t>
            </a:r>
          </a:p>
          <a:p>
            <a:pPr marL="0" indent="0">
              <a:buNone/>
            </a:pPr>
            <a:endParaRPr lang="en-US" sz="2400" dirty="0">
              <a:solidFill>
                <a:schemeClr val="tx2"/>
              </a:solidFill>
            </a:endParaRPr>
          </a:p>
          <a:p>
            <a:r>
              <a:rPr lang="en-US" sz="2400" dirty="0">
                <a:solidFill>
                  <a:schemeClr val="tx2"/>
                </a:solidFill>
              </a:rPr>
              <a:t>Presented fall of 2025 with acute SOB. Imaging revealed pleural effusion and cytology from thoracentesis was positive for malignancy, consistent with breast primary.</a:t>
            </a:r>
          </a:p>
        </p:txBody>
      </p:sp>
    </p:spTree>
    <p:extLst>
      <p:ext uri="{BB962C8B-B14F-4D97-AF65-F5344CB8AC3E}">
        <p14:creationId xmlns:p14="http://schemas.microsoft.com/office/powerpoint/2010/main" val="5184874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DBF50F6-DD88-4D9F-B7D3-79B989980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916BBDC2-6929-469E-B7C4-A03E77BF9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C344E6B5-C9F5-4338-9E33-003B123731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6402" y="170309"/>
            <a:ext cx="2514948" cy="2174333"/>
            <a:chOff x="-305" y="-4155"/>
            <a:chExt cx="2514948" cy="2174333"/>
          </a:xfrm>
        </p:grpSpPr>
        <p:sp>
          <p:nvSpPr>
            <p:cNvPr id="15" name="Freeform: Shape 14">
              <a:extLst>
                <a:ext uri="{FF2B5EF4-FFF2-40B4-BE49-F238E27FC236}">
                  <a16:creationId xmlns:a16="http://schemas.microsoft.com/office/drawing/2014/main" id="{C90B0F8D-9E81-4DE8-95D5-1A26E9390D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830BA43A-83E9-4C67-92A6-F247FB370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92F3A0CC-EBFE-405D-B0C0-27DE361ED5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DF2E853E-B55A-4FFD-B90E-6FB4F31BD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5" name="Content Placeholder 4">
            <a:extLst>
              <a:ext uri="{FF2B5EF4-FFF2-40B4-BE49-F238E27FC236}">
                <a16:creationId xmlns:a16="http://schemas.microsoft.com/office/drawing/2014/main" id="{D5D8930B-A6EA-E6A3-4311-973F6328792D}"/>
              </a:ext>
            </a:extLst>
          </p:cNvPr>
          <p:cNvPicPr>
            <a:picLocks noGrp="1" noChangeAspect="1"/>
          </p:cNvPicPr>
          <p:nvPr>
            <p:ph idx="1"/>
          </p:nvPr>
        </p:nvPicPr>
        <p:blipFill>
          <a:blip r:embed="rId2"/>
          <a:stretch>
            <a:fillRect/>
          </a:stretch>
        </p:blipFill>
        <p:spPr>
          <a:xfrm>
            <a:off x="756986" y="1496310"/>
            <a:ext cx="10294333" cy="4400827"/>
          </a:xfrm>
          <a:prstGeom prst="rect">
            <a:avLst/>
          </a:prstGeom>
        </p:spPr>
      </p:pic>
      <p:grpSp>
        <p:nvGrpSpPr>
          <p:cNvPr id="20" name="Group 19">
            <a:extLst>
              <a:ext uri="{FF2B5EF4-FFF2-40B4-BE49-F238E27FC236}">
                <a16:creationId xmlns:a16="http://schemas.microsoft.com/office/drawing/2014/main" id="{FDFEDBF7-8E2C-46B8-9095-AE1D77E217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4" y="4560733"/>
            <a:ext cx="3061445" cy="2297266"/>
            <a:chOff x="-305" y="-1"/>
            <a:chExt cx="3832880" cy="2876136"/>
          </a:xfrm>
        </p:grpSpPr>
        <p:sp>
          <p:nvSpPr>
            <p:cNvPr id="21" name="Freeform: Shape 20">
              <a:extLst>
                <a:ext uri="{FF2B5EF4-FFF2-40B4-BE49-F238E27FC236}">
                  <a16:creationId xmlns:a16="http://schemas.microsoft.com/office/drawing/2014/main" id="{60202872-FBB0-4F11-BC49-9FB400B21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0DEB2F40-D411-4D44-9638-AE0342C7F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507F7D91-A991-4196-AF73-327E04B56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178739A9-E67C-40E5-9468-0A68AEC54E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Title 1">
            <a:extLst>
              <a:ext uri="{FF2B5EF4-FFF2-40B4-BE49-F238E27FC236}">
                <a16:creationId xmlns:a16="http://schemas.microsoft.com/office/drawing/2014/main" id="{AFCD1C31-3E33-0E00-A7F6-55CAA1C01DA0}"/>
              </a:ext>
            </a:extLst>
          </p:cNvPr>
          <p:cNvSpPr txBox="1">
            <a:spLocks/>
          </p:cNvSpPr>
          <p:nvPr/>
        </p:nvSpPr>
        <p:spPr>
          <a:xfrm>
            <a:off x="967853" y="332656"/>
            <a:ext cx="9833548" cy="10668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0" dirty="0" err="1">
                <a:solidFill>
                  <a:schemeClr val="tx2"/>
                </a:solidFill>
              </a:rPr>
              <a:t>Ms</a:t>
            </a:r>
            <a:r>
              <a:rPr lang="en-US" sz="3600" b="0" dirty="0">
                <a:solidFill>
                  <a:schemeClr val="tx2"/>
                </a:solidFill>
              </a:rPr>
              <a:t> Carroll Case: 79-year-old woman (continued)</a:t>
            </a:r>
          </a:p>
        </p:txBody>
      </p:sp>
    </p:spTree>
    <p:extLst>
      <p:ext uri="{BB962C8B-B14F-4D97-AF65-F5344CB8AC3E}">
        <p14:creationId xmlns:p14="http://schemas.microsoft.com/office/powerpoint/2010/main" val="4298987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Content Placeholder 2">
            <a:extLst>
              <a:ext uri="{FF2B5EF4-FFF2-40B4-BE49-F238E27FC236}">
                <a16:creationId xmlns:a16="http://schemas.microsoft.com/office/drawing/2014/main" id="{D7E301DA-E4BB-B500-D042-7DF2DD12F878}"/>
              </a:ext>
            </a:extLst>
          </p:cNvPr>
          <p:cNvSpPr>
            <a:spLocks noGrp="1"/>
          </p:cNvSpPr>
          <p:nvPr>
            <p:ph idx="1"/>
          </p:nvPr>
        </p:nvSpPr>
        <p:spPr>
          <a:xfrm>
            <a:off x="983432" y="2168566"/>
            <a:ext cx="9833548" cy="2945574"/>
          </a:xfrm>
        </p:spPr>
        <p:txBody>
          <a:bodyPr anchor="ctr">
            <a:normAutofit/>
          </a:bodyPr>
          <a:lstStyle/>
          <a:p>
            <a:r>
              <a:rPr lang="en-US" sz="2400" dirty="0">
                <a:solidFill>
                  <a:schemeClr val="tx2"/>
                </a:solidFill>
              </a:rPr>
              <a:t>Started Palbociclib 125 mg, </a:t>
            </a:r>
            <a:r>
              <a:rPr lang="en-US" sz="2400" dirty="0" err="1">
                <a:solidFill>
                  <a:schemeClr val="tx2"/>
                </a:solidFill>
              </a:rPr>
              <a:t>Inavolisib</a:t>
            </a:r>
            <a:r>
              <a:rPr lang="en-US" sz="2400" dirty="0">
                <a:solidFill>
                  <a:schemeClr val="tx2"/>
                </a:solidFill>
              </a:rPr>
              <a:t> 9 mg and </a:t>
            </a:r>
            <a:r>
              <a:rPr lang="en-US" sz="2400" dirty="0" err="1">
                <a:solidFill>
                  <a:schemeClr val="tx2"/>
                </a:solidFill>
              </a:rPr>
              <a:t>Fulvestrant</a:t>
            </a:r>
            <a:endParaRPr lang="en-US" sz="2400" dirty="0">
              <a:solidFill>
                <a:schemeClr val="tx2"/>
              </a:solidFill>
            </a:endParaRPr>
          </a:p>
          <a:p>
            <a:r>
              <a:rPr lang="en-US" sz="2400" dirty="0">
                <a:solidFill>
                  <a:schemeClr val="tx2"/>
                </a:solidFill>
              </a:rPr>
              <a:t>Within 2 weeks, FG 199</a:t>
            </a:r>
          </a:p>
          <a:p>
            <a:r>
              <a:rPr lang="en-US" sz="2400" dirty="0">
                <a:solidFill>
                  <a:schemeClr val="tx2"/>
                </a:solidFill>
              </a:rPr>
              <a:t>Patient instructed to hold </a:t>
            </a:r>
            <a:r>
              <a:rPr lang="en-US" sz="2400" dirty="0" err="1">
                <a:solidFill>
                  <a:schemeClr val="tx2"/>
                </a:solidFill>
              </a:rPr>
              <a:t>Inavolisib</a:t>
            </a:r>
            <a:r>
              <a:rPr lang="en-US" sz="2400" dirty="0">
                <a:solidFill>
                  <a:schemeClr val="tx2"/>
                </a:solidFill>
              </a:rPr>
              <a:t> but continue to check BG</a:t>
            </a:r>
          </a:p>
          <a:p>
            <a:r>
              <a:rPr lang="en-US" sz="2400" dirty="0">
                <a:solidFill>
                  <a:schemeClr val="tx2"/>
                </a:solidFill>
              </a:rPr>
              <a:t>One week later, FG 214</a:t>
            </a:r>
          </a:p>
          <a:p>
            <a:r>
              <a:rPr lang="en-US" sz="2400" dirty="0">
                <a:solidFill>
                  <a:schemeClr val="tx2"/>
                </a:solidFill>
              </a:rPr>
              <a:t>Two days later, FG 229</a:t>
            </a:r>
          </a:p>
          <a:p>
            <a:r>
              <a:rPr lang="en-US" sz="2400" dirty="0">
                <a:solidFill>
                  <a:schemeClr val="tx2"/>
                </a:solidFill>
              </a:rPr>
              <a:t>Addit. Two days later, FG 262</a:t>
            </a:r>
          </a:p>
        </p:txBody>
      </p:sp>
      <p:sp>
        <p:nvSpPr>
          <p:cNvPr id="6" name="Title 1">
            <a:extLst>
              <a:ext uri="{FF2B5EF4-FFF2-40B4-BE49-F238E27FC236}">
                <a16:creationId xmlns:a16="http://schemas.microsoft.com/office/drawing/2014/main" id="{A5351A51-6D0F-4474-046B-5443E1B1A094}"/>
              </a:ext>
            </a:extLst>
          </p:cNvPr>
          <p:cNvSpPr txBox="1">
            <a:spLocks/>
          </p:cNvSpPr>
          <p:nvPr/>
        </p:nvSpPr>
        <p:spPr>
          <a:xfrm>
            <a:off x="551384" y="677059"/>
            <a:ext cx="9833548" cy="10668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0" dirty="0" err="1">
                <a:solidFill>
                  <a:schemeClr val="tx2"/>
                </a:solidFill>
              </a:rPr>
              <a:t>Ms</a:t>
            </a:r>
            <a:r>
              <a:rPr lang="en-US" sz="3600" b="0" dirty="0">
                <a:solidFill>
                  <a:schemeClr val="tx2"/>
                </a:solidFill>
              </a:rPr>
              <a:t> Carroll Case: 79-year-old woman (continued)</a:t>
            </a:r>
          </a:p>
        </p:txBody>
      </p:sp>
    </p:spTree>
    <p:extLst>
      <p:ext uri="{BB962C8B-B14F-4D97-AF65-F5344CB8AC3E}">
        <p14:creationId xmlns:p14="http://schemas.microsoft.com/office/powerpoint/2010/main" val="28737380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C1B46-63D4-CA82-AEEB-8EA02CDDDF2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26547C6-3D89-F6A9-5226-2A6A6CAB9730}"/>
              </a:ext>
            </a:extLst>
          </p:cNvPr>
          <p:cNvSpPr/>
          <p:nvPr/>
        </p:nvSpPr>
        <p:spPr bwMode="auto">
          <a:xfrm>
            <a:off x="659396" y="4149080"/>
            <a:ext cx="10873208" cy="648072"/>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F2AE7092-A9E2-09F2-DF44-49EF216AF6E9}"/>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164F637D-E5BF-B214-82F3-0FCD51E994A8}"/>
              </a:ext>
            </a:extLst>
          </p:cNvPr>
          <p:cNvSpPr>
            <a:spLocks noGrp="1"/>
          </p:cNvSpPr>
          <p:nvPr>
            <p:ph idx="1"/>
          </p:nvPr>
        </p:nvSpPr>
        <p:spPr>
          <a:xfrm>
            <a:off x="1260018" y="1484784"/>
            <a:ext cx="9804534" cy="4727456"/>
          </a:xfrm>
        </p:spPr>
        <p:txBody>
          <a:bodyPr/>
          <a:lstStyle/>
          <a:p>
            <a:pPr marL="98425" indent="0">
              <a:lnSpc>
                <a:spcPct val="100000"/>
              </a:lnSpc>
              <a:spcBef>
                <a:spcPts val="2400"/>
              </a:spcBef>
              <a:spcAft>
                <a:spcPts val="0"/>
              </a:spcAft>
              <a:buNone/>
            </a:pPr>
            <a:r>
              <a:rPr lang="en-US" sz="2600" dirty="0">
                <a:solidFill>
                  <a:schemeClr val="accent2"/>
                </a:solidFill>
              </a:rPr>
              <a:t>Introduction: </a:t>
            </a:r>
            <a:r>
              <a:rPr lang="en-US" sz="2600" dirty="0">
                <a:solidFill>
                  <a:schemeClr val="tx1"/>
                </a:solidFill>
              </a:rPr>
              <a:t>Use of On-Body Glucose Monitoring Devices</a:t>
            </a:r>
          </a:p>
          <a:p>
            <a:pPr marL="98425" indent="0">
              <a:lnSpc>
                <a:spcPct val="100000"/>
              </a:lnSpc>
              <a:spcBef>
                <a:spcPts val="2400"/>
              </a:spcBef>
              <a:spcAft>
                <a:spcPts val="0"/>
              </a:spcAft>
              <a:buNone/>
            </a:pPr>
            <a:r>
              <a:rPr lang="en-US" sz="2600" dirty="0">
                <a:solidFill>
                  <a:schemeClr val="accent2"/>
                </a:solidFill>
              </a:rPr>
              <a:t>Module 1: </a:t>
            </a:r>
            <a:r>
              <a:rPr lang="en-US" sz="2600" dirty="0">
                <a:solidFill>
                  <a:schemeClr val="tx1"/>
                </a:solidFill>
              </a:rPr>
              <a:t>Overview of Breast Cancer and Diabetes</a:t>
            </a:r>
          </a:p>
          <a:p>
            <a:pPr marL="98425" indent="0">
              <a:lnSpc>
                <a:spcPct val="100000"/>
              </a:lnSpc>
              <a:spcBef>
                <a:spcPts val="2400"/>
              </a:spcBef>
              <a:spcAft>
                <a:spcPts val="0"/>
              </a:spcAft>
              <a:buNone/>
            </a:pPr>
            <a:r>
              <a:rPr lang="en-US" sz="2600" dirty="0">
                <a:solidFill>
                  <a:schemeClr val="accent2"/>
                </a:solidFill>
              </a:rPr>
              <a:t>Module 2: </a:t>
            </a:r>
            <a:r>
              <a:rPr lang="en-US" sz="2600" dirty="0">
                <a:solidFill>
                  <a:schemeClr val="tx1"/>
                </a:solidFill>
              </a:rPr>
              <a:t>PI3K/AKT/mTOR Pathway and Glucose Metabolism</a:t>
            </a:r>
          </a:p>
          <a:p>
            <a:pPr marL="98425" indent="0">
              <a:lnSpc>
                <a:spcPct val="100000"/>
              </a:lnSpc>
              <a:spcBef>
                <a:spcPts val="2400"/>
              </a:spcBef>
              <a:spcAft>
                <a:spcPts val="0"/>
              </a:spcAft>
              <a:buNone/>
            </a:pPr>
            <a:r>
              <a:rPr lang="en-US" sz="2600" dirty="0">
                <a:solidFill>
                  <a:schemeClr val="accent2"/>
                </a:solidFill>
              </a:rPr>
              <a:t>Module 3: </a:t>
            </a:r>
            <a:r>
              <a:rPr lang="en-US" sz="2600" dirty="0">
                <a:solidFill>
                  <a:schemeClr val="tx1"/>
                </a:solidFill>
              </a:rPr>
              <a:t>Case Presentations — Part 1</a:t>
            </a:r>
          </a:p>
          <a:p>
            <a:pPr marL="98425" indent="0">
              <a:lnSpc>
                <a:spcPct val="100000"/>
              </a:lnSpc>
              <a:spcBef>
                <a:spcPts val="2400"/>
              </a:spcBef>
              <a:spcAft>
                <a:spcPts val="0"/>
              </a:spcAft>
              <a:buNone/>
            </a:pPr>
            <a:r>
              <a:rPr lang="en-US" sz="2600" dirty="0">
                <a:solidFill>
                  <a:schemeClr val="bg1"/>
                </a:solidFill>
              </a:rPr>
              <a:t>Module 4: Current Data with </a:t>
            </a:r>
            <a:r>
              <a:rPr lang="en-US" sz="2600" dirty="0" err="1">
                <a:solidFill>
                  <a:schemeClr val="bg1"/>
                </a:solidFill>
              </a:rPr>
              <a:t>Alpelisib</a:t>
            </a:r>
            <a:r>
              <a:rPr lang="en-US" sz="2600" dirty="0">
                <a:solidFill>
                  <a:schemeClr val="bg1"/>
                </a:solidFill>
              </a:rPr>
              <a:t>, </a:t>
            </a:r>
            <a:r>
              <a:rPr lang="en-US" sz="2600" dirty="0" err="1">
                <a:solidFill>
                  <a:schemeClr val="bg1"/>
                </a:solidFill>
              </a:rPr>
              <a:t>Capivasertib</a:t>
            </a:r>
            <a:r>
              <a:rPr lang="en-US" sz="2600" dirty="0">
                <a:solidFill>
                  <a:schemeClr val="bg1"/>
                </a:solidFill>
              </a:rPr>
              <a:t> and </a:t>
            </a:r>
            <a:r>
              <a:rPr lang="en-US" sz="2600" dirty="0" err="1">
                <a:solidFill>
                  <a:schemeClr val="bg1"/>
                </a:solidFill>
              </a:rPr>
              <a:t>Inavolisib</a:t>
            </a:r>
            <a:endParaRPr lang="en-US" sz="2600" dirty="0">
              <a:solidFill>
                <a:schemeClr val="bg1"/>
              </a:solidFill>
            </a:endParaRPr>
          </a:p>
          <a:p>
            <a:pPr marL="98425" indent="0">
              <a:lnSpc>
                <a:spcPct val="100000"/>
              </a:lnSpc>
              <a:spcBef>
                <a:spcPts val="2400"/>
              </a:spcBef>
              <a:spcAft>
                <a:spcPts val="0"/>
              </a:spcAft>
              <a:buNone/>
            </a:pPr>
            <a:r>
              <a:rPr lang="en-US" sz="2600" dirty="0">
                <a:solidFill>
                  <a:schemeClr val="accent2"/>
                </a:solidFill>
              </a:rPr>
              <a:t>Module 5: </a:t>
            </a:r>
            <a:r>
              <a:rPr lang="en-US" sz="2600" dirty="0">
                <a:solidFill>
                  <a:schemeClr val="tx1"/>
                </a:solidFill>
              </a:rPr>
              <a:t>Prevention and Management of Hyperglycemia </a:t>
            </a:r>
          </a:p>
          <a:p>
            <a:pPr marL="98425" indent="0">
              <a:lnSpc>
                <a:spcPct val="100000"/>
              </a:lnSpc>
              <a:spcBef>
                <a:spcPts val="2400"/>
              </a:spcBef>
              <a:spcAft>
                <a:spcPts val="0"/>
              </a:spcAft>
              <a:buNone/>
            </a:pPr>
            <a:r>
              <a:rPr lang="en-US" sz="2600" dirty="0">
                <a:solidFill>
                  <a:schemeClr val="accent2"/>
                </a:solidFill>
              </a:rPr>
              <a:t>Module 6: </a:t>
            </a:r>
            <a:r>
              <a:rPr lang="en-US" sz="2600" dirty="0">
                <a:solidFill>
                  <a:schemeClr val="tx1"/>
                </a:solidFill>
              </a:rPr>
              <a:t>Case Presentations — Part 2</a:t>
            </a:r>
          </a:p>
        </p:txBody>
      </p:sp>
    </p:spTree>
    <p:custDataLst>
      <p:tags r:id="rId1"/>
    </p:custDataLst>
    <p:extLst>
      <p:ext uri="{BB962C8B-B14F-4D97-AF65-F5344CB8AC3E}">
        <p14:creationId xmlns:p14="http://schemas.microsoft.com/office/powerpoint/2010/main" val="2511028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A16EB-5A59-5DC0-14AE-08E58E510B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21717-C1E6-0525-6FB0-F34A0E852239}"/>
              </a:ext>
            </a:extLst>
          </p:cNvPr>
          <p:cNvSpPr>
            <a:spLocks noGrp="1"/>
          </p:cNvSpPr>
          <p:nvPr>
            <p:ph type="title"/>
          </p:nvPr>
        </p:nvSpPr>
        <p:spPr>
          <a:xfrm>
            <a:off x="767408" y="704434"/>
            <a:ext cx="11139422" cy="654336"/>
          </a:xfrm>
        </p:spPr>
        <p:txBody>
          <a:bodyPr/>
          <a:lstStyle/>
          <a:p>
            <a:pPr algn="l"/>
            <a:r>
              <a:rPr lang="en-US" dirty="0">
                <a:latin typeface="Calibri" panose="020F0502020204030204" pitchFamily="34" charset="0"/>
                <a:cs typeface="Calibri" panose="020F0502020204030204" pitchFamily="34" charset="0"/>
              </a:rPr>
              <a:t>Patient Eligibility in Randomized Clinical Trials of Approved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PI3K/AKT Inhibitors</a:t>
            </a:r>
          </a:p>
        </p:txBody>
      </p:sp>
      <p:sp>
        <p:nvSpPr>
          <p:cNvPr id="6" name="TextBox 5">
            <a:extLst>
              <a:ext uri="{FF2B5EF4-FFF2-40B4-BE49-F238E27FC236}">
                <a16:creationId xmlns:a16="http://schemas.microsoft.com/office/drawing/2014/main" id="{5D47C1F6-D864-10FE-6198-181D193F1E4C}"/>
              </a:ext>
            </a:extLst>
          </p:cNvPr>
          <p:cNvSpPr txBox="1"/>
          <p:nvPr/>
        </p:nvSpPr>
        <p:spPr>
          <a:xfrm>
            <a:off x="119336" y="6237312"/>
            <a:ext cx="11139423" cy="553998"/>
          </a:xfrm>
          <a:prstGeom prst="rect">
            <a:avLst/>
          </a:prstGeom>
          <a:noFill/>
        </p:spPr>
        <p:txBody>
          <a:bodyPr wrap="square" rtlCol="0">
            <a:spAutoFit/>
          </a:bodyPr>
          <a:lstStyle/>
          <a:p>
            <a:pPr>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André F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2021;32(2):208-17; Turner NC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Engl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2023:388(22):2058-70; </a:t>
            </a:r>
            <a:r>
              <a:rPr lang="it-IT" sz="1500" b="0" dirty="0" err="1">
                <a:solidFill>
                  <a:prstClr val="black"/>
                </a:solidFill>
                <a:latin typeface="Calibri"/>
              </a:rPr>
              <a:t>Jhaveri</a:t>
            </a:r>
            <a:r>
              <a:rPr lang="it-IT" sz="1500" b="0" dirty="0">
                <a:solidFill>
                  <a:prstClr val="black"/>
                </a:solidFill>
                <a:latin typeface="Calibri"/>
              </a:rPr>
              <a:t> KL et al. </a:t>
            </a:r>
            <a:r>
              <a:rPr lang="it-IT" sz="1500" b="0" i="1" dirty="0" err="1">
                <a:solidFill>
                  <a:prstClr val="black"/>
                </a:solidFill>
                <a:latin typeface="Calibri"/>
              </a:rPr>
              <a:t>N</a:t>
            </a:r>
            <a:r>
              <a:rPr lang="it-IT" sz="1500" b="0" i="1" dirty="0">
                <a:solidFill>
                  <a:prstClr val="black"/>
                </a:solidFill>
                <a:latin typeface="Calibri"/>
              </a:rPr>
              <a:t> </a:t>
            </a:r>
            <a:r>
              <a:rPr lang="it-IT" sz="1500" b="0" i="1" dirty="0" err="1">
                <a:solidFill>
                  <a:prstClr val="black"/>
                </a:solidFill>
                <a:latin typeface="Calibri"/>
              </a:rPr>
              <a:t>Engl</a:t>
            </a:r>
            <a:r>
              <a:rPr lang="it-IT" sz="1500" b="0" i="1" dirty="0">
                <a:solidFill>
                  <a:prstClr val="black"/>
                </a:solidFill>
                <a:latin typeface="Calibri"/>
              </a:rPr>
              <a:t> </a:t>
            </a:r>
            <a:r>
              <a:rPr lang="it-IT" sz="1500" b="0" i="1" dirty="0" err="1">
                <a:solidFill>
                  <a:prstClr val="black"/>
                </a:solidFill>
                <a:latin typeface="Calibri"/>
              </a:rPr>
              <a:t>J</a:t>
            </a:r>
            <a:r>
              <a:rPr lang="it-IT" sz="1500" b="0" i="1" dirty="0">
                <a:solidFill>
                  <a:prstClr val="black"/>
                </a:solidFill>
                <a:latin typeface="Calibri"/>
              </a:rPr>
              <a:t> </a:t>
            </a:r>
            <a:r>
              <a:rPr lang="it-IT" sz="1500" b="0" i="1" dirty="0" err="1">
                <a:solidFill>
                  <a:prstClr val="black"/>
                </a:solidFill>
                <a:latin typeface="Calibri"/>
              </a:rPr>
              <a:t>Med</a:t>
            </a:r>
            <a:r>
              <a:rPr lang="it-IT" sz="1500" b="0" i="1" dirty="0">
                <a:solidFill>
                  <a:prstClr val="black"/>
                </a:solidFill>
                <a:latin typeface="Calibri"/>
              </a:rPr>
              <a:t> </a:t>
            </a:r>
            <a:r>
              <a:rPr lang="it-IT" sz="1500" b="0" dirty="0">
                <a:solidFill>
                  <a:prstClr val="black"/>
                </a:solidFill>
                <a:latin typeface="Calibri"/>
              </a:rPr>
              <a:t>2025;393(2):151-61</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graphicFrame>
        <p:nvGraphicFramePr>
          <p:cNvPr id="4" name="Table 3">
            <a:extLst>
              <a:ext uri="{FF2B5EF4-FFF2-40B4-BE49-F238E27FC236}">
                <a16:creationId xmlns:a16="http://schemas.microsoft.com/office/drawing/2014/main" id="{1EF81F3A-BD8E-A4BA-E0B4-97BF1D54936B}"/>
              </a:ext>
            </a:extLst>
          </p:cNvPr>
          <p:cNvGraphicFramePr>
            <a:graphicFrameLocks noGrp="1"/>
          </p:cNvGraphicFramePr>
          <p:nvPr>
            <p:extLst>
              <p:ext uri="{D42A27DB-BD31-4B8C-83A1-F6EECF244321}">
                <p14:modId xmlns:p14="http://schemas.microsoft.com/office/powerpoint/2010/main" val="2584712992"/>
              </p:ext>
            </p:extLst>
          </p:nvPr>
        </p:nvGraphicFramePr>
        <p:xfrm>
          <a:off x="767408" y="2096852"/>
          <a:ext cx="10369152" cy="2664295"/>
        </p:xfrm>
        <a:graphic>
          <a:graphicData uri="http://schemas.openxmlformats.org/drawingml/2006/table">
            <a:tbl>
              <a:tblPr firstRow="1" bandRow="1">
                <a:tableStyleId>{93296810-A885-4BE3-A3E7-6D5BEEA58F35}</a:tableStyleId>
              </a:tblPr>
              <a:tblGrid>
                <a:gridCol w="2088232">
                  <a:extLst>
                    <a:ext uri="{9D8B030D-6E8A-4147-A177-3AD203B41FA5}">
                      <a16:colId xmlns:a16="http://schemas.microsoft.com/office/drawing/2014/main" val="4013415931"/>
                    </a:ext>
                  </a:extLst>
                </a:gridCol>
                <a:gridCol w="2160240">
                  <a:extLst>
                    <a:ext uri="{9D8B030D-6E8A-4147-A177-3AD203B41FA5}">
                      <a16:colId xmlns:a16="http://schemas.microsoft.com/office/drawing/2014/main" val="2534116086"/>
                    </a:ext>
                  </a:extLst>
                </a:gridCol>
                <a:gridCol w="3528392">
                  <a:extLst>
                    <a:ext uri="{9D8B030D-6E8A-4147-A177-3AD203B41FA5}">
                      <a16:colId xmlns:a16="http://schemas.microsoft.com/office/drawing/2014/main" val="642825652"/>
                    </a:ext>
                  </a:extLst>
                </a:gridCol>
                <a:gridCol w="2592288">
                  <a:extLst>
                    <a:ext uri="{9D8B030D-6E8A-4147-A177-3AD203B41FA5}">
                      <a16:colId xmlns:a16="http://schemas.microsoft.com/office/drawing/2014/main" val="3004062419"/>
                    </a:ext>
                  </a:extLst>
                </a:gridCol>
              </a:tblGrid>
              <a:tr h="841111">
                <a:tc>
                  <a:txBody>
                    <a:bodyPr/>
                    <a:lstStyle/>
                    <a:p>
                      <a:r>
                        <a:rPr lang="en-US" sz="2000" dirty="0"/>
                        <a:t>Trial </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Agent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Eligibility by fasting glucose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Eligibility by HbA1c</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095647662"/>
                  </a:ext>
                </a:extLst>
              </a:tr>
              <a:tr h="607728">
                <a:tc>
                  <a:txBody>
                    <a:bodyPr/>
                    <a:lstStyle/>
                    <a:p>
                      <a:r>
                        <a:rPr lang="en-US" dirty="0"/>
                        <a:t>SOLAR-1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Alpelisib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≤140 mg/dL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2747656859"/>
                  </a:ext>
                </a:extLst>
              </a:tr>
              <a:tr h="607728">
                <a:tc>
                  <a:txBody>
                    <a:bodyPr/>
                    <a:lstStyle/>
                    <a:p>
                      <a:r>
                        <a:rPr lang="en-US" dirty="0"/>
                        <a:t>CAPItello-291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err="1"/>
                        <a:t>Capivasertib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_</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&lt;8%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2669548"/>
                  </a:ext>
                </a:extLst>
              </a:tr>
              <a:tr h="607728">
                <a:tc>
                  <a:txBody>
                    <a:bodyPr/>
                    <a:lstStyle/>
                    <a:p>
                      <a:r>
                        <a:rPr lang="en-US" dirty="0"/>
                        <a:t>INAVO120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err="1"/>
                        <a:t>Inavolisib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&lt;126 mg/dL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&lt;6%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1992920342"/>
                  </a:ext>
                </a:extLst>
              </a:tr>
            </a:tbl>
          </a:graphicData>
        </a:graphic>
      </p:graphicFrame>
    </p:spTree>
    <p:extLst>
      <p:ext uri="{BB962C8B-B14F-4D97-AF65-F5344CB8AC3E}">
        <p14:creationId xmlns:p14="http://schemas.microsoft.com/office/powerpoint/2010/main" val="3653523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06012-6E3A-3070-D30C-8C1F1CF1B1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B7CC4E-E019-C6B7-FE8D-40442CF978B9}"/>
              </a:ext>
            </a:extLst>
          </p:cNvPr>
          <p:cNvSpPr>
            <a:spLocks noGrp="1"/>
          </p:cNvSpPr>
          <p:nvPr>
            <p:ph type="title"/>
          </p:nvPr>
        </p:nvSpPr>
        <p:spPr/>
        <p:txBody>
          <a:bodyPr/>
          <a:lstStyle/>
          <a:p>
            <a:r>
              <a:rPr lang="en-US" dirty="0"/>
              <a:t>Hyperglycemia Grading for Approved </a:t>
            </a:r>
            <a:r>
              <a:rPr lang="en-US" dirty="0">
                <a:latin typeface="Calibri" panose="020F0502020204030204" pitchFamily="34" charset="0"/>
                <a:cs typeface="Calibri" panose="020F0502020204030204" pitchFamily="34" charset="0"/>
              </a:rPr>
              <a:t>PI3K/AKT Inhibitors</a:t>
            </a:r>
            <a:endParaRPr lang="en-US" dirty="0"/>
          </a:p>
        </p:txBody>
      </p:sp>
      <p:graphicFrame>
        <p:nvGraphicFramePr>
          <p:cNvPr id="14" name="Content Placeholder 13">
            <a:extLst>
              <a:ext uri="{FF2B5EF4-FFF2-40B4-BE49-F238E27FC236}">
                <a16:creationId xmlns:a16="http://schemas.microsoft.com/office/drawing/2014/main" id="{897AB338-BE72-B0E0-E707-CB79AF0D48A1}"/>
              </a:ext>
            </a:extLst>
          </p:cNvPr>
          <p:cNvGraphicFramePr>
            <a:graphicFrameLocks noGrp="1"/>
          </p:cNvGraphicFramePr>
          <p:nvPr>
            <p:ph idx="1"/>
            <p:extLst>
              <p:ext uri="{D42A27DB-BD31-4B8C-83A1-F6EECF244321}">
                <p14:modId xmlns:p14="http://schemas.microsoft.com/office/powerpoint/2010/main" val="700854622"/>
              </p:ext>
            </p:extLst>
          </p:nvPr>
        </p:nvGraphicFramePr>
        <p:xfrm>
          <a:off x="1303667" y="1755399"/>
          <a:ext cx="9576204" cy="2565983"/>
        </p:xfrm>
        <a:graphic>
          <a:graphicData uri="http://schemas.openxmlformats.org/drawingml/2006/table">
            <a:tbl>
              <a:tblPr firstRow="1" bandRow="1">
                <a:tableStyleId>{21E4AEA4-8DFA-4A89-87EB-49C32662AFE0}</a:tableStyleId>
              </a:tblPr>
              <a:tblGrid>
                <a:gridCol w="2394051">
                  <a:extLst>
                    <a:ext uri="{9D8B030D-6E8A-4147-A177-3AD203B41FA5}">
                      <a16:colId xmlns:a16="http://schemas.microsoft.com/office/drawing/2014/main" val="2776177400"/>
                    </a:ext>
                  </a:extLst>
                </a:gridCol>
                <a:gridCol w="2394051">
                  <a:extLst>
                    <a:ext uri="{9D8B030D-6E8A-4147-A177-3AD203B41FA5}">
                      <a16:colId xmlns:a16="http://schemas.microsoft.com/office/drawing/2014/main" val="1668736649"/>
                    </a:ext>
                  </a:extLst>
                </a:gridCol>
                <a:gridCol w="2394051">
                  <a:extLst>
                    <a:ext uri="{9D8B030D-6E8A-4147-A177-3AD203B41FA5}">
                      <a16:colId xmlns:a16="http://schemas.microsoft.com/office/drawing/2014/main" val="3866048441"/>
                    </a:ext>
                  </a:extLst>
                </a:gridCol>
                <a:gridCol w="2394051">
                  <a:extLst>
                    <a:ext uri="{9D8B030D-6E8A-4147-A177-3AD203B41FA5}">
                      <a16:colId xmlns:a16="http://schemas.microsoft.com/office/drawing/2014/main" val="4035246442"/>
                    </a:ext>
                  </a:extLst>
                </a:gridCol>
              </a:tblGrid>
              <a:tr h="828623">
                <a:tc>
                  <a:txBody>
                    <a:bodyPr/>
                    <a:lstStyle/>
                    <a:p>
                      <a:pPr algn="ctr"/>
                      <a:r>
                        <a:rPr lang="en-US" sz="2600" dirty="0"/>
                        <a:t>Grade 1</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2600" dirty="0"/>
                        <a:t>Grade 2 </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2600" dirty="0"/>
                        <a:t>Grade 3 </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2600" dirty="0"/>
                        <a:t>Grade 4</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770646433"/>
                  </a:ext>
                </a:extLst>
              </a:tr>
              <a:tr h="1558272">
                <a:tc>
                  <a:txBody>
                    <a:bodyPr/>
                    <a:lstStyle/>
                    <a:p>
                      <a:pPr algn="ctr"/>
                      <a:r>
                        <a:rPr lang="en-US" b="0" dirty="0"/>
                        <a:t>FG &gt; 125-150 mg/dL</a:t>
                      </a:r>
                    </a:p>
                    <a:p>
                      <a:pPr algn="ctr"/>
                      <a:r>
                        <a:rPr lang="en-US" b="0" dirty="0"/>
                        <a:t>or </a:t>
                      </a:r>
                    </a:p>
                    <a:p>
                      <a:pPr algn="ctr"/>
                      <a:r>
                        <a:rPr lang="en-US" b="0" dirty="0"/>
                        <a:t>6.9 to 8.9 mmol/L</a:t>
                      </a:r>
                    </a:p>
                    <a:p>
                      <a:pPr algn="ctr"/>
                      <a:r>
                        <a:rPr lang="en-US" sz="1800" b="0" dirty="0">
                          <a:solidFill>
                            <a:schemeClr val="dk1"/>
                          </a:solidFill>
                        </a:rPr>
                        <a:t>or</a:t>
                      </a:r>
                      <a:endParaRPr lang="en-US" sz="1800" b="0" dirty="0">
                        <a:solidFill>
                          <a:schemeClr val="tx1"/>
                        </a:solidFill>
                      </a:endParaRPr>
                    </a:p>
                    <a:p>
                      <a:pPr algn="ctr"/>
                      <a:r>
                        <a:rPr lang="en-US" sz="1800" b="0" dirty="0">
                          <a:solidFill>
                            <a:schemeClr val="tx1"/>
                          </a:solidFill>
                        </a:rPr>
                        <a:t>HBA1C &gt; 7%*</a:t>
                      </a:r>
                      <a:endParaRPr lang="en-US" b="0" dirty="0"/>
                    </a:p>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pPr algn="ctr"/>
                      <a:r>
                        <a:rPr lang="en-US" b="0" dirty="0"/>
                        <a:t>FG &gt; 160 to 250 mg/dL</a:t>
                      </a:r>
                    </a:p>
                    <a:p>
                      <a:pPr algn="ctr"/>
                      <a:r>
                        <a:rPr lang="en-US" b="0" dirty="0"/>
                        <a:t>or</a:t>
                      </a:r>
                    </a:p>
                    <a:p>
                      <a:pPr algn="ctr"/>
                      <a:r>
                        <a:rPr lang="en-US" b="0" dirty="0"/>
                        <a:t>&gt; 8.9 to 13.9 mmol/L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b="0" dirty="0"/>
                        <a:t>FG &gt; 250 to 500 mg/dL</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b="0" dirty="0"/>
                        <a:t>or</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b="0" dirty="0"/>
                        <a:t>&gt; 13.9 to 27.8 mmol/L</a:t>
                      </a:r>
                    </a:p>
                    <a:p>
                      <a:pPr marL="0" marR="0" lvl="0" indent="0" algn="ctr" defTabSz="914115" rtl="0" eaLnBrk="1" fontAlgn="auto" latinLnBrk="0" hangingPunct="1">
                        <a:lnSpc>
                          <a:spcPct val="100000"/>
                        </a:lnSpc>
                        <a:spcBef>
                          <a:spcPts val="0"/>
                        </a:spcBef>
                        <a:spcAft>
                          <a:spcPts val="0"/>
                        </a:spcAft>
                        <a:buClrTx/>
                        <a:buSzTx/>
                        <a:buFontTx/>
                        <a:buNone/>
                        <a:tabLst/>
                        <a:defRPr/>
                      </a:pPr>
                      <a:endParaRPr lang="en-US" b="1" dirty="0"/>
                    </a:p>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pPr algn="ctr"/>
                      <a:r>
                        <a:rPr lang="en-US" b="0" dirty="0"/>
                        <a:t>FG &gt; 500 mg/dL</a:t>
                      </a:r>
                    </a:p>
                    <a:p>
                      <a:pPr algn="ctr"/>
                      <a:r>
                        <a:rPr lang="en-US" b="0" dirty="0"/>
                        <a:t>or</a:t>
                      </a:r>
                    </a:p>
                    <a:p>
                      <a:pPr algn="ctr"/>
                      <a:r>
                        <a:rPr lang="en-US" b="0" dirty="0"/>
                        <a:t>&gt; 27.8 mmol/L</a:t>
                      </a:r>
                    </a:p>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87367836"/>
                  </a:ext>
                </a:extLst>
              </a:tr>
            </a:tbl>
          </a:graphicData>
        </a:graphic>
      </p:graphicFrame>
      <p:sp>
        <p:nvSpPr>
          <p:cNvPr id="15" name="TextBox 14">
            <a:extLst>
              <a:ext uri="{FF2B5EF4-FFF2-40B4-BE49-F238E27FC236}">
                <a16:creationId xmlns:a16="http://schemas.microsoft.com/office/drawing/2014/main" id="{CD491BD2-FB16-FA38-760E-21F732AAF754}"/>
              </a:ext>
            </a:extLst>
          </p:cNvPr>
          <p:cNvSpPr txBox="1"/>
          <p:nvPr/>
        </p:nvSpPr>
        <p:spPr>
          <a:xfrm>
            <a:off x="1127448" y="4376196"/>
            <a:ext cx="1746184"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a:t>
            </a:r>
            <a:r>
              <a:rPr lang="en-US" sz="1600" b="0" baseline="30000" dirty="0">
                <a:solidFill>
                  <a:schemeClr val="tx1"/>
                </a:solidFill>
                <a:latin typeface="Calibri" panose="020F0502020204030204" pitchFamily="34" charset="0"/>
                <a:cs typeface="Calibri" panose="020F0502020204030204" pitchFamily="34" charset="0"/>
              </a:rPr>
              <a:t> </a:t>
            </a:r>
            <a:r>
              <a:rPr lang="en-US" sz="1600" b="0" dirty="0" err="1">
                <a:solidFill>
                  <a:schemeClr val="tx1"/>
                </a:solidFill>
                <a:latin typeface="Calibri" panose="020F0502020204030204" pitchFamily="34" charset="0"/>
                <a:cs typeface="Calibri" panose="020F0502020204030204" pitchFamily="34" charset="0"/>
              </a:rPr>
              <a:t>Capivasertib</a:t>
            </a:r>
            <a:r>
              <a:rPr lang="en-US" sz="1600" b="0" dirty="0">
                <a:solidFill>
                  <a:schemeClr val="tx1"/>
                </a:solidFill>
                <a:latin typeface="Calibri" panose="020F0502020204030204" pitchFamily="34" charset="0"/>
                <a:cs typeface="Calibri" panose="020F0502020204030204" pitchFamily="34" charset="0"/>
              </a:rPr>
              <a:t> only</a:t>
            </a:r>
          </a:p>
        </p:txBody>
      </p:sp>
      <p:sp>
        <p:nvSpPr>
          <p:cNvPr id="17" name="TextBox 16">
            <a:extLst>
              <a:ext uri="{FF2B5EF4-FFF2-40B4-BE49-F238E27FC236}">
                <a16:creationId xmlns:a16="http://schemas.microsoft.com/office/drawing/2014/main" id="{D4B9894B-9A0E-646C-7E11-976D90DC7437}"/>
              </a:ext>
            </a:extLst>
          </p:cNvPr>
          <p:cNvSpPr txBox="1"/>
          <p:nvPr/>
        </p:nvSpPr>
        <p:spPr>
          <a:xfrm>
            <a:off x="119336" y="6469404"/>
            <a:ext cx="9646936"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Alpelisib</a:t>
            </a:r>
            <a:r>
              <a:rPr lang="en-US" sz="1500" b="0" dirty="0">
                <a:solidFill>
                  <a:schemeClr val="tx1"/>
                </a:solidFill>
                <a:latin typeface="Calibri" panose="020F0502020204030204" pitchFamily="34" charset="0"/>
                <a:cs typeface="Calibri" panose="020F0502020204030204" pitchFamily="34" charset="0"/>
              </a:rPr>
              <a:t> package insert, July 2025; </a:t>
            </a:r>
            <a:r>
              <a:rPr lang="en-US" sz="1500" b="0" dirty="0" err="1">
                <a:solidFill>
                  <a:schemeClr val="tx1"/>
                </a:solidFill>
                <a:latin typeface="Calibri" panose="020F0502020204030204" pitchFamily="34" charset="0"/>
                <a:cs typeface="Calibri" panose="020F0502020204030204" pitchFamily="34" charset="0"/>
              </a:rPr>
              <a:t>capivasertib</a:t>
            </a:r>
            <a:r>
              <a:rPr lang="en-US" sz="1500" b="0" dirty="0">
                <a:solidFill>
                  <a:schemeClr val="tx1"/>
                </a:solidFill>
                <a:latin typeface="Calibri" panose="020F0502020204030204" pitchFamily="34" charset="0"/>
                <a:cs typeface="Calibri" panose="020F0502020204030204" pitchFamily="34" charset="0"/>
              </a:rPr>
              <a:t> package insert, February 2025; </a:t>
            </a:r>
            <a:r>
              <a:rPr lang="en-US" sz="1500" b="0" dirty="0" err="1">
                <a:solidFill>
                  <a:schemeClr val="tx1"/>
                </a:solidFill>
                <a:latin typeface="Calibri" panose="020F0502020204030204" pitchFamily="34" charset="0"/>
                <a:cs typeface="Calibri" panose="020F0502020204030204" pitchFamily="34" charset="0"/>
              </a:rPr>
              <a:t>inavolisib</a:t>
            </a:r>
            <a:r>
              <a:rPr lang="en-US" sz="1500" b="0" dirty="0">
                <a:solidFill>
                  <a:schemeClr val="tx1"/>
                </a:solidFill>
                <a:latin typeface="Calibri" panose="020F0502020204030204" pitchFamily="34" charset="0"/>
                <a:cs typeface="Calibri" panose="020F0502020204030204" pitchFamily="34" charset="0"/>
              </a:rPr>
              <a:t> package insert, December 2025.</a:t>
            </a:r>
          </a:p>
        </p:txBody>
      </p:sp>
    </p:spTree>
    <p:extLst>
      <p:ext uri="{BB962C8B-B14F-4D97-AF65-F5344CB8AC3E}">
        <p14:creationId xmlns:p14="http://schemas.microsoft.com/office/powerpoint/2010/main" val="388865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A0CA5-5941-F297-9850-FD56AABF2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6C919-0718-B04F-982D-27A8AD816B98}"/>
              </a:ext>
            </a:extLst>
          </p:cNvPr>
          <p:cNvSpPr>
            <a:spLocks noGrp="1"/>
          </p:cNvSpPr>
          <p:nvPr>
            <p:ph type="title"/>
          </p:nvPr>
        </p:nvSpPr>
        <p:spPr>
          <a:xfrm>
            <a:off x="627589" y="506314"/>
            <a:ext cx="9644875" cy="654336"/>
          </a:xfrm>
        </p:spPr>
        <p:txBody>
          <a:bodyPr/>
          <a:lstStyle/>
          <a:p>
            <a:pPr algn="l"/>
            <a:r>
              <a:rPr lang="en-US" dirty="0">
                <a:latin typeface="Calibri" panose="020F0502020204030204" pitchFamily="34" charset="0"/>
                <a:cs typeface="Calibri" panose="020F0502020204030204" pitchFamily="34" charset="0"/>
              </a:rPr>
              <a:t>SOLAR-1 Trial: Updated Adverse Events (AEs) with </a:t>
            </a:r>
            <a:r>
              <a:rPr lang="en-US" dirty="0" err="1">
                <a:latin typeface="Calibri" panose="020F0502020204030204" pitchFamily="34" charset="0"/>
                <a:cs typeface="Calibri" panose="020F0502020204030204" pitchFamily="34" charset="0"/>
              </a:rPr>
              <a:t>Alpelisib</a:t>
            </a:r>
            <a:r>
              <a:rPr lang="en-US" dirty="0">
                <a:latin typeface="Calibri" panose="020F0502020204030204" pitchFamily="34" charset="0"/>
                <a:cs typeface="Calibri" panose="020F0502020204030204" pitchFamily="34" charset="0"/>
              </a:rPr>
              <a:t> in Combination with </a:t>
            </a:r>
            <a:r>
              <a:rPr lang="en-US" dirty="0" err="1">
                <a:latin typeface="Calibri" panose="020F0502020204030204" pitchFamily="34" charset="0"/>
                <a:cs typeface="Calibri" panose="020F0502020204030204" pitchFamily="34" charset="0"/>
              </a:rPr>
              <a:t>Fulvestrant</a:t>
            </a:r>
            <a:r>
              <a:rPr lang="en-US" dirty="0">
                <a:latin typeface="Calibri" panose="020F0502020204030204" pitchFamily="34" charset="0"/>
                <a:cs typeface="Calibri" panose="020F0502020204030204" pitchFamily="34" charset="0"/>
              </a:rPr>
              <a:t> for </a:t>
            </a:r>
            <a:r>
              <a:rPr lang="en-US" dirty="0"/>
              <a:t>Advanced Breast Cancer with a PIK3CA Mutation</a:t>
            </a:r>
            <a:endParaRPr lang="en-US"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C748978-DAA6-D5F6-B86E-98505B71CC22}"/>
              </a:ext>
            </a:extLst>
          </p:cNvPr>
          <p:cNvSpPr txBox="1"/>
          <p:nvPr/>
        </p:nvSpPr>
        <p:spPr>
          <a:xfrm>
            <a:off x="119336" y="6480053"/>
            <a:ext cx="371249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André F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2021;32(2):208-17.</a:t>
            </a:r>
          </a:p>
        </p:txBody>
      </p:sp>
      <p:pic>
        <p:nvPicPr>
          <p:cNvPr id="8" name="Picture 7" descr="A screenshot of a computer&#10;&#10;AI-generated content may be incorrect.">
            <a:extLst>
              <a:ext uri="{FF2B5EF4-FFF2-40B4-BE49-F238E27FC236}">
                <a16:creationId xmlns:a16="http://schemas.microsoft.com/office/drawing/2014/main" id="{F4E417FD-3E1E-50DE-5A99-10D9F558F8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39" y="1628800"/>
            <a:ext cx="11911033" cy="4269187"/>
          </a:xfrm>
          <a:prstGeom prst="rect">
            <a:avLst/>
          </a:prstGeom>
        </p:spPr>
      </p:pic>
    </p:spTree>
    <p:extLst>
      <p:ext uri="{BB962C8B-B14F-4D97-AF65-F5344CB8AC3E}">
        <p14:creationId xmlns:p14="http://schemas.microsoft.com/office/powerpoint/2010/main" val="3755876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McDonnell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127448" y="2276872"/>
          <a:ext cx="9817422" cy="1380107"/>
        </p:xfrm>
        <a:graphic>
          <a:graphicData uri="http://schemas.openxmlformats.org/drawingml/2006/table">
            <a:tbl>
              <a:tblPr firstRow="1" bandRow="1">
                <a:tableStyleId>{F2DE63D5-997A-4646-A377-4702673A728D}</a:tableStyleId>
              </a:tblPr>
              <a:tblGrid>
                <a:gridCol w="3264694">
                  <a:extLst>
                    <a:ext uri="{9D8B030D-6E8A-4147-A177-3AD203B41FA5}">
                      <a16:colId xmlns:a16="http://schemas.microsoft.com/office/drawing/2014/main" val="20000"/>
                    </a:ext>
                  </a:extLst>
                </a:gridCol>
                <a:gridCol w="6552728">
                  <a:extLst>
                    <a:ext uri="{9D8B030D-6E8A-4147-A177-3AD203B41FA5}">
                      <a16:colId xmlns:a16="http://schemas.microsoft.com/office/drawing/2014/main" val="2117869244"/>
                    </a:ext>
                  </a:extLst>
                </a:gridCol>
              </a:tblGrid>
              <a:tr h="1380107">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Abbott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807905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27460-0DD0-4B80-B864-47BEB06F09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CC6D14-1DA9-FBD4-C1F8-417180F357F3}"/>
              </a:ext>
            </a:extLst>
          </p:cNvPr>
          <p:cNvSpPr>
            <a:spLocks noGrp="1"/>
          </p:cNvSpPr>
          <p:nvPr>
            <p:ph type="title"/>
          </p:nvPr>
        </p:nvSpPr>
        <p:spPr>
          <a:xfrm>
            <a:off x="526289" y="698776"/>
            <a:ext cx="11139422" cy="654336"/>
          </a:xfrm>
        </p:spPr>
        <p:txBody>
          <a:bodyPr/>
          <a:lstStyle/>
          <a:p>
            <a:r>
              <a:rPr lang="en-US" dirty="0">
                <a:latin typeface="Calibri" panose="020F0502020204030204" pitchFamily="34" charset="0"/>
                <a:cs typeface="Calibri" panose="020F0502020204030204" pitchFamily="34" charset="0"/>
              </a:rPr>
              <a:t>SOLAR-1: Hyperglycemia (≥20% in Either Arm)</a:t>
            </a:r>
          </a:p>
        </p:txBody>
      </p:sp>
      <p:sp>
        <p:nvSpPr>
          <p:cNvPr id="5" name="TextBox 4">
            <a:extLst>
              <a:ext uri="{FF2B5EF4-FFF2-40B4-BE49-F238E27FC236}">
                <a16:creationId xmlns:a16="http://schemas.microsoft.com/office/drawing/2014/main" id="{BAC7D242-1318-2FE0-BF97-087C0139E836}"/>
              </a:ext>
            </a:extLst>
          </p:cNvPr>
          <p:cNvSpPr txBox="1"/>
          <p:nvPr/>
        </p:nvSpPr>
        <p:spPr>
          <a:xfrm>
            <a:off x="119336" y="6480053"/>
            <a:ext cx="371249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André F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2021;32(2):208-17.</a:t>
            </a:r>
          </a:p>
        </p:txBody>
      </p:sp>
      <p:graphicFrame>
        <p:nvGraphicFramePr>
          <p:cNvPr id="7" name="Table 6">
            <a:extLst>
              <a:ext uri="{FF2B5EF4-FFF2-40B4-BE49-F238E27FC236}">
                <a16:creationId xmlns:a16="http://schemas.microsoft.com/office/drawing/2014/main" id="{AE6EF2F0-7827-4B46-BB1D-3813997AEFBC}"/>
              </a:ext>
            </a:extLst>
          </p:cNvPr>
          <p:cNvGraphicFramePr>
            <a:graphicFrameLocks noGrp="1"/>
          </p:cNvGraphicFramePr>
          <p:nvPr>
            <p:extLst>
              <p:ext uri="{D42A27DB-BD31-4B8C-83A1-F6EECF244321}">
                <p14:modId xmlns:p14="http://schemas.microsoft.com/office/powerpoint/2010/main" val="875209170"/>
              </p:ext>
            </p:extLst>
          </p:nvPr>
        </p:nvGraphicFramePr>
        <p:xfrm>
          <a:off x="1631504" y="1833697"/>
          <a:ext cx="9145014" cy="2784886"/>
        </p:xfrm>
        <a:graphic>
          <a:graphicData uri="http://schemas.openxmlformats.org/drawingml/2006/table">
            <a:tbl>
              <a:tblPr firstRow="1" bandRow="1">
                <a:tableStyleId>{21E4AEA4-8DFA-4A89-87EB-49C32662AFE0}</a:tableStyleId>
              </a:tblPr>
              <a:tblGrid>
                <a:gridCol w="1524169">
                  <a:extLst>
                    <a:ext uri="{9D8B030D-6E8A-4147-A177-3AD203B41FA5}">
                      <a16:colId xmlns:a16="http://schemas.microsoft.com/office/drawing/2014/main" val="3621408155"/>
                    </a:ext>
                  </a:extLst>
                </a:gridCol>
                <a:gridCol w="1524169">
                  <a:extLst>
                    <a:ext uri="{9D8B030D-6E8A-4147-A177-3AD203B41FA5}">
                      <a16:colId xmlns:a16="http://schemas.microsoft.com/office/drawing/2014/main" val="3259391858"/>
                    </a:ext>
                  </a:extLst>
                </a:gridCol>
                <a:gridCol w="1524169">
                  <a:extLst>
                    <a:ext uri="{9D8B030D-6E8A-4147-A177-3AD203B41FA5}">
                      <a16:colId xmlns:a16="http://schemas.microsoft.com/office/drawing/2014/main" val="3214626314"/>
                    </a:ext>
                  </a:extLst>
                </a:gridCol>
                <a:gridCol w="1524169">
                  <a:extLst>
                    <a:ext uri="{9D8B030D-6E8A-4147-A177-3AD203B41FA5}">
                      <a16:colId xmlns:a16="http://schemas.microsoft.com/office/drawing/2014/main" val="3222645249"/>
                    </a:ext>
                  </a:extLst>
                </a:gridCol>
                <a:gridCol w="1524169">
                  <a:extLst>
                    <a:ext uri="{9D8B030D-6E8A-4147-A177-3AD203B41FA5}">
                      <a16:colId xmlns:a16="http://schemas.microsoft.com/office/drawing/2014/main" val="1759910521"/>
                    </a:ext>
                  </a:extLst>
                </a:gridCol>
                <a:gridCol w="1524169">
                  <a:extLst>
                    <a:ext uri="{9D8B030D-6E8A-4147-A177-3AD203B41FA5}">
                      <a16:colId xmlns:a16="http://schemas.microsoft.com/office/drawing/2014/main" val="796232879"/>
                    </a:ext>
                  </a:extLst>
                </a:gridCol>
              </a:tblGrid>
              <a:tr h="843803">
                <a:tc gridSpan="3">
                  <a:txBody>
                    <a:bodyPr/>
                    <a:lstStyle/>
                    <a:p>
                      <a:pPr algn="ctr"/>
                      <a:endParaRPr lang="en-US" sz="2400" dirty="0"/>
                    </a:p>
                    <a:p>
                      <a:pPr algn="ctr"/>
                      <a:r>
                        <a:rPr lang="en-US" sz="2400" dirty="0"/>
                        <a:t>Alpelisib + fulvestrant (n = 284)</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1F60"/>
                    </a:solidFill>
                  </a:tcPr>
                </a:tc>
                <a:tc hMerge="1">
                  <a:txBody>
                    <a:bodyPr/>
                    <a:lstStyle/>
                    <a:p>
                      <a:endParaRPr lang="en-US" dirty="0"/>
                    </a:p>
                  </a:txBody>
                  <a:tcPr/>
                </a:tc>
                <a:tc hMerge="1">
                  <a:txBody>
                    <a:bodyPr/>
                    <a:lstStyle/>
                    <a:p>
                      <a:endParaRPr lang="en-US" dirty="0"/>
                    </a:p>
                  </a:txBody>
                  <a:tcPr/>
                </a:tc>
                <a:tc gridSpan="3">
                  <a:txBody>
                    <a:bodyPr/>
                    <a:lstStyle/>
                    <a:p>
                      <a:endParaRPr lang="en-US" sz="2400" dirty="0"/>
                    </a:p>
                    <a:p>
                      <a:pPr algn="ctr"/>
                      <a:r>
                        <a:rPr lang="en-US" sz="2400" dirty="0"/>
                        <a:t>Placebo + fulvestrant (n = 287)</a:t>
                      </a:r>
                    </a:p>
                    <a:p>
                      <a:endParaRPr lang="en-US" dirty="0"/>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1F60"/>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84616183"/>
                  </a:ext>
                </a:extLst>
              </a:tr>
              <a:tr h="843803">
                <a:tc>
                  <a:txBody>
                    <a:bodyPr/>
                    <a:lstStyle/>
                    <a:p>
                      <a:endParaRPr lang="en-US" dirty="0"/>
                    </a:p>
                    <a:p>
                      <a:pPr algn="ctr"/>
                      <a:r>
                        <a:rPr lang="en-US" sz="2000" b="1" dirty="0"/>
                        <a:t>All grades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endParaRPr lang="en-US" dirty="0"/>
                    </a:p>
                    <a:p>
                      <a:pPr algn="ctr"/>
                      <a:r>
                        <a:rPr lang="en-US" sz="2000" b="1" dirty="0"/>
                        <a:t>Grade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endParaRPr lang="en-US" dirty="0"/>
                    </a:p>
                    <a:p>
                      <a:pPr algn="ctr"/>
                      <a:r>
                        <a:rPr lang="en-US" sz="2000" b="1" dirty="0"/>
                        <a:t>Grade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endParaRPr lang="en-US" dirty="0"/>
                    </a:p>
                    <a:p>
                      <a:pPr algn="ctr"/>
                      <a:r>
                        <a:rPr lang="en-US" sz="2000" b="1" dirty="0"/>
                        <a:t>All grades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endParaRPr lang="en-US" dirty="0"/>
                    </a:p>
                    <a:p>
                      <a:pPr algn="ctr"/>
                      <a:r>
                        <a:rPr lang="en-US" dirty="0"/>
                        <a:t> </a:t>
                      </a:r>
                      <a:r>
                        <a:rPr lang="en-US" sz="2000" b="1" dirty="0"/>
                        <a:t>Grade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endParaRPr lang="en-US" dirty="0"/>
                    </a:p>
                    <a:p>
                      <a:pPr algn="ctr"/>
                      <a:r>
                        <a:rPr lang="en-US" dirty="0"/>
                        <a:t> </a:t>
                      </a:r>
                      <a:r>
                        <a:rPr lang="en-US" sz="2000" b="1" dirty="0"/>
                        <a:t>Grade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870411032"/>
                  </a:ext>
                </a:extLst>
              </a:tr>
              <a:tr h="843803">
                <a:tc>
                  <a:txBody>
                    <a:bodyPr/>
                    <a:lstStyle/>
                    <a:p>
                      <a:endParaRPr lang="en-US" dirty="0"/>
                    </a:p>
                    <a:p>
                      <a:pPr algn="ctr"/>
                      <a:r>
                        <a:rPr lang="en-US" dirty="0"/>
                        <a:t>184 (64.8)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pPr algn="ctr"/>
                      <a:r>
                        <a:rPr lang="en-US" dirty="0"/>
                        <a:t>94 (33.1)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pPr algn="ctr"/>
                      <a:r>
                        <a:rPr lang="en-US" dirty="0"/>
                        <a:t> 11 (3.9)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pPr algn="ctr"/>
                      <a:r>
                        <a:rPr lang="en-US" dirty="0"/>
                        <a:t>27 (9.4)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pPr algn="ctr"/>
                      <a:r>
                        <a:rPr lang="en-US" dirty="0"/>
                        <a:t>2 (0.7)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pPr algn="ctr"/>
                      <a:r>
                        <a:rPr lang="en-US" dirty="0"/>
                        <a:t> 1 (0.3)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7074736"/>
                  </a:ext>
                </a:extLst>
              </a:tr>
            </a:tbl>
          </a:graphicData>
        </a:graphic>
      </p:graphicFrame>
      <p:sp>
        <p:nvSpPr>
          <p:cNvPr id="8" name="TextBox 7">
            <a:extLst>
              <a:ext uri="{FF2B5EF4-FFF2-40B4-BE49-F238E27FC236}">
                <a16:creationId xmlns:a16="http://schemas.microsoft.com/office/drawing/2014/main" id="{DE2D0164-25F1-CC1A-0FE6-8DB6C77E844C}"/>
              </a:ext>
            </a:extLst>
          </p:cNvPr>
          <p:cNvSpPr txBox="1"/>
          <p:nvPr/>
        </p:nvSpPr>
        <p:spPr>
          <a:xfrm>
            <a:off x="1654017" y="4640510"/>
            <a:ext cx="710451" cy="338554"/>
          </a:xfrm>
          <a:prstGeom prst="rect">
            <a:avLst/>
          </a:prstGeom>
          <a:noFill/>
        </p:spPr>
        <p:txBody>
          <a:bodyPr wrap="square" rtlCol="0">
            <a:spAutoFit/>
          </a:bodyPr>
          <a:lstStyle/>
          <a:p>
            <a:r>
              <a:rPr lang="en-US" sz="1600" b="0" dirty="0">
                <a:solidFill>
                  <a:schemeClr val="tx1"/>
                </a:solidFill>
                <a:latin typeface="Calibri" panose="020F0502020204030204" pitchFamily="34" charset="0"/>
                <a:cs typeface="Calibri" panose="020F0502020204030204" pitchFamily="34" charset="0"/>
              </a:rPr>
              <a:t>n (%)</a:t>
            </a:r>
          </a:p>
        </p:txBody>
      </p:sp>
    </p:spTree>
    <p:extLst>
      <p:ext uri="{BB962C8B-B14F-4D97-AF65-F5344CB8AC3E}">
        <p14:creationId xmlns:p14="http://schemas.microsoft.com/office/powerpoint/2010/main" val="1630653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CF71C-F3FD-B96D-6890-34744BE65D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FF5F46-AD34-6C2E-13F6-7D8D36E7DEB4}"/>
              </a:ext>
            </a:extLst>
          </p:cNvPr>
          <p:cNvSpPr>
            <a:spLocks noGrp="1"/>
          </p:cNvSpPr>
          <p:nvPr>
            <p:ph type="title"/>
          </p:nvPr>
        </p:nvSpPr>
        <p:spPr>
          <a:xfrm>
            <a:off x="0" y="116632"/>
            <a:ext cx="12192000" cy="654336"/>
          </a:xfrm>
        </p:spPr>
        <p:txBody>
          <a:bodyPr/>
          <a:lstStyle/>
          <a:p>
            <a:r>
              <a:rPr lang="en-US" dirty="0">
                <a:latin typeface="Calibri" panose="020F0502020204030204" pitchFamily="34" charset="0"/>
                <a:cs typeface="Calibri" panose="020F0502020204030204" pitchFamily="34" charset="0"/>
              </a:rPr>
              <a:t>INAVO120 Trial: Select Adverse Events with </a:t>
            </a:r>
            <a:r>
              <a:rPr lang="en-US" dirty="0" err="1">
                <a:latin typeface="Calibri" panose="020F0502020204030204" pitchFamily="34" charset="0"/>
                <a:cs typeface="Calibri" panose="020F0502020204030204" pitchFamily="34" charset="0"/>
              </a:rPr>
              <a:t>Inavolisib</a:t>
            </a:r>
            <a:endParaRPr lang="en-US" dirty="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1C377EEB-B379-5696-2EBE-241DC1A55C2C}"/>
              </a:ext>
            </a:extLst>
          </p:cNvPr>
          <p:cNvSpPr/>
          <p:nvPr/>
        </p:nvSpPr>
        <p:spPr bwMode="auto">
          <a:xfrm>
            <a:off x="6364273" y="1366993"/>
            <a:ext cx="512440"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CasellaDiTesto 9">
            <a:extLst>
              <a:ext uri="{FF2B5EF4-FFF2-40B4-BE49-F238E27FC236}">
                <a16:creationId xmlns:a16="http://schemas.microsoft.com/office/drawing/2014/main" id="{B25A3795-B229-E33F-6762-E0565BA12023}"/>
              </a:ext>
            </a:extLst>
          </p:cNvPr>
          <p:cNvSpPr txBox="1"/>
          <p:nvPr/>
        </p:nvSpPr>
        <p:spPr>
          <a:xfrm>
            <a:off x="8760296" y="6211509"/>
            <a:ext cx="281459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a:ea typeface="+mn-ea"/>
                <a:cs typeface="+mn-cs"/>
              </a:rPr>
              <a:t>Jhaveri KL et al. </a:t>
            </a:r>
            <a:r>
              <a:rPr kumimoji="0" lang="it-IT" sz="1600" b="0" i="1" u="none" strike="noStrike" kern="1200" cap="none" spc="0" normalizeH="0" baseline="0" noProof="0" dirty="0">
                <a:ln>
                  <a:noFill/>
                </a:ln>
                <a:solidFill>
                  <a:prstClr val="black"/>
                </a:solidFill>
                <a:effectLst/>
                <a:uLnTx/>
                <a:uFillTx/>
                <a:latin typeface="Calibri"/>
                <a:ea typeface="+mn-ea"/>
                <a:cs typeface="+mn-cs"/>
              </a:rPr>
              <a:t>N </a:t>
            </a:r>
            <a:r>
              <a:rPr kumimoji="0" lang="it-IT" sz="1600" b="0" i="1" u="none" strike="noStrike" kern="1200" cap="none" spc="0" normalizeH="0" baseline="0" noProof="0" dirty="0" err="1">
                <a:ln>
                  <a:noFill/>
                </a:ln>
                <a:solidFill>
                  <a:prstClr val="black"/>
                </a:solidFill>
                <a:effectLst/>
                <a:uLnTx/>
                <a:uFillTx/>
                <a:latin typeface="Calibri"/>
                <a:ea typeface="+mn-ea"/>
                <a:cs typeface="+mn-cs"/>
              </a:rPr>
              <a:t>Engl</a:t>
            </a:r>
            <a:r>
              <a:rPr kumimoji="0" lang="it-IT" sz="1600" b="0" i="1" u="none" strike="noStrike" kern="1200" cap="none" spc="0" normalizeH="0" baseline="0" noProof="0" dirty="0">
                <a:ln>
                  <a:noFill/>
                </a:ln>
                <a:solidFill>
                  <a:prstClr val="black"/>
                </a:solidFill>
                <a:effectLst/>
                <a:uLnTx/>
                <a:uFillTx/>
                <a:latin typeface="Calibri"/>
                <a:ea typeface="+mn-ea"/>
                <a:cs typeface="+mn-cs"/>
              </a:rPr>
              <a:t> </a:t>
            </a:r>
            <a:r>
              <a:rPr kumimoji="0" lang="it-IT" sz="1600" b="0" i="1" u="none" strike="noStrike" kern="1200" cap="none" spc="0" normalizeH="0" baseline="0" noProof="0" dirty="0" err="1">
                <a:ln>
                  <a:noFill/>
                </a:ln>
                <a:solidFill>
                  <a:prstClr val="black"/>
                </a:solidFill>
                <a:effectLst/>
                <a:uLnTx/>
                <a:uFillTx/>
                <a:latin typeface="Calibri"/>
                <a:ea typeface="+mn-ea"/>
                <a:cs typeface="+mn-cs"/>
              </a:rPr>
              <a:t>J</a:t>
            </a:r>
            <a:r>
              <a:rPr kumimoji="0" lang="it-IT" sz="1600" b="0" i="1" u="none" strike="noStrike" kern="1200" cap="none" spc="0" normalizeH="0" baseline="0" noProof="0" dirty="0">
                <a:ln>
                  <a:noFill/>
                </a:ln>
                <a:solidFill>
                  <a:prstClr val="black"/>
                </a:solidFill>
                <a:effectLst/>
                <a:uLnTx/>
                <a:uFillTx/>
                <a:latin typeface="Calibri"/>
                <a:ea typeface="+mn-ea"/>
                <a:cs typeface="+mn-cs"/>
              </a:rPr>
              <a:t> </a:t>
            </a:r>
            <a:r>
              <a:rPr kumimoji="0" lang="it-IT" sz="1600" b="0" i="1" u="none" strike="noStrike" kern="1200" cap="none" spc="0" normalizeH="0" baseline="0" noProof="0" dirty="0" err="1">
                <a:ln>
                  <a:noFill/>
                </a:ln>
                <a:solidFill>
                  <a:prstClr val="black"/>
                </a:solidFill>
                <a:effectLst/>
                <a:uLnTx/>
                <a:uFillTx/>
                <a:latin typeface="Calibri"/>
                <a:ea typeface="+mn-ea"/>
                <a:cs typeface="+mn-cs"/>
              </a:rPr>
              <a:t>Med</a:t>
            </a:r>
            <a:r>
              <a:rPr kumimoji="0" lang="it-IT" sz="1600" b="0" i="1" u="none" strike="noStrike" kern="1200" cap="none" spc="0" normalizeH="0" baseline="0" noProof="0" dirty="0">
                <a:ln>
                  <a:noFill/>
                </a:ln>
                <a:solidFill>
                  <a:prstClr val="black"/>
                </a:solidFill>
                <a:effectLst/>
                <a:uLnTx/>
                <a:uFillTx/>
                <a:latin typeface="Calibri"/>
                <a:ea typeface="+mn-ea"/>
                <a:cs typeface="+mn-cs"/>
              </a:rPr>
              <a:t> </a:t>
            </a:r>
            <a:r>
              <a:rPr kumimoji="0" lang="it-IT" sz="1600" b="0" i="0" u="none" strike="noStrike" kern="1200" cap="none" spc="0" normalizeH="0" baseline="0" noProof="0" dirty="0">
                <a:ln>
                  <a:noFill/>
                </a:ln>
                <a:solidFill>
                  <a:prstClr val="black"/>
                </a:solidFill>
                <a:effectLst/>
                <a:uLnTx/>
                <a:uFillTx/>
                <a:latin typeface="Calibri"/>
                <a:ea typeface="+mn-ea"/>
                <a:cs typeface="+mn-cs"/>
              </a:rPr>
              <a:t>2025;393(2):151-61</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endParaRPr kumimoji="0" lang="it-IT"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descr="A table with numbers and text&#10;&#10;AI-generated content may be incorrect.">
            <a:extLst>
              <a:ext uri="{FF2B5EF4-FFF2-40B4-BE49-F238E27FC236}">
                <a16:creationId xmlns:a16="http://schemas.microsoft.com/office/drawing/2014/main" id="{6254D3AD-7E33-F65A-FCF9-8696D5C74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056" y="709252"/>
            <a:ext cx="6809052" cy="6087032"/>
          </a:xfrm>
          <a:prstGeom prst="rect">
            <a:avLst/>
          </a:prstGeom>
        </p:spPr>
      </p:pic>
    </p:spTree>
    <p:extLst>
      <p:ext uri="{BB962C8B-B14F-4D97-AF65-F5344CB8AC3E}">
        <p14:creationId xmlns:p14="http://schemas.microsoft.com/office/powerpoint/2010/main" val="4143814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AA3F6-46EA-9D4B-F39C-0DFD0F846D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F4FEB3-79BD-9C44-C16D-224F1CA3041C}"/>
              </a:ext>
            </a:extLst>
          </p:cNvPr>
          <p:cNvSpPr>
            <a:spLocks noGrp="1"/>
          </p:cNvSpPr>
          <p:nvPr>
            <p:ph type="title"/>
          </p:nvPr>
        </p:nvSpPr>
        <p:spPr>
          <a:xfrm>
            <a:off x="526289" y="698776"/>
            <a:ext cx="11139422" cy="654336"/>
          </a:xfrm>
        </p:spPr>
        <p:txBody>
          <a:bodyPr/>
          <a:lstStyle/>
          <a:p>
            <a:r>
              <a:rPr lang="en-US" dirty="0">
                <a:latin typeface="Calibri" panose="020F0502020204030204" pitchFamily="34" charset="0"/>
                <a:cs typeface="Calibri" panose="020F0502020204030204" pitchFamily="34" charset="0"/>
              </a:rPr>
              <a:t>INAVO120: Hyperglycemia</a:t>
            </a:r>
          </a:p>
        </p:txBody>
      </p:sp>
      <p:graphicFrame>
        <p:nvGraphicFramePr>
          <p:cNvPr id="7" name="Table 6">
            <a:extLst>
              <a:ext uri="{FF2B5EF4-FFF2-40B4-BE49-F238E27FC236}">
                <a16:creationId xmlns:a16="http://schemas.microsoft.com/office/drawing/2014/main" id="{E0765797-A0A9-686B-9546-977CAB92819B}"/>
              </a:ext>
            </a:extLst>
          </p:cNvPr>
          <p:cNvGraphicFramePr>
            <a:graphicFrameLocks noGrp="1"/>
          </p:cNvGraphicFramePr>
          <p:nvPr>
            <p:extLst>
              <p:ext uri="{D42A27DB-BD31-4B8C-83A1-F6EECF244321}">
                <p14:modId xmlns:p14="http://schemas.microsoft.com/office/powerpoint/2010/main" val="3857707151"/>
              </p:ext>
            </p:extLst>
          </p:nvPr>
        </p:nvGraphicFramePr>
        <p:xfrm>
          <a:off x="1631504" y="1833697"/>
          <a:ext cx="9145014" cy="2784886"/>
        </p:xfrm>
        <a:graphic>
          <a:graphicData uri="http://schemas.openxmlformats.org/drawingml/2006/table">
            <a:tbl>
              <a:tblPr firstRow="1" bandRow="1">
                <a:tableStyleId>{21E4AEA4-8DFA-4A89-87EB-49C32662AFE0}</a:tableStyleId>
              </a:tblPr>
              <a:tblGrid>
                <a:gridCol w="2016224">
                  <a:extLst>
                    <a:ext uri="{9D8B030D-6E8A-4147-A177-3AD203B41FA5}">
                      <a16:colId xmlns:a16="http://schemas.microsoft.com/office/drawing/2014/main" val="3621408155"/>
                    </a:ext>
                  </a:extLst>
                </a:gridCol>
                <a:gridCol w="2556283">
                  <a:extLst>
                    <a:ext uri="{9D8B030D-6E8A-4147-A177-3AD203B41FA5}">
                      <a16:colId xmlns:a16="http://schemas.microsoft.com/office/drawing/2014/main" val="3259391858"/>
                    </a:ext>
                  </a:extLst>
                </a:gridCol>
                <a:gridCol w="1692189">
                  <a:extLst>
                    <a:ext uri="{9D8B030D-6E8A-4147-A177-3AD203B41FA5}">
                      <a16:colId xmlns:a16="http://schemas.microsoft.com/office/drawing/2014/main" val="3222645249"/>
                    </a:ext>
                  </a:extLst>
                </a:gridCol>
                <a:gridCol w="2880318">
                  <a:extLst>
                    <a:ext uri="{9D8B030D-6E8A-4147-A177-3AD203B41FA5}">
                      <a16:colId xmlns:a16="http://schemas.microsoft.com/office/drawing/2014/main" val="1759910521"/>
                    </a:ext>
                  </a:extLst>
                </a:gridCol>
              </a:tblGrid>
              <a:tr h="843803">
                <a:tc gridSpan="2">
                  <a:txBody>
                    <a:bodyPr/>
                    <a:lstStyle/>
                    <a:p>
                      <a:pPr algn="ctr"/>
                      <a:endParaRPr lang="en-US" sz="2400" dirty="0"/>
                    </a:p>
                    <a:p>
                      <a:pPr algn="ctr"/>
                      <a:r>
                        <a:rPr lang="en-US" sz="2400" dirty="0"/>
                        <a:t>Inavolisib (n = 161)</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1F60"/>
                    </a:solidFill>
                  </a:tcPr>
                </a:tc>
                <a:tc hMerge="1">
                  <a:txBody>
                    <a:bodyPr/>
                    <a:lstStyle/>
                    <a:p>
                      <a:endParaRPr lang="en-US" dirty="0"/>
                    </a:p>
                  </a:txBody>
                  <a:tcPr/>
                </a:tc>
                <a:tc gridSpan="2">
                  <a:txBody>
                    <a:bodyPr/>
                    <a:lstStyle/>
                    <a:p>
                      <a:endParaRPr lang="en-US" sz="2400" dirty="0"/>
                    </a:p>
                    <a:p>
                      <a:pPr algn="ctr"/>
                      <a:r>
                        <a:rPr lang="en-US" sz="2400" dirty="0"/>
                        <a:t>Placebo (n = 163)</a:t>
                      </a:r>
                    </a:p>
                    <a:p>
                      <a:endParaRPr lang="en-US" dirty="0"/>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1F60"/>
                    </a:solidFill>
                  </a:tcPr>
                </a:tc>
                <a:tc hMerge="1">
                  <a:txBody>
                    <a:bodyPr/>
                    <a:lstStyle/>
                    <a:p>
                      <a:endParaRPr lang="en-US"/>
                    </a:p>
                  </a:txBody>
                  <a:tcPr/>
                </a:tc>
                <a:extLst>
                  <a:ext uri="{0D108BD9-81ED-4DB2-BD59-A6C34878D82A}">
                    <a16:rowId xmlns:a16="http://schemas.microsoft.com/office/drawing/2014/main" val="384616183"/>
                  </a:ext>
                </a:extLst>
              </a:tr>
              <a:tr h="843803">
                <a:tc>
                  <a:txBody>
                    <a:bodyPr/>
                    <a:lstStyle/>
                    <a:p>
                      <a:endParaRPr lang="en-US" dirty="0"/>
                    </a:p>
                    <a:p>
                      <a:pPr algn="ctr"/>
                      <a:r>
                        <a:rPr lang="en-US" sz="2000" b="1" dirty="0"/>
                        <a:t>Any  grade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endParaRPr lang="en-US" dirty="0"/>
                    </a:p>
                    <a:p>
                      <a:pPr algn="ctr"/>
                      <a:r>
                        <a:rPr lang="en-US" sz="2000" b="1" dirty="0"/>
                        <a:t>Grade 3 or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endParaRPr lang="en-US" dirty="0"/>
                    </a:p>
                    <a:p>
                      <a:pPr algn="ctr"/>
                      <a:r>
                        <a:rPr lang="en-US" sz="2000" b="1" dirty="0"/>
                        <a:t>Any grade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endParaRPr lang="en-US" dirty="0"/>
                    </a:p>
                    <a:p>
                      <a:pPr algn="ctr"/>
                      <a:r>
                        <a:rPr lang="en-US" dirty="0"/>
                        <a:t> </a:t>
                      </a:r>
                      <a:r>
                        <a:rPr lang="en-US" sz="2000" b="1" dirty="0"/>
                        <a:t>Grade 3 or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870411032"/>
                  </a:ext>
                </a:extLst>
              </a:tr>
              <a:tr h="843803">
                <a:tc>
                  <a:txBody>
                    <a:bodyPr/>
                    <a:lstStyle/>
                    <a:p>
                      <a:endParaRPr lang="en-US" dirty="0"/>
                    </a:p>
                    <a:p>
                      <a:pPr algn="ctr"/>
                      <a:r>
                        <a:rPr lang="en-US" dirty="0"/>
                        <a:t>102 (63.4)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pPr algn="ctr"/>
                      <a:r>
                        <a:rPr lang="en-US" dirty="0"/>
                        <a:t>11 (6.8)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pPr algn="ctr"/>
                      <a:r>
                        <a:rPr lang="en-US" dirty="0"/>
                        <a:t>22 (13.5)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7074736"/>
                  </a:ext>
                </a:extLst>
              </a:tr>
            </a:tbl>
          </a:graphicData>
        </a:graphic>
      </p:graphicFrame>
      <p:sp>
        <p:nvSpPr>
          <p:cNvPr id="8" name="TextBox 7">
            <a:extLst>
              <a:ext uri="{FF2B5EF4-FFF2-40B4-BE49-F238E27FC236}">
                <a16:creationId xmlns:a16="http://schemas.microsoft.com/office/drawing/2014/main" id="{F1901D91-FE75-EB7D-4118-D20F64F489DD}"/>
              </a:ext>
            </a:extLst>
          </p:cNvPr>
          <p:cNvSpPr txBox="1"/>
          <p:nvPr/>
        </p:nvSpPr>
        <p:spPr>
          <a:xfrm>
            <a:off x="1641133" y="4674622"/>
            <a:ext cx="710451" cy="33855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 (%)</a:t>
            </a:r>
          </a:p>
        </p:txBody>
      </p:sp>
      <p:sp>
        <p:nvSpPr>
          <p:cNvPr id="4" name="CasellaDiTesto 9">
            <a:extLst>
              <a:ext uri="{FF2B5EF4-FFF2-40B4-BE49-F238E27FC236}">
                <a16:creationId xmlns:a16="http://schemas.microsoft.com/office/drawing/2014/main" id="{ACD4DEB5-1171-2AB8-2276-06A8E79D7F11}"/>
              </a:ext>
            </a:extLst>
          </p:cNvPr>
          <p:cNvSpPr txBox="1"/>
          <p:nvPr/>
        </p:nvSpPr>
        <p:spPr>
          <a:xfrm>
            <a:off x="72008" y="6474822"/>
            <a:ext cx="4295800"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a:ea typeface="+mn-ea"/>
                <a:cs typeface="+mn-cs"/>
              </a:rPr>
              <a:t>Jhaveri KL et al. </a:t>
            </a:r>
            <a:r>
              <a:rPr kumimoji="0" lang="it-IT" sz="1500" b="0" i="1" u="none" strike="noStrike" kern="1200" cap="none" spc="0" normalizeH="0" baseline="0" noProof="0" dirty="0">
                <a:ln>
                  <a:noFill/>
                </a:ln>
                <a:solidFill>
                  <a:prstClr val="black"/>
                </a:solidFill>
                <a:effectLst/>
                <a:uLnTx/>
                <a:uFillTx/>
                <a:latin typeface="Calibri"/>
                <a:ea typeface="+mn-ea"/>
                <a:cs typeface="+mn-cs"/>
              </a:rPr>
              <a:t>N </a:t>
            </a:r>
            <a:r>
              <a:rPr kumimoji="0" lang="it-IT" sz="1500" b="0" i="1" u="none" strike="noStrike" kern="1200" cap="none" spc="0" normalizeH="0" baseline="0" noProof="0" dirty="0" err="1">
                <a:ln>
                  <a:noFill/>
                </a:ln>
                <a:solidFill>
                  <a:prstClr val="black"/>
                </a:solidFill>
                <a:effectLst/>
                <a:uLnTx/>
                <a:uFillTx/>
                <a:latin typeface="Calibri"/>
                <a:ea typeface="+mn-ea"/>
                <a:cs typeface="+mn-cs"/>
              </a:rPr>
              <a:t>Engl</a:t>
            </a:r>
            <a:r>
              <a:rPr kumimoji="0" lang="it-IT" sz="1500" b="0" i="1" u="none" strike="noStrike" kern="1200" cap="none" spc="0" normalizeH="0" baseline="0" noProof="0" dirty="0">
                <a:ln>
                  <a:noFill/>
                </a:ln>
                <a:solidFill>
                  <a:prstClr val="black"/>
                </a:solidFill>
                <a:effectLst/>
                <a:uLnTx/>
                <a:uFillTx/>
                <a:latin typeface="Calibri"/>
                <a:ea typeface="+mn-ea"/>
                <a:cs typeface="+mn-cs"/>
              </a:rPr>
              <a:t> </a:t>
            </a:r>
            <a:r>
              <a:rPr kumimoji="0" lang="it-IT" sz="1500" b="0" i="1" u="none" strike="noStrike" kern="1200" cap="none" spc="0" normalizeH="0" baseline="0" noProof="0" dirty="0" err="1">
                <a:ln>
                  <a:noFill/>
                </a:ln>
                <a:solidFill>
                  <a:prstClr val="black"/>
                </a:solidFill>
                <a:effectLst/>
                <a:uLnTx/>
                <a:uFillTx/>
                <a:latin typeface="Calibri"/>
                <a:ea typeface="+mn-ea"/>
                <a:cs typeface="+mn-cs"/>
              </a:rPr>
              <a:t>J</a:t>
            </a:r>
            <a:r>
              <a:rPr kumimoji="0" lang="it-IT" sz="1500" b="0" i="1" u="none" strike="noStrike" kern="1200" cap="none" spc="0" normalizeH="0" baseline="0" noProof="0" dirty="0">
                <a:ln>
                  <a:noFill/>
                </a:ln>
                <a:solidFill>
                  <a:prstClr val="black"/>
                </a:solidFill>
                <a:effectLst/>
                <a:uLnTx/>
                <a:uFillTx/>
                <a:latin typeface="Calibri"/>
                <a:ea typeface="+mn-ea"/>
                <a:cs typeface="+mn-cs"/>
              </a:rPr>
              <a:t> </a:t>
            </a:r>
            <a:r>
              <a:rPr kumimoji="0" lang="it-IT" sz="1500" b="0" i="1" u="none" strike="noStrike" kern="1200" cap="none" spc="0" normalizeH="0" baseline="0" noProof="0" dirty="0" err="1">
                <a:ln>
                  <a:noFill/>
                </a:ln>
                <a:solidFill>
                  <a:prstClr val="black"/>
                </a:solidFill>
                <a:effectLst/>
                <a:uLnTx/>
                <a:uFillTx/>
                <a:latin typeface="Calibri"/>
                <a:ea typeface="+mn-ea"/>
                <a:cs typeface="+mn-cs"/>
              </a:rPr>
              <a:t>Med</a:t>
            </a:r>
            <a:r>
              <a:rPr kumimoji="0" lang="it-IT" sz="1500" b="0" i="1" u="none" strike="noStrike" kern="1200" cap="none" spc="0" normalizeH="0" baseline="0" noProof="0" dirty="0">
                <a:ln>
                  <a:noFill/>
                </a:ln>
                <a:solidFill>
                  <a:prstClr val="black"/>
                </a:solidFill>
                <a:effectLst/>
                <a:uLnTx/>
                <a:uFillTx/>
                <a:latin typeface="Calibri"/>
                <a:ea typeface="+mn-ea"/>
                <a:cs typeface="+mn-cs"/>
              </a:rPr>
              <a:t> </a:t>
            </a:r>
            <a:r>
              <a:rPr kumimoji="0" lang="it-IT" sz="1500" b="0" i="0" u="none" strike="noStrike" kern="1200" cap="none" spc="0" normalizeH="0" baseline="0" noProof="0" dirty="0">
                <a:ln>
                  <a:noFill/>
                </a:ln>
                <a:solidFill>
                  <a:prstClr val="black"/>
                </a:solidFill>
                <a:effectLst/>
                <a:uLnTx/>
                <a:uFillTx/>
                <a:latin typeface="Calibri"/>
                <a:ea typeface="+mn-ea"/>
                <a:cs typeface="+mn-cs"/>
              </a:rPr>
              <a:t>2025;393(2):151-61</a:t>
            </a:r>
            <a:r>
              <a:rPr kumimoji="0" lang="en-US" sz="1500" b="0" i="0" u="none" strike="noStrike" kern="1200" cap="none" spc="0" normalizeH="0" baseline="0" noProof="0" dirty="0">
                <a:ln>
                  <a:noFill/>
                </a:ln>
                <a:solidFill>
                  <a:prstClr val="black"/>
                </a:solidFill>
                <a:effectLst/>
                <a:uLnTx/>
                <a:uFillTx/>
                <a:latin typeface="Calibri"/>
                <a:ea typeface="+mn-ea"/>
                <a:cs typeface="+mn-cs"/>
              </a:rPr>
              <a:t>.</a:t>
            </a:r>
            <a:endParaRPr kumimoji="0" lang="it-IT" sz="15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3813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0A1A7-F34F-FEE3-FAED-83AD6A067EF7}"/>
              </a:ext>
            </a:extLst>
          </p:cNvPr>
          <p:cNvSpPr>
            <a:spLocks noGrp="1"/>
          </p:cNvSpPr>
          <p:nvPr>
            <p:ph type="title"/>
          </p:nvPr>
        </p:nvSpPr>
        <p:spPr>
          <a:xfrm>
            <a:off x="609600" y="274638"/>
            <a:ext cx="10972800" cy="1259522"/>
          </a:xfrm>
        </p:spPr>
        <p:txBody>
          <a:bodyPr>
            <a:normAutofit fontScale="90000"/>
          </a:bodyPr>
          <a:lstStyle/>
          <a:p>
            <a:pPr algn="l"/>
            <a:r>
              <a:rPr lang="en-GB" sz="4400" dirty="0" err="1"/>
              <a:t>Hyperglycemia</a:t>
            </a:r>
            <a:r>
              <a:rPr lang="en-GB" sz="4400" dirty="0"/>
              <a:t> in patients receiving </a:t>
            </a:r>
            <a:r>
              <a:rPr lang="en-GB" sz="4400" dirty="0" err="1"/>
              <a:t>inavolisib</a:t>
            </a:r>
            <a:br>
              <a:rPr lang="x-none" sz="6000" dirty="0"/>
            </a:br>
            <a:endParaRPr lang="en-US" dirty="0"/>
          </a:p>
        </p:txBody>
      </p:sp>
      <p:sp>
        <p:nvSpPr>
          <p:cNvPr id="5" name="CasellaDiTesto 8">
            <a:extLst>
              <a:ext uri="{FF2B5EF4-FFF2-40B4-BE49-F238E27FC236}">
                <a16:creationId xmlns:a16="http://schemas.microsoft.com/office/drawing/2014/main" id="{20235EDB-B89C-DE61-701C-F080A8AE96D4}"/>
              </a:ext>
            </a:extLst>
          </p:cNvPr>
          <p:cNvSpPr txBox="1"/>
          <p:nvPr/>
        </p:nvSpPr>
        <p:spPr>
          <a:xfrm>
            <a:off x="327171" y="6115524"/>
            <a:ext cx="4480714"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rPr>
              <a:t>Jhaveri KL et al. N </a:t>
            </a:r>
            <a:r>
              <a:rPr kumimoji="0" lang="it-IT" sz="1000" b="0" i="0" u="none" strike="noStrike" kern="1200" cap="none" spc="0" normalizeH="0" baseline="0" noProof="0" dirty="0" err="1">
                <a:ln>
                  <a:noFill/>
                </a:ln>
                <a:solidFill>
                  <a:prstClr val="black"/>
                </a:solidFill>
                <a:effectLst/>
                <a:uLnTx/>
                <a:uFillTx/>
                <a:latin typeface="Calibri"/>
                <a:ea typeface="+mn-ea"/>
                <a:cs typeface="+mn-cs"/>
              </a:rPr>
              <a:t>Engl</a:t>
            </a:r>
            <a:r>
              <a:rPr kumimoji="0" lang="it-IT" sz="1000" b="0" i="0" u="none" strike="noStrike" kern="1200" cap="none" spc="0" normalizeH="0" baseline="0" noProof="0" dirty="0">
                <a:ln>
                  <a:noFill/>
                </a:ln>
                <a:solidFill>
                  <a:prstClr val="black"/>
                </a:solidFill>
                <a:effectLst/>
                <a:uLnTx/>
                <a:uFillTx/>
                <a:latin typeface="Calibri"/>
                <a:ea typeface="+mn-ea"/>
                <a:cs typeface="+mn-cs"/>
              </a:rPr>
              <a:t> J Med. 2025 Jul 10;393(2):151-161; Juric D et al. ASCO 2024</a:t>
            </a:r>
          </a:p>
        </p:txBody>
      </p:sp>
      <p:pic>
        <p:nvPicPr>
          <p:cNvPr id="7" name="Picture 6">
            <a:extLst>
              <a:ext uri="{FF2B5EF4-FFF2-40B4-BE49-F238E27FC236}">
                <a16:creationId xmlns:a16="http://schemas.microsoft.com/office/drawing/2014/main" id="{9D99304E-094C-8A67-F59A-DCD90C840B1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74089" y="859096"/>
            <a:ext cx="10243822" cy="5139807"/>
          </a:xfrm>
          <a:prstGeom prst="rect">
            <a:avLst/>
          </a:prstGeom>
        </p:spPr>
      </p:pic>
      <p:sp>
        <p:nvSpPr>
          <p:cNvPr id="3" name="TextBox 2">
            <a:extLst>
              <a:ext uri="{FF2B5EF4-FFF2-40B4-BE49-F238E27FC236}">
                <a16:creationId xmlns:a16="http://schemas.microsoft.com/office/drawing/2014/main" id="{5974AF59-7862-71E6-45BC-BB17C190C8C2}"/>
              </a:ext>
            </a:extLst>
          </p:cNvPr>
          <p:cNvSpPr txBox="1"/>
          <p:nvPr/>
        </p:nvSpPr>
        <p:spPr>
          <a:xfrm>
            <a:off x="7555657" y="6414084"/>
            <a:ext cx="4026743" cy="338554"/>
          </a:xfrm>
          <a:prstGeom prst="rect">
            <a:avLst/>
          </a:prstGeom>
          <a:noFill/>
        </p:spPr>
        <p:txBody>
          <a:bodyPr wrap="none" rtlCol="0">
            <a:spAutoFit/>
          </a:bodyPr>
          <a:lstStyle/>
          <a:p>
            <a:r>
              <a:rPr lang="en-US" sz="1600" b="0" dirty="0">
                <a:solidFill>
                  <a:schemeClr val="tx1"/>
                </a:solidFill>
                <a:latin typeface="+mn-lt"/>
              </a:rPr>
              <a:t>Courtesy of Prof Giuseppe </a:t>
            </a:r>
            <a:r>
              <a:rPr lang="en-US" sz="1600" b="0" dirty="0" err="1">
                <a:solidFill>
                  <a:schemeClr val="tx1"/>
                </a:solidFill>
                <a:latin typeface="+mn-lt"/>
              </a:rPr>
              <a:t>Curigliano</a:t>
            </a:r>
            <a:r>
              <a:rPr lang="en-US" sz="1600" b="0" dirty="0">
                <a:solidFill>
                  <a:schemeClr val="tx1"/>
                </a:solidFill>
                <a:latin typeface="+mn-lt"/>
              </a:rPr>
              <a:t> MD, PhD</a:t>
            </a:r>
          </a:p>
        </p:txBody>
      </p:sp>
    </p:spTree>
    <p:extLst>
      <p:ext uri="{BB962C8B-B14F-4D97-AF65-F5344CB8AC3E}">
        <p14:creationId xmlns:p14="http://schemas.microsoft.com/office/powerpoint/2010/main" val="35984928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30BE7-2C71-6582-ADC7-F3E15C2E7D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845112-C502-A44C-4C69-272AC84E2E9C}"/>
              </a:ext>
            </a:extLst>
          </p:cNvPr>
          <p:cNvSpPr>
            <a:spLocks noGrp="1"/>
          </p:cNvSpPr>
          <p:nvPr>
            <p:ph type="title"/>
          </p:nvPr>
        </p:nvSpPr>
        <p:spPr>
          <a:xfrm>
            <a:off x="627588" y="269129"/>
            <a:ext cx="10358967" cy="654336"/>
          </a:xfrm>
        </p:spPr>
        <p:txBody>
          <a:bodyPr/>
          <a:lstStyle/>
          <a:p>
            <a:r>
              <a:rPr lang="en-US" dirty="0">
                <a:latin typeface="Calibri" panose="020F0502020204030204" pitchFamily="34" charset="0"/>
                <a:cs typeface="Calibri" panose="020F0502020204030204" pitchFamily="34" charset="0"/>
              </a:rPr>
              <a:t>CAPItello-291 Trial: Most Frequent Adverse Events of Any Grade</a:t>
            </a:r>
          </a:p>
        </p:txBody>
      </p:sp>
      <p:sp>
        <p:nvSpPr>
          <p:cNvPr id="4" name="CasellaDiTesto 9">
            <a:extLst>
              <a:ext uri="{FF2B5EF4-FFF2-40B4-BE49-F238E27FC236}">
                <a16:creationId xmlns:a16="http://schemas.microsoft.com/office/drawing/2014/main" id="{841BC000-A448-7D01-958E-64E3BC732F3B}"/>
              </a:ext>
            </a:extLst>
          </p:cNvPr>
          <p:cNvSpPr txBox="1"/>
          <p:nvPr/>
        </p:nvSpPr>
        <p:spPr>
          <a:xfrm>
            <a:off x="119336" y="6529926"/>
            <a:ext cx="3687804"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a:ea typeface="+mn-ea"/>
                <a:cs typeface="+mn-cs"/>
              </a:rPr>
              <a:t>Rugo H et al. </a:t>
            </a:r>
            <a:r>
              <a:rPr kumimoji="0" lang="it-IT" sz="1500" b="0" i="1" u="none" strike="noStrike" kern="1200" cap="none" spc="0" normalizeH="0" baseline="0" noProof="0" dirty="0">
                <a:ln>
                  <a:noFill/>
                </a:ln>
                <a:solidFill>
                  <a:prstClr val="black"/>
                </a:solidFill>
                <a:effectLst/>
                <a:uLnTx/>
                <a:uFillTx/>
                <a:latin typeface="Calibri"/>
                <a:ea typeface="+mn-ea"/>
                <a:cs typeface="+mn-cs"/>
              </a:rPr>
              <a:t>E</a:t>
            </a:r>
            <a:r>
              <a:rPr kumimoji="0" lang="en-US" sz="1500" b="0" i="1" u="none" strike="noStrike" kern="1200" cap="none" spc="0" normalizeH="0" baseline="0" noProof="0" dirty="0">
                <a:ln>
                  <a:noFill/>
                </a:ln>
                <a:solidFill>
                  <a:prstClr val="black"/>
                </a:solidFill>
                <a:effectLst/>
                <a:uLnTx/>
                <a:uFillTx/>
                <a:latin typeface="Calibri"/>
                <a:ea typeface="+mn-ea"/>
                <a:cs typeface="+mn-cs"/>
              </a:rPr>
              <a:t>SMO Open </a:t>
            </a:r>
            <a:r>
              <a:rPr kumimoji="0" lang="en-US" sz="1500" b="0" i="0" u="none" strike="noStrike" kern="1200" cap="none" spc="0" normalizeH="0" baseline="0" noProof="0" dirty="0">
                <a:ln>
                  <a:noFill/>
                </a:ln>
                <a:solidFill>
                  <a:prstClr val="black"/>
                </a:solidFill>
                <a:effectLst/>
                <a:uLnTx/>
                <a:uFillTx/>
                <a:latin typeface="Calibri"/>
                <a:ea typeface="+mn-ea"/>
                <a:cs typeface="+mn-cs"/>
              </a:rPr>
              <a:t>2024;9(9):103697.</a:t>
            </a:r>
            <a:endParaRPr kumimoji="0" lang="it-IT" sz="15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descr="A table of numbers and a number of patients&#10;&#10;AI-generated content may be incorrect.">
            <a:extLst>
              <a:ext uri="{FF2B5EF4-FFF2-40B4-BE49-F238E27FC236}">
                <a16:creationId xmlns:a16="http://schemas.microsoft.com/office/drawing/2014/main" id="{EDC31A68-D1BB-1C18-2A58-B218B4A8352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205445" y="923465"/>
            <a:ext cx="9619754" cy="5519906"/>
          </a:xfrm>
          <a:prstGeom prst="rect">
            <a:avLst/>
          </a:prstGeom>
        </p:spPr>
      </p:pic>
    </p:spTree>
    <p:extLst>
      <p:ext uri="{BB962C8B-B14F-4D97-AF65-F5344CB8AC3E}">
        <p14:creationId xmlns:p14="http://schemas.microsoft.com/office/powerpoint/2010/main" val="1019821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43D3C-5051-AFD2-2DE6-50F50D661C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CC2D56-0D9B-B2EB-12CA-43D0944EC3A0}"/>
              </a:ext>
            </a:extLst>
          </p:cNvPr>
          <p:cNvSpPr>
            <a:spLocks noGrp="1"/>
          </p:cNvSpPr>
          <p:nvPr>
            <p:ph type="title"/>
          </p:nvPr>
        </p:nvSpPr>
        <p:spPr>
          <a:xfrm>
            <a:off x="526289" y="698776"/>
            <a:ext cx="11139422" cy="654336"/>
          </a:xfrm>
        </p:spPr>
        <p:txBody>
          <a:bodyPr/>
          <a:lstStyle/>
          <a:p>
            <a:r>
              <a:rPr lang="en-US" dirty="0">
                <a:latin typeface="Calibri" panose="020F0502020204030204" pitchFamily="34" charset="0"/>
                <a:cs typeface="Calibri" panose="020F0502020204030204" pitchFamily="34" charset="0"/>
              </a:rPr>
              <a:t>CAPItello-291: Hyperglycemia</a:t>
            </a:r>
          </a:p>
        </p:txBody>
      </p:sp>
      <p:graphicFrame>
        <p:nvGraphicFramePr>
          <p:cNvPr id="7" name="Table 6">
            <a:extLst>
              <a:ext uri="{FF2B5EF4-FFF2-40B4-BE49-F238E27FC236}">
                <a16:creationId xmlns:a16="http://schemas.microsoft.com/office/drawing/2014/main" id="{F4227413-5AC9-9A26-64DA-98A75CF9DAED}"/>
              </a:ext>
            </a:extLst>
          </p:cNvPr>
          <p:cNvGraphicFramePr>
            <a:graphicFrameLocks noGrp="1"/>
          </p:cNvGraphicFramePr>
          <p:nvPr>
            <p:extLst>
              <p:ext uri="{D42A27DB-BD31-4B8C-83A1-F6EECF244321}">
                <p14:modId xmlns:p14="http://schemas.microsoft.com/office/powerpoint/2010/main" val="475604374"/>
              </p:ext>
            </p:extLst>
          </p:nvPr>
        </p:nvGraphicFramePr>
        <p:xfrm>
          <a:off x="335360" y="1833697"/>
          <a:ext cx="11559030" cy="2784886"/>
        </p:xfrm>
        <a:graphic>
          <a:graphicData uri="http://schemas.openxmlformats.org/drawingml/2006/table">
            <a:tbl>
              <a:tblPr firstRow="1" bandRow="1">
                <a:tableStyleId>{21E4AEA4-8DFA-4A89-87EB-49C32662AFE0}</a:tableStyleId>
              </a:tblPr>
              <a:tblGrid>
                <a:gridCol w="1440160">
                  <a:extLst>
                    <a:ext uri="{9D8B030D-6E8A-4147-A177-3AD203B41FA5}">
                      <a16:colId xmlns:a16="http://schemas.microsoft.com/office/drawing/2014/main" val="3621408155"/>
                    </a:ext>
                  </a:extLst>
                </a:gridCol>
                <a:gridCol w="1152128">
                  <a:extLst>
                    <a:ext uri="{9D8B030D-6E8A-4147-A177-3AD203B41FA5}">
                      <a16:colId xmlns:a16="http://schemas.microsoft.com/office/drawing/2014/main" val="3259391858"/>
                    </a:ext>
                  </a:extLst>
                </a:gridCol>
                <a:gridCol w="1150636">
                  <a:extLst>
                    <a:ext uri="{9D8B030D-6E8A-4147-A177-3AD203B41FA5}">
                      <a16:colId xmlns:a16="http://schemas.microsoft.com/office/drawing/2014/main" val="3214626314"/>
                    </a:ext>
                  </a:extLst>
                </a:gridCol>
                <a:gridCol w="1018294">
                  <a:extLst>
                    <a:ext uri="{9D8B030D-6E8A-4147-A177-3AD203B41FA5}">
                      <a16:colId xmlns:a16="http://schemas.microsoft.com/office/drawing/2014/main" val="129496231"/>
                    </a:ext>
                  </a:extLst>
                </a:gridCol>
                <a:gridCol w="1018295">
                  <a:extLst>
                    <a:ext uri="{9D8B030D-6E8A-4147-A177-3AD203B41FA5}">
                      <a16:colId xmlns:a16="http://schemas.microsoft.com/office/drawing/2014/main" val="1488899821"/>
                    </a:ext>
                  </a:extLst>
                </a:gridCol>
                <a:gridCol w="1421287">
                  <a:extLst>
                    <a:ext uri="{9D8B030D-6E8A-4147-A177-3AD203B41FA5}">
                      <a16:colId xmlns:a16="http://schemas.microsoft.com/office/drawing/2014/main" val="3222645249"/>
                    </a:ext>
                  </a:extLst>
                </a:gridCol>
                <a:gridCol w="1008112">
                  <a:extLst>
                    <a:ext uri="{9D8B030D-6E8A-4147-A177-3AD203B41FA5}">
                      <a16:colId xmlns:a16="http://schemas.microsoft.com/office/drawing/2014/main" val="1759910521"/>
                    </a:ext>
                  </a:extLst>
                </a:gridCol>
                <a:gridCol w="1008112">
                  <a:extLst>
                    <a:ext uri="{9D8B030D-6E8A-4147-A177-3AD203B41FA5}">
                      <a16:colId xmlns:a16="http://schemas.microsoft.com/office/drawing/2014/main" val="3967552274"/>
                    </a:ext>
                  </a:extLst>
                </a:gridCol>
                <a:gridCol w="1080120">
                  <a:extLst>
                    <a:ext uri="{9D8B030D-6E8A-4147-A177-3AD203B41FA5}">
                      <a16:colId xmlns:a16="http://schemas.microsoft.com/office/drawing/2014/main" val="796232879"/>
                    </a:ext>
                  </a:extLst>
                </a:gridCol>
                <a:gridCol w="1261886">
                  <a:extLst>
                    <a:ext uri="{9D8B030D-6E8A-4147-A177-3AD203B41FA5}">
                      <a16:colId xmlns:a16="http://schemas.microsoft.com/office/drawing/2014/main" val="1711763911"/>
                    </a:ext>
                  </a:extLst>
                </a:gridCol>
              </a:tblGrid>
              <a:tr h="843803">
                <a:tc gridSpan="5">
                  <a:txBody>
                    <a:bodyPr/>
                    <a:lstStyle/>
                    <a:p>
                      <a:pPr algn="ctr"/>
                      <a:endParaRPr lang="en-US" sz="2400" dirty="0"/>
                    </a:p>
                    <a:p>
                      <a:pPr algn="ctr"/>
                      <a:r>
                        <a:rPr lang="en-US" sz="2400" dirty="0"/>
                        <a:t>Capivasertib + fulvestrant (n = 355)</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gridSpan="5">
                  <a:txBody>
                    <a:bodyPr/>
                    <a:lstStyle/>
                    <a:p>
                      <a:endParaRPr lang="en-US" sz="2400" dirty="0"/>
                    </a:p>
                    <a:p>
                      <a:pPr algn="ctr"/>
                      <a:r>
                        <a:rPr lang="en-US" sz="2400" dirty="0"/>
                        <a:t>Placebo + fulvestrant (n = 350)</a:t>
                      </a:r>
                    </a:p>
                    <a:p>
                      <a:endParaRPr lang="en-US" dirty="0"/>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384616183"/>
                  </a:ext>
                </a:extLst>
              </a:tr>
              <a:tr h="843803">
                <a:tc>
                  <a:txBody>
                    <a:bodyPr/>
                    <a:lstStyle/>
                    <a:p>
                      <a:pPr algn="ctr"/>
                      <a:endParaRPr lang="en-US" sz="1900" dirty="0"/>
                    </a:p>
                    <a:p>
                      <a:pPr algn="ctr"/>
                      <a:r>
                        <a:rPr lang="en-US" sz="1900" b="1" dirty="0"/>
                        <a:t>Any grade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endParaRPr lang="en-US" sz="1900" dirty="0"/>
                    </a:p>
                    <a:p>
                      <a:pPr algn="ctr"/>
                      <a:r>
                        <a:rPr lang="en-US" sz="1900" b="1" dirty="0"/>
                        <a:t>Grade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endParaRPr lang="en-US" sz="1900" dirty="0"/>
                    </a:p>
                    <a:p>
                      <a:pPr algn="ctr"/>
                      <a:r>
                        <a:rPr lang="en-US" sz="1900" b="1" dirty="0"/>
                        <a:t>Grade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endParaRPr lang="en-US" sz="1900" b="1" dirty="0"/>
                    </a:p>
                    <a:p>
                      <a:pPr algn="ctr"/>
                      <a:r>
                        <a:rPr lang="en-US" sz="1900" b="1" dirty="0"/>
                        <a:t>Grade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endParaRPr lang="en-US" sz="1900" b="1" dirty="0"/>
                    </a:p>
                    <a:p>
                      <a:pPr algn="ctr"/>
                      <a:r>
                        <a:rPr lang="en-US" sz="1900" b="1" dirty="0"/>
                        <a:t>Grade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endParaRPr lang="en-US" sz="1900" dirty="0"/>
                    </a:p>
                    <a:p>
                      <a:pPr algn="ctr"/>
                      <a:r>
                        <a:rPr lang="en-US" sz="1900" b="1" dirty="0"/>
                        <a:t>Any grade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endParaRPr lang="en-US" sz="1900" dirty="0"/>
                    </a:p>
                    <a:p>
                      <a:pPr algn="ctr"/>
                      <a:r>
                        <a:rPr lang="en-US" sz="1900" b="1" dirty="0"/>
                        <a:t>Grade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endParaRPr lang="en-US" sz="1900" b="1" dirty="0"/>
                    </a:p>
                    <a:p>
                      <a:pPr algn="ctr"/>
                      <a:r>
                        <a:rPr lang="en-US" sz="1900" b="1" dirty="0"/>
                        <a:t>Grade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endParaRPr lang="en-US" sz="1900" dirty="0"/>
                    </a:p>
                    <a:p>
                      <a:pPr algn="ctr"/>
                      <a:r>
                        <a:rPr lang="en-US" sz="1900" b="1" dirty="0"/>
                        <a:t>Grade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endParaRPr lang="en-US" sz="1900" dirty="0"/>
                    </a:p>
                    <a:p>
                      <a:pPr algn="ctr"/>
                      <a:r>
                        <a:rPr lang="en-US" sz="1900" b="1" dirty="0"/>
                        <a:t>Grade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870411032"/>
                  </a:ext>
                </a:extLst>
              </a:tr>
              <a:tr h="843803">
                <a:tc>
                  <a:txBody>
                    <a:bodyPr/>
                    <a:lstStyle/>
                    <a:p>
                      <a:endParaRPr lang="en-US" dirty="0"/>
                    </a:p>
                    <a:p>
                      <a:pPr algn="ctr"/>
                      <a:r>
                        <a:rPr lang="en-US" dirty="0"/>
                        <a:t>60 (16.9)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pPr algn="ctr"/>
                      <a:r>
                        <a:rPr lang="en-US" dirty="0"/>
                        <a:t>26 (7.3)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pPr algn="ctr"/>
                      <a:r>
                        <a:rPr lang="en-US" dirty="0"/>
                        <a:t> 26 (7.3)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p>
                      <a:pPr algn="ctr"/>
                      <a:r>
                        <a:rPr lang="en-US" dirty="0"/>
                        <a:t>7 (2.0)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p>
                      <a:pPr algn="ctr"/>
                      <a:r>
                        <a:rPr lang="en-US" dirty="0"/>
                        <a:t>1 (0.3)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pPr algn="ctr"/>
                      <a:r>
                        <a:rPr lang="en-US" dirty="0"/>
                        <a:t>14 (4.0)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pPr algn="ctr"/>
                      <a:r>
                        <a:rPr lang="en-US" dirty="0"/>
                        <a:t>8 (2.3)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pPr algn="ctr"/>
                      <a:r>
                        <a:rPr lang="en-US" dirty="0"/>
                        <a:t>5 (1.4)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pPr algn="ctr"/>
                      <a:r>
                        <a:rPr lang="en-US" dirty="0"/>
                        <a:t>1 (0.3)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7074736"/>
                  </a:ext>
                </a:extLst>
              </a:tr>
            </a:tbl>
          </a:graphicData>
        </a:graphic>
      </p:graphicFrame>
      <p:sp>
        <p:nvSpPr>
          <p:cNvPr id="8" name="TextBox 7">
            <a:extLst>
              <a:ext uri="{FF2B5EF4-FFF2-40B4-BE49-F238E27FC236}">
                <a16:creationId xmlns:a16="http://schemas.microsoft.com/office/drawing/2014/main" id="{257D161E-901F-31C4-BF83-161402F21FC3}"/>
              </a:ext>
            </a:extLst>
          </p:cNvPr>
          <p:cNvSpPr txBox="1"/>
          <p:nvPr/>
        </p:nvSpPr>
        <p:spPr>
          <a:xfrm>
            <a:off x="335360" y="4653136"/>
            <a:ext cx="710451" cy="33855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 (%)</a:t>
            </a:r>
          </a:p>
        </p:txBody>
      </p:sp>
      <p:sp>
        <p:nvSpPr>
          <p:cNvPr id="4" name="CasellaDiTesto 9">
            <a:extLst>
              <a:ext uri="{FF2B5EF4-FFF2-40B4-BE49-F238E27FC236}">
                <a16:creationId xmlns:a16="http://schemas.microsoft.com/office/drawing/2014/main" id="{E0128F4E-CDD4-1541-74BD-C7509A955D14}"/>
              </a:ext>
            </a:extLst>
          </p:cNvPr>
          <p:cNvSpPr txBox="1"/>
          <p:nvPr/>
        </p:nvSpPr>
        <p:spPr>
          <a:xfrm>
            <a:off x="119336" y="6529926"/>
            <a:ext cx="3687804"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a:ea typeface="+mn-ea"/>
                <a:cs typeface="+mn-cs"/>
              </a:rPr>
              <a:t>Rugo H et al. </a:t>
            </a:r>
            <a:r>
              <a:rPr kumimoji="0" lang="it-IT" sz="1500" b="0" i="1" u="none" strike="noStrike" kern="1200" cap="none" spc="0" normalizeH="0" baseline="0" noProof="0" dirty="0">
                <a:ln>
                  <a:noFill/>
                </a:ln>
                <a:solidFill>
                  <a:prstClr val="black"/>
                </a:solidFill>
                <a:effectLst/>
                <a:uLnTx/>
                <a:uFillTx/>
                <a:latin typeface="Calibri"/>
                <a:ea typeface="+mn-ea"/>
                <a:cs typeface="+mn-cs"/>
              </a:rPr>
              <a:t>E</a:t>
            </a:r>
            <a:r>
              <a:rPr kumimoji="0" lang="en-US" sz="1500" b="0" i="1" u="none" strike="noStrike" kern="1200" cap="none" spc="0" normalizeH="0" baseline="0" noProof="0" dirty="0">
                <a:ln>
                  <a:noFill/>
                </a:ln>
                <a:solidFill>
                  <a:prstClr val="black"/>
                </a:solidFill>
                <a:effectLst/>
                <a:uLnTx/>
                <a:uFillTx/>
                <a:latin typeface="Calibri"/>
                <a:ea typeface="+mn-ea"/>
                <a:cs typeface="+mn-cs"/>
              </a:rPr>
              <a:t>SMO Open </a:t>
            </a:r>
            <a:r>
              <a:rPr kumimoji="0" lang="en-US" sz="1500" b="0" i="0" u="none" strike="noStrike" kern="1200" cap="none" spc="0" normalizeH="0" baseline="0" noProof="0" dirty="0">
                <a:ln>
                  <a:noFill/>
                </a:ln>
                <a:solidFill>
                  <a:prstClr val="black"/>
                </a:solidFill>
                <a:effectLst/>
                <a:uLnTx/>
                <a:uFillTx/>
                <a:latin typeface="Calibri"/>
                <a:ea typeface="+mn-ea"/>
                <a:cs typeface="+mn-cs"/>
              </a:rPr>
              <a:t>2024;9(9):103697.</a:t>
            </a:r>
            <a:endParaRPr kumimoji="0" lang="it-IT" sz="15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0672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C19FE-9AD4-6B9D-9566-74B5AEE8B6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DE6A3B-BC84-D820-BBCB-F3FC1A65BE97}"/>
              </a:ext>
            </a:extLst>
          </p:cNvPr>
          <p:cNvSpPr>
            <a:spLocks noGrp="1"/>
          </p:cNvSpPr>
          <p:nvPr>
            <p:ph type="title"/>
          </p:nvPr>
        </p:nvSpPr>
        <p:spPr>
          <a:xfrm>
            <a:off x="627588" y="288688"/>
            <a:ext cx="10358967" cy="654336"/>
          </a:xfrm>
        </p:spPr>
        <p:txBody>
          <a:bodyPr/>
          <a:lstStyle/>
          <a:p>
            <a:pPr algn="l"/>
            <a:r>
              <a:rPr lang="en-US" dirty="0">
                <a:latin typeface="Calibri" panose="020F0502020204030204" pitchFamily="34" charset="0"/>
                <a:cs typeface="Calibri" panose="020F0502020204030204" pitchFamily="34" charset="0"/>
              </a:rPr>
              <a:t>CAPItello-291: Hyperglycemia with </a:t>
            </a:r>
            <a:r>
              <a:rPr lang="en-US" dirty="0" err="1">
                <a:latin typeface="Calibri" panose="020F0502020204030204" pitchFamily="34" charset="0"/>
                <a:cs typeface="Calibri" panose="020F0502020204030204" pitchFamily="34" charset="0"/>
              </a:rPr>
              <a:t>Capivasertib</a:t>
            </a: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Fulvestrant</a:t>
            </a:r>
            <a:r>
              <a:rPr lang="en-US" dirty="0">
                <a:latin typeface="Calibri" panose="020F0502020204030204" pitchFamily="34" charset="0"/>
                <a:cs typeface="Calibri" panose="020F0502020204030204" pitchFamily="34" charset="0"/>
              </a:rPr>
              <a:t> </a:t>
            </a:r>
          </a:p>
        </p:txBody>
      </p:sp>
      <p:grpSp>
        <p:nvGrpSpPr>
          <p:cNvPr id="12" name="Group 11">
            <a:extLst>
              <a:ext uri="{FF2B5EF4-FFF2-40B4-BE49-F238E27FC236}">
                <a16:creationId xmlns:a16="http://schemas.microsoft.com/office/drawing/2014/main" id="{4AE924D8-72AB-9152-0FC6-4C3924440F4C}"/>
              </a:ext>
            </a:extLst>
          </p:cNvPr>
          <p:cNvGrpSpPr/>
          <p:nvPr/>
        </p:nvGrpSpPr>
        <p:grpSpPr>
          <a:xfrm>
            <a:off x="2567608" y="976769"/>
            <a:ext cx="7056784" cy="5356037"/>
            <a:chOff x="3009842" y="1363588"/>
            <a:chExt cx="5390414" cy="4225652"/>
          </a:xfrm>
        </p:grpSpPr>
        <p:pic>
          <p:nvPicPr>
            <p:cNvPr id="10" name="Picture 9" descr="A table with numbers and symbols&#10;&#10;AI-generated content may be incorrect.">
              <a:extLst>
                <a:ext uri="{FF2B5EF4-FFF2-40B4-BE49-F238E27FC236}">
                  <a16:creationId xmlns:a16="http://schemas.microsoft.com/office/drawing/2014/main" id="{3F18BC37-F706-78AE-815A-FC6A0E64DD55}"/>
                </a:ext>
              </a:extLst>
            </p:cNvPr>
            <p:cNvPicPr>
              <a:picLocks noChangeAspect="1"/>
            </p:cNvPicPr>
            <p:nvPr/>
          </p:nvPicPr>
          <p:blipFill>
            <a:blip r:embed="rId2">
              <a:extLst>
                <a:ext uri="{28A0092B-C50C-407E-A947-70E740481C1C}">
                  <a14:useLocalDpi xmlns:a14="http://schemas.microsoft.com/office/drawing/2010/main" val="0"/>
                </a:ext>
              </a:extLst>
            </a:blip>
            <a:srcRect r="72640" b="15075"/>
            <a:stretch>
              <a:fillRect/>
            </a:stretch>
          </p:blipFill>
          <p:spPr>
            <a:xfrm>
              <a:off x="3009842" y="1363588"/>
              <a:ext cx="2834176" cy="4225652"/>
            </a:xfrm>
            <a:prstGeom prst="rect">
              <a:avLst/>
            </a:prstGeom>
          </p:spPr>
        </p:pic>
        <p:pic>
          <p:nvPicPr>
            <p:cNvPr id="11" name="Picture 10" descr="A table with numbers and symbols&#10;&#10;AI-generated content may be incorrect.">
              <a:extLst>
                <a:ext uri="{FF2B5EF4-FFF2-40B4-BE49-F238E27FC236}">
                  <a16:creationId xmlns:a16="http://schemas.microsoft.com/office/drawing/2014/main" id="{18ECBEA9-C766-9E2A-94A9-816D8D90EBE4}"/>
                </a:ext>
              </a:extLst>
            </p:cNvPr>
            <p:cNvPicPr>
              <a:picLocks noChangeAspect="1"/>
            </p:cNvPicPr>
            <p:nvPr/>
          </p:nvPicPr>
          <p:blipFill>
            <a:blip r:embed="rId2">
              <a:extLst>
                <a:ext uri="{28A0092B-C50C-407E-A947-70E740481C1C}">
                  <a14:useLocalDpi xmlns:a14="http://schemas.microsoft.com/office/drawing/2010/main" val="0"/>
                </a:ext>
              </a:extLst>
            </a:blip>
            <a:srcRect l="75323" b="15075"/>
            <a:stretch>
              <a:fillRect/>
            </a:stretch>
          </p:blipFill>
          <p:spPr>
            <a:xfrm>
              <a:off x="5844017" y="1363588"/>
              <a:ext cx="2556239" cy="4225652"/>
            </a:xfrm>
            <a:prstGeom prst="rect">
              <a:avLst/>
            </a:prstGeom>
          </p:spPr>
        </p:pic>
      </p:grpSp>
      <p:sp>
        <p:nvSpPr>
          <p:cNvPr id="5" name="CasellaDiTesto 9">
            <a:extLst>
              <a:ext uri="{FF2B5EF4-FFF2-40B4-BE49-F238E27FC236}">
                <a16:creationId xmlns:a16="http://schemas.microsoft.com/office/drawing/2014/main" id="{8A612D40-7CFC-34FA-9874-BAC6E7B8A7B0}"/>
              </a:ext>
            </a:extLst>
          </p:cNvPr>
          <p:cNvSpPr txBox="1"/>
          <p:nvPr/>
        </p:nvSpPr>
        <p:spPr>
          <a:xfrm>
            <a:off x="119336" y="6529926"/>
            <a:ext cx="3687804"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a:ea typeface="+mn-ea"/>
                <a:cs typeface="+mn-cs"/>
              </a:rPr>
              <a:t>Rugo H et al. </a:t>
            </a:r>
            <a:r>
              <a:rPr kumimoji="0" lang="it-IT" sz="1500" b="0" i="1" u="none" strike="noStrike" kern="1200" cap="none" spc="0" normalizeH="0" baseline="0" noProof="0" dirty="0">
                <a:ln>
                  <a:noFill/>
                </a:ln>
                <a:solidFill>
                  <a:prstClr val="black"/>
                </a:solidFill>
                <a:effectLst/>
                <a:uLnTx/>
                <a:uFillTx/>
                <a:latin typeface="Calibri"/>
                <a:ea typeface="+mn-ea"/>
                <a:cs typeface="+mn-cs"/>
              </a:rPr>
              <a:t>E</a:t>
            </a:r>
            <a:r>
              <a:rPr kumimoji="0" lang="en-US" sz="1500" b="0" i="1" u="none" strike="noStrike" kern="1200" cap="none" spc="0" normalizeH="0" baseline="0" noProof="0" dirty="0">
                <a:ln>
                  <a:noFill/>
                </a:ln>
                <a:solidFill>
                  <a:prstClr val="black"/>
                </a:solidFill>
                <a:effectLst/>
                <a:uLnTx/>
                <a:uFillTx/>
                <a:latin typeface="Calibri"/>
                <a:ea typeface="+mn-ea"/>
                <a:cs typeface="+mn-cs"/>
              </a:rPr>
              <a:t>SMO Open </a:t>
            </a:r>
            <a:r>
              <a:rPr kumimoji="0" lang="en-US" sz="1500" b="0" i="0" u="none" strike="noStrike" kern="1200" cap="none" spc="0" normalizeH="0" baseline="0" noProof="0" dirty="0">
                <a:ln>
                  <a:noFill/>
                </a:ln>
                <a:solidFill>
                  <a:prstClr val="black"/>
                </a:solidFill>
                <a:effectLst/>
                <a:uLnTx/>
                <a:uFillTx/>
                <a:latin typeface="Calibri"/>
                <a:ea typeface="+mn-ea"/>
                <a:cs typeface="+mn-cs"/>
              </a:rPr>
              <a:t>2024;9(9):103697.</a:t>
            </a:r>
            <a:endParaRPr kumimoji="0" lang="it-IT" sz="15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3872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A99DE-12FC-D183-7D7C-46C151ED88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539404-00C8-131E-9057-86D0432E4521}"/>
              </a:ext>
            </a:extLst>
          </p:cNvPr>
          <p:cNvSpPr>
            <a:spLocks noGrp="1"/>
          </p:cNvSpPr>
          <p:nvPr>
            <p:ph type="title"/>
          </p:nvPr>
        </p:nvSpPr>
        <p:spPr>
          <a:xfrm>
            <a:off x="627588" y="424625"/>
            <a:ext cx="10358967" cy="654336"/>
          </a:xfrm>
        </p:spPr>
        <p:txBody>
          <a:bodyPr/>
          <a:lstStyle/>
          <a:p>
            <a:pPr algn="l"/>
            <a:r>
              <a:rPr lang="en-US" dirty="0">
                <a:latin typeface="Calibri" panose="020F0502020204030204" pitchFamily="34" charset="0"/>
                <a:cs typeface="Calibri" panose="020F0502020204030204" pitchFamily="34" charset="0"/>
              </a:rPr>
              <a:t>CAPItello-291: Hyperglycemia Markers over Time for Fasting Glucose and HbA1c</a:t>
            </a:r>
          </a:p>
        </p:txBody>
      </p:sp>
      <p:pic>
        <p:nvPicPr>
          <p:cNvPr id="6" name="Picture 5" descr="A graph of glucose level and glucose level&#10;&#10;AI-generated content may be incorrect.">
            <a:extLst>
              <a:ext uri="{FF2B5EF4-FFF2-40B4-BE49-F238E27FC236}">
                <a16:creationId xmlns:a16="http://schemas.microsoft.com/office/drawing/2014/main" id="{1B026E40-07C8-80BD-CA5D-6F6401A8A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1640210"/>
            <a:ext cx="5769744" cy="3801609"/>
          </a:xfrm>
          <a:prstGeom prst="rect">
            <a:avLst/>
          </a:prstGeom>
        </p:spPr>
      </p:pic>
      <p:pic>
        <p:nvPicPr>
          <p:cNvPr id="8" name="Picture 7" descr="A graph of a number of patients&#10;&#10;AI-generated content may be incorrect.">
            <a:extLst>
              <a:ext uri="{FF2B5EF4-FFF2-40B4-BE49-F238E27FC236}">
                <a16:creationId xmlns:a16="http://schemas.microsoft.com/office/drawing/2014/main" id="{3DF493A7-72BA-476B-1CC6-BCAC475CB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273" y="1640210"/>
            <a:ext cx="5518785" cy="3801609"/>
          </a:xfrm>
          <a:prstGeom prst="rect">
            <a:avLst/>
          </a:prstGeom>
        </p:spPr>
      </p:pic>
      <p:sp>
        <p:nvSpPr>
          <p:cNvPr id="9" name="Rectangle 8">
            <a:extLst>
              <a:ext uri="{FF2B5EF4-FFF2-40B4-BE49-F238E27FC236}">
                <a16:creationId xmlns:a16="http://schemas.microsoft.com/office/drawing/2014/main" id="{E93F1F8B-12FD-4366-A8ED-0EDAFF68A39B}"/>
              </a:ext>
            </a:extLst>
          </p:cNvPr>
          <p:cNvSpPr/>
          <p:nvPr/>
        </p:nvSpPr>
        <p:spPr bwMode="auto">
          <a:xfrm>
            <a:off x="551384" y="1673574"/>
            <a:ext cx="278928"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4" name="Rectangle 13">
            <a:extLst>
              <a:ext uri="{FF2B5EF4-FFF2-40B4-BE49-F238E27FC236}">
                <a16:creationId xmlns:a16="http://schemas.microsoft.com/office/drawing/2014/main" id="{E78A10B7-140D-3B9F-21D0-23E46078941D}"/>
              </a:ext>
            </a:extLst>
          </p:cNvPr>
          <p:cNvSpPr/>
          <p:nvPr/>
        </p:nvSpPr>
        <p:spPr bwMode="auto">
          <a:xfrm>
            <a:off x="6364273" y="1651620"/>
            <a:ext cx="512440"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CasellaDiTesto 9">
            <a:extLst>
              <a:ext uri="{FF2B5EF4-FFF2-40B4-BE49-F238E27FC236}">
                <a16:creationId xmlns:a16="http://schemas.microsoft.com/office/drawing/2014/main" id="{16AB4604-4AF0-95A6-495E-555418F7108D}"/>
              </a:ext>
            </a:extLst>
          </p:cNvPr>
          <p:cNvSpPr txBox="1"/>
          <p:nvPr/>
        </p:nvSpPr>
        <p:spPr>
          <a:xfrm>
            <a:off x="119336" y="6529926"/>
            <a:ext cx="3687804"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a:ea typeface="+mn-ea"/>
                <a:cs typeface="+mn-cs"/>
              </a:rPr>
              <a:t>Rugo H et al. </a:t>
            </a:r>
            <a:r>
              <a:rPr kumimoji="0" lang="it-IT" sz="1500" b="0" i="1" u="none" strike="noStrike" kern="1200" cap="none" spc="0" normalizeH="0" baseline="0" noProof="0" dirty="0">
                <a:ln>
                  <a:noFill/>
                </a:ln>
                <a:solidFill>
                  <a:prstClr val="black"/>
                </a:solidFill>
                <a:effectLst/>
                <a:uLnTx/>
                <a:uFillTx/>
                <a:latin typeface="Calibri"/>
                <a:ea typeface="+mn-ea"/>
                <a:cs typeface="+mn-cs"/>
              </a:rPr>
              <a:t>E</a:t>
            </a:r>
            <a:r>
              <a:rPr kumimoji="0" lang="en-US" sz="1500" b="0" i="1" u="none" strike="noStrike" kern="1200" cap="none" spc="0" normalizeH="0" baseline="0" noProof="0" dirty="0">
                <a:ln>
                  <a:noFill/>
                </a:ln>
                <a:solidFill>
                  <a:prstClr val="black"/>
                </a:solidFill>
                <a:effectLst/>
                <a:uLnTx/>
                <a:uFillTx/>
                <a:latin typeface="Calibri"/>
                <a:ea typeface="+mn-ea"/>
                <a:cs typeface="+mn-cs"/>
              </a:rPr>
              <a:t>SMO Open </a:t>
            </a:r>
            <a:r>
              <a:rPr kumimoji="0" lang="en-US" sz="1500" b="0" i="0" u="none" strike="noStrike" kern="1200" cap="none" spc="0" normalizeH="0" baseline="0" noProof="0" dirty="0">
                <a:ln>
                  <a:noFill/>
                </a:ln>
                <a:solidFill>
                  <a:prstClr val="black"/>
                </a:solidFill>
                <a:effectLst/>
                <a:uLnTx/>
                <a:uFillTx/>
                <a:latin typeface="Calibri"/>
                <a:ea typeface="+mn-ea"/>
                <a:cs typeface="+mn-cs"/>
              </a:rPr>
              <a:t>2024;9(9):103697.</a:t>
            </a:r>
            <a:endParaRPr kumimoji="0" lang="it-IT" sz="15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144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D4E95-D98D-8185-9AE6-A6732CAA150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975F0F1-10E1-4B6C-B6FF-6D1943DDE0DA}"/>
              </a:ext>
            </a:extLst>
          </p:cNvPr>
          <p:cNvSpPr/>
          <p:nvPr/>
        </p:nvSpPr>
        <p:spPr bwMode="auto">
          <a:xfrm>
            <a:off x="1415479" y="908720"/>
            <a:ext cx="9289435" cy="54726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945EB570-3FEE-87F2-A89D-331DB57B104D}"/>
              </a:ext>
            </a:extLst>
          </p:cNvPr>
          <p:cNvSpPr>
            <a:spLocks noGrp="1"/>
          </p:cNvSpPr>
          <p:nvPr>
            <p:ph type="title"/>
          </p:nvPr>
        </p:nvSpPr>
        <p:spPr>
          <a:xfrm>
            <a:off x="0" y="160495"/>
            <a:ext cx="12192000" cy="654336"/>
          </a:xfrm>
        </p:spPr>
        <p:txBody>
          <a:bodyPr/>
          <a:lstStyle/>
          <a:p>
            <a:r>
              <a:rPr lang="en-US" dirty="0">
                <a:latin typeface="Calibri" panose="020F0502020204030204" pitchFamily="34" charset="0"/>
                <a:cs typeface="Calibri" panose="020F0502020204030204" pitchFamily="34" charset="0"/>
              </a:rPr>
              <a:t>Capivasertib Package Insert November 2023</a:t>
            </a:r>
          </a:p>
        </p:txBody>
      </p:sp>
      <p:sp>
        <p:nvSpPr>
          <p:cNvPr id="4" name="CasellaDiTesto 9">
            <a:extLst>
              <a:ext uri="{FF2B5EF4-FFF2-40B4-BE49-F238E27FC236}">
                <a16:creationId xmlns:a16="http://schemas.microsoft.com/office/drawing/2014/main" id="{BA2753C2-6499-104D-7E68-AA31DFE110B3}"/>
              </a:ext>
            </a:extLst>
          </p:cNvPr>
          <p:cNvSpPr txBox="1"/>
          <p:nvPr/>
        </p:nvSpPr>
        <p:spPr>
          <a:xfrm>
            <a:off x="47328" y="6508156"/>
            <a:ext cx="806489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a:ea typeface="MS PGothic" charset="0"/>
                <a:cs typeface="+mn-cs"/>
              </a:rPr>
              <a:t>https://</a:t>
            </a:r>
            <a:r>
              <a:rPr kumimoji="0" lang="it-IT" sz="1500" b="0" i="0" u="none" strike="noStrike" kern="1200" cap="none" spc="0" normalizeH="0" baseline="0" noProof="0" dirty="0" err="1">
                <a:ln>
                  <a:noFill/>
                </a:ln>
                <a:solidFill>
                  <a:prstClr val="black"/>
                </a:solidFill>
                <a:effectLst/>
                <a:uLnTx/>
                <a:uFillTx/>
                <a:latin typeface="Calibri"/>
                <a:ea typeface="MS PGothic" charset="0"/>
                <a:cs typeface="+mn-cs"/>
              </a:rPr>
              <a:t>www.accessdata.fda.gov</a:t>
            </a:r>
            <a:r>
              <a:rPr kumimoji="0" lang="it-IT" sz="1500" b="0" i="0" u="none" strike="noStrike" kern="1200" cap="none" spc="0" normalizeH="0" baseline="0" noProof="0" dirty="0">
                <a:ln>
                  <a:noFill/>
                </a:ln>
                <a:solidFill>
                  <a:prstClr val="black"/>
                </a:solidFill>
                <a:effectLst/>
                <a:uLnTx/>
                <a:uFillTx/>
                <a:latin typeface="Calibri"/>
                <a:ea typeface="MS PGothic" charset="0"/>
                <a:cs typeface="+mn-cs"/>
              </a:rPr>
              <a:t>/</a:t>
            </a:r>
            <a:r>
              <a:rPr kumimoji="0" lang="it-IT" sz="1500" b="0" i="0" u="none" strike="noStrike" kern="1200" cap="none" spc="0" normalizeH="0" baseline="0" noProof="0" dirty="0" err="1">
                <a:ln>
                  <a:noFill/>
                </a:ln>
                <a:solidFill>
                  <a:prstClr val="black"/>
                </a:solidFill>
                <a:effectLst/>
                <a:uLnTx/>
                <a:uFillTx/>
                <a:latin typeface="Calibri"/>
                <a:ea typeface="MS PGothic" charset="0"/>
                <a:cs typeface="+mn-cs"/>
              </a:rPr>
              <a:t>drugsatfda_docs</a:t>
            </a:r>
            <a:r>
              <a:rPr kumimoji="0" lang="it-IT" sz="1500" b="0" i="0" u="none" strike="noStrike" kern="1200" cap="none" spc="0" normalizeH="0" baseline="0" noProof="0" dirty="0">
                <a:ln>
                  <a:noFill/>
                </a:ln>
                <a:solidFill>
                  <a:prstClr val="black"/>
                </a:solidFill>
                <a:effectLst/>
                <a:uLnTx/>
                <a:uFillTx/>
                <a:latin typeface="Calibri"/>
                <a:ea typeface="MS PGothic" charset="0"/>
                <a:cs typeface="+mn-cs"/>
              </a:rPr>
              <a:t>/label/2023/218197s000lbl.pdf</a:t>
            </a:r>
          </a:p>
        </p:txBody>
      </p:sp>
      <p:pic>
        <p:nvPicPr>
          <p:cNvPr id="6" name="Picture 5" descr="A close-up of a medical document&#10;&#10;AI-generated content may be incorrect.">
            <a:extLst>
              <a:ext uri="{FF2B5EF4-FFF2-40B4-BE49-F238E27FC236}">
                <a16:creationId xmlns:a16="http://schemas.microsoft.com/office/drawing/2014/main" id="{C4F9C1DA-C365-31ED-8CD4-55AB7B35D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969863"/>
            <a:ext cx="8929395" cy="5375495"/>
          </a:xfrm>
          <a:prstGeom prst="rect">
            <a:avLst/>
          </a:prstGeom>
        </p:spPr>
      </p:pic>
      <p:sp>
        <p:nvSpPr>
          <p:cNvPr id="10" name="TextBox 9">
            <a:extLst>
              <a:ext uri="{FF2B5EF4-FFF2-40B4-BE49-F238E27FC236}">
                <a16:creationId xmlns:a16="http://schemas.microsoft.com/office/drawing/2014/main" id="{297E167B-8D0D-A1DE-6526-2F28844EED56}"/>
              </a:ext>
            </a:extLst>
          </p:cNvPr>
          <p:cNvSpPr txBox="1"/>
          <p:nvPr/>
        </p:nvSpPr>
        <p:spPr>
          <a:xfrm>
            <a:off x="1631504" y="5522376"/>
            <a:ext cx="4320480" cy="822981"/>
          </a:xfrm>
          <a:prstGeom prst="rect">
            <a:avLst/>
          </a:prstGeom>
          <a:noFill/>
          <a:ln w="28575">
            <a:solidFill>
              <a:srgbClr val="FF0000"/>
            </a:solidFill>
          </a:ln>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2406392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454E0-52F3-A7A2-9609-CD58293CD22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1F05032-E51A-B065-3705-F2E96D8D6CEC}"/>
              </a:ext>
            </a:extLst>
          </p:cNvPr>
          <p:cNvSpPr/>
          <p:nvPr/>
        </p:nvSpPr>
        <p:spPr bwMode="auto">
          <a:xfrm>
            <a:off x="1775520" y="908720"/>
            <a:ext cx="8568952" cy="5400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5" name="Picture 4" descr="A close-up of a medical report&#10;&#10;AI-generated content may be incorrect.">
            <a:extLst>
              <a:ext uri="{FF2B5EF4-FFF2-40B4-BE49-F238E27FC236}">
                <a16:creationId xmlns:a16="http://schemas.microsoft.com/office/drawing/2014/main" id="{B5431050-D044-9CDD-585F-D71AED2F1C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953" y="1080132"/>
            <a:ext cx="7772400" cy="5129784"/>
          </a:xfrm>
          <a:prstGeom prst="rect">
            <a:avLst/>
          </a:prstGeom>
        </p:spPr>
      </p:pic>
      <p:sp>
        <p:nvSpPr>
          <p:cNvPr id="2" name="Title 1">
            <a:extLst>
              <a:ext uri="{FF2B5EF4-FFF2-40B4-BE49-F238E27FC236}">
                <a16:creationId xmlns:a16="http://schemas.microsoft.com/office/drawing/2014/main" id="{26DF2FBA-B422-42C6-66A6-C0320E5CB3BB}"/>
              </a:ext>
            </a:extLst>
          </p:cNvPr>
          <p:cNvSpPr>
            <a:spLocks noGrp="1"/>
          </p:cNvSpPr>
          <p:nvPr>
            <p:ph type="title"/>
          </p:nvPr>
        </p:nvSpPr>
        <p:spPr>
          <a:xfrm>
            <a:off x="0" y="153400"/>
            <a:ext cx="12192000" cy="654336"/>
          </a:xfrm>
        </p:spPr>
        <p:txBody>
          <a:bodyPr/>
          <a:lstStyle/>
          <a:p>
            <a:r>
              <a:rPr lang="en-US" dirty="0">
                <a:latin typeface="Calibri" panose="020F0502020204030204" pitchFamily="34" charset="0"/>
                <a:cs typeface="Calibri" panose="020F0502020204030204" pitchFamily="34" charset="0"/>
              </a:rPr>
              <a:t>Capivasertib Package Insert February 2025</a:t>
            </a:r>
          </a:p>
        </p:txBody>
      </p:sp>
      <p:sp>
        <p:nvSpPr>
          <p:cNvPr id="10" name="TextBox 9">
            <a:extLst>
              <a:ext uri="{FF2B5EF4-FFF2-40B4-BE49-F238E27FC236}">
                <a16:creationId xmlns:a16="http://schemas.microsoft.com/office/drawing/2014/main" id="{EE95D95A-3457-4B19-F2BF-59683F776284}"/>
              </a:ext>
            </a:extLst>
          </p:cNvPr>
          <p:cNvSpPr txBox="1"/>
          <p:nvPr/>
        </p:nvSpPr>
        <p:spPr>
          <a:xfrm>
            <a:off x="1991713" y="2060848"/>
            <a:ext cx="3960271" cy="360040"/>
          </a:xfrm>
          <a:prstGeom prst="rect">
            <a:avLst/>
          </a:prstGeom>
          <a:noFill/>
          <a:ln w="28575">
            <a:solidFill>
              <a:srgbClr val="FF0000"/>
            </a:solidFill>
          </a:ln>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7" name="TextBox 6">
            <a:extLst>
              <a:ext uri="{FF2B5EF4-FFF2-40B4-BE49-F238E27FC236}">
                <a16:creationId xmlns:a16="http://schemas.microsoft.com/office/drawing/2014/main" id="{C82F18C4-C9AB-FF64-8083-4ACA2B5CF395}"/>
              </a:ext>
            </a:extLst>
          </p:cNvPr>
          <p:cNvSpPr txBox="1"/>
          <p:nvPr/>
        </p:nvSpPr>
        <p:spPr>
          <a:xfrm>
            <a:off x="47328" y="6453336"/>
            <a:ext cx="650607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www.accessdata.fda.gov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drugsatfda_docs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/label/2025/218197s002lbl.pdf</a:t>
            </a:r>
          </a:p>
        </p:txBody>
      </p:sp>
    </p:spTree>
    <p:extLst>
      <p:ext uri="{BB962C8B-B14F-4D97-AF65-F5344CB8AC3E}">
        <p14:creationId xmlns:p14="http://schemas.microsoft.com/office/powerpoint/2010/main" val="2856882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Rugo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nvGraphicFramePr>
        <p:xfrm>
          <a:off x="1050347" y="1953382"/>
          <a:ext cx="10225136" cy="2808312"/>
        </p:xfrm>
        <a:graphic>
          <a:graphicData uri="http://schemas.openxmlformats.org/drawingml/2006/table">
            <a:tbl>
              <a:tblPr firstRow="1" bandRow="1">
                <a:tableStyleId>{F2DE63D5-997A-4646-A377-4702673A728D}</a:tableStyleId>
              </a:tblPr>
              <a:tblGrid>
                <a:gridCol w="3168352">
                  <a:extLst>
                    <a:ext uri="{9D8B030D-6E8A-4147-A177-3AD203B41FA5}">
                      <a16:colId xmlns:a16="http://schemas.microsoft.com/office/drawing/2014/main" val="20000"/>
                    </a:ext>
                  </a:extLst>
                </a:gridCol>
                <a:gridCol w="7056784">
                  <a:extLst>
                    <a:ext uri="{9D8B030D-6E8A-4147-A177-3AD203B41FA5}">
                      <a16:colId xmlns:a16="http://schemas.microsoft.com/office/drawing/2014/main" val="2117869244"/>
                    </a:ext>
                  </a:extLst>
                </a:gridCol>
              </a:tblGrid>
              <a:tr h="955440">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BioNTech SE, Bristol Myers Squibb, </a:t>
                      </a:r>
                      <a:r>
                        <a:rPr lang="en-US" sz="1800" b="0" dirty="0" err="1">
                          <a:solidFill>
                            <a:schemeClr val="tx1"/>
                          </a:solidFill>
                        </a:rPr>
                        <a:t>Helsinn</a:t>
                      </a:r>
                      <a:r>
                        <a:rPr lang="en-US" sz="1800" b="0" dirty="0">
                          <a:solidFill>
                            <a:schemeClr val="tx1"/>
                          </a:solidFill>
                        </a:rPr>
                        <a:t> Therapeutics (US) Inc, Napo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57993">
                <a:tc>
                  <a:txBody>
                    <a:bodyPr/>
                    <a:lstStyle/>
                    <a:p>
                      <a:pPr algn="l"/>
                      <a:r>
                        <a:rPr lang="en-US" sz="1800" b="1" dirty="0">
                          <a:solidFill>
                            <a:schemeClr val="tx1"/>
                          </a:solidFill>
                        </a:rPr>
                        <a:t>Contracted Research (Funding to City of Hope)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Bicycle Therapeutics, Genentech, a member of the Roche Group, Merck, </a:t>
                      </a:r>
                      <a:r>
                        <a:rPr lang="en-US" sz="1800" b="0" dirty="0" err="1">
                          <a:solidFill>
                            <a:schemeClr val="tx1"/>
                          </a:solidFill>
                        </a:rPr>
                        <a:t>Stemline</a:t>
                      </a:r>
                      <a:r>
                        <a:rPr lang="en-US" sz="1800" b="0" dirty="0">
                          <a:solidFill>
                            <a:schemeClr val="tx1"/>
                          </a:solidFill>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r h="1094879">
                <a:tc>
                  <a:txBody>
                    <a:bodyPr/>
                    <a:lstStyle/>
                    <a:p>
                      <a:pPr algn="l"/>
                      <a:r>
                        <a:rPr lang="en-US" sz="1800" b="1" dirty="0">
                          <a:solidFill>
                            <a:schemeClr val="tx1"/>
                          </a:solidFill>
                        </a:rPr>
                        <a:t>Contracted Research (Funding to Prior Institution, UCSF)</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Ambrx</a:t>
                      </a:r>
                      <a:r>
                        <a:rPr lang="en-US" sz="1800" b="0" dirty="0">
                          <a:solidFill>
                            <a:schemeClr val="tx1"/>
                          </a:solidFill>
                        </a:rPr>
                        <a:t>, AstraZeneca Pharmaceuticals LP, Daiichi Sankyo Inc, Genentech, a member of the Roche Group, Gilead Sciences Inc, Lilly, Merck, Novartis, Pfizer Inc, </a:t>
                      </a:r>
                      <a:r>
                        <a:rPr lang="en-US" sz="1800" b="0" dirty="0" err="1">
                          <a:solidFill>
                            <a:schemeClr val="tx1"/>
                          </a:solidFill>
                        </a:rPr>
                        <a:t>Stemline</a:t>
                      </a:r>
                      <a:r>
                        <a:rPr lang="en-US" sz="1800" b="0" dirty="0">
                          <a:solidFill>
                            <a:schemeClr val="tx1"/>
                          </a:solidFill>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8123028"/>
                  </a:ext>
                </a:extLst>
              </a:tr>
            </a:tbl>
          </a:graphicData>
        </a:graphic>
      </p:graphicFrame>
    </p:spTree>
    <p:custDataLst>
      <p:tags r:id="rId1"/>
    </p:custDataLst>
    <p:extLst>
      <p:ext uri="{BB962C8B-B14F-4D97-AF65-F5344CB8AC3E}">
        <p14:creationId xmlns:p14="http://schemas.microsoft.com/office/powerpoint/2010/main" val="31675177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68A3E-9C43-83C3-C9E2-37C38480CAD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DA49B3A-F5C9-92A8-F887-7E4898AA87F0}"/>
              </a:ext>
            </a:extLst>
          </p:cNvPr>
          <p:cNvSpPr/>
          <p:nvPr/>
        </p:nvSpPr>
        <p:spPr bwMode="auto">
          <a:xfrm>
            <a:off x="1775520" y="908720"/>
            <a:ext cx="8568952" cy="5400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8" name="Picture 7" descr="A close-up of a medical document&#10;&#10;AI-generated content may be incorrect.">
            <a:extLst>
              <a:ext uri="{FF2B5EF4-FFF2-40B4-BE49-F238E27FC236}">
                <a16:creationId xmlns:a16="http://schemas.microsoft.com/office/drawing/2014/main" id="{1E4F197E-D0A2-E570-30E1-B29738C2CB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7582" y="1032417"/>
            <a:ext cx="7128792" cy="5104215"/>
          </a:xfrm>
          <a:prstGeom prst="rect">
            <a:avLst/>
          </a:prstGeom>
        </p:spPr>
      </p:pic>
      <p:sp>
        <p:nvSpPr>
          <p:cNvPr id="2" name="Title 1">
            <a:extLst>
              <a:ext uri="{FF2B5EF4-FFF2-40B4-BE49-F238E27FC236}">
                <a16:creationId xmlns:a16="http://schemas.microsoft.com/office/drawing/2014/main" id="{7960BAA2-8664-E8DD-596F-5D681B761D0C}"/>
              </a:ext>
            </a:extLst>
          </p:cNvPr>
          <p:cNvSpPr>
            <a:spLocks noGrp="1"/>
          </p:cNvSpPr>
          <p:nvPr>
            <p:ph type="title"/>
          </p:nvPr>
        </p:nvSpPr>
        <p:spPr>
          <a:xfrm>
            <a:off x="0" y="205393"/>
            <a:ext cx="12192000" cy="654336"/>
          </a:xfrm>
        </p:spPr>
        <p:txBody>
          <a:bodyPr/>
          <a:lstStyle/>
          <a:p>
            <a:r>
              <a:rPr lang="en-US" dirty="0">
                <a:latin typeface="Calibri" panose="020F0502020204030204" pitchFamily="34" charset="0"/>
                <a:cs typeface="Calibri" panose="020F0502020204030204" pitchFamily="34" charset="0"/>
              </a:rPr>
              <a:t>Warnings and Precautions, Hyperglycemia — February 2025</a:t>
            </a:r>
          </a:p>
        </p:txBody>
      </p:sp>
      <p:sp>
        <p:nvSpPr>
          <p:cNvPr id="7" name="TextBox 6">
            <a:extLst>
              <a:ext uri="{FF2B5EF4-FFF2-40B4-BE49-F238E27FC236}">
                <a16:creationId xmlns:a16="http://schemas.microsoft.com/office/drawing/2014/main" id="{65546C7C-898C-AB85-3DA2-C9F29EF64FDE}"/>
              </a:ext>
            </a:extLst>
          </p:cNvPr>
          <p:cNvSpPr txBox="1"/>
          <p:nvPr/>
        </p:nvSpPr>
        <p:spPr>
          <a:xfrm>
            <a:off x="47328" y="6453336"/>
            <a:ext cx="650607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www.accessdata.fda.gov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drugsatfda_docs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/label/2025/218197s002lbl.pdf</a:t>
            </a:r>
          </a:p>
        </p:txBody>
      </p:sp>
    </p:spTree>
    <p:extLst>
      <p:ext uri="{BB962C8B-B14F-4D97-AF65-F5344CB8AC3E}">
        <p14:creationId xmlns:p14="http://schemas.microsoft.com/office/powerpoint/2010/main" val="3157808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36EB3-EA96-0B2A-93B7-9FDBBDC6C2A7}"/>
              </a:ext>
            </a:extLst>
          </p:cNvPr>
          <p:cNvSpPr>
            <a:spLocks noGrp="1"/>
          </p:cNvSpPr>
          <p:nvPr>
            <p:ph type="title"/>
          </p:nvPr>
        </p:nvSpPr>
        <p:spPr/>
        <p:txBody>
          <a:bodyPr/>
          <a:lstStyle/>
          <a:p>
            <a:pPr algn="l"/>
            <a:r>
              <a:rPr lang="en-US" dirty="0"/>
              <a:t>Recommended Monitoring for Hyperglycemia for Approved </a:t>
            </a:r>
            <a:r>
              <a:rPr lang="en-US" dirty="0">
                <a:latin typeface="Calibri" panose="020F0502020204030204" pitchFamily="34" charset="0"/>
                <a:cs typeface="Calibri" panose="020F0502020204030204" pitchFamily="34" charset="0"/>
              </a:rPr>
              <a:t>PI3K/AKT Inhibitors</a:t>
            </a:r>
            <a:r>
              <a:rPr lang="en-US" dirty="0"/>
              <a:t> </a:t>
            </a:r>
          </a:p>
        </p:txBody>
      </p:sp>
      <p:graphicFrame>
        <p:nvGraphicFramePr>
          <p:cNvPr id="4" name="Content Placeholder 3">
            <a:extLst>
              <a:ext uri="{FF2B5EF4-FFF2-40B4-BE49-F238E27FC236}">
                <a16:creationId xmlns:a16="http://schemas.microsoft.com/office/drawing/2014/main" id="{E0F09B47-648C-E0BD-A132-A42D221D8103}"/>
              </a:ext>
            </a:extLst>
          </p:cNvPr>
          <p:cNvGraphicFramePr>
            <a:graphicFrameLocks noGrp="1"/>
          </p:cNvGraphicFramePr>
          <p:nvPr>
            <p:ph idx="1"/>
            <p:extLst>
              <p:ext uri="{D42A27DB-BD31-4B8C-83A1-F6EECF244321}">
                <p14:modId xmlns:p14="http://schemas.microsoft.com/office/powerpoint/2010/main" val="799925988"/>
              </p:ext>
            </p:extLst>
          </p:nvPr>
        </p:nvGraphicFramePr>
        <p:xfrm>
          <a:off x="912813" y="1950393"/>
          <a:ext cx="10511780" cy="2857272"/>
        </p:xfrm>
        <a:graphic>
          <a:graphicData uri="http://schemas.openxmlformats.org/drawingml/2006/table">
            <a:tbl>
              <a:tblPr firstRow="1" bandRow="1">
                <a:tableStyleId>{21E4AEA4-8DFA-4A89-87EB-49C32662AFE0}</a:tableStyleId>
              </a:tblPr>
              <a:tblGrid>
                <a:gridCol w="2102356">
                  <a:extLst>
                    <a:ext uri="{9D8B030D-6E8A-4147-A177-3AD203B41FA5}">
                      <a16:colId xmlns:a16="http://schemas.microsoft.com/office/drawing/2014/main" val="3316577096"/>
                    </a:ext>
                  </a:extLst>
                </a:gridCol>
                <a:gridCol w="2792799">
                  <a:extLst>
                    <a:ext uri="{9D8B030D-6E8A-4147-A177-3AD203B41FA5}">
                      <a16:colId xmlns:a16="http://schemas.microsoft.com/office/drawing/2014/main" val="2606088990"/>
                    </a:ext>
                  </a:extLst>
                </a:gridCol>
                <a:gridCol w="5616625">
                  <a:extLst>
                    <a:ext uri="{9D8B030D-6E8A-4147-A177-3AD203B41FA5}">
                      <a16:colId xmlns:a16="http://schemas.microsoft.com/office/drawing/2014/main" val="7774360"/>
                    </a:ext>
                  </a:extLst>
                </a:gridCol>
              </a:tblGrid>
              <a:tr h="667292">
                <a:tc>
                  <a:txBody>
                    <a:bodyPr/>
                    <a:lstStyle/>
                    <a:p>
                      <a:pPr algn="ctr"/>
                      <a:r>
                        <a:rPr lang="en-US" sz="2400" dirty="0">
                          <a:latin typeface="Calibri" panose="020F0502020204030204" pitchFamily="34" charset="0"/>
                          <a:cs typeface="Calibri" panose="020F0502020204030204" pitchFamily="34" charset="0"/>
                        </a:rPr>
                        <a:t>Agent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1F60"/>
                    </a:solidFill>
                  </a:tcPr>
                </a:tc>
                <a:tc>
                  <a:txBody>
                    <a:bodyPr/>
                    <a:lstStyle/>
                    <a:p>
                      <a:pPr algn="ctr"/>
                      <a:r>
                        <a:rPr lang="en-US" sz="2400" dirty="0"/>
                        <a:t>Before treatment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1F60"/>
                    </a:solidFill>
                  </a:tcPr>
                </a:tc>
                <a:tc>
                  <a:txBody>
                    <a:bodyPr/>
                    <a:lstStyle/>
                    <a:p>
                      <a:pPr algn="ctr"/>
                      <a:r>
                        <a:rPr lang="en-US" sz="2400" dirty="0"/>
                        <a:t>After treatment initiation </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1F60"/>
                    </a:solidFill>
                  </a:tcPr>
                </a:tc>
                <a:extLst>
                  <a:ext uri="{0D108BD9-81ED-4DB2-BD59-A6C34878D82A}">
                    <a16:rowId xmlns:a16="http://schemas.microsoft.com/office/drawing/2014/main" val="4142811042"/>
                  </a:ext>
                </a:extLst>
              </a:tr>
              <a:tr h="667292">
                <a:tc>
                  <a:txBody>
                    <a:bodyPr/>
                    <a:lstStyle/>
                    <a:p>
                      <a:r>
                        <a:rPr lang="en-US" dirty="0"/>
                        <a:t>Alpelisib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r>
                        <a:rPr lang="en-US" dirty="0"/>
                        <a:t>Baseline FG and HbA1c*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r>
                        <a:rPr lang="en-US" dirty="0"/>
                        <a:t>FG weekly every 2 weeks then at least once every 4 weeks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1927212931"/>
                  </a:ext>
                </a:extLst>
              </a:tr>
              <a:tr h="761344">
                <a:tc>
                  <a:txBody>
                    <a:bodyPr/>
                    <a:lstStyle/>
                    <a:p>
                      <a:r>
                        <a:rPr lang="en-US" dirty="0"/>
                        <a:t>Capivasertib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Baseline FG and HbA1c*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r>
                        <a:rPr lang="en-US" sz="1800" dirty="0"/>
                        <a:t>FG on day 3 or 4 of the dosing week during weeks 1, 2, 4, 6, then 8, then monthly while on treatment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6455927"/>
                  </a:ext>
                </a:extLst>
              </a:tr>
              <a:tr h="761344">
                <a:tc>
                  <a:txBody>
                    <a:bodyPr/>
                    <a:lstStyle/>
                    <a:p>
                      <a:r>
                        <a:rPr lang="en-US" dirty="0"/>
                        <a:t>Inavolisib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Baseline FG and HbA1c*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r>
                        <a:rPr lang="en-US" dirty="0"/>
                        <a:t>FG every 3 days week 1; once weekly for next 3 weeks;   every 2 weeks for 8 weeks; then monthly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2561921283"/>
                  </a:ext>
                </a:extLst>
              </a:tr>
            </a:tbl>
          </a:graphicData>
        </a:graphic>
      </p:graphicFrame>
      <p:sp>
        <p:nvSpPr>
          <p:cNvPr id="7" name="TextBox 6">
            <a:extLst>
              <a:ext uri="{FF2B5EF4-FFF2-40B4-BE49-F238E27FC236}">
                <a16:creationId xmlns:a16="http://schemas.microsoft.com/office/drawing/2014/main" id="{18BA41E0-8FB4-5272-D139-1B5C80A96CCB}"/>
              </a:ext>
            </a:extLst>
          </p:cNvPr>
          <p:cNvSpPr txBox="1"/>
          <p:nvPr/>
        </p:nvSpPr>
        <p:spPr>
          <a:xfrm>
            <a:off x="898850" y="5050051"/>
            <a:ext cx="424821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*Obtain HbA1c every 3 months, FG = fasting glucose</a:t>
            </a:r>
          </a:p>
        </p:txBody>
      </p:sp>
      <p:sp>
        <p:nvSpPr>
          <p:cNvPr id="10" name="TextBox 9">
            <a:extLst>
              <a:ext uri="{FF2B5EF4-FFF2-40B4-BE49-F238E27FC236}">
                <a16:creationId xmlns:a16="http://schemas.microsoft.com/office/drawing/2014/main" id="{091CA09F-4828-B2C6-53CF-18A674170F07}"/>
              </a:ext>
            </a:extLst>
          </p:cNvPr>
          <p:cNvSpPr txBox="1"/>
          <p:nvPr/>
        </p:nvSpPr>
        <p:spPr>
          <a:xfrm>
            <a:off x="47328" y="6529498"/>
            <a:ext cx="9646936"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Alpelisib</a:t>
            </a:r>
            <a:r>
              <a:rPr lang="en-US" sz="1500" b="0" dirty="0">
                <a:solidFill>
                  <a:schemeClr val="tx1"/>
                </a:solidFill>
                <a:latin typeface="Calibri" panose="020F0502020204030204" pitchFamily="34" charset="0"/>
                <a:cs typeface="Calibri" panose="020F0502020204030204" pitchFamily="34" charset="0"/>
              </a:rPr>
              <a:t> package insert, July 2025; </a:t>
            </a:r>
            <a:r>
              <a:rPr lang="en-US" sz="1500" b="0" dirty="0" err="1">
                <a:solidFill>
                  <a:schemeClr val="tx1"/>
                </a:solidFill>
                <a:latin typeface="Calibri" panose="020F0502020204030204" pitchFamily="34" charset="0"/>
                <a:cs typeface="Calibri" panose="020F0502020204030204" pitchFamily="34" charset="0"/>
              </a:rPr>
              <a:t>capivasertib</a:t>
            </a:r>
            <a:r>
              <a:rPr lang="en-US" sz="1500" b="0" dirty="0">
                <a:solidFill>
                  <a:schemeClr val="tx1"/>
                </a:solidFill>
                <a:latin typeface="Calibri" panose="020F0502020204030204" pitchFamily="34" charset="0"/>
                <a:cs typeface="Calibri" panose="020F0502020204030204" pitchFamily="34" charset="0"/>
              </a:rPr>
              <a:t> package insert, February 2025; </a:t>
            </a:r>
            <a:r>
              <a:rPr lang="en-US" sz="1500" b="0" dirty="0" err="1">
                <a:solidFill>
                  <a:schemeClr val="tx1"/>
                </a:solidFill>
                <a:latin typeface="Calibri" panose="020F0502020204030204" pitchFamily="34" charset="0"/>
                <a:cs typeface="Calibri" panose="020F0502020204030204" pitchFamily="34" charset="0"/>
              </a:rPr>
              <a:t>inavolisib</a:t>
            </a:r>
            <a:r>
              <a:rPr lang="en-US" sz="1500" b="0" dirty="0">
                <a:solidFill>
                  <a:schemeClr val="tx1"/>
                </a:solidFill>
                <a:latin typeface="Calibri" panose="020F0502020204030204" pitchFamily="34" charset="0"/>
                <a:cs typeface="Calibri" panose="020F0502020204030204" pitchFamily="34" charset="0"/>
              </a:rPr>
              <a:t> package insert, December 2025.</a:t>
            </a:r>
          </a:p>
        </p:txBody>
      </p:sp>
    </p:spTree>
    <p:extLst>
      <p:ext uri="{BB962C8B-B14F-4D97-AF65-F5344CB8AC3E}">
        <p14:creationId xmlns:p14="http://schemas.microsoft.com/office/powerpoint/2010/main" val="2609287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9D9F6-F7D5-1195-F2C5-E83B4B2599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8EA7F7-F760-D5C5-659C-1AB5B178A2FF}"/>
              </a:ext>
            </a:extLst>
          </p:cNvPr>
          <p:cNvSpPr>
            <a:spLocks noGrp="1"/>
          </p:cNvSpPr>
          <p:nvPr>
            <p:ph type="title"/>
          </p:nvPr>
        </p:nvSpPr>
        <p:spPr/>
        <p:txBody>
          <a:bodyPr/>
          <a:lstStyle/>
          <a:p>
            <a:pPr algn="l"/>
            <a:r>
              <a:rPr lang="en-US" dirty="0"/>
              <a:t>Recommended Dose Modifications for Approved </a:t>
            </a:r>
            <a:r>
              <a:rPr lang="en-US" dirty="0">
                <a:latin typeface="Calibri" panose="020F0502020204030204" pitchFamily="34" charset="0"/>
                <a:cs typeface="Calibri" panose="020F0502020204030204" pitchFamily="34" charset="0"/>
              </a:rPr>
              <a:t>PI3K/AKT Inhibitors</a:t>
            </a:r>
            <a:endParaRPr lang="en-US" dirty="0"/>
          </a:p>
        </p:txBody>
      </p:sp>
      <p:graphicFrame>
        <p:nvGraphicFramePr>
          <p:cNvPr id="4" name="Content Placeholder 3">
            <a:extLst>
              <a:ext uri="{FF2B5EF4-FFF2-40B4-BE49-F238E27FC236}">
                <a16:creationId xmlns:a16="http://schemas.microsoft.com/office/drawing/2014/main" id="{F1B7F63B-EA28-7D50-FAC0-1C513D160CAD}"/>
              </a:ext>
            </a:extLst>
          </p:cNvPr>
          <p:cNvGraphicFramePr>
            <a:graphicFrameLocks noGrp="1"/>
          </p:cNvGraphicFramePr>
          <p:nvPr>
            <p:ph idx="1"/>
            <p:extLst>
              <p:ext uri="{D42A27DB-BD31-4B8C-83A1-F6EECF244321}">
                <p14:modId xmlns:p14="http://schemas.microsoft.com/office/powerpoint/2010/main" val="1978277064"/>
              </p:ext>
            </p:extLst>
          </p:nvPr>
        </p:nvGraphicFramePr>
        <p:xfrm>
          <a:off x="912813" y="1846460"/>
          <a:ext cx="10511781" cy="3165080"/>
        </p:xfrm>
        <a:graphic>
          <a:graphicData uri="http://schemas.openxmlformats.org/drawingml/2006/table">
            <a:tbl>
              <a:tblPr firstRow="1" bandRow="1">
                <a:tableStyleId>{21E4AEA4-8DFA-4A89-87EB-49C32662AFE0}</a:tableStyleId>
              </a:tblPr>
              <a:tblGrid>
                <a:gridCol w="1654795">
                  <a:extLst>
                    <a:ext uri="{9D8B030D-6E8A-4147-A177-3AD203B41FA5}">
                      <a16:colId xmlns:a16="http://schemas.microsoft.com/office/drawing/2014/main" val="3316577096"/>
                    </a:ext>
                  </a:extLst>
                </a:gridCol>
                <a:gridCol w="2448272">
                  <a:extLst>
                    <a:ext uri="{9D8B030D-6E8A-4147-A177-3AD203B41FA5}">
                      <a16:colId xmlns:a16="http://schemas.microsoft.com/office/drawing/2014/main" val="2606088990"/>
                    </a:ext>
                  </a:extLst>
                </a:gridCol>
                <a:gridCol w="3204357">
                  <a:extLst>
                    <a:ext uri="{9D8B030D-6E8A-4147-A177-3AD203B41FA5}">
                      <a16:colId xmlns:a16="http://schemas.microsoft.com/office/drawing/2014/main" val="7774360"/>
                    </a:ext>
                  </a:extLst>
                </a:gridCol>
                <a:gridCol w="3204357">
                  <a:extLst>
                    <a:ext uri="{9D8B030D-6E8A-4147-A177-3AD203B41FA5}">
                      <a16:colId xmlns:a16="http://schemas.microsoft.com/office/drawing/2014/main" val="655546944"/>
                    </a:ext>
                  </a:extLst>
                </a:gridCol>
              </a:tblGrid>
              <a:tr h="739178">
                <a:tc>
                  <a:txBody>
                    <a:bodyPr/>
                    <a:lstStyle/>
                    <a:p>
                      <a:pPr algn="ctr"/>
                      <a:r>
                        <a:rPr lang="en-US" sz="2400" dirty="0">
                          <a:latin typeface="Calibri" panose="020F0502020204030204" pitchFamily="34" charset="0"/>
                          <a:cs typeface="Calibri" panose="020F0502020204030204" pitchFamily="34" charset="0"/>
                        </a:rPr>
                        <a:t>Agent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400" dirty="0"/>
                        <a:t>Starting dose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400" dirty="0"/>
                        <a:t>First dose reduction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400" dirty="0"/>
                        <a:t>Second dose reduction</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4142811042"/>
                  </a:ext>
                </a:extLst>
              </a:tr>
              <a:tr h="739178">
                <a:tc>
                  <a:txBody>
                    <a:bodyPr/>
                    <a:lstStyle/>
                    <a:p>
                      <a:r>
                        <a:rPr lang="en-US" dirty="0"/>
                        <a:t>Alpelisib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r>
                        <a:rPr lang="en-US" dirty="0"/>
                        <a:t>300 mg daily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r>
                        <a:rPr lang="en-US" dirty="0"/>
                        <a:t>250 mg daily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r>
                        <a:rPr lang="en-US" dirty="0"/>
                        <a:t>200 mg daily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1927212931"/>
                  </a:ext>
                </a:extLst>
              </a:tr>
              <a:tr h="843362">
                <a:tc>
                  <a:txBody>
                    <a:bodyPr/>
                    <a:lstStyle/>
                    <a:p>
                      <a:r>
                        <a:rPr lang="en-US" dirty="0"/>
                        <a:t>Capivasertib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400 mg BID for 4 days followed by 3 days off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320 mg BID for 4 days followed by 3 days off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200 mg BID for 4 days followed by 3 days off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6455927"/>
                  </a:ext>
                </a:extLst>
              </a:tr>
              <a:tr h="843362">
                <a:tc>
                  <a:txBody>
                    <a:bodyPr/>
                    <a:lstStyle/>
                    <a:p>
                      <a:r>
                        <a:rPr lang="en-US" dirty="0"/>
                        <a:t>Inavolisib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9 mg daily</a:t>
                      </a:r>
                    </a:p>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r>
                        <a:rPr lang="en-US" dirty="0"/>
                        <a:t>6 mg daily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r>
                        <a:rPr lang="en-US" dirty="0"/>
                        <a:t>3 mg daily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2561921283"/>
                  </a:ext>
                </a:extLst>
              </a:tr>
            </a:tbl>
          </a:graphicData>
        </a:graphic>
      </p:graphicFrame>
      <p:sp>
        <p:nvSpPr>
          <p:cNvPr id="3" name="TextBox 2">
            <a:extLst>
              <a:ext uri="{FF2B5EF4-FFF2-40B4-BE49-F238E27FC236}">
                <a16:creationId xmlns:a16="http://schemas.microsoft.com/office/drawing/2014/main" id="{B1B673F3-F222-2C3F-2B5B-FD3B5EFE50DC}"/>
              </a:ext>
            </a:extLst>
          </p:cNvPr>
          <p:cNvSpPr txBox="1"/>
          <p:nvPr/>
        </p:nvSpPr>
        <p:spPr>
          <a:xfrm>
            <a:off x="47328" y="6444044"/>
            <a:ext cx="9646936"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Alpelisib</a:t>
            </a:r>
            <a:r>
              <a:rPr lang="en-US" sz="1500" b="0" dirty="0">
                <a:solidFill>
                  <a:schemeClr val="tx1"/>
                </a:solidFill>
                <a:latin typeface="Calibri" panose="020F0502020204030204" pitchFamily="34" charset="0"/>
                <a:cs typeface="Calibri" panose="020F0502020204030204" pitchFamily="34" charset="0"/>
              </a:rPr>
              <a:t> package insert, July 2025; </a:t>
            </a:r>
            <a:r>
              <a:rPr lang="en-US" sz="1500" b="0" dirty="0" err="1">
                <a:solidFill>
                  <a:schemeClr val="tx1"/>
                </a:solidFill>
                <a:latin typeface="Calibri" panose="020F0502020204030204" pitchFamily="34" charset="0"/>
                <a:cs typeface="Calibri" panose="020F0502020204030204" pitchFamily="34" charset="0"/>
              </a:rPr>
              <a:t>capivasertib</a:t>
            </a:r>
            <a:r>
              <a:rPr lang="en-US" sz="1500" b="0" dirty="0">
                <a:solidFill>
                  <a:schemeClr val="tx1"/>
                </a:solidFill>
                <a:latin typeface="Calibri" panose="020F0502020204030204" pitchFamily="34" charset="0"/>
                <a:cs typeface="Calibri" panose="020F0502020204030204" pitchFamily="34" charset="0"/>
              </a:rPr>
              <a:t> package insert, February 2025; </a:t>
            </a:r>
            <a:r>
              <a:rPr lang="en-US" sz="1500" b="0" dirty="0" err="1">
                <a:solidFill>
                  <a:schemeClr val="tx1"/>
                </a:solidFill>
                <a:latin typeface="Calibri" panose="020F0502020204030204" pitchFamily="34" charset="0"/>
                <a:cs typeface="Calibri" panose="020F0502020204030204" pitchFamily="34" charset="0"/>
              </a:rPr>
              <a:t>inavolisib</a:t>
            </a:r>
            <a:r>
              <a:rPr lang="en-US" sz="1500" b="0" dirty="0">
                <a:solidFill>
                  <a:schemeClr val="tx1"/>
                </a:solidFill>
                <a:latin typeface="Calibri" panose="020F0502020204030204" pitchFamily="34" charset="0"/>
                <a:cs typeface="Calibri" panose="020F0502020204030204" pitchFamily="34" charset="0"/>
              </a:rPr>
              <a:t> package insert, December 2025.</a:t>
            </a:r>
          </a:p>
        </p:txBody>
      </p:sp>
      <p:sp>
        <p:nvSpPr>
          <p:cNvPr id="6" name="TextBox 5">
            <a:extLst>
              <a:ext uri="{FF2B5EF4-FFF2-40B4-BE49-F238E27FC236}">
                <a16:creationId xmlns:a16="http://schemas.microsoft.com/office/drawing/2014/main" id="{3C49BC09-C05B-00E1-0950-153A991EFD8F}"/>
              </a:ext>
            </a:extLst>
          </p:cNvPr>
          <p:cNvSpPr txBox="1"/>
          <p:nvPr/>
        </p:nvSpPr>
        <p:spPr>
          <a:xfrm>
            <a:off x="847428" y="5097844"/>
            <a:ext cx="1516377"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BID = twice a day</a:t>
            </a:r>
          </a:p>
        </p:txBody>
      </p:sp>
    </p:spTree>
    <p:extLst>
      <p:ext uri="{BB962C8B-B14F-4D97-AF65-F5344CB8AC3E}">
        <p14:creationId xmlns:p14="http://schemas.microsoft.com/office/powerpoint/2010/main" val="2111091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C2386-ED07-33FC-0EB4-19A10D12765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E9E3F2B-EC60-9A0A-ED38-F9EFDFCE6E5A}"/>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81492B92-5002-FA3F-5035-913B6E77AF28}"/>
              </a:ext>
            </a:extLst>
          </p:cNvPr>
          <p:cNvSpPr>
            <a:spLocks noGrp="1"/>
          </p:cNvSpPr>
          <p:nvPr>
            <p:ph idx="1"/>
          </p:nvPr>
        </p:nvSpPr>
        <p:spPr>
          <a:xfrm>
            <a:off x="920747" y="1700808"/>
            <a:ext cx="10358967" cy="4799013"/>
          </a:xfrm>
        </p:spPr>
        <p:txBody>
          <a:bodyPr/>
          <a:lstStyle/>
          <a:p>
            <a:pPr marL="98425" indent="0">
              <a:buNone/>
            </a:pPr>
            <a:r>
              <a:rPr lang="en-US" dirty="0"/>
              <a:t>What were the entry criteria for the major trials of PI3K/AKT inhibitors in terms of fasting glucose levels and hemoglobin A1c levels? How were the trials designed?</a:t>
            </a:r>
          </a:p>
          <a:p>
            <a:pPr marL="98425" indent="0">
              <a:buNone/>
            </a:pPr>
            <a:endParaRPr lang="en-US" dirty="0"/>
          </a:p>
          <a:p>
            <a:pPr marL="98425" indent="0">
              <a:buNone/>
            </a:pPr>
            <a:r>
              <a:rPr lang="en-US" dirty="0"/>
              <a:t>What specifically has been observed in the in trials of PI3K/AKT inhibitors in terms of the timing of onset and frequency of hyperglycemia and diabetes? </a:t>
            </a:r>
          </a:p>
          <a:p>
            <a:pPr marL="98425" indent="0">
              <a:buNone/>
            </a:pPr>
            <a:r>
              <a:rPr lang="en-US" dirty="0"/>
              <a:t> </a:t>
            </a:r>
          </a:p>
        </p:txBody>
      </p:sp>
    </p:spTree>
    <p:extLst>
      <p:ext uri="{BB962C8B-B14F-4D97-AF65-F5344CB8AC3E}">
        <p14:creationId xmlns:p14="http://schemas.microsoft.com/office/powerpoint/2010/main" val="452169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D5820-9432-A866-7A93-B26953B907B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6FC54DF-381C-9E5F-D5BD-6F682A4E1B80}"/>
              </a:ext>
            </a:extLst>
          </p:cNvPr>
          <p:cNvSpPr/>
          <p:nvPr/>
        </p:nvSpPr>
        <p:spPr bwMode="auto">
          <a:xfrm>
            <a:off x="659396" y="4869160"/>
            <a:ext cx="10873208" cy="648072"/>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7023F3D8-D047-BF97-0847-A4A3FD8ECE64}"/>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1E67D741-8FB1-F96A-7C38-6F0CBD325930}"/>
              </a:ext>
            </a:extLst>
          </p:cNvPr>
          <p:cNvSpPr>
            <a:spLocks noGrp="1"/>
          </p:cNvSpPr>
          <p:nvPr>
            <p:ph idx="1"/>
          </p:nvPr>
        </p:nvSpPr>
        <p:spPr>
          <a:xfrm>
            <a:off x="1260018" y="1484784"/>
            <a:ext cx="9804534" cy="4727456"/>
          </a:xfrm>
        </p:spPr>
        <p:txBody>
          <a:bodyPr/>
          <a:lstStyle/>
          <a:p>
            <a:pPr marL="98425" indent="0">
              <a:lnSpc>
                <a:spcPct val="100000"/>
              </a:lnSpc>
              <a:spcBef>
                <a:spcPts val="2400"/>
              </a:spcBef>
              <a:spcAft>
                <a:spcPts val="0"/>
              </a:spcAft>
              <a:buNone/>
            </a:pPr>
            <a:r>
              <a:rPr lang="en-US" sz="2600" dirty="0">
                <a:solidFill>
                  <a:schemeClr val="accent2"/>
                </a:solidFill>
              </a:rPr>
              <a:t>Introduction: </a:t>
            </a:r>
            <a:r>
              <a:rPr lang="en-US" sz="2600" dirty="0">
                <a:solidFill>
                  <a:schemeClr val="tx1"/>
                </a:solidFill>
              </a:rPr>
              <a:t>Use of On-Body Glucose Monitoring Devices</a:t>
            </a:r>
          </a:p>
          <a:p>
            <a:pPr marL="98425" indent="0">
              <a:lnSpc>
                <a:spcPct val="100000"/>
              </a:lnSpc>
              <a:spcBef>
                <a:spcPts val="2400"/>
              </a:spcBef>
              <a:spcAft>
                <a:spcPts val="0"/>
              </a:spcAft>
              <a:buNone/>
            </a:pPr>
            <a:r>
              <a:rPr lang="en-US" sz="2600" dirty="0">
                <a:solidFill>
                  <a:schemeClr val="accent2"/>
                </a:solidFill>
              </a:rPr>
              <a:t>Module 1: </a:t>
            </a:r>
            <a:r>
              <a:rPr lang="en-US" sz="2600" dirty="0">
                <a:solidFill>
                  <a:schemeClr val="tx1"/>
                </a:solidFill>
              </a:rPr>
              <a:t>Overview of Breast Cancer and Diabetes</a:t>
            </a:r>
          </a:p>
          <a:p>
            <a:pPr marL="98425" indent="0">
              <a:lnSpc>
                <a:spcPct val="100000"/>
              </a:lnSpc>
              <a:spcBef>
                <a:spcPts val="2400"/>
              </a:spcBef>
              <a:spcAft>
                <a:spcPts val="0"/>
              </a:spcAft>
              <a:buNone/>
            </a:pPr>
            <a:r>
              <a:rPr lang="en-US" sz="2600" dirty="0">
                <a:solidFill>
                  <a:schemeClr val="accent2"/>
                </a:solidFill>
              </a:rPr>
              <a:t>Module 2: </a:t>
            </a:r>
            <a:r>
              <a:rPr lang="en-US" sz="2600" dirty="0">
                <a:solidFill>
                  <a:schemeClr val="tx1"/>
                </a:solidFill>
              </a:rPr>
              <a:t>PI3K/AKT/mTOR Pathway and Glucose Metabolism</a:t>
            </a:r>
          </a:p>
          <a:p>
            <a:pPr marL="98425" indent="0">
              <a:lnSpc>
                <a:spcPct val="100000"/>
              </a:lnSpc>
              <a:spcBef>
                <a:spcPts val="2400"/>
              </a:spcBef>
              <a:spcAft>
                <a:spcPts val="0"/>
              </a:spcAft>
              <a:buNone/>
            </a:pPr>
            <a:r>
              <a:rPr lang="en-US" sz="2600" dirty="0">
                <a:solidFill>
                  <a:schemeClr val="accent2"/>
                </a:solidFill>
              </a:rPr>
              <a:t>Module 3: </a:t>
            </a:r>
            <a:r>
              <a:rPr lang="en-US" sz="2600" dirty="0">
                <a:solidFill>
                  <a:schemeClr val="tx1"/>
                </a:solidFill>
              </a:rPr>
              <a:t>Case Presentations — Part 1</a:t>
            </a:r>
          </a:p>
          <a:p>
            <a:pPr marL="98425" indent="0">
              <a:lnSpc>
                <a:spcPct val="100000"/>
              </a:lnSpc>
              <a:spcBef>
                <a:spcPts val="2400"/>
              </a:spcBef>
              <a:spcAft>
                <a:spcPts val="0"/>
              </a:spcAft>
              <a:buNone/>
            </a:pPr>
            <a:r>
              <a:rPr lang="en-US" sz="2600" dirty="0">
                <a:solidFill>
                  <a:schemeClr val="accent2"/>
                </a:solidFill>
              </a:rPr>
              <a:t>Module 4: </a:t>
            </a:r>
            <a:r>
              <a:rPr lang="en-US" sz="2600" dirty="0">
                <a:solidFill>
                  <a:schemeClr val="tx1"/>
                </a:solidFill>
              </a:rPr>
              <a:t>Current Data with </a:t>
            </a:r>
            <a:r>
              <a:rPr lang="en-US" sz="2600" dirty="0" err="1">
                <a:solidFill>
                  <a:schemeClr val="tx1"/>
                </a:solidFill>
              </a:rPr>
              <a:t>Alpelisib</a:t>
            </a:r>
            <a:r>
              <a:rPr lang="en-US" sz="2600" dirty="0">
                <a:solidFill>
                  <a:schemeClr val="tx1"/>
                </a:solidFill>
              </a:rPr>
              <a:t>, </a:t>
            </a:r>
            <a:r>
              <a:rPr lang="en-US" sz="2600" dirty="0" err="1">
                <a:solidFill>
                  <a:schemeClr val="tx1"/>
                </a:solidFill>
              </a:rPr>
              <a:t>Capivasertib</a:t>
            </a:r>
            <a:r>
              <a:rPr lang="en-US" sz="2600" dirty="0">
                <a:solidFill>
                  <a:schemeClr val="tx1"/>
                </a:solidFill>
              </a:rPr>
              <a:t> and </a:t>
            </a:r>
            <a:r>
              <a:rPr lang="en-US" sz="2600" dirty="0" err="1">
                <a:solidFill>
                  <a:schemeClr val="tx1"/>
                </a:solidFill>
              </a:rPr>
              <a:t>Inavolisib</a:t>
            </a:r>
            <a:endParaRPr lang="en-US" sz="2600" dirty="0">
              <a:solidFill>
                <a:schemeClr val="tx1"/>
              </a:solidFill>
            </a:endParaRPr>
          </a:p>
          <a:p>
            <a:pPr marL="98425" indent="0">
              <a:lnSpc>
                <a:spcPct val="100000"/>
              </a:lnSpc>
              <a:spcBef>
                <a:spcPts val="2400"/>
              </a:spcBef>
              <a:spcAft>
                <a:spcPts val="0"/>
              </a:spcAft>
              <a:buNone/>
            </a:pPr>
            <a:r>
              <a:rPr lang="en-US" sz="2600" dirty="0">
                <a:solidFill>
                  <a:schemeClr val="bg1"/>
                </a:solidFill>
              </a:rPr>
              <a:t>Module 5: Prevention and Management of Hyperglycemia </a:t>
            </a:r>
          </a:p>
          <a:p>
            <a:pPr marL="98425" indent="0">
              <a:lnSpc>
                <a:spcPct val="100000"/>
              </a:lnSpc>
              <a:spcBef>
                <a:spcPts val="2400"/>
              </a:spcBef>
              <a:spcAft>
                <a:spcPts val="0"/>
              </a:spcAft>
              <a:buNone/>
            </a:pPr>
            <a:r>
              <a:rPr lang="en-US" sz="2600" dirty="0">
                <a:solidFill>
                  <a:schemeClr val="accent2"/>
                </a:solidFill>
              </a:rPr>
              <a:t>Module 6: </a:t>
            </a:r>
            <a:r>
              <a:rPr lang="en-US" sz="2600" dirty="0">
                <a:solidFill>
                  <a:schemeClr val="tx1"/>
                </a:solidFill>
              </a:rPr>
              <a:t>Case Presentations — Part 2</a:t>
            </a:r>
          </a:p>
        </p:txBody>
      </p:sp>
    </p:spTree>
    <p:custDataLst>
      <p:tags r:id="rId1"/>
    </p:custDataLst>
    <p:extLst>
      <p:ext uri="{BB962C8B-B14F-4D97-AF65-F5344CB8AC3E}">
        <p14:creationId xmlns:p14="http://schemas.microsoft.com/office/powerpoint/2010/main" val="4231557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3303F-1EE6-061A-DCF4-0A84F721144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B13009A-D1EA-D54C-EB06-2C832DE5F991}"/>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Second Opinion: Clinical Investigators Provide </a:t>
            </a:r>
            <a:br>
              <a:rPr lang="en-US" sz="3600" dirty="0"/>
            </a:br>
            <a:r>
              <a:rPr lang="en-US" sz="3600" dirty="0"/>
              <a:t>Perspectives on the Future Role of AKT Inhibition </a:t>
            </a:r>
            <a:br>
              <a:rPr lang="en-US" sz="3600" dirty="0"/>
            </a:br>
            <a:r>
              <a:rPr lang="en-US" sz="3600" dirty="0"/>
              <a:t>in the Management of Prostate Cancer</a:t>
            </a:r>
          </a:p>
        </p:txBody>
      </p:sp>
      <p:sp>
        <p:nvSpPr>
          <p:cNvPr id="12" name="Text Box 3">
            <a:extLst>
              <a:ext uri="{FF2B5EF4-FFF2-40B4-BE49-F238E27FC236}">
                <a16:creationId xmlns:a16="http://schemas.microsoft.com/office/drawing/2014/main" id="{BF995E91-33B3-41E3-6057-6C4155B3FE98}"/>
              </a:ext>
            </a:extLst>
          </p:cNvPr>
          <p:cNvSpPr txBox="1">
            <a:spLocks noChangeArrowheads="1"/>
          </p:cNvSpPr>
          <p:nvPr/>
        </p:nvSpPr>
        <p:spPr bwMode="auto">
          <a:xfrm>
            <a:off x="0" y="57150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Elisabeth I Heath, MD</a:t>
            </a:r>
          </a:p>
        </p:txBody>
      </p:sp>
      <p:sp>
        <p:nvSpPr>
          <p:cNvPr id="13" name="Text Box 7">
            <a:extLst>
              <a:ext uri="{FF2B5EF4-FFF2-40B4-BE49-F238E27FC236}">
                <a16:creationId xmlns:a16="http://schemas.microsoft.com/office/drawing/2014/main" id="{0497958E-3FE8-E163-35DD-410CC0CA799F}"/>
              </a:ext>
            </a:extLst>
          </p:cNvPr>
          <p:cNvSpPr txBox="1">
            <a:spLocks noChangeArrowheads="1"/>
          </p:cNvSpPr>
          <p:nvPr/>
        </p:nvSpPr>
        <p:spPr bwMode="auto">
          <a:xfrm>
            <a:off x="4652364" y="406156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9F37F8C-DB71-37EF-B932-3A75CA450B22}"/>
              </a:ext>
            </a:extLst>
          </p:cNvPr>
          <p:cNvSpPr txBox="1">
            <a:spLocks noChangeArrowheads="1"/>
          </p:cNvSpPr>
          <p:nvPr/>
        </p:nvSpPr>
        <p:spPr bwMode="auto">
          <a:xfrm>
            <a:off x="0" y="282483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February 27,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7:30 PM PT (9:00 PM – 10:30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E62B133C-191D-F6A0-8C99-976D2D998AAB}"/>
              </a:ext>
            </a:extLst>
          </p:cNvPr>
          <p:cNvSpPr txBox="1">
            <a:spLocks noChangeArrowheads="1"/>
          </p:cNvSpPr>
          <p:nvPr/>
        </p:nvSpPr>
        <p:spPr bwMode="auto">
          <a:xfrm>
            <a:off x="0" y="187989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Genitourinary Cancers Symposium</a:t>
            </a:r>
          </a:p>
        </p:txBody>
      </p:sp>
      <p:sp>
        <p:nvSpPr>
          <p:cNvPr id="9" name="Text Box 6">
            <a:extLst>
              <a:ext uri="{FF2B5EF4-FFF2-40B4-BE49-F238E27FC236}">
                <a16:creationId xmlns:a16="http://schemas.microsoft.com/office/drawing/2014/main" id="{F50EADBB-733A-A56B-65E6-89C78550320E}"/>
              </a:ext>
            </a:extLst>
          </p:cNvPr>
          <p:cNvSpPr txBox="1">
            <a:spLocks noChangeArrowheads="1"/>
          </p:cNvSpPr>
          <p:nvPr/>
        </p:nvSpPr>
        <p:spPr bwMode="auto">
          <a:xfrm>
            <a:off x="157372" y="466745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Karim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Fizazi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Daniel George,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51101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14325-E095-E1AF-6B47-21B944714E6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6F50D4F-8F8F-0AA2-2C5A-04A2E966897B}"/>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697403B1-7164-5B3B-4B9D-27BB6A4CCDE5}"/>
              </a:ext>
            </a:extLst>
          </p:cNvPr>
          <p:cNvSpPr>
            <a:spLocks noGrp="1"/>
          </p:cNvSpPr>
          <p:nvPr>
            <p:ph type="title"/>
          </p:nvPr>
        </p:nvSpPr>
        <p:spPr>
          <a:xfrm>
            <a:off x="1122023" y="548680"/>
            <a:ext cx="10062756" cy="1085498"/>
          </a:xfrm>
        </p:spPr>
        <p:txBody>
          <a:bodyPr lIns="91440" tIns="91440" rIns="91440" bIns="182880"/>
          <a:lstStyle/>
          <a:p>
            <a:r>
              <a:rPr lang="en-US" dirty="0">
                <a:solidFill>
                  <a:schemeClr val="bg1"/>
                </a:solidFill>
              </a:rPr>
              <a:t>Second Opinion</a:t>
            </a:r>
          </a:p>
        </p:txBody>
      </p:sp>
      <p:sp>
        <p:nvSpPr>
          <p:cNvPr id="8" name="Title 1">
            <a:extLst>
              <a:ext uri="{FF2B5EF4-FFF2-40B4-BE49-F238E27FC236}">
                <a16:creationId xmlns:a16="http://schemas.microsoft.com/office/drawing/2014/main" id="{DAED2335-2687-6946-31B8-833D13BBF6BA}"/>
              </a:ext>
            </a:extLst>
          </p:cNvPr>
          <p:cNvSpPr txBox="1">
            <a:spLocks/>
          </p:cNvSpPr>
          <p:nvPr/>
        </p:nvSpPr>
        <p:spPr bwMode="auto">
          <a:xfrm>
            <a:off x="1593773" y="5133612"/>
            <a:ext cx="4601378"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Rana R McKay, MD, FASCO</a:t>
            </a:r>
          </a:p>
        </p:txBody>
      </p:sp>
      <p:sp>
        <p:nvSpPr>
          <p:cNvPr id="4" name="Title 1">
            <a:extLst>
              <a:ext uri="{FF2B5EF4-FFF2-40B4-BE49-F238E27FC236}">
                <a16:creationId xmlns:a16="http://schemas.microsoft.com/office/drawing/2014/main" id="{CFD3F09F-E01F-1924-E71A-E70588CD9A8E}"/>
              </a:ext>
            </a:extLst>
          </p:cNvPr>
          <p:cNvSpPr txBox="1">
            <a:spLocks/>
          </p:cNvSpPr>
          <p:nvPr/>
        </p:nvSpPr>
        <p:spPr bwMode="auto">
          <a:xfrm>
            <a:off x="6096000" y="513361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5" name="Picture 4" descr="A person in a white shirt&#10;&#10;AI-generated content may be incorrect.">
            <a:extLst>
              <a:ext uri="{FF2B5EF4-FFF2-40B4-BE49-F238E27FC236}">
                <a16:creationId xmlns:a16="http://schemas.microsoft.com/office/drawing/2014/main" id="{22DA7371-28FC-8B92-6A97-DA9A90C39CA0}"/>
              </a:ext>
            </a:extLst>
          </p:cNvPr>
          <p:cNvPicPr>
            <a:picLocks noChangeAspect="1"/>
          </p:cNvPicPr>
          <p:nvPr/>
        </p:nvPicPr>
        <p:blipFill>
          <a:blip r:embed="rId2"/>
          <a:srcRect l="22367" r="19429" b="17523"/>
          <a:stretch>
            <a:fillRect/>
          </a:stretch>
        </p:blipFill>
        <p:spPr>
          <a:xfrm>
            <a:off x="6961222" y="2481852"/>
            <a:ext cx="2651760" cy="2651760"/>
          </a:xfrm>
          <a:prstGeom prst="ellipse">
            <a:avLst/>
          </a:prstGeom>
          <a:effectLst>
            <a:outerShdw blurRad="50800" dist="38100" dir="2700000" algn="tl" rotWithShape="0">
              <a:prstClr val="black">
                <a:alpha val="40000"/>
              </a:prstClr>
            </a:outerShdw>
          </a:effectLst>
        </p:spPr>
      </p:pic>
      <p:pic>
        <p:nvPicPr>
          <p:cNvPr id="6" name="Picture 5" descr="A person wearing a headset&#10;&#10;AI-generated content may be incorrect.">
            <a:extLst>
              <a:ext uri="{FF2B5EF4-FFF2-40B4-BE49-F238E27FC236}">
                <a16:creationId xmlns:a16="http://schemas.microsoft.com/office/drawing/2014/main" id="{C3BEEE8D-680E-87CE-037C-C6E7DCD176DC}"/>
              </a:ext>
            </a:extLst>
          </p:cNvPr>
          <p:cNvPicPr>
            <a:picLocks noChangeAspect="1"/>
          </p:cNvPicPr>
          <p:nvPr/>
        </p:nvPicPr>
        <p:blipFill>
          <a:blip r:embed="rId3"/>
          <a:srcRect l="24474" t="10529" r="26979" b="3163"/>
          <a:stretch>
            <a:fillRect/>
          </a:stretch>
        </p:blipFill>
        <p:spPr>
          <a:xfrm>
            <a:off x="2473101" y="2481852"/>
            <a:ext cx="2651761" cy="265176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0558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B3CA9-73CB-15EC-30C0-C6FB30DD8C4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9E1555C-B5BF-3D92-0525-3C0D91047B6C}"/>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E806B134-DDDF-1261-BF41-735A99AA2980}"/>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71-year-old obese man with Type 2 diabetes (HbA1c 7.4%) presents with high volume </a:t>
            </a:r>
            <a:r>
              <a:rPr lang="en-US" dirty="0" err="1">
                <a:solidFill>
                  <a:schemeClr val="bg1"/>
                </a:solidFill>
              </a:rPr>
              <a:t>mHSPC</a:t>
            </a:r>
            <a:r>
              <a:rPr lang="en-US" dirty="0">
                <a:solidFill>
                  <a:schemeClr val="bg1"/>
                </a:solidFill>
              </a:rPr>
              <a:t>, PTEN deficient on NGS</a:t>
            </a:r>
          </a:p>
        </p:txBody>
      </p:sp>
      <p:sp>
        <p:nvSpPr>
          <p:cNvPr id="2" name="TextBox 1">
            <a:extLst>
              <a:ext uri="{FF2B5EF4-FFF2-40B4-BE49-F238E27FC236}">
                <a16:creationId xmlns:a16="http://schemas.microsoft.com/office/drawing/2014/main" id="{9EACE482-3862-FDD3-F221-3B23EBEABEA1}"/>
              </a:ext>
            </a:extLst>
          </p:cNvPr>
          <p:cNvSpPr txBox="1"/>
          <p:nvPr/>
        </p:nvSpPr>
        <p:spPr>
          <a:xfrm>
            <a:off x="1122023" y="1962359"/>
            <a:ext cx="10275983" cy="4108817"/>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en-US" sz="2200" b="0" dirty="0">
                <a:solidFill>
                  <a:schemeClr val="tx1"/>
                </a:solidFill>
                <a:latin typeface="Calibri" panose="020F0502020204030204" pitchFamily="34" charset="0"/>
                <a:cs typeface="Calibri" panose="020F0502020204030204" pitchFamily="34" charset="0"/>
              </a:rPr>
              <a:t>71-year-old gentleman who presented with a PSA of 85 ng/mL and bone pain </a:t>
            </a:r>
          </a:p>
          <a:p>
            <a:pPr marL="342900" indent="-342900">
              <a:spcAft>
                <a:spcPts val="1800"/>
              </a:spcAft>
              <a:buFont typeface="Arial" panose="020B0604020202020204" pitchFamily="34" charset="0"/>
              <a:buChar char="•"/>
            </a:pPr>
            <a:r>
              <a:rPr lang="en-US" sz="2200" b="0" dirty="0">
                <a:solidFill>
                  <a:schemeClr val="tx1"/>
                </a:solidFill>
                <a:latin typeface="Calibri" panose="020F0502020204030204" pitchFamily="34" charset="0"/>
                <a:cs typeface="Calibri" panose="020F0502020204030204" pitchFamily="34" charset="0"/>
              </a:rPr>
              <a:t>Workup showed Gleason 8 prostate cancer</a:t>
            </a:r>
          </a:p>
          <a:p>
            <a:pPr marL="342900" indent="-342900">
              <a:spcAft>
                <a:spcPts val="1800"/>
              </a:spcAft>
              <a:buFont typeface="Arial" panose="020B0604020202020204" pitchFamily="34" charset="0"/>
              <a:buChar char="•"/>
            </a:pPr>
            <a:r>
              <a:rPr lang="en-US" sz="2200" b="0" dirty="0">
                <a:solidFill>
                  <a:schemeClr val="tx1"/>
                </a:solidFill>
                <a:latin typeface="Calibri" panose="020F0502020204030204" pitchFamily="34" charset="0"/>
                <a:cs typeface="Calibri" panose="020F0502020204030204" pitchFamily="34" charset="0"/>
              </a:rPr>
              <a:t>PSMA PET scan shows widespread bony metastases, retroperitoneal adenopathy</a:t>
            </a:r>
          </a:p>
          <a:p>
            <a:pPr marL="342900" indent="-342900">
              <a:spcAft>
                <a:spcPts val="1800"/>
              </a:spcAft>
              <a:buFont typeface="Arial" panose="020B0604020202020204" pitchFamily="34" charset="0"/>
              <a:buChar char="•"/>
            </a:pPr>
            <a:r>
              <a:rPr lang="en-US" sz="2200" b="0" dirty="0">
                <a:solidFill>
                  <a:schemeClr val="tx1"/>
                </a:solidFill>
                <a:latin typeface="Calibri" panose="020F0502020204030204" pitchFamily="34" charset="0"/>
                <a:cs typeface="Calibri" panose="020F0502020204030204" pitchFamily="34" charset="0"/>
              </a:rPr>
              <a:t>PTEN deficient on NGS</a:t>
            </a:r>
          </a:p>
          <a:p>
            <a:pPr marL="342900" indent="-342900">
              <a:spcAft>
                <a:spcPts val="600"/>
              </a:spcAft>
              <a:buFont typeface="Arial" panose="020B0604020202020204" pitchFamily="34" charset="0"/>
              <a:buChar char="•"/>
            </a:pPr>
            <a:r>
              <a:rPr lang="en-US" sz="2200" b="0" dirty="0">
                <a:solidFill>
                  <a:schemeClr val="tx1"/>
                </a:solidFill>
                <a:latin typeface="Calibri" panose="020F0502020204030204" pitchFamily="34" charset="0"/>
                <a:cs typeface="Calibri" panose="020F0502020204030204" pitchFamily="34" charset="0"/>
              </a:rPr>
              <a:t>Patient has Type 2 diabetes, receiving metformin</a:t>
            </a:r>
          </a:p>
          <a:p>
            <a:pPr marL="742950" lvl="1" indent="-457200">
              <a:spcAft>
                <a:spcPts val="600"/>
              </a:spcAft>
              <a:buFont typeface="System Font Regular"/>
              <a:buChar char="–"/>
            </a:pPr>
            <a:r>
              <a:rPr lang="en-US" sz="2200" b="0" dirty="0">
                <a:solidFill>
                  <a:schemeClr val="tx1"/>
                </a:solidFill>
                <a:latin typeface="Calibri" panose="020F0502020204030204" pitchFamily="34" charset="0"/>
                <a:cs typeface="Calibri" panose="020F0502020204030204" pitchFamily="34" charset="0"/>
              </a:rPr>
              <a:t>Last HbA1c was 7.4% and fasting blood sugars are in the 140 to 160 range </a:t>
            </a:r>
          </a:p>
          <a:p>
            <a:pPr marL="742950" lvl="1" indent="-457200">
              <a:spcAft>
                <a:spcPts val="1800"/>
              </a:spcAft>
              <a:buFont typeface="System Font Regular"/>
              <a:buChar char="–"/>
            </a:pPr>
            <a:r>
              <a:rPr lang="en-US" sz="2200" b="0" dirty="0">
                <a:solidFill>
                  <a:schemeClr val="tx1"/>
                </a:solidFill>
                <a:latin typeface="Calibri" panose="020F0502020204030204" pitchFamily="34" charset="0"/>
                <a:cs typeface="Calibri" panose="020F0502020204030204" pitchFamily="34" charset="0"/>
              </a:rPr>
              <a:t>He is obese (BMI 31)  </a:t>
            </a:r>
          </a:p>
          <a:p>
            <a:pPr marL="342900" indent="-342900">
              <a:spcAft>
                <a:spcPts val="1800"/>
              </a:spcAft>
              <a:buFont typeface="Arial" panose="020B0604020202020204" pitchFamily="34" charset="0"/>
              <a:buChar char="•"/>
            </a:pPr>
            <a:r>
              <a:rPr lang="en-US" sz="2200" b="0" dirty="0">
                <a:solidFill>
                  <a:schemeClr val="tx1"/>
                </a:solidFill>
                <a:latin typeface="Calibri" panose="020F0502020204030204" pitchFamily="34" charset="0"/>
                <a:cs typeface="Calibri" panose="020F0502020204030204" pitchFamily="34" charset="0"/>
              </a:rPr>
              <a:t>GFR </a:t>
            </a:r>
            <a:r>
              <a:rPr lang="en-US" sz="3000" b="0" kern="500" baseline="-8000" dirty="0">
                <a:solidFill>
                  <a:schemeClr val="tx1"/>
                </a:solidFill>
                <a:latin typeface="Calibri" panose="020F0502020204030204" pitchFamily="34" charset="0"/>
                <a:cs typeface="Calibri" panose="020F0502020204030204" pitchFamily="34" charset="0"/>
              </a:rPr>
              <a:t>~</a:t>
            </a:r>
            <a:r>
              <a:rPr lang="en-US" sz="2200" b="0" dirty="0">
                <a:solidFill>
                  <a:schemeClr val="tx1"/>
                </a:solidFill>
                <a:latin typeface="Calibri" panose="020F0502020204030204" pitchFamily="34" charset="0"/>
                <a:cs typeface="Calibri" panose="020F0502020204030204" pitchFamily="34" charset="0"/>
              </a:rPr>
              <a:t>55 mL/min/1.73 m</a:t>
            </a:r>
            <a:r>
              <a:rPr lang="en-US" sz="2200" b="0" baseline="30000" dirty="0">
                <a:solidFill>
                  <a:schemeClr val="tx1"/>
                </a:solidFill>
                <a:latin typeface="Calibri" panose="020F0502020204030204" pitchFamily="34" charset="0"/>
                <a:cs typeface="Calibri" panose="020F0502020204030204" pitchFamily="34" charset="0"/>
              </a:rPr>
              <a:t>2</a:t>
            </a:r>
            <a:endParaRPr lang="en-US" sz="22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2483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55E7A-28FE-2151-21C9-F8FDF1338B6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D27C2E8-7736-3C8F-603F-C24D621C63CF}"/>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4AEC8F59-8850-FEAA-1F0B-1DD8872A80DD}"/>
              </a:ext>
            </a:extLst>
          </p:cNvPr>
          <p:cNvSpPr>
            <a:spLocks noGrp="1"/>
          </p:cNvSpPr>
          <p:nvPr>
            <p:ph idx="1"/>
          </p:nvPr>
        </p:nvSpPr>
        <p:spPr>
          <a:xfrm>
            <a:off x="695830" y="1700808"/>
            <a:ext cx="10791877" cy="4799013"/>
          </a:xfrm>
        </p:spPr>
        <p:txBody>
          <a:bodyPr/>
          <a:lstStyle/>
          <a:p>
            <a:pPr marL="98425" indent="0">
              <a:buNone/>
            </a:pPr>
            <a:r>
              <a:rPr lang="en-US" dirty="0"/>
              <a:t>What issues are likely to occur related to hyperglycemia in patients with prostate cancer receiving abiraterone/prednisone/</a:t>
            </a:r>
            <a:r>
              <a:rPr lang="en-US" dirty="0" err="1"/>
              <a:t>capivasertib</a:t>
            </a:r>
            <a:r>
              <a:rPr lang="en-US" dirty="0"/>
              <a:t>?</a:t>
            </a:r>
          </a:p>
          <a:p>
            <a:pPr marL="98425" indent="0">
              <a:buNone/>
            </a:pPr>
            <a:r>
              <a:rPr lang="en-US" dirty="0"/>
              <a:t> </a:t>
            </a:r>
          </a:p>
        </p:txBody>
      </p:sp>
    </p:spTree>
    <p:extLst>
      <p:ext uri="{BB962C8B-B14F-4D97-AF65-F5344CB8AC3E}">
        <p14:creationId xmlns:p14="http://schemas.microsoft.com/office/powerpoint/2010/main" val="1964136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97846-22D1-0737-69BD-F95BA6A446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F676FE-8DF3-4BC8-6314-C29CF4D77E7A}"/>
              </a:ext>
            </a:extLst>
          </p:cNvPr>
          <p:cNvSpPr>
            <a:spLocks noGrp="1"/>
          </p:cNvSpPr>
          <p:nvPr>
            <p:ph type="title"/>
          </p:nvPr>
        </p:nvSpPr>
        <p:spPr>
          <a:xfrm>
            <a:off x="781050" y="429479"/>
            <a:ext cx="10398579" cy="956516"/>
          </a:xfrm>
        </p:spPr>
        <p:txBody>
          <a:bodyPr/>
          <a:lstStyle/>
          <a:p>
            <a:r>
              <a:rPr lang="en-US" dirty="0"/>
              <a:t>2026 American Diabetes Association Diabetes Standards of Care includes </a:t>
            </a:r>
            <a:r>
              <a:rPr lang="en-US" sz="2500" i="1" dirty="0"/>
              <a:t>Therapeutic Strategies for Individuals Receiving Cancer Treatment </a:t>
            </a:r>
          </a:p>
        </p:txBody>
      </p:sp>
      <p:sp>
        <p:nvSpPr>
          <p:cNvPr id="5" name="Footer Placeholder 4">
            <a:extLst>
              <a:ext uri="{FF2B5EF4-FFF2-40B4-BE49-F238E27FC236}">
                <a16:creationId xmlns:a16="http://schemas.microsoft.com/office/drawing/2014/main" id="{4EE022FF-A4BA-EC01-C9FE-B93DCCD6DB84}"/>
              </a:ext>
            </a:extLst>
          </p:cNvPr>
          <p:cNvSpPr>
            <a:spLocks noGrp="1"/>
          </p:cNvSpPr>
          <p:nvPr>
            <p:ph type="ftr" sz="quarter" idx="15"/>
          </p:nvPr>
        </p:nvSpPr>
        <p:spPr>
          <a:xfrm>
            <a:off x="3967696" y="6514863"/>
            <a:ext cx="7707596"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S PGothic" charset="0"/>
                <a:cs typeface="+mn-cs"/>
              </a:rPr>
              <a:t>Brigham and Women's Diabetes Program</a:t>
            </a:r>
          </a:p>
        </p:txBody>
      </p:sp>
      <p:pic>
        <p:nvPicPr>
          <p:cNvPr id="7" name="Picture 6">
            <a:extLst>
              <a:ext uri="{FF2B5EF4-FFF2-40B4-BE49-F238E27FC236}">
                <a16:creationId xmlns:a16="http://schemas.microsoft.com/office/drawing/2014/main" id="{CDFFE1BB-7B1A-FF39-37BA-B01CE2DB346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466204" y="2233445"/>
            <a:ext cx="9259592" cy="2391109"/>
          </a:xfrm>
          <a:prstGeom prst="rect">
            <a:avLst/>
          </a:prstGeom>
        </p:spPr>
      </p:pic>
      <p:sp>
        <p:nvSpPr>
          <p:cNvPr id="3" name="TextBox 2">
            <a:extLst>
              <a:ext uri="{FF2B5EF4-FFF2-40B4-BE49-F238E27FC236}">
                <a16:creationId xmlns:a16="http://schemas.microsoft.com/office/drawing/2014/main" id="{EAAD41A4-3F2B-82FC-B34F-1FC23A910C7A}"/>
              </a:ext>
            </a:extLst>
          </p:cNvPr>
          <p:cNvSpPr txBox="1"/>
          <p:nvPr/>
        </p:nvSpPr>
        <p:spPr>
          <a:xfrm>
            <a:off x="551384" y="6546830"/>
            <a:ext cx="7155675" cy="338554"/>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AU" sz="1600" b="0" dirty="0">
                <a:solidFill>
                  <a:srgbClr val="000000"/>
                </a:solidFill>
                <a:latin typeface="Calibri" panose="020F0502020204030204" pitchFamily="34" charset="0"/>
                <a:cs typeface="Times New Roman" panose="02020603050405020304" pitchFamily="18" charset="0"/>
              </a:rPr>
              <a:t>Courtesy of Marie McDonnell, MD</a:t>
            </a:r>
          </a:p>
        </p:txBody>
      </p:sp>
    </p:spTree>
    <p:extLst>
      <p:ext uri="{BB962C8B-B14F-4D97-AF65-F5344CB8AC3E}">
        <p14:creationId xmlns:p14="http://schemas.microsoft.com/office/powerpoint/2010/main" val="21752573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44.xml><?xml version="1.0" encoding="utf-8"?>
<p:tagLst xmlns:a="http://schemas.openxmlformats.org/drawingml/2006/main" xmlns:r="http://schemas.openxmlformats.org/officeDocument/2006/relationships" xmlns:p="http://schemas.openxmlformats.org/presentationml/2006/main">
  <p:tag name="KPI_HAS_CHART" val="false"/>
</p:tagLst>
</file>

<file path=ppt/tags/tag45.xml><?xml version="1.0" encoding="utf-8"?>
<p:tagLst xmlns:a="http://schemas.openxmlformats.org/drawingml/2006/main" xmlns:r="http://schemas.openxmlformats.org/officeDocument/2006/relationships" xmlns:p="http://schemas.openxmlformats.org/presentationml/2006/main">
  <p:tag name="KPI_HAS_CHART" val="false"/>
</p:tagLst>
</file>

<file path=ppt/tags/tag46.xml><?xml version="1.0" encoding="utf-8"?>
<p:tagLst xmlns:a="http://schemas.openxmlformats.org/drawingml/2006/main" xmlns:r="http://schemas.openxmlformats.org/officeDocument/2006/relationships" xmlns:p="http://schemas.openxmlformats.org/presentationml/2006/main">
  <p:tag name="KPI_HAS_CHART" val="false"/>
</p:tagLst>
</file>

<file path=ppt/tags/tag47.xml><?xml version="1.0" encoding="utf-8"?>
<p:tagLst xmlns:a="http://schemas.openxmlformats.org/drawingml/2006/main" xmlns:r="http://schemas.openxmlformats.org/officeDocument/2006/relationships" xmlns:p="http://schemas.openxmlformats.org/presentationml/2006/main">
  <p:tag name="KPI_HAS_CHART" val="false"/>
</p:tagLst>
</file>

<file path=ppt/tags/tag48.xml><?xml version="1.0" encoding="utf-8"?>
<p:tagLst xmlns:a="http://schemas.openxmlformats.org/drawingml/2006/main" xmlns:r="http://schemas.openxmlformats.org/officeDocument/2006/relationships" xmlns:p="http://schemas.openxmlformats.org/presentationml/2006/main">
  <p:tag name="KPI_HAS_CHART" val="false"/>
</p:tagLst>
</file>

<file path=ppt/tags/tag49.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0.xml><?xml version="1.0" encoding="utf-8"?>
<p:tagLst xmlns:a="http://schemas.openxmlformats.org/drawingml/2006/main" xmlns:r="http://schemas.openxmlformats.org/officeDocument/2006/relationships" xmlns:p="http://schemas.openxmlformats.org/presentationml/2006/main">
  <p:tag name="KPI_HAS_CHART" val="false"/>
</p:tagLst>
</file>

<file path=ppt/tags/tag51.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25.xml.rels><?xml version="1.0" encoding="UTF-8" standalone="yes"?>
<Relationships xmlns="http://schemas.openxmlformats.org/package/2006/relationships"><Relationship Id="rId1" Type="http://schemas.openxmlformats.org/officeDocument/2006/relationships/image" Target="../media/image88.jpeg"/></Relationships>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NORMAL SLIDES">
  <a:themeElements>
    <a:clrScheme name="Custom 4">
      <a:dk1>
        <a:srgbClr val="6A6C6D"/>
      </a:dk1>
      <a:lt1>
        <a:srgbClr val="FFFFFF"/>
      </a:lt1>
      <a:dk2>
        <a:srgbClr val="064AA7"/>
      </a:dk2>
      <a:lt2>
        <a:srgbClr val="FC8730"/>
      </a:lt2>
      <a:accent1>
        <a:srgbClr val="BAA390"/>
      </a:accent1>
      <a:accent2>
        <a:srgbClr val="64B781"/>
      </a:accent2>
      <a:accent3>
        <a:srgbClr val="884E96"/>
      </a:accent3>
      <a:accent4>
        <a:srgbClr val="8D8E99"/>
      </a:accent4>
      <a:accent5>
        <a:srgbClr val="E84E4B"/>
      </a:accent5>
      <a:accent6>
        <a:srgbClr val="C1447D"/>
      </a:accent6>
      <a:hlink>
        <a:srgbClr val="FC8730"/>
      </a:hlink>
      <a:folHlink>
        <a:srgbClr val="FC8730"/>
      </a:folHlink>
    </a:clrScheme>
    <a:fontScheme name="Online Deck Re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MGB_standard_template_082020">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GB_standard_template_022021" id="{D73F0B1C-26EB-3F44-8AE0-474B42F0F61E}" vid="{68716181-CC01-2345-AB9B-FFE4016E16B6}"/>
    </a:ext>
  </a:extLst>
</a:theme>
</file>

<file path=ppt/theme/theme17.xml><?xml version="1.0" encoding="utf-8"?>
<a:theme xmlns:a="http://schemas.openxmlformats.org/drawingml/2006/main" name="4_Office Theme">
  <a:themeElements>
    <a:clrScheme name="Dana-Farber">
      <a:dk1>
        <a:srgbClr val="000000"/>
      </a:dk1>
      <a:lt1>
        <a:srgbClr val="FFFFFF"/>
      </a:lt1>
      <a:dk2>
        <a:srgbClr val="636569"/>
      </a:dk2>
      <a:lt2>
        <a:srgbClr val="E7E6E6"/>
      </a:lt2>
      <a:accent1>
        <a:srgbClr val="12689B"/>
      </a:accent1>
      <a:accent2>
        <a:srgbClr val="FC993C"/>
      </a:accent2>
      <a:accent3>
        <a:srgbClr val="23C7EF"/>
      </a:accent3>
      <a:accent4>
        <a:srgbClr val="646569"/>
      </a:accent4>
      <a:accent5>
        <a:srgbClr val="E7E6E6"/>
      </a:accent5>
      <a:accent6>
        <a:srgbClr val="FEFEFE"/>
      </a:accent6>
      <a:hlink>
        <a:srgbClr val="FB993D"/>
      </a:hlink>
      <a:folHlink>
        <a:srgbClr val="FB99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0985_DFCI_PPT_Basic+BWH_4x3_DESIGN" id="{2E31F0B0-B7AD-2C4B-A3AC-FA36C4BB48C4}" vid="{44A5CBA1-5163-AC4F-A206-CB532A4C0543}"/>
    </a:ext>
  </a:extLst>
</a:theme>
</file>

<file path=ppt/theme/theme18.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MGB_standard_template_082020">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GB_standard_template_022021" id="{D73F0B1C-26EB-3F44-8AE0-474B42F0F61E}" vid="{68716181-CC01-2345-AB9B-FFE4016E16B6}"/>
    </a:ext>
  </a:ext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MountSinai">
  <a:themeElements>
    <a:clrScheme name="Mt Sinai">
      <a:dk1>
        <a:srgbClr val="000000"/>
      </a:dk1>
      <a:lt1>
        <a:srgbClr val="FFFFFF"/>
      </a:lt1>
      <a:dk2>
        <a:srgbClr val="221F72"/>
      </a:dk2>
      <a:lt2>
        <a:srgbClr val="FFFFFF"/>
      </a:lt2>
      <a:accent1>
        <a:srgbClr val="00AEEF"/>
      </a:accent1>
      <a:accent2>
        <a:srgbClr val="D80B8C"/>
      </a:accent2>
      <a:accent3>
        <a:srgbClr val="221F72"/>
      </a:accent3>
      <a:accent4>
        <a:srgbClr val="B2B3B2"/>
      </a:accent4>
      <a:accent5>
        <a:srgbClr val="DDDEDD"/>
      </a:accent5>
      <a:accent6>
        <a:srgbClr val="00B9F2"/>
      </a:accent6>
      <a:hlink>
        <a:srgbClr val="767776"/>
      </a:hlink>
      <a:folHlink>
        <a:srgbClr val="7778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Endocrine Societ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docrine_Society" id="{C6FE60CC-1C16-A843-B9EE-72281502EAC7}" vid="{3626F685-B7B9-764D-8344-7ABD179B58EF}"/>
    </a:ext>
  </a:extLst>
</a:theme>
</file>

<file path=ppt/theme/theme2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5_Clar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47911</TotalTime>
  <Words>9210</Words>
  <Application>Microsoft Macintosh PowerPoint</Application>
  <PresentationFormat>Widescreen</PresentationFormat>
  <Paragraphs>1329</Paragraphs>
  <Slides>144</Slides>
  <Notes>61</Notes>
  <HiddenSlides>0</HiddenSlides>
  <MMClips>0</MMClips>
  <ScaleCrop>false</ScaleCrop>
  <HeadingPairs>
    <vt:vector size="8" baseType="variant">
      <vt:variant>
        <vt:lpstr>Fonts Used</vt:lpstr>
      </vt:variant>
      <vt:variant>
        <vt:i4>22</vt:i4>
      </vt:variant>
      <vt:variant>
        <vt:lpstr>Theme</vt:lpstr>
      </vt:variant>
      <vt:variant>
        <vt:i4>25</vt:i4>
      </vt:variant>
      <vt:variant>
        <vt:lpstr>Embedded OLE Servers</vt:lpstr>
      </vt:variant>
      <vt:variant>
        <vt:i4>1</vt:i4>
      </vt:variant>
      <vt:variant>
        <vt:lpstr>Slide Titles</vt:lpstr>
      </vt:variant>
      <vt:variant>
        <vt:i4>144</vt:i4>
      </vt:variant>
    </vt:vector>
  </HeadingPairs>
  <TitlesOfParts>
    <vt:vector size="192" baseType="lpstr">
      <vt:lpstr>ＭＳ Ｐゴシック</vt:lpstr>
      <vt:lpstr>.AppleSystemUIFont</vt:lpstr>
      <vt:lpstr>Aptos</vt:lpstr>
      <vt:lpstr>Aptos Display</vt:lpstr>
      <vt:lpstr>Arial</vt:lpstr>
      <vt:lpstr>Arial Narrow</vt:lpstr>
      <vt:lpstr>BlinkMacSystemFont</vt:lpstr>
      <vt:lpstr>Calibri</vt:lpstr>
      <vt:lpstr>Calibri Light</vt:lpstr>
      <vt:lpstr>Courier New</vt:lpstr>
      <vt:lpstr>Garamond</vt:lpstr>
      <vt:lpstr>Georgia</vt:lpstr>
      <vt:lpstr>Lucida Grande</vt:lpstr>
      <vt:lpstr>Montserrat SemiBold</vt:lpstr>
      <vt:lpstr>Noto Sans Symbols</vt:lpstr>
      <vt:lpstr>Open Sans</vt:lpstr>
      <vt:lpstr>Symbol</vt:lpstr>
      <vt:lpstr>System Font Regular</vt:lpstr>
      <vt:lpstr>Times New Roman</vt:lpstr>
      <vt:lpstr>Trebuchet MS Regular</vt:lpstr>
      <vt:lpstr>Verdana</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2_Cover Slides</vt:lpstr>
      <vt:lpstr>1_Default Design</vt:lpstr>
      <vt:lpstr>FIDE 16:9 template</vt:lpstr>
      <vt:lpstr>1_NORMAL SLIDES</vt:lpstr>
      <vt:lpstr>6_Default Design</vt:lpstr>
      <vt:lpstr>Tema di Office</vt:lpstr>
      <vt:lpstr>4_Default Design</vt:lpstr>
      <vt:lpstr>3_MGB_standard_template_082020</vt:lpstr>
      <vt:lpstr>4_Office Theme</vt:lpstr>
      <vt:lpstr>13_Office Theme</vt:lpstr>
      <vt:lpstr>MGB_standard_template_082020</vt:lpstr>
      <vt:lpstr>MountSinai</vt:lpstr>
      <vt:lpstr>Endocrine Society</vt:lpstr>
      <vt:lpstr>3_Office Theme</vt:lpstr>
      <vt:lpstr>Office Theme</vt:lpstr>
      <vt:lpstr>5_Office Theme</vt:lpstr>
      <vt:lpstr>5_Clarity</vt:lpstr>
      <vt:lpstr>think-cell Slide</vt:lpstr>
      <vt:lpstr>Diabetology for the Medical Oncologist: Managing Hyperglycemia in Patients with Breast Cancer Receiving  Agents Targeting the PI3K/AKT/PTEN Pathway</vt:lpstr>
      <vt:lpstr>Faculty</vt:lpstr>
      <vt:lpstr>Commercial Support</vt:lpstr>
      <vt:lpstr>Dr Love — Disclosures</vt:lpstr>
      <vt:lpstr>Research To Practice CME Planning Committee Members,  Staff and Reviewers</vt:lpstr>
      <vt:lpstr>Ms Carroll — Disclosures</vt:lpstr>
      <vt:lpstr>Prof Curigliano— Disclosures</vt:lpstr>
      <vt:lpstr>Dr McDonnell — Disclosures</vt:lpstr>
      <vt:lpstr>Dr Rugo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What Clinicians Want to Know: First-Line and  Maintenance Therapy for Patients with ER-Positive,  HER2-Positive Metastatic Breast Cancer</vt:lpstr>
      <vt:lpstr>Year in Review: Clinical Investigator Perspectives on the  Most Relevant New Datasets and Advances in Oncology</vt:lpstr>
      <vt:lpstr>Year in Review: Clinical Investigator Perspectives on the  Most Relevant New Datasets and Advances in Oncology</vt:lpstr>
      <vt:lpstr>Grand Rounds</vt:lpstr>
      <vt:lpstr>PowerPoint Presentation</vt:lpstr>
      <vt:lpstr>Thank you for joining us! Please take a moment  to complete the survey currently up on Zoom.  Your feedback is very important to us.  Information on how to obtain CME, ABIM MOC  and ABS credit will be provided at the conclusion  of the activity in the Zoom chat room. Attendees  will also receive an email in 1 to 3 business days  with these instructions.</vt:lpstr>
      <vt:lpstr>Diabetology for the Medical Oncologist: Managing Hyperglycemia in Patients with Breast Cancer Receiving  Agents Targeting the PI3K/AKT/PTEN Pathway</vt:lpstr>
      <vt:lpstr>Faculty</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What Clinicians Want to Know: First-Line and  Maintenance Therapy for Patients with ER-Positive,  HER2-Positive Metastatic Breast Cancer</vt:lpstr>
      <vt:lpstr>Year in Review: Clinical Investigator Perspectives on the  Most Relevant New Datasets and Advances in Oncology</vt:lpstr>
      <vt:lpstr>Year in Review: Clinical Investigator Perspectives on the  Most Relevant New Datasets and Advances in Oncology</vt:lpstr>
      <vt:lpstr>Grand Rounds</vt:lpstr>
      <vt:lpstr>PowerPoint Presentation</vt:lpstr>
      <vt:lpstr>Diabetology for the Medical Oncologist: Managing Hyperglycemia in Patients with Breast Cancer Receiving  Agents Targeting the PI3K/AKT/PTEN Pathway</vt:lpstr>
      <vt:lpstr>Ms Carroll — Disclosures</vt:lpstr>
      <vt:lpstr>Prof Curigliano— Disclosures</vt:lpstr>
      <vt:lpstr>Dr McDonnell — Disclosures</vt:lpstr>
      <vt:lpstr>Dr Rugo — Disclosures</vt:lpstr>
      <vt:lpstr>Dr Love — Disclosures</vt:lpstr>
      <vt:lpstr>Commercial Support</vt:lpstr>
      <vt:lpstr>PowerPoint Presentation</vt:lpstr>
      <vt:lpstr>Agenda</vt:lpstr>
      <vt:lpstr>Agenda</vt:lpstr>
      <vt:lpstr>PowerPoint Presentation</vt:lpstr>
      <vt:lpstr>PowerPoint Presentation</vt:lpstr>
      <vt:lpstr>PowerPoint Presentation</vt:lpstr>
      <vt:lpstr>PowerPoint Presentation</vt:lpstr>
      <vt:lpstr>PowerPoint Presentation</vt:lpstr>
      <vt:lpstr>PowerPoint Presentation</vt:lpstr>
      <vt:lpstr>QUESTIONS FOR THE FACULTY</vt:lpstr>
      <vt:lpstr>Agenda</vt:lpstr>
      <vt:lpstr> Marie E. McDonnell, MD Director, Brigham and Women's Diabetes Program Chief, Diabetes Section Division of Endocrinology, Diabetes and Hypertension Brigham and Women’s Hospital Associate Professor of Medicine Harvard Medical School   </vt:lpstr>
      <vt:lpstr>Today’s Discussion</vt:lpstr>
      <vt:lpstr> Brigham &amp; Women’s  Diabetes program</vt:lpstr>
      <vt:lpstr>PowerPoint Presentation</vt:lpstr>
      <vt:lpstr>Diabetes &amp; Cancer</vt:lpstr>
      <vt:lpstr>The breast cancer case</vt:lpstr>
      <vt:lpstr>It’s not only common, it’s complicated</vt:lpstr>
      <vt:lpstr>Groups are attempting to organize </vt:lpstr>
      <vt:lpstr>Agenda</vt:lpstr>
      <vt:lpstr>PowerPoint Presentation</vt:lpstr>
      <vt:lpstr>PowerPoint Presentation</vt:lpstr>
      <vt:lpstr>PowerPoint Presentation</vt:lpstr>
      <vt:lpstr>Isoforms matter</vt:lpstr>
      <vt:lpstr>PowerPoint Presentation</vt:lpstr>
      <vt:lpstr>Downstream Pan-AKT Inhibition</vt:lpstr>
      <vt:lpstr>QUESTIONS FOR THE FACULTY</vt:lpstr>
      <vt:lpstr>Agenda</vt:lpstr>
      <vt:lpstr>Dr Rugo Case: 79-year-old woman  HR+/HER2- MBC: Capivasertib and Fulvestrant</vt:lpstr>
      <vt:lpstr> Dr Rugo Case: 79-year-old woman (continued)  Hyperglycemia</vt:lpstr>
      <vt:lpstr> Dr Rugo Case: 79-year-old woman (continued)</vt:lpstr>
      <vt:lpstr>PowerPoint Presentation</vt:lpstr>
      <vt:lpstr>Ms Carroll Case: 79-year-old woman</vt:lpstr>
      <vt:lpstr>PowerPoint Presentation</vt:lpstr>
      <vt:lpstr>PowerPoint Presentation</vt:lpstr>
      <vt:lpstr>Agenda</vt:lpstr>
      <vt:lpstr>Patient Eligibility in Randomized Clinical Trials of Approved  PI3K/AKT Inhibitors</vt:lpstr>
      <vt:lpstr>Hyperglycemia Grading for Approved PI3K/AKT Inhibitors</vt:lpstr>
      <vt:lpstr>SOLAR-1 Trial: Updated Adverse Events (AEs) with Alpelisib in Combination with Fulvestrant for Advanced Breast Cancer with a PIK3CA Mutation</vt:lpstr>
      <vt:lpstr>SOLAR-1: Hyperglycemia (≥20% in Either Arm)</vt:lpstr>
      <vt:lpstr>INAVO120 Trial: Select Adverse Events with Inavolisib</vt:lpstr>
      <vt:lpstr>INAVO120: Hyperglycemia</vt:lpstr>
      <vt:lpstr>Hyperglycemia in patients receiving inavolisib </vt:lpstr>
      <vt:lpstr>CAPItello-291 Trial: Most Frequent Adverse Events of Any Grade</vt:lpstr>
      <vt:lpstr>CAPItello-291: Hyperglycemia</vt:lpstr>
      <vt:lpstr>CAPItello-291: Hyperglycemia with Capivasertib/Fulvestrant </vt:lpstr>
      <vt:lpstr>CAPItello-291: Hyperglycemia Markers over Time for Fasting Glucose and HbA1c</vt:lpstr>
      <vt:lpstr>Capivasertib Package Insert November 2023</vt:lpstr>
      <vt:lpstr>Capivasertib Package Insert February 2025</vt:lpstr>
      <vt:lpstr>Warnings and Precautions, Hyperglycemia — February 2025</vt:lpstr>
      <vt:lpstr>Recommended Monitoring for Hyperglycemia for Approved PI3K/AKT Inhibitors </vt:lpstr>
      <vt:lpstr>Recommended Dose Modifications for Approved PI3K/AKT Inhibitors</vt:lpstr>
      <vt:lpstr>QUESTIONS FOR THE FACULTY</vt:lpstr>
      <vt:lpstr>Agenda</vt:lpstr>
      <vt:lpstr>Second Opinion: Clinical Investigators Provide  Perspectives on the Future Role of AKT Inhibition  in the Management of Prostate Cancer</vt:lpstr>
      <vt:lpstr>Second Opinion</vt:lpstr>
      <vt:lpstr>71-year-old obese man with Type 2 diabetes (HbA1c 7.4%) presents with high volume mHSPC, PTEN deficient on NGS</vt:lpstr>
      <vt:lpstr>QUESTIONS FOR THE FACULTY</vt:lpstr>
      <vt:lpstr>2026 American Diabetes Association Diabetes Standards of Care includes Therapeutic Strategies for Individuals Receiving Cancer Treatment </vt:lpstr>
      <vt:lpstr>PowerPoint Presentation</vt:lpstr>
      <vt:lpstr>Phase II METALLICA Study: Metformin for Preventing  Alpelisib-Associated Hyperglycemia in Hormone Receptor-Positive, HER2-Negative, PIK3CA-Mutated Breast Cancer </vt:lpstr>
      <vt:lpstr>METALLICA: Hyperglycemia over the First 8 Weeks of Treatment </vt:lpstr>
      <vt:lpstr>METALLICA: Adverse Events Leading to Discontinuation </vt:lpstr>
      <vt:lpstr>Preferred second line agents to add after metformin</vt:lpstr>
      <vt:lpstr>QUESTIONS FOR THE FACULTY</vt:lpstr>
      <vt:lpstr>QUESTIONS FOR THE FACULTY</vt:lpstr>
      <vt:lpstr>QUESTIONS FOR THE FACULTY</vt:lpstr>
      <vt:lpstr>Agenda</vt:lpstr>
      <vt:lpstr> HR+/HER2- MBC: Inavolisib, Palbociclib and Fulvestrant</vt:lpstr>
      <vt:lpstr>PowerPoint Presentation</vt:lpstr>
      <vt:lpstr>Hyperglycemia</vt:lpstr>
      <vt:lpstr>PowerPoint Presentation</vt:lpstr>
      <vt:lpstr>Ms Carroll Case: 74-year-old woman</vt:lpstr>
      <vt:lpstr>PowerPoint Presentation</vt:lpstr>
      <vt:lpstr>PowerPoint Presentation</vt:lpstr>
      <vt:lpstr>PowerPoint Presentation</vt:lpstr>
      <vt:lpstr>PowerPoint Presentation</vt:lpstr>
      <vt:lpstr>PowerPoint Presentation</vt:lpstr>
      <vt:lpstr>APPENDIX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in Review: Clinical Investigator Perspectives on the  Most Relevant New Datasets and Advances in Oncology</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4067</cp:revision>
  <cp:lastPrinted>2020-12-08T02:40:56Z</cp:lastPrinted>
  <dcterms:created xsi:type="dcterms:W3CDTF">2020-11-13T19:02:13Z</dcterms:created>
  <dcterms:modified xsi:type="dcterms:W3CDTF">2026-03-05T20:38:17Z</dcterms:modified>
</cp:coreProperties>
</file>