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tags/tag9.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tags/tag10.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9.xml" ContentType="application/vnd.openxmlformats-officedocument.theme+xml"/>
  <Override PartName="/ppt/tags/tag11.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33.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907" r:id="rId1"/>
    <p:sldMasterId id="2147486239" r:id="rId2"/>
    <p:sldMasterId id="2147486750" r:id="rId3"/>
    <p:sldMasterId id="2147486786" r:id="rId4"/>
    <p:sldMasterId id="2147486872" r:id="rId5"/>
    <p:sldMasterId id="2147486874" r:id="rId6"/>
    <p:sldMasterId id="2147486906" r:id="rId7"/>
    <p:sldMasterId id="2147486924" r:id="rId8"/>
    <p:sldMasterId id="2147486949" r:id="rId9"/>
  </p:sldMasterIdLst>
  <p:notesMasterIdLst>
    <p:notesMasterId r:id="rId95"/>
  </p:notesMasterIdLst>
  <p:handoutMasterIdLst>
    <p:handoutMasterId r:id="rId96"/>
  </p:handoutMasterIdLst>
  <p:sldIdLst>
    <p:sldId id="267" r:id="rId10"/>
    <p:sldId id="304" r:id="rId11"/>
    <p:sldId id="308" r:id="rId12"/>
    <p:sldId id="309" r:id="rId13"/>
    <p:sldId id="2147483646" r:id="rId14"/>
    <p:sldId id="310" r:id="rId15"/>
    <p:sldId id="311" r:id="rId16"/>
    <p:sldId id="312" r:id="rId17"/>
    <p:sldId id="2147470659" r:id="rId18"/>
    <p:sldId id="13108" r:id="rId19"/>
    <p:sldId id="313" r:id="rId20"/>
    <p:sldId id="314" r:id="rId21"/>
    <p:sldId id="315" r:id="rId22"/>
    <p:sldId id="316" r:id="rId23"/>
    <p:sldId id="317" r:id="rId24"/>
    <p:sldId id="318" r:id="rId25"/>
    <p:sldId id="319" r:id="rId26"/>
    <p:sldId id="320" r:id="rId27"/>
    <p:sldId id="321" r:id="rId28"/>
    <p:sldId id="323" r:id="rId29"/>
    <p:sldId id="258" r:id="rId30"/>
    <p:sldId id="322" r:id="rId31"/>
    <p:sldId id="13106" r:id="rId32"/>
    <p:sldId id="3335" r:id="rId33"/>
    <p:sldId id="300" r:id="rId34"/>
    <p:sldId id="2147483637" r:id="rId35"/>
    <p:sldId id="326" r:id="rId36"/>
    <p:sldId id="327" r:id="rId37"/>
    <p:sldId id="328" r:id="rId38"/>
    <p:sldId id="301" r:id="rId39"/>
    <p:sldId id="302" r:id="rId40"/>
    <p:sldId id="329" r:id="rId41"/>
    <p:sldId id="303" r:id="rId42"/>
    <p:sldId id="2147472026" r:id="rId43"/>
    <p:sldId id="261" r:id="rId44"/>
    <p:sldId id="256" r:id="rId45"/>
    <p:sldId id="2147483647" r:id="rId46"/>
    <p:sldId id="2147480704" r:id="rId47"/>
    <p:sldId id="260" r:id="rId48"/>
    <p:sldId id="283" r:id="rId49"/>
    <p:sldId id="262" r:id="rId50"/>
    <p:sldId id="263" r:id="rId51"/>
    <p:sldId id="264" r:id="rId52"/>
    <p:sldId id="259" r:id="rId53"/>
    <p:sldId id="257" r:id="rId54"/>
    <p:sldId id="306" r:id="rId55"/>
    <p:sldId id="286" r:id="rId56"/>
    <p:sldId id="274" r:id="rId57"/>
    <p:sldId id="268" r:id="rId58"/>
    <p:sldId id="288" r:id="rId59"/>
    <p:sldId id="287" r:id="rId60"/>
    <p:sldId id="279" r:id="rId61"/>
    <p:sldId id="280" r:id="rId62"/>
    <p:sldId id="292" r:id="rId63"/>
    <p:sldId id="289" r:id="rId64"/>
    <p:sldId id="281" r:id="rId65"/>
    <p:sldId id="297" r:id="rId66"/>
    <p:sldId id="290" r:id="rId67"/>
    <p:sldId id="282" r:id="rId68"/>
    <p:sldId id="284" r:id="rId69"/>
    <p:sldId id="305" r:id="rId70"/>
    <p:sldId id="307" r:id="rId71"/>
    <p:sldId id="291" r:id="rId72"/>
    <p:sldId id="265" r:id="rId73"/>
    <p:sldId id="270" r:id="rId74"/>
    <p:sldId id="2147483341" r:id="rId75"/>
    <p:sldId id="294" r:id="rId76"/>
    <p:sldId id="269" r:id="rId77"/>
    <p:sldId id="2147483350" r:id="rId78"/>
    <p:sldId id="275" r:id="rId79"/>
    <p:sldId id="296" r:id="rId80"/>
    <p:sldId id="271" r:id="rId81"/>
    <p:sldId id="2147483357" r:id="rId82"/>
    <p:sldId id="298" r:id="rId83"/>
    <p:sldId id="272" r:id="rId84"/>
    <p:sldId id="276" r:id="rId85"/>
    <p:sldId id="299" r:id="rId86"/>
    <p:sldId id="273" r:id="rId87"/>
    <p:sldId id="277" r:id="rId88"/>
    <p:sldId id="295" r:id="rId89"/>
    <p:sldId id="278" r:id="rId90"/>
    <p:sldId id="266" r:id="rId91"/>
    <p:sldId id="293" r:id="rId92"/>
    <p:sldId id="2147483346" r:id="rId93"/>
    <p:sldId id="285" r:id="rId94"/>
  </p:sldIdLst>
  <p:sldSz cx="12192000" cy="6858000"/>
  <p:notesSz cx="7772400" cy="10058400"/>
  <p:custDataLst>
    <p:tags r:id="rId9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40FF"/>
    <a:srgbClr val="0432FF"/>
    <a:srgbClr val="044883"/>
    <a:srgbClr val="226F72"/>
    <a:srgbClr val="012457"/>
    <a:srgbClr val="3233FF"/>
    <a:srgbClr val="D7E4EF"/>
    <a:srgbClr val="F0F0F0"/>
    <a:srgbClr val="0024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3" autoAdjust="0"/>
    <p:restoredTop sz="93996" autoAdjust="0"/>
  </p:normalViewPr>
  <p:slideViewPr>
    <p:cSldViewPr>
      <p:cViewPr varScale="1">
        <p:scale>
          <a:sx n="169" d="100"/>
          <a:sy n="169" d="100"/>
        </p:scale>
        <p:origin x="392"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7" d="100"/>
        <a:sy n="147"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notesMaster" Target="notesMasters/notesMaster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99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24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3290-A4FA-554B-ECC1-85C261858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631A5-EA18-1897-CF0E-0560C4E53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8695E-601E-4EDF-043D-093E564D94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377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202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955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3243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533515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05107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2F17-CE8E-7C4C-81B4-672870FF031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BA6200C-8A08-CE58-09AE-B84121DB6D3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a:extLst>
              <a:ext uri="{FF2B5EF4-FFF2-40B4-BE49-F238E27FC236}">
                <a16:creationId xmlns:a16="http://schemas.microsoft.com/office/drawing/2014/main" id="{2E126E93-7BD1-A5AA-FDAC-C396604118D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DA0CB6-6700-908B-E269-6E513603237A}"/>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909432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997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0245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77EB6-B4DF-4A00-AB21-59630DF4B98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E178D68-1F0F-E902-6DBC-A27A50ACC06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AF4C4E-454F-14BD-9E3B-2C1524D16C6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A7858C7-7038-8CFE-6B32-7975369613BB}"/>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6423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9464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3290-A4FA-554B-ECC1-85C261858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631A5-EA18-1897-CF0E-0560C4E53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8695E-601E-4EDF-043D-093E564D947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9377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96F0D-EC14-0E16-6B3E-F6B0BDC04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AEEAC-FA80-E793-18EA-38A3AA22EA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FF49-77A7-36EA-7818-CC71041909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214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BD5C-C244-B5FF-941F-7C0A6CD4C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31026-A941-CA83-5D89-CE0B66641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02B16-1FDC-F467-DB70-DD009BD6C4D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1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10803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7D83B-C712-5B57-3177-25828E1FC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A6FC9-8F5B-EF3B-9BBD-902474D6B3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AB60A2-1B05-435A-B675-552D0E32AE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8530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4BCA-1431-9D8B-10C5-2E0717B04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D6443-A764-59BD-91DB-80FC2A03F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68DB5-B6C9-C2CA-5122-B6D7D052C6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159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7C391-98FF-A6C0-28F9-2CCD1379A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1A444-424C-DFA4-D2A3-B97F53A11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3B2AF-6E6C-CC25-FF80-15B2980904C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8884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A3CD-14B1-9920-A56E-494C309BE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39B30-8B38-CF16-FC61-C957F24BC1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DD9E58-0BA6-EDB5-E771-F7B7CF21CC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64775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22F10-1930-655A-FB9D-7FC7B8020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72BFD-4D98-1744-4C5A-3CC6755D2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E6656-FBA4-7B8E-59EB-E29EF19064F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7290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A8B0-A495-4420-04CA-4A56B5328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45CCF-DC0F-4ED7-FAB0-EFB4935E6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28B7C-C381-D329-82F0-07D046897D7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8894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7CBF-F733-0208-49DB-C75503C8F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6EF06-367F-C270-A773-6802481636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90AF60-B0F8-A3FD-2028-477FE978401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9204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67D2-7DEA-443A-174D-598CED012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B4657-020E-8374-DEFE-DCA70C107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6ED2C-FA33-E6D2-B263-4FE83DBE259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56288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3B6D-735D-4427-E447-852826CD2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DFD28-F4CF-0EAE-2012-9E88DFCCB0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93CA91-D84A-D9ED-4434-C4F35787F5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18322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5D21-0B57-B01A-FE5B-3A6BE6290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5F9A8-E386-D149-EC65-50E6AC03E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31B9B-0075-53D5-D7A2-1A856DE3F77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591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DAB2-74E9-98A2-4DCE-E0E1F1C19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78E9E-A872-5775-AE6C-0B77A0213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94DB7-209D-AB1E-4663-3EE6A1C93A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957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7E757-A14D-F8BE-37DE-1BEA8DAA1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8492-648B-A2EB-001C-DE706FA7A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9726A-A766-AC60-F6D9-EDB41C2241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1607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E2B98-AEC9-D65F-9C17-69D94A4F5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1835B-651E-9601-964A-44A20B4A13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1EDB1B-F722-8211-50BF-D6891F7F2F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497550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A1570-BD32-D350-9ADC-F43F1386C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353DB-4CAD-E1E0-4A3C-48A1EE3D2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0DB82-6DBA-BFDD-E5A6-937BCDD36F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88488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42D11-95F6-6CD0-E312-06284D416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362A1-632E-1C8E-355F-ADEF4A0D7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EC1E5-E523-639F-D4B0-8BD26EA3912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424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ED592-3BED-9B54-A71E-DB6DE4287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46924-C1FC-54C8-9BC9-9F2D3D45A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AF8D8-35CA-ACD1-1E33-A5BFCC99B2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E8287E-9FD6-0426-B106-A88E3AC1C55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4695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8256-7F29-A8B4-4EBB-F188F8B79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1C6FE-E2DD-D4DE-9DB1-DFAB4341519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FD35E2-CF9B-D471-CEFC-E3574108A1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0333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7E7B-EB25-6BE8-0843-7B18223FE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162F1-1FE8-4867-EEB5-76A6B7D3E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6B2E8-BAC4-035A-DFF4-C953AAEBF3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51197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4E11B-C171-478C-AD7B-4E99D55105A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3906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D097-0961-70AC-4EB9-2EE38D7E9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76231-8165-2AE0-0D0A-7660C07DDA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FB5E1C-BE9C-0171-A5DE-2204C9A8383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2417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7140C-547A-4AD1-0297-09E1306DE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A049F-FEB3-F9C2-E654-5C0D6FF33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07A78-F9D0-D76B-5290-DA1D2648BD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83595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BD65-BAD4-24E6-9A20-64B06F084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51F5C-755C-D5AF-8BFA-9DEAAA174A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127CF94-A093-32A6-7871-27738D94CF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32451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D5B82-539E-706A-0919-C82B49620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31EC2-1E4E-BC81-2D17-EC5D87D80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8ADC3-B1BB-6AB0-4ED9-622D576F02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55439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4F33B-D7D3-2B03-AB83-C0609A4CE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A0FB9-3092-7478-FBBC-C5BA518508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5AEC38-7E62-AB5D-EB81-F96A83F7DE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49108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F5088-FE4B-F015-D1BA-4894D439F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FC147-CB70-EE47-D61D-FF8270C2C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4F54C-8657-895C-3045-3FB9B0C4912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7235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F29BC-D254-8F26-AC5E-987E1A47D53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0E55A400-49C0-8767-4373-3FD6AEBC331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80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A0466D6-9106-F332-918F-5AC05997675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8A85DA1-95F2-3060-6DBE-28FA5201315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3416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188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5C525-ACD8-EEC3-F398-0B5B9858F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930FF-B687-44C6-4336-C644F11108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9AA828-C5ED-FC19-1A70-F8232E42C7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256612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052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_Title and Text" preserve="1"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238127454"/>
      </p:ext>
    </p:extLst>
  </p:cSld>
  <p:clrMapOvr>
    <a:masterClrMapping/>
  </p:clrMapOvr>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Tree>
    <p:extLst>
      <p:ext uri="{BB962C8B-B14F-4D97-AF65-F5344CB8AC3E}">
        <p14:creationId xmlns:p14="http://schemas.microsoft.com/office/powerpoint/2010/main" val="3331194743"/>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1213200" cy="370012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Tree>
    <p:extLst>
      <p:ext uri="{BB962C8B-B14F-4D97-AF65-F5344CB8AC3E}">
        <p14:creationId xmlns:p14="http://schemas.microsoft.com/office/powerpoint/2010/main" val="1036577310"/>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0341365" cy="480104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Tree>
    <p:extLst>
      <p:ext uri="{BB962C8B-B14F-4D97-AF65-F5344CB8AC3E}">
        <p14:creationId xmlns:p14="http://schemas.microsoft.com/office/powerpoint/2010/main" val="2435883579"/>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7611891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485455" y="6232803"/>
            <a:ext cx="1632000" cy="3264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dirty="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dirty="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634301344"/>
      </p:ext>
    </p:extLst>
  </p:cSld>
  <p:clrMapOvr>
    <a:masterClrMapping/>
  </p:clrMapOvr>
  <p:extLst>
    <p:ext uri="{DCECCB84-F9BA-43D5-87BE-67443E8EF086}">
      <p15:sldGuideLst xmlns:p15="http://schemas.microsoft.com/office/powerpoint/2012/main">
        <p15:guide id="1" pos="301">
          <p15:clr>
            <a:srgbClr val="FBAE40"/>
          </p15:clr>
        </p15:guide>
        <p15:guide id="2" pos="737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485455" y="6232803"/>
            <a:ext cx="1632000" cy="3264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729924815"/>
      </p:ext>
    </p:extLst>
  </p:cSld>
  <p:clrMapOvr>
    <a:masterClrMapping/>
  </p:clrMapOvr>
  <p:extLst>
    <p:ext uri="{DCECCB84-F9BA-43D5-87BE-67443E8EF086}">
      <p15:sldGuideLst xmlns:p15="http://schemas.microsoft.com/office/powerpoint/2012/main">
        <p15:guide id="1" pos="301">
          <p15:clr>
            <a:srgbClr val="FBAE40"/>
          </p15:clr>
        </p15:guide>
        <p15:guide id="2" pos="737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23" name="Google Shape;23;p15"/>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11712000" y="3208342"/>
            <a:ext cx="0" cy="492388"/>
          </a:xfrm>
          <a:prstGeom prst="rect">
            <a:avLst/>
          </a:prstGeom>
          <a:solidFill>
            <a:schemeClr val="accent2"/>
          </a:solid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7215964" y="64630"/>
            <a:ext cx="4976037" cy="6161085"/>
          </a:xfrm>
          <a:prstGeom prst="rect">
            <a:avLst/>
          </a:prstGeom>
        </p:spPr>
      </p:pic>
      <p:sp>
        <p:nvSpPr>
          <p:cNvPr id="15" name="TextBox 14">
            <a:extLst>
              <a:ext uri="{FF2B5EF4-FFF2-40B4-BE49-F238E27FC236}">
                <a16:creationId xmlns:a16="http://schemas.microsoft.com/office/drawing/2014/main" id="{317FC647-D220-4564-93D4-06FA50D81B4A}"/>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6" name="Google Shape;17;p14">
            <a:extLst>
              <a:ext uri="{FF2B5EF4-FFF2-40B4-BE49-F238E27FC236}">
                <a16:creationId xmlns:a16="http://schemas.microsoft.com/office/drawing/2014/main" id="{E6BAB2CC-B6EF-4131-8360-60A7D32DB3A7}"/>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051806615"/>
      </p:ext>
    </p:extLst>
  </p:cSld>
  <p:clrMapOvr>
    <a:masterClrMapping/>
  </p:clrMapOvr>
  <p:extLst>
    <p:ext uri="{DCECCB84-F9BA-43D5-87BE-67443E8EF086}">
      <p15:sldGuideLst xmlns:p15="http://schemas.microsoft.com/office/powerpoint/2012/main">
        <p15:guide id="1" orient="horz" pos="4156">
          <p15:clr>
            <a:srgbClr val="FBAE40"/>
          </p15:clr>
        </p15:guide>
        <p15:guide id="2" pos="393">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23" name="Google Shape;23;p15"/>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11712000" y="3208342"/>
            <a:ext cx="0" cy="492388"/>
          </a:xfrm>
          <a:prstGeom prst="rect">
            <a:avLst/>
          </a:prstGeom>
          <a:solidFill>
            <a:schemeClr val="accent2"/>
          </a:solid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6946606" y="436566"/>
            <a:ext cx="4976037" cy="6161085"/>
          </a:xfrm>
          <a:prstGeom prst="rect">
            <a:avLst/>
          </a:prstGeom>
        </p:spPr>
      </p:pic>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59269823"/>
      </p:ext>
    </p:extLst>
  </p:cSld>
  <p:clrMapOvr>
    <a:masterClrMapping/>
  </p:clrMapOvr>
  <p:extLst>
    <p:ext uri="{DCECCB84-F9BA-43D5-87BE-67443E8EF086}">
      <p15:sldGuideLst xmlns:p15="http://schemas.microsoft.com/office/powerpoint/2012/main">
        <p15:guide id="1" orient="horz" pos="4156">
          <p15:clr>
            <a:srgbClr val="FBAE40"/>
          </p15:clr>
        </p15:guide>
        <p15:guide id="2" pos="393">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9" name="Google Shape;28;p16">
            <a:extLst>
              <a:ext uri="{FF2B5EF4-FFF2-40B4-BE49-F238E27FC236}">
                <a16:creationId xmlns:a16="http://schemas.microsoft.com/office/drawing/2014/main" id="{08D80CD2-5FBE-4D34-BE12-BE25F6FC4F7A}"/>
              </a:ext>
            </a:extLst>
          </p:cNvPr>
          <p:cNvSpPr txBox="1">
            <a:spLocks noGrp="1"/>
          </p:cNvSpPr>
          <p:nvPr>
            <p:ph type="body" idx="1"/>
          </p:nvPr>
        </p:nvSpPr>
        <p:spPr>
          <a:xfrm>
            <a:off x="489500" y="2151400"/>
            <a:ext cx="5606400" cy="36012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1" name="Google Shape;29;p16">
            <a:extLst>
              <a:ext uri="{FF2B5EF4-FFF2-40B4-BE49-F238E27FC236}">
                <a16:creationId xmlns:a16="http://schemas.microsoft.com/office/drawing/2014/main" id="{575AF58F-37E0-426A-BD93-D5D4196AA9D2}"/>
              </a:ext>
            </a:extLst>
          </p:cNvPr>
          <p:cNvSpPr txBox="1">
            <a:spLocks noGrp="1"/>
          </p:cNvSpPr>
          <p:nvPr>
            <p:ph type="body" idx="13"/>
          </p:nvPr>
        </p:nvSpPr>
        <p:spPr>
          <a:xfrm>
            <a:off x="6096000" y="2151833"/>
            <a:ext cx="5606400" cy="36012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540003667"/>
      </p:ext>
    </p:extLst>
  </p:cSld>
  <p:clrMapOvr>
    <a:masterClrMapping/>
  </p:clrMapOvr>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6" name="Google Shape;28;p16">
            <a:extLst>
              <a:ext uri="{FF2B5EF4-FFF2-40B4-BE49-F238E27FC236}">
                <a16:creationId xmlns:a16="http://schemas.microsoft.com/office/drawing/2014/main" id="{9ECB1557-0CB2-4411-B503-73FF330AF97E}"/>
              </a:ext>
            </a:extLst>
          </p:cNvPr>
          <p:cNvSpPr txBox="1">
            <a:spLocks noGrp="1"/>
          </p:cNvSpPr>
          <p:nvPr>
            <p:ph type="body" idx="1"/>
          </p:nvPr>
        </p:nvSpPr>
        <p:spPr>
          <a:xfrm>
            <a:off x="489500" y="2151400"/>
            <a:ext cx="5606400" cy="36012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72EF2B3A-A502-4091-84B0-571E883436CD}"/>
              </a:ext>
            </a:extLst>
          </p:cNvPr>
          <p:cNvSpPr txBox="1">
            <a:spLocks noGrp="1"/>
          </p:cNvSpPr>
          <p:nvPr>
            <p:ph type="body" idx="10"/>
          </p:nvPr>
        </p:nvSpPr>
        <p:spPr>
          <a:xfrm>
            <a:off x="6096000" y="2151833"/>
            <a:ext cx="5606400" cy="36012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954957326"/>
      </p:ext>
    </p:extLst>
  </p:cSld>
  <p:clrMapOvr>
    <a:masterClrMapping/>
  </p:clrMapOvr>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
        <p:nvSpPr>
          <p:cNvPr id="6" name="Google Shape;28;p16">
            <a:extLst>
              <a:ext uri="{FF2B5EF4-FFF2-40B4-BE49-F238E27FC236}">
                <a16:creationId xmlns:a16="http://schemas.microsoft.com/office/drawing/2014/main" id="{324A222F-97D0-4948-97C1-422C4B8AF188}"/>
              </a:ext>
            </a:extLst>
          </p:cNvPr>
          <p:cNvSpPr txBox="1">
            <a:spLocks noGrp="1"/>
          </p:cNvSpPr>
          <p:nvPr>
            <p:ph type="body" idx="1"/>
          </p:nvPr>
        </p:nvSpPr>
        <p:spPr>
          <a:xfrm>
            <a:off x="489500" y="2151400"/>
            <a:ext cx="5606400" cy="4397133"/>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6FFCD557-A795-41B5-B356-13ABD004CA34}"/>
              </a:ext>
            </a:extLst>
          </p:cNvPr>
          <p:cNvSpPr txBox="1">
            <a:spLocks noGrp="1"/>
          </p:cNvSpPr>
          <p:nvPr>
            <p:ph type="body" idx="10"/>
          </p:nvPr>
        </p:nvSpPr>
        <p:spPr>
          <a:xfrm>
            <a:off x="6096000" y="2151834"/>
            <a:ext cx="5606400" cy="43971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662924734"/>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
        <p:nvSpPr>
          <p:cNvPr id="7" name="Google Shape;28;p16">
            <a:extLst>
              <a:ext uri="{FF2B5EF4-FFF2-40B4-BE49-F238E27FC236}">
                <a16:creationId xmlns:a16="http://schemas.microsoft.com/office/drawing/2014/main" id="{3C9139F9-5598-4BC0-8DA1-65158609891F}"/>
              </a:ext>
            </a:extLst>
          </p:cNvPr>
          <p:cNvSpPr txBox="1">
            <a:spLocks noGrp="1"/>
          </p:cNvSpPr>
          <p:nvPr>
            <p:ph type="body" idx="1"/>
          </p:nvPr>
        </p:nvSpPr>
        <p:spPr>
          <a:xfrm>
            <a:off x="489500" y="1807101"/>
            <a:ext cx="5606400" cy="3945499"/>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9" name="Google Shape;29;p16">
            <a:extLst>
              <a:ext uri="{FF2B5EF4-FFF2-40B4-BE49-F238E27FC236}">
                <a16:creationId xmlns:a16="http://schemas.microsoft.com/office/drawing/2014/main" id="{008C43EA-92B2-48F0-8DEB-3FF0F2EBBCF9}"/>
              </a:ext>
            </a:extLst>
          </p:cNvPr>
          <p:cNvSpPr txBox="1">
            <a:spLocks noGrp="1"/>
          </p:cNvSpPr>
          <p:nvPr>
            <p:ph type="body" idx="10"/>
          </p:nvPr>
        </p:nvSpPr>
        <p:spPr>
          <a:xfrm>
            <a:off x="6096000" y="1807535"/>
            <a:ext cx="5606400" cy="394549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87493313"/>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
        <p:nvSpPr>
          <p:cNvPr id="9" name="Google Shape;28;p16">
            <a:extLst>
              <a:ext uri="{FF2B5EF4-FFF2-40B4-BE49-F238E27FC236}">
                <a16:creationId xmlns:a16="http://schemas.microsoft.com/office/drawing/2014/main" id="{4291FF25-6DFC-4456-95A4-F322B65ED144}"/>
              </a:ext>
            </a:extLst>
          </p:cNvPr>
          <p:cNvSpPr txBox="1">
            <a:spLocks noGrp="1"/>
          </p:cNvSpPr>
          <p:nvPr>
            <p:ph type="body" idx="1"/>
          </p:nvPr>
        </p:nvSpPr>
        <p:spPr>
          <a:xfrm>
            <a:off x="489501" y="2151399"/>
            <a:ext cx="4940193" cy="4397567"/>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29;p16">
            <a:extLst>
              <a:ext uri="{FF2B5EF4-FFF2-40B4-BE49-F238E27FC236}">
                <a16:creationId xmlns:a16="http://schemas.microsoft.com/office/drawing/2014/main" id="{19989411-4A24-47A5-8F23-057EB8C1D16E}"/>
              </a:ext>
            </a:extLst>
          </p:cNvPr>
          <p:cNvSpPr txBox="1">
            <a:spLocks noGrp="1"/>
          </p:cNvSpPr>
          <p:nvPr>
            <p:ph type="body" idx="10"/>
          </p:nvPr>
        </p:nvSpPr>
        <p:spPr>
          <a:xfrm>
            <a:off x="5528932" y="2151833"/>
            <a:ext cx="4940193" cy="439756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816973445"/>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
        <p:nvSpPr>
          <p:cNvPr id="9" name="Google Shape;34;p17">
            <a:extLst>
              <a:ext uri="{FF2B5EF4-FFF2-40B4-BE49-F238E27FC236}">
                <a16:creationId xmlns:a16="http://schemas.microsoft.com/office/drawing/2014/main" id="{9C56725E-BB83-4772-B501-1C31AA787191}"/>
              </a:ext>
            </a:extLst>
          </p:cNvPr>
          <p:cNvSpPr txBox="1">
            <a:spLocks noGrp="1"/>
          </p:cNvSpPr>
          <p:nvPr>
            <p:ph type="body" idx="1"/>
          </p:nvPr>
        </p:nvSpPr>
        <p:spPr>
          <a:xfrm>
            <a:off x="500033" y="3758433"/>
            <a:ext cx="11222872"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35;p17">
            <a:extLst>
              <a:ext uri="{FF2B5EF4-FFF2-40B4-BE49-F238E27FC236}">
                <a16:creationId xmlns:a16="http://schemas.microsoft.com/office/drawing/2014/main" id="{E0D1D0DD-1C6B-4BD2-BFF8-A3E5AB66BF80}"/>
              </a:ext>
            </a:extLst>
          </p:cNvPr>
          <p:cNvSpPr txBox="1">
            <a:spLocks noGrp="1"/>
          </p:cNvSpPr>
          <p:nvPr>
            <p:ph type="body" idx="10"/>
          </p:nvPr>
        </p:nvSpPr>
        <p:spPr>
          <a:xfrm>
            <a:off x="490581" y="2152433"/>
            <a:ext cx="11222872"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1870766535"/>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
        <p:nvSpPr>
          <p:cNvPr id="10" name="Google Shape;34;p17">
            <a:extLst>
              <a:ext uri="{FF2B5EF4-FFF2-40B4-BE49-F238E27FC236}">
                <a16:creationId xmlns:a16="http://schemas.microsoft.com/office/drawing/2014/main" id="{446CD402-2E06-435A-818F-4614A55EA1C7}"/>
              </a:ext>
            </a:extLst>
          </p:cNvPr>
          <p:cNvSpPr txBox="1">
            <a:spLocks noGrp="1"/>
          </p:cNvSpPr>
          <p:nvPr>
            <p:ph type="body" idx="1"/>
          </p:nvPr>
        </p:nvSpPr>
        <p:spPr>
          <a:xfrm>
            <a:off x="500033" y="3432369"/>
            <a:ext cx="11222872"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1" name="Google Shape;35;p17">
            <a:extLst>
              <a:ext uri="{FF2B5EF4-FFF2-40B4-BE49-F238E27FC236}">
                <a16:creationId xmlns:a16="http://schemas.microsoft.com/office/drawing/2014/main" id="{BD58501F-1215-43F8-A740-0D011F024C67}"/>
              </a:ext>
            </a:extLst>
          </p:cNvPr>
          <p:cNvSpPr txBox="1">
            <a:spLocks noGrp="1"/>
          </p:cNvSpPr>
          <p:nvPr>
            <p:ph type="body" idx="10"/>
          </p:nvPr>
        </p:nvSpPr>
        <p:spPr>
          <a:xfrm>
            <a:off x="490581" y="1826369"/>
            <a:ext cx="11222872"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1963142296"/>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
        <p:nvSpPr>
          <p:cNvPr id="11" name="Google Shape;34;p17">
            <a:extLst>
              <a:ext uri="{FF2B5EF4-FFF2-40B4-BE49-F238E27FC236}">
                <a16:creationId xmlns:a16="http://schemas.microsoft.com/office/drawing/2014/main" id="{E4E19464-9985-4B5B-8E6A-7F799A1C70A1}"/>
              </a:ext>
            </a:extLst>
          </p:cNvPr>
          <p:cNvSpPr txBox="1">
            <a:spLocks noGrp="1"/>
          </p:cNvSpPr>
          <p:nvPr>
            <p:ph type="body" idx="1"/>
          </p:nvPr>
        </p:nvSpPr>
        <p:spPr>
          <a:xfrm>
            <a:off x="500033" y="4020703"/>
            <a:ext cx="10378424" cy="2176836"/>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2" name="Google Shape;35;p17">
            <a:extLst>
              <a:ext uri="{FF2B5EF4-FFF2-40B4-BE49-F238E27FC236}">
                <a16:creationId xmlns:a16="http://schemas.microsoft.com/office/drawing/2014/main" id="{CE8D1589-2AA4-40D8-A389-CC910971270E}"/>
              </a:ext>
            </a:extLst>
          </p:cNvPr>
          <p:cNvSpPr txBox="1">
            <a:spLocks noGrp="1"/>
          </p:cNvSpPr>
          <p:nvPr>
            <p:ph type="body" idx="10"/>
          </p:nvPr>
        </p:nvSpPr>
        <p:spPr>
          <a:xfrm>
            <a:off x="490581" y="2152434"/>
            <a:ext cx="10378424" cy="175326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2206812871"/>
      </p:ext>
    </p:extLst>
  </p:cSld>
  <p:clrMapOvr>
    <a:masterClrMapping/>
  </p:clrMapOvr>
  <p:extLst>
    <p:ext uri="{DCECCB84-F9BA-43D5-87BE-67443E8EF086}">
      <p15:sldGuideLst xmlns:p15="http://schemas.microsoft.com/office/powerpoint/2012/main">
        <p15:guide id="2" orient="horz" pos="225">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10" name="Google Shape;34;p17">
            <a:extLst>
              <a:ext uri="{FF2B5EF4-FFF2-40B4-BE49-F238E27FC236}">
                <a16:creationId xmlns:a16="http://schemas.microsoft.com/office/drawing/2014/main" id="{694C0940-84E9-4213-AD4D-B5EE1AD93BCF}"/>
              </a:ext>
            </a:extLst>
          </p:cNvPr>
          <p:cNvSpPr txBox="1">
            <a:spLocks noGrp="1"/>
          </p:cNvSpPr>
          <p:nvPr>
            <p:ph type="body" idx="1"/>
          </p:nvPr>
        </p:nvSpPr>
        <p:spPr>
          <a:xfrm>
            <a:off x="500034" y="3758433"/>
            <a:ext cx="11202437"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4" name="Google Shape;35;p17">
            <a:extLst>
              <a:ext uri="{FF2B5EF4-FFF2-40B4-BE49-F238E27FC236}">
                <a16:creationId xmlns:a16="http://schemas.microsoft.com/office/drawing/2014/main" id="{2CFFABB6-362B-4694-B1A2-1D177D3B6076}"/>
              </a:ext>
            </a:extLst>
          </p:cNvPr>
          <p:cNvSpPr txBox="1">
            <a:spLocks noGrp="1"/>
          </p:cNvSpPr>
          <p:nvPr>
            <p:ph type="body" idx="13"/>
          </p:nvPr>
        </p:nvSpPr>
        <p:spPr>
          <a:xfrm>
            <a:off x="490582" y="2152433"/>
            <a:ext cx="11202437"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9330597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5_Title, Content and Text" preserve="1" userDrawn="1">
  <p:cSld name="5_Title, Content and Text">
    <p:spTree>
      <p:nvGrpSpPr>
        <p:cNvPr id="1" name="Shape 33"/>
        <p:cNvGrpSpPr/>
        <p:nvPr/>
      </p:nvGrpSpPr>
      <p:grpSpPr>
        <a:xfrm>
          <a:off x="0" y="0"/>
          <a:ext cx="0" cy="0"/>
          <a:chOff x="0" y="0"/>
          <a:chExt cx="0" cy="0"/>
        </a:xfrm>
      </p:grpSpPr>
      <p:sp>
        <p:nvSpPr>
          <p:cNvPr id="34" name="Google Shape;34;p17"/>
          <p:cNvSpPr txBox="1">
            <a:spLocks noGrp="1"/>
          </p:cNvSpPr>
          <p:nvPr>
            <p:ph type="body" idx="1"/>
          </p:nvPr>
        </p:nvSpPr>
        <p:spPr>
          <a:xfrm>
            <a:off x="500033" y="3758433"/>
            <a:ext cx="11241600"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35" name="Google Shape;35;p17"/>
          <p:cNvSpPr txBox="1">
            <a:spLocks noGrp="1"/>
          </p:cNvSpPr>
          <p:nvPr>
            <p:ph type="body" idx="2"/>
          </p:nvPr>
        </p:nvSpPr>
        <p:spPr>
          <a:xfrm>
            <a:off x="490581" y="2152433"/>
            <a:ext cx="11241600"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36" name="Google Shape;36;p17"/>
          <p:cNvSpPr txBox="1">
            <a:spLocks noGrp="1"/>
          </p:cNvSpPr>
          <p:nvPr>
            <p:ph type="ctrTitle"/>
          </p:nvPr>
        </p:nvSpPr>
        <p:spPr>
          <a:xfrm>
            <a:off x="479999" y="646992"/>
            <a:ext cx="1121320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37" name="Google Shape;37;p17"/>
          <p:cNvSpPr txBox="1">
            <a:spLocks noGrp="1"/>
          </p:cNvSpPr>
          <p:nvPr>
            <p:ph type="subTitle" idx="3"/>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0" name="TextBox 9">
            <a:extLst>
              <a:ext uri="{FF2B5EF4-FFF2-40B4-BE49-F238E27FC236}">
                <a16:creationId xmlns:a16="http://schemas.microsoft.com/office/drawing/2014/main" id="{7869DB0C-1426-4533-87BC-B34E74ED5BED}"/>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D5A9E17-A4CA-480B-A826-163C3FCA1B2C}"/>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4" name="Picture 13">
            <a:extLst>
              <a:ext uri="{FF2B5EF4-FFF2-40B4-BE49-F238E27FC236}">
                <a16:creationId xmlns:a16="http://schemas.microsoft.com/office/drawing/2014/main" id="{007A9730-E97C-4298-BC75-9D4EDD2DB50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0172354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
        <p:nvSpPr>
          <p:cNvPr id="5" name="TextBox 4">
            <a:extLst>
              <a:ext uri="{FF2B5EF4-FFF2-40B4-BE49-F238E27FC236}">
                <a16:creationId xmlns:a16="http://schemas.microsoft.com/office/drawing/2014/main" id="{6DD915BC-A826-4B8D-BA61-3CF93EB18B7F}"/>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6" name="Google Shape;17;p14">
            <a:extLst>
              <a:ext uri="{FF2B5EF4-FFF2-40B4-BE49-F238E27FC236}">
                <a16:creationId xmlns:a16="http://schemas.microsoft.com/office/drawing/2014/main" id="{CA33D925-1B71-4CEF-86B3-4EAABC5F0099}"/>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565092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17232138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407452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
        <p:nvSpPr>
          <p:cNvPr id="13" name="Google Shape;48;p20">
            <a:extLst>
              <a:ext uri="{FF2B5EF4-FFF2-40B4-BE49-F238E27FC236}">
                <a16:creationId xmlns:a16="http://schemas.microsoft.com/office/drawing/2014/main" id="{498DAD6E-FCAD-2643-993F-D0E0C28D61E7}"/>
              </a:ext>
            </a:extLst>
          </p:cNvPr>
          <p:cNvSpPr txBox="1"/>
          <p:nvPr userDrawn="1"/>
        </p:nvSpPr>
        <p:spPr>
          <a:xfrm>
            <a:off x="494850"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5416B"/>
                </a:solidFill>
                <a:latin typeface="Arial Narrow"/>
                <a:ea typeface="Arial Narrow"/>
                <a:cs typeface="Arial Narrow"/>
                <a:sym typeface="Arial Narrow"/>
              </a:rPr>
              <a:t>European Society for Medical Oncology (ESMO)</a:t>
            </a:r>
            <a:endParaRPr sz="16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5416B"/>
                </a:solidFill>
                <a:latin typeface="Arial Narrow"/>
                <a:ea typeface="Arial Narrow"/>
                <a:cs typeface="Arial Narrow"/>
                <a:sym typeface="Arial Narrow"/>
              </a:rPr>
              <a:t>Via Ginevra 4, CH-6900 Lugano</a:t>
            </a:r>
            <a:br>
              <a:rPr lang="en-US" sz="1600" b="0" i="0" u="none" strike="noStrike" cap="none" dirty="0">
                <a:solidFill>
                  <a:srgbClr val="05416B"/>
                </a:solidFill>
                <a:latin typeface="Arial Narrow"/>
                <a:ea typeface="Arial Narrow"/>
                <a:cs typeface="Arial Narrow"/>
                <a:sym typeface="Arial Narrow"/>
              </a:rPr>
            </a:br>
            <a:r>
              <a:rPr lang="en-US" sz="1600" b="0" i="0" u="none" strike="noStrike" cap="none" dirty="0">
                <a:solidFill>
                  <a:srgbClr val="05416B"/>
                </a:solidFill>
                <a:latin typeface="Arial Narrow"/>
                <a:ea typeface="Arial Narrow"/>
                <a:cs typeface="Arial Narrow"/>
                <a:sym typeface="Arial Narrow"/>
              </a:rPr>
              <a:t>T. +41 (0)91 973 19 00</a:t>
            </a:r>
            <a:br>
              <a:rPr lang="en-US" sz="1600" b="0" i="0" u="none" strike="noStrike" cap="none" dirty="0">
                <a:solidFill>
                  <a:srgbClr val="05416B"/>
                </a:solidFill>
                <a:latin typeface="Arial Narrow"/>
                <a:ea typeface="Arial Narrow"/>
                <a:cs typeface="Arial Narrow"/>
                <a:sym typeface="Arial Narrow"/>
              </a:rPr>
            </a:br>
            <a:r>
              <a:rPr lang="en-US" sz="1600" b="0" i="0" u="none" strike="noStrike" cap="none" dirty="0">
                <a:solidFill>
                  <a:srgbClr val="05416B"/>
                </a:solidFill>
                <a:latin typeface="Arial Narrow"/>
                <a:ea typeface="Arial Narrow"/>
                <a:cs typeface="Arial Narrow"/>
                <a:sym typeface="Arial Narrow"/>
              </a:rPr>
              <a:t>esmo@esmo.org</a:t>
            </a:r>
            <a:br>
              <a:rPr lang="en-US" sz="1600" b="0" i="0" u="none" strike="noStrike" cap="none" dirty="0">
                <a:solidFill>
                  <a:srgbClr val="05416B"/>
                </a:solidFill>
                <a:latin typeface="Arial Narrow"/>
                <a:ea typeface="Arial Narrow"/>
                <a:cs typeface="Arial Narrow"/>
                <a:sym typeface="Arial Narrow"/>
              </a:rPr>
            </a:br>
            <a:endParaRPr sz="16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5416B"/>
                </a:solidFill>
                <a:latin typeface="Arial Narrow"/>
                <a:ea typeface="Arial Narrow"/>
                <a:cs typeface="Arial Narrow"/>
                <a:sym typeface="Arial Narrow"/>
              </a:rPr>
              <a:t>esmo.org</a:t>
            </a:r>
            <a:endParaRPr sz="1600" b="1" i="0" u="none" strike="noStrike" cap="none" dirty="0">
              <a:solidFill>
                <a:srgbClr val="05416B"/>
              </a:solidFill>
              <a:latin typeface="Arial Narrow"/>
              <a:ea typeface="Arial Narrow"/>
              <a:cs typeface="Arial Narrow"/>
              <a:sym typeface="Arial Narrow"/>
            </a:endParaRPr>
          </a:p>
        </p:txBody>
      </p:sp>
      <p:pic>
        <p:nvPicPr>
          <p:cNvPr id="6" name="Picture 5">
            <a:extLst>
              <a:ext uri="{FF2B5EF4-FFF2-40B4-BE49-F238E27FC236}">
                <a16:creationId xmlns:a16="http://schemas.microsoft.com/office/drawing/2014/main" id="{E6E43C16-DF8F-4DD8-A69C-F72ACF133B37}"/>
              </a:ext>
            </a:extLst>
          </p:cNvPr>
          <p:cNvPicPr>
            <a:picLocks noChangeAspect="1"/>
          </p:cNvPicPr>
          <p:nvPr userDrawn="1"/>
        </p:nvPicPr>
        <p:blipFill rotWithShape="1">
          <a:blip r:embed="rId2"/>
          <a:srcRect l="13080" t="3395" r="42820" b="23715"/>
          <a:stretch/>
        </p:blipFill>
        <p:spPr>
          <a:xfrm>
            <a:off x="4600354" y="492643"/>
            <a:ext cx="7591647" cy="6365357"/>
          </a:xfrm>
          <a:prstGeom prst="rect">
            <a:avLst/>
          </a:prstGeom>
        </p:spPr>
      </p:pic>
      <p:sp>
        <p:nvSpPr>
          <p:cNvPr id="16" name="Google Shape;42;p18">
            <a:extLst>
              <a:ext uri="{FF2B5EF4-FFF2-40B4-BE49-F238E27FC236}">
                <a16:creationId xmlns:a16="http://schemas.microsoft.com/office/drawing/2014/main" id="{090400D2-22C2-9A44-81F1-00427A76D767}"/>
              </a:ext>
            </a:extLst>
          </p:cNvPr>
          <p:cNvSpPr txBox="1">
            <a:spLocks noGrp="1"/>
          </p:cNvSpPr>
          <p:nvPr>
            <p:ph type="body" idx="2"/>
          </p:nvPr>
        </p:nvSpPr>
        <p:spPr>
          <a:xfrm>
            <a:off x="494850" y="2174028"/>
            <a:ext cx="5344140" cy="1591784"/>
          </a:xfrm>
          <a:prstGeom prst="rect">
            <a:avLst/>
          </a:prstGeom>
          <a:noFill/>
          <a:ln>
            <a:noFill/>
          </a:ln>
        </p:spPr>
        <p:txBody>
          <a:bodyPr spcFirstLastPara="1" wrap="square" lIns="91425" tIns="45700" rIns="91425" bIns="45700" anchor="t" anchorCtr="0">
            <a:noAutofit/>
          </a:bodyPr>
          <a:lstStyle>
            <a:lvl1pPr marL="169329" marR="0" lvl="0" indent="0" algn="l" rtl="0">
              <a:lnSpc>
                <a:spcPct val="100000"/>
              </a:lnSpc>
              <a:spcBef>
                <a:spcPts val="427"/>
              </a:spcBef>
              <a:spcAft>
                <a:spcPts val="0"/>
              </a:spcAft>
              <a:buClr>
                <a:srgbClr val="05416B"/>
              </a:buClr>
              <a:buSzPts val="1600"/>
              <a:buFont typeface="Noto Sans Symbols"/>
              <a:buNone/>
              <a:defRPr sz="2133" b="0" i="0" u="none" strike="noStrike" cap="none">
                <a:solidFill>
                  <a:srgbClr val="2867A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pic>
        <p:nvPicPr>
          <p:cNvPr id="7" name="Picture 7">
            <a:extLst>
              <a:ext uri="{FF2B5EF4-FFF2-40B4-BE49-F238E27FC236}">
                <a16:creationId xmlns:a16="http://schemas.microsoft.com/office/drawing/2014/main" id="{C9F8F254-2779-4CF8-94E5-F711C6E6E860}"/>
              </a:ext>
            </a:extLst>
          </p:cNvPr>
          <p:cNvPicPr>
            <a:picLocks noChangeAspect="1"/>
          </p:cNvPicPr>
          <p:nvPr userDrawn="1"/>
        </p:nvPicPr>
        <p:blipFill>
          <a:blip r:embed="rId3"/>
          <a:stretch>
            <a:fillRect/>
          </a:stretch>
        </p:blipFill>
        <p:spPr>
          <a:xfrm>
            <a:off x="618001" y="615519"/>
            <a:ext cx="2624471" cy="528000"/>
          </a:xfrm>
          <a:prstGeom prst="rect">
            <a:avLst/>
          </a:prstGeom>
        </p:spPr>
      </p:pic>
    </p:spTree>
    <p:extLst>
      <p:ext uri="{BB962C8B-B14F-4D97-AF65-F5344CB8AC3E}">
        <p14:creationId xmlns:p14="http://schemas.microsoft.com/office/powerpoint/2010/main" val="3158007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28011188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74811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0647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90603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6116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781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03454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532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6342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932134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5339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2690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642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765586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141489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44665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10216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908302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57910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51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69104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406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06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20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6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5117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4531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6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0752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691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30209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06444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98010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26514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8923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50750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43688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869861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9161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579720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325619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16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0365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29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33971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088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782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036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56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67154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524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008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036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625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84350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90245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81714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8287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7858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39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34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082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016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78598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579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954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723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228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9354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174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20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0310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57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20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7932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0367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05590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9466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86731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49150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044180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2161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91849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47322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64042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13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1777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665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9734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59417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83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39064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069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09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49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38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8774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6696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30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03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832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522212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9624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92312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4113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32896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8243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5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95782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4812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25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4274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70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5291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3610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4899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97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47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15624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5484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3737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07337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2494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57575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47573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89742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79430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12823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87890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31742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01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7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3.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heme" Target="../theme/theme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7.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8.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image" Target="../media/image8.png"/><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theme" Target="../theme/theme8.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image" Target="../media/image8.png"/><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theme" Target="../theme/theme9.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771981037"/>
      </p:ext>
    </p:extLst>
  </p:cSld>
  <p:clrMap bg1="lt1" tx1="dk1" bg2="lt2" tx2="dk2" accent1="accent1" accent2="accent2" accent3="accent3" accent4="accent4" accent5="accent5" accent6="accent6" hlink="hlink" folHlink="folHlink"/>
  <p:sldLayoutIdLst>
    <p:sldLayoutId id="2147486240" r:id="rId1"/>
    <p:sldLayoutId id="2147486241" r:id="rId2"/>
    <p:sldLayoutId id="2147486242" r:id="rId3"/>
    <p:sldLayoutId id="2147486243" r:id="rId4"/>
    <p:sldLayoutId id="2147486244" r:id="rId5"/>
    <p:sldLayoutId id="2147486245" r:id="rId6"/>
    <p:sldLayoutId id="2147486246" r:id="rId7"/>
    <p:sldLayoutId id="2147486247" r:id="rId8"/>
    <p:sldLayoutId id="2147486248" r:id="rId9"/>
    <p:sldLayoutId id="2147486249" r:id="rId10"/>
    <p:sldLayoutId id="2147486250" r:id="rId11"/>
    <p:sldLayoutId id="2147486251" r:id="rId12"/>
    <p:sldLayoutId id="2147486252" r:id="rId13"/>
    <p:sldLayoutId id="2147486253" r:id="rId14"/>
    <p:sldLayoutId id="2147486254" r:id="rId15"/>
    <p:sldLayoutId id="2147486255" r:id="rId16"/>
    <p:sldLayoutId id="2147486256" r:id="rId17"/>
    <p:sldLayoutId id="2147486257" r:id="rId18"/>
    <p:sldLayoutId id="2147486258" r:id="rId19"/>
    <p:sldLayoutId id="2147486259" r:id="rId20"/>
    <p:sldLayoutId id="2147486260" r:id="rId21"/>
    <p:sldLayoutId id="2147486261" r:id="rId22"/>
    <p:sldLayoutId id="2147486262" r:id="rId23"/>
    <p:sldLayoutId id="2147486263" r:id="rId24"/>
    <p:sldLayoutId id="2147486264" r:id="rId25"/>
    <p:sldLayoutId id="2147486543" r:id="rId26"/>
    <p:sldLayoutId id="2147486544" r:id="rId27"/>
    <p:sldLayoutId id="2147486545"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62633978"/>
      </p:ext>
    </p:extLst>
  </p:cSld>
  <p:clrMap bg1="lt1" tx1="dk1" bg2="lt2" tx2="dk2" accent1="accent1" accent2="accent2" accent3="accent3" accent4="accent4" accent5="accent5" accent6="accent6" hlink="hlink" folHlink="folHlink"/>
  <p:sldLayoutIdLst>
    <p:sldLayoutId id="2147486751" r:id="rId1"/>
    <p:sldLayoutId id="2147486752" r:id="rId2"/>
    <p:sldLayoutId id="2147486753" r:id="rId3"/>
    <p:sldLayoutId id="2147486754" r:id="rId4"/>
    <p:sldLayoutId id="2147486755" r:id="rId5"/>
    <p:sldLayoutId id="2147486756" r:id="rId6"/>
    <p:sldLayoutId id="2147486757" r:id="rId7"/>
    <p:sldLayoutId id="2147486758" r:id="rId8"/>
    <p:sldLayoutId id="2147486759" r:id="rId9"/>
    <p:sldLayoutId id="2147486760" r:id="rId10"/>
    <p:sldLayoutId id="2147486761" r:id="rId11"/>
    <p:sldLayoutId id="2147486762" r:id="rId12"/>
    <p:sldLayoutId id="2147486763" r:id="rId13"/>
    <p:sldLayoutId id="2147486764" r:id="rId14"/>
    <p:sldLayoutId id="2147486765" r:id="rId15"/>
    <p:sldLayoutId id="2147486766" r:id="rId16"/>
    <p:sldLayoutId id="2147486767"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538671919"/>
      </p:ext>
    </p:extLst>
  </p:cSld>
  <p:clrMap bg1="lt1" tx1="dk1" bg2="lt2" tx2="dk2" accent1="accent1" accent2="accent2" accent3="accent3" accent4="accent4" accent5="accent5" accent6="accent6" hlink="hlink" folHlink="folHlink"/>
  <p:sldLayoutIdLst>
    <p:sldLayoutId id="2147486787" r:id="rId1"/>
    <p:sldLayoutId id="2147486788" r:id="rId2"/>
    <p:sldLayoutId id="2147486789" r:id="rId3"/>
    <p:sldLayoutId id="2147486790" r:id="rId4"/>
    <p:sldLayoutId id="2147486791" r:id="rId5"/>
    <p:sldLayoutId id="2147486792" r:id="rId6"/>
    <p:sldLayoutId id="2147486793" r:id="rId7"/>
    <p:sldLayoutId id="2147486794" r:id="rId8"/>
    <p:sldLayoutId id="2147486795" r:id="rId9"/>
    <p:sldLayoutId id="2147486796" r:id="rId10"/>
    <p:sldLayoutId id="2147486797" r:id="rId11"/>
    <p:sldLayoutId id="2147486798" r:id="rId12"/>
    <p:sldLayoutId id="2147486799" r:id="rId13"/>
    <p:sldLayoutId id="2147486800" r:id="rId14"/>
    <p:sldLayoutId id="2147486801" r:id="rId15"/>
    <p:sldLayoutId id="2147486802" r:id="rId16"/>
    <p:sldLayoutId id="2147486803" r:id="rId17"/>
    <p:sldLayoutId id="2147486804" r:id="rId18"/>
    <p:sldLayoutId id="2147486805" r:id="rId19"/>
    <p:sldLayoutId id="2147486806" r:id="rId20"/>
    <p:sldLayoutId id="2147486807" r:id="rId21"/>
    <p:sldLayoutId id="2147486808" r:id="rId22"/>
    <p:sldLayoutId id="2147486809" r:id="rId23"/>
    <p:sldLayoutId id="2147486810" r:id="rId24"/>
    <p:sldLayoutId id="2147486811"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76886"/>
      </p:ext>
    </p:extLst>
  </p:cSld>
  <p:clrMap bg1="lt1" tx1="dk1" bg2="lt2" tx2="dk2" accent1="accent1" accent2="accent2" accent3="accent3" accent4="accent4" accent5="accent5" accent6="accent6" hlink="hlink" folHlink="folHlink"/>
  <p:sldLayoutIdLst>
    <p:sldLayoutId id="2147486873"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35027590"/>
      </p:ext>
    </p:extLst>
  </p:cSld>
  <p:clrMap bg1="lt1" tx1="dk1" bg2="dk2" tx2="lt2" accent1="accent1" accent2="accent2" accent3="accent3" accent4="accent4" accent5="accent5" accent6="accent6" hlink="hlink" folHlink="folHlink"/>
  <p:sldLayoutIdLst>
    <p:sldLayoutId id="2147486875" r:id="rId1"/>
    <p:sldLayoutId id="2147486876" r:id="rId2"/>
    <p:sldLayoutId id="2147486877" r:id="rId3"/>
    <p:sldLayoutId id="2147486878" r:id="rId4"/>
    <p:sldLayoutId id="2147486879" r:id="rId5"/>
    <p:sldLayoutId id="2147486880" r:id="rId6"/>
    <p:sldLayoutId id="2147486881" r:id="rId7"/>
    <p:sldLayoutId id="2147486882" r:id="rId8"/>
    <p:sldLayoutId id="2147486883" r:id="rId9"/>
    <p:sldLayoutId id="2147486884" r:id="rId10"/>
    <p:sldLayoutId id="2147486885" r:id="rId11"/>
    <p:sldLayoutId id="2147486886" r:id="rId12"/>
    <p:sldLayoutId id="2147486887" r:id="rId13"/>
    <p:sldLayoutId id="2147486888" r:id="rId14"/>
    <p:sldLayoutId id="2147486889" r:id="rId15"/>
    <p:sldLayoutId id="2147486890" r:id="rId16"/>
    <p:sldLayoutId id="2147486891" r:id="rId17"/>
    <p:sldLayoutId id="2147486892" r:id="rId18"/>
    <p:sldLayoutId id="2147486893" r:id="rId19"/>
    <p:sldLayoutId id="2147486894" r:id="rId20"/>
    <p:sldLayoutId id="2147486895" r:id="rId21"/>
    <p:sldLayoutId id="2147486896" r:id="rId22"/>
    <p:sldLayoutId id="2147486897" r:id="rId23"/>
    <p:sldLayoutId id="214748690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020366565"/>
      </p:ext>
    </p:extLst>
  </p:cSld>
  <p:clrMap bg1="lt1" tx1="dk1" bg2="lt2" tx2="dk2" accent1="accent1" accent2="accent2" accent3="accent3" accent4="accent4" accent5="accent5" accent6="accent6" hlink="hlink" folHlink="folHlink"/>
  <p:sldLayoutIdLst>
    <p:sldLayoutId id="2147486907" r:id="rId1"/>
    <p:sldLayoutId id="2147486908" r:id="rId2"/>
    <p:sldLayoutId id="2147486909" r:id="rId3"/>
    <p:sldLayoutId id="2147486910" r:id="rId4"/>
    <p:sldLayoutId id="2147486911" r:id="rId5"/>
    <p:sldLayoutId id="2147486912" r:id="rId6"/>
    <p:sldLayoutId id="2147486913" r:id="rId7"/>
    <p:sldLayoutId id="2147486914" r:id="rId8"/>
    <p:sldLayoutId id="2147486915" r:id="rId9"/>
    <p:sldLayoutId id="2147486916" r:id="rId10"/>
    <p:sldLayoutId id="2147486917" r:id="rId11"/>
    <p:sldLayoutId id="2147486918" r:id="rId12"/>
    <p:sldLayoutId id="2147486919" r:id="rId13"/>
    <p:sldLayoutId id="2147486920" r:id="rId14"/>
    <p:sldLayoutId id="2147486921" r:id="rId15"/>
    <p:sldLayoutId id="2147486922" r:id="rId16"/>
    <p:sldLayoutId id="2147486923"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004692744"/>
      </p:ext>
    </p:extLst>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 id="2147486936" r:id="rId12"/>
    <p:sldLayoutId id="2147486937" r:id="rId13"/>
    <p:sldLayoutId id="2147486938" r:id="rId14"/>
    <p:sldLayoutId id="2147486939" r:id="rId15"/>
    <p:sldLayoutId id="2147486940" r:id="rId16"/>
    <p:sldLayoutId id="2147486941" r:id="rId17"/>
    <p:sldLayoutId id="2147486942" r:id="rId18"/>
    <p:sldLayoutId id="2147486943" r:id="rId19"/>
    <p:sldLayoutId id="2147486944" r:id="rId20"/>
    <p:sldLayoutId id="2147486945" r:id="rId21"/>
    <p:sldLayoutId id="2147486946" r:id="rId22"/>
    <p:sldLayoutId id="2147486947" r:id="rId23"/>
    <p:sldLayoutId id="2147486948"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76700490"/>
      </p:ext>
    </p:extLst>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 id="2147486955" r:id="rId6"/>
    <p:sldLayoutId id="2147486956" r:id="rId7"/>
    <p:sldLayoutId id="2147486957" r:id="rId8"/>
    <p:sldLayoutId id="2147486958" r:id="rId9"/>
    <p:sldLayoutId id="2147486959" r:id="rId10"/>
    <p:sldLayoutId id="2147486960" r:id="rId11"/>
    <p:sldLayoutId id="2147486961" r:id="rId12"/>
    <p:sldLayoutId id="2147486962" r:id="rId13"/>
    <p:sldLayoutId id="2147486963" r:id="rId14"/>
    <p:sldLayoutId id="2147486964" r:id="rId15"/>
    <p:sldLayoutId id="2147486965" r:id="rId16"/>
    <p:sldLayoutId id="2147486966" r:id="rId17"/>
    <p:sldLayoutId id="2147486967" r:id="rId18"/>
    <p:sldLayoutId id="2147486968"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9.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4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9.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9.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9.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9.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0.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0.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9.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9.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9.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9.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9.xml"/><Relationship Id="rId1" Type="http://schemas.openxmlformats.org/officeDocument/2006/relationships/tags" Target="../tags/tag2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9.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9.xml"/><Relationship Id="rId1" Type="http://schemas.openxmlformats.org/officeDocument/2006/relationships/tags" Target="../tags/tag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9.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0.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0.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9.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9.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ags" Target="../tags/tag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5.xml"/><Relationship Id="rId1" Type="http://schemas.openxmlformats.org/officeDocument/2006/relationships/tags" Target="../tags/tag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5.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99.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9.xml"/><Relationship Id="rId1" Type="http://schemas.openxmlformats.org/officeDocument/2006/relationships/tags" Target="../tags/tag3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67686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10842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13953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96542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31371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606902"/>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Urothelial Bladder Cancer</a:t>
            </a:r>
          </a:p>
        </p:txBody>
      </p:sp>
    </p:spTree>
    <p:custDataLst>
      <p:tags r:id="rId1"/>
    </p:custDataLst>
    <p:extLst>
      <p:ext uri="{BB962C8B-B14F-4D97-AF65-F5344CB8AC3E}">
        <p14:creationId xmlns:p14="http://schemas.microsoft.com/office/powerpoint/2010/main" val="157252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92814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395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4047848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960384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4009431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43201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in Conjunction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EGFR-Mutated Non-Small Cell Lung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 </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Content Placeholder 2">
            <a:extLst>
              <a:ext uri="{FF2B5EF4-FFF2-40B4-BE49-F238E27FC236}">
                <a16:creationId xmlns:a16="http://schemas.microsoft.com/office/drawing/2014/main" id="{4B1348F7-00E9-E905-D867-60414F84467D}"/>
              </a:ext>
            </a:extLst>
          </p:cNvPr>
          <p:cNvSpPr txBox="1">
            <a:spLocks/>
          </p:cNvSpPr>
          <p:nvPr/>
        </p:nvSpPr>
        <p:spPr>
          <a:xfrm>
            <a:off x="757924"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Small Cell Lung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1" name="Content Placeholder 2">
            <a:extLst>
              <a:ext uri="{FF2B5EF4-FFF2-40B4-BE49-F238E27FC236}">
                <a16:creationId xmlns:a16="http://schemas.microsoft.com/office/drawing/2014/main" id="{965C5AD5-4424-9C71-E122-10B1804526FE}"/>
              </a:ext>
            </a:extLst>
          </p:cNvPr>
          <p:cNvSpPr txBox="1">
            <a:spLocks/>
          </p:cNvSpPr>
          <p:nvPr/>
        </p:nvSpPr>
        <p:spPr>
          <a:xfrm>
            <a:off x="624840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Prostate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3449101"/>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537354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96744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in Conjunction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Pathway in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Endometrial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8:30 PM CT (8:00 PM – 9:30 PM ET)</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4830465"/>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332554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CAR T-Cell Therapy and Bispecific</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Antibodies for Non-Hodgkin Lymphoma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4" name="Content Placeholder 2">
            <a:extLst>
              <a:ext uri="{FF2B5EF4-FFF2-40B4-BE49-F238E27FC236}">
                <a16:creationId xmlns:a16="http://schemas.microsoft.com/office/drawing/2014/main" id="{6CDEA89B-F44E-3BF0-DC82-39449B20919E}"/>
              </a:ext>
            </a:extLst>
          </p:cNvPr>
          <p:cNvSpPr txBox="1">
            <a:spLocks/>
          </p:cNvSpPr>
          <p:nvPr/>
        </p:nvSpPr>
        <p:spPr>
          <a:xfrm>
            <a:off x="3579747"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ADCs for Breast Cancer </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4236545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92585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Ashish M Kamat, MD, MBBS </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Urologic Oncology (Surgery)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Wayne B </a:t>
            </a:r>
            <a:r>
              <a:rPr kumimoji="0" lang="en-US" sz="1600" b="0" i="0" u="none" strike="noStrike" kern="1200" cap="none" spc="0" normalizeH="0" baseline="0" noProof="0" dirty="0" err="1">
                <a:ln>
                  <a:noFill/>
                </a:ln>
                <a:solidFill>
                  <a:srgbClr val="000000"/>
                </a:solidFill>
                <a:effectLst/>
                <a:uLnTx/>
                <a:uFillTx/>
                <a:latin typeface="Calibri"/>
                <a:ea typeface="MS PGothic" charset="0"/>
              </a:rPr>
              <a:t>Duddlesten</a:t>
            </a:r>
            <a:r>
              <a:rPr kumimoji="0" lang="en-US" sz="1600" b="0" i="0" u="none" strike="noStrike" kern="1200" cap="none" spc="0" normalizeH="0" baseline="0" noProof="0" dirty="0">
                <a:ln>
                  <a:noFill/>
                </a:ln>
                <a:solidFill>
                  <a:srgbClr val="000000"/>
                </a:solidFill>
                <a:effectLst/>
                <a:uLnTx/>
                <a:uFillTx/>
                <a:latin typeface="Calibri"/>
                <a:ea typeface="MS PGothic" charset="0"/>
              </a:rPr>
              <a:t> Professor of Cancer Research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Urology, Division of Surgery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29659"/>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Thomas Powles, MBBS, MRCP, MD </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Barts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Queen Mary University of London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29659"/>
            <a:ext cx="1443490" cy="1443490"/>
          </a:xfrm>
          <a:prstGeom prst="rect">
            <a:avLst/>
          </a:prstGeom>
        </p:spPr>
      </p:pic>
    </p:spTree>
    <p:extLst>
      <p:ext uri="{BB962C8B-B14F-4D97-AF65-F5344CB8AC3E}">
        <p14:creationId xmlns:p14="http://schemas.microsoft.com/office/powerpoint/2010/main" val="616208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7C669-97C2-83A6-808C-4FDF5772D0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B5A12-BAEC-D332-0203-9DAB5F36BFFA}"/>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Life After Radical Cystectomy</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cs typeface="Calibri" panose="020F0502020204030204" pitchFamily="34" charset="0"/>
              </a:rPr>
              <a:t>Muscle-Invasive Bladder Cancer — Prof Powles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Non-Muscle-Invasive Bladder Cancer — Dr Kamat</a:t>
            </a:r>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F5398F56-7FCB-4012-20BF-DE165AF4E02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Non-Muscle-Invasive and Muscle-Invasive Bladder Cancer</a:t>
            </a:r>
          </a:p>
        </p:txBody>
      </p:sp>
    </p:spTree>
    <p:extLst>
      <p:ext uri="{BB962C8B-B14F-4D97-AF65-F5344CB8AC3E}">
        <p14:creationId xmlns:p14="http://schemas.microsoft.com/office/powerpoint/2010/main" val="251190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67686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10842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13953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96542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31371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606902"/>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Urothelial Bladder Cancer</a:t>
            </a:r>
          </a:p>
        </p:txBody>
      </p:sp>
    </p:spTree>
    <p:custDataLst>
      <p:tags r:id="rId1"/>
    </p:custDataLst>
    <p:extLst>
      <p:ext uri="{BB962C8B-B14F-4D97-AF65-F5344CB8AC3E}">
        <p14:creationId xmlns:p14="http://schemas.microsoft.com/office/powerpoint/2010/main" val="66778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84784"/>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Ashish M Kamat, MD, MBBS </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Urologic Oncology (Surgery)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Wayne B </a:t>
            </a:r>
            <a:r>
              <a:rPr kumimoji="0" lang="en-US" sz="1600" b="0" i="0" u="none" strike="noStrike" kern="1200" cap="none" spc="0" normalizeH="0" baseline="0" noProof="0" dirty="0" err="1">
                <a:ln>
                  <a:noFill/>
                </a:ln>
                <a:solidFill>
                  <a:srgbClr val="000000"/>
                </a:solidFill>
                <a:effectLst/>
                <a:uLnTx/>
                <a:uFillTx/>
                <a:latin typeface="Calibri"/>
                <a:ea typeface="MS PGothic" charset="0"/>
              </a:rPr>
              <a:t>Duddlesten</a:t>
            </a:r>
            <a:r>
              <a:rPr kumimoji="0" lang="en-US" sz="1600" b="0" i="0" u="none" strike="noStrike" kern="1200" cap="none" spc="0" normalizeH="0" baseline="0" noProof="0" dirty="0">
                <a:ln>
                  <a:noFill/>
                </a:ln>
                <a:solidFill>
                  <a:srgbClr val="000000"/>
                </a:solidFill>
                <a:effectLst/>
                <a:uLnTx/>
                <a:uFillTx/>
                <a:latin typeface="Calibri"/>
                <a:ea typeface="MS PGothic" charset="0"/>
              </a:rPr>
              <a:t> Professor of Cancer Research </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Urology, Division of Surgery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8478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8544272" y="148478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104" y="1484784"/>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29659"/>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Thomas Powles, MBBS, MRCP, MD </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Barts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Queen Mary University of London</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London, United Kingdom</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376" y="3929659"/>
            <a:ext cx="1443490" cy="1443490"/>
          </a:xfrm>
          <a:prstGeom prst="rect">
            <a:avLst/>
          </a:prstGeom>
        </p:spPr>
      </p:pic>
    </p:spTree>
    <p:extLst>
      <p:ext uri="{BB962C8B-B14F-4D97-AF65-F5344CB8AC3E}">
        <p14:creationId xmlns:p14="http://schemas.microsoft.com/office/powerpoint/2010/main" val="36835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985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284884" y="2149041"/>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11:15 AM – 12:45 PM CT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284884" y="3650430"/>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Wednesday, May 13,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PM – 7:30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284884" y="5157195"/>
            <a:ext cx="5917716"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Endometrial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385560"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12:15 PM – 1:45 PM CT</a:t>
            </a: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385560"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Non-Muscle-Invasive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Muscle-Invasive Bladder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Thursday, May 14,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12" name="Content Placeholder 2">
            <a:extLst>
              <a:ext uri="{FF2B5EF4-FFF2-40B4-BE49-F238E27FC236}">
                <a16:creationId xmlns:a16="http://schemas.microsoft.com/office/drawing/2014/main" id="{82321A52-9B53-554F-5FFD-0C504E2AD4CB}"/>
              </a:ext>
            </a:extLst>
          </p:cNvPr>
          <p:cNvSpPr txBox="1">
            <a:spLocks/>
          </p:cNvSpPr>
          <p:nvPr/>
        </p:nvSpPr>
        <p:spPr>
          <a:xfrm>
            <a:off x="6385560" y="5157192"/>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Pancreatic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a:t>
            </a: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 | 6:00 AM – 7:30 AM CT</a:t>
            </a:r>
          </a:p>
        </p:txBody>
      </p:sp>
      <p:sp>
        <p:nvSpPr>
          <p:cNvPr id="3" name="TextBox 2">
            <a:extLst>
              <a:ext uri="{FF2B5EF4-FFF2-40B4-BE49-F238E27FC236}">
                <a16:creationId xmlns:a16="http://schemas.microsoft.com/office/drawing/2014/main" id="{7C8AAAC7-5C9D-50D9-268E-BBF78B2C810E}"/>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29990264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21573"/>
            <a:ext cx="12192000" cy="836711"/>
          </a:xfrm>
        </p:spPr>
        <p:txBody>
          <a:bodyPr wrap="square" anchor="ctr">
            <a:noAutofit/>
          </a:bodyPr>
          <a:lstStyle/>
          <a:p>
            <a:r>
              <a:rPr lang="en-US" sz="3500" dirty="0"/>
              <a:t>Recent Advances in Cancer Care — New Paradigms, </a:t>
            </a:r>
            <a:br>
              <a:rPr lang="en-US" sz="3500" dirty="0"/>
            </a:br>
            <a:r>
              <a:rPr lang="en-US" sz="3500" dirty="0"/>
              <a:t>Novel Agents and What It Means for the Oncology Nurse</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335360" y="2149041"/>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 Pathway in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HR-Positive Metastatic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2" name="TextBox 1">
            <a:extLst>
              <a:ext uri="{FF2B5EF4-FFF2-40B4-BE49-F238E27FC236}">
                <a16:creationId xmlns:a16="http://schemas.microsoft.com/office/drawing/2014/main" id="{7880F4B8-DE0D-2449-94EA-3B1648CC20C4}"/>
              </a:ext>
            </a:extLst>
          </p:cNvPr>
          <p:cNvSpPr txBox="1"/>
          <p:nvPr/>
        </p:nvSpPr>
        <p:spPr>
          <a:xfrm>
            <a:off x="0" y="1197406"/>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 Complimentary NCPD Symposium Series Held During the 51</a:t>
            </a:r>
            <a:r>
              <a:rPr kumimoji="0" lang="en-US" sz="2100" b="1" i="1" u="none" strike="noStrike" kern="1200" cap="none" spc="0" normalizeH="0" baseline="3000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a:t>
            </a:r>
            <a:r>
              <a:rPr kumimoji="0" lang="en-US" sz="2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Annual ONS Congress May 13-16</a:t>
            </a:r>
          </a:p>
        </p:txBody>
      </p:sp>
      <p:sp>
        <p:nvSpPr>
          <p:cNvPr id="6" name="Content Placeholder 2">
            <a:extLst>
              <a:ext uri="{FF2B5EF4-FFF2-40B4-BE49-F238E27FC236}">
                <a16:creationId xmlns:a16="http://schemas.microsoft.com/office/drawing/2014/main" id="{935B41D4-CDAE-3CE5-990C-CCBF8D901813}"/>
              </a:ext>
            </a:extLst>
          </p:cNvPr>
          <p:cNvSpPr txBox="1">
            <a:spLocks/>
          </p:cNvSpPr>
          <p:nvPr/>
        </p:nvSpPr>
        <p:spPr>
          <a:xfrm>
            <a:off x="335360" y="3650430"/>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Non-Hodgkin Lymphoma and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Friday, May 15,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8:00 PM CT</a:t>
            </a:r>
          </a:p>
        </p:txBody>
      </p:sp>
      <p:sp>
        <p:nvSpPr>
          <p:cNvPr id="8" name="Content Placeholder 2">
            <a:extLst>
              <a:ext uri="{FF2B5EF4-FFF2-40B4-BE49-F238E27FC236}">
                <a16:creationId xmlns:a16="http://schemas.microsoft.com/office/drawing/2014/main" id="{10F9A615-6BC2-1D5F-8769-0BC1212B98A0}"/>
              </a:ext>
            </a:extLst>
          </p:cNvPr>
          <p:cNvSpPr txBox="1">
            <a:spLocks/>
          </p:cNvSpPr>
          <p:nvPr/>
        </p:nvSpPr>
        <p:spPr>
          <a:xfrm>
            <a:off x="335360" y="5157195"/>
            <a:ext cx="5731124"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CDK4/6 Inhibitors for HR-Positive </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AM – 7:30 AM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9" name="Content Placeholder 2">
            <a:extLst>
              <a:ext uri="{FF2B5EF4-FFF2-40B4-BE49-F238E27FC236}">
                <a16:creationId xmlns:a16="http://schemas.microsoft.com/office/drawing/2014/main" id="{73E9EB6D-D2AD-CC4F-8E0F-02882660E32B}"/>
              </a:ext>
            </a:extLst>
          </p:cNvPr>
          <p:cNvSpPr txBox="1">
            <a:spLocks/>
          </p:cNvSpPr>
          <p:nvPr/>
        </p:nvSpPr>
        <p:spPr>
          <a:xfrm>
            <a:off x="6253076" y="2149040"/>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98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Relapsed/Refractory Multiple Myeloma</a:t>
            </a:r>
            <a:b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12:15 PM – 1:45 PM CT</a:t>
            </a:r>
            <a:endPar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11" name="Content Placeholder 2">
            <a:extLst>
              <a:ext uri="{FF2B5EF4-FFF2-40B4-BE49-F238E27FC236}">
                <a16:creationId xmlns:a16="http://schemas.microsoft.com/office/drawing/2014/main" id="{7251AD1D-5C70-DB19-5B0F-20AFBC7EAE3E}"/>
              </a:ext>
            </a:extLst>
          </p:cNvPr>
          <p:cNvSpPr txBox="1">
            <a:spLocks/>
          </p:cNvSpPr>
          <p:nvPr/>
        </p:nvSpPr>
        <p:spPr>
          <a:xfrm>
            <a:off x="6253076" y="3650429"/>
            <a:ext cx="5577840" cy="1309759"/>
          </a:xfrm>
          <a:prstGeom prst="rect">
            <a:avLst/>
          </a:prstGeom>
          <a:solidFill>
            <a:srgbClr val="E9F1FC"/>
          </a:solidFill>
          <a:ln w="12700">
            <a:solidFill>
              <a:schemeClr val="bg1"/>
            </a:solidFill>
          </a:ln>
        </p:spPr>
        <p:txBody>
          <a:bodyPr tIns="109728" bIns="18288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t>Oral SERDs for Breast Cancer</a:t>
            </a:r>
            <a:br>
              <a:rPr kumimoji="0" lang="en-US" sz="24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1" i="0" u="none" strike="noStrike" kern="1200" cap="none" spc="0" normalizeH="0" baseline="0" noProof="0" dirty="0">
                <a:ln>
                  <a:noFill/>
                </a:ln>
                <a:solidFill>
                  <a:srgbClr val="000000"/>
                </a:solidFill>
                <a:effectLst/>
                <a:uLnTx/>
                <a:uFillTx/>
                <a:latin typeface="Calibri" charset="0"/>
                <a:ea typeface="MS PGothic" pitchFamily="34" charset="-128"/>
              </a:rPr>
              <a:t>Saturday, May 16, 2026 </a:t>
            </a:r>
            <a:r>
              <a:rPr kumimoji="0" lang="en-US" sz="2000" b="0" i="0" u="none" strike="noStrike" kern="1200" cap="none" spc="0" normalizeH="0" baseline="0" noProof="0" dirty="0">
                <a:ln>
                  <a:noFill/>
                </a:ln>
                <a:solidFill>
                  <a:srgbClr val="000000"/>
                </a:solidFill>
                <a:effectLst/>
                <a:uLnTx/>
                <a:uFillTx/>
                <a:latin typeface="Calibri" charset="0"/>
                <a:ea typeface="MS PGothic" pitchFamily="34" charset="-128"/>
              </a:rPr>
              <a:t>| 6:00 PM – 7:30 PM CT</a:t>
            </a:r>
          </a:p>
        </p:txBody>
      </p:sp>
      <p:sp>
        <p:nvSpPr>
          <p:cNvPr id="4" name="TextBox 3">
            <a:extLst>
              <a:ext uri="{FF2B5EF4-FFF2-40B4-BE49-F238E27FC236}">
                <a16:creationId xmlns:a16="http://schemas.microsoft.com/office/drawing/2014/main" id="{095F784B-1DBA-6923-4651-C3E07CA34127}"/>
              </a:ext>
            </a:extLst>
          </p:cNvPr>
          <p:cNvSpPr txBox="1"/>
          <p:nvPr/>
        </p:nvSpPr>
        <p:spPr>
          <a:xfrm>
            <a:off x="445008" y="1555336"/>
            <a:ext cx="11301984" cy="57752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Calibri" panose="020F0502020204030204" pitchFamily="34" charset="0"/>
                <a:ea typeface="ＭＳ Ｐゴシック" charset="0"/>
                <a:cs typeface="Calibri" panose="020F0502020204030204" pitchFamily="34" charset="0"/>
              </a:rPr>
              <a:t>San Antonio Marriott Rivercenter | San Antonio, Texas</a:t>
            </a:r>
          </a:p>
        </p:txBody>
      </p:sp>
    </p:spTree>
    <p:custDataLst>
      <p:tags r:id="rId1"/>
    </p:custDataLst>
    <p:extLst>
      <p:ext uri="{BB962C8B-B14F-4D97-AF65-F5344CB8AC3E}">
        <p14:creationId xmlns:p14="http://schemas.microsoft.com/office/powerpoint/2010/main" val="10438276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58D8-7D49-2EC1-7C3B-D065100B510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4C8C7C3-AA23-1E28-BCF2-B4784AB56867}"/>
              </a:ext>
            </a:extLst>
          </p:cNvPr>
          <p:cNvSpPr txBox="1">
            <a:spLocks/>
          </p:cNvSpPr>
          <p:nvPr/>
        </p:nvSpPr>
        <p:spPr>
          <a:xfrm>
            <a:off x="609600" y="3135489"/>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Renal Cell Carcinoma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8:00 AM – 9:30 AM ET</a:t>
            </a:r>
          </a:p>
        </p:txBody>
      </p:sp>
      <p:sp>
        <p:nvSpPr>
          <p:cNvPr id="6" name="Rectangle 4">
            <a:extLst>
              <a:ext uri="{FF2B5EF4-FFF2-40B4-BE49-F238E27FC236}">
                <a16:creationId xmlns:a16="http://schemas.microsoft.com/office/drawing/2014/main" id="{987D71CA-5FA7-E854-AD8B-52A91C0EE309}"/>
              </a:ext>
            </a:extLst>
          </p:cNvPr>
          <p:cNvSpPr>
            <a:spLocks noGrp="1" noChangeArrowheads="1"/>
          </p:cNvSpPr>
          <p:nvPr>
            <p:ph type="title"/>
          </p:nvPr>
        </p:nvSpPr>
        <p:spPr>
          <a:xfrm>
            <a:off x="0" y="533400"/>
            <a:ext cx="12192000" cy="1200732"/>
          </a:xfrm>
        </p:spPr>
        <p:txBody>
          <a:bodyPr wrap="square" anchor="ctr">
            <a:noAutofit/>
          </a:bodyPr>
          <a:lstStyle/>
          <a:p>
            <a:r>
              <a:rPr lang="en-US" sz="3800" dirty="0"/>
              <a:t>Second Opinion: Investigators Provide Perspectives </a:t>
            </a:r>
            <a:br>
              <a:rPr lang="en-US" sz="3800" dirty="0"/>
            </a:br>
            <a:r>
              <a:rPr lang="en-US" sz="3800" dirty="0"/>
              <a:t>on the Current and Future Management of </a:t>
            </a:r>
            <a:br>
              <a:rPr lang="en-US" sz="3800" dirty="0"/>
            </a:br>
            <a:r>
              <a:rPr lang="en-US" sz="3800" dirty="0"/>
              <a:t>Renal Cell Carcinoma and Prostate Cancer</a:t>
            </a:r>
          </a:p>
        </p:txBody>
      </p:sp>
      <p:sp>
        <p:nvSpPr>
          <p:cNvPr id="8" name="Rectangle 4">
            <a:extLst>
              <a:ext uri="{FF2B5EF4-FFF2-40B4-BE49-F238E27FC236}">
                <a16:creationId xmlns:a16="http://schemas.microsoft.com/office/drawing/2014/main" id="{82E7E0E1-EBA6-9AE8-0DE8-8EA8E38C4777}"/>
              </a:ext>
            </a:extLst>
          </p:cNvPr>
          <p:cNvSpPr txBox="1">
            <a:spLocks noChangeArrowheads="1"/>
          </p:cNvSpPr>
          <p:nvPr/>
        </p:nvSpPr>
        <p:spPr bwMode="auto">
          <a:xfrm>
            <a:off x="0" y="2191332"/>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2-Part CME Satellite Symposium Series Held in Conjunction with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American Urological Association Annual Meeting (AUA2026)</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Content Placeholder 2">
            <a:extLst>
              <a:ext uri="{FF2B5EF4-FFF2-40B4-BE49-F238E27FC236}">
                <a16:creationId xmlns:a16="http://schemas.microsoft.com/office/drawing/2014/main" id="{12895984-5F1F-A1F8-7E7C-573E22E1E79C}"/>
              </a:ext>
            </a:extLst>
          </p:cNvPr>
          <p:cNvSpPr txBox="1">
            <a:spLocks/>
          </p:cNvSpPr>
          <p:nvPr/>
        </p:nvSpPr>
        <p:spPr>
          <a:xfrm>
            <a:off x="6217922" y="3124200"/>
            <a:ext cx="5364480" cy="267463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Prostate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Sunday, May 17, 2026</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5:30 PM – 7:30 PM ET</a:t>
            </a:r>
          </a:p>
        </p:txBody>
      </p:sp>
    </p:spTree>
    <p:custDataLst>
      <p:tags r:id="rId1"/>
    </p:custDataLst>
    <p:extLst>
      <p:ext uri="{BB962C8B-B14F-4D97-AF65-F5344CB8AC3E}">
        <p14:creationId xmlns:p14="http://schemas.microsoft.com/office/powerpoint/2010/main" val="3531542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04194" cy="4605235"/>
          </a:xfrm>
        </p:spPr>
        <p:txBody>
          <a:bodyPr/>
          <a:lstStyle/>
          <a:p>
            <a:pPr marL="98425" indent="0">
              <a:buNone/>
            </a:pPr>
            <a:r>
              <a:rPr lang="en-US" sz="2500" b="0" dirty="0"/>
              <a:t>This activity is supported by educational grants from Genentech, a member of the Roche Group, and Natera Inc.</a:t>
            </a:r>
          </a:p>
        </p:txBody>
      </p:sp>
      <p:sp>
        <p:nvSpPr>
          <p:cNvPr id="6" name="Title 1">
            <a:extLst>
              <a:ext uri="{FF2B5EF4-FFF2-40B4-BE49-F238E27FC236}">
                <a16:creationId xmlns:a16="http://schemas.microsoft.com/office/drawing/2014/main" id="{B19EF052-8727-0E7B-F6C8-339E98FC5148}"/>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542FBB3A-14D1-3E27-5C14-324274C9EEE7}"/>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821368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in Conjunction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193270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EGFR-Mutated Non-Small Cell Lung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6:30 PM – 8:30 PM CT (7:30 PM – 9:30 PM ET) </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May 29,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9" name="Content Placeholder 2">
            <a:extLst>
              <a:ext uri="{FF2B5EF4-FFF2-40B4-BE49-F238E27FC236}">
                <a16:creationId xmlns:a16="http://schemas.microsoft.com/office/drawing/2014/main" id="{4B1348F7-00E9-E905-D867-60414F84467D}"/>
              </a:ext>
            </a:extLst>
          </p:cNvPr>
          <p:cNvSpPr txBox="1">
            <a:spLocks/>
          </p:cNvSpPr>
          <p:nvPr/>
        </p:nvSpPr>
        <p:spPr>
          <a:xfrm>
            <a:off x="757924"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Small Cell Lung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1" name="Content Placeholder 2">
            <a:extLst>
              <a:ext uri="{FF2B5EF4-FFF2-40B4-BE49-F238E27FC236}">
                <a16:creationId xmlns:a16="http://schemas.microsoft.com/office/drawing/2014/main" id="{965C5AD5-4424-9C71-E122-10B1804526FE}"/>
              </a:ext>
            </a:extLst>
          </p:cNvPr>
          <p:cNvSpPr txBox="1">
            <a:spLocks/>
          </p:cNvSpPr>
          <p:nvPr/>
        </p:nvSpPr>
        <p:spPr>
          <a:xfrm>
            <a:off x="6248400" y="4050355"/>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Prostate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3449101"/>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May 30,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5373549"/>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Ovarian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418480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135881"/>
            <a:ext cx="12192000" cy="715237"/>
          </a:xfrm>
        </p:spPr>
        <p:txBody>
          <a:bodyPr wrap="square" anchor="ctr">
            <a:noAutofit/>
          </a:bodyPr>
          <a:lstStyle/>
          <a:p>
            <a:r>
              <a:rPr lang="en-US" dirty="0"/>
              <a:t>Research To Practice CME Symposia </a:t>
            </a:r>
            <a:br>
              <a:rPr lang="en-US" dirty="0"/>
            </a:br>
            <a:r>
              <a:rPr lang="en-US" dirty="0"/>
              <a:t>Held in Conjunction with the 2026 ASCO® Annual Meeting</a:t>
            </a:r>
          </a:p>
        </p:txBody>
      </p:sp>
      <p:sp>
        <p:nvSpPr>
          <p:cNvPr id="7" name="Content Placeholder 2">
            <a:extLst>
              <a:ext uri="{FF2B5EF4-FFF2-40B4-BE49-F238E27FC236}">
                <a16:creationId xmlns:a16="http://schemas.microsoft.com/office/drawing/2014/main" id="{B1AF011C-5C8C-3241-B3BF-35633967B5AA}"/>
              </a:ext>
            </a:extLst>
          </p:cNvPr>
          <p:cNvSpPr txBox="1">
            <a:spLocks/>
          </p:cNvSpPr>
          <p:nvPr/>
        </p:nvSpPr>
        <p:spPr>
          <a:xfrm>
            <a:off x="757924"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Targeting the PI3K/AKT/mTOR</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Pathway in Breast Cancer</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2" name="TextBox 1">
            <a:extLst>
              <a:ext uri="{FF2B5EF4-FFF2-40B4-BE49-F238E27FC236}">
                <a16:creationId xmlns:a16="http://schemas.microsoft.com/office/drawing/2014/main" id="{7880F4B8-DE0D-2449-94EA-3B1648CC20C4}"/>
              </a:ext>
            </a:extLst>
          </p:cNvPr>
          <p:cNvSpPr txBox="1"/>
          <p:nvPr/>
        </p:nvSpPr>
        <p:spPr>
          <a:xfrm>
            <a:off x="0" y="954850"/>
            <a:ext cx="12192000" cy="355803"/>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Hilton Chicago | 720 South Michigan Avenue | Chicago, Illinois</a:t>
            </a:r>
          </a:p>
        </p:txBody>
      </p:sp>
      <p:sp>
        <p:nvSpPr>
          <p:cNvPr id="17" name="Content Placeholder 2">
            <a:extLst>
              <a:ext uri="{FF2B5EF4-FFF2-40B4-BE49-F238E27FC236}">
                <a16:creationId xmlns:a16="http://schemas.microsoft.com/office/drawing/2014/main" id="{CBBE33BD-D290-1449-9A7A-C8BFBE4E6808}"/>
              </a:ext>
            </a:extLst>
          </p:cNvPr>
          <p:cNvSpPr txBox="1">
            <a:spLocks/>
          </p:cNvSpPr>
          <p:nvPr/>
        </p:nvSpPr>
        <p:spPr>
          <a:xfrm>
            <a:off x="6248400" y="2009414"/>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55613" rtl="0" eaLnBrk="1" fontAlgn="base" latinLnBrk="0" hangingPunct="1">
              <a:lnSpc>
                <a:spcPct val="100000"/>
              </a:lnSpc>
              <a:spcBef>
                <a:spcPts val="0"/>
              </a:spcBef>
              <a:spcAft>
                <a:spcPts val="0"/>
              </a:spcAft>
              <a:buClrTx/>
              <a:buSzTx/>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panose="020F0502020204030204" pitchFamily="34" charset="0"/>
                <a:ea typeface="MS PGothic" charset="0"/>
                <a:cs typeface="Calibri" panose="020F0502020204030204" pitchFamily="34" charset="0"/>
              </a:rPr>
              <a:t>Endometrial Cancer</a:t>
            </a:r>
            <a:br>
              <a:rPr kumimoji="0" lang="en-US" sz="2000" b="1" i="0" u="none" strike="noStrike" kern="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8:30 PM CT (8:00 PM – 9:30 PM ET)</a:t>
            </a:r>
          </a:p>
        </p:txBody>
      </p:sp>
      <p:sp>
        <p:nvSpPr>
          <p:cNvPr id="3" name="Text Box 6">
            <a:extLst>
              <a:ext uri="{FF2B5EF4-FFF2-40B4-BE49-F238E27FC236}">
                <a16:creationId xmlns:a16="http://schemas.microsoft.com/office/drawing/2014/main" id="{FB34EBE2-2603-1A18-B803-23076A1AF1D2}"/>
              </a:ext>
            </a:extLst>
          </p:cNvPr>
          <p:cNvSpPr txBox="1">
            <a:spLocks noChangeArrowheads="1"/>
          </p:cNvSpPr>
          <p:nvPr/>
        </p:nvSpPr>
        <p:spPr bwMode="auto">
          <a:xfrm>
            <a:off x="0" y="1394862"/>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May 31,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2" name="Text Box 6">
            <a:extLst>
              <a:ext uri="{FF2B5EF4-FFF2-40B4-BE49-F238E27FC236}">
                <a16:creationId xmlns:a16="http://schemas.microsoft.com/office/drawing/2014/main" id="{34B090C5-3AA9-3F9A-807C-6AD0AE9ABF13}"/>
              </a:ext>
            </a:extLst>
          </p:cNvPr>
          <p:cNvSpPr txBox="1">
            <a:spLocks noChangeArrowheads="1"/>
          </p:cNvSpPr>
          <p:nvPr/>
        </p:nvSpPr>
        <p:spPr bwMode="auto">
          <a:xfrm>
            <a:off x="0" y="4830465"/>
            <a:ext cx="12192000" cy="5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Monday, June 1,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Content Placeholder 2">
            <a:extLst>
              <a:ext uri="{FF2B5EF4-FFF2-40B4-BE49-F238E27FC236}">
                <a16:creationId xmlns:a16="http://schemas.microsoft.com/office/drawing/2014/main" id="{2B635BF7-760F-70D6-7257-72FAC2E1E669}"/>
              </a:ext>
            </a:extLst>
          </p:cNvPr>
          <p:cNvSpPr txBox="1">
            <a:spLocks/>
          </p:cNvSpPr>
          <p:nvPr/>
        </p:nvSpPr>
        <p:spPr>
          <a:xfrm>
            <a:off x="3579747" y="332554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CAR T-Cell Therapy and Bispecific</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Antibodies for Non-Hodgkin Lymphoma</a:t>
            </a:r>
            <a:br>
              <a:rPr kumimoji="0" lang="en-US" sz="20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
        <p:nvSpPr>
          <p:cNvPr id="14" name="Content Placeholder 2">
            <a:extLst>
              <a:ext uri="{FF2B5EF4-FFF2-40B4-BE49-F238E27FC236}">
                <a16:creationId xmlns:a16="http://schemas.microsoft.com/office/drawing/2014/main" id="{6CDEA89B-F44E-3BF0-DC82-39449B20919E}"/>
              </a:ext>
            </a:extLst>
          </p:cNvPr>
          <p:cNvSpPr txBox="1">
            <a:spLocks/>
          </p:cNvSpPr>
          <p:nvPr/>
        </p:nvSpPr>
        <p:spPr>
          <a:xfrm>
            <a:off x="3579747" y="5463138"/>
            <a:ext cx="5303440" cy="1163269"/>
          </a:xfrm>
          <a:prstGeom prst="rect">
            <a:avLst/>
          </a:prstGeom>
          <a:solidFill>
            <a:srgbClr val="E9F1FC"/>
          </a:solidFill>
          <a:ln w="12700">
            <a:solidFill>
              <a:schemeClr val="bg1"/>
            </a:solidFill>
          </a:ln>
        </p:spPr>
        <p:txBody>
          <a:bodyPr tIns="109728"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331FF"/>
                </a:solidFill>
                <a:effectLst/>
                <a:uLnTx/>
                <a:uFillTx/>
                <a:latin typeface="Calibri" charset="0"/>
                <a:ea typeface="MS PGothic" pitchFamily="34" charset="-128"/>
              </a:rPr>
              <a:t>ADCs for Breast Cancer </a:t>
            </a:r>
          </a:p>
          <a:p>
            <a:pPr marL="98425" marR="0" lvl="0" indent="0" algn="ctr" defTabSz="412750" rtl="0" eaLnBrk="0" fontAlgn="base" latinLnBrk="0" hangingPunct="0">
              <a:lnSpc>
                <a:spcPct val="100000"/>
              </a:lnSpc>
              <a:spcBef>
                <a:spcPts val="0"/>
              </a:spcBef>
              <a:spcAft>
                <a:spcPts val="0"/>
              </a:spcAft>
              <a:buClr>
                <a:srgbClr val="000000"/>
              </a:buClr>
              <a:buSzPct val="100000"/>
              <a:buFont typeface="Arial" pitchFamily="-72" charset="0"/>
              <a:buNone/>
              <a:tabLst/>
              <a:defRPr/>
            </a:pPr>
            <a:r>
              <a:rPr kumimoji="0" lang="en-US" sz="2000" b="0" i="0" u="none" strike="noStrike" kern="0" cap="none" spc="0" normalizeH="0" baseline="0" noProof="0" dirty="0">
                <a:ln>
                  <a:noFill/>
                </a:ln>
                <a:solidFill>
                  <a:srgbClr val="000000"/>
                </a:solidFill>
                <a:effectLst/>
                <a:uLnTx/>
                <a:uFillTx/>
                <a:latin typeface="Calibri" charset="0"/>
                <a:ea typeface="MS PGothic" pitchFamily="34" charset="-128"/>
              </a:rPr>
              <a:t>7:00 PM – 9:00 PM CT (8:00 PM – 10:00 PM ET)</a:t>
            </a:r>
          </a:p>
        </p:txBody>
      </p:sp>
    </p:spTree>
    <p:custDataLst>
      <p:tags r:id="rId1"/>
    </p:custDataLst>
    <p:extLst>
      <p:ext uri="{BB962C8B-B14F-4D97-AF65-F5344CB8AC3E}">
        <p14:creationId xmlns:p14="http://schemas.microsoft.com/office/powerpoint/2010/main" val="2914034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3710019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09C1-0276-63EC-091D-B83BD941566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BCD728BF-EEAD-191F-F172-ED18BB944430}"/>
              </a:ext>
            </a:extLst>
          </p:cNvPr>
          <p:cNvSpPr txBox="1">
            <a:spLocks noChangeArrowheads="1"/>
          </p:cNvSpPr>
          <p:nvPr/>
        </p:nvSpPr>
        <p:spPr bwMode="auto">
          <a:xfrm>
            <a:off x="2438400" y="467686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Ashish M Kamat, MD, MBBS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Thomas Powles, MBBS, MRCP,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60A299A-5DCE-7969-278A-A91F7ED626C0}"/>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C8F76198-669B-FE95-8EF7-ADFE03A16104}"/>
              </a:ext>
            </a:extLst>
          </p:cNvPr>
          <p:cNvSpPr txBox="1">
            <a:spLocks noChangeArrowheads="1"/>
          </p:cNvSpPr>
          <p:nvPr/>
        </p:nvSpPr>
        <p:spPr bwMode="auto">
          <a:xfrm>
            <a:off x="4647392" y="410842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F7E4B32F-9767-3880-72DB-61CD362AFA8A}"/>
              </a:ext>
            </a:extLst>
          </p:cNvPr>
          <p:cNvSpPr>
            <a:spLocks noGrp="1" noChangeArrowheads="1"/>
          </p:cNvSpPr>
          <p:nvPr>
            <p:ph type="title"/>
          </p:nvPr>
        </p:nvSpPr>
        <p:spPr>
          <a:xfrm>
            <a:off x="0" y="13953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1DD8053-2DA2-3C5C-99A0-5333639D21B9}"/>
              </a:ext>
            </a:extLst>
          </p:cNvPr>
          <p:cNvSpPr txBox="1">
            <a:spLocks noChangeArrowheads="1"/>
          </p:cNvSpPr>
          <p:nvPr/>
        </p:nvSpPr>
        <p:spPr bwMode="auto">
          <a:xfrm>
            <a:off x="0" y="296542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May 5,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306BD7D0-842C-F212-5E78-B01B457B454C}"/>
              </a:ext>
            </a:extLst>
          </p:cNvPr>
          <p:cNvSpPr txBox="1">
            <a:spLocks noChangeArrowheads="1"/>
          </p:cNvSpPr>
          <p:nvPr/>
        </p:nvSpPr>
        <p:spPr bwMode="auto">
          <a:xfrm>
            <a:off x="0" y="2313711"/>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F95B76F1-D364-2958-A470-A252D626EB55}"/>
              </a:ext>
            </a:extLst>
          </p:cNvPr>
          <p:cNvSpPr txBox="1">
            <a:spLocks noChangeArrowheads="1"/>
          </p:cNvSpPr>
          <p:nvPr/>
        </p:nvSpPr>
        <p:spPr bwMode="auto">
          <a:xfrm>
            <a:off x="0" y="1606902"/>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Non-Muscle-Invasive and Muscle-Invasive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Urothelial Bladder Cancer</a:t>
            </a:r>
          </a:p>
        </p:txBody>
      </p:sp>
    </p:spTree>
    <p:custDataLst>
      <p:tags r:id="rId1"/>
    </p:custDataLst>
    <p:extLst>
      <p:ext uri="{BB962C8B-B14F-4D97-AF65-F5344CB8AC3E}">
        <p14:creationId xmlns:p14="http://schemas.microsoft.com/office/powerpoint/2010/main" val="3474853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9504194" cy="4605235"/>
          </a:xfrm>
        </p:spPr>
        <p:txBody>
          <a:bodyPr/>
          <a:lstStyle/>
          <a:p>
            <a:pPr marL="98425" indent="0">
              <a:buNone/>
            </a:pPr>
            <a:r>
              <a:rPr lang="en-US" sz="2500" b="0" dirty="0"/>
              <a:t>This activity is supported by educational grants from Genentech, a member of the Roche Group, and Natera Inc.</a:t>
            </a:r>
          </a:p>
        </p:txBody>
      </p:sp>
      <p:sp>
        <p:nvSpPr>
          <p:cNvPr id="4" name="Title 1">
            <a:extLst>
              <a:ext uri="{FF2B5EF4-FFF2-40B4-BE49-F238E27FC236}">
                <a16:creationId xmlns:a16="http://schemas.microsoft.com/office/drawing/2014/main" id="{E2A781DF-C0C5-8C9F-C624-31158E1BDD61}"/>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5" name="Content Placeholder 2">
            <a:extLst>
              <a:ext uri="{FF2B5EF4-FFF2-40B4-BE49-F238E27FC236}">
                <a16:creationId xmlns:a16="http://schemas.microsoft.com/office/drawing/2014/main" id="{0607DA66-9DED-A973-5706-8669A016507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4217218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Kamat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792404" y="1370013"/>
          <a:ext cx="10598730" cy="4586468"/>
        </p:xfrm>
        <a:graphic>
          <a:graphicData uri="http://schemas.openxmlformats.org/drawingml/2006/table">
            <a:tbl>
              <a:tblPr firstRow="1" bandRow="1">
                <a:tableStyleId>{F2DE63D5-997A-4646-A377-4702673A728D}</a:tableStyleId>
              </a:tblPr>
              <a:tblGrid>
                <a:gridCol w="2965882">
                  <a:extLst>
                    <a:ext uri="{9D8B030D-6E8A-4147-A177-3AD203B41FA5}">
                      <a16:colId xmlns:a16="http://schemas.microsoft.com/office/drawing/2014/main" val="20000"/>
                    </a:ext>
                  </a:extLst>
                </a:gridCol>
                <a:gridCol w="7632848">
                  <a:extLst>
                    <a:ext uri="{9D8B030D-6E8A-4147-A177-3AD203B41FA5}">
                      <a16:colId xmlns:a16="http://schemas.microsoft.com/office/drawing/2014/main" val="3833924404"/>
                    </a:ext>
                  </a:extLst>
                </a:gridCol>
              </a:tblGrid>
              <a:tr h="196067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a:t>
                      </a:r>
                      <a:r>
                        <a:rPr lang="en-US" sz="1800" b="0" kern="1200" dirty="0" err="1">
                          <a:solidFill>
                            <a:schemeClr val="tx1"/>
                          </a:solidFill>
                          <a:effectLst/>
                          <a:latin typeface="+mn-lt"/>
                          <a:ea typeface="+mn-ea"/>
                          <a:cs typeface="+mn-cs"/>
                        </a:rPr>
                        <a:t>Atonco</a:t>
                      </a:r>
                      <a:r>
                        <a:rPr lang="en-US" sz="1800" b="0" kern="1200" dirty="0">
                          <a:solidFill>
                            <a:schemeClr val="tx1"/>
                          </a:solidFill>
                          <a:effectLst/>
                          <a:latin typeface="+mn-lt"/>
                          <a:ea typeface="+mn-ea"/>
                          <a:cs typeface="+mn-cs"/>
                        </a:rPr>
                        <a:t>, Biological Dynamics, Bristol Myers Squibb, Carisma Therapeutics, CG Oncology, </a:t>
                      </a:r>
                      <a:r>
                        <a:rPr lang="en-US" sz="1800" b="0" kern="1200" dirty="0" err="1">
                          <a:solidFill>
                            <a:schemeClr val="tx1"/>
                          </a:solidFill>
                          <a:effectLst/>
                          <a:latin typeface="+mn-lt"/>
                          <a:ea typeface="+mn-ea"/>
                          <a:cs typeface="+mn-cs"/>
                        </a:rPr>
                        <a:t>Cystotech</a:t>
                      </a:r>
                      <a:r>
                        <a:rPr lang="en-US" sz="1800" b="0" kern="1200" dirty="0">
                          <a:solidFill>
                            <a:schemeClr val="tx1"/>
                          </a:solidFill>
                          <a:effectLst/>
                          <a:latin typeface="+mn-lt"/>
                          <a:ea typeface="+mn-ea"/>
                          <a:cs typeface="+mn-cs"/>
                        </a:rPr>
                        <a:t>, Eisai Inc, </a:t>
                      </a:r>
                      <a:r>
                        <a:rPr lang="en-US" sz="1800" b="0" kern="1200" dirty="0" err="1">
                          <a:solidFill>
                            <a:schemeClr val="tx1"/>
                          </a:solidFill>
                          <a:effectLst/>
                          <a:latin typeface="+mn-lt"/>
                          <a:ea typeface="+mn-ea"/>
                          <a:cs typeface="+mn-cs"/>
                        </a:rPr>
                        <a:t>enGene</a:t>
                      </a:r>
                      <a:r>
                        <a:rPr lang="en-US" sz="1800" b="0" kern="1200" dirty="0">
                          <a:solidFill>
                            <a:schemeClr val="tx1"/>
                          </a:solidFill>
                          <a:effectLst/>
                          <a:latin typeface="+mn-lt"/>
                          <a:ea typeface="+mn-ea"/>
                          <a:cs typeface="+mn-cs"/>
                        </a:rPr>
                        <a:t>, Ferring Pharmaceuticals, Genentech, a member of the Roche Group, Imagin Medical, </a:t>
                      </a:r>
                      <a:r>
                        <a:rPr lang="en-US" sz="1800" b="0" kern="1200" dirty="0" err="1">
                          <a:solidFill>
                            <a:schemeClr val="tx1"/>
                          </a:solidFill>
                          <a:effectLst/>
                          <a:latin typeface="+mn-lt"/>
                          <a:ea typeface="+mn-ea"/>
                          <a:cs typeface="+mn-cs"/>
                        </a:rPr>
                        <a:t>ImmunityBio</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Imvax</a:t>
                      </a:r>
                      <a:r>
                        <a:rPr lang="en-US" sz="1800" b="0" kern="1200" dirty="0">
                          <a:solidFill>
                            <a:schemeClr val="tx1"/>
                          </a:solidFill>
                          <a:effectLst/>
                          <a:latin typeface="+mn-lt"/>
                          <a:ea typeface="+mn-ea"/>
                          <a:cs typeface="+mn-cs"/>
                        </a:rPr>
                        <a:t> Inc, Incyte Corporation, Janssen Biotech Inc, Medac, Merck, </a:t>
                      </a:r>
                      <a:r>
                        <a:rPr lang="en-US" sz="1800" b="0" kern="1200" dirty="0" err="1">
                          <a:solidFill>
                            <a:schemeClr val="tx1"/>
                          </a:solidFill>
                          <a:effectLst/>
                          <a:latin typeface="+mn-lt"/>
                          <a:ea typeface="+mn-ea"/>
                          <a:cs typeface="+mn-cs"/>
                        </a:rPr>
                        <a:t>Nonagen</a:t>
                      </a:r>
                      <a:r>
                        <a:rPr lang="en-US" sz="1800" b="0" kern="1200" dirty="0">
                          <a:solidFill>
                            <a:schemeClr val="tx1"/>
                          </a:solidFill>
                          <a:effectLst/>
                          <a:latin typeface="+mn-lt"/>
                          <a:ea typeface="+mn-ea"/>
                          <a:cs typeface="+mn-cs"/>
                        </a:rPr>
                        <a:t> Bioscience, Pfizer Inc, </a:t>
                      </a:r>
                      <a:r>
                        <a:rPr lang="en-US" sz="1800" b="0" kern="1200" dirty="0" err="1">
                          <a:solidFill>
                            <a:schemeClr val="tx1"/>
                          </a:solidFill>
                          <a:effectLst/>
                          <a:latin typeface="+mn-lt"/>
                          <a:ea typeface="+mn-ea"/>
                          <a:cs typeface="+mn-cs"/>
                        </a:rPr>
                        <a:t>Photocure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Protara</a:t>
                      </a:r>
                      <a:r>
                        <a:rPr lang="en-US" sz="1800" b="0" kern="1200" dirty="0">
                          <a:solidFill>
                            <a:schemeClr val="tx1"/>
                          </a:solidFill>
                          <a:effectLst/>
                          <a:latin typeface="+mn-lt"/>
                          <a:ea typeface="+mn-ea"/>
                          <a:cs typeface="+mn-cs"/>
                        </a:rPr>
                        <a:t> Therapeutics,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Theralase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Urogen</a:t>
                      </a:r>
                      <a:r>
                        <a:rPr lang="en-US" sz="1800" b="0" kern="1200" dirty="0">
                          <a:solidFill>
                            <a:schemeClr val="tx1"/>
                          </a:solidFill>
                          <a:effectLst/>
                          <a:latin typeface="+mn-lt"/>
                          <a:ea typeface="+mn-ea"/>
                          <a:cs typeface="+mn-cs"/>
                        </a:rPr>
                        <a:t> Pharma, US Biotest Inc, Valar Labs, Vivet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584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Patents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CyPRIT</a:t>
                      </a:r>
                      <a:r>
                        <a:rPr lang="en-US" sz="1800" b="0" kern="1200" dirty="0">
                          <a:solidFill>
                            <a:schemeClr val="tx1"/>
                          </a:solidFill>
                          <a:effectLst/>
                          <a:latin typeface="+mn-lt"/>
                          <a:ea typeface="+mn-ea"/>
                          <a:cs typeface="+mn-cs"/>
                        </a:rPr>
                        <a:t> (Cytokine Predictors of Response to Intravesical Therapy) — Joint patent with MD Anderson Cancer Center # 00043705</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7259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Arquer</a:t>
                      </a:r>
                      <a:r>
                        <a:rPr lang="en-US" sz="1800" b="0" kern="1200" dirty="0">
                          <a:solidFill>
                            <a:schemeClr val="tx1"/>
                          </a:solidFill>
                          <a:effectLst/>
                          <a:latin typeface="+mn-lt"/>
                          <a:ea typeface="+mn-ea"/>
                          <a:cs typeface="+mn-cs"/>
                        </a:rPr>
                        <a:t> Diagnostics, </a:t>
                      </a:r>
                      <a:r>
                        <a:rPr lang="en-US" sz="1800" b="0" kern="1200" dirty="0" err="1">
                          <a:solidFill>
                            <a:schemeClr val="tx1"/>
                          </a:solidFill>
                          <a:effectLst/>
                          <a:latin typeface="+mn-lt"/>
                          <a:ea typeface="+mn-ea"/>
                          <a:cs typeface="+mn-cs"/>
                        </a:rPr>
                        <a:t>enGene</a:t>
                      </a:r>
                      <a:r>
                        <a:rPr lang="en-US" sz="1800" b="0" kern="1200" dirty="0">
                          <a:solidFill>
                            <a:schemeClr val="tx1"/>
                          </a:solidFill>
                          <a:effectLst/>
                          <a:latin typeface="+mn-lt"/>
                          <a:ea typeface="+mn-ea"/>
                          <a:cs typeface="+mn-cs"/>
                        </a:rPr>
                        <a:t>, Ferring Pharmaceuticals </a:t>
                      </a:r>
                      <a:r>
                        <a:rPr lang="en-US" sz="1800" b="0" kern="1200" dirty="0" err="1">
                          <a:solidFill>
                            <a:schemeClr val="tx1"/>
                          </a:solidFill>
                          <a:effectLst/>
                          <a:latin typeface="+mn-lt"/>
                          <a:ea typeface="+mn-ea"/>
                          <a:cs typeface="+mn-cs"/>
                        </a:rPr>
                        <a:t>Photocure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4371771"/>
                  </a:ext>
                </a:extLst>
              </a:tr>
              <a:tr h="114404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American Urological Association (AUA), </a:t>
                      </a:r>
                      <a:r>
                        <a:rPr lang="en-US" sz="1800" b="0" i="1" kern="1200" dirty="0">
                          <a:solidFill>
                            <a:schemeClr val="tx1"/>
                          </a:solidFill>
                          <a:effectLst/>
                          <a:latin typeface="+mn-lt"/>
                          <a:ea typeface="+mn-ea"/>
                          <a:cs typeface="+mn-cs"/>
                        </a:rPr>
                        <a:t>European Urology Oncology, </a:t>
                      </a:r>
                      <a:r>
                        <a:rPr lang="en-US" sz="1800" b="0" kern="1200" dirty="0">
                          <a:solidFill>
                            <a:schemeClr val="tx1"/>
                          </a:solidFill>
                          <a:effectLst/>
                          <a:latin typeface="+mn-lt"/>
                          <a:ea typeface="+mn-ea"/>
                          <a:cs typeface="+mn-cs"/>
                        </a:rPr>
                        <a:t>International Bladder Cancer Group (IBCG), </a:t>
                      </a:r>
                      <a:r>
                        <a:rPr lang="en-US" sz="1800" b="0" i="1" kern="1200" dirty="0">
                          <a:solidFill>
                            <a:schemeClr val="tx1"/>
                          </a:solidFill>
                          <a:effectLst/>
                          <a:latin typeface="+mn-lt"/>
                          <a:ea typeface="+mn-ea"/>
                          <a:cs typeface="+mn-cs"/>
                        </a:rPr>
                        <a:t>Journal of Urology</a:t>
                      </a:r>
                      <a:r>
                        <a:rPr lang="en-US" sz="1800" b="0" kern="1200" dirty="0">
                          <a:solidFill>
                            <a:schemeClr val="tx1"/>
                          </a:solidFill>
                          <a:effectLst/>
                          <a:latin typeface="+mn-lt"/>
                          <a:ea typeface="+mn-ea"/>
                          <a:cs typeface="+mn-cs"/>
                        </a:rPr>
                        <a:t>, Patient-Centered Outcomes Research Institute (PCORI), SWOG, </a:t>
                      </a:r>
                      <a:r>
                        <a:rPr lang="en-US" sz="1800" b="0" kern="1200" dirty="0" err="1">
                          <a:solidFill>
                            <a:schemeClr val="tx1"/>
                          </a:solidFill>
                          <a:effectLst/>
                          <a:latin typeface="+mn-lt"/>
                          <a:ea typeface="+mn-ea"/>
                          <a:cs typeface="+mn-cs"/>
                        </a:rPr>
                        <a:t>UroToday</a:t>
                      </a:r>
                      <a:r>
                        <a:rPr lang="en-US" sz="1800" b="0" kern="1200" dirty="0">
                          <a:solidFill>
                            <a:schemeClr val="tx1"/>
                          </a:solidFill>
                          <a:effectLst/>
                          <a:latin typeface="+mn-lt"/>
                          <a:ea typeface="+mn-ea"/>
                          <a:cs typeface="+mn-cs"/>
                        </a:rPr>
                        <a:t>, World Bladder Cancer Patient Coalition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3756226"/>
                  </a:ext>
                </a:extLst>
              </a:tr>
            </a:tbl>
          </a:graphicData>
        </a:graphic>
      </p:graphicFrame>
    </p:spTree>
    <p:custDataLst>
      <p:tags r:id="rId1"/>
    </p:custDataLst>
    <p:extLst>
      <p:ext uri="{BB962C8B-B14F-4D97-AF65-F5344CB8AC3E}">
        <p14:creationId xmlns:p14="http://schemas.microsoft.com/office/powerpoint/2010/main" val="1899740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Powles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375245" y="1585930"/>
          <a:ext cx="9433048" cy="4075318"/>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61117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Bristol Myers Squibb, Eisai Inc, Exelixis Inc, Incyte Corporation, Ipsen Biopharmaceuticals Inc, Johnson &amp; Johnson, Merck Serono, MSD, Novartis, Pfizer Inc, Roche Laboratories Inc, Seagen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1117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Bristol Myers Squibb, Eisai Inc, Exelixis Inc, Ipsen Biopharmaceuticals Inc, Johnson &amp; Johnson, Merck Serono, MSD, Novartis, Pfizer Inc, Roche Laboratories Inc, Seagen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r h="85297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Mashup Media LLC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666680"/>
                  </a:ext>
                </a:extLst>
              </a:tr>
            </a:tbl>
          </a:graphicData>
        </a:graphic>
      </p:graphicFrame>
    </p:spTree>
    <p:custDataLst>
      <p:tags r:id="rId1"/>
    </p:custDataLst>
    <p:extLst>
      <p:ext uri="{BB962C8B-B14F-4D97-AF65-F5344CB8AC3E}">
        <p14:creationId xmlns:p14="http://schemas.microsoft.com/office/powerpoint/2010/main" val="3821760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A0E32-917B-F1E6-CEF8-DB411862C740}"/>
              </a:ext>
            </a:extLst>
          </p:cNvPr>
          <p:cNvPicPr>
            <a:picLocks noChangeAspect="1"/>
          </p:cNvPicPr>
          <p:nvPr/>
        </p:nvPicPr>
        <p:blipFill>
          <a:blip r:embed="rId2"/>
          <a:stretch>
            <a:fillRect/>
          </a:stretch>
        </p:blipFill>
        <p:spPr>
          <a:xfrm>
            <a:off x="5031204" y="332656"/>
            <a:ext cx="6656740" cy="374441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C562A935-1189-3C3C-BF73-44BD0015DC36}"/>
              </a:ext>
            </a:extLst>
          </p:cNvPr>
          <p:cNvPicPr>
            <a:picLocks noChangeAspect="1"/>
          </p:cNvPicPr>
          <p:nvPr/>
        </p:nvPicPr>
        <p:blipFill>
          <a:blip r:embed="rId3"/>
          <a:stretch>
            <a:fillRect/>
          </a:stretch>
        </p:blipFill>
        <p:spPr>
          <a:xfrm>
            <a:off x="335360" y="2348880"/>
            <a:ext cx="6656740" cy="37444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Inc,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Seagen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Stemline Therapeutics Inc, Sumitomo Pharma America, Summit Therapeutics,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p>
        </p:txBody>
      </p:sp>
    </p:spTree>
    <p:extLst>
      <p:ext uri="{BB962C8B-B14F-4D97-AF65-F5344CB8AC3E}">
        <p14:creationId xmlns:p14="http://schemas.microsoft.com/office/powerpoint/2010/main" val="1103920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Ashish Kamat, MD, MBBS</a:t>
            </a:r>
          </a:p>
          <a:p>
            <a:pPr>
              <a:lnSpc>
                <a:spcPct val="100000"/>
              </a:lnSpc>
              <a:spcBef>
                <a:spcPts val="0"/>
              </a:spcBef>
              <a:spcAft>
                <a:spcPts val="600"/>
              </a:spcAft>
            </a:pPr>
            <a:r>
              <a:rPr lang="en-US" sz="1800" b="0" dirty="0"/>
              <a:t>Shore ND et al. </a:t>
            </a:r>
            <a:r>
              <a:rPr lang="en-US" sz="1800" b="0" dirty="0" err="1"/>
              <a:t>Sasanlimab</a:t>
            </a:r>
            <a:r>
              <a:rPr lang="en-US" sz="1800" b="0" dirty="0"/>
              <a:t> plus BCG in BCG-naive, high-risk non-muscle invasive bladder cancer: The randomized phase 3 CREST trial. </a:t>
            </a:r>
            <a:r>
              <a:rPr lang="en-US" sz="1800" b="0" i="1" dirty="0"/>
              <a:t>Nat Med </a:t>
            </a:r>
            <a:r>
              <a:rPr lang="en-US" sz="1800" b="0" dirty="0"/>
              <a:t>2025;31(8):2806-14.</a:t>
            </a:r>
          </a:p>
          <a:p>
            <a:pPr>
              <a:lnSpc>
                <a:spcPct val="100000"/>
              </a:lnSpc>
              <a:spcBef>
                <a:spcPts val="0"/>
              </a:spcBef>
              <a:spcAft>
                <a:spcPts val="600"/>
              </a:spcAft>
            </a:pPr>
            <a:r>
              <a:rPr lang="en-US" sz="1800" b="0" dirty="0"/>
              <a:t>De Santis M et al. Durvalumab in combination with BCG for BCG-naive, high-risk, non-muscle-invasive bladder cancer (POTOMAC): Final analysis of a </a:t>
            </a:r>
            <a:r>
              <a:rPr lang="en-US" sz="1800" b="0" dirty="0" err="1"/>
              <a:t>randomised</a:t>
            </a:r>
            <a:r>
              <a:rPr lang="en-US" sz="1800" b="0" dirty="0"/>
              <a:t>, open-label, phase 3 trial. </a:t>
            </a:r>
            <a:r>
              <a:rPr lang="en-US" sz="1800" b="0" i="1" dirty="0"/>
              <a:t>Lancet</a:t>
            </a:r>
            <a:r>
              <a:rPr lang="en-US" sz="1800" b="0" dirty="0"/>
              <a:t> 2025;406(10516):2221-34.</a:t>
            </a:r>
          </a:p>
          <a:p>
            <a:pPr>
              <a:lnSpc>
                <a:spcPct val="100000"/>
              </a:lnSpc>
              <a:spcBef>
                <a:spcPts val="0"/>
              </a:spcBef>
              <a:spcAft>
                <a:spcPts val="600"/>
              </a:spcAft>
            </a:pPr>
            <a:r>
              <a:rPr lang="en-US" sz="1800" b="0" dirty="0" err="1"/>
              <a:t>Rouprêt</a:t>
            </a:r>
            <a:r>
              <a:rPr lang="en-US" sz="1800" b="0" dirty="0"/>
              <a:t> M et al. ALBAN (GETUG-AFU 37): A phase III, randomized, open-label international trial of intravenous atezolizumab and intravesical bacillus Calmette-Guerin (BCG) versus BCG alone in BCG-naive high-risk, non-muscle-invasive bladder cancer (NMIBC). </a:t>
            </a:r>
            <a:r>
              <a:rPr lang="en-US" sz="1800" b="0" i="1" dirty="0"/>
              <a:t>Ann Oncol </a:t>
            </a:r>
            <a:r>
              <a:rPr lang="en-US" sz="1800" b="0" dirty="0"/>
              <a:t>2026;37(1):44-52.</a:t>
            </a:r>
          </a:p>
          <a:p>
            <a:pPr>
              <a:lnSpc>
                <a:spcPct val="100000"/>
              </a:lnSpc>
              <a:spcBef>
                <a:spcPts val="0"/>
              </a:spcBef>
              <a:spcAft>
                <a:spcPts val="600"/>
              </a:spcAft>
            </a:pPr>
            <a:r>
              <a:rPr lang="en-US" sz="1800" b="0" dirty="0"/>
              <a:t>Hayne D et al. Mitomycin plus BCG as adjuvant intravesical therapy for high-risk, non–muscle-invasive bladder cancer: A randomized phase 3 trial (ANZUP 1301). ASCO 2025;Abstract LBA4504. </a:t>
            </a:r>
          </a:p>
          <a:p>
            <a:pPr>
              <a:lnSpc>
                <a:spcPct val="100000"/>
              </a:lnSpc>
              <a:spcBef>
                <a:spcPts val="0"/>
              </a:spcBef>
              <a:spcAft>
                <a:spcPts val="600"/>
              </a:spcAft>
            </a:pPr>
            <a:r>
              <a:rPr lang="en-US" sz="1800" b="0" dirty="0"/>
              <a:t>Daneshmand S et al. TAR-200 for bacillus Calmette-Guerin-unresponsive high-risk non-muscle-invasive bladder cancer: Results from the phase IIb SunRISe-1 study. </a:t>
            </a:r>
            <a:r>
              <a:rPr lang="en-US" sz="1800" b="0" i="1" dirty="0"/>
              <a:t>J Clin Oncol </a:t>
            </a:r>
            <a:r>
              <a:rPr lang="en-US" sz="1800" b="0" dirty="0"/>
              <a:t>2025;43(33):3578-88.</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p:txBody>
          <a:bodyPr/>
          <a:lstStyle/>
          <a:p>
            <a:pPr marL="98425" indent="0">
              <a:lnSpc>
                <a:spcPct val="100000"/>
              </a:lnSpc>
              <a:spcBef>
                <a:spcPts val="0"/>
              </a:spcBef>
              <a:spcAft>
                <a:spcPts val="600"/>
              </a:spcAft>
              <a:buNone/>
            </a:pPr>
            <a:r>
              <a:rPr lang="en-US" sz="2000" dirty="0">
                <a:solidFill>
                  <a:srgbClr val="0432FF"/>
                </a:solidFill>
              </a:rPr>
              <a:t>Ashish Kamat, MD, MBBS (continued)</a:t>
            </a:r>
          </a:p>
          <a:p>
            <a:pPr>
              <a:lnSpc>
                <a:spcPct val="100000"/>
              </a:lnSpc>
              <a:spcBef>
                <a:spcPts val="0"/>
              </a:spcBef>
              <a:spcAft>
                <a:spcPts val="600"/>
              </a:spcAft>
            </a:pPr>
            <a:r>
              <a:rPr lang="en-US" sz="1800" b="0" dirty="0"/>
              <a:t>Jacob JM et al. TAR-200 monotherapy in patients with bacillus Calmette-Guérin-unresponsive high-risk non–muscle-invasive bladder cancer carcinoma in situ: 1-year durability and patient-reported outcomes from SUNRISE-1. AUA 2025.</a:t>
            </a:r>
          </a:p>
          <a:p>
            <a:pPr>
              <a:lnSpc>
                <a:spcPct val="100000"/>
              </a:lnSpc>
              <a:spcBef>
                <a:spcPts val="0"/>
              </a:spcBef>
              <a:spcAft>
                <a:spcPts val="600"/>
              </a:spcAft>
            </a:pPr>
            <a:r>
              <a:rPr lang="en-US" sz="1800" b="0" dirty="0"/>
              <a:t>Guerrero-Ramos F et al. TAR-200 monotherapy in patients with bacillus Calmette-Guérin–unresponsive papillary disease–only high-risk non–muscle-invasive bladder cancer: First results from cohort 4 of SUNRISE-1. AUA 2025.</a:t>
            </a:r>
          </a:p>
          <a:p>
            <a:pPr>
              <a:lnSpc>
                <a:spcPct val="100000"/>
              </a:lnSpc>
              <a:spcBef>
                <a:spcPts val="0"/>
              </a:spcBef>
              <a:spcAft>
                <a:spcPts val="600"/>
              </a:spcAft>
            </a:pPr>
            <a:r>
              <a:rPr lang="en-US" sz="1800" b="0" dirty="0"/>
              <a:t>Daneshmand S et al. Erdafitinib in patients with high- and intermediate-risk non-muscle-invasive bladder cancer: Final analysis of THOR-2 Study. </a:t>
            </a:r>
            <a:r>
              <a:rPr lang="en-US" sz="1800" b="0" i="1" dirty="0" err="1"/>
              <a:t>Eur</a:t>
            </a:r>
            <a:r>
              <a:rPr lang="en-US" sz="1800" b="0" i="1" dirty="0"/>
              <a:t> </a:t>
            </a:r>
            <a:r>
              <a:rPr lang="en-US" sz="1800" b="0" i="1" dirty="0" err="1"/>
              <a:t>Urol</a:t>
            </a:r>
            <a:r>
              <a:rPr lang="en-US" sz="1800" b="0" i="1" dirty="0"/>
              <a:t> </a:t>
            </a:r>
            <a:r>
              <a:rPr lang="en-US" sz="1800" b="0" dirty="0"/>
              <a:t>2026;89(2):165-73.</a:t>
            </a:r>
          </a:p>
          <a:p>
            <a:pPr>
              <a:lnSpc>
                <a:spcPct val="100000"/>
              </a:lnSpc>
              <a:spcBef>
                <a:spcPts val="0"/>
              </a:spcBef>
              <a:spcAft>
                <a:spcPts val="600"/>
              </a:spcAft>
            </a:pPr>
            <a:r>
              <a:rPr lang="en-US" sz="1800" b="0" dirty="0"/>
              <a:t>Chang SS et al. Prolonged progression-free survival, disease-free survival, and cystectomy avoidance with IL-15 receptor lymphocyte-stimulating agent NAI plus bacillus Calmette-Guerin in bacillus Calmette-Guerin-unresponsive papillary-only </a:t>
            </a:r>
            <a:r>
              <a:rPr lang="en-US" sz="1800" b="0" dirty="0" err="1"/>
              <a:t>nonmuscle</a:t>
            </a:r>
            <a:r>
              <a:rPr lang="en-US" sz="1800" b="0" dirty="0"/>
              <a:t>-invasive bladder cancer. </a:t>
            </a:r>
            <a:r>
              <a:rPr lang="en-US" sz="1800" b="0" i="1" dirty="0"/>
              <a:t>J </a:t>
            </a:r>
            <a:r>
              <a:rPr lang="en-US" sz="1800" b="0" i="1" dirty="0" err="1"/>
              <a:t>Urol</a:t>
            </a:r>
            <a:r>
              <a:rPr lang="en-US" sz="1800" b="0" i="1" dirty="0"/>
              <a:t> </a:t>
            </a:r>
            <a:r>
              <a:rPr lang="en-US" sz="1800" b="0" dirty="0"/>
              <a:t>2026;215(1):44-56. </a:t>
            </a:r>
          </a:p>
          <a:p>
            <a:pPr>
              <a:lnSpc>
                <a:spcPct val="100000"/>
              </a:lnSpc>
              <a:spcBef>
                <a:spcPts val="0"/>
              </a:spcBef>
              <a:spcAft>
                <a:spcPts val="600"/>
              </a:spcAft>
            </a:pPr>
            <a:r>
              <a:rPr lang="en-US" sz="1800" b="0" dirty="0"/>
              <a:t>Wang B et al. Real-world experience with a commercial circulating tumor </a:t>
            </a:r>
            <a:r>
              <a:rPr lang="en-US" sz="1800" b="0" dirty="0" err="1"/>
              <a:t>dna</a:t>
            </a:r>
            <a:r>
              <a:rPr lang="en-US" sz="1800" b="0" dirty="0"/>
              <a:t> assay in non-muscle-invasive bladder cancer. </a:t>
            </a:r>
            <a:r>
              <a:rPr lang="en-US" sz="1800" b="0" i="1" dirty="0" err="1"/>
              <a:t>Eur</a:t>
            </a:r>
            <a:r>
              <a:rPr lang="en-US" sz="1800" b="0" i="1" dirty="0"/>
              <a:t> </a:t>
            </a:r>
            <a:r>
              <a:rPr lang="en-US" sz="1800" b="0" i="1" dirty="0" err="1"/>
              <a:t>Urol</a:t>
            </a:r>
            <a:r>
              <a:rPr lang="en-US" sz="1800" b="0" i="1" dirty="0"/>
              <a:t> Oncol </a:t>
            </a:r>
            <a:r>
              <a:rPr lang="en-US" sz="1800" b="0" dirty="0"/>
              <a:t>2025 August;8(4):883-7.</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912287" y="1416053"/>
            <a:ext cx="10152265" cy="4605235"/>
          </a:xfrm>
        </p:spPr>
        <p:txBody>
          <a:bodyPr/>
          <a:lstStyle/>
          <a:p>
            <a:pPr marL="98425" indent="0">
              <a:lnSpc>
                <a:spcPct val="100000"/>
              </a:lnSpc>
              <a:spcBef>
                <a:spcPts val="0"/>
              </a:spcBef>
              <a:spcAft>
                <a:spcPts val="600"/>
              </a:spcAft>
              <a:buNone/>
            </a:pPr>
            <a:r>
              <a:rPr lang="en-US" sz="2000" dirty="0">
                <a:solidFill>
                  <a:srgbClr val="0432FF"/>
                </a:solidFill>
              </a:rPr>
              <a:t>Thomas Powles, MBBS, MRCP, MD</a:t>
            </a:r>
          </a:p>
          <a:p>
            <a:pPr>
              <a:lnSpc>
                <a:spcPct val="100000"/>
              </a:lnSpc>
              <a:spcBef>
                <a:spcPts val="0"/>
              </a:spcBef>
              <a:spcAft>
                <a:spcPts val="600"/>
              </a:spcAft>
            </a:pPr>
            <a:r>
              <a:rPr lang="en-US" sz="1800" b="0" dirty="0"/>
              <a:t>Meeks JJ et al. The first report of disease-free survival analyses from the NIAGARA trial of perioperative durvalumab plus neoadjuvant chemotherapy in muscle-invasive bladder cancer. AUA 2025;Abstract PD37-09.</a:t>
            </a:r>
          </a:p>
          <a:p>
            <a:pPr>
              <a:lnSpc>
                <a:spcPct val="100000"/>
              </a:lnSpc>
              <a:spcBef>
                <a:spcPts val="0"/>
              </a:spcBef>
              <a:spcAft>
                <a:spcPts val="600"/>
              </a:spcAft>
            </a:pPr>
            <a:r>
              <a:rPr lang="en-US" sz="1800" b="0" dirty="0"/>
              <a:t>Powles T et al. Circulating tumor DNA (ctDNA) in patients with muscle-invasive bladder cancer (MIBC) who received perioperative durvalumab (D) in NIAGARA. ASCO 2025;Abstract 4503. </a:t>
            </a:r>
          </a:p>
          <a:p>
            <a:pPr>
              <a:lnSpc>
                <a:spcPct val="100000"/>
              </a:lnSpc>
              <a:spcBef>
                <a:spcPts val="0"/>
              </a:spcBef>
              <a:spcAft>
                <a:spcPts val="600"/>
              </a:spcAft>
            </a:pPr>
            <a:r>
              <a:rPr lang="en-US" sz="1800" b="0" dirty="0"/>
              <a:t>Van der Heijden MS et al. Urinary tumor DNA (</a:t>
            </a:r>
            <a:r>
              <a:rPr lang="en-US" sz="1800" b="0" dirty="0" err="1"/>
              <a:t>utDNA</a:t>
            </a:r>
            <a:r>
              <a:rPr lang="en-US" sz="1800" b="0" dirty="0"/>
              <a:t>) and circulating tumor DNA (ctDNA) in patients (pts) with muscle-invasive bladder cancer (MIBC) who received perioperative durvalumab (D) in NIAGARA. Genitourinary Cancers Symposium 2026;Abstract 636. </a:t>
            </a:r>
          </a:p>
          <a:p>
            <a:pPr>
              <a:lnSpc>
                <a:spcPct val="100000"/>
              </a:lnSpc>
              <a:spcBef>
                <a:spcPts val="0"/>
              </a:spcBef>
              <a:spcAft>
                <a:spcPts val="600"/>
              </a:spcAft>
            </a:pPr>
            <a:r>
              <a:rPr lang="en-US" sz="1800" b="0" dirty="0" err="1"/>
              <a:t>Vulsteke</a:t>
            </a:r>
            <a:r>
              <a:rPr lang="en-US" sz="1800" b="0" dirty="0"/>
              <a:t> C et al. Perioperative </a:t>
            </a:r>
            <a:r>
              <a:rPr lang="en-US" sz="1800" b="0" dirty="0" err="1"/>
              <a:t>enfortumab</a:t>
            </a:r>
            <a:r>
              <a:rPr lang="en-US" sz="1800" b="0" dirty="0"/>
              <a:t> </a:t>
            </a:r>
            <a:r>
              <a:rPr lang="en-US" sz="1800" b="0" dirty="0" err="1"/>
              <a:t>vedotin</a:t>
            </a:r>
            <a:r>
              <a:rPr lang="en-US" sz="1800" b="0" dirty="0"/>
              <a:t> and pembrolizumab in bladder cancer. </a:t>
            </a:r>
            <a:r>
              <a:rPr lang="en-US" sz="1800" b="0" i="1" dirty="0"/>
              <a:t>N Engl J Med </a:t>
            </a:r>
            <a:r>
              <a:rPr lang="en-US" sz="1800" b="0" dirty="0"/>
              <a:t>2026 April 2;394(13):1257-69.</a:t>
            </a:r>
          </a:p>
          <a:p>
            <a:pPr>
              <a:lnSpc>
                <a:spcPct val="100000"/>
              </a:lnSpc>
              <a:spcBef>
                <a:spcPts val="0"/>
              </a:spcBef>
              <a:spcAft>
                <a:spcPts val="600"/>
              </a:spcAft>
            </a:pPr>
            <a:r>
              <a:rPr lang="en-US" sz="1800" b="0" dirty="0" err="1"/>
              <a:t>Galsky</a:t>
            </a:r>
            <a:r>
              <a:rPr lang="en-US" sz="1800" b="0" dirty="0"/>
              <a:t> M et al. Neoadjuvant and adjuvant </a:t>
            </a:r>
            <a:r>
              <a:rPr lang="en-US" sz="1800" b="0" dirty="0" err="1"/>
              <a:t>enfortumab</a:t>
            </a:r>
            <a:r>
              <a:rPr lang="en-US" sz="1800" b="0" dirty="0"/>
              <a:t> vedotin (EV) plus pembrolizumab (</a:t>
            </a:r>
            <a:r>
              <a:rPr lang="en-US" sz="1800" b="0" dirty="0" err="1"/>
              <a:t>pembro</a:t>
            </a:r>
            <a:r>
              <a:rPr lang="en-US" sz="1800" b="0" dirty="0"/>
              <a:t>) for participants with muscle-invasive bladder cancer (MIBC) who are eligible for cisplatin: Randomized, open-label, phase 3 KEYNOTE-B15 study. Genitourinary Cancers Symposium 2026;Abstract LBA630.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a:xfrm>
            <a:off x="912287" y="1416053"/>
            <a:ext cx="10152266" cy="4605235"/>
          </a:xfrm>
        </p:spPr>
        <p:txBody>
          <a:bodyPr/>
          <a:lstStyle/>
          <a:p>
            <a:pPr marL="98425" indent="0">
              <a:lnSpc>
                <a:spcPct val="100000"/>
              </a:lnSpc>
              <a:spcBef>
                <a:spcPts val="0"/>
              </a:spcBef>
              <a:spcAft>
                <a:spcPts val="600"/>
              </a:spcAft>
              <a:buNone/>
            </a:pPr>
            <a:r>
              <a:rPr lang="en-US" sz="2000" dirty="0">
                <a:solidFill>
                  <a:srgbClr val="0432FF"/>
                </a:solidFill>
              </a:rPr>
              <a:t>Thomas Powles, MBBS, MRCP, MD (continued)</a:t>
            </a:r>
          </a:p>
          <a:p>
            <a:pPr>
              <a:lnSpc>
                <a:spcPct val="100000"/>
              </a:lnSpc>
              <a:spcBef>
                <a:spcPts val="0"/>
              </a:spcBef>
              <a:spcAft>
                <a:spcPts val="600"/>
              </a:spcAft>
            </a:pPr>
            <a:r>
              <a:rPr lang="en-US" sz="1800" b="0" dirty="0"/>
              <a:t>Powles TB et al. ctDNA-Guided adjuvant atezolizumab in muscle-invasive bladder cancer. </a:t>
            </a:r>
            <a:r>
              <a:rPr lang="en-US" sz="1800" b="0" i="1" dirty="0"/>
              <a:t>N Engl J Med </a:t>
            </a:r>
            <a:r>
              <a:rPr lang="en-US" sz="1800" b="0" dirty="0"/>
              <a:t>2025;393(24):2395-408.</a:t>
            </a:r>
          </a:p>
          <a:p>
            <a:pPr>
              <a:lnSpc>
                <a:spcPct val="100000"/>
              </a:lnSpc>
              <a:spcBef>
                <a:spcPts val="0"/>
              </a:spcBef>
              <a:spcAft>
                <a:spcPts val="600"/>
              </a:spcAft>
            </a:pPr>
            <a:r>
              <a:rPr lang="en-US" sz="1800" b="0" dirty="0" err="1"/>
              <a:t>Bellmunt</a:t>
            </a:r>
            <a:r>
              <a:rPr lang="en-US" sz="1800" b="0" dirty="0"/>
              <a:t> J et al. Circulating tumor (</a:t>
            </a:r>
            <a:r>
              <a:rPr lang="en-US" sz="1800" b="0" dirty="0" err="1"/>
              <a:t>ct</a:t>
            </a:r>
            <a:r>
              <a:rPr lang="en-US" sz="1800" b="0" dirty="0"/>
              <a:t>)DNA-guided adjuvant atezolizumab (</a:t>
            </a:r>
            <a:r>
              <a:rPr lang="en-US" sz="1800" b="0" dirty="0" err="1"/>
              <a:t>atezo</a:t>
            </a:r>
            <a:r>
              <a:rPr lang="en-US" sz="1800" b="0" dirty="0"/>
              <a:t>) in muscle-invasive bladder cancer (MIBC): Exploratory analysis of ctDNA dynamics in the IMvigor011 trial. Genitourinary Cancers Symposium 2026;Abstract 633. </a:t>
            </a:r>
          </a:p>
          <a:p>
            <a:pPr>
              <a:lnSpc>
                <a:spcPct val="100000"/>
              </a:lnSpc>
              <a:spcBef>
                <a:spcPts val="0"/>
              </a:spcBef>
              <a:spcAft>
                <a:spcPts val="600"/>
              </a:spcAft>
            </a:pPr>
            <a:r>
              <a:rPr lang="en-US" sz="1800" b="0" dirty="0" err="1"/>
              <a:t>Ghatalia</a:t>
            </a:r>
            <a:r>
              <a:rPr lang="en-US" sz="1800" b="0" dirty="0"/>
              <a:t> P et al. Circulating tumor DNA (ctDNA) to guide response-adapted bladder preservation in muscle invasive bladder cancer (MIBC): Integrated analysis of the RETAIN trials. Genitourinary Cancers Symposium 2026;Abstract LBA632. </a:t>
            </a:r>
          </a:p>
          <a:p>
            <a:pPr>
              <a:lnSpc>
                <a:spcPct val="100000"/>
              </a:lnSpc>
              <a:spcBef>
                <a:spcPts val="0"/>
              </a:spcBef>
              <a:spcAft>
                <a:spcPts val="600"/>
              </a:spcAft>
            </a:pPr>
            <a:r>
              <a:rPr lang="en-US" sz="1800" b="0" dirty="0"/>
              <a:t>Mellema JJ et al. Ipilimumab and nivolumab followed by chemoradiotherapy as bladder-sparing treatment in muscle-invasive bladder cancer: A phase 2 trial. </a:t>
            </a:r>
            <a:r>
              <a:rPr lang="en-US" sz="1800" b="0" i="1" dirty="0"/>
              <a:t>Nat Med </a:t>
            </a:r>
            <a:r>
              <a:rPr lang="en-US" sz="1800" b="0" dirty="0"/>
              <a:t>2026;[Online ahead of print].</a:t>
            </a:r>
          </a:p>
          <a:p>
            <a:pPr>
              <a:lnSpc>
                <a:spcPct val="100000"/>
              </a:lnSpc>
              <a:spcBef>
                <a:spcPts val="0"/>
              </a:spcBef>
              <a:spcAft>
                <a:spcPts val="600"/>
              </a:spcAft>
            </a:pPr>
            <a:r>
              <a:rPr lang="en-US" sz="1800" b="0" dirty="0" err="1"/>
              <a:t>Galsky</a:t>
            </a:r>
            <a:r>
              <a:rPr lang="en-US" sz="1800" b="0" dirty="0"/>
              <a:t> MD et al. Adjuvant nivolumab versus placebo for high-risk muscle-invasive urothelial carcinoma: 5-year efficacy and ctDNA results from </a:t>
            </a:r>
            <a:r>
              <a:rPr lang="en-US" sz="1800" b="0" dirty="0" err="1"/>
              <a:t>CheckMate</a:t>
            </a:r>
            <a:r>
              <a:rPr lang="en-US" sz="1800" b="0" dirty="0"/>
              <a:t> 274. </a:t>
            </a:r>
            <a:r>
              <a:rPr lang="en-US" sz="1800" b="0" i="1" dirty="0"/>
              <a:t>Ann Oncol </a:t>
            </a:r>
            <a:r>
              <a:rPr lang="en-US" sz="1800" b="0" dirty="0"/>
              <a:t>2026;37(1):69-78.</a:t>
            </a:r>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7C669-97C2-83A6-808C-4FDF5772D0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B5A12-BAEC-D332-0203-9DAB5F36BFFA}"/>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Life After Radical Cystectomy</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cs typeface="Calibri" panose="020F0502020204030204" pitchFamily="34" charset="0"/>
              </a:rPr>
              <a:t>Muscle-Invasive Bladder Cancer — Prof Powles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Non-Muscle-Invasive Bladder Cancer — Dr Kamat</a:t>
            </a:r>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F5398F56-7FCB-4012-20BF-DE165AF4E02E}"/>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Non-Muscle-Invasive and Muscle-Invasive Bladder Cancer</a:t>
            </a:r>
          </a:p>
        </p:txBody>
      </p:sp>
    </p:spTree>
    <p:extLst>
      <p:ext uri="{BB962C8B-B14F-4D97-AF65-F5344CB8AC3E}">
        <p14:creationId xmlns:p14="http://schemas.microsoft.com/office/powerpoint/2010/main" val="1673923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9C-CF75-8755-4356-F3DB708900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7122F2-A1A2-2729-3A45-1348200189A2}"/>
              </a:ext>
            </a:extLst>
          </p:cNvPr>
          <p:cNvSpPr/>
          <p:nvPr/>
        </p:nvSpPr>
        <p:spPr bwMode="auto">
          <a:xfrm>
            <a:off x="912286" y="1484784"/>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866AB932-5EAC-1B2E-04F5-44A9531B673E}"/>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INTRODUCTION: Life After Radical Cystectomy</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cs typeface="Calibri" panose="020F0502020204030204" pitchFamily="34" charset="0"/>
              </a:rPr>
              <a:t>Muscle-Invasive Bladder Cancer — Prof Powles</a:t>
            </a:r>
            <a:endParaRPr lang="en-US" sz="2400"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Non-Muscle-Invasive Bladder Cancer — Dr Kamat</a:t>
            </a:r>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05DC611-8AF3-EA0D-3917-5CBE7771C678}"/>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Non-Muscle-Invasive and Muscle-Invasive Bladder Cancer</a:t>
            </a:r>
          </a:p>
        </p:txBody>
      </p:sp>
    </p:spTree>
    <p:extLst>
      <p:ext uri="{BB962C8B-B14F-4D97-AF65-F5344CB8AC3E}">
        <p14:creationId xmlns:p14="http://schemas.microsoft.com/office/powerpoint/2010/main" val="598192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DC471-F50F-2E1D-C9DE-038BC94C20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8A05FC-57FB-C6AB-C2AE-9DBF64915BC0}"/>
              </a:ext>
            </a:extLst>
          </p:cNvPr>
          <p:cNvSpPr/>
          <p:nvPr/>
        </p:nvSpPr>
        <p:spPr bwMode="auto">
          <a:xfrm>
            <a:off x="912286" y="2132856"/>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ECD44FBA-A5D6-9F0D-6B63-A519A27B4DF2}"/>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Life After Radical Cystectomy</a:t>
            </a: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1: Muscle-Invasive Bladder Cancer — Prof Powles</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IMvigor011, </a:t>
            </a:r>
            <a:r>
              <a:rPr lang="en-US" sz="2400" dirty="0" err="1">
                <a:solidFill>
                  <a:schemeClr val="tx1"/>
                </a:solidFill>
                <a:latin typeface="Calibri" panose="020F0502020204030204" pitchFamily="34" charset="0"/>
                <a:cs typeface="Calibri" panose="020F0502020204030204" pitchFamily="34" charset="0"/>
              </a:rPr>
              <a:t>CheckMate</a:t>
            </a:r>
            <a:r>
              <a:rPr lang="en-US" sz="2400" dirty="0">
                <a:solidFill>
                  <a:schemeClr val="tx1"/>
                </a:solidFill>
                <a:latin typeface="Calibri" panose="020F0502020204030204" pitchFamily="34" charset="0"/>
                <a:cs typeface="Calibri" panose="020F0502020204030204" pitchFamily="34" charset="0"/>
              </a:rPr>
              <a:t> 274</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NIAGARA ctDNA analysis</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Perioperative </a:t>
            </a:r>
            <a:r>
              <a:rPr lang="en-US" sz="2400" dirty="0" err="1">
                <a:solidFill>
                  <a:schemeClr val="tx1"/>
                </a:solidFill>
                <a:latin typeface="Calibri" panose="020F0502020204030204" pitchFamily="34" charset="0"/>
                <a:cs typeface="Calibri" panose="020F0502020204030204" pitchFamily="34" charset="0"/>
              </a:rPr>
              <a:t>enfortumab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vedotin</a:t>
            </a:r>
            <a:r>
              <a:rPr lang="en-US" sz="2400" dirty="0">
                <a:solidFill>
                  <a:schemeClr val="tx1"/>
                </a:solidFill>
                <a:latin typeface="Calibri" panose="020F0502020204030204" pitchFamily="34" charset="0"/>
                <a:cs typeface="Calibri" panose="020F0502020204030204" pitchFamily="34" charset="0"/>
              </a:rPr>
              <a:t> with pembrolizumab</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Bladder-sparing approaches</a:t>
            </a:r>
            <a:endParaRPr lang="en-US" sz="2400" b="1" dirty="0">
              <a:solidFill>
                <a:schemeClr val="bg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2: </a:t>
            </a:r>
            <a:r>
              <a:rPr lang="en-US" sz="2400" dirty="0">
                <a:solidFill>
                  <a:schemeClr val="tx1"/>
                </a:solidFill>
                <a:latin typeface="Calibri" panose="020F0502020204030204" pitchFamily="34" charset="0"/>
                <a:cs typeface="Calibri" panose="020F0502020204030204" pitchFamily="34" charset="0"/>
              </a:rPr>
              <a:t>Non-Muscle-Invasive Bladder Cancer — Dr Kamat</a:t>
            </a:r>
            <a:endParaRPr lang="en-US"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7187E91-46C0-3CEE-99AC-7A3C05BDC553}"/>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Non-Muscle-Invasive and Muscle-Invasive Bladder Cancer</a:t>
            </a:r>
          </a:p>
        </p:txBody>
      </p:sp>
    </p:spTree>
    <p:extLst>
      <p:ext uri="{BB962C8B-B14F-4D97-AF65-F5344CB8AC3E}">
        <p14:creationId xmlns:p14="http://schemas.microsoft.com/office/powerpoint/2010/main" val="1076784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DD0D-E644-D502-F2E5-C9DB3003CF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7F7E0-2159-67E6-EB6D-9FD25786444C}"/>
              </a:ext>
            </a:extLst>
          </p:cNvPr>
          <p:cNvSpPr>
            <a:spLocks noGrp="1"/>
          </p:cNvSpPr>
          <p:nvPr>
            <p:ph type="title"/>
          </p:nvPr>
        </p:nvSpPr>
        <p:spPr/>
        <p:txBody>
          <a:bodyPr/>
          <a:lstStyle/>
          <a:p>
            <a:r>
              <a:rPr lang="en-US" dirty="0"/>
              <a:t>Select Key Datasets</a:t>
            </a:r>
            <a:br>
              <a:rPr lang="en-US"/>
            </a:br>
            <a:r>
              <a:rPr lang="en-US"/>
              <a:t>IMvigor011, </a:t>
            </a:r>
            <a:r>
              <a:rPr lang="en-US" dirty="0" err="1"/>
              <a:t>CheckMate</a:t>
            </a:r>
            <a:r>
              <a:rPr lang="en-US" dirty="0"/>
              <a:t> 274</a:t>
            </a:r>
          </a:p>
        </p:txBody>
      </p:sp>
      <p:sp>
        <p:nvSpPr>
          <p:cNvPr id="3" name="Content Placeholder 2">
            <a:extLst>
              <a:ext uri="{FF2B5EF4-FFF2-40B4-BE49-F238E27FC236}">
                <a16:creationId xmlns:a16="http://schemas.microsoft.com/office/drawing/2014/main" id="{FD16C3ED-26ED-5D21-8D67-B34398F65ABE}"/>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200" b="0" dirty="0"/>
              <a:t>Powles TB et al. ctDNA-guided adjuvant atezolizumab in muscle-invasive bladder cancer. </a:t>
            </a:r>
            <a:r>
              <a:rPr lang="en-US" sz="2200" b="0" i="1" dirty="0"/>
              <a:t>N Engl J Med </a:t>
            </a:r>
            <a:r>
              <a:rPr lang="en-US" sz="2200" b="0" dirty="0"/>
              <a:t>2025;393(24):2395-408.</a:t>
            </a:r>
          </a:p>
          <a:p>
            <a:pPr>
              <a:lnSpc>
                <a:spcPct val="100000"/>
              </a:lnSpc>
              <a:spcBef>
                <a:spcPts val="0"/>
              </a:spcBef>
              <a:spcAft>
                <a:spcPts val="600"/>
              </a:spcAft>
            </a:pPr>
            <a:r>
              <a:rPr lang="en-US" sz="2200" b="0" dirty="0" err="1"/>
              <a:t>Bellmunt</a:t>
            </a:r>
            <a:r>
              <a:rPr lang="en-US" sz="2200" b="0" dirty="0"/>
              <a:t> J et al. Circulating tumor (</a:t>
            </a:r>
            <a:r>
              <a:rPr lang="en-US" sz="2200" b="0" dirty="0" err="1"/>
              <a:t>ct</a:t>
            </a:r>
            <a:r>
              <a:rPr lang="en-US" sz="2200" b="0" dirty="0"/>
              <a:t>)DNA-guided adjuvant atezolizumab (</a:t>
            </a:r>
            <a:r>
              <a:rPr lang="en-US" sz="2200" b="0" dirty="0" err="1"/>
              <a:t>atezo</a:t>
            </a:r>
            <a:r>
              <a:rPr lang="en-US" sz="2200" b="0" dirty="0"/>
              <a:t>) in muscle-invasive bladder cancer (MIBC): Exploratory analysis of ctDNA dynamics in the IMvigor011 trial. Genitourinary Cancers Symposium 2026;Abstract 633. </a:t>
            </a:r>
          </a:p>
          <a:p>
            <a:pPr>
              <a:lnSpc>
                <a:spcPct val="100000"/>
              </a:lnSpc>
              <a:spcBef>
                <a:spcPts val="0"/>
              </a:spcBef>
              <a:spcAft>
                <a:spcPts val="600"/>
              </a:spcAft>
            </a:pPr>
            <a:r>
              <a:rPr lang="en-US" sz="2200" b="0" dirty="0" err="1"/>
              <a:t>Galsky</a:t>
            </a:r>
            <a:r>
              <a:rPr lang="en-US" sz="2200" b="0" dirty="0"/>
              <a:t> MD et al. Adjuvant nivolumab versus placebo for high-risk muscle-invasive urothelial carcinoma: 5-year efficacy and ctDNA results from </a:t>
            </a:r>
            <a:r>
              <a:rPr lang="en-US" sz="2200" b="0" dirty="0" err="1"/>
              <a:t>CheckMate</a:t>
            </a:r>
            <a:r>
              <a:rPr lang="en-US" sz="2200" b="0" dirty="0"/>
              <a:t> 274. </a:t>
            </a:r>
            <a:r>
              <a:rPr lang="en-US" sz="2200" b="0" i="1" dirty="0"/>
              <a:t>Ann Oncol </a:t>
            </a:r>
            <a:r>
              <a:rPr lang="en-US" sz="2200" b="0" dirty="0"/>
              <a:t>2026;37(1):69-78.</a:t>
            </a:r>
          </a:p>
          <a:p>
            <a:pPr>
              <a:lnSpc>
                <a:spcPct val="100000"/>
              </a:lnSpc>
              <a:spcBef>
                <a:spcPts val="0"/>
              </a:spcBef>
              <a:spcAft>
                <a:spcPts val="600"/>
              </a:spcAft>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1011907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2438-9B1A-5E1F-D176-F3CF3FA088A4}"/>
            </a:ext>
          </a:extLst>
        </p:cNvPr>
        <p:cNvGrpSpPr/>
        <p:nvPr/>
      </p:nvGrpSpPr>
      <p:grpSpPr>
        <a:xfrm>
          <a:off x="0" y="0"/>
          <a:ext cx="0" cy="0"/>
          <a:chOff x="0" y="0"/>
          <a:chExt cx="0" cy="0"/>
        </a:xfrm>
      </p:grpSpPr>
      <p:pic>
        <p:nvPicPr>
          <p:cNvPr id="3" name="Picture 2" descr="A close up of a newspaper&#10;&#10;AI-generated content may be incorrect.">
            <a:extLst>
              <a:ext uri="{FF2B5EF4-FFF2-40B4-BE49-F238E27FC236}">
                <a16:creationId xmlns:a16="http://schemas.microsoft.com/office/drawing/2014/main" id="{36766BA3-488D-38A1-21C9-A8B1B64FE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54" y="172428"/>
            <a:ext cx="6768752" cy="3278060"/>
          </a:xfrm>
          <a:prstGeom prst="rect">
            <a:avLst/>
          </a:prstGeom>
          <a:effectLst>
            <a:outerShdw blurRad="50800" dist="38100" dir="2700000" algn="tl" rotWithShape="0">
              <a:prstClr val="black">
                <a:alpha val="40000"/>
              </a:prstClr>
            </a:outerShdw>
          </a:effectLst>
        </p:spPr>
      </p:pic>
      <p:pic>
        <p:nvPicPr>
          <p:cNvPr id="6" name="Picture 5" descr="A screenshot of a medical information&#10;&#10;AI-generated content may be incorrect.">
            <a:extLst>
              <a:ext uri="{FF2B5EF4-FFF2-40B4-BE49-F238E27FC236}">
                <a16:creationId xmlns:a16="http://schemas.microsoft.com/office/drawing/2014/main" id="{BCAEB61D-77B1-C2B1-FD75-CCC5D5F7F5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768" y="2564904"/>
            <a:ext cx="6208678" cy="3471119"/>
          </a:xfrm>
          <a:prstGeom prst="rect">
            <a:avLst/>
          </a:prstGeom>
          <a:effectLst>
            <a:outerShdw blurRad="50800" dist="38100" dir="13500000" algn="br" rotWithShape="0">
              <a:prstClr val="black">
                <a:alpha val="40000"/>
              </a:prstClr>
            </a:outerShdw>
          </a:effectLst>
        </p:spPr>
      </p:pic>
      <p:sp>
        <p:nvSpPr>
          <p:cNvPr id="7" name="TextBox 6">
            <a:extLst>
              <a:ext uri="{FF2B5EF4-FFF2-40B4-BE49-F238E27FC236}">
                <a16:creationId xmlns:a16="http://schemas.microsoft.com/office/drawing/2014/main" id="{DFE104FF-9E0C-65CF-9168-153C4ED004B4}"/>
              </a:ext>
            </a:extLst>
          </p:cNvPr>
          <p:cNvSpPr txBox="1"/>
          <p:nvPr/>
        </p:nvSpPr>
        <p:spPr>
          <a:xfrm>
            <a:off x="8267030" y="2564904"/>
            <a:ext cx="1121974" cy="307777"/>
          </a:xfrm>
          <a:prstGeom prst="rect">
            <a:avLst/>
          </a:prstGeom>
          <a:noFill/>
        </p:spPr>
        <p:txBody>
          <a:bodyPr wrap="none" rtlCol="0">
            <a:spAutoFit/>
          </a:bodyPr>
          <a:lstStyle/>
          <a:p>
            <a:r>
              <a:rPr lang="en-US" sz="1400" dirty="0">
                <a:solidFill>
                  <a:schemeClr val="tx1"/>
                </a:solidFill>
                <a:latin typeface="+mn-lt"/>
              </a:rPr>
              <a:t>Abstract 633</a:t>
            </a:r>
          </a:p>
        </p:txBody>
      </p:sp>
    </p:spTree>
    <p:extLst>
      <p:ext uri="{BB962C8B-B14F-4D97-AF65-F5344CB8AC3E}">
        <p14:creationId xmlns:p14="http://schemas.microsoft.com/office/powerpoint/2010/main" val="739717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594A-3C2C-390A-26A4-64BA16A331F9}"/>
            </a:ext>
          </a:extLst>
        </p:cNvPr>
        <p:cNvGrpSpPr/>
        <p:nvPr/>
      </p:nvGrpSpPr>
      <p:grpSpPr>
        <a:xfrm>
          <a:off x="0" y="0"/>
          <a:ext cx="0" cy="0"/>
          <a:chOff x="0" y="0"/>
          <a:chExt cx="0" cy="0"/>
        </a:xfrm>
      </p:grpSpPr>
      <p:pic>
        <p:nvPicPr>
          <p:cNvPr id="5" name="Picture 4" descr="A close-up of a white background&#10;&#10;AI-generated content may be incorrect.">
            <a:extLst>
              <a:ext uri="{FF2B5EF4-FFF2-40B4-BE49-F238E27FC236}">
                <a16:creationId xmlns:a16="http://schemas.microsoft.com/office/drawing/2014/main" id="{B57C54BC-BB84-992B-089E-44253328E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99" y="1052736"/>
            <a:ext cx="11000897" cy="4176464"/>
          </a:xfrm>
          <a:prstGeom prst="rect">
            <a:avLst/>
          </a:prstGeom>
        </p:spPr>
      </p:pic>
      <p:sp>
        <p:nvSpPr>
          <p:cNvPr id="14" name="TextBox 13">
            <a:extLst>
              <a:ext uri="{FF2B5EF4-FFF2-40B4-BE49-F238E27FC236}">
                <a16:creationId xmlns:a16="http://schemas.microsoft.com/office/drawing/2014/main" id="{E85AE1A7-9627-4640-1E79-A3AFFF89167F}"/>
              </a:ext>
            </a:extLst>
          </p:cNvPr>
          <p:cNvSpPr txBox="1"/>
          <p:nvPr/>
        </p:nvSpPr>
        <p:spPr>
          <a:xfrm>
            <a:off x="4943872" y="1077660"/>
            <a:ext cx="1734770" cy="338554"/>
          </a:xfrm>
          <a:prstGeom prst="rect">
            <a:avLst/>
          </a:prstGeom>
          <a:noFill/>
        </p:spPr>
        <p:txBody>
          <a:bodyPr wrap="none" rtlCol="0">
            <a:spAutoFit/>
          </a:bodyPr>
          <a:lstStyle/>
          <a:p>
            <a:r>
              <a:rPr lang="en-US" sz="1600" dirty="0">
                <a:solidFill>
                  <a:schemeClr val="tx1"/>
                </a:solidFill>
                <a:latin typeface="+mn-lt"/>
              </a:rPr>
              <a:t>2026;37(1):69-78. </a:t>
            </a:r>
          </a:p>
        </p:txBody>
      </p:sp>
    </p:spTree>
    <p:extLst>
      <p:ext uri="{BB962C8B-B14F-4D97-AF65-F5344CB8AC3E}">
        <p14:creationId xmlns:p14="http://schemas.microsoft.com/office/powerpoint/2010/main" val="2116452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432FF"/>
                </a:solidFill>
              </a:rPr>
              <a:t>Dr Kamat —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792404" y="1370013"/>
          <a:ext cx="10598730" cy="4586468"/>
        </p:xfrm>
        <a:graphic>
          <a:graphicData uri="http://schemas.openxmlformats.org/drawingml/2006/table">
            <a:tbl>
              <a:tblPr firstRow="1" bandRow="1">
                <a:tableStyleId>{F2DE63D5-997A-4646-A377-4702673A728D}</a:tableStyleId>
              </a:tblPr>
              <a:tblGrid>
                <a:gridCol w="2965882">
                  <a:extLst>
                    <a:ext uri="{9D8B030D-6E8A-4147-A177-3AD203B41FA5}">
                      <a16:colId xmlns:a16="http://schemas.microsoft.com/office/drawing/2014/main" val="20000"/>
                    </a:ext>
                  </a:extLst>
                </a:gridCol>
                <a:gridCol w="7632848">
                  <a:extLst>
                    <a:ext uri="{9D8B030D-6E8A-4147-A177-3AD203B41FA5}">
                      <a16:colId xmlns:a16="http://schemas.microsoft.com/office/drawing/2014/main" val="3833924404"/>
                    </a:ext>
                  </a:extLst>
                </a:gridCol>
              </a:tblGrid>
              <a:tr h="196067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 </a:t>
                      </a:r>
                      <a:r>
                        <a:rPr lang="en-US" sz="1800" b="0" kern="1200" dirty="0" err="1">
                          <a:solidFill>
                            <a:schemeClr val="tx1"/>
                          </a:solidFill>
                          <a:effectLst/>
                          <a:latin typeface="+mn-lt"/>
                          <a:ea typeface="+mn-ea"/>
                          <a:cs typeface="+mn-cs"/>
                        </a:rPr>
                        <a:t>Atonco</a:t>
                      </a:r>
                      <a:r>
                        <a:rPr lang="en-US" sz="1800" b="0" kern="1200" dirty="0">
                          <a:solidFill>
                            <a:schemeClr val="tx1"/>
                          </a:solidFill>
                          <a:effectLst/>
                          <a:latin typeface="+mn-lt"/>
                          <a:ea typeface="+mn-ea"/>
                          <a:cs typeface="+mn-cs"/>
                        </a:rPr>
                        <a:t>, Biological Dynamics, Bristol Myers Squibb, Carisma Therapeutics, CG Oncology, </a:t>
                      </a:r>
                      <a:r>
                        <a:rPr lang="en-US" sz="1800" b="0" kern="1200" dirty="0" err="1">
                          <a:solidFill>
                            <a:schemeClr val="tx1"/>
                          </a:solidFill>
                          <a:effectLst/>
                          <a:latin typeface="+mn-lt"/>
                          <a:ea typeface="+mn-ea"/>
                          <a:cs typeface="+mn-cs"/>
                        </a:rPr>
                        <a:t>Cystotech</a:t>
                      </a:r>
                      <a:r>
                        <a:rPr lang="en-US" sz="1800" b="0" kern="1200" dirty="0">
                          <a:solidFill>
                            <a:schemeClr val="tx1"/>
                          </a:solidFill>
                          <a:effectLst/>
                          <a:latin typeface="+mn-lt"/>
                          <a:ea typeface="+mn-ea"/>
                          <a:cs typeface="+mn-cs"/>
                        </a:rPr>
                        <a:t>, Eisai Inc, </a:t>
                      </a:r>
                      <a:r>
                        <a:rPr lang="en-US" sz="1800" b="0" kern="1200" dirty="0" err="1">
                          <a:solidFill>
                            <a:schemeClr val="tx1"/>
                          </a:solidFill>
                          <a:effectLst/>
                          <a:latin typeface="+mn-lt"/>
                          <a:ea typeface="+mn-ea"/>
                          <a:cs typeface="+mn-cs"/>
                        </a:rPr>
                        <a:t>enGene</a:t>
                      </a:r>
                      <a:r>
                        <a:rPr lang="en-US" sz="1800" b="0" kern="1200" dirty="0">
                          <a:solidFill>
                            <a:schemeClr val="tx1"/>
                          </a:solidFill>
                          <a:effectLst/>
                          <a:latin typeface="+mn-lt"/>
                          <a:ea typeface="+mn-ea"/>
                          <a:cs typeface="+mn-cs"/>
                        </a:rPr>
                        <a:t>, Ferring Pharmaceuticals, Genentech, a member of the Roche Group, Imagin Medical, </a:t>
                      </a:r>
                      <a:r>
                        <a:rPr lang="en-US" sz="1800" b="0" kern="1200" dirty="0" err="1">
                          <a:solidFill>
                            <a:schemeClr val="tx1"/>
                          </a:solidFill>
                          <a:effectLst/>
                          <a:latin typeface="+mn-lt"/>
                          <a:ea typeface="+mn-ea"/>
                          <a:cs typeface="+mn-cs"/>
                        </a:rPr>
                        <a:t>ImmunityBio</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Imvax</a:t>
                      </a:r>
                      <a:r>
                        <a:rPr lang="en-US" sz="1800" b="0" kern="1200" dirty="0">
                          <a:solidFill>
                            <a:schemeClr val="tx1"/>
                          </a:solidFill>
                          <a:effectLst/>
                          <a:latin typeface="+mn-lt"/>
                          <a:ea typeface="+mn-ea"/>
                          <a:cs typeface="+mn-cs"/>
                        </a:rPr>
                        <a:t> Inc, Incyte Corporation, Janssen Biotech Inc, Medac, Merck, </a:t>
                      </a:r>
                      <a:r>
                        <a:rPr lang="en-US" sz="1800" b="0" kern="1200" dirty="0" err="1">
                          <a:solidFill>
                            <a:schemeClr val="tx1"/>
                          </a:solidFill>
                          <a:effectLst/>
                          <a:latin typeface="+mn-lt"/>
                          <a:ea typeface="+mn-ea"/>
                          <a:cs typeface="+mn-cs"/>
                        </a:rPr>
                        <a:t>Nonagen</a:t>
                      </a:r>
                      <a:r>
                        <a:rPr lang="en-US" sz="1800" b="0" kern="1200" dirty="0">
                          <a:solidFill>
                            <a:schemeClr val="tx1"/>
                          </a:solidFill>
                          <a:effectLst/>
                          <a:latin typeface="+mn-lt"/>
                          <a:ea typeface="+mn-ea"/>
                          <a:cs typeface="+mn-cs"/>
                        </a:rPr>
                        <a:t> Bioscience, Pfizer Inc, </a:t>
                      </a:r>
                      <a:r>
                        <a:rPr lang="en-US" sz="1800" b="0" kern="1200" dirty="0" err="1">
                          <a:solidFill>
                            <a:schemeClr val="tx1"/>
                          </a:solidFill>
                          <a:effectLst/>
                          <a:latin typeface="+mn-lt"/>
                          <a:ea typeface="+mn-ea"/>
                          <a:cs typeface="+mn-cs"/>
                        </a:rPr>
                        <a:t>Photocure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Protara</a:t>
                      </a:r>
                      <a:r>
                        <a:rPr lang="en-US" sz="1800" b="0" kern="1200" dirty="0">
                          <a:solidFill>
                            <a:schemeClr val="tx1"/>
                          </a:solidFill>
                          <a:effectLst/>
                          <a:latin typeface="+mn-lt"/>
                          <a:ea typeface="+mn-ea"/>
                          <a:cs typeface="+mn-cs"/>
                        </a:rPr>
                        <a:t> Therapeutics, Roche Laboratories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Theralase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Urogen</a:t>
                      </a:r>
                      <a:r>
                        <a:rPr lang="en-US" sz="1800" b="0" kern="1200" dirty="0">
                          <a:solidFill>
                            <a:schemeClr val="tx1"/>
                          </a:solidFill>
                          <a:effectLst/>
                          <a:latin typeface="+mn-lt"/>
                          <a:ea typeface="+mn-ea"/>
                          <a:cs typeface="+mn-cs"/>
                        </a:rPr>
                        <a:t> Pharma, US Biotest Inc, Valar Labs, Vivet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584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Patents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CyPRIT</a:t>
                      </a:r>
                      <a:r>
                        <a:rPr lang="en-US" sz="1800" b="0" kern="1200" dirty="0">
                          <a:solidFill>
                            <a:schemeClr val="tx1"/>
                          </a:solidFill>
                          <a:effectLst/>
                          <a:latin typeface="+mn-lt"/>
                          <a:ea typeface="+mn-ea"/>
                          <a:cs typeface="+mn-cs"/>
                        </a:rPr>
                        <a:t> (Cytokine Predictors of Response to Intravesical Therapy) — Joint patent with MD Anderson Cancer Center # 00043705</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72594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Research Funding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Arquer</a:t>
                      </a:r>
                      <a:r>
                        <a:rPr lang="en-US" sz="1800" b="0" kern="1200" dirty="0">
                          <a:solidFill>
                            <a:schemeClr val="tx1"/>
                          </a:solidFill>
                          <a:effectLst/>
                          <a:latin typeface="+mn-lt"/>
                          <a:ea typeface="+mn-ea"/>
                          <a:cs typeface="+mn-cs"/>
                        </a:rPr>
                        <a:t> Diagnostics, </a:t>
                      </a:r>
                      <a:r>
                        <a:rPr lang="en-US" sz="1800" b="0" kern="1200" dirty="0" err="1">
                          <a:solidFill>
                            <a:schemeClr val="tx1"/>
                          </a:solidFill>
                          <a:effectLst/>
                          <a:latin typeface="+mn-lt"/>
                          <a:ea typeface="+mn-ea"/>
                          <a:cs typeface="+mn-cs"/>
                        </a:rPr>
                        <a:t>enGene</a:t>
                      </a:r>
                      <a:r>
                        <a:rPr lang="en-US" sz="1800" b="0" kern="1200" dirty="0">
                          <a:solidFill>
                            <a:schemeClr val="tx1"/>
                          </a:solidFill>
                          <a:effectLst/>
                          <a:latin typeface="+mn-lt"/>
                          <a:ea typeface="+mn-ea"/>
                          <a:cs typeface="+mn-cs"/>
                        </a:rPr>
                        <a:t>, Ferring Pharmaceuticals </a:t>
                      </a:r>
                      <a:r>
                        <a:rPr lang="en-US" sz="1800" b="0" kern="1200" dirty="0" err="1">
                          <a:solidFill>
                            <a:schemeClr val="tx1"/>
                          </a:solidFill>
                          <a:effectLst/>
                          <a:latin typeface="+mn-lt"/>
                          <a:ea typeface="+mn-ea"/>
                          <a:cs typeface="+mn-cs"/>
                        </a:rPr>
                        <a:t>Photocure</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4371771"/>
                  </a:ext>
                </a:extLst>
              </a:tr>
              <a:tr h="114404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American Urological Association (AUA), </a:t>
                      </a:r>
                      <a:r>
                        <a:rPr lang="en-US" sz="1800" b="0" i="1" kern="1200" dirty="0">
                          <a:solidFill>
                            <a:schemeClr val="tx1"/>
                          </a:solidFill>
                          <a:effectLst/>
                          <a:latin typeface="+mn-lt"/>
                          <a:ea typeface="+mn-ea"/>
                          <a:cs typeface="+mn-cs"/>
                        </a:rPr>
                        <a:t>European Urology Oncology, </a:t>
                      </a:r>
                      <a:r>
                        <a:rPr lang="en-US" sz="1800" b="0" kern="1200" dirty="0">
                          <a:solidFill>
                            <a:schemeClr val="tx1"/>
                          </a:solidFill>
                          <a:effectLst/>
                          <a:latin typeface="+mn-lt"/>
                          <a:ea typeface="+mn-ea"/>
                          <a:cs typeface="+mn-cs"/>
                        </a:rPr>
                        <a:t>International Bladder Cancer Group (IBCG), </a:t>
                      </a:r>
                      <a:r>
                        <a:rPr lang="en-US" sz="1800" b="0" i="1" kern="1200" dirty="0">
                          <a:solidFill>
                            <a:schemeClr val="tx1"/>
                          </a:solidFill>
                          <a:effectLst/>
                          <a:latin typeface="+mn-lt"/>
                          <a:ea typeface="+mn-ea"/>
                          <a:cs typeface="+mn-cs"/>
                        </a:rPr>
                        <a:t>Journal of Urology</a:t>
                      </a:r>
                      <a:r>
                        <a:rPr lang="en-US" sz="1800" b="0" kern="1200" dirty="0">
                          <a:solidFill>
                            <a:schemeClr val="tx1"/>
                          </a:solidFill>
                          <a:effectLst/>
                          <a:latin typeface="+mn-lt"/>
                          <a:ea typeface="+mn-ea"/>
                          <a:cs typeface="+mn-cs"/>
                        </a:rPr>
                        <a:t>, Patient-Centered Outcomes Research Institute (PCORI), SWOG, </a:t>
                      </a:r>
                      <a:r>
                        <a:rPr lang="en-US" sz="1800" b="0" kern="1200" dirty="0" err="1">
                          <a:solidFill>
                            <a:schemeClr val="tx1"/>
                          </a:solidFill>
                          <a:effectLst/>
                          <a:latin typeface="+mn-lt"/>
                          <a:ea typeface="+mn-ea"/>
                          <a:cs typeface="+mn-cs"/>
                        </a:rPr>
                        <a:t>UroToday</a:t>
                      </a:r>
                      <a:r>
                        <a:rPr lang="en-US" sz="1800" b="0" kern="1200" dirty="0">
                          <a:solidFill>
                            <a:schemeClr val="tx1"/>
                          </a:solidFill>
                          <a:effectLst/>
                          <a:latin typeface="+mn-lt"/>
                          <a:ea typeface="+mn-ea"/>
                          <a:cs typeface="+mn-cs"/>
                        </a:rPr>
                        <a:t>, World Bladder Cancer Patient Coalition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3756226"/>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2DD6D-C12C-1132-5A15-2D8224C25DFE}"/>
            </a:ext>
          </a:extLst>
        </p:cNvPr>
        <p:cNvGrpSpPr/>
        <p:nvPr/>
      </p:nvGrpSpPr>
      <p:grpSpPr>
        <a:xfrm>
          <a:off x="0" y="0"/>
          <a:ext cx="0" cy="0"/>
          <a:chOff x="0" y="0"/>
          <a:chExt cx="0" cy="0"/>
        </a:xfrm>
      </p:grpSpPr>
      <p:sp>
        <p:nvSpPr>
          <p:cNvPr id="2" name="Google Shape;48;p8">
            <a:extLst>
              <a:ext uri="{FF2B5EF4-FFF2-40B4-BE49-F238E27FC236}">
                <a16:creationId xmlns:a16="http://schemas.microsoft.com/office/drawing/2014/main" id="{8EA13175-763D-CCEB-31BE-A13CB9F67B06}"/>
              </a:ext>
            </a:extLst>
          </p:cNvPr>
          <p:cNvSpPr/>
          <p:nvPr/>
        </p:nvSpPr>
        <p:spPr>
          <a:xfrm>
            <a:off x="1107788" y="1334056"/>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lvl="0" algn="ctr" defTabSz="914400" fontAlgn="auto">
              <a:spcBef>
                <a:spcPts val="0"/>
              </a:spcBef>
              <a:spcAft>
                <a:spcPts val="0"/>
              </a:spcAft>
              <a:buClr>
                <a:srgbClr val="000000"/>
              </a:buClr>
              <a:buSzPts val="1200"/>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ctDNA is a prognostic and predictive tool in the </a:t>
            </a:r>
            <a:r>
              <a:rPr lang="en-GB" sz="1600" kern="0" dirty="0">
                <a:solidFill>
                  <a:srgbClr val="FFFFFF"/>
                </a:solidFill>
                <a:latin typeface="Arial"/>
                <a:cs typeface="Arial"/>
                <a:sym typeface="Arial"/>
              </a:rPr>
              <a:t>adjuvant setting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Google Shape;48;p8">
            <a:extLst>
              <a:ext uri="{FF2B5EF4-FFF2-40B4-BE49-F238E27FC236}">
                <a16:creationId xmlns:a16="http://schemas.microsoft.com/office/drawing/2014/main" id="{BB56DD7C-E99F-11E9-FFBC-FB460CB7A1FA}"/>
              </a:ext>
            </a:extLst>
          </p:cNvPr>
          <p:cNvSpPr/>
          <p:nvPr/>
        </p:nvSpPr>
        <p:spPr>
          <a:xfrm>
            <a:off x="1107788" y="2341359"/>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It can help select patients for adjuvant therapy in immune therapy naive patients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Google Shape;48;p8">
            <a:extLst>
              <a:ext uri="{FF2B5EF4-FFF2-40B4-BE49-F238E27FC236}">
                <a16:creationId xmlns:a16="http://schemas.microsoft.com/office/drawing/2014/main" id="{410D9790-2D36-8710-A73A-1631A3448787}"/>
              </a:ext>
            </a:extLst>
          </p:cNvPr>
          <p:cNvSpPr/>
          <p:nvPr/>
        </p:nvSpPr>
        <p:spPr>
          <a:xfrm>
            <a:off x="1107789" y="3399545"/>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The levels as well as positive vs negative status </a:t>
            </a:r>
            <a:r>
              <a:rPr lang="en-GB" sz="1600" kern="0" dirty="0">
                <a:solidFill>
                  <a:srgbClr val="FFFFFF"/>
                </a:solidFill>
                <a:latin typeface="Arial"/>
                <a:cs typeface="Arial"/>
                <a:sym typeface="Arial"/>
              </a:rPr>
              <a:t>are</a:t>
            </a:r>
            <a:r>
              <a:rPr kumimoji="0" lang="en-GB" sz="1600" b="1" i="0" u="none" strike="noStrike" kern="0" cap="none" spc="0" normalizeH="0" baseline="0" noProof="0" dirty="0">
                <a:ln>
                  <a:noFill/>
                </a:ln>
                <a:solidFill>
                  <a:srgbClr val="FFFFFF"/>
                </a:solidFill>
                <a:effectLst/>
                <a:uLnTx/>
                <a:uFillTx/>
                <a:latin typeface="Arial"/>
                <a:cs typeface="Arial"/>
                <a:sym typeface="Arial"/>
              </a:rPr>
              <a:t> relevant </a:t>
            </a:r>
          </a:p>
        </p:txBody>
      </p:sp>
      <p:sp>
        <p:nvSpPr>
          <p:cNvPr id="6" name="Google Shape;48;p8">
            <a:extLst>
              <a:ext uri="{FF2B5EF4-FFF2-40B4-BE49-F238E27FC236}">
                <a16:creationId xmlns:a16="http://schemas.microsoft.com/office/drawing/2014/main" id="{21C76C6B-8A3D-4160-7434-40D238DE45F0}"/>
              </a:ext>
            </a:extLst>
          </p:cNvPr>
          <p:cNvSpPr/>
          <p:nvPr/>
        </p:nvSpPr>
        <p:spPr>
          <a:xfrm>
            <a:off x="1065952" y="4516643"/>
            <a:ext cx="10224893"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EVP in perioperative disease is the standard making these data less relevant </a:t>
            </a:r>
          </a:p>
        </p:txBody>
      </p:sp>
      <p:sp>
        <p:nvSpPr>
          <p:cNvPr id="7" name="TextBox 6">
            <a:extLst>
              <a:ext uri="{FF2B5EF4-FFF2-40B4-BE49-F238E27FC236}">
                <a16:creationId xmlns:a16="http://schemas.microsoft.com/office/drawing/2014/main" id="{F5D1410E-D489-1220-06FF-9B0922998287}"/>
              </a:ext>
            </a:extLst>
          </p:cNvPr>
          <p:cNvSpPr txBox="1"/>
          <p:nvPr/>
        </p:nvSpPr>
        <p:spPr>
          <a:xfrm>
            <a:off x="4799107" y="256068"/>
            <a:ext cx="28055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Arial"/>
                <a:cs typeface="Arial"/>
                <a:sym typeface="Arial"/>
              </a:rPr>
              <a:t>SUMMARY</a:t>
            </a:r>
          </a:p>
        </p:txBody>
      </p:sp>
      <p:sp>
        <p:nvSpPr>
          <p:cNvPr id="8" name="TextBox 7">
            <a:extLst>
              <a:ext uri="{FF2B5EF4-FFF2-40B4-BE49-F238E27FC236}">
                <a16:creationId xmlns:a16="http://schemas.microsoft.com/office/drawing/2014/main" id="{56571BFF-CFA1-258F-F381-7DB8B8D6EE26}"/>
              </a:ext>
            </a:extLst>
          </p:cNvPr>
          <p:cNvSpPr txBox="1"/>
          <p:nvPr/>
        </p:nvSpPr>
        <p:spPr>
          <a:xfrm>
            <a:off x="132796" y="6420549"/>
            <a:ext cx="6096000" cy="323165"/>
          </a:xfrm>
          <a:prstGeom prst="rect">
            <a:avLst/>
          </a:prstGeom>
          <a:noFill/>
        </p:spPr>
        <p:txBody>
          <a:bodyPr wrap="square">
            <a:spAutoFit/>
          </a:bodyPr>
          <a:lstStyle/>
          <a:p>
            <a:r>
              <a:rPr lang="en-US" sz="1500" b="0" dirty="0">
                <a:solidFill>
                  <a:schemeClr val="tx1"/>
                </a:solidFill>
              </a:rPr>
              <a:t>Courtesy of Thomas Powles, MBBS, MRCP, MD </a:t>
            </a:r>
          </a:p>
        </p:txBody>
      </p:sp>
    </p:spTree>
    <p:extLst>
      <p:ext uri="{BB962C8B-B14F-4D97-AF65-F5344CB8AC3E}">
        <p14:creationId xmlns:p14="http://schemas.microsoft.com/office/powerpoint/2010/main" val="1713778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9FC7-6E13-4090-4850-4DCD6CD47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5ED1D-3C87-1BF4-A763-B19D96A9FF98}"/>
              </a:ext>
            </a:extLst>
          </p:cNvPr>
          <p:cNvSpPr>
            <a:spLocks noGrp="1"/>
          </p:cNvSpPr>
          <p:nvPr>
            <p:ph type="title"/>
          </p:nvPr>
        </p:nvSpPr>
        <p:spPr/>
        <p:txBody>
          <a:bodyPr/>
          <a:lstStyle/>
          <a:p>
            <a:r>
              <a:rPr lang="en-US" dirty="0"/>
              <a:t>Select Key Datasets</a:t>
            </a:r>
            <a:br>
              <a:rPr lang="en-US" dirty="0"/>
            </a:br>
            <a:r>
              <a:rPr lang="en-US" dirty="0"/>
              <a:t>NIAGARA ctDNA Analysis</a:t>
            </a:r>
          </a:p>
        </p:txBody>
      </p:sp>
      <p:sp>
        <p:nvSpPr>
          <p:cNvPr id="3" name="Content Placeholder 2">
            <a:extLst>
              <a:ext uri="{FF2B5EF4-FFF2-40B4-BE49-F238E27FC236}">
                <a16:creationId xmlns:a16="http://schemas.microsoft.com/office/drawing/2014/main" id="{91CE5B5E-C4FF-3E99-B680-61BF97F9457C}"/>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Meeks JJ et al. The first report of disease-free survival analyses from the NIAGARA trial of perioperative durvalumab plus neoadjuvant chemotherapy in muscle-invasive bladder cancer. AUA 2025;Abstract PD37-09.</a:t>
            </a:r>
          </a:p>
          <a:p>
            <a:pPr>
              <a:lnSpc>
                <a:spcPct val="100000"/>
              </a:lnSpc>
              <a:spcBef>
                <a:spcPts val="0"/>
              </a:spcBef>
              <a:spcAft>
                <a:spcPts val="600"/>
              </a:spcAft>
            </a:pPr>
            <a:r>
              <a:rPr lang="en-US" sz="2400" b="0" dirty="0"/>
              <a:t>Powles T et al. Circulating tumor DNA (ctDNA) in patients with muscle-invasive bladder cancer (MIBC) who received perioperative durvalumab (D) in NIAGARA. ASCO 2025;Abstract 4503. </a:t>
            </a:r>
          </a:p>
          <a:p>
            <a:pPr>
              <a:lnSpc>
                <a:spcPct val="100000"/>
              </a:lnSpc>
              <a:spcBef>
                <a:spcPts val="0"/>
              </a:spcBef>
              <a:spcAft>
                <a:spcPts val="600"/>
              </a:spcAft>
            </a:pPr>
            <a:r>
              <a:rPr lang="en-US" sz="2400" b="0" dirty="0"/>
              <a:t>Van der Heijden MS et al. Urinary tumor DNA (</a:t>
            </a:r>
            <a:r>
              <a:rPr lang="en-US" sz="2400" b="0" dirty="0" err="1"/>
              <a:t>utDNA</a:t>
            </a:r>
            <a:r>
              <a:rPr lang="en-US" sz="2400" b="0" dirty="0"/>
              <a:t>) and circulating tumor DNA (ctDNA) in patients (pts) with muscle-invasive bladder cancer (MIBC) who received perioperative durvalumab (D) in NIAGARA. Genitourinary Cancers Symposium 2026;Abstract 636.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143342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70ACB-124C-20DB-DAD4-AF73EEF980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206F11-DDDF-A6D8-B280-8E7C05F9EA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1126578"/>
            <a:ext cx="10657184" cy="4604843"/>
          </a:xfrm>
          <a:prstGeom prst="rect">
            <a:avLst/>
          </a:prstGeom>
        </p:spPr>
      </p:pic>
    </p:spTree>
    <p:extLst>
      <p:ext uri="{BB962C8B-B14F-4D97-AF65-F5344CB8AC3E}">
        <p14:creationId xmlns:p14="http://schemas.microsoft.com/office/powerpoint/2010/main" val="129823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04783-08E5-A04F-247A-0C900B77D05E}"/>
            </a:ext>
          </a:extLst>
        </p:cNvPr>
        <p:cNvGrpSpPr/>
        <p:nvPr/>
      </p:nvGrpSpPr>
      <p:grpSpPr>
        <a:xfrm>
          <a:off x="0" y="0"/>
          <a:ext cx="0" cy="0"/>
          <a:chOff x="0" y="0"/>
          <a:chExt cx="0" cy="0"/>
        </a:xfrm>
      </p:grpSpPr>
      <p:pic>
        <p:nvPicPr>
          <p:cNvPr id="4" name="Picture 3" descr="A close-up of a medical document&#10;&#10;AI-generated content may be incorrect.">
            <a:extLst>
              <a:ext uri="{FF2B5EF4-FFF2-40B4-BE49-F238E27FC236}">
                <a16:creationId xmlns:a16="http://schemas.microsoft.com/office/drawing/2014/main" id="{4600047F-2DED-AB48-BDD7-EB1A74DF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52" y="307276"/>
            <a:ext cx="6206511" cy="3456384"/>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AE9F0CB-F37B-4784-0500-E25B6633B58C}"/>
              </a:ext>
            </a:extLst>
          </p:cNvPr>
          <p:cNvSpPr txBox="1"/>
          <p:nvPr/>
        </p:nvSpPr>
        <p:spPr>
          <a:xfrm>
            <a:off x="2949636" y="332656"/>
            <a:ext cx="1213345" cy="307777"/>
          </a:xfrm>
          <a:prstGeom prst="rect">
            <a:avLst/>
          </a:prstGeom>
          <a:noFill/>
        </p:spPr>
        <p:txBody>
          <a:bodyPr wrap="none" rtlCol="0">
            <a:spAutoFit/>
          </a:bodyPr>
          <a:lstStyle/>
          <a:p>
            <a:r>
              <a:rPr lang="en-US" sz="1400" dirty="0">
                <a:solidFill>
                  <a:schemeClr val="tx1"/>
                </a:solidFill>
                <a:latin typeface="+mn-lt"/>
              </a:rPr>
              <a:t>Abstract 4503</a:t>
            </a:r>
          </a:p>
        </p:txBody>
      </p:sp>
      <p:pic>
        <p:nvPicPr>
          <p:cNvPr id="6" name="Picture 5">
            <a:extLst>
              <a:ext uri="{FF2B5EF4-FFF2-40B4-BE49-F238E27FC236}">
                <a16:creationId xmlns:a16="http://schemas.microsoft.com/office/drawing/2014/main" id="{FA864FEB-7AD6-E4A6-E671-E7AF4ACD0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896" y="2564904"/>
            <a:ext cx="6206511" cy="3474355"/>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22AC46A5-8CEC-8AAD-1909-8025ED333F1B}"/>
              </a:ext>
            </a:extLst>
          </p:cNvPr>
          <p:cNvSpPr/>
          <p:nvPr/>
        </p:nvSpPr>
        <p:spPr bwMode="auto">
          <a:xfrm>
            <a:off x="1703512" y="3573016"/>
            <a:ext cx="2160240" cy="1906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490970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4BA89-DB4A-2E96-4FA9-80089237651D}"/>
            </a:ext>
          </a:extLst>
        </p:cNvPr>
        <p:cNvGrpSpPr/>
        <p:nvPr/>
      </p:nvGrpSpPr>
      <p:grpSpPr>
        <a:xfrm>
          <a:off x="0" y="0"/>
          <a:ext cx="0" cy="0"/>
          <a:chOff x="0" y="0"/>
          <a:chExt cx="0" cy="0"/>
        </a:xfrm>
      </p:grpSpPr>
      <p:sp>
        <p:nvSpPr>
          <p:cNvPr id="2" name="Google Shape;48;p8">
            <a:extLst>
              <a:ext uri="{FF2B5EF4-FFF2-40B4-BE49-F238E27FC236}">
                <a16:creationId xmlns:a16="http://schemas.microsoft.com/office/drawing/2014/main" id="{164893AC-DDE6-C737-6105-CF18361448F4}"/>
              </a:ext>
            </a:extLst>
          </p:cNvPr>
          <p:cNvSpPr/>
          <p:nvPr/>
        </p:nvSpPr>
        <p:spPr>
          <a:xfrm>
            <a:off x="1107788" y="1334056"/>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ctDNA in the neoadjuvant therapy is strongly prognostic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Google Shape;48;p8">
            <a:extLst>
              <a:ext uri="{FF2B5EF4-FFF2-40B4-BE49-F238E27FC236}">
                <a16:creationId xmlns:a16="http://schemas.microsoft.com/office/drawing/2014/main" id="{3CC45BE1-0B12-A5B0-9750-BC322DA10553}"/>
              </a:ext>
            </a:extLst>
          </p:cNvPr>
          <p:cNvSpPr/>
          <p:nvPr/>
        </p:nvSpPr>
        <p:spPr>
          <a:xfrm>
            <a:off x="1107788" y="2341359"/>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Failure to clear ctDNA with therapy is </a:t>
            </a:r>
            <a:r>
              <a:rPr kumimoji="0" lang="en-GB" sz="1600" b="1" i="0" u="none" strike="noStrike" kern="0" cap="none" spc="0" normalizeH="0" baseline="0" noProof="0" dirty="0" err="1">
                <a:ln>
                  <a:noFill/>
                </a:ln>
                <a:solidFill>
                  <a:srgbClr val="FFFFFF"/>
                </a:solidFill>
                <a:effectLst/>
                <a:uLnTx/>
                <a:uFillTx/>
                <a:latin typeface="Arial"/>
                <a:cs typeface="Arial"/>
                <a:sym typeface="Arial"/>
              </a:rPr>
              <a:t>incresasingly</a:t>
            </a:r>
            <a:r>
              <a:rPr kumimoji="0" lang="en-GB" sz="1600" b="1" i="0" u="none" strike="noStrike" kern="0" cap="none" spc="0" normalizeH="0" baseline="0" noProof="0" dirty="0">
                <a:ln>
                  <a:noFill/>
                </a:ln>
                <a:solidFill>
                  <a:srgbClr val="FFFFFF"/>
                </a:solidFill>
                <a:effectLst/>
                <a:uLnTx/>
                <a:uFillTx/>
                <a:latin typeface="Arial"/>
                <a:cs typeface="Arial"/>
                <a:sym typeface="Arial"/>
              </a:rPr>
              <a:t> bad news</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Google Shape;48;p8">
            <a:extLst>
              <a:ext uri="{FF2B5EF4-FFF2-40B4-BE49-F238E27FC236}">
                <a16:creationId xmlns:a16="http://schemas.microsoft.com/office/drawing/2014/main" id="{EB821D34-FD32-1DEF-C9FB-2DA5304A6C26}"/>
              </a:ext>
            </a:extLst>
          </p:cNvPr>
          <p:cNvSpPr/>
          <p:nvPr/>
        </p:nvSpPr>
        <p:spPr>
          <a:xfrm>
            <a:off x="1107789" y="3399545"/>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ctDNA is not able to tell us when to stop immune therapy early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Google Shape;48;p8">
            <a:extLst>
              <a:ext uri="{FF2B5EF4-FFF2-40B4-BE49-F238E27FC236}">
                <a16:creationId xmlns:a16="http://schemas.microsoft.com/office/drawing/2014/main" id="{6C0858DD-C88A-DB1B-6FCC-81C95F04AE72}"/>
              </a:ext>
            </a:extLst>
          </p:cNvPr>
          <p:cNvSpPr/>
          <p:nvPr/>
        </p:nvSpPr>
        <p:spPr>
          <a:xfrm>
            <a:off x="1065952" y="4516643"/>
            <a:ext cx="10224893"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err="1">
                <a:ln>
                  <a:noFill/>
                </a:ln>
                <a:solidFill>
                  <a:srgbClr val="FFFFFF"/>
                </a:solidFill>
                <a:effectLst/>
                <a:uLnTx/>
                <a:uFillTx/>
                <a:latin typeface="Arial"/>
                <a:cs typeface="Arial"/>
                <a:sym typeface="Arial"/>
              </a:rPr>
              <a:t>utDNA</a:t>
            </a:r>
            <a:r>
              <a:rPr kumimoji="0" lang="en-GB" sz="1600" b="1" i="0" u="none" strike="noStrike" kern="0" cap="none" spc="0" normalizeH="0" baseline="0" noProof="0" dirty="0">
                <a:ln>
                  <a:noFill/>
                </a:ln>
                <a:solidFill>
                  <a:srgbClr val="FFFFFF"/>
                </a:solidFill>
                <a:effectLst/>
                <a:uLnTx/>
                <a:uFillTx/>
                <a:latin typeface="Arial"/>
                <a:cs typeface="Arial"/>
                <a:sym typeface="Arial"/>
              </a:rPr>
              <a:t> may improve accuracy of the cancer status in the bladder  </a:t>
            </a:r>
          </a:p>
        </p:txBody>
      </p:sp>
      <p:sp>
        <p:nvSpPr>
          <p:cNvPr id="7" name="TextBox 6">
            <a:extLst>
              <a:ext uri="{FF2B5EF4-FFF2-40B4-BE49-F238E27FC236}">
                <a16:creationId xmlns:a16="http://schemas.microsoft.com/office/drawing/2014/main" id="{53D3E35E-7709-D0DA-158D-C3530E1A3638}"/>
              </a:ext>
            </a:extLst>
          </p:cNvPr>
          <p:cNvSpPr txBox="1"/>
          <p:nvPr/>
        </p:nvSpPr>
        <p:spPr>
          <a:xfrm>
            <a:off x="4799107" y="256068"/>
            <a:ext cx="28055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Arial"/>
                <a:cs typeface="Arial"/>
                <a:sym typeface="Arial"/>
              </a:rPr>
              <a:t>SUMMARY</a:t>
            </a:r>
          </a:p>
        </p:txBody>
      </p:sp>
      <p:sp>
        <p:nvSpPr>
          <p:cNvPr id="5" name="TextBox 4">
            <a:extLst>
              <a:ext uri="{FF2B5EF4-FFF2-40B4-BE49-F238E27FC236}">
                <a16:creationId xmlns:a16="http://schemas.microsoft.com/office/drawing/2014/main" id="{0441035F-24CB-1D15-873C-4F618EEA7F99}"/>
              </a:ext>
            </a:extLst>
          </p:cNvPr>
          <p:cNvSpPr txBox="1"/>
          <p:nvPr/>
        </p:nvSpPr>
        <p:spPr>
          <a:xfrm>
            <a:off x="132796" y="6420549"/>
            <a:ext cx="6096000" cy="323165"/>
          </a:xfrm>
          <a:prstGeom prst="rect">
            <a:avLst/>
          </a:prstGeom>
          <a:noFill/>
        </p:spPr>
        <p:txBody>
          <a:bodyPr wrap="square">
            <a:spAutoFit/>
          </a:bodyPr>
          <a:lstStyle/>
          <a:p>
            <a:r>
              <a:rPr lang="en-US" sz="1500" b="0" dirty="0">
                <a:solidFill>
                  <a:schemeClr val="tx1"/>
                </a:solidFill>
              </a:rPr>
              <a:t>Courtesy of Thomas Powles, MBBS, MRCP, MD </a:t>
            </a:r>
          </a:p>
        </p:txBody>
      </p:sp>
    </p:spTree>
    <p:extLst>
      <p:ext uri="{BB962C8B-B14F-4D97-AF65-F5344CB8AC3E}">
        <p14:creationId xmlns:p14="http://schemas.microsoft.com/office/powerpoint/2010/main" val="1014857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683F-7175-0918-E038-4C253AB64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D2A7EF-6F04-EABA-F5F0-E0B4367D668F}"/>
              </a:ext>
            </a:extLst>
          </p:cNvPr>
          <p:cNvSpPr>
            <a:spLocks noGrp="1"/>
          </p:cNvSpPr>
          <p:nvPr>
            <p:ph type="title"/>
          </p:nvPr>
        </p:nvSpPr>
        <p:spPr/>
        <p:txBody>
          <a:bodyPr/>
          <a:lstStyle/>
          <a:p>
            <a:r>
              <a:rPr lang="en-US" dirty="0"/>
              <a:t>Select Key Datasets</a:t>
            </a:r>
            <a:br>
              <a:rPr lang="en-US" dirty="0"/>
            </a:br>
            <a:r>
              <a:rPr lang="en-US" dirty="0"/>
              <a:t>Perioperative </a:t>
            </a:r>
            <a:r>
              <a:rPr lang="en-US" dirty="0" err="1"/>
              <a:t>Enfortumab</a:t>
            </a:r>
            <a:r>
              <a:rPr lang="en-US" dirty="0"/>
              <a:t> </a:t>
            </a:r>
            <a:r>
              <a:rPr lang="en-US" dirty="0" err="1"/>
              <a:t>Vedotin</a:t>
            </a:r>
            <a:r>
              <a:rPr lang="en-US" dirty="0"/>
              <a:t> with Pembrolizumab</a:t>
            </a:r>
          </a:p>
        </p:txBody>
      </p:sp>
      <p:sp>
        <p:nvSpPr>
          <p:cNvPr id="3" name="Content Placeholder 2">
            <a:extLst>
              <a:ext uri="{FF2B5EF4-FFF2-40B4-BE49-F238E27FC236}">
                <a16:creationId xmlns:a16="http://schemas.microsoft.com/office/drawing/2014/main" id="{75B2996F-7E35-2600-672C-65DDEFA11718}"/>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err="1"/>
              <a:t>Vulsteke</a:t>
            </a:r>
            <a:r>
              <a:rPr lang="en-US" sz="2400" b="0" dirty="0"/>
              <a:t> C et al. Perioperative </a:t>
            </a:r>
            <a:r>
              <a:rPr lang="en-US" sz="2400" b="0" dirty="0" err="1"/>
              <a:t>enfortumab</a:t>
            </a:r>
            <a:r>
              <a:rPr lang="en-US" sz="2400" b="0" dirty="0"/>
              <a:t> </a:t>
            </a:r>
            <a:r>
              <a:rPr lang="en-US" sz="2400" b="0" dirty="0" err="1"/>
              <a:t>vedotin</a:t>
            </a:r>
            <a:r>
              <a:rPr lang="en-US" sz="2400" b="0" dirty="0"/>
              <a:t> and pembrolizumab in bladder cancer. </a:t>
            </a:r>
            <a:r>
              <a:rPr lang="en-US" sz="2400" b="0" i="1" dirty="0"/>
              <a:t>N Engl J Med </a:t>
            </a:r>
            <a:r>
              <a:rPr lang="en-US" sz="2400" b="0" dirty="0"/>
              <a:t>2026 April 2;394(13):1257-69.</a:t>
            </a:r>
          </a:p>
          <a:p>
            <a:pPr>
              <a:lnSpc>
                <a:spcPct val="100000"/>
              </a:lnSpc>
              <a:spcBef>
                <a:spcPts val="0"/>
              </a:spcBef>
              <a:spcAft>
                <a:spcPts val="600"/>
              </a:spcAft>
            </a:pPr>
            <a:r>
              <a:rPr lang="en-US" sz="2400" b="0" dirty="0" err="1"/>
              <a:t>Galsky</a:t>
            </a:r>
            <a:r>
              <a:rPr lang="en-US" sz="2400" b="0" dirty="0"/>
              <a:t> M et al. Neoadjuvant and adjuvant </a:t>
            </a:r>
            <a:r>
              <a:rPr lang="en-US" sz="2400" b="0" dirty="0" err="1"/>
              <a:t>enfortumab</a:t>
            </a:r>
            <a:r>
              <a:rPr lang="en-US" sz="2400" b="0" dirty="0"/>
              <a:t> </a:t>
            </a:r>
            <a:r>
              <a:rPr lang="en-US" sz="2400" b="0" dirty="0" err="1"/>
              <a:t>vedotin</a:t>
            </a:r>
            <a:r>
              <a:rPr lang="en-US" sz="2400" b="0" dirty="0"/>
              <a:t> (EV) plus pembrolizumab (</a:t>
            </a:r>
            <a:r>
              <a:rPr lang="en-US" sz="2400" b="0" dirty="0" err="1"/>
              <a:t>pembro</a:t>
            </a:r>
            <a:r>
              <a:rPr lang="en-US" sz="2400" b="0" dirty="0"/>
              <a:t>) for participants with muscle-invasive bladder cancer (MIBC) who are eligible for cisplatin: Randomized, open-label, phase 3 KEYNOTE-B15 study. Genitourinary Cancers Symposium 2026;Abstract LBA630.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58307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B596-DC67-45C1-85E1-3851B86E3D3A}"/>
            </a:ext>
          </a:extLst>
        </p:cNvPr>
        <p:cNvGrpSpPr/>
        <p:nvPr/>
      </p:nvGrpSpPr>
      <p:grpSpPr>
        <a:xfrm>
          <a:off x="0" y="0"/>
          <a:ext cx="0" cy="0"/>
          <a:chOff x="0" y="0"/>
          <a:chExt cx="0" cy="0"/>
        </a:xfrm>
      </p:grpSpPr>
      <p:pic>
        <p:nvPicPr>
          <p:cNvPr id="3" name="Picture 2" descr="A close-up of a medical report&#10;&#10;AI-generated content may be incorrect.">
            <a:extLst>
              <a:ext uri="{FF2B5EF4-FFF2-40B4-BE49-F238E27FC236}">
                <a16:creationId xmlns:a16="http://schemas.microsoft.com/office/drawing/2014/main" id="{57CC3A3C-8FDB-082C-4790-355AE247A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74096"/>
            <a:ext cx="6719423" cy="3154904"/>
          </a:xfrm>
          <a:prstGeom prst="rect">
            <a:avLst/>
          </a:prstGeom>
        </p:spPr>
      </p:pic>
      <p:pic>
        <p:nvPicPr>
          <p:cNvPr id="9" name="Picture 8" descr="A blue background with white text&#10;&#10;AI-generated content may be incorrect.">
            <a:extLst>
              <a:ext uri="{FF2B5EF4-FFF2-40B4-BE49-F238E27FC236}">
                <a16:creationId xmlns:a16="http://schemas.microsoft.com/office/drawing/2014/main" id="{896E0900-0FE8-FC63-9515-0B9237C7F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213" y="2626445"/>
            <a:ext cx="5871419" cy="3290409"/>
          </a:xfrm>
          <a:prstGeom prst="rect">
            <a:avLst/>
          </a:prstGeom>
        </p:spPr>
      </p:pic>
      <p:sp>
        <p:nvSpPr>
          <p:cNvPr id="5" name="TextBox 4">
            <a:extLst>
              <a:ext uri="{FF2B5EF4-FFF2-40B4-BE49-F238E27FC236}">
                <a16:creationId xmlns:a16="http://schemas.microsoft.com/office/drawing/2014/main" id="{999E256A-B289-DCDA-1DDB-F98D77124029}"/>
              </a:ext>
            </a:extLst>
          </p:cNvPr>
          <p:cNvSpPr txBox="1"/>
          <p:nvPr/>
        </p:nvSpPr>
        <p:spPr>
          <a:xfrm>
            <a:off x="8616280" y="2626445"/>
            <a:ext cx="1405578" cy="307777"/>
          </a:xfrm>
          <a:prstGeom prst="rect">
            <a:avLst/>
          </a:prstGeom>
          <a:noFill/>
        </p:spPr>
        <p:txBody>
          <a:bodyPr wrap="none" rtlCol="0">
            <a:spAutoFit/>
          </a:bodyPr>
          <a:lstStyle/>
          <a:p>
            <a:r>
              <a:rPr lang="en-US" sz="1400" dirty="0">
                <a:solidFill>
                  <a:schemeClr val="bg1"/>
                </a:solidFill>
                <a:latin typeface="+mn-lt"/>
              </a:rPr>
              <a:t>Abstract LBA630</a:t>
            </a:r>
          </a:p>
        </p:txBody>
      </p:sp>
    </p:spTree>
    <p:extLst>
      <p:ext uri="{BB962C8B-B14F-4D97-AF65-F5344CB8AC3E}">
        <p14:creationId xmlns:p14="http://schemas.microsoft.com/office/powerpoint/2010/main" val="397558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p8">
            <a:extLst>
              <a:ext uri="{FF2B5EF4-FFF2-40B4-BE49-F238E27FC236}">
                <a16:creationId xmlns:a16="http://schemas.microsoft.com/office/drawing/2014/main" id="{6C63925F-D94B-C145-3F92-00BD403C98C8}"/>
              </a:ext>
            </a:extLst>
          </p:cNvPr>
          <p:cNvSpPr/>
          <p:nvPr/>
        </p:nvSpPr>
        <p:spPr>
          <a:xfrm>
            <a:off x="1107788" y="1334056"/>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ADC/immune checkpoint combinations are standard 1</a:t>
            </a:r>
            <a:r>
              <a:rPr kumimoji="0" lang="en-GB" sz="1600" b="1" i="0" u="none" strike="noStrike" kern="0" cap="none" spc="0" normalizeH="0" baseline="30000" noProof="0" dirty="0">
                <a:ln>
                  <a:noFill/>
                </a:ln>
                <a:solidFill>
                  <a:srgbClr val="FFFFFF"/>
                </a:solidFill>
                <a:effectLst/>
                <a:uLnTx/>
                <a:uFillTx/>
                <a:latin typeface="Arial"/>
                <a:cs typeface="Arial"/>
                <a:sym typeface="Arial"/>
              </a:rPr>
              <a:t>st</a:t>
            </a:r>
            <a:r>
              <a:rPr kumimoji="0" lang="en-GB" sz="1600" b="1" i="0" u="none" strike="noStrike" kern="0" cap="none" spc="0" normalizeH="0" baseline="0" noProof="0" dirty="0">
                <a:ln>
                  <a:noFill/>
                </a:ln>
                <a:solidFill>
                  <a:srgbClr val="FFFFFF"/>
                </a:solidFill>
                <a:effectLst/>
                <a:uLnTx/>
                <a:uFillTx/>
                <a:latin typeface="Arial"/>
                <a:cs typeface="Arial"/>
                <a:sym typeface="Arial"/>
              </a:rPr>
              <a:t> line therapy for UC (M1 and MIBC)</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Google Shape;48;p8">
            <a:extLst>
              <a:ext uri="{FF2B5EF4-FFF2-40B4-BE49-F238E27FC236}">
                <a16:creationId xmlns:a16="http://schemas.microsoft.com/office/drawing/2014/main" id="{0157D581-C0F2-69CF-5714-3C9789E8D6B0}"/>
              </a:ext>
            </a:extLst>
          </p:cNvPr>
          <p:cNvSpPr/>
          <p:nvPr/>
        </p:nvSpPr>
        <p:spPr>
          <a:xfrm>
            <a:off x="1107788" y="2341359"/>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Early immune therapy saves lives in MIBC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Google Shape;48;p8">
            <a:extLst>
              <a:ext uri="{FF2B5EF4-FFF2-40B4-BE49-F238E27FC236}">
                <a16:creationId xmlns:a16="http://schemas.microsoft.com/office/drawing/2014/main" id="{B2CB9350-4ECA-73F0-7EDD-E2BBFEF42BD7}"/>
              </a:ext>
            </a:extLst>
          </p:cNvPr>
          <p:cNvSpPr/>
          <p:nvPr/>
        </p:nvSpPr>
        <p:spPr>
          <a:xfrm>
            <a:off x="1107789" y="3399545"/>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Duration of therapy and biomarker development are the next important steps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5" name="Google Shape;48;p8">
            <a:extLst>
              <a:ext uri="{FF2B5EF4-FFF2-40B4-BE49-F238E27FC236}">
                <a16:creationId xmlns:a16="http://schemas.microsoft.com/office/drawing/2014/main" id="{782B389E-705C-1D2B-1BF2-5114D0524182}"/>
              </a:ext>
            </a:extLst>
          </p:cNvPr>
          <p:cNvSpPr/>
          <p:nvPr/>
        </p:nvSpPr>
        <p:spPr>
          <a:xfrm>
            <a:off x="1012165" y="5582300"/>
            <a:ext cx="10278680"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a:t>
            </a:r>
            <a:r>
              <a:rPr kumimoji="0" lang="en-GB" sz="1600" b="1" i="0" u="none" strike="noStrike" kern="0" cap="none" spc="0" normalizeH="0" baseline="0" noProof="0" dirty="0" err="1">
                <a:ln>
                  <a:noFill/>
                </a:ln>
                <a:solidFill>
                  <a:srgbClr val="FFFFFF"/>
                </a:solidFill>
                <a:effectLst/>
                <a:uLnTx/>
                <a:uFillTx/>
                <a:latin typeface="Arial"/>
                <a:cs typeface="Arial"/>
                <a:sym typeface="Arial"/>
              </a:rPr>
              <a:t>Enfortumab</a:t>
            </a:r>
            <a:r>
              <a:rPr kumimoji="0" lang="en-GB" sz="1600" b="1" i="0" u="none" strike="noStrike" kern="0" cap="none" spc="0" normalizeH="0" baseline="0" noProof="0" dirty="0">
                <a:ln>
                  <a:noFill/>
                </a:ln>
                <a:solidFill>
                  <a:srgbClr val="FFFFFF"/>
                </a:solidFill>
                <a:effectLst/>
                <a:uLnTx/>
                <a:uFillTx/>
                <a:latin typeface="Arial"/>
                <a:cs typeface="Arial"/>
                <a:sym typeface="Arial"/>
              </a:rPr>
              <a:t> vedotin and pembrolizumab first, and ask questions later.” is probably where this ends</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Google Shape;48;p8">
            <a:extLst>
              <a:ext uri="{FF2B5EF4-FFF2-40B4-BE49-F238E27FC236}">
                <a16:creationId xmlns:a16="http://schemas.microsoft.com/office/drawing/2014/main" id="{4EC52565-FCAA-4978-9757-FCB09A3C8997}"/>
              </a:ext>
            </a:extLst>
          </p:cNvPr>
          <p:cNvSpPr/>
          <p:nvPr/>
        </p:nvSpPr>
        <p:spPr>
          <a:xfrm>
            <a:off x="1065952" y="4516643"/>
            <a:ext cx="10224893"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EVP in perioperative disease is the standard too. Platinum chemotherapy is the next </a:t>
            </a:r>
            <a:r>
              <a:rPr kumimoji="0" lang="en-GB" sz="1600" b="1" i="0" u="none" strike="noStrike" kern="0" cap="none" spc="0" normalizeH="0" baseline="0" noProof="0">
                <a:ln>
                  <a:noFill/>
                </a:ln>
                <a:solidFill>
                  <a:srgbClr val="FFFFFF"/>
                </a:solidFill>
                <a:effectLst/>
                <a:uLnTx/>
                <a:uFillTx/>
                <a:latin typeface="Arial"/>
                <a:cs typeface="Arial"/>
                <a:sym typeface="Arial"/>
              </a:rPr>
              <a:t>treatment option. </a:t>
            </a:r>
            <a:endParaRPr kumimoji="0" lang="en-GB"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7" name="TextBox 6">
            <a:extLst>
              <a:ext uri="{FF2B5EF4-FFF2-40B4-BE49-F238E27FC236}">
                <a16:creationId xmlns:a16="http://schemas.microsoft.com/office/drawing/2014/main" id="{45033C87-2B55-5164-A658-ADAE3912C217}"/>
              </a:ext>
            </a:extLst>
          </p:cNvPr>
          <p:cNvSpPr txBox="1"/>
          <p:nvPr/>
        </p:nvSpPr>
        <p:spPr>
          <a:xfrm>
            <a:off x="4799107" y="256068"/>
            <a:ext cx="28055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Arial"/>
                <a:cs typeface="Arial"/>
                <a:sym typeface="Arial"/>
              </a:rPr>
              <a:t>SUMMARY</a:t>
            </a:r>
          </a:p>
        </p:txBody>
      </p:sp>
      <p:sp>
        <p:nvSpPr>
          <p:cNvPr id="8" name="TextBox 7">
            <a:extLst>
              <a:ext uri="{FF2B5EF4-FFF2-40B4-BE49-F238E27FC236}">
                <a16:creationId xmlns:a16="http://schemas.microsoft.com/office/drawing/2014/main" id="{7A27C007-72CB-74A8-956B-AAFE84F39844}"/>
              </a:ext>
            </a:extLst>
          </p:cNvPr>
          <p:cNvSpPr txBox="1"/>
          <p:nvPr/>
        </p:nvSpPr>
        <p:spPr>
          <a:xfrm>
            <a:off x="132796" y="6420549"/>
            <a:ext cx="6096000" cy="323165"/>
          </a:xfrm>
          <a:prstGeom prst="rect">
            <a:avLst/>
          </a:prstGeom>
          <a:noFill/>
        </p:spPr>
        <p:txBody>
          <a:bodyPr wrap="square">
            <a:spAutoFit/>
          </a:bodyPr>
          <a:lstStyle/>
          <a:p>
            <a:r>
              <a:rPr lang="en-US" sz="1500" b="0" dirty="0">
                <a:solidFill>
                  <a:schemeClr val="tx1"/>
                </a:solidFill>
              </a:rPr>
              <a:t>Courtesy of Thomas Powles, MBBS, MRCP, MD </a:t>
            </a:r>
          </a:p>
        </p:txBody>
      </p:sp>
    </p:spTree>
    <p:extLst>
      <p:ext uri="{BB962C8B-B14F-4D97-AF65-F5344CB8AC3E}">
        <p14:creationId xmlns:p14="http://schemas.microsoft.com/office/powerpoint/2010/main" val="2079889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4ADF9-0B03-0A14-6E59-38E09BBEC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E22CB-38C3-8B4F-E235-76D43F076389}"/>
              </a:ext>
            </a:extLst>
          </p:cNvPr>
          <p:cNvSpPr>
            <a:spLocks noGrp="1"/>
          </p:cNvSpPr>
          <p:nvPr>
            <p:ph type="title"/>
          </p:nvPr>
        </p:nvSpPr>
        <p:spPr/>
        <p:txBody>
          <a:bodyPr/>
          <a:lstStyle/>
          <a:p>
            <a:r>
              <a:rPr lang="en-US" dirty="0"/>
              <a:t>Select Key Datasets</a:t>
            </a:r>
            <a:br>
              <a:rPr lang="en-US" dirty="0"/>
            </a:br>
            <a:r>
              <a:rPr lang="en-US" dirty="0"/>
              <a:t>Bladder-Sparing Approaches</a:t>
            </a:r>
          </a:p>
        </p:txBody>
      </p:sp>
      <p:sp>
        <p:nvSpPr>
          <p:cNvPr id="3" name="Content Placeholder 2">
            <a:extLst>
              <a:ext uri="{FF2B5EF4-FFF2-40B4-BE49-F238E27FC236}">
                <a16:creationId xmlns:a16="http://schemas.microsoft.com/office/drawing/2014/main" id="{0237A4D5-6F75-63D6-D3EF-315063A887D2}"/>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Mellema JJ et al. Ipilimumab and nivolumab followed by chemoradiotherapy as bladder-sparing treatment in muscle-invasive bladder cancer: A phase 2 trial. </a:t>
            </a:r>
            <a:r>
              <a:rPr lang="en-US" sz="2400" b="0" i="1" dirty="0"/>
              <a:t>Nat Med </a:t>
            </a:r>
            <a:r>
              <a:rPr lang="en-US" sz="2400" b="0" dirty="0"/>
              <a:t>2026;[Online ahead of print].</a:t>
            </a:r>
          </a:p>
          <a:p>
            <a:pPr>
              <a:lnSpc>
                <a:spcPct val="100000"/>
              </a:lnSpc>
              <a:spcBef>
                <a:spcPts val="0"/>
              </a:spcBef>
              <a:spcAft>
                <a:spcPts val="600"/>
              </a:spcAft>
            </a:pPr>
            <a:r>
              <a:rPr lang="en-US" sz="2400" b="0" dirty="0" err="1"/>
              <a:t>Ghatalia</a:t>
            </a:r>
            <a:r>
              <a:rPr lang="en-US" sz="2400" b="0" dirty="0"/>
              <a:t> P et al. Circulating tumor DNA (ctDNA) to guide response-adapted bladder preservation in muscle invasive bladder cancer (MIBC): Integrated analysis of the RETAIN trials. Genitourinary Cancers Symposium 2026;Abstract LBA632.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31700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6BDE9-3353-0949-5D4E-8FBEC7F6DE8C}"/>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BA27D3C7-797C-1A3D-8513-22A5826A9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590926"/>
            <a:ext cx="10945216" cy="506055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F0374FA-C1B6-C0E4-7BAE-38FFF8725D67}"/>
              </a:ext>
            </a:extLst>
          </p:cNvPr>
          <p:cNvSpPr txBox="1"/>
          <p:nvPr/>
        </p:nvSpPr>
        <p:spPr>
          <a:xfrm>
            <a:off x="3689669" y="590926"/>
            <a:ext cx="4956678" cy="338554"/>
          </a:xfrm>
          <a:prstGeom prst="rect">
            <a:avLst/>
          </a:prstGeom>
          <a:noFill/>
        </p:spPr>
        <p:txBody>
          <a:bodyPr wrap="none" rtlCol="0">
            <a:spAutoFit/>
          </a:bodyPr>
          <a:lstStyle/>
          <a:p>
            <a:r>
              <a:rPr lang="en-US" sz="1600" dirty="0">
                <a:solidFill>
                  <a:schemeClr val="tx1"/>
                </a:solidFill>
                <a:latin typeface="+mn-lt"/>
              </a:rPr>
              <a:t>Mellema JJ et al. </a:t>
            </a:r>
            <a:r>
              <a:rPr lang="en-US" sz="1600" i="1" dirty="0">
                <a:solidFill>
                  <a:schemeClr val="tx1"/>
                </a:solidFill>
                <a:latin typeface="+mn-lt"/>
              </a:rPr>
              <a:t>Nat Med </a:t>
            </a:r>
            <a:r>
              <a:rPr lang="en-US" sz="1600" dirty="0">
                <a:solidFill>
                  <a:schemeClr val="tx1"/>
                </a:solidFill>
                <a:latin typeface="+mn-lt"/>
              </a:rPr>
              <a:t>2026;[Online ahead of print]. </a:t>
            </a:r>
          </a:p>
        </p:txBody>
      </p:sp>
    </p:spTree>
    <p:extLst>
      <p:ext uri="{BB962C8B-B14F-4D97-AF65-F5344CB8AC3E}">
        <p14:creationId xmlns:p14="http://schemas.microsoft.com/office/powerpoint/2010/main" val="2753049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Prof Powles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375245" y="1585930"/>
          <a:ext cx="9433048" cy="4075318"/>
        </p:xfrm>
        <a:graphic>
          <a:graphicData uri="http://schemas.openxmlformats.org/drawingml/2006/table">
            <a:tbl>
              <a:tblPr firstRow="1" bandRow="1">
                <a:tableStyleId>{F2DE63D5-997A-4646-A377-4702673A728D}</a:tableStyleId>
              </a:tblPr>
              <a:tblGrid>
                <a:gridCol w="2585684">
                  <a:extLst>
                    <a:ext uri="{9D8B030D-6E8A-4147-A177-3AD203B41FA5}">
                      <a16:colId xmlns:a16="http://schemas.microsoft.com/office/drawing/2014/main" val="20000"/>
                    </a:ext>
                  </a:extLst>
                </a:gridCol>
                <a:gridCol w="6847364">
                  <a:extLst>
                    <a:ext uri="{9D8B030D-6E8A-4147-A177-3AD203B41FA5}">
                      <a16:colId xmlns:a16="http://schemas.microsoft.com/office/drawing/2014/main" val="3833924404"/>
                    </a:ext>
                  </a:extLst>
                </a:gridCol>
              </a:tblGrid>
              <a:tr h="161117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Bristol Myers Squibb, Eisai Inc, Exelixis Inc, Incyte Corporation, Ipsen Biopharmaceuticals Inc, Johnson &amp; Johnson, Merck Serono, MSD, Novartis, Pfizer Inc, Roche Laboratories Inc, Seagen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61117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Astellas, AstraZeneca Pharmaceuticals LP, Bristol Myers Squibb, Eisai Inc, Exelixis Inc, Ipsen Biopharmaceuticals Inc, Johnson &amp; Johnson, Merck Serono, MSD, Novartis, Pfizer Inc, Roche Laboratories Inc, Seagen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434904"/>
                  </a:ext>
                </a:extLst>
              </a:tr>
              <a:tr h="85297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Mashup Media LLC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8666680"/>
                  </a:ext>
                </a:extLst>
              </a:tr>
            </a:tbl>
          </a:graphicData>
        </a:graphic>
      </p:graphicFrame>
    </p:spTree>
    <p:custDataLst>
      <p:tags r:id="rId1"/>
    </p:custDataLst>
    <p:extLst>
      <p:ext uri="{BB962C8B-B14F-4D97-AF65-F5344CB8AC3E}">
        <p14:creationId xmlns:p14="http://schemas.microsoft.com/office/powerpoint/2010/main" val="1908740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C659-FBCA-0BCB-3CDB-854CBCBCDE7D}"/>
            </a:ext>
          </a:extLst>
        </p:cNvPr>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DC1BDC32-DD0A-BC10-FFD0-DDC09137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76" y="714212"/>
            <a:ext cx="9433048" cy="5297455"/>
          </a:xfrm>
          <a:prstGeom prst="rect">
            <a:avLst/>
          </a:prstGeom>
          <a:effectLst>
            <a:outerShdw blurRad="50800" dist="38100" dir="13500000" algn="br" rotWithShape="0">
              <a:prstClr val="black">
                <a:alpha val="40000"/>
              </a:prstClr>
            </a:outerShdw>
          </a:effectLst>
        </p:spPr>
      </p:pic>
      <p:sp>
        <p:nvSpPr>
          <p:cNvPr id="8" name="TextBox 7">
            <a:extLst>
              <a:ext uri="{FF2B5EF4-FFF2-40B4-BE49-F238E27FC236}">
                <a16:creationId xmlns:a16="http://schemas.microsoft.com/office/drawing/2014/main" id="{9E07F199-1E5C-B696-B924-2FDDABF7E4BC}"/>
              </a:ext>
            </a:extLst>
          </p:cNvPr>
          <p:cNvSpPr txBox="1"/>
          <p:nvPr/>
        </p:nvSpPr>
        <p:spPr>
          <a:xfrm>
            <a:off x="5393211" y="846333"/>
            <a:ext cx="1580689" cy="338554"/>
          </a:xfrm>
          <a:prstGeom prst="rect">
            <a:avLst/>
          </a:prstGeom>
          <a:noFill/>
        </p:spPr>
        <p:txBody>
          <a:bodyPr wrap="none" rtlCol="0">
            <a:spAutoFit/>
          </a:bodyPr>
          <a:lstStyle/>
          <a:p>
            <a:r>
              <a:rPr lang="en-US" sz="1600" dirty="0">
                <a:solidFill>
                  <a:schemeClr val="bg1"/>
                </a:solidFill>
                <a:latin typeface="+mn-lt"/>
              </a:rPr>
              <a:t>Abstract LBA632</a:t>
            </a:r>
          </a:p>
        </p:txBody>
      </p:sp>
    </p:spTree>
    <p:extLst>
      <p:ext uri="{BB962C8B-B14F-4D97-AF65-F5344CB8AC3E}">
        <p14:creationId xmlns:p14="http://schemas.microsoft.com/office/powerpoint/2010/main" val="2363776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B0CAB-054C-85BD-C45B-8832E5E02C71}"/>
            </a:ext>
          </a:extLst>
        </p:cNvPr>
        <p:cNvGrpSpPr/>
        <p:nvPr/>
      </p:nvGrpSpPr>
      <p:grpSpPr>
        <a:xfrm>
          <a:off x="0" y="0"/>
          <a:ext cx="0" cy="0"/>
          <a:chOff x="0" y="0"/>
          <a:chExt cx="0" cy="0"/>
        </a:xfrm>
      </p:grpSpPr>
      <p:sp>
        <p:nvSpPr>
          <p:cNvPr id="2" name="Google Shape;48;p8">
            <a:extLst>
              <a:ext uri="{FF2B5EF4-FFF2-40B4-BE49-F238E27FC236}">
                <a16:creationId xmlns:a16="http://schemas.microsoft.com/office/drawing/2014/main" id="{7D662AF0-C254-9743-BE82-950B47B03C74}"/>
              </a:ext>
            </a:extLst>
          </p:cNvPr>
          <p:cNvSpPr/>
          <p:nvPr/>
        </p:nvSpPr>
        <p:spPr>
          <a:xfrm>
            <a:off x="1107788" y="1334056"/>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Bladder sparing approaches are increasingly important in MIBC</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Google Shape;48;p8">
            <a:extLst>
              <a:ext uri="{FF2B5EF4-FFF2-40B4-BE49-F238E27FC236}">
                <a16:creationId xmlns:a16="http://schemas.microsoft.com/office/drawing/2014/main" id="{17D02900-A930-FC42-60E1-399A21027572}"/>
              </a:ext>
            </a:extLst>
          </p:cNvPr>
          <p:cNvSpPr/>
          <p:nvPr/>
        </p:nvSpPr>
        <p:spPr>
          <a:xfrm>
            <a:off x="1107788" y="2341359"/>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Systemic therapy alone may be enough </a:t>
            </a:r>
            <a:r>
              <a:rPr kumimoji="0" lang="en-GB" sz="1600" b="1" i="0" u="none" strike="noStrike" kern="0" cap="none" spc="0" normalizeH="0" baseline="0" noProof="0">
                <a:ln>
                  <a:noFill/>
                </a:ln>
                <a:solidFill>
                  <a:srgbClr val="FFFFFF"/>
                </a:solidFill>
                <a:effectLst/>
                <a:uLnTx/>
                <a:uFillTx/>
                <a:latin typeface="Arial"/>
                <a:cs typeface="Arial"/>
                <a:sym typeface="Arial"/>
              </a:rPr>
              <a:t>for some with MIBC </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Google Shape;48;p8">
            <a:extLst>
              <a:ext uri="{FF2B5EF4-FFF2-40B4-BE49-F238E27FC236}">
                <a16:creationId xmlns:a16="http://schemas.microsoft.com/office/drawing/2014/main" id="{09C983D9-0103-89E2-2A78-B0A81E6EAB83}"/>
              </a:ext>
            </a:extLst>
          </p:cNvPr>
          <p:cNvSpPr/>
          <p:nvPr/>
        </p:nvSpPr>
        <p:spPr>
          <a:xfrm>
            <a:off x="1107789" y="3399545"/>
            <a:ext cx="10183059"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A lot more data is needed</a:t>
            </a: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Google Shape;48;p8">
            <a:extLst>
              <a:ext uri="{FF2B5EF4-FFF2-40B4-BE49-F238E27FC236}">
                <a16:creationId xmlns:a16="http://schemas.microsoft.com/office/drawing/2014/main" id="{A78F06A6-FA44-B42E-F01E-9510518F2912}"/>
              </a:ext>
            </a:extLst>
          </p:cNvPr>
          <p:cNvSpPr/>
          <p:nvPr/>
        </p:nvSpPr>
        <p:spPr>
          <a:xfrm>
            <a:off x="1065952" y="4516643"/>
            <a:ext cx="10224893" cy="637200"/>
          </a:xfrm>
          <a:prstGeom prst="roundRect">
            <a:avLst>
              <a:gd name="adj" fmla="val 16667"/>
            </a:avLst>
          </a:prstGeom>
          <a:solidFill>
            <a:srgbClr val="0070C0"/>
          </a:solidFill>
          <a:ln w="7150" cap="flat" cmpd="sng">
            <a:solidFill>
              <a:srgbClr val="000000"/>
            </a:solidFill>
            <a:prstDash val="solid"/>
            <a:round/>
            <a:headEnd type="none" w="sm" len="sm"/>
            <a:tailEnd type="none" w="sm" len="sm"/>
          </a:ln>
        </p:spPr>
        <p:txBody>
          <a:bodyPr spcFirstLastPara="1" wrap="square" lIns="91433" tIns="91433" rIns="91433" bIns="914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600" b="1" i="0" u="none" strike="noStrike" kern="0" cap="none" spc="0" normalizeH="0" baseline="0" noProof="0" dirty="0">
                <a:ln>
                  <a:noFill/>
                </a:ln>
                <a:solidFill>
                  <a:srgbClr val="FFFFFF"/>
                </a:solidFill>
                <a:effectLst/>
                <a:uLnTx/>
                <a:uFillTx/>
                <a:latin typeface="Arial"/>
                <a:cs typeface="Arial"/>
                <a:sym typeface="Arial"/>
              </a:rPr>
              <a:t>ctDNA is not great at identification of NMIBC post systemic therapy </a:t>
            </a:r>
          </a:p>
        </p:txBody>
      </p:sp>
      <p:sp>
        <p:nvSpPr>
          <p:cNvPr id="7" name="TextBox 6">
            <a:extLst>
              <a:ext uri="{FF2B5EF4-FFF2-40B4-BE49-F238E27FC236}">
                <a16:creationId xmlns:a16="http://schemas.microsoft.com/office/drawing/2014/main" id="{7847CCBB-651F-8E93-1A93-942EBFD0AFC9}"/>
              </a:ext>
            </a:extLst>
          </p:cNvPr>
          <p:cNvSpPr txBox="1"/>
          <p:nvPr/>
        </p:nvSpPr>
        <p:spPr>
          <a:xfrm>
            <a:off x="4799107" y="256068"/>
            <a:ext cx="28055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0000"/>
                </a:solidFill>
                <a:effectLst/>
                <a:uLnTx/>
                <a:uFillTx/>
                <a:latin typeface="Arial"/>
                <a:cs typeface="Arial"/>
                <a:sym typeface="Arial"/>
              </a:rPr>
              <a:t>SUMMARY</a:t>
            </a:r>
          </a:p>
        </p:txBody>
      </p:sp>
      <p:sp>
        <p:nvSpPr>
          <p:cNvPr id="5" name="TextBox 4">
            <a:extLst>
              <a:ext uri="{FF2B5EF4-FFF2-40B4-BE49-F238E27FC236}">
                <a16:creationId xmlns:a16="http://schemas.microsoft.com/office/drawing/2014/main" id="{31816B05-A130-8AE8-6A73-A1D39EA16422}"/>
              </a:ext>
            </a:extLst>
          </p:cNvPr>
          <p:cNvSpPr txBox="1"/>
          <p:nvPr/>
        </p:nvSpPr>
        <p:spPr>
          <a:xfrm>
            <a:off x="132796" y="6420549"/>
            <a:ext cx="6096000" cy="323165"/>
          </a:xfrm>
          <a:prstGeom prst="rect">
            <a:avLst/>
          </a:prstGeom>
          <a:noFill/>
        </p:spPr>
        <p:txBody>
          <a:bodyPr wrap="square">
            <a:spAutoFit/>
          </a:bodyPr>
          <a:lstStyle/>
          <a:p>
            <a:r>
              <a:rPr lang="en-US" sz="1500" b="0" dirty="0">
                <a:solidFill>
                  <a:schemeClr val="tx1"/>
                </a:solidFill>
              </a:rPr>
              <a:t>Courtesy of Thomas Powles, MBBS, MRCP, MD </a:t>
            </a:r>
          </a:p>
        </p:txBody>
      </p:sp>
    </p:spTree>
    <p:extLst>
      <p:ext uri="{BB962C8B-B14F-4D97-AF65-F5344CB8AC3E}">
        <p14:creationId xmlns:p14="http://schemas.microsoft.com/office/powerpoint/2010/main" val="3308239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0B05-7B8D-2922-5883-AE4E1F8276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357BB7-D728-1F00-6E85-58607138F6B3}"/>
              </a:ext>
            </a:extLst>
          </p:cNvPr>
          <p:cNvSpPr/>
          <p:nvPr/>
        </p:nvSpPr>
        <p:spPr bwMode="auto">
          <a:xfrm>
            <a:off x="912286" y="2780928"/>
            <a:ext cx="10440298"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3" name="Content Placeholder 2">
            <a:extLst>
              <a:ext uri="{FF2B5EF4-FFF2-40B4-BE49-F238E27FC236}">
                <a16:creationId xmlns:a16="http://schemas.microsoft.com/office/drawing/2014/main" id="{C7EE97A1-C628-74A4-D120-BEE0E9B7D311}"/>
              </a:ext>
            </a:extLst>
          </p:cNvPr>
          <p:cNvSpPr>
            <a:spLocks noGrp="1"/>
          </p:cNvSpPr>
          <p:nvPr>
            <p:ph idx="1"/>
          </p:nvPr>
        </p:nvSpPr>
        <p:spPr>
          <a:xfrm>
            <a:off x="1487488" y="1556792"/>
            <a:ext cx="9433048" cy="4246833"/>
          </a:xfrm>
        </p:spPr>
        <p:txBody>
          <a:bodyPr/>
          <a:lstStyle/>
          <a:p>
            <a:pPr marL="98425" indent="0">
              <a:lnSpc>
                <a:spcPct val="100000"/>
              </a:lnSpc>
              <a:spcBef>
                <a:spcPts val="1800"/>
              </a:spcBef>
              <a:spcAft>
                <a:spcPts val="600"/>
              </a:spcAft>
              <a:buNone/>
            </a:pPr>
            <a:r>
              <a:rPr lang="en-US" sz="2400" dirty="0">
                <a:solidFill>
                  <a:srgbClr val="0432FF"/>
                </a:solidFill>
                <a:latin typeface="Calibri" panose="020F0502020204030204" pitchFamily="34" charset="0"/>
                <a:cs typeface="Calibri" panose="020F0502020204030204" pitchFamily="34" charset="0"/>
              </a:rPr>
              <a:t>INTRODUCTION: </a:t>
            </a:r>
            <a:r>
              <a:rPr lang="en-US" sz="2400" dirty="0">
                <a:solidFill>
                  <a:schemeClr val="tx1"/>
                </a:solidFill>
                <a:latin typeface="Calibri" panose="020F0502020204030204" pitchFamily="34" charset="0"/>
                <a:cs typeface="Calibri" panose="020F0502020204030204" pitchFamily="34" charset="0"/>
              </a:rPr>
              <a:t>Life After Radical Cystectomy</a:t>
            </a:r>
          </a:p>
          <a:p>
            <a:pPr marL="98425" indent="0">
              <a:lnSpc>
                <a:spcPct val="100000"/>
              </a:lnSpc>
              <a:spcBef>
                <a:spcPts val="1800"/>
              </a:spcBef>
              <a:spcAft>
                <a:spcPts val="600"/>
              </a:spcAft>
              <a:buNone/>
            </a:pPr>
            <a:r>
              <a:rPr lang="en-US" sz="2400" dirty="0">
                <a:solidFill>
                  <a:srgbClr val="3233FF"/>
                </a:solidFill>
                <a:latin typeface="Calibri" panose="020F0502020204030204" pitchFamily="34" charset="0"/>
                <a:cs typeface="Calibri" panose="020F0502020204030204" pitchFamily="34" charset="0"/>
              </a:rPr>
              <a:t>MODULE 1: </a:t>
            </a:r>
            <a:r>
              <a:rPr lang="en-US" sz="2400" dirty="0">
                <a:latin typeface="Calibri" panose="020F0502020204030204" pitchFamily="34" charset="0"/>
                <a:cs typeface="Calibri" panose="020F0502020204030204" pitchFamily="34" charset="0"/>
              </a:rPr>
              <a:t>Muscle-Invasive Bladder Cancer — Prof Powles</a:t>
            </a:r>
            <a:endParaRPr lang="en-US" sz="2400" b="1" dirty="0">
              <a:solidFill>
                <a:schemeClr val="tx1"/>
              </a:solidFill>
              <a:latin typeface="Calibri" panose="020F0502020204030204" pitchFamily="34" charset="0"/>
              <a:cs typeface="Calibri" panose="020F0502020204030204" pitchFamily="34" charset="0"/>
            </a:endParaRPr>
          </a:p>
          <a:p>
            <a:pPr marL="98425" indent="0">
              <a:lnSpc>
                <a:spcPct val="100000"/>
              </a:lnSpc>
              <a:spcBef>
                <a:spcPts val="1800"/>
              </a:spcBef>
              <a:spcAft>
                <a:spcPts val="600"/>
              </a:spcAft>
              <a:buNone/>
            </a:pPr>
            <a:r>
              <a:rPr lang="en-US" sz="2400" dirty="0">
                <a:solidFill>
                  <a:schemeClr val="bg1"/>
                </a:solidFill>
                <a:latin typeface="Calibri" panose="020F0502020204030204" pitchFamily="34" charset="0"/>
                <a:cs typeface="Calibri" panose="020F0502020204030204" pitchFamily="34" charset="0"/>
              </a:rPr>
              <a:t>MODULE 2: Non-Muscle-Invasive Bladder Cancer — Dr Kamat</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BCG with immunotherapy</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TAR-200</a:t>
            </a:r>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Erdafitinib in NMIBC</a:t>
            </a:r>
          </a:p>
          <a:p>
            <a:pPr>
              <a:lnSpc>
                <a:spcPct val="100000"/>
              </a:lnSpc>
              <a:spcBef>
                <a:spcPts val="1200"/>
              </a:spcBef>
              <a:spcAft>
                <a:spcPts val="0"/>
              </a:spcAft>
            </a:pPr>
            <a:r>
              <a:rPr lang="en-US" sz="2400" dirty="0" err="1"/>
              <a:t>Nogapendekin</a:t>
            </a:r>
            <a:r>
              <a:rPr lang="en-US" sz="2400" dirty="0"/>
              <a:t>-alfa </a:t>
            </a:r>
            <a:r>
              <a:rPr lang="en-US" sz="2400" dirty="0" err="1"/>
              <a:t>inbakicept</a:t>
            </a:r>
            <a:endParaRPr lang="en-US" sz="2400" dirty="0"/>
          </a:p>
          <a:p>
            <a:pPr>
              <a:lnSpc>
                <a:spcPct val="100000"/>
              </a:lnSpc>
              <a:spcBef>
                <a:spcPts val="1200"/>
              </a:spcBef>
              <a:spcAft>
                <a:spcPts val="0"/>
              </a:spcAft>
            </a:pPr>
            <a:r>
              <a:rPr lang="en-US" sz="2400" dirty="0">
                <a:solidFill>
                  <a:schemeClr val="tx1"/>
                </a:solidFill>
                <a:latin typeface="Calibri" panose="020F0502020204030204" pitchFamily="34" charset="0"/>
                <a:cs typeface="Calibri" panose="020F0502020204030204" pitchFamily="34" charset="0"/>
              </a:rPr>
              <a:t>ctDNA monitoring for NMIBC</a:t>
            </a:r>
          </a:p>
          <a:p>
            <a:pPr>
              <a:lnSpc>
                <a:spcPct val="100000"/>
              </a:lnSpc>
              <a:spcBef>
                <a:spcPts val="1800"/>
              </a:spcBef>
              <a:spcAft>
                <a:spcPts val="600"/>
              </a:spcAft>
            </a:pPr>
            <a:endParaRPr lang="en-US" sz="2400"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C68381-013E-4647-0966-CDE407D934E0}"/>
              </a:ext>
            </a:extLst>
          </p:cNvPr>
          <p:cNvSpPr>
            <a:spLocks noGrp="1"/>
          </p:cNvSpPr>
          <p:nvPr>
            <p:ph type="title"/>
          </p:nvPr>
        </p:nvSpPr>
        <p:spPr>
          <a:xfrm>
            <a:off x="912286" y="6005"/>
            <a:ext cx="10358967" cy="1143000"/>
          </a:xfrm>
        </p:spPr>
        <p:txBody>
          <a:bodyPr/>
          <a:lstStyle/>
          <a:p>
            <a:pPr>
              <a:spcBef>
                <a:spcPts val="1200"/>
              </a:spcBef>
            </a:pPr>
            <a:r>
              <a:rPr lang="en-US" sz="2800" dirty="0"/>
              <a:t>Year in Review: </a:t>
            </a:r>
            <a:br>
              <a:rPr lang="en-US" sz="2800" dirty="0"/>
            </a:br>
            <a:r>
              <a:rPr lang="en-US" sz="2800" dirty="0"/>
              <a:t>Non-Muscle-Invasive and Muscle-Invasive Bladder Cancer</a:t>
            </a:r>
          </a:p>
        </p:txBody>
      </p:sp>
    </p:spTree>
    <p:extLst>
      <p:ext uri="{BB962C8B-B14F-4D97-AF65-F5344CB8AC3E}">
        <p14:creationId xmlns:p14="http://schemas.microsoft.com/office/powerpoint/2010/main" val="473606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754EC-48C3-F52D-B70D-B94E3240F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BB75D-70FB-8D44-7A71-EBD26C6B8727}"/>
              </a:ext>
            </a:extLst>
          </p:cNvPr>
          <p:cNvSpPr>
            <a:spLocks noGrp="1"/>
          </p:cNvSpPr>
          <p:nvPr>
            <p:ph type="title"/>
          </p:nvPr>
        </p:nvSpPr>
        <p:spPr/>
        <p:txBody>
          <a:bodyPr/>
          <a:lstStyle/>
          <a:p>
            <a:r>
              <a:rPr lang="en-US" dirty="0"/>
              <a:t>Select Key Datasets</a:t>
            </a:r>
            <a:br>
              <a:rPr lang="en-US" dirty="0"/>
            </a:br>
            <a:r>
              <a:rPr lang="en-US" dirty="0"/>
              <a:t>BCG with Immunotherapy</a:t>
            </a:r>
          </a:p>
        </p:txBody>
      </p:sp>
      <p:sp>
        <p:nvSpPr>
          <p:cNvPr id="3" name="Content Placeholder 2">
            <a:extLst>
              <a:ext uri="{FF2B5EF4-FFF2-40B4-BE49-F238E27FC236}">
                <a16:creationId xmlns:a16="http://schemas.microsoft.com/office/drawing/2014/main" id="{6DED9CFE-96D2-E760-0511-E5987B01DBED}"/>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Shore ND et al. </a:t>
            </a:r>
            <a:r>
              <a:rPr lang="en-US" sz="2400" b="0" dirty="0" err="1"/>
              <a:t>Sasanlimab</a:t>
            </a:r>
            <a:r>
              <a:rPr lang="en-US" sz="2400" b="0" dirty="0"/>
              <a:t> plus BCG in BCG-naive, high-risk non-muscle invasive bladder cancer: The randomized phase 3 CREST trial. </a:t>
            </a:r>
            <a:r>
              <a:rPr lang="en-US" sz="2400" b="0" i="1" dirty="0"/>
              <a:t>Nat Med </a:t>
            </a:r>
            <a:r>
              <a:rPr lang="en-US" sz="2400" b="0" dirty="0"/>
              <a:t>2025;31(8):2806-14.</a:t>
            </a:r>
          </a:p>
          <a:p>
            <a:pPr>
              <a:lnSpc>
                <a:spcPct val="100000"/>
              </a:lnSpc>
              <a:spcBef>
                <a:spcPts val="0"/>
              </a:spcBef>
              <a:spcAft>
                <a:spcPts val="600"/>
              </a:spcAft>
            </a:pPr>
            <a:r>
              <a:rPr lang="en-US" sz="2400" b="0" dirty="0"/>
              <a:t>De Santis M et al. Durvalumab in combination with BCG for BCG-naive, high-risk, non-muscle-invasive bladder cancer (POTOMAC): Final analysis of a </a:t>
            </a:r>
            <a:r>
              <a:rPr lang="en-US" sz="2400" b="0" dirty="0" err="1"/>
              <a:t>randomised</a:t>
            </a:r>
            <a:r>
              <a:rPr lang="en-US" sz="2400" b="0" dirty="0"/>
              <a:t>, open-label, phase 3 trial. </a:t>
            </a:r>
            <a:r>
              <a:rPr lang="en-US" sz="2400" b="0" i="1" dirty="0"/>
              <a:t>Lancet</a:t>
            </a:r>
            <a:r>
              <a:rPr lang="en-US" sz="2400" b="0" dirty="0"/>
              <a:t> 2025;406(10516):2221-34.</a:t>
            </a:r>
          </a:p>
          <a:p>
            <a:pPr>
              <a:lnSpc>
                <a:spcPct val="100000"/>
              </a:lnSpc>
              <a:spcBef>
                <a:spcPts val="0"/>
              </a:spcBef>
              <a:spcAft>
                <a:spcPts val="600"/>
              </a:spcAft>
            </a:pPr>
            <a:r>
              <a:rPr lang="en-US" sz="2400" b="0" dirty="0" err="1"/>
              <a:t>Rouprêt</a:t>
            </a:r>
            <a:r>
              <a:rPr lang="en-US" sz="2400" b="0" dirty="0"/>
              <a:t> M et al. ALBAN (GETUG-AFU 37): A phase III, randomized, open-label international trial of intravenous atezolizumab and intravesical bacillus Calmette-Guerin (BCG) versus BCG alone in BCG-naive high-risk, non-muscle-invasive bladder cancer (NMIBC). </a:t>
            </a:r>
            <a:r>
              <a:rPr lang="en-US" sz="2400" b="0" i="1" dirty="0"/>
              <a:t>Ann Oncol </a:t>
            </a:r>
            <a:r>
              <a:rPr lang="en-US" sz="2400" b="0" dirty="0"/>
              <a:t>2026;37(1):44-52.</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802889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8439-71FD-C731-2157-33DA240FE5C8}"/>
            </a:ext>
          </a:extLst>
        </p:cNvPr>
        <p:cNvGrpSpPr/>
        <p:nvPr/>
      </p:nvGrpSpPr>
      <p:grpSpPr>
        <a:xfrm>
          <a:off x="0" y="0"/>
          <a:ext cx="0" cy="0"/>
          <a:chOff x="0" y="0"/>
          <a:chExt cx="0" cy="0"/>
        </a:xfrm>
      </p:grpSpPr>
      <p:pic>
        <p:nvPicPr>
          <p:cNvPr id="10" name="Picture 9" descr="A screenshot of a website&#10;&#10;AI-generated content may be incorrect.">
            <a:extLst>
              <a:ext uri="{FF2B5EF4-FFF2-40B4-BE49-F238E27FC236}">
                <a16:creationId xmlns:a16="http://schemas.microsoft.com/office/drawing/2014/main" id="{12267C8A-186A-4C36-F4FD-1C82466BD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88641"/>
            <a:ext cx="7516882" cy="302433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8E3689F1-06C2-752D-DAB6-5E011FC7B630}"/>
              </a:ext>
            </a:extLst>
          </p:cNvPr>
          <p:cNvSpPr txBox="1"/>
          <p:nvPr/>
        </p:nvSpPr>
        <p:spPr>
          <a:xfrm>
            <a:off x="335360" y="188641"/>
            <a:ext cx="3571747" cy="307777"/>
          </a:xfrm>
          <a:prstGeom prst="rect">
            <a:avLst/>
          </a:prstGeom>
          <a:noFill/>
        </p:spPr>
        <p:txBody>
          <a:bodyPr wrap="none" rtlCol="0">
            <a:spAutoFit/>
          </a:bodyPr>
          <a:lstStyle/>
          <a:p>
            <a:r>
              <a:rPr lang="en-US" sz="1400" dirty="0">
                <a:solidFill>
                  <a:schemeClr val="tx1"/>
                </a:solidFill>
                <a:latin typeface="+mn-lt"/>
              </a:rPr>
              <a:t>Shore ND et al. </a:t>
            </a:r>
            <a:r>
              <a:rPr lang="en-US" sz="1400" i="1" dirty="0">
                <a:solidFill>
                  <a:schemeClr val="tx1"/>
                </a:solidFill>
                <a:latin typeface="+mn-lt"/>
              </a:rPr>
              <a:t>Nat Med </a:t>
            </a:r>
            <a:r>
              <a:rPr lang="en-US" sz="1400" dirty="0">
                <a:solidFill>
                  <a:schemeClr val="tx1"/>
                </a:solidFill>
                <a:latin typeface="+mn-lt"/>
              </a:rPr>
              <a:t>2025;31(8):2806-14. </a:t>
            </a:r>
          </a:p>
        </p:txBody>
      </p:sp>
      <p:pic>
        <p:nvPicPr>
          <p:cNvPr id="13" name="Picture 12" descr="A close-up of a medical information&#10;&#10;AI-generated content may be incorrect.">
            <a:extLst>
              <a:ext uri="{FF2B5EF4-FFF2-40B4-BE49-F238E27FC236}">
                <a16:creationId xmlns:a16="http://schemas.microsoft.com/office/drawing/2014/main" id="{238BA7DA-9D69-2328-ECF8-54F8D5C63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596" y="2924944"/>
            <a:ext cx="7772400" cy="3116655"/>
          </a:xfrm>
          <a:prstGeom prst="rect">
            <a:avLst/>
          </a:prstGeom>
          <a:effectLst>
            <a:outerShdw blurRad="50800" dist="38100" dir="13500000" algn="br" rotWithShape="0">
              <a:prstClr val="black">
                <a:alpha val="40000"/>
              </a:prstClr>
            </a:outerShdw>
          </a:effectLst>
        </p:spPr>
      </p:pic>
      <p:sp>
        <p:nvSpPr>
          <p:cNvPr id="14" name="TextBox 13">
            <a:extLst>
              <a:ext uri="{FF2B5EF4-FFF2-40B4-BE49-F238E27FC236}">
                <a16:creationId xmlns:a16="http://schemas.microsoft.com/office/drawing/2014/main" id="{E38D7BCE-2F22-7231-F5DA-8B1FCAE2EB8B}"/>
              </a:ext>
            </a:extLst>
          </p:cNvPr>
          <p:cNvSpPr txBox="1"/>
          <p:nvPr/>
        </p:nvSpPr>
        <p:spPr>
          <a:xfrm>
            <a:off x="9042919" y="5785519"/>
            <a:ext cx="2669705" cy="307777"/>
          </a:xfrm>
          <a:prstGeom prst="rect">
            <a:avLst/>
          </a:prstGeom>
          <a:noFill/>
        </p:spPr>
        <p:txBody>
          <a:bodyPr wrap="none" rtlCol="0">
            <a:spAutoFit/>
          </a:bodyPr>
          <a:lstStyle/>
          <a:p>
            <a:r>
              <a:rPr lang="en-US" sz="1400" i="1" dirty="0">
                <a:solidFill>
                  <a:schemeClr val="tx1"/>
                </a:solidFill>
                <a:latin typeface="+mn-lt"/>
              </a:rPr>
              <a:t>Lancet</a:t>
            </a:r>
            <a:r>
              <a:rPr lang="en-US" sz="1400" dirty="0">
                <a:solidFill>
                  <a:schemeClr val="tx1"/>
                </a:solidFill>
                <a:latin typeface="+mn-lt"/>
              </a:rPr>
              <a:t> 2025;406(10516):2221-34.</a:t>
            </a:r>
          </a:p>
        </p:txBody>
      </p:sp>
    </p:spTree>
    <p:extLst>
      <p:ext uri="{BB962C8B-B14F-4D97-AF65-F5344CB8AC3E}">
        <p14:creationId xmlns:p14="http://schemas.microsoft.com/office/powerpoint/2010/main" val="321325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F003-A36C-AD9E-3664-99ECD0FB4B11}"/>
            </a:ext>
          </a:extLst>
        </p:cNvPr>
        <p:cNvGrpSpPr/>
        <p:nvPr/>
      </p:nvGrpSpPr>
      <p:grpSpPr>
        <a:xfrm>
          <a:off x="0" y="0"/>
          <a:ext cx="0" cy="0"/>
          <a:chOff x="0" y="0"/>
          <a:chExt cx="0" cy="0"/>
        </a:xfrm>
      </p:grpSpPr>
      <p:pic>
        <p:nvPicPr>
          <p:cNvPr id="3" name="Picture 2" descr="A close-up of a computer code&#10;&#10;AI-generated content may be incorrect.">
            <a:extLst>
              <a:ext uri="{FF2B5EF4-FFF2-40B4-BE49-F238E27FC236}">
                <a16:creationId xmlns:a16="http://schemas.microsoft.com/office/drawing/2014/main" id="{6B98613C-C954-7A79-CC35-59ECBB318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836712"/>
            <a:ext cx="10081120" cy="4394584"/>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4103193-3AFF-B7FC-7955-0D2463478FE6}"/>
              </a:ext>
            </a:extLst>
          </p:cNvPr>
          <p:cNvSpPr txBox="1"/>
          <p:nvPr/>
        </p:nvSpPr>
        <p:spPr>
          <a:xfrm>
            <a:off x="4367808" y="836712"/>
            <a:ext cx="2713884" cy="338554"/>
          </a:xfrm>
          <a:prstGeom prst="rect">
            <a:avLst/>
          </a:prstGeom>
          <a:noFill/>
        </p:spPr>
        <p:txBody>
          <a:bodyPr wrap="none" rtlCol="0">
            <a:spAutoFit/>
          </a:bodyPr>
          <a:lstStyle/>
          <a:p>
            <a:r>
              <a:rPr lang="en-US" sz="1600" i="1" dirty="0">
                <a:solidFill>
                  <a:schemeClr val="tx1"/>
                </a:solidFill>
                <a:latin typeface="+mn-lt"/>
              </a:rPr>
              <a:t>Ann Oncol </a:t>
            </a:r>
            <a:r>
              <a:rPr lang="en-US" sz="1600" dirty="0">
                <a:solidFill>
                  <a:schemeClr val="tx1"/>
                </a:solidFill>
                <a:latin typeface="+mn-lt"/>
              </a:rPr>
              <a:t>2026;37(1):44-52. </a:t>
            </a:r>
          </a:p>
        </p:txBody>
      </p:sp>
    </p:spTree>
    <p:extLst>
      <p:ext uri="{BB962C8B-B14F-4D97-AF65-F5344CB8AC3E}">
        <p14:creationId xmlns:p14="http://schemas.microsoft.com/office/powerpoint/2010/main" val="2520567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a:extLst>
            <a:ext uri="{FF2B5EF4-FFF2-40B4-BE49-F238E27FC236}">
              <a16:creationId xmlns:a16="http://schemas.microsoft.com/office/drawing/2014/main" id="{B6985D01-55E7-F8E1-3ED9-15C647D8263B}"/>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CAF27D96-D758-6FEF-FB34-7BD63D3E9816}"/>
              </a:ext>
            </a:extLst>
          </p:cNvPr>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a:extLst>
              <a:ext uri="{FF2B5EF4-FFF2-40B4-BE49-F238E27FC236}">
                <a16:creationId xmlns:a16="http://schemas.microsoft.com/office/drawing/2014/main" id="{3CCAB565-8E4C-8497-9A71-DF6FAAB40078}"/>
              </a:ext>
            </a:extLst>
          </p:cNvPr>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7DCF153C-A6FC-BAFE-0D93-695478F3BBE3}"/>
              </a:ext>
            </a:extLst>
          </p:cNvPr>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a:extLst>
              <a:ext uri="{FF2B5EF4-FFF2-40B4-BE49-F238E27FC236}">
                <a16:creationId xmlns:a16="http://schemas.microsoft.com/office/drawing/2014/main" id="{0D3302D9-A657-F330-B2AF-DFCA0C050DE9}"/>
              </a:ext>
            </a:extLst>
          </p:cNvPr>
          <p:cNvSpPr/>
          <p:nvPr/>
        </p:nvSpPr>
        <p:spPr>
          <a:xfrm>
            <a:off x="268224" y="48768"/>
            <a:ext cx="11582400" cy="2072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a:extLst>
              <a:ext uri="{FF2B5EF4-FFF2-40B4-BE49-F238E27FC236}">
                <a16:creationId xmlns:a16="http://schemas.microsoft.com/office/drawing/2014/main" id="{A01DC0FA-A5A3-983E-531E-F12FBAEDD4E5}"/>
              </a:ext>
            </a:extLst>
          </p:cNvPr>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a:extLst>
              <a:ext uri="{FF2B5EF4-FFF2-40B4-BE49-F238E27FC236}">
                <a16:creationId xmlns:a16="http://schemas.microsoft.com/office/drawing/2014/main" id="{F57CABA8-3035-DBCF-B040-1BB85BE557D9}"/>
              </a:ext>
            </a:extLst>
          </p:cNvPr>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a:extLst>
              <a:ext uri="{FF2B5EF4-FFF2-40B4-BE49-F238E27FC236}">
                <a16:creationId xmlns:a16="http://schemas.microsoft.com/office/drawing/2014/main" id="{9D31F370-B0B3-10C4-D875-0145F390390D}"/>
              </a:ext>
            </a:extLst>
          </p:cNvPr>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CREST &amp; POTOMAC</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a:extLst>
              <a:ext uri="{FF2B5EF4-FFF2-40B4-BE49-F238E27FC236}">
                <a16:creationId xmlns:a16="http://schemas.microsoft.com/office/drawing/2014/main" id="{00C4AB79-EAF4-E4FB-E9E8-212FD67D36A1}"/>
              </a:ext>
            </a:extLst>
          </p:cNvPr>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a:extLst>
              <a:ext uri="{FF2B5EF4-FFF2-40B4-BE49-F238E27FC236}">
                <a16:creationId xmlns:a16="http://schemas.microsoft.com/office/drawing/2014/main" id="{E9CEE562-15F3-DFD0-B369-FB631201B73E}"/>
              </a:ext>
            </a:extLst>
          </p:cNvPr>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Calibri" pitchFamily="34" charset="-122"/>
                <a:cs typeface="Calibri" pitchFamily="34" charset="-120"/>
              </a:rPr>
              <a:t>Both CREST &amp; POTOMAC are robustly positive Phase 3 trials — HR 0.68 for EFS in the largest BCG-naive HR-NMIBC trial to date (N=1,055)</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Calibri" pitchFamily="34" charset="-122"/>
                <a:cs typeface="Calibri" pitchFamily="34" charset="-120"/>
              </a:rPr>
              <a:t>The 7.3% - 5.4% absolute EFS improvement at 36 months matters when framed correctly</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Calibri" pitchFamily="34" charset="-122"/>
                <a:cs typeface="Calibri" pitchFamily="34" charset="-120"/>
              </a:rPr>
              <a:t>The maintenance lesson is now confirmed in two independent Phase 3 trials: BCG maintenance is mandatory for checkpoint inhibition to work — Arm B (induction only, HR 1.16) provides zero benefit and must not be adopted</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Calibri" pitchFamily="34" charset="-122"/>
                <a:cs typeface="Calibri" pitchFamily="34" charset="-120"/>
              </a:rPr>
              <a:t>The 5-fold increase in grade 3-4 toxicity (29.1% and 21%) with no OS benefit yet demands an honest risk-benefit discussion — we cannot recommend routine adoption until survival data mature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Calibri" pitchFamily="34" charset="-122"/>
                <a:cs typeface="Calibri" pitchFamily="34" charset="-120"/>
              </a:rPr>
              <a:t>OS data remain immature — the defining unanswered question across all checkpoint+BCG trials; we are prescribing 2 years of systemic immunotherapy based on DFS alone, and survival benefit must ultimately be demonstrated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30F43A2-CAE9-EB88-DDCF-76C639FFC7D4}"/>
              </a:ext>
            </a:extLst>
          </p:cNvPr>
          <p:cNvPicPr>
            <a:picLocks noChangeAspect="1"/>
          </p:cNvPicPr>
          <p:nvPr/>
        </p:nvPicPr>
        <p:blipFill>
          <a:blip r:embed="rId3"/>
          <a:stretch>
            <a:fillRect/>
          </a:stretch>
        </p:blipFill>
        <p:spPr>
          <a:xfrm>
            <a:off x="8311914" y="77452"/>
            <a:ext cx="3685014" cy="1294487"/>
          </a:xfrm>
          <a:prstGeom prst="rect">
            <a:avLst/>
          </a:prstGeom>
        </p:spPr>
      </p:pic>
    </p:spTree>
    <p:extLst>
      <p:ext uri="{BB962C8B-B14F-4D97-AF65-F5344CB8AC3E}">
        <p14:creationId xmlns:p14="http://schemas.microsoft.com/office/powerpoint/2010/main" val="505143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5795-93FE-6B79-38EC-3E3CC5942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1CD88-8E59-482A-D2F0-56EECDFDE483}"/>
              </a:ext>
            </a:extLst>
          </p:cNvPr>
          <p:cNvSpPr>
            <a:spLocks noGrp="1"/>
          </p:cNvSpPr>
          <p:nvPr>
            <p:ph type="title"/>
          </p:nvPr>
        </p:nvSpPr>
        <p:spPr/>
        <p:txBody>
          <a:bodyPr/>
          <a:lstStyle/>
          <a:p>
            <a:r>
              <a:rPr lang="en-US" dirty="0"/>
              <a:t>Select Key Datasets</a:t>
            </a:r>
            <a:br>
              <a:rPr lang="en-US" dirty="0"/>
            </a:br>
            <a:r>
              <a:rPr lang="en-US" dirty="0"/>
              <a:t>TAR-200</a:t>
            </a:r>
          </a:p>
        </p:txBody>
      </p:sp>
      <p:sp>
        <p:nvSpPr>
          <p:cNvPr id="3" name="Content Placeholder 2">
            <a:extLst>
              <a:ext uri="{FF2B5EF4-FFF2-40B4-BE49-F238E27FC236}">
                <a16:creationId xmlns:a16="http://schemas.microsoft.com/office/drawing/2014/main" id="{CC461D70-4413-FEC8-96A8-116659D40656}"/>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Daneshmand S et al. TAR-200 for bacillus Calmette-Guerin-unresponsive high-risk non-muscle-invasive bladder cancer: Results from the phase IIb SunRISe-1 study. </a:t>
            </a:r>
            <a:r>
              <a:rPr lang="en-US" sz="2400" b="0" i="1" dirty="0"/>
              <a:t>J Clin Oncol </a:t>
            </a:r>
            <a:r>
              <a:rPr lang="en-US" sz="2400" b="0" dirty="0"/>
              <a:t>2025;43(33):3578-88.</a:t>
            </a:r>
          </a:p>
          <a:p>
            <a:pPr>
              <a:lnSpc>
                <a:spcPct val="100000"/>
              </a:lnSpc>
              <a:spcBef>
                <a:spcPts val="0"/>
              </a:spcBef>
              <a:spcAft>
                <a:spcPts val="600"/>
              </a:spcAft>
            </a:pPr>
            <a:r>
              <a:rPr lang="en-US" sz="2400" b="0" dirty="0"/>
              <a:t>Jacob JM et al. TAR-200 monotherapy in patients with bacillus Calmette-Guérin-unresponsive high-risk non–muscle-invasive bladder cancer carcinoma in situ: 1-year durability and patient-reported outcomes from SUNRISE-1. AUA 2025.</a:t>
            </a:r>
          </a:p>
          <a:p>
            <a:pPr>
              <a:lnSpc>
                <a:spcPct val="100000"/>
              </a:lnSpc>
              <a:spcBef>
                <a:spcPts val="0"/>
              </a:spcBef>
              <a:spcAft>
                <a:spcPts val="600"/>
              </a:spcAft>
            </a:pPr>
            <a:r>
              <a:rPr lang="en-US" sz="2400" b="0" dirty="0"/>
              <a:t>Guerrero-Ramos F et al. TAR-200 monotherapy in patients with bacillus Calmette-Guérin–unresponsive papillary disease–only high-risk non–muscle-invasive bladder cancer: First results from cohort 4 of SUNRISE-1. AUA 2025.</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4084232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09C97-5517-7B3E-1FDD-F28E152D5EEB}"/>
            </a:ext>
          </a:extLst>
        </p:cNvPr>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9978002F-E4CA-8CB4-E5B5-BDE4F550D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8" y="1759440"/>
            <a:ext cx="11112804" cy="3339120"/>
          </a:xfrm>
          <a:prstGeom prst="rect">
            <a:avLst/>
          </a:prstGeom>
        </p:spPr>
      </p:pic>
      <p:sp>
        <p:nvSpPr>
          <p:cNvPr id="14" name="TextBox 13">
            <a:extLst>
              <a:ext uri="{FF2B5EF4-FFF2-40B4-BE49-F238E27FC236}">
                <a16:creationId xmlns:a16="http://schemas.microsoft.com/office/drawing/2014/main" id="{7820CE6D-1737-BB1A-052C-1144BD2E9B45}"/>
              </a:ext>
            </a:extLst>
          </p:cNvPr>
          <p:cNvSpPr txBox="1"/>
          <p:nvPr/>
        </p:nvSpPr>
        <p:spPr>
          <a:xfrm>
            <a:off x="4544293" y="1759440"/>
            <a:ext cx="3103414" cy="338554"/>
          </a:xfrm>
          <a:prstGeom prst="rect">
            <a:avLst/>
          </a:prstGeom>
          <a:noFill/>
        </p:spPr>
        <p:txBody>
          <a:bodyPr wrap="none" rtlCol="0">
            <a:spAutoFit/>
          </a:bodyPr>
          <a:lstStyle/>
          <a:p>
            <a:r>
              <a:rPr lang="en-US" sz="1600" i="1" dirty="0">
                <a:solidFill>
                  <a:schemeClr val="tx1"/>
                </a:solidFill>
                <a:latin typeface="+mn-lt"/>
              </a:rPr>
              <a:t>J Clin Oncol </a:t>
            </a:r>
            <a:r>
              <a:rPr lang="en-US" sz="1600" dirty="0">
                <a:solidFill>
                  <a:schemeClr val="tx1"/>
                </a:solidFill>
                <a:latin typeface="+mn-lt"/>
              </a:rPr>
              <a:t>2025;43(33):3578-88. </a:t>
            </a:r>
          </a:p>
        </p:txBody>
      </p:sp>
    </p:spTree>
    <p:extLst>
      <p:ext uri="{BB962C8B-B14F-4D97-AF65-F5344CB8AC3E}">
        <p14:creationId xmlns:p14="http://schemas.microsoft.com/office/powerpoint/2010/main" val="1293223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AI-generated content may be incorrect.">
            <a:extLst>
              <a:ext uri="{FF2B5EF4-FFF2-40B4-BE49-F238E27FC236}">
                <a16:creationId xmlns:a16="http://schemas.microsoft.com/office/drawing/2014/main" id="{7E3075D1-7418-AD69-9B5C-7140B0498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60648"/>
            <a:ext cx="5582691" cy="3795408"/>
          </a:xfrm>
          <a:prstGeom prst="rect">
            <a:avLst/>
          </a:prstGeom>
          <a:effectLst>
            <a:outerShdw blurRad="50800" dist="38100" dir="2700000" algn="tl" rotWithShape="0">
              <a:prstClr val="black">
                <a:alpha val="40000"/>
              </a:prstClr>
            </a:outerShdw>
          </a:effectLst>
        </p:spPr>
      </p:pic>
      <p:pic>
        <p:nvPicPr>
          <p:cNvPr id="2" name="Picture 1" descr="A close up of a document&#10;&#10;AI-generated content may be incorrect.">
            <a:extLst>
              <a:ext uri="{FF2B5EF4-FFF2-40B4-BE49-F238E27FC236}">
                <a16:creationId xmlns:a16="http://schemas.microsoft.com/office/drawing/2014/main" id="{12DADFD4-F9EA-1C49-A0B7-D35555C4E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960" y="2636912"/>
            <a:ext cx="5495161" cy="3795408"/>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8671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772816"/>
            <a:ext cx="10358967" cy="2592288"/>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898181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p:cNvGrpSpPr/>
        <p:nvPr/>
      </p:nvGrpSpPr>
      <p:grpSpPr>
        <a:xfrm>
          <a:off x="0" y="0"/>
          <a:ext cx="0" cy="0"/>
          <a:chOff x="0" y="0"/>
          <a:chExt cx="0" cy="0"/>
        </a:xfrm>
      </p:grpSpPr>
      <p:sp>
        <p:nvSpPr>
          <p:cNvPr id="2" name="Shape 0"/>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268224" y="48768"/>
            <a:ext cx="11582400" cy="2072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TAR-200 (SunRISe-1 C2) — Highest CR Rate to Date in BCG-Unresponsive CIS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An 82.4% complete response rate in BCG-unresponsive CIS - exceeds every currently approved and investigational option in this setting, achieved without reinduction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25.8-month median DOR and 86.6% cystectomy-free rate at 12 months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Robust activity in papillary only disease</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Across the spectrum – Ta and T1</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NO REINDUCTION ALLOWED in </a:t>
            </a:r>
            <a:r>
              <a:rPr kumimoji="0" lang="en-US" sz="2000" b="0" i="0" u="none" strike="noStrike" kern="1200" cap="none" spc="0" normalizeH="0" baseline="0" noProof="0" dirty="0" err="1">
                <a:ln>
                  <a:noFill/>
                </a:ln>
                <a:solidFill>
                  <a:srgbClr val="FFFFFF"/>
                </a:solidFill>
                <a:effectLst/>
                <a:uLnTx/>
                <a:uFillTx/>
                <a:latin typeface="Calibri" pitchFamily="34" charset="0"/>
                <a:ea typeface="Calibri" pitchFamily="34" charset="-122"/>
                <a:cs typeface="Calibri" pitchFamily="34" charset="-120"/>
              </a:rPr>
              <a:t>SunRISe</a:t>
            </a:r>
            <a:r>
              <a:rPr kumimoji="0" lang="en-US" sz="2000" b="0" i="0" u="none" strike="noStrike" kern="1200" cap="none" spc="0" normalizeH="0" baseline="0" noProof="0">
                <a:ln>
                  <a:noFill/>
                </a:ln>
                <a:solidFill>
                  <a:srgbClr val="FFFFFF"/>
                </a:solidFill>
                <a:effectLst/>
                <a:uLnTx/>
                <a:uFillTx/>
                <a:latin typeface="Calibri" pitchFamily="34" charset="0"/>
                <a:ea typeface="Calibri" pitchFamily="34" charset="-122"/>
                <a:cs typeface="Calibri" pitchFamily="34" charset="-120"/>
              </a:rPr>
              <a:t> studies</a:t>
            </a:r>
            <a:endPar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Safety is exceptional: grade ≥3 toxicity ~13%, predominantly LUTS-driven and self-limited; no systemic immunotoxicity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Phase 3 SunRISe-5 will be definitive; pending those results, TAR-200 is already the most promising bladder-preserving option in BCG-unresponsive CIS HR-NMIBC</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8C1AB-EA83-05DD-C338-8B6B54331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1711E-7A5C-55A4-8BFF-F2C2F26208FD}"/>
              </a:ext>
            </a:extLst>
          </p:cNvPr>
          <p:cNvSpPr>
            <a:spLocks noGrp="1"/>
          </p:cNvSpPr>
          <p:nvPr>
            <p:ph type="title"/>
          </p:nvPr>
        </p:nvSpPr>
        <p:spPr/>
        <p:txBody>
          <a:bodyPr/>
          <a:lstStyle/>
          <a:p>
            <a:r>
              <a:rPr lang="en-US" dirty="0"/>
              <a:t>Select Key Datasets</a:t>
            </a:r>
            <a:br>
              <a:rPr lang="en-US" dirty="0"/>
            </a:br>
            <a:r>
              <a:rPr lang="en-US" dirty="0"/>
              <a:t>Erdafitinib in NMIBC</a:t>
            </a:r>
          </a:p>
        </p:txBody>
      </p:sp>
      <p:sp>
        <p:nvSpPr>
          <p:cNvPr id="3" name="Content Placeholder 2">
            <a:extLst>
              <a:ext uri="{FF2B5EF4-FFF2-40B4-BE49-F238E27FC236}">
                <a16:creationId xmlns:a16="http://schemas.microsoft.com/office/drawing/2014/main" id="{A06FA42A-9574-BE80-D526-D928C34E2AAD}"/>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Daneshmand S et al. Erdafitinib in patients with high- and intermediate-risk non-muscle-invasive bladder cancer: Final analysis of THOR-2 Study. </a:t>
            </a:r>
            <a:r>
              <a:rPr lang="en-US" sz="2400" b="0" i="1" dirty="0" err="1"/>
              <a:t>Eur</a:t>
            </a:r>
            <a:r>
              <a:rPr lang="en-US" sz="2400" b="0" i="1" dirty="0"/>
              <a:t> </a:t>
            </a:r>
            <a:r>
              <a:rPr lang="en-US" sz="2400" b="0" i="1" dirty="0" err="1"/>
              <a:t>Urol</a:t>
            </a:r>
            <a:r>
              <a:rPr lang="en-US" sz="2400" b="0" i="1" dirty="0"/>
              <a:t> </a:t>
            </a:r>
            <a:r>
              <a:rPr lang="en-US" sz="2400" b="0" dirty="0"/>
              <a:t>2026;89(2):165-73.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1024637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438D0-738F-E833-73FD-827423C14D7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3839A-1F7E-E2CD-D7B4-D7A63C1B25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07468" y="787538"/>
            <a:ext cx="9577064" cy="5282923"/>
          </a:xfrm>
          <a:prstGeom prst="rect">
            <a:avLst/>
          </a:prstGeom>
        </p:spPr>
      </p:pic>
    </p:spTree>
    <p:extLst>
      <p:ext uri="{BB962C8B-B14F-4D97-AF65-F5344CB8AC3E}">
        <p14:creationId xmlns:p14="http://schemas.microsoft.com/office/powerpoint/2010/main" val="139886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p:cNvGrpSpPr/>
        <p:nvPr/>
      </p:nvGrpSpPr>
      <p:grpSpPr>
        <a:xfrm>
          <a:off x="0" y="0"/>
          <a:ext cx="0" cy="0"/>
          <a:chOff x="0" y="0"/>
          <a:chExt cx="0" cy="0"/>
        </a:xfrm>
      </p:grpSpPr>
      <p:sp>
        <p:nvSpPr>
          <p:cNvPr id="2" name="Shape 0"/>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THOR-2 — Erdafitinib in FGFR-Altered NMIBC</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Proof-of-concept that oral FGFR inhibition can deliver clinically meaningful activity in NMIBC, a first for a systemic agent in this space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RFS hazard ratio of 0.28 in Cohort 1 is biologically compelling</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Premature closure due to poor accrual limits interpretation but does not negate the signal</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FGFR molecular testing must become part of routine NMIBC workup </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34% detection rate</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This trial validates precision oncology as a viable and necessary strategy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 completed randomized trial is required; the premature closure leaves an evidence gap the field must resolve to enable regulatory approval and practice change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3BD1-6C86-C277-4CED-9101138E3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BEF59-FB43-320D-F0A5-897311E14A28}"/>
              </a:ext>
            </a:extLst>
          </p:cNvPr>
          <p:cNvSpPr>
            <a:spLocks noGrp="1"/>
          </p:cNvSpPr>
          <p:nvPr>
            <p:ph type="title"/>
          </p:nvPr>
        </p:nvSpPr>
        <p:spPr/>
        <p:txBody>
          <a:bodyPr/>
          <a:lstStyle/>
          <a:p>
            <a:r>
              <a:rPr lang="en-US" dirty="0"/>
              <a:t>Select Key Datasets</a:t>
            </a:r>
            <a:br>
              <a:rPr lang="en-US" dirty="0"/>
            </a:br>
            <a:r>
              <a:rPr lang="en-US" dirty="0" err="1"/>
              <a:t>Nogapendekin</a:t>
            </a:r>
            <a:r>
              <a:rPr lang="en-US" dirty="0"/>
              <a:t>-alfa </a:t>
            </a:r>
            <a:r>
              <a:rPr lang="en-US" dirty="0" err="1"/>
              <a:t>Inbakicept</a:t>
            </a:r>
            <a:endParaRPr lang="en-US" dirty="0"/>
          </a:p>
        </p:txBody>
      </p:sp>
      <p:sp>
        <p:nvSpPr>
          <p:cNvPr id="3" name="Content Placeholder 2">
            <a:extLst>
              <a:ext uri="{FF2B5EF4-FFF2-40B4-BE49-F238E27FC236}">
                <a16:creationId xmlns:a16="http://schemas.microsoft.com/office/drawing/2014/main" id="{06AC2A5C-A58C-2C34-9186-058A4A6A73B5}"/>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Chang SS et al. Prolonged progression-free survival, disease-free survival, and cystectomy avoidance with IL-15 receptor lymphocyte-stimulating agent NAI plus bacillus Calmette-Guerin in bacillus Calmette-Guerin-unresponsive papillary-only </a:t>
            </a:r>
            <a:r>
              <a:rPr lang="en-US" sz="2400" b="0" dirty="0" err="1"/>
              <a:t>nonmuscle</a:t>
            </a:r>
            <a:r>
              <a:rPr lang="en-US" sz="2400" b="0" dirty="0"/>
              <a:t>-invasive bladder cancer. </a:t>
            </a:r>
            <a:r>
              <a:rPr lang="en-US" sz="2400" b="0" i="1" dirty="0"/>
              <a:t>J </a:t>
            </a:r>
            <a:r>
              <a:rPr lang="en-US" sz="2400" b="0" i="1" dirty="0" err="1"/>
              <a:t>Urol</a:t>
            </a:r>
            <a:r>
              <a:rPr lang="en-US" sz="2400" b="0" i="1" dirty="0"/>
              <a:t> </a:t>
            </a:r>
            <a:r>
              <a:rPr lang="en-US" sz="2400" b="0" dirty="0"/>
              <a:t>2026;215(1):44-56.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2108433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05F5-B441-7C34-D69C-DDECF252D38A}"/>
            </a:ext>
          </a:extLst>
        </p:cNvPr>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7516C261-0209-F0A8-DD1F-24469A68E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44" y="1039607"/>
            <a:ext cx="10009112" cy="4778786"/>
          </a:xfrm>
          <a:prstGeom prst="rect">
            <a:avLst/>
          </a:prstGeom>
        </p:spPr>
      </p:pic>
      <p:sp>
        <p:nvSpPr>
          <p:cNvPr id="4" name="TextBox 3">
            <a:extLst>
              <a:ext uri="{FF2B5EF4-FFF2-40B4-BE49-F238E27FC236}">
                <a16:creationId xmlns:a16="http://schemas.microsoft.com/office/drawing/2014/main" id="{DF7F3355-2521-7FA9-69EC-82EB8F816E8D}"/>
              </a:ext>
            </a:extLst>
          </p:cNvPr>
          <p:cNvSpPr txBox="1"/>
          <p:nvPr/>
        </p:nvSpPr>
        <p:spPr>
          <a:xfrm>
            <a:off x="4544293" y="1759440"/>
            <a:ext cx="3103414" cy="338554"/>
          </a:xfrm>
          <a:prstGeom prst="rect">
            <a:avLst/>
          </a:prstGeom>
          <a:noFill/>
        </p:spPr>
        <p:txBody>
          <a:bodyPr wrap="none" rtlCol="0">
            <a:spAutoFit/>
          </a:bodyPr>
          <a:lstStyle/>
          <a:p>
            <a:r>
              <a:rPr lang="en-US" sz="1600" i="1" dirty="0">
                <a:solidFill>
                  <a:schemeClr val="tx1"/>
                </a:solidFill>
                <a:latin typeface="+mn-lt"/>
              </a:rPr>
              <a:t>J Clin Oncol </a:t>
            </a:r>
            <a:r>
              <a:rPr lang="en-US" sz="1600" dirty="0">
                <a:solidFill>
                  <a:schemeClr val="tx1"/>
                </a:solidFill>
                <a:latin typeface="+mn-lt"/>
              </a:rPr>
              <a:t>2025;43(33):3578-88. </a:t>
            </a:r>
          </a:p>
        </p:txBody>
      </p:sp>
    </p:spTree>
    <p:extLst>
      <p:ext uri="{BB962C8B-B14F-4D97-AF65-F5344CB8AC3E}">
        <p14:creationId xmlns:p14="http://schemas.microsoft.com/office/powerpoint/2010/main" val="2705974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p:cNvGrpSpPr/>
        <p:nvPr/>
      </p:nvGrpSpPr>
      <p:grpSpPr>
        <a:xfrm>
          <a:off x="0" y="0"/>
          <a:ext cx="0" cy="0"/>
          <a:chOff x="0" y="0"/>
          <a:chExt cx="0" cy="0"/>
        </a:xfrm>
      </p:grpSpPr>
      <p:sp>
        <p:nvSpPr>
          <p:cNvPr id="2" name="Shape 0"/>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268224" y="48768"/>
            <a:ext cx="11582400" cy="2072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Nogapendekin + BCG in BCG-Unresponsive Papillary NMIBC — Filling a Critical Gap</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No approved treatments exist for BCG-unresponsive papillary-only HR-NMIBC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NAI+BCG : 58.2% 12-month DFS rate that is competitive with other investigational approaches</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declining DFS curve (58% → 38%, 12 to 36 months) is concerning and expected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92.2% cystectomy-free rate at 12 months and 96% disease-specific survival at 36 months are the numbers that matter most clinically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Safety is favorable : 61% grade 1-2 TRAEs, only 3% grade 3, no grade 4/5 events; this is a well-tolerated combination that integrates readily into clinical practice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Single-arm design limits definitive conclusions</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 randomized trial with an active comparator (intravesical chemotherapy) is needed to establish the incremental value of NAI+BCG over alternatives in this setting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F5B7-D8C2-C00B-EA59-19A1B0A95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3A68F-9FAA-EFDA-6A69-0E834288B339}"/>
              </a:ext>
            </a:extLst>
          </p:cNvPr>
          <p:cNvSpPr>
            <a:spLocks noGrp="1"/>
          </p:cNvSpPr>
          <p:nvPr>
            <p:ph type="title"/>
          </p:nvPr>
        </p:nvSpPr>
        <p:spPr/>
        <p:txBody>
          <a:bodyPr/>
          <a:lstStyle/>
          <a:p>
            <a:r>
              <a:rPr lang="en-US" dirty="0"/>
              <a:t>Select Key Datasets</a:t>
            </a:r>
            <a:br>
              <a:rPr lang="en-US" dirty="0"/>
            </a:br>
            <a:r>
              <a:rPr lang="en-US" dirty="0"/>
              <a:t>ctDNA Monitoring for NMIBC</a:t>
            </a:r>
          </a:p>
        </p:txBody>
      </p:sp>
      <p:sp>
        <p:nvSpPr>
          <p:cNvPr id="3" name="Content Placeholder 2">
            <a:extLst>
              <a:ext uri="{FF2B5EF4-FFF2-40B4-BE49-F238E27FC236}">
                <a16:creationId xmlns:a16="http://schemas.microsoft.com/office/drawing/2014/main" id="{053846BC-3A9A-6C1D-DD87-84318DA4D16E}"/>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Wang B et al. Real-world experience with a commercial circulating tumor DNA assay in non-muscle-invasive bladder cancer. </a:t>
            </a:r>
            <a:r>
              <a:rPr lang="en-US" sz="2400" b="0" i="1" dirty="0" err="1"/>
              <a:t>Eur</a:t>
            </a:r>
            <a:r>
              <a:rPr lang="en-US" sz="2400" b="0" i="1" dirty="0"/>
              <a:t> </a:t>
            </a:r>
            <a:r>
              <a:rPr lang="en-US" sz="2400" b="0" i="1" dirty="0" err="1"/>
              <a:t>Urol</a:t>
            </a:r>
            <a:r>
              <a:rPr lang="en-US" sz="2400" b="0" i="1" dirty="0"/>
              <a:t> Oncol </a:t>
            </a:r>
            <a:r>
              <a:rPr lang="en-US" sz="2400" b="0" dirty="0"/>
              <a:t>2025 August; 8(4):883-7.</a:t>
            </a:r>
          </a:p>
          <a:p>
            <a:pPr marL="98425" indent="0">
              <a:lnSpc>
                <a:spcPct val="100000"/>
              </a:lnSpc>
              <a:spcBef>
                <a:spcPts val="0"/>
              </a:spcBef>
              <a:spcAft>
                <a:spcPts val="600"/>
              </a:spcAft>
              <a:buNone/>
            </a:pPr>
            <a:endParaRPr lang="en-US" sz="2200" b="0" dirty="0"/>
          </a:p>
        </p:txBody>
      </p:sp>
    </p:spTree>
    <p:extLst>
      <p:ext uri="{BB962C8B-B14F-4D97-AF65-F5344CB8AC3E}">
        <p14:creationId xmlns:p14="http://schemas.microsoft.com/office/powerpoint/2010/main" val="3971169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3CDD-ECBD-7D9B-0AA8-A5DE9DC02C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7DCA50-CAB6-7F34-4BC8-0440A2AE7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818658"/>
            <a:ext cx="10657184" cy="5220683"/>
          </a:xfrm>
          <a:prstGeom prst="rect">
            <a:avLst/>
          </a:prstGeom>
        </p:spPr>
      </p:pic>
    </p:spTree>
    <p:extLst>
      <p:ext uri="{BB962C8B-B14F-4D97-AF65-F5344CB8AC3E}">
        <p14:creationId xmlns:p14="http://schemas.microsoft.com/office/powerpoint/2010/main" val="2417409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p:cNvGrpSpPr/>
        <p:nvPr/>
      </p:nvGrpSpPr>
      <p:grpSpPr>
        <a:xfrm>
          <a:off x="0" y="0"/>
          <a:ext cx="0" cy="0"/>
          <a:chOff x="0" y="0"/>
          <a:chExt cx="0" cy="0"/>
        </a:xfrm>
      </p:grpSpPr>
      <p:sp>
        <p:nvSpPr>
          <p:cNvPr id="2" name="Shape 0"/>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ctDNA Monitoring in NMIBC -  Validation Urgently Needed</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Proof-of-concept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Case 19 (occult cT4N1 disease): ctDNA prompted staging that changed treatment from intravesical to systemic</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Case 22 (early T2b detection): demonstrates that ctDNA can identify progression weeks before the next scheduled cystoscopy</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false-positive case is equally instructive:  without clinical correlation and validated cutoffs, ctDNA results can drive unnecessary procedures and profound patient anxiety</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I am enthusiastic about ctDNA in NMIBC but the field is not ready for routine clinical adoption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We must not over-react to positive signals</a:t>
            </a:r>
          </a:p>
          <a:p>
            <a:pPr marL="914389" marR="0" lvl="1"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community must design prospective trials with pre-specified clinical decision algorithms and patient outcomes as benchmarks -  detectability alone is not sufficient to justify routine use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051904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BEAC-53BC-F8C5-6509-C080681408D3}"/>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46D80E5B-F156-EB4C-EB35-B500E7B581C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Harold J Burstein, MD, PhD</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Joyce O’Shaughnessy, MD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CD95522C-1339-E6A2-BD85-497589C87AA1}"/>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D132AC4-11BD-5082-3A77-9B1BA3DFF5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9BBF0665-F96A-E6D4-8E87-2A0479AB70BD}"/>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6506730C-BF92-EA79-A074-51EAA75B63C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May 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15DFB854-B822-2725-7987-7FAB95037759}"/>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46D8CFCB-5E8C-46F9-CA56-F9CDDA02F9FB}"/>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Localized HR-Positive Breast Cancer</a:t>
            </a:r>
          </a:p>
        </p:txBody>
      </p:sp>
    </p:spTree>
    <p:custDataLst>
      <p:tags r:id="rId1"/>
    </p:custDataLst>
    <p:extLst>
      <p:ext uri="{BB962C8B-B14F-4D97-AF65-F5344CB8AC3E}">
        <p14:creationId xmlns:p14="http://schemas.microsoft.com/office/powerpoint/2010/main" val="3860454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t>
            </a:r>
            <a:br>
              <a:rPr lang="en-US" sz="3600" i="1" dirty="0"/>
            </a:br>
            <a:r>
              <a:rPr lang="en-US" sz="3600" i="1" dirty="0"/>
              <a:t>and ABS credit is provided in the Zoom chat room. </a:t>
            </a:r>
            <a:br>
              <a:rPr lang="en-US" sz="3600" i="1" dirty="0"/>
            </a:br>
            <a:r>
              <a:rPr lang="en-US" sz="3600" i="1" dirty="0"/>
              <a:t>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1C3F4-CB9B-BF70-CCC2-F28F6C8705CC}"/>
              </a:ext>
            </a:extLst>
          </p:cNvPr>
          <p:cNvSpPr>
            <a:spLocks noGrp="1"/>
          </p:cNvSpPr>
          <p:nvPr>
            <p:ph type="title"/>
          </p:nvPr>
        </p:nvSpPr>
        <p:spPr>
          <a:xfrm>
            <a:off x="983432" y="1916832"/>
            <a:ext cx="10358967" cy="1143000"/>
          </a:xfrm>
        </p:spPr>
        <p:txBody>
          <a:bodyPr/>
          <a:lstStyle/>
          <a:p>
            <a:r>
              <a:rPr lang="en-US" dirty="0"/>
              <a:t>APPENDIX</a:t>
            </a:r>
          </a:p>
        </p:txBody>
      </p:sp>
    </p:spTree>
    <p:extLst>
      <p:ext uri="{BB962C8B-B14F-4D97-AF65-F5344CB8AC3E}">
        <p14:creationId xmlns:p14="http://schemas.microsoft.com/office/powerpoint/2010/main" val="276380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9F290-53F7-A5CB-B47F-25B201F7B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4151A-CCF6-B7DC-C616-2DAC78F83018}"/>
              </a:ext>
            </a:extLst>
          </p:cNvPr>
          <p:cNvSpPr>
            <a:spLocks noGrp="1"/>
          </p:cNvSpPr>
          <p:nvPr>
            <p:ph type="title"/>
          </p:nvPr>
        </p:nvSpPr>
        <p:spPr/>
        <p:txBody>
          <a:bodyPr/>
          <a:lstStyle/>
          <a:p>
            <a:r>
              <a:rPr lang="en-US" dirty="0"/>
              <a:t>Select Key Datasets</a:t>
            </a:r>
            <a:br>
              <a:rPr lang="en-US" dirty="0"/>
            </a:br>
            <a:r>
              <a:rPr lang="en-US" dirty="0"/>
              <a:t>BCG with Mitomycin</a:t>
            </a:r>
          </a:p>
        </p:txBody>
      </p:sp>
      <p:sp>
        <p:nvSpPr>
          <p:cNvPr id="3" name="Content Placeholder 2">
            <a:extLst>
              <a:ext uri="{FF2B5EF4-FFF2-40B4-BE49-F238E27FC236}">
                <a16:creationId xmlns:a16="http://schemas.microsoft.com/office/drawing/2014/main" id="{25A1DE51-02EE-60FE-1C43-E23A2BFC68B1}"/>
              </a:ext>
            </a:extLst>
          </p:cNvPr>
          <p:cNvSpPr>
            <a:spLocks noGrp="1"/>
          </p:cNvSpPr>
          <p:nvPr>
            <p:ph idx="1"/>
          </p:nvPr>
        </p:nvSpPr>
        <p:spPr>
          <a:xfrm>
            <a:off x="912287" y="1416053"/>
            <a:ext cx="10152266" cy="4605235"/>
          </a:xfrm>
        </p:spPr>
        <p:txBody>
          <a:bodyPr/>
          <a:lstStyle/>
          <a:p>
            <a:pPr>
              <a:lnSpc>
                <a:spcPct val="100000"/>
              </a:lnSpc>
              <a:spcBef>
                <a:spcPts val="0"/>
              </a:spcBef>
              <a:spcAft>
                <a:spcPts val="600"/>
              </a:spcAft>
            </a:pPr>
            <a:r>
              <a:rPr lang="en-US" sz="2400" b="0" dirty="0"/>
              <a:t>Hayne D et al. Mitomycin plus BCG as adjuvant intravesical therapy for high-risk, non–muscle-invasive bladder cancer: A randomized phase 3 trial (ANZUP 1301). ASCO 2025;Abstract LBA4504. </a:t>
            </a:r>
          </a:p>
          <a:p>
            <a:pPr marL="98425" indent="0">
              <a:lnSpc>
                <a:spcPct val="100000"/>
              </a:lnSpc>
              <a:spcBef>
                <a:spcPts val="0"/>
              </a:spcBef>
              <a:spcAft>
                <a:spcPts val="600"/>
              </a:spcAft>
              <a:buNone/>
            </a:pPr>
            <a:endParaRPr lang="en-US" sz="2200" b="0" dirty="0"/>
          </a:p>
          <a:p>
            <a:pPr>
              <a:lnSpc>
                <a:spcPct val="100000"/>
              </a:lnSpc>
              <a:spcBef>
                <a:spcPts val="0"/>
              </a:spcBef>
              <a:spcAft>
                <a:spcPts val="600"/>
              </a:spcAft>
            </a:pPr>
            <a:endParaRPr lang="en-US" sz="2200" b="0" dirty="0"/>
          </a:p>
        </p:txBody>
      </p:sp>
    </p:spTree>
    <p:extLst>
      <p:ext uri="{BB962C8B-B14F-4D97-AF65-F5344CB8AC3E}">
        <p14:creationId xmlns:p14="http://schemas.microsoft.com/office/powerpoint/2010/main" val="376432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27520"/>
          </a:xfrm>
          <a:prstGeom prst="rect">
            <a:avLst/>
          </a:prstGeom>
        </p:spPr>
      </p:pic>
      <p:sp>
        <p:nvSpPr>
          <p:cNvPr id="3" name="Rectangle 2">
            <a:extLst>
              <a:ext uri="{FF2B5EF4-FFF2-40B4-BE49-F238E27FC236}">
                <a16:creationId xmlns:a16="http://schemas.microsoft.com/office/drawing/2014/main" id="{C95E3720-58A3-FE8D-AEA7-87C281BAC11D}"/>
              </a:ext>
            </a:extLst>
          </p:cNvPr>
          <p:cNvSpPr/>
          <p:nvPr/>
        </p:nvSpPr>
        <p:spPr>
          <a:xfrm>
            <a:off x="2611120" y="6573520"/>
            <a:ext cx="404368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1A2744"/>
        </a:solidFill>
        <a:effectLst/>
      </p:bgPr>
    </p:bg>
    <p:spTree>
      <p:nvGrpSpPr>
        <p:cNvPr id="1" name=""/>
        <p:cNvGrpSpPr/>
        <p:nvPr/>
      </p:nvGrpSpPr>
      <p:grpSpPr>
        <a:xfrm>
          <a:off x="0" y="0"/>
          <a:ext cx="0" cy="0"/>
          <a:chOff x="0" y="0"/>
          <a:chExt cx="0" cy="0"/>
        </a:xfrm>
      </p:grpSpPr>
      <p:sp>
        <p:nvSpPr>
          <p:cNvPr id="2" name="Shape 0"/>
          <p:cNvSpPr/>
          <p:nvPr/>
        </p:nvSpPr>
        <p:spPr>
          <a:xfrm>
            <a:off x="0" y="0"/>
            <a:ext cx="121920" cy="6858000"/>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hape 1"/>
          <p:cNvSpPr/>
          <p:nvPr/>
        </p:nvSpPr>
        <p:spPr>
          <a:xfrm>
            <a:off x="0" y="0"/>
            <a:ext cx="3291840" cy="268224"/>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p:cNvSpPr/>
          <p:nvPr/>
        </p:nvSpPr>
        <p:spPr>
          <a:xfrm>
            <a:off x="97536" y="0"/>
            <a:ext cx="310896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Ashish M. Kamat, MD</a:t>
            </a:r>
            <a:endParaRPr kumimoji="0" lang="en-US" sz="10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3"/>
          <p:cNvSpPr/>
          <p:nvPr/>
        </p:nvSpPr>
        <p:spPr>
          <a:xfrm>
            <a:off x="268224" y="48768"/>
            <a:ext cx="11582400" cy="20726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4"/>
          <p:cNvSpPr/>
          <p:nvPr/>
        </p:nvSpPr>
        <p:spPr>
          <a:xfrm>
            <a:off x="268224" y="292608"/>
            <a:ext cx="2804160" cy="341376"/>
          </a:xfrm>
          <a:prstGeom prst="rect">
            <a:avLst/>
          </a:prstGeom>
          <a:solidFill>
            <a:srgbClr val="C0182D"/>
          </a:solidFill>
          <a:ln w="1270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p:cNvSpPr/>
          <p:nvPr/>
        </p:nvSpPr>
        <p:spPr>
          <a:xfrm>
            <a:off x="268224" y="292608"/>
            <a:ext cx="2804160" cy="341376"/>
          </a:xfrm>
          <a:prstGeom prst="rect">
            <a:avLst/>
          </a:prstGeom>
          <a:noFill/>
          <a:ln/>
        </p:spPr>
        <p:txBody>
          <a:bodyPr wrap="square"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6"/>
          <p:cNvSpPr/>
          <p:nvPr/>
        </p:nvSpPr>
        <p:spPr>
          <a:xfrm>
            <a:off x="268224" y="682752"/>
            <a:ext cx="11643360" cy="707136"/>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Georgia" pitchFamily="34" charset="0"/>
                <a:ea typeface="Georgia" pitchFamily="34" charset="-122"/>
                <a:cs typeface="Georgia" pitchFamily="34" charset="-120"/>
              </a:rPr>
              <a:t>BCG + Mitomycin — Negative Primary Endpoint With a Signal Worth Pursuing in Selected Patients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hape 7"/>
          <p:cNvSpPr/>
          <p:nvPr/>
        </p:nvSpPr>
        <p:spPr>
          <a:xfrm>
            <a:off x="268224" y="1438656"/>
            <a:ext cx="11643360" cy="0"/>
          </a:xfrm>
          <a:prstGeom prst="line">
            <a:avLst/>
          </a:prstGeom>
          <a:noFill/>
          <a:ln w="19050">
            <a:solidFill>
              <a:srgbClr val="C0182D"/>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8"/>
          <p:cNvSpPr/>
          <p:nvPr/>
        </p:nvSpPr>
        <p:spPr>
          <a:xfrm>
            <a:off x="268224" y="1560576"/>
            <a:ext cx="11509248" cy="5120640"/>
          </a:xfrm>
          <a:prstGeom prst="rect">
            <a:avLst/>
          </a:prstGeom>
          <a:noFill/>
          <a:ln/>
        </p:spPr>
        <p:txBody>
          <a:bodyPr wrap="square" lIns="67733" tIns="67733" rIns="67733" bIns="67733" rtlCol="0" anchor="t"/>
          <a:lstStyle/>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A negative primary endpoint  -  BCG+MM does not improve DFS over BCG alone in unselected HR-NMIBC (HR 0.87, p=0.34);</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The subgroup interaction is compelling: in higher-risk patients (all T1 or any CIS), HR is 0.69 with a significant interaction p-value (0.043)  - a meaningful signal in the population at greatest risk of progression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Equally critical: BCG+MM may be inferior in lower-risk HG Ta patients (HR 1.28) </a:t>
            </a: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BCG+MM across all HR-NMIBC is not just unsupported; it could cause harm in the lower-risk group</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1219170" rtl="0" eaLnBrk="1" fontAlgn="auto" latinLnBrk="0" hangingPunct="1">
              <a:lnSpc>
                <a:spcPct val="122000"/>
              </a:lnSpc>
              <a:spcBef>
                <a:spcPts val="0"/>
              </a:spcBef>
              <a:spcAft>
                <a:spcPts val="0"/>
              </a:spcAft>
              <a:buClrTx/>
              <a:buSzPct val="100000"/>
              <a:buFontTx/>
              <a:buChar char="•"/>
              <a:tabLst/>
              <a:defRPr/>
            </a:pPr>
            <a:r>
              <a:rPr kumimoji="0" lang="en-US" sz="2000" b="0" i="0" u="none" strike="noStrike" kern="1200" cap="none" spc="0" normalizeH="0" baseline="0" noProof="0" dirty="0">
                <a:ln>
                  <a:noFill/>
                </a:ln>
                <a:solidFill>
                  <a:srgbClr val="FFFFFF"/>
                </a:solidFill>
                <a:effectLst/>
                <a:uLnTx/>
                <a:uFillTx/>
                <a:latin typeface="Calibri" pitchFamily="34" charset="0"/>
                <a:ea typeface="Calibri" pitchFamily="34" charset="-122"/>
                <a:cs typeface="Calibri" pitchFamily="34" charset="-120"/>
              </a:rPr>
              <a:t>My perspective: do not adopt BCG+MM universally; consider it selectively in T1 or CIS disease and where there is BCG shortage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24745</TotalTime>
  <Words>6364</Words>
  <Application>Microsoft Macintosh PowerPoint</Application>
  <PresentationFormat>Widescreen</PresentationFormat>
  <Paragraphs>435</Paragraphs>
  <Slides>85</Slides>
  <Notes>73</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85</vt:i4>
      </vt:variant>
    </vt:vector>
  </HeadingPairs>
  <TitlesOfParts>
    <vt:vector size="104" baseType="lpstr">
      <vt:lpstr>ＭＳ Ｐゴシック</vt:lpstr>
      <vt:lpstr>Aptos</vt:lpstr>
      <vt:lpstr>Arial</vt:lpstr>
      <vt:lpstr>Arial Narrow</vt:lpstr>
      <vt:lpstr>Calibri</vt:lpstr>
      <vt:lpstr>Georgia</vt:lpstr>
      <vt:lpstr>Noto Sans Symbols</vt:lpstr>
      <vt:lpstr>Symbol</vt:lpstr>
      <vt:lpstr>Times New Roman</vt:lpstr>
      <vt:lpstr>Wingdings</vt:lpstr>
      <vt:lpstr>6_Default Design</vt:lpstr>
      <vt:lpstr>8_Default Design</vt:lpstr>
      <vt:lpstr>9_Default Design</vt:lpstr>
      <vt:lpstr>7_Default Design</vt:lpstr>
      <vt:lpstr>1_Office Theme</vt:lpstr>
      <vt:lpstr>2_Office Theme</vt:lpstr>
      <vt:lpstr>10_Default Design</vt:lpstr>
      <vt:lpstr>2_Default Design</vt:lpstr>
      <vt:lpstr>3_Default Design</vt:lpstr>
      <vt:lpstr>Year in Review: Clinical Investigator Perspectives on the  Most Relevant New Datasets and Advances in Oncology</vt:lpstr>
      <vt:lpstr>Faculty</vt:lpstr>
      <vt:lpstr>Commercial Support</vt:lpstr>
      <vt:lpstr>Dr Love — Disclosures</vt:lpstr>
      <vt:lpstr>Dr Kamat — Disclosures</vt:lpstr>
      <vt:lpstr>Prof Powles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Research To Practice CME Symposia  Held in Conjunction with the 2026 ASCO® Annual Meeting</vt:lpstr>
      <vt:lpstr>Research To Practice CME Symposia  Held in Conjunction with the 2026 ASCO® Annual Meeting</vt:lpstr>
      <vt:lpstr>Grand Rounds</vt:lpstr>
      <vt:lpstr>Year in Review:  Non-Muscle-Invasive and Muscle-Invasive Bladder Cancer</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Recent Advances in Cancer Care — New Paradigms,  Novel Agents and What It Means for the Oncology Nurse</vt:lpstr>
      <vt:lpstr>Recent Advances in Cancer Care — New Paradigms,  Novel Agents and What It Means for the Oncology Nurse</vt:lpstr>
      <vt:lpstr>Second Opinion: Investigators Provide Perspectives  on the Current and Future Management of  Renal Cell Carcinoma and Prostate Cancer</vt:lpstr>
      <vt:lpstr>Research To Practice CME Symposia  Held in Conjunction with the 2026 ASCO® Annual Meeting</vt:lpstr>
      <vt:lpstr>Research To Practice CME Symposia  Held in Conjunction with the 2026 ASCO® Annual Meeting</vt:lpstr>
      <vt:lpstr>Grand Rounds</vt:lpstr>
      <vt:lpstr>Year in Review: Clinical Investigator Perspectives on the  Most Relevant New Datasets and Advances in Oncology</vt:lpstr>
      <vt:lpstr>Commercial Support</vt:lpstr>
      <vt:lpstr>Dr Love — Disclosures</vt:lpstr>
      <vt:lpstr>Dr Kamat — Disclosures</vt:lpstr>
      <vt:lpstr>Prof Powles — Disclosures</vt:lpstr>
      <vt:lpstr>PowerPoint Presentation</vt:lpstr>
      <vt:lpstr>PowerPoint Presentation</vt:lpstr>
      <vt:lpstr>Key Datasets</vt:lpstr>
      <vt:lpstr>Key Datasets</vt:lpstr>
      <vt:lpstr>Key Datasets</vt:lpstr>
      <vt:lpstr>Key Datasets</vt:lpstr>
      <vt:lpstr>Year in Review:  Non-Muscle-Invasive and Muscle-Invasive Bladder Cancer</vt:lpstr>
      <vt:lpstr>Year in Review:  Non-Muscle-Invasive and Muscle-Invasive Bladder Cancer</vt:lpstr>
      <vt:lpstr>Year in Review:  Non-Muscle-Invasive and Muscle-Invasive Bladder Cancer</vt:lpstr>
      <vt:lpstr>Select Key Datasets IMvigor011, CheckMate 274</vt:lpstr>
      <vt:lpstr>PowerPoint Presentation</vt:lpstr>
      <vt:lpstr>PowerPoint Presentation</vt:lpstr>
      <vt:lpstr>PowerPoint Presentation</vt:lpstr>
      <vt:lpstr>Select Key Datasets NIAGARA ctDNA Analysis</vt:lpstr>
      <vt:lpstr>PowerPoint Presentation</vt:lpstr>
      <vt:lpstr>PowerPoint Presentation</vt:lpstr>
      <vt:lpstr>PowerPoint Presentation</vt:lpstr>
      <vt:lpstr>Select Key Datasets Perioperative Enfortumab Vedotin with Pembrolizumab</vt:lpstr>
      <vt:lpstr>PowerPoint Presentation</vt:lpstr>
      <vt:lpstr>PowerPoint Presentation</vt:lpstr>
      <vt:lpstr>Select Key Datasets Bladder-Sparing Approaches</vt:lpstr>
      <vt:lpstr>PowerPoint Presentation</vt:lpstr>
      <vt:lpstr>PowerPoint Presentation</vt:lpstr>
      <vt:lpstr>PowerPoint Presentation</vt:lpstr>
      <vt:lpstr>Year in Review:  Non-Muscle-Invasive and Muscle-Invasive Bladder Cancer</vt:lpstr>
      <vt:lpstr>Select Key Datasets BCG with Immunotherapy</vt:lpstr>
      <vt:lpstr>PowerPoint Presentation</vt:lpstr>
      <vt:lpstr>PowerPoint Presentation</vt:lpstr>
      <vt:lpstr>PowerPoint Presentation</vt:lpstr>
      <vt:lpstr>Select Key Datasets TAR-200</vt:lpstr>
      <vt:lpstr>PowerPoint Presentation</vt:lpstr>
      <vt:lpstr>PowerPoint Presentation</vt:lpstr>
      <vt:lpstr>PowerPoint Presentation</vt:lpstr>
      <vt:lpstr>Select Key Datasets Erdafitinib in NMIBC</vt:lpstr>
      <vt:lpstr>PowerPoint Presentation</vt:lpstr>
      <vt:lpstr>PowerPoint Presentation</vt:lpstr>
      <vt:lpstr>Select Key Datasets Nogapendekin-alfa Inbakicept</vt:lpstr>
      <vt:lpstr>PowerPoint Presentation</vt:lpstr>
      <vt:lpstr>PowerPoint Presentation</vt:lpstr>
      <vt:lpstr>Select Key Datasets ctDNA Monitoring for NMIBC</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lpstr>APPENDIX</vt:lpstr>
      <vt:lpstr>Select Key Datasets BCG with Mitomycin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Rendina</cp:lastModifiedBy>
  <cp:revision>2171</cp:revision>
  <cp:lastPrinted>2020-12-08T02:40:56Z</cp:lastPrinted>
  <dcterms:created xsi:type="dcterms:W3CDTF">2020-11-13T19:02:13Z</dcterms:created>
  <dcterms:modified xsi:type="dcterms:W3CDTF">2026-05-05T19:59:55Z</dcterms:modified>
</cp:coreProperties>
</file>