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b" ContentType="application/vnd.ms-excel.sheet.binary.macroEnabled.12"/>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8.xml" ContentType="application/vnd.openxmlformats-officedocument.theme+xml"/>
  <Override PartName="/ppt/tags/tag6.xml" ContentType="application/vnd.openxmlformats-officedocument.presentationml.tags+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9.xml" ContentType="application/vnd.openxmlformats-officedocument.theme+xml"/>
  <Override PartName="/ppt/tags/tag7.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media/image55.jpg" ContentType="image/jpg"/>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9.xml" ContentType="application/vnd.openxmlformats-officedocument.presentationml.tags+xml"/>
  <Override PartName="/ppt/notesSlides/notesSlide34.xml" ContentType="application/vnd.openxmlformats-officedocument.presentationml.notesSlide+xml"/>
  <Override PartName="/ppt/tags/tag30.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31.xml" ContentType="application/vnd.openxmlformats-officedocument.presentationml.tags+xml"/>
  <Override PartName="/ppt/notesSlides/notesSlide43.xml" ContentType="application/vnd.openxmlformats-officedocument.presentationml.notesSlide+xml"/>
  <Override PartName="/ppt/tags/tag32.xml" ContentType="application/vnd.openxmlformats-officedocument.presentationml.tags+xml"/>
  <Override PartName="/ppt/notesSlides/notesSlide44.xml" ContentType="application/vnd.openxmlformats-officedocument.presentationml.notesSlide+xml"/>
  <Override PartName="/ppt/tags/tag33.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34.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3.xml" ContentType="application/vnd.openxmlformats-officedocument.presentationml.notesSlide+xml"/>
  <Override PartName="/ppt/tags/tag35.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6.xml" ContentType="application/vnd.openxmlformats-officedocument.presentationml.tags+xml"/>
  <Override PartName="/ppt/notesSlides/notesSlide56.xml" ContentType="application/vnd.openxmlformats-officedocument.presentationml.notesSlide+xml"/>
  <Override PartName="/ppt/tags/tag37.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73.xml" ContentType="application/vnd.openxmlformats-officedocument.presentationml.notesSlide+xml"/>
  <Override PartName="/ppt/tags/tag41.xml" ContentType="application/vnd.openxmlformats-officedocument.presentationml.tags+xml"/>
  <Override PartName="/ppt/notesSlides/notesSlide74.xml" ContentType="application/vnd.openxmlformats-officedocument.presentationml.notesSlide+xml"/>
  <Override PartName="/ppt/tags/tag42.xml" ContentType="application/vnd.openxmlformats-officedocument.presentationml.tags+xml"/>
  <Override PartName="/ppt/notesSlides/notesSlide75.xml" ContentType="application/vnd.openxmlformats-officedocument.presentationml.notesSlide+xml"/>
  <Override PartName="/ppt/tags/tag43.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media/image77.jpg" ContentType="image/jpg"/>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tags/tag44.xml" ContentType="application/vnd.openxmlformats-officedocument.presentationml.tags+xml"/>
  <Override PartName="/ppt/notesSlides/notesSlide82.xml" ContentType="application/vnd.openxmlformats-officedocument.presentationml.notesSlide+xml"/>
  <Override PartName="/ppt/tags/tag45.xml" ContentType="application/vnd.openxmlformats-officedocument.presentationml.tags+xml"/>
  <Override PartName="/ppt/notesSlides/notesSlide8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607" r:id="rId6"/>
    <p:sldMasterId id="2147485612" r:id="rId7"/>
    <p:sldMasterId id="2147485617" r:id="rId8"/>
    <p:sldMasterId id="2147485622" r:id="rId9"/>
    <p:sldMasterId id="2147485634" r:id="rId10"/>
    <p:sldMasterId id="2147485636" r:id="rId11"/>
    <p:sldMasterId id="2147485657" r:id="rId12"/>
  </p:sldMasterIdLst>
  <p:notesMasterIdLst>
    <p:notesMasterId r:id="rId117"/>
  </p:notesMasterIdLst>
  <p:handoutMasterIdLst>
    <p:handoutMasterId r:id="rId118"/>
  </p:handoutMasterIdLst>
  <p:sldIdLst>
    <p:sldId id="279" r:id="rId13"/>
    <p:sldId id="286" r:id="rId14"/>
    <p:sldId id="294" r:id="rId15"/>
    <p:sldId id="298" r:id="rId16"/>
    <p:sldId id="13408" r:id="rId17"/>
    <p:sldId id="299" r:id="rId18"/>
    <p:sldId id="300" r:id="rId19"/>
    <p:sldId id="301" r:id="rId20"/>
    <p:sldId id="302" r:id="rId21"/>
    <p:sldId id="2147470659" r:id="rId22"/>
    <p:sldId id="13108" r:id="rId23"/>
    <p:sldId id="303" r:id="rId24"/>
    <p:sldId id="304" r:id="rId25"/>
    <p:sldId id="305" r:id="rId26"/>
    <p:sldId id="306" r:id="rId27"/>
    <p:sldId id="307" r:id="rId28"/>
    <p:sldId id="308" r:id="rId29"/>
    <p:sldId id="2147483634" r:id="rId30"/>
    <p:sldId id="309" r:id="rId31"/>
    <p:sldId id="273" r:id="rId32"/>
    <p:sldId id="287" r:id="rId33"/>
    <p:sldId id="2147471838" r:id="rId34"/>
    <p:sldId id="2147471837" r:id="rId35"/>
    <p:sldId id="336" r:id="rId36"/>
    <p:sldId id="260" r:id="rId37"/>
    <p:sldId id="274" r:id="rId38"/>
    <p:sldId id="271" r:id="rId39"/>
    <p:sldId id="281" r:id="rId40"/>
    <p:sldId id="291" r:id="rId41"/>
    <p:sldId id="267" r:id="rId42"/>
    <p:sldId id="2147483633" r:id="rId43"/>
    <p:sldId id="258" r:id="rId44"/>
    <p:sldId id="270" r:id="rId45"/>
    <p:sldId id="13407" r:id="rId46"/>
    <p:sldId id="2147483567" r:id="rId47"/>
    <p:sldId id="290" r:id="rId48"/>
    <p:sldId id="257" r:id="rId49"/>
    <p:sldId id="2147480151" r:id="rId50"/>
    <p:sldId id="2147480150" r:id="rId51"/>
    <p:sldId id="2147480152" r:id="rId52"/>
    <p:sldId id="262" r:id="rId53"/>
    <p:sldId id="285" r:id="rId54"/>
    <p:sldId id="1005" r:id="rId55"/>
    <p:sldId id="334" r:id="rId56"/>
    <p:sldId id="2147483290" r:id="rId57"/>
    <p:sldId id="283" r:id="rId58"/>
    <p:sldId id="2147483292" r:id="rId59"/>
    <p:sldId id="288" r:id="rId60"/>
    <p:sldId id="268" r:id="rId61"/>
    <p:sldId id="275" r:id="rId62"/>
    <p:sldId id="2147479046" r:id="rId63"/>
    <p:sldId id="311" r:id="rId64"/>
    <p:sldId id="256" r:id="rId65"/>
    <p:sldId id="768" r:id="rId66"/>
    <p:sldId id="2147479069" r:id="rId67"/>
    <p:sldId id="2134959208" r:id="rId68"/>
    <p:sldId id="2134959212" r:id="rId69"/>
    <p:sldId id="2134959304" r:id="rId70"/>
    <p:sldId id="2134959219" r:id="rId71"/>
    <p:sldId id="1097" r:id="rId72"/>
    <p:sldId id="266" r:id="rId73"/>
    <p:sldId id="280" r:id="rId74"/>
    <p:sldId id="282" r:id="rId75"/>
    <p:sldId id="2147479066" r:id="rId76"/>
    <p:sldId id="2147479067" r:id="rId77"/>
    <p:sldId id="2147479072" r:id="rId78"/>
    <p:sldId id="289" r:id="rId79"/>
    <p:sldId id="2147479065" r:id="rId80"/>
    <p:sldId id="2147479076" r:id="rId81"/>
    <p:sldId id="2147479064" r:id="rId82"/>
    <p:sldId id="2147479075" r:id="rId83"/>
    <p:sldId id="292" r:id="rId84"/>
    <p:sldId id="265" r:id="rId85"/>
    <p:sldId id="333" r:id="rId86"/>
    <p:sldId id="293" r:id="rId87"/>
    <p:sldId id="2147471947" r:id="rId88"/>
    <p:sldId id="2147471951" r:id="rId89"/>
    <p:sldId id="2147471948" r:id="rId90"/>
    <p:sldId id="2147471952" r:id="rId91"/>
    <p:sldId id="2147471955" r:id="rId92"/>
    <p:sldId id="2147471956" r:id="rId93"/>
    <p:sldId id="2147471949" r:id="rId94"/>
    <p:sldId id="2147471832" r:id="rId95"/>
    <p:sldId id="2147471957" r:id="rId96"/>
    <p:sldId id="2147471958" r:id="rId97"/>
    <p:sldId id="2147471959" r:id="rId98"/>
    <p:sldId id="277" r:id="rId99"/>
    <p:sldId id="263" r:id="rId100"/>
    <p:sldId id="2147483293" r:id="rId101"/>
    <p:sldId id="2147483644" r:id="rId102"/>
    <p:sldId id="2147483646" r:id="rId103"/>
    <p:sldId id="284" r:id="rId104"/>
    <p:sldId id="259" r:id="rId105"/>
    <p:sldId id="297" r:id="rId106"/>
    <p:sldId id="295" r:id="rId107"/>
    <p:sldId id="296" r:id="rId108"/>
    <p:sldId id="261" r:id="rId109"/>
    <p:sldId id="269" r:id="rId110"/>
    <p:sldId id="276" r:id="rId111"/>
    <p:sldId id="278" r:id="rId112"/>
    <p:sldId id="264" r:id="rId113"/>
    <p:sldId id="2147483647" r:id="rId114"/>
    <p:sldId id="272" r:id="rId115"/>
    <p:sldId id="2147480083" r:id="rId116"/>
  </p:sldIdLst>
  <p:sldSz cx="12192000" cy="6858000"/>
  <p:notesSz cx="7772400" cy="10058400"/>
  <p:custDataLst>
    <p:tags r:id="rId119"/>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2" pos="3719" userDrawn="1">
          <p15:clr>
            <a:srgbClr val="A4A3A4"/>
          </p15:clr>
        </p15:guide>
        <p15:guide id="4" pos="6208" userDrawn="1">
          <p15:clr>
            <a:srgbClr val="A4A3A4"/>
          </p15:clr>
        </p15:guide>
        <p15:guide id="5"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0432FF"/>
    <a:srgbClr val="FFFFFF"/>
    <a:srgbClr val="E4ECF2"/>
    <a:srgbClr val="DBEFF5"/>
    <a:srgbClr val="DFF2F5"/>
    <a:srgbClr val="ECFEFF"/>
    <a:srgbClr val="DFEFFF"/>
    <a:srgbClr val="D2EEFD"/>
    <a:srgbClr val="CBE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5A3F28-A888-6942-9EB8-C2CE818F393D}" v="1" dt="2026-10-22T18:53:30.5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18" autoAdjust="0"/>
    <p:restoredTop sz="96164" autoAdjust="0"/>
  </p:normalViewPr>
  <p:slideViewPr>
    <p:cSldViewPr snapToGrid="0">
      <p:cViewPr varScale="1">
        <p:scale>
          <a:sx n="110" d="100"/>
          <a:sy n="110" d="100"/>
        </p:scale>
        <p:origin x="176" y="344"/>
      </p:cViewPr>
      <p:guideLst>
        <p:guide pos="3719"/>
        <p:guide pos="6208"/>
        <p:guide orient="horz" pos="2160"/>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31" d="100"/>
        <a:sy n="131"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117" Type="http://schemas.openxmlformats.org/officeDocument/2006/relationships/notesMaster" Target="notesMasters/notesMaster1.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openxmlformats.org/officeDocument/2006/relationships/slide" Target="slides/slide100.xml"/><Relationship Id="rId16" Type="http://schemas.openxmlformats.org/officeDocument/2006/relationships/slide" Target="slides/slide4.xml"/><Relationship Id="rId107" Type="http://schemas.openxmlformats.org/officeDocument/2006/relationships/slide" Target="slides/slide95.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openxmlformats.org/officeDocument/2006/relationships/slide" Target="slides/slide101.xml"/><Relationship Id="rId118" Type="http://schemas.openxmlformats.org/officeDocument/2006/relationships/handoutMaster" Target="handoutMasters/handoutMaster1.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9.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slide" Target="slides/slide96.xml"/><Relationship Id="rId124" Type="http://schemas.openxmlformats.org/officeDocument/2006/relationships/tableStyles" Target="tableStyles.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slide" Target="slides/slide102.xml"/><Relationship Id="rId119" Type="http://schemas.openxmlformats.org/officeDocument/2006/relationships/tags" Target="tags/tag1.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slide" Target="slides/slide74.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commentAuthors" Target="commentAuthors.xml"/><Relationship Id="rId125"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2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slide" Target="slides/slide104.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 Id="rId10" Type="http://schemas.openxmlformats.org/officeDocument/2006/relationships/slideMaster" Target="slideMasters/slideMaster7.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oria Kelly" userId="a12c0ab9-2f3a-4498-970f-fb0779248367" providerId="ADAL" clId="{01002E75-70D8-5889-88B7-2FFCF0149994}"/>
    <pc:docChg chg="addSld delSld modSld sldOrd">
      <pc:chgData name="Gloria Kelly" userId="a12c0ab9-2f3a-4498-970f-fb0779248367" providerId="ADAL" clId="{01002E75-70D8-5889-88B7-2FFCF0149994}" dt="2026-10-22T18:57:04.706" v="109" actId="2696"/>
      <pc:docMkLst>
        <pc:docMk/>
      </pc:docMkLst>
      <pc:sldChg chg="addSp delSp modSp new del mod">
        <pc:chgData name="Gloria Kelly" userId="a12c0ab9-2f3a-4498-970f-fb0779248367" providerId="ADAL" clId="{01002E75-70D8-5889-88B7-2FFCF0149994}" dt="2026-10-22T18:57:04.706" v="109" actId="2696"/>
        <pc:sldMkLst>
          <pc:docMk/>
          <pc:sldMk cId="2201414544" sldId="279"/>
        </pc:sldMkLst>
        <pc:spChg chg="mod">
          <ac:chgData name="Gloria Kelly" userId="a12c0ab9-2f3a-4498-970f-fb0779248367" providerId="ADAL" clId="{01002E75-70D8-5889-88B7-2FFCF0149994}" dt="2026-10-22T18:52:29.957" v="105" actId="120"/>
          <ac:spMkLst>
            <pc:docMk/>
            <pc:sldMk cId="2201414544" sldId="279"/>
            <ac:spMk id="2" creationId="{4D8735E1-7155-4DA6-B25B-BFE3323DA2C9}"/>
          </ac:spMkLst>
        </pc:spChg>
        <pc:spChg chg="add del mod">
          <ac:chgData name="Gloria Kelly" userId="a12c0ab9-2f3a-4498-970f-fb0779248367" providerId="ADAL" clId="{01002E75-70D8-5889-88B7-2FFCF0149994}" dt="2026-10-22T18:57:02.648" v="108"/>
          <ac:spMkLst>
            <pc:docMk/>
            <pc:sldMk cId="2201414544" sldId="279"/>
            <ac:spMk id="3" creationId="{F6D1D159-2869-C920-0C01-14B9A00AD4E8}"/>
          </ac:spMkLst>
        </pc:spChg>
      </pc:sldChg>
      <pc:sldChg chg="ord">
        <pc:chgData name="Gloria Kelly" userId="a12c0ab9-2f3a-4498-970f-fb0779248367" providerId="ADAL" clId="{01002E75-70D8-5889-88B7-2FFCF0149994}" dt="2026-10-22T18:36:39.819" v="0" actId="20578"/>
        <pc:sldMkLst>
          <pc:docMk/>
          <pc:sldMk cId="2864078318" sldId="2147479066"/>
        </pc:sldMkLst>
      </pc:sldChg>
      <pc:sldChg chg="ord">
        <pc:chgData name="Gloria Kelly" userId="a12c0ab9-2f3a-4498-970f-fb0779248367" providerId="ADAL" clId="{01002E75-70D8-5889-88B7-2FFCF0149994}" dt="2026-10-22T18:36:39.819" v="0" actId="20578"/>
        <pc:sldMkLst>
          <pc:docMk/>
          <pc:sldMk cId="2623842657" sldId="2147479067"/>
        </pc:sldMkLst>
      </pc:sldChg>
      <pc:sldChg chg="ord">
        <pc:chgData name="Gloria Kelly" userId="a12c0ab9-2f3a-4498-970f-fb0779248367" providerId="ADAL" clId="{01002E75-70D8-5889-88B7-2FFCF0149994}" dt="2026-10-22T18:36:39.819" v="0" actId="20578"/>
        <pc:sldMkLst>
          <pc:docMk/>
          <pc:sldMk cId="4272324890" sldId="214747907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70442847760654"/>
          <c:y val="0.22369564396085986"/>
          <c:w val="0.77884984760924447"/>
          <c:h val="0.62391826428325337"/>
        </c:manualLayout>
      </c:layout>
      <c:barChart>
        <c:barDir val="col"/>
        <c:grouping val="stacked"/>
        <c:varyColors val="0"/>
        <c:ser>
          <c:idx val="0"/>
          <c:order val="0"/>
          <c:tx>
            <c:strRef>
              <c:f>Sheet1!$B$1</c:f>
              <c:strCache>
                <c:ptCount val="1"/>
                <c:pt idx="0">
                  <c:v>CR</c:v>
                </c:pt>
              </c:strCache>
            </c:strRef>
          </c:tx>
          <c:spPr>
            <a:solidFill>
              <a:srgbClr val="830051"/>
            </a:solidFill>
            <a:ln>
              <a:noFill/>
            </a:ln>
            <a:effectLst/>
          </c:spPr>
          <c:invertIfNegative val="0"/>
          <c:dLbls>
            <c:dLbl>
              <c:idx val="0"/>
              <c:tx>
                <c:rich>
                  <a:bodyPr/>
                  <a:lstStyle/>
                  <a:p>
                    <a:fld id="{9832BB62-2BCB-4953-8F42-206263D6E643}" type="VALUE">
                      <a:rPr lang="en-US" smtClean="0"/>
                      <a:pPr/>
                      <a:t>[VALUE]</a:t>
                    </a:fld>
                    <a:r>
                      <a:rPr lang="en-US" sz="1000" b="1" i="0" u="none" strike="noStrike" kern="1200" baseline="0">
                        <a:solidFill>
                          <a:srgbClr val="FFFFFF"/>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CCA-4A97-BB02-F0FDF805C94D}"/>
                </c:ext>
              </c:extLst>
            </c:dLbl>
            <c:dLbl>
              <c:idx val="1"/>
              <c:tx>
                <c:rich>
                  <a:bodyPr/>
                  <a:lstStyle/>
                  <a:p>
                    <a:fld id="{A2F09FDB-AF3D-4474-B3D6-3F775EBC636B}" type="VALUE">
                      <a:rPr lang="en-US" smtClean="0"/>
                      <a:pPr/>
                      <a:t>[VALUE]</a:t>
                    </a:fld>
                    <a:r>
                      <a:rPr lang="en-US" sz="1000" b="1" i="0" u="none" strike="noStrike" kern="1200" baseline="0">
                        <a:solidFill>
                          <a:srgbClr val="FFFFFF"/>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CCA-4A97-BB02-F0FDF805C94D}"/>
                </c:ext>
              </c:extLst>
            </c:dLbl>
            <c:dLbl>
              <c:idx val="2"/>
              <c:tx>
                <c:rich>
                  <a:bodyPr/>
                  <a:lstStyle/>
                  <a:p>
                    <a:fld id="{7CBB1D12-EB8A-4C3F-9795-B961FD74229D}" type="VALUE">
                      <a:rPr lang="en-US" smtClean="0"/>
                      <a:pPr/>
                      <a:t>[VALUE]</a:t>
                    </a:fld>
                    <a:r>
                      <a:rPr lang="en-US" sz="1000" b="1" i="0" u="none" strike="noStrike" kern="1200" baseline="0">
                        <a:solidFill>
                          <a:srgbClr val="FFFFFF"/>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CCA-4A97-BB02-F0FDF805C94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2.4 mg 
(n=14)</c:v>
                </c:pt>
                <c:pt idx="1">
                  <c:v>7.2 mg 
(n=22)</c:v>
                </c:pt>
                <c:pt idx="2">
                  <c:v>15 mg 
(n=15)</c:v>
                </c:pt>
              </c:strCache>
            </c:strRef>
          </c:cat>
          <c:val>
            <c:numRef>
              <c:f>Sheet1!$B$2:$B$4</c:f>
              <c:numCache>
                <c:formatCode>General</c:formatCode>
                <c:ptCount val="3"/>
                <c:pt idx="0">
                  <c:v>92.857142857142861</c:v>
                </c:pt>
                <c:pt idx="1">
                  <c:v>86.36363636363636</c:v>
                </c:pt>
                <c:pt idx="2">
                  <c:v>100</c:v>
                </c:pt>
              </c:numCache>
            </c:numRef>
          </c:val>
          <c:extLst>
            <c:ext xmlns:c16="http://schemas.microsoft.com/office/drawing/2014/chart" uri="{C3380CC4-5D6E-409C-BE32-E72D297353CC}">
              <c16:uniqueId val="{00000003-8CCA-4A97-BB02-F0FDF805C94D}"/>
            </c:ext>
          </c:extLst>
        </c:ser>
        <c:ser>
          <c:idx val="1"/>
          <c:order val="1"/>
          <c:tx>
            <c:strRef>
              <c:f>Sheet1!$C$1</c:f>
              <c:strCache>
                <c:ptCount val="1"/>
                <c:pt idx="0">
                  <c:v>PR</c:v>
                </c:pt>
              </c:strCache>
            </c:strRef>
          </c:tx>
          <c:spPr>
            <a:solidFill>
              <a:srgbClr val="003865"/>
            </a:solidFill>
            <a:ln>
              <a:noFill/>
            </a:ln>
            <a:effectLst/>
          </c:spPr>
          <c:invertIfNegative val="0"/>
          <c:dLbls>
            <c:dLbl>
              <c:idx val="0"/>
              <c:tx>
                <c:rich>
                  <a:bodyPr/>
                  <a:lstStyle/>
                  <a:p>
                    <a:fld id="{9BBBC5DC-A1C2-463E-B5B2-C6EDBFC107A8}" type="VALUE">
                      <a:rPr lang="en-US" smtClean="0"/>
                      <a:pPr/>
                      <a:t>[VALUE]</a:t>
                    </a:fld>
                    <a:r>
                      <a:rPr lang="en-US"/>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8CCA-4A97-BB02-F0FDF805C94D}"/>
                </c:ext>
              </c:extLst>
            </c:dLbl>
            <c:dLbl>
              <c:idx val="1"/>
              <c:layout>
                <c:manualLayout>
                  <c:x val="0.1041374702015459"/>
                  <c:y val="0"/>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fld id="{05BB7153-0859-4DC3-ABBB-38C6E82CB6EB}" type="VALUE">
                      <a:rPr lang="en-US" smtClean="0">
                        <a:solidFill>
                          <a:schemeClr val="tx1"/>
                        </a:solidFill>
                      </a:rPr>
                      <a:pPr>
                        <a:defRPr b="1">
                          <a:solidFill>
                            <a:schemeClr val="tx1"/>
                          </a:solidFill>
                        </a:defRPr>
                      </a:pPr>
                      <a:t>[VALUE]</a:t>
                    </a:fld>
                    <a:r>
                      <a:rPr lang="en-US" sz="1000" b="1" i="0" u="none" strike="noStrike" kern="1200" baseline="0">
                        <a:solidFill>
                          <a:schemeClr val="tx1"/>
                        </a:solidFill>
                      </a:rPr>
                      <a:t>%</a:t>
                    </a: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CCA-4A97-BB02-F0FDF805C94D}"/>
                </c:ext>
              </c:extLst>
            </c:dLbl>
            <c:dLbl>
              <c:idx val="2"/>
              <c:delete val="1"/>
              <c:extLst>
                <c:ext xmlns:c15="http://schemas.microsoft.com/office/drawing/2012/chart" uri="{CE6537A1-D6FC-4f65-9D91-7224C49458BB}"/>
                <c:ext xmlns:c16="http://schemas.microsoft.com/office/drawing/2014/chart" uri="{C3380CC4-5D6E-409C-BE32-E72D297353CC}">
                  <c16:uniqueId val="{00000006-8CCA-4A97-BB02-F0FDF805C94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3865"/>
                      </a:solidFill>
                      <a:round/>
                    </a:ln>
                    <a:effectLst/>
                  </c:spPr>
                </c15:leaderLines>
              </c:ext>
            </c:extLst>
          </c:dLbls>
          <c:cat>
            <c:strRef>
              <c:f>Sheet1!$A$2:$A$4</c:f>
              <c:strCache>
                <c:ptCount val="3"/>
                <c:pt idx="0">
                  <c:v>2.4 mg 
(n=14)</c:v>
                </c:pt>
                <c:pt idx="1">
                  <c:v>7.2 mg 
(n=22)</c:v>
                </c:pt>
                <c:pt idx="2">
                  <c:v>15 mg 
(n=15)</c:v>
                </c:pt>
              </c:strCache>
            </c:strRef>
          </c:cat>
          <c:val>
            <c:numRef>
              <c:f>Sheet1!$C$2:$C$4</c:f>
              <c:numCache>
                <c:formatCode>General</c:formatCode>
                <c:ptCount val="3"/>
                <c:pt idx="0">
                  <c:v>7.1428571428571423</c:v>
                </c:pt>
                <c:pt idx="1">
                  <c:v>4.5454545454545459</c:v>
                </c:pt>
                <c:pt idx="2" formatCode="0.00">
                  <c:v>0</c:v>
                </c:pt>
              </c:numCache>
            </c:numRef>
          </c:val>
          <c:extLst>
            <c:ext xmlns:c16="http://schemas.microsoft.com/office/drawing/2014/chart" uri="{C3380CC4-5D6E-409C-BE32-E72D297353CC}">
              <c16:uniqueId val="{00000007-8CCA-4A97-BB02-F0FDF805C94D}"/>
            </c:ext>
          </c:extLst>
        </c:ser>
        <c:dLbls>
          <c:dLblPos val="ctr"/>
          <c:showLegendKey val="0"/>
          <c:showVal val="1"/>
          <c:showCatName val="0"/>
          <c:showSerName val="0"/>
          <c:showPercent val="0"/>
          <c:showBubbleSize val="0"/>
        </c:dLbls>
        <c:gapWidth val="130"/>
        <c:overlap val="100"/>
        <c:axId val="1204096192"/>
        <c:axId val="418073632"/>
      </c:barChart>
      <c:catAx>
        <c:axId val="1204096192"/>
        <c:scaling>
          <c:orientation val="minMax"/>
        </c:scaling>
        <c:delete val="0"/>
        <c:axPos val="b"/>
        <c:numFmt formatCode="General" sourceLinked="1"/>
        <c:majorTickMark val="none"/>
        <c:minorTickMark val="none"/>
        <c:tickLblPos val="nextTo"/>
        <c:spPr>
          <a:noFill/>
          <a:ln w="9525" cap="flat" cmpd="sng" algn="ctr">
            <a:solidFill>
              <a:srgbClr val="000000">
                <a:lumMod val="65000"/>
                <a:lumOff val="35000"/>
              </a:srgb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crossAx val="418073632"/>
        <c:crosses val="autoZero"/>
        <c:auto val="1"/>
        <c:lblAlgn val="ctr"/>
        <c:lblOffset val="100"/>
        <c:noMultiLvlLbl val="0"/>
      </c:catAx>
      <c:valAx>
        <c:axId val="418073632"/>
        <c:scaling>
          <c:orientation val="minMax"/>
          <c:max val="100"/>
          <c:min val="0"/>
        </c:scaling>
        <c:delete val="0"/>
        <c:axPos val="l"/>
        <c:title>
          <c:tx>
            <c:rich>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r>
                  <a:rPr lang="en-US" sz="1100" b="1">
                    <a:solidFill>
                      <a:schemeClr val="tx1"/>
                    </a:solidFill>
                  </a:rPr>
                  <a:t>Patients, %</a:t>
                </a:r>
              </a:p>
            </c:rich>
          </c:tx>
          <c:overlay val="0"/>
          <c:spPr>
            <a:noFill/>
            <a:ln>
              <a:noFill/>
            </a:ln>
            <a:effectLst/>
          </c:spPr>
          <c:txPr>
            <a:bodyPr rot="-54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a:solidFill>
              <a:srgbClr val="000000">
                <a:lumMod val="65000"/>
                <a:lumOff val="35000"/>
              </a:srgbClr>
            </a:solid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204096192"/>
        <c:crosses val="autoZero"/>
        <c:crossBetween val="between"/>
        <c:majorUnit val="20"/>
      </c:valAx>
      <c:spPr>
        <a:noFill/>
        <a:ln>
          <a:noFill/>
        </a:ln>
        <a:effectLst/>
      </c:spPr>
    </c:plotArea>
    <c:legend>
      <c:legendPos val="t"/>
      <c:layout>
        <c:manualLayout>
          <c:xMode val="edge"/>
          <c:yMode val="edge"/>
          <c:x val="0.46523333092537744"/>
          <c:y val="5.186971605224551E-2"/>
          <c:w val="0.14624864552481401"/>
          <c:h val="6.974193715020254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8575" cap="rnd">
              <a:noFill/>
              <a:round/>
            </a:ln>
            <a:effectLst/>
          </c:spPr>
          <c:marker>
            <c:symbol val="circle"/>
            <c:size val="6"/>
            <c:spPr>
              <a:solidFill>
                <a:schemeClr val="accent6"/>
              </a:solidFill>
              <a:ln w="9525">
                <a:solidFill>
                  <a:schemeClr val="accent6"/>
                </a:solidFill>
              </a:ln>
              <a:effectLst/>
            </c:spPr>
          </c:marker>
          <c:errBars>
            <c:errDir val="x"/>
            <c:errBarType val="both"/>
            <c:errValType val="cust"/>
            <c:noEndCap val="0"/>
            <c:plus>
              <c:numRef>
                <c:f>Sheet1!$H$2:$H$23</c:f>
                <c:numCache>
                  <c:formatCode>General</c:formatCode>
                  <c:ptCount val="22"/>
                  <c:pt idx="0">
                    <c:v>5.6000000000000085</c:v>
                  </c:pt>
                  <c:pt idx="1">
                    <c:v>0</c:v>
                  </c:pt>
                  <c:pt idx="2">
                    <c:v>5.3999999999999915</c:v>
                  </c:pt>
                  <c:pt idx="3">
                    <c:v>12.200000000000003</c:v>
                  </c:pt>
                  <c:pt idx="4">
                    <c:v>0</c:v>
                  </c:pt>
                  <c:pt idx="5">
                    <c:v>29</c:v>
                  </c:pt>
                  <c:pt idx="6">
                    <c:v>3.7999999999999972</c:v>
                  </c:pt>
                  <c:pt idx="7">
                    <c:v>0</c:v>
                  </c:pt>
                  <c:pt idx="8">
                    <c:v>19.5</c:v>
                  </c:pt>
                  <c:pt idx="9">
                    <c:v>5.1000000000000085</c:v>
                  </c:pt>
                  <c:pt idx="10">
                    <c:v>0</c:v>
                  </c:pt>
                  <c:pt idx="11">
                    <c:v>9.7999999999999972</c:v>
                  </c:pt>
                  <c:pt idx="12">
                    <c:v>3.5</c:v>
                  </c:pt>
                  <c:pt idx="13">
                    <c:v>0</c:v>
                  </c:pt>
                  <c:pt idx="14">
                    <c:v>0</c:v>
                  </c:pt>
                  <c:pt idx="15">
                    <c:v>8.5</c:v>
                  </c:pt>
                  <c:pt idx="16">
                    <c:v>0</c:v>
                  </c:pt>
                  <c:pt idx="17">
                    <c:v>9</c:v>
                  </c:pt>
                  <c:pt idx="18">
                    <c:v>0</c:v>
                  </c:pt>
                  <c:pt idx="19">
                    <c:v>0</c:v>
                  </c:pt>
                  <c:pt idx="20">
                    <c:v>4.7000000000000028</c:v>
                  </c:pt>
                  <c:pt idx="21">
                    <c:v>7.7000000000000028</c:v>
                  </c:pt>
                </c:numCache>
              </c:numRef>
            </c:plus>
            <c:minus>
              <c:numRef>
                <c:f>Sheet1!$I$2:$I$23</c:f>
                <c:numCache>
                  <c:formatCode>General</c:formatCode>
                  <c:ptCount val="22"/>
                  <c:pt idx="0">
                    <c:v>10.799999999999997</c:v>
                  </c:pt>
                  <c:pt idx="1">
                    <c:v>0</c:v>
                  </c:pt>
                  <c:pt idx="2">
                    <c:v>11.900000000000006</c:v>
                  </c:pt>
                  <c:pt idx="3">
                    <c:v>40.200000000000003</c:v>
                  </c:pt>
                  <c:pt idx="4">
                    <c:v>0</c:v>
                  </c:pt>
                  <c:pt idx="5">
                    <c:v>44.400000000000006</c:v>
                  </c:pt>
                  <c:pt idx="6">
                    <c:v>10.5</c:v>
                  </c:pt>
                  <c:pt idx="7">
                    <c:v>0</c:v>
                  </c:pt>
                  <c:pt idx="8">
                    <c:v>51.6</c:v>
                  </c:pt>
                  <c:pt idx="9">
                    <c:v>11.099999999999994</c:v>
                  </c:pt>
                  <c:pt idx="10">
                    <c:v>0</c:v>
                  </c:pt>
                  <c:pt idx="11">
                    <c:v>19.900000000000006</c:v>
                  </c:pt>
                  <c:pt idx="12">
                    <c:v>14.700000000000003</c:v>
                  </c:pt>
                  <c:pt idx="13">
                    <c:v>0</c:v>
                  </c:pt>
                  <c:pt idx="14">
                    <c:v>18.5</c:v>
                  </c:pt>
                  <c:pt idx="15">
                    <c:v>15.700000000000003</c:v>
                  </c:pt>
                  <c:pt idx="16">
                    <c:v>0</c:v>
                  </c:pt>
                  <c:pt idx="17">
                    <c:v>16.5</c:v>
                  </c:pt>
                  <c:pt idx="18">
                    <c:v>16.799999999999997</c:v>
                  </c:pt>
                  <c:pt idx="19">
                    <c:v>0</c:v>
                  </c:pt>
                  <c:pt idx="20">
                    <c:v>19</c:v>
                  </c:pt>
                  <c:pt idx="21">
                    <c:v>16.099999999999994</c:v>
                  </c:pt>
                </c:numCache>
              </c:numRef>
            </c:minus>
            <c:spPr>
              <a:noFill/>
              <a:ln w="9525" cap="flat" cmpd="sng" algn="ctr">
                <a:solidFill>
                  <a:schemeClr val="tx1"/>
                </a:solidFill>
                <a:round/>
              </a:ln>
              <a:effectLst/>
            </c:spPr>
          </c:errBars>
          <c:xVal>
            <c:numRef>
              <c:f>Sheet1!$A$2:$A$23</c:f>
              <c:numCache>
                <c:formatCode>General</c:formatCode>
                <c:ptCount val="22"/>
                <c:pt idx="0">
                  <c:v>92.3</c:v>
                </c:pt>
                <c:pt idx="2">
                  <c:v>93.2</c:v>
                </c:pt>
                <c:pt idx="3">
                  <c:v>87.5</c:v>
                </c:pt>
                <c:pt idx="5">
                  <c:v>66.7</c:v>
                </c:pt>
                <c:pt idx="6">
                  <c:v>95.7</c:v>
                </c:pt>
                <c:pt idx="8">
                  <c:v>80</c:v>
                </c:pt>
                <c:pt idx="9">
                  <c:v>93.6</c:v>
                </c:pt>
                <c:pt idx="11">
                  <c:v>87.5</c:v>
                </c:pt>
                <c:pt idx="12">
                  <c:v>96.4</c:v>
                </c:pt>
                <c:pt idx="14">
                  <c:v>100</c:v>
                </c:pt>
                <c:pt idx="15">
                  <c:v>88.2</c:v>
                </c:pt>
                <c:pt idx="17">
                  <c:v>87.5</c:v>
                </c:pt>
                <c:pt idx="18">
                  <c:v>100</c:v>
                </c:pt>
                <c:pt idx="20">
                  <c:v>95.2</c:v>
                </c:pt>
                <c:pt idx="21">
                  <c:v>90.3</c:v>
                </c:pt>
              </c:numCache>
            </c:numRef>
          </c:xVal>
          <c:yVal>
            <c:numRef>
              <c:f>Sheet1!$B$2:$B$23</c:f>
              <c:numCache>
                <c:formatCode>General</c:formatCode>
                <c:ptCount val="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numCache>
            </c:numRef>
          </c:yVal>
          <c:smooth val="0"/>
          <c:extLst>
            <c:ext xmlns:c16="http://schemas.microsoft.com/office/drawing/2014/chart" uri="{C3380CC4-5D6E-409C-BE32-E72D297353CC}">
              <c16:uniqueId val="{00000000-F250-F84C-B60F-F89BAC57548F}"/>
            </c:ext>
          </c:extLst>
        </c:ser>
        <c:dLbls>
          <c:showLegendKey val="0"/>
          <c:showVal val="0"/>
          <c:showCatName val="0"/>
          <c:showSerName val="0"/>
          <c:showPercent val="0"/>
          <c:showBubbleSize val="0"/>
        </c:dLbls>
        <c:axId val="2089001456"/>
        <c:axId val="1107881375"/>
      </c:scatterChart>
      <c:valAx>
        <c:axId val="2089001456"/>
        <c:scaling>
          <c:orientation val="minMax"/>
          <c:max val="100"/>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07881375"/>
        <c:crosses val="max"/>
        <c:crossBetween val="midCat"/>
      </c:valAx>
      <c:valAx>
        <c:axId val="1107881375"/>
        <c:scaling>
          <c:orientation val="maxMin"/>
          <c:max val="23"/>
          <c:min val="0"/>
        </c:scaling>
        <c:delete val="1"/>
        <c:axPos val="l"/>
        <c:numFmt formatCode="General" sourceLinked="1"/>
        <c:majorTickMark val="out"/>
        <c:minorTickMark val="none"/>
        <c:tickLblPos val="nextTo"/>
        <c:crossAx val="208900145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598791430140998E-2"/>
          <c:y val="3.6465802132173687E-2"/>
          <c:w val="0.84252021747391159"/>
          <c:h val="0.85544776196872141"/>
        </c:manualLayout>
      </c:layout>
      <c:barChart>
        <c:barDir val="col"/>
        <c:grouping val="stacked"/>
        <c:varyColors val="0"/>
        <c:ser>
          <c:idx val="0"/>
          <c:order val="0"/>
          <c:tx>
            <c:strRef>
              <c:f>Sheet1!$B$1</c:f>
              <c:strCache>
                <c:ptCount val="1"/>
                <c:pt idx="0">
                  <c:v>Grade 1</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C1D1–7</c:v>
                </c:pt>
                <c:pt idx="1">
                  <c:v>C1D8–14</c:v>
                </c:pt>
                <c:pt idx="2">
                  <c:v>C1D15+</c:v>
                </c:pt>
              </c:strCache>
            </c:strRef>
          </c:cat>
          <c:val>
            <c:numRef>
              <c:f>Sheet1!$B$2:$B$4</c:f>
              <c:numCache>
                <c:formatCode>_(* #,##0.00_);_(* \(#,##0.00\);_(* "-"??_);_(@_)</c:formatCode>
                <c:ptCount val="3"/>
                <c:pt idx="0">
                  <c:v>37.209302325581397</c:v>
                </c:pt>
                <c:pt idx="1">
                  <c:v>30.952380952380953</c:v>
                </c:pt>
                <c:pt idx="2">
                  <c:v>35.714285714285715</c:v>
                </c:pt>
              </c:numCache>
            </c:numRef>
          </c:val>
          <c:extLst>
            <c:ext xmlns:c16="http://schemas.microsoft.com/office/drawing/2014/chart" uri="{C3380CC4-5D6E-409C-BE32-E72D297353CC}">
              <c16:uniqueId val="{00000000-6893-4E08-A5F1-A2B5D637FE5F}"/>
            </c:ext>
          </c:extLst>
        </c:ser>
        <c:ser>
          <c:idx val="1"/>
          <c:order val="1"/>
          <c:tx>
            <c:strRef>
              <c:f>Sheet1!$C$1</c:f>
              <c:strCache>
                <c:ptCount val="1"/>
                <c:pt idx="0">
                  <c:v>Grade 2</c:v>
                </c:pt>
              </c:strCache>
            </c:strRef>
          </c:tx>
          <c:spPr>
            <a:solidFill>
              <a:srgbClr val="00386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E3B-4B48-A6A0-37B351605DD5}"/>
                </c:ext>
              </c:extLst>
            </c:dLbl>
            <c:dLbl>
              <c:idx val="1"/>
              <c:layout>
                <c:manualLayout>
                  <c:x val="0.15407533121801104"/>
                  <c:y val="-7.35092667981215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E3B-4B48-A6A0-37B351605DD5}"/>
                </c:ext>
              </c:extLst>
            </c:dLbl>
            <c:dLbl>
              <c:idx val="2"/>
              <c:layout>
                <c:manualLayout>
                  <c:x val="0.12278159347397948"/>
                  <c:y val="2.450384242658329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E3B-4B48-A6A0-37B351605DD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accent6"/>
                      </a:solidFill>
                      <a:round/>
                    </a:ln>
                    <a:effectLst/>
                  </c:spPr>
                </c15:leaderLines>
              </c:ext>
            </c:extLst>
          </c:dLbls>
          <c:cat>
            <c:strRef>
              <c:f>Sheet1!$A$2:$A$4</c:f>
              <c:strCache>
                <c:ptCount val="3"/>
                <c:pt idx="0">
                  <c:v>C1D1–7</c:v>
                </c:pt>
                <c:pt idx="1">
                  <c:v>C1D8–14</c:v>
                </c:pt>
                <c:pt idx="2">
                  <c:v>C1D15+</c:v>
                </c:pt>
              </c:strCache>
            </c:strRef>
          </c:cat>
          <c:val>
            <c:numRef>
              <c:f>Sheet1!$C$2:$C$4</c:f>
              <c:numCache>
                <c:formatCode>_(* #,##0.00_);_(* \(#,##0.00\);_(* "-"??_);_(@_)</c:formatCode>
                <c:ptCount val="3"/>
                <c:pt idx="0">
                  <c:v>0</c:v>
                </c:pt>
                <c:pt idx="1">
                  <c:v>2.3809523809523809</c:v>
                </c:pt>
                <c:pt idx="2">
                  <c:v>2.3809523809523809</c:v>
                </c:pt>
              </c:numCache>
            </c:numRef>
          </c:val>
          <c:extLst>
            <c:ext xmlns:c16="http://schemas.microsoft.com/office/drawing/2014/chart" uri="{C3380CC4-5D6E-409C-BE32-E72D297353CC}">
              <c16:uniqueId val="{00000001-6893-4E08-A5F1-A2B5D637FE5F}"/>
            </c:ext>
          </c:extLst>
        </c:ser>
        <c:dLbls>
          <c:dLblPos val="ctr"/>
          <c:showLegendKey val="0"/>
          <c:showVal val="1"/>
          <c:showCatName val="0"/>
          <c:showSerName val="0"/>
          <c:showPercent val="0"/>
          <c:showBubbleSize val="0"/>
        </c:dLbls>
        <c:gapWidth val="150"/>
        <c:overlap val="100"/>
        <c:axId val="1328189744"/>
        <c:axId val="1328188304"/>
      </c:barChart>
      <c:catAx>
        <c:axId val="1328189744"/>
        <c:scaling>
          <c:orientation val="minMax"/>
        </c:scaling>
        <c:delete val="0"/>
        <c:axPos val="b"/>
        <c:numFmt formatCode="General" sourceLinked="1"/>
        <c:majorTickMark val="none"/>
        <c:minorTickMark val="none"/>
        <c:tickLblPos val="nextTo"/>
        <c:spPr>
          <a:noFill/>
          <a:ln w="9525" cap="flat" cmpd="sng" algn="ctr">
            <a:solidFill>
              <a:srgbClr val="595959"/>
            </a:solidFill>
            <a:round/>
          </a:ln>
          <a:effectLst/>
        </c:spPr>
        <c:txPr>
          <a:bodyPr rot="-6000000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en-US"/>
          </a:p>
        </c:txPr>
        <c:crossAx val="1328188304"/>
        <c:crosses val="autoZero"/>
        <c:auto val="1"/>
        <c:lblAlgn val="ctr"/>
        <c:lblOffset val="100"/>
        <c:noMultiLvlLbl val="0"/>
      </c:catAx>
      <c:valAx>
        <c:axId val="1328188304"/>
        <c:scaling>
          <c:orientation val="minMax"/>
          <c:max val="100"/>
        </c:scaling>
        <c:delete val="0"/>
        <c:axPos val="l"/>
        <c:numFmt formatCode="#,##0" sourceLinked="0"/>
        <c:majorTickMark val="out"/>
        <c:minorTickMark val="none"/>
        <c:tickLblPos val="nextTo"/>
        <c:spPr>
          <a:noFill/>
          <a:ln>
            <a:solidFill>
              <a:srgbClr val="595959"/>
            </a:solid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crossAx val="1328189744"/>
        <c:crosses val="autoZero"/>
        <c:crossBetween val="between"/>
      </c:valAx>
      <c:spPr>
        <a:noFill/>
        <a:ln>
          <a:noFill/>
        </a:ln>
        <a:effectLst/>
      </c:spPr>
    </c:plotArea>
    <c:legend>
      <c:legendPos val="t"/>
      <c:layout>
        <c:manualLayout>
          <c:xMode val="edge"/>
          <c:yMode val="edge"/>
          <c:x val="0.66642121035709101"/>
          <c:y val="4.4105555824060505E-2"/>
          <c:w val="0.29695853132175692"/>
          <c:h val="0.1515627808147778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598791430140998E-2"/>
          <c:y val="6.5724170433930917E-2"/>
          <c:w val="0.91097743596003988"/>
          <c:h val="0.83469531893830284"/>
        </c:manualLayout>
      </c:layout>
      <c:barChart>
        <c:barDir val="col"/>
        <c:grouping val="stacked"/>
        <c:varyColors val="0"/>
        <c:ser>
          <c:idx val="0"/>
          <c:order val="0"/>
          <c:tx>
            <c:strRef>
              <c:f>Sheet1!$B$1</c:f>
              <c:strCache>
                <c:ptCount val="1"/>
                <c:pt idx="0">
                  <c:v>Grade 1</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18E2-4C90-AC15-508BD77CBB90}"/>
                </c:ext>
              </c:extLst>
            </c:dLbl>
            <c:dLbl>
              <c:idx val="1"/>
              <c:layout>
                <c:manualLayout>
                  <c:x val="0.12531240000732985"/>
                  <c:y val="-3.430432450579015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E2-4C90-AC15-508BD77CBB90}"/>
                </c:ext>
              </c:extLst>
            </c:dLbl>
            <c:dLbl>
              <c:idx val="2"/>
              <c:layout>
                <c:manualLayout>
                  <c:x val="0"/>
                  <c:y val="-4.0430092838722134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E2-4C90-AC15-508BD77CBB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3865"/>
                      </a:solidFill>
                      <a:round/>
                    </a:ln>
                    <a:effectLst/>
                  </c:spPr>
                </c15:leaderLines>
              </c:ext>
            </c:extLst>
          </c:dLbls>
          <c:cat>
            <c:strRef>
              <c:f>Sheet1!$A$2:$A$4</c:f>
              <c:strCache>
                <c:ptCount val="3"/>
                <c:pt idx="0">
                  <c:v>C1D1–7</c:v>
                </c:pt>
                <c:pt idx="1">
                  <c:v>C1D8–14</c:v>
                </c:pt>
                <c:pt idx="2">
                  <c:v>C1D15+</c:v>
                </c:pt>
              </c:strCache>
            </c:strRef>
          </c:cat>
          <c:val>
            <c:numRef>
              <c:f>Sheet1!$B$2:$B$4</c:f>
              <c:numCache>
                <c:formatCode>_(* #,##0.00_);_(* \(#,##0.00\);_(* "-"??_);_(@_)</c:formatCode>
                <c:ptCount val="3"/>
                <c:pt idx="0">
                  <c:v>0</c:v>
                </c:pt>
                <c:pt idx="1">
                  <c:v>2.3809523809523809</c:v>
                </c:pt>
                <c:pt idx="2">
                  <c:v>2.3809523809523809</c:v>
                </c:pt>
              </c:numCache>
            </c:numRef>
          </c:val>
          <c:extLst>
            <c:ext xmlns:c16="http://schemas.microsoft.com/office/drawing/2014/chart" uri="{C3380CC4-5D6E-409C-BE32-E72D297353CC}">
              <c16:uniqueId val="{00000000-6893-4E08-A5F1-A2B5D637FE5F}"/>
            </c:ext>
          </c:extLst>
        </c:ser>
        <c:ser>
          <c:idx val="1"/>
          <c:order val="1"/>
          <c:tx>
            <c:strRef>
              <c:f>Sheet1!$C$1</c:f>
              <c:strCache>
                <c:ptCount val="1"/>
                <c:pt idx="0">
                  <c:v>Grade 2</c:v>
                </c:pt>
              </c:strCache>
            </c:strRef>
          </c:tx>
          <c:spPr>
            <a:solidFill>
              <a:srgbClr val="00386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18E2-4C90-AC15-508BD77CBB90}"/>
                </c:ext>
              </c:extLst>
            </c:dLbl>
            <c:dLbl>
              <c:idx val="1"/>
              <c:layout>
                <c:manualLayout>
                  <c:x val="-9.8458612399995356E-17"/>
                  <c:y val="-3.3079166868045379E-2"/>
                </c:manualLayout>
              </c:layout>
              <c:numFmt formatCode="#,##0.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2-4C90-AC15-508BD77CBB90}"/>
                </c:ext>
              </c:extLst>
            </c:dLbl>
            <c:dLbl>
              <c:idx val="2"/>
              <c:delete val="1"/>
              <c:extLst>
                <c:ext xmlns:c15="http://schemas.microsoft.com/office/drawing/2012/chart" uri="{CE6537A1-D6FC-4f65-9D91-7224C49458BB}"/>
                <c:ext xmlns:c16="http://schemas.microsoft.com/office/drawing/2014/chart" uri="{C3380CC4-5D6E-409C-BE32-E72D297353CC}">
                  <c16:uniqueId val="{00000003-18E2-4C90-AC15-508BD77CBB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C1D1–7</c:v>
                </c:pt>
                <c:pt idx="1">
                  <c:v>C1D8–14</c:v>
                </c:pt>
                <c:pt idx="2">
                  <c:v>C1D15+</c:v>
                </c:pt>
              </c:strCache>
            </c:strRef>
          </c:cat>
          <c:val>
            <c:numRef>
              <c:f>Sheet1!$C$2:$C$4</c:f>
              <c:numCache>
                <c:formatCode>_(* #,##0.00_);_(* \(#,##0.00\);_(* "-"??_);_(@_)</c:formatCode>
                <c:ptCount val="3"/>
                <c:pt idx="0">
                  <c:v>0</c:v>
                </c:pt>
                <c:pt idx="1">
                  <c:v>2.3809523809523809</c:v>
                </c:pt>
                <c:pt idx="2">
                  <c:v>0</c:v>
                </c:pt>
              </c:numCache>
            </c:numRef>
          </c:val>
          <c:extLst>
            <c:ext xmlns:c16="http://schemas.microsoft.com/office/drawing/2014/chart" uri="{C3380CC4-5D6E-409C-BE32-E72D297353CC}">
              <c16:uniqueId val="{00000001-6893-4E08-A5F1-A2B5D637FE5F}"/>
            </c:ext>
          </c:extLst>
        </c:ser>
        <c:dLbls>
          <c:dLblPos val="ctr"/>
          <c:showLegendKey val="0"/>
          <c:showVal val="1"/>
          <c:showCatName val="0"/>
          <c:showSerName val="0"/>
          <c:showPercent val="0"/>
          <c:showBubbleSize val="0"/>
        </c:dLbls>
        <c:gapWidth val="150"/>
        <c:overlap val="100"/>
        <c:axId val="1328189744"/>
        <c:axId val="1328188304"/>
      </c:barChart>
      <c:catAx>
        <c:axId val="1328189744"/>
        <c:scaling>
          <c:orientation val="minMax"/>
        </c:scaling>
        <c:delete val="0"/>
        <c:axPos val="b"/>
        <c:numFmt formatCode="General" sourceLinked="1"/>
        <c:majorTickMark val="none"/>
        <c:minorTickMark val="none"/>
        <c:tickLblPos val="nextTo"/>
        <c:spPr>
          <a:noFill/>
          <a:ln w="9525" cap="flat" cmpd="sng" algn="ctr">
            <a:solidFill>
              <a:srgbClr val="595959"/>
            </a:solidFill>
            <a:round/>
          </a:ln>
          <a:effectLst/>
        </c:spPr>
        <c:txPr>
          <a:bodyPr rot="-6000000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en-US"/>
          </a:p>
        </c:txPr>
        <c:crossAx val="1328188304"/>
        <c:crosses val="autoZero"/>
        <c:auto val="1"/>
        <c:lblAlgn val="ctr"/>
        <c:lblOffset val="100"/>
        <c:noMultiLvlLbl val="0"/>
      </c:catAx>
      <c:valAx>
        <c:axId val="1328188304"/>
        <c:scaling>
          <c:orientation val="minMax"/>
          <c:max val="100"/>
        </c:scaling>
        <c:delete val="0"/>
        <c:axPos val="l"/>
        <c:numFmt formatCode="#,##0" sourceLinked="0"/>
        <c:majorTickMark val="out"/>
        <c:minorTickMark val="none"/>
        <c:tickLblPos val="nextTo"/>
        <c:spPr>
          <a:noFill/>
          <a:ln>
            <a:solidFill>
              <a:srgbClr val="595959"/>
            </a:solidFill>
          </a:ln>
          <a:effectLst/>
        </c:spPr>
        <c:txPr>
          <a:bodyPr rot="-6000000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crossAx val="1328189744"/>
        <c:crosses val="autoZero"/>
        <c:crossBetween val="between"/>
      </c:valAx>
      <c:spPr>
        <a:noFill/>
        <a:ln>
          <a:noFill/>
        </a:ln>
        <a:effectLst/>
      </c:spPr>
    </c:plotArea>
    <c:legend>
      <c:legendPos val="t"/>
      <c:layout>
        <c:manualLayout>
          <c:xMode val="edge"/>
          <c:yMode val="edge"/>
          <c:x val="0.68173892451231766"/>
          <c:y val="4.4105555824060505E-2"/>
          <c:w val="0.28164081716653022"/>
          <c:h val="0.1442118548441010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040671400903808"/>
          <c:y val="4.1666666666666664E-2"/>
          <c:w val="0.7385409941897999"/>
          <c:h val="0.91666666666666663"/>
        </c:manualLayout>
      </c:layout>
      <c:doughnutChart>
        <c:varyColors val="0"/>
        <c:ser>
          <c:idx val="0"/>
          <c:order val="0"/>
          <c:spPr>
            <a:solidFill>
              <a:schemeClr val="bg2"/>
            </a:solidFill>
          </c:spPr>
          <c:dPt>
            <c:idx val="0"/>
            <c:bubble3D val="0"/>
            <c:spPr>
              <a:solidFill>
                <a:schemeClr val="bg2"/>
              </a:solidFill>
              <a:ln>
                <a:noFill/>
              </a:ln>
            </c:spPr>
            <c:extLst>
              <c:ext xmlns:c16="http://schemas.microsoft.com/office/drawing/2014/chart" uri="{C3380CC4-5D6E-409C-BE32-E72D297353CC}">
                <c16:uniqueId val="{00000001-8FF9-4DDB-BFA6-82D41D443C19}"/>
              </c:ext>
            </c:extLst>
          </c:dPt>
          <c:dPt>
            <c:idx val="1"/>
            <c:bubble3D val="0"/>
            <c:spPr>
              <a:solidFill>
                <a:schemeClr val="accent4"/>
              </a:solidFill>
              <a:ln>
                <a:noFill/>
              </a:ln>
            </c:spPr>
            <c:extLst>
              <c:ext xmlns:c16="http://schemas.microsoft.com/office/drawing/2014/chart" uri="{C3380CC4-5D6E-409C-BE32-E72D297353CC}">
                <c16:uniqueId val="{00000003-8FF9-4DDB-BFA6-82D41D443C19}"/>
              </c:ext>
            </c:extLst>
          </c:dPt>
          <c:dLbls>
            <c:dLbl>
              <c:idx val="0"/>
              <c:layout>
                <c:manualLayout>
                  <c:x val="7.7469335054874116E-3"/>
                  <c:y val="2.564102564102564E-2"/>
                </c:manualLayout>
              </c:layout>
              <c:numFmt formatCode="#,##0&quot;%&quot;;&quot;-&quot;#,##0&quot;%&quot;" sourceLinked="0"/>
              <c:spPr>
                <a:noFill/>
                <a:ln>
                  <a:noFill/>
                </a:ln>
              </c:spPr>
              <c:txPr>
                <a:bodyPr wrap="none"/>
                <a:lstStyle/>
                <a:p>
                  <a:pPr>
                    <a:defRPr sz="1400" b="1"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FF9-4DDB-BFA6-82D41D443C19}"/>
                </c:ext>
              </c:extLst>
            </c:dLbl>
            <c:dLbl>
              <c:idx val="1"/>
              <c:layout>
                <c:manualLayout>
                  <c:x val="-7.7469335054874116E-3"/>
                  <c:y val="-2.564102564102564E-2"/>
                </c:manualLayout>
              </c:layout>
              <c:numFmt formatCode="#,##0&quot;%&quot;;&quot;-&quot;#,##0&quot;%&quot;" sourceLinked="0"/>
              <c:spPr>
                <a:noFill/>
                <a:ln>
                  <a:noFill/>
                </a:ln>
              </c:spPr>
              <c:txPr>
                <a:bodyPr wrap="none"/>
                <a:lstStyle/>
                <a:p>
                  <a:pPr>
                    <a:defRPr sz="1400" b="1"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FF9-4DDB-BFA6-82D41D443C1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89</c:v>
                </c:pt>
                <c:pt idx="1">
                  <c:v>11</c:v>
                </c:pt>
              </c:numCache>
            </c:numRef>
          </c:val>
          <c:extLst>
            <c:ext xmlns:c16="http://schemas.microsoft.com/office/drawing/2014/chart" uri="{C3380CC4-5D6E-409C-BE32-E72D297353CC}">
              <c16:uniqueId val="{00000004-8FF9-4DDB-BFA6-82D41D443C19}"/>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040671400903808"/>
          <c:y val="4.1666666666666664E-2"/>
          <c:w val="0.7385409941897999"/>
          <c:h val="0.91666666666666663"/>
        </c:manualLayout>
      </c:layout>
      <c:doughnutChart>
        <c:varyColors val="0"/>
        <c:ser>
          <c:idx val="0"/>
          <c:order val="0"/>
          <c:spPr>
            <a:solidFill>
              <a:schemeClr val="bg2"/>
            </a:solidFill>
          </c:spPr>
          <c:dPt>
            <c:idx val="0"/>
            <c:bubble3D val="0"/>
            <c:spPr>
              <a:solidFill>
                <a:schemeClr val="bg2"/>
              </a:solidFill>
              <a:ln>
                <a:noFill/>
              </a:ln>
            </c:spPr>
            <c:extLst>
              <c:ext xmlns:c16="http://schemas.microsoft.com/office/drawing/2014/chart" uri="{C3380CC4-5D6E-409C-BE32-E72D297353CC}">
                <c16:uniqueId val="{00000001-75C3-45ED-934B-4E92EBE7BB65}"/>
              </c:ext>
            </c:extLst>
          </c:dPt>
          <c:dPt>
            <c:idx val="1"/>
            <c:bubble3D val="0"/>
            <c:spPr>
              <a:solidFill>
                <a:schemeClr val="accent4"/>
              </a:solidFill>
              <a:ln>
                <a:noFill/>
              </a:ln>
            </c:spPr>
            <c:extLst>
              <c:ext xmlns:c16="http://schemas.microsoft.com/office/drawing/2014/chart" uri="{C3380CC4-5D6E-409C-BE32-E72D297353CC}">
                <c16:uniqueId val="{00000003-75C3-45ED-934B-4E92EBE7BB65}"/>
              </c:ext>
            </c:extLst>
          </c:dPt>
          <c:dLbls>
            <c:dLbl>
              <c:idx val="0"/>
              <c:layout>
                <c:manualLayout>
                  <c:x val="7.7469335054874116E-3"/>
                  <c:y val="8.814102564102564E-3"/>
                </c:manualLayout>
              </c:layout>
              <c:numFmt formatCode="#,##0&quot;%&quot;;&quot;-&quot;#,##0&quot;%&quot;" sourceLinked="0"/>
              <c:spPr>
                <a:noFill/>
                <a:ln>
                  <a:noFill/>
                </a:ln>
              </c:spPr>
              <c:txPr>
                <a:bodyPr wrap="none"/>
                <a:lstStyle/>
                <a:p>
                  <a:pPr>
                    <a:defRPr sz="1400" b="1"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5C3-45ED-934B-4E92EBE7BB65}"/>
                </c:ext>
              </c:extLst>
            </c:dLbl>
            <c:dLbl>
              <c:idx val="1"/>
              <c:layout>
                <c:manualLayout>
                  <c:x val="-7.7469335054874116E-3"/>
                  <c:y val="-8.814102564102564E-3"/>
                </c:manualLayout>
              </c:layout>
              <c:numFmt formatCode="#,##0&quot;%&quot;;&quot;-&quot;#,##0&quot;%&quot;" sourceLinked="0"/>
              <c:spPr>
                <a:noFill/>
                <a:ln>
                  <a:noFill/>
                </a:ln>
              </c:spPr>
              <c:txPr>
                <a:bodyPr wrap="none"/>
                <a:lstStyle/>
                <a:p>
                  <a:pPr>
                    <a:defRPr sz="1400" b="1"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5C3-45ED-934B-4E92EBE7BB6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72</c:v>
                </c:pt>
                <c:pt idx="1">
                  <c:v>28.000000000000004</c:v>
                </c:pt>
              </c:numCache>
            </c:numRef>
          </c:val>
          <c:extLst>
            <c:ext xmlns:c16="http://schemas.microsoft.com/office/drawing/2014/chart" uri="{C3380CC4-5D6E-409C-BE32-E72D297353CC}">
              <c16:uniqueId val="{00000004-75C3-45ED-934B-4E92EBE7BB65}"/>
            </c:ext>
          </c:extLst>
        </c:ser>
        <c:dLbls>
          <c:showLegendKey val="0"/>
          <c:showVal val="0"/>
          <c:showCatName val="0"/>
          <c:showSerName val="0"/>
          <c:showPercent val="0"/>
          <c:showBubbleSize val="0"/>
          <c:showLeaderLines val="1"/>
        </c:dLbls>
        <c:firstSliceAng val="0"/>
        <c:holeSize val="50"/>
      </c:doughnutChart>
    </c:plotArea>
    <c:plotVisOnly val="0"/>
    <c:dispBlanksAs val="gap"/>
    <c:showDLblsOverMax val="1"/>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2551C-8F70-6546-BE24-77F7B5D1940C}" type="doc">
      <dgm:prSet loTypeId="urn:microsoft.com/office/officeart/2024/layout/BulletTimeline" loCatId="" qsTypeId="urn:microsoft.com/office/officeart/2005/8/quickstyle/simple1" qsCatId="simple" csTypeId="urn:microsoft.com/office/officeart/2005/8/colors/accent1_2" csCatId="accent1" phldr="1"/>
      <dgm:spPr/>
      <dgm:t>
        <a:bodyPr/>
        <a:lstStyle/>
        <a:p>
          <a:endParaRPr lang="en-GB"/>
        </a:p>
      </dgm:t>
    </dgm:pt>
    <dgm:pt modelId="{17AB0EFD-435A-974A-8904-FA638D047729}">
      <dgm:prSet phldrT="Add an event"/>
      <dgm:spPr/>
      <dgm:t>
        <a:bodyPr/>
        <a:lstStyle/>
        <a:p>
          <a:pPr>
            <a:defRPr b="1"/>
          </a:pPr>
          <a:r>
            <a:rPr lang="en-GB" dirty="0"/>
            <a:t>2014</a:t>
          </a:r>
        </a:p>
      </dgm:t>
    </dgm:pt>
    <dgm:pt modelId="{48C70E06-17AE-644F-AE68-22412A27DF0A}" type="parTrans" cxnId="{66951BED-39FD-2F4A-8FC7-19977618897E}">
      <dgm:prSet/>
      <dgm:spPr/>
      <dgm:t>
        <a:bodyPr/>
        <a:lstStyle/>
        <a:p>
          <a:endParaRPr lang="en-GB"/>
        </a:p>
      </dgm:t>
    </dgm:pt>
    <dgm:pt modelId="{8F354CD8-B384-EC4F-BF6C-CE9AEAE83252}" type="sibTrans" cxnId="{66951BED-39FD-2F4A-8FC7-19977618897E}">
      <dgm:prSet/>
      <dgm:spPr/>
      <dgm:t>
        <a:bodyPr/>
        <a:lstStyle/>
        <a:p>
          <a:endParaRPr lang="en-GB"/>
        </a:p>
      </dgm:t>
    </dgm:pt>
    <dgm:pt modelId="{72E5FF72-80EA-2349-BBBF-8699DE01CEE2}">
      <dgm:prSet phldrT="Write a description of the significance of this event"/>
      <dgm:spPr/>
      <dgm:t>
        <a:bodyPr/>
        <a:lstStyle/>
        <a:p>
          <a:r>
            <a:rPr lang="en-GB" dirty="0"/>
            <a:t>diagnosis, asymptomatic</a:t>
          </a:r>
        </a:p>
        <a:p>
          <a:r>
            <a:rPr lang="en-GB" dirty="0"/>
            <a:t>W&amp;W </a:t>
          </a:r>
        </a:p>
      </dgm:t>
    </dgm:pt>
    <dgm:pt modelId="{FF64E8C3-517B-554A-8BF1-E8995DC03909}" type="parTrans" cxnId="{31218D2A-708A-C443-9D92-C68AD5952871}">
      <dgm:prSet/>
      <dgm:spPr/>
      <dgm:t>
        <a:bodyPr/>
        <a:lstStyle/>
        <a:p>
          <a:endParaRPr lang="en-GB"/>
        </a:p>
      </dgm:t>
    </dgm:pt>
    <dgm:pt modelId="{66D7BC9D-42BE-B84F-802B-0F742292C6EE}" type="sibTrans" cxnId="{31218D2A-708A-C443-9D92-C68AD5952871}">
      <dgm:prSet/>
      <dgm:spPr/>
      <dgm:t>
        <a:bodyPr/>
        <a:lstStyle/>
        <a:p>
          <a:endParaRPr lang="en-GB"/>
        </a:p>
      </dgm:t>
    </dgm:pt>
    <dgm:pt modelId="{7DECCBE1-D8F7-924A-AF2A-4DF8478105DE}">
      <dgm:prSet phldrT="Add an event"/>
      <dgm:spPr/>
      <dgm:t>
        <a:bodyPr/>
        <a:lstStyle/>
        <a:p>
          <a:pPr>
            <a:defRPr b="1"/>
          </a:pPr>
          <a:r>
            <a:rPr lang="en-GB" dirty="0"/>
            <a:t>2017</a:t>
          </a:r>
        </a:p>
      </dgm:t>
    </dgm:pt>
    <dgm:pt modelId="{DBBE061C-7529-2843-ADA0-10079B475CDA}" type="parTrans" cxnId="{6FD8FCBC-F41F-FA43-8DE2-4E174EFAC335}">
      <dgm:prSet/>
      <dgm:spPr/>
      <dgm:t>
        <a:bodyPr/>
        <a:lstStyle/>
        <a:p>
          <a:endParaRPr lang="en-GB"/>
        </a:p>
      </dgm:t>
    </dgm:pt>
    <dgm:pt modelId="{9169E366-A329-BB40-ACD8-A5B14F8D5527}" type="sibTrans" cxnId="{6FD8FCBC-F41F-FA43-8DE2-4E174EFAC335}">
      <dgm:prSet/>
      <dgm:spPr/>
      <dgm:t>
        <a:bodyPr/>
        <a:lstStyle/>
        <a:p>
          <a:endParaRPr lang="en-GB"/>
        </a:p>
      </dgm:t>
    </dgm:pt>
    <dgm:pt modelId="{72432E1B-9944-D846-AEFD-44A40DB7CBFD}">
      <dgm:prSet phldrT="Write a description of the significance of this event"/>
      <dgm:spPr/>
      <dgm:t>
        <a:bodyPr/>
        <a:lstStyle/>
        <a:p>
          <a:r>
            <a:rPr lang="en-GB" dirty="0"/>
            <a:t>progression with fevers, widespread lymphadenopathy</a:t>
          </a:r>
        </a:p>
        <a:p>
          <a:r>
            <a:rPr lang="en-GB" b="1" dirty="0"/>
            <a:t>BR (CMR)</a:t>
          </a:r>
        </a:p>
      </dgm:t>
    </dgm:pt>
    <dgm:pt modelId="{B0351ADA-CD99-CE4F-8B6F-DFB7D4623C62}" type="parTrans" cxnId="{A6743E3E-0B3B-684E-8D99-E64B2DBB9E08}">
      <dgm:prSet/>
      <dgm:spPr/>
      <dgm:t>
        <a:bodyPr/>
        <a:lstStyle/>
        <a:p>
          <a:endParaRPr lang="en-GB"/>
        </a:p>
      </dgm:t>
    </dgm:pt>
    <dgm:pt modelId="{7A5217FE-91C4-5942-8996-0DFD34FF991B}" type="sibTrans" cxnId="{A6743E3E-0B3B-684E-8D99-E64B2DBB9E08}">
      <dgm:prSet/>
      <dgm:spPr/>
      <dgm:t>
        <a:bodyPr/>
        <a:lstStyle/>
        <a:p>
          <a:endParaRPr lang="en-GB"/>
        </a:p>
      </dgm:t>
    </dgm:pt>
    <dgm:pt modelId="{EC23C394-8648-B94D-96CD-8E25F9E2BAAD}">
      <dgm:prSet phldrT="Add an event"/>
      <dgm:spPr/>
      <dgm:t>
        <a:bodyPr/>
        <a:lstStyle/>
        <a:p>
          <a:pPr>
            <a:defRPr b="1"/>
          </a:pPr>
          <a:r>
            <a:rPr lang="en-GB" dirty="0"/>
            <a:t>2021</a:t>
          </a:r>
        </a:p>
      </dgm:t>
    </dgm:pt>
    <dgm:pt modelId="{FCC56399-D371-034E-8368-BF15D85672DA}" type="parTrans" cxnId="{0B07965F-911B-D146-A5F0-C4A6311E1A44}">
      <dgm:prSet/>
      <dgm:spPr/>
      <dgm:t>
        <a:bodyPr/>
        <a:lstStyle/>
        <a:p>
          <a:endParaRPr lang="en-GB"/>
        </a:p>
      </dgm:t>
    </dgm:pt>
    <dgm:pt modelId="{19066F03-3F35-6246-A34E-3BED24D95BD2}" type="sibTrans" cxnId="{0B07965F-911B-D146-A5F0-C4A6311E1A44}">
      <dgm:prSet/>
      <dgm:spPr/>
      <dgm:t>
        <a:bodyPr/>
        <a:lstStyle/>
        <a:p>
          <a:endParaRPr lang="en-GB"/>
        </a:p>
      </dgm:t>
    </dgm:pt>
    <dgm:pt modelId="{EDAE0E9B-AA91-D240-A642-B6B00D2B7FA5}">
      <dgm:prSet phldrT="Write a description of the significance of this event"/>
      <dgm:spPr/>
      <dgm:t>
        <a:bodyPr/>
        <a:lstStyle/>
        <a:p>
          <a:r>
            <a:rPr lang="en-GB" dirty="0"/>
            <a:t>relapse with mediastinal nodes and pleural effusions</a:t>
          </a:r>
        </a:p>
        <a:p>
          <a:r>
            <a:rPr lang="en-GB" dirty="0"/>
            <a:t>offered bispecific study, declines</a:t>
          </a:r>
        </a:p>
        <a:p>
          <a:r>
            <a:rPr lang="en-GB" dirty="0"/>
            <a:t>R-CVP (CMR)</a:t>
          </a:r>
        </a:p>
      </dgm:t>
    </dgm:pt>
    <dgm:pt modelId="{E15AB98F-F8CB-174C-8ABB-25117B62CD28}" type="parTrans" cxnId="{9B871656-0663-BF41-87F1-90800AA2FEFB}">
      <dgm:prSet/>
      <dgm:spPr/>
      <dgm:t>
        <a:bodyPr/>
        <a:lstStyle/>
        <a:p>
          <a:endParaRPr lang="en-GB"/>
        </a:p>
      </dgm:t>
    </dgm:pt>
    <dgm:pt modelId="{08D458D0-0EF9-4946-B87E-7E28B8E60277}" type="sibTrans" cxnId="{9B871656-0663-BF41-87F1-90800AA2FEFB}">
      <dgm:prSet/>
      <dgm:spPr/>
      <dgm:t>
        <a:bodyPr/>
        <a:lstStyle/>
        <a:p>
          <a:endParaRPr lang="en-GB"/>
        </a:p>
      </dgm:t>
    </dgm:pt>
    <dgm:pt modelId="{E83A9405-7D8B-1F42-BDBC-29CDE1FE094C}">
      <dgm:prSet phldrT="Add an event"/>
      <dgm:spPr/>
      <dgm:t>
        <a:bodyPr/>
        <a:lstStyle/>
        <a:p>
          <a:pPr>
            <a:defRPr b="1"/>
          </a:pPr>
          <a:r>
            <a:rPr lang="en-GB" dirty="0"/>
            <a:t>2024 (age 66)</a:t>
          </a:r>
        </a:p>
      </dgm:t>
    </dgm:pt>
    <dgm:pt modelId="{F5ABEE06-53B0-9E4F-A8C9-0064BFB15E38}" type="parTrans" cxnId="{9454F928-3F9D-F843-85A4-9D9282A6C340}">
      <dgm:prSet/>
      <dgm:spPr/>
      <dgm:t>
        <a:bodyPr/>
        <a:lstStyle/>
        <a:p>
          <a:endParaRPr lang="en-GB"/>
        </a:p>
      </dgm:t>
    </dgm:pt>
    <dgm:pt modelId="{686E18A8-74AC-EB48-AE47-97197D8B8676}" type="sibTrans" cxnId="{9454F928-3F9D-F843-85A4-9D9282A6C340}">
      <dgm:prSet/>
      <dgm:spPr/>
      <dgm:t>
        <a:bodyPr/>
        <a:lstStyle/>
        <a:p>
          <a:endParaRPr lang="en-GB"/>
        </a:p>
      </dgm:t>
    </dgm:pt>
    <dgm:pt modelId="{9C2768B7-239F-234E-A40F-FF0A40D898B2}">
      <dgm:prSet phldrT="Write a description of the significance of this event"/>
      <dgm:spPr/>
      <dgm:t>
        <a:bodyPr/>
        <a:lstStyle/>
        <a:p>
          <a:r>
            <a:rPr lang="en-GB" dirty="0"/>
            <a:t>relapse with mediastinal nodes, pleural effusions</a:t>
          </a:r>
        </a:p>
        <a:p>
          <a:r>
            <a:rPr lang="en-GB" dirty="0"/>
            <a:t>treated with epcoritamab + R2</a:t>
          </a:r>
        </a:p>
      </dgm:t>
    </dgm:pt>
    <dgm:pt modelId="{72A35CFB-DB61-3446-BDCD-717A1E644CF4}" type="parTrans" cxnId="{DD715DB2-C976-E941-84F8-F6F6742351A7}">
      <dgm:prSet/>
      <dgm:spPr/>
      <dgm:t>
        <a:bodyPr/>
        <a:lstStyle/>
        <a:p>
          <a:endParaRPr lang="en-GB"/>
        </a:p>
      </dgm:t>
    </dgm:pt>
    <dgm:pt modelId="{799F5FA6-1390-D241-AF3F-B0C4DAACD513}" type="sibTrans" cxnId="{DD715DB2-C976-E941-84F8-F6F6742351A7}">
      <dgm:prSet/>
      <dgm:spPr/>
      <dgm:t>
        <a:bodyPr/>
        <a:lstStyle/>
        <a:p>
          <a:endParaRPr lang="en-GB"/>
        </a:p>
      </dgm:t>
    </dgm:pt>
    <dgm:pt modelId="{F462690C-49EC-864C-8196-8CD020C9E26D}" type="pres">
      <dgm:prSet presAssocID="{56F2551C-8F70-6546-BE24-77F7B5D1940C}" presName="root" presStyleCnt="0">
        <dgm:presLayoutVars>
          <dgm:dir/>
          <dgm:animLvl val="lvl"/>
        </dgm:presLayoutVars>
      </dgm:prSet>
      <dgm:spPr/>
    </dgm:pt>
    <dgm:pt modelId="{5867E6A7-C79B-5F4E-A731-A1B493F872B3}" type="pres">
      <dgm:prSet presAssocID="{56F2551C-8F70-6546-BE24-77F7B5D1940C}" presName="divider" presStyleCnt="0"/>
      <dgm:spPr/>
    </dgm:pt>
    <dgm:pt modelId="{7D342B46-F558-8346-A5D9-5DFA305E11EC}" type="pres">
      <dgm:prSet presAssocID="{56F2551C-8F70-6546-BE24-77F7B5D1940C}" presName="rectBar" presStyleLbl="dkBgShp" presStyleIdx="0" presStyleCnt="6"/>
      <dgm:spPr>
        <a:gradFill rotWithShape="0">
          <a:gsLst>
            <a:gs pos="0">
              <a:schemeClr val="accent1">
                <a:tint val="76000"/>
              </a:schemeClr>
            </a:gs>
            <a:gs pos="100000">
              <a:schemeClr val="accent1">
                <a:tint val="76000"/>
              </a:schemeClr>
            </a:gs>
          </a:gsLst>
          <a:lin ang="0" scaled="0"/>
        </a:gradFill>
        <a:ln>
          <a:noFill/>
        </a:ln>
        <a:effectLst/>
      </dgm:spPr>
    </dgm:pt>
    <dgm:pt modelId="{228F5806-976E-D740-A9BC-90DE97B5797A}" type="pres">
      <dgm:prSet presAssocID="{56F2551C-8F70-6546-BE24-77F7B5D1940C}" presName="chevronArrow" presStyleLbl="dkBgShp" presStyleIdx="1" presStyleCnt="6"/>
      <dgm:spPr>
        <a:gradFill rotWithShape="0">
          <a:gsLst>
            <a:gs pos="0">
              <a:schemeClr val="accent1">
                <a:tint val="76000"/>
              </a:schemeClr>
            </a:gs>
            <a:gs pos="100000">
              <a:schemeClr val="accent1">
                <a:tint val="76000"/>
              </a:schemeClr>
            </a:gs>
          </a:gsLst>
          <a:lin ang="0" scaled="0"/>
        </a:gradFill>
        <a:ln>
          <a:noFill/>
        </a:ln>
        <a:effectLst/>
      </dgm:spPr>
    </dgm:pt>
    <dgm:pt modelId="{A50C2C92-19EB-7345-8ADA-B5E57C10FFAE}" type="pres">
      <dgm:prSet presAssocID="{56F2551C-8F70-6546-BE24-77F7B5D1940C}" presName="nodes" presStyleCnt="0">
        <dgm:presLayoutVars>
          <dgm:chMax/>
          <dgm:chPref/>
          <dgm:animLvl val="lvl"/>
        </dgm:presLayoutVars>
      </dgm:prSet>
      <dgm:spPr/>
    </dgm:pt>
    <dgm:pt modelId="{1D72ED58-B5AB-9B4B-B268-15C58682C31F}" type="pres">
      <dgm:prSet presAssocID="{17AB0EFD-435A-974A-8904-FA638D047729}" presName="composite" presStyleCnt="0"/>
      <dgm:spPr/>
    </dgm:pt>
    <dgm:pt modelId="{854CCD4D-555F-5A4B-A355-566F864303CA}" type="pres">
      <dgm:prSet presAssocID="{17AB0EFD-435A-974A-8904-FA638D047729}" presName="DropPinPlaceHolder" presStyleCnt="0"/>
      <dgm:spPr/>
    </dgm:pt>
    <dgm:pt modelId="{878A66E1-3E72-E140-A27F-ABBEC1B77981}" type="pres">
      <dgm:prSet presAssocID="{17AB0EFD-435A-974A-8904-FA638D047729}" presName="DropPin" presStyleLbl="alignNode1" presStyleIdx="0" presStyleCnt="4"/>
      <dgm:spPr/>
    </dgm:pt>
    <dgm:pt modelId="{B4F5D05A-AD26-B84B-9AED-A21A2F31EDA8}" type="pres">
      <dgm:prSet presAssocID="{17AB0EFD-435A-974A-8904-FA638D047729}" presName="Ellipse" presStyleLbl="fgAcc1" presStyleIdx="0" presStyleCnt="4"/>
      <dgm:spPr/>
    </dgm:pt>
    <dgm:pt modelId="{40CFC389-7783-9C4C-B651-21383B45E3A6}" type="pres">
      <dgm:prSet presAssocID="{17AB0EFD-435A-974A-8904-FA638D047729}" presName="L2TextContainer" presStyleLbl="revTx" presStyleIdx="0" presStyleCnt="8">
        <dgm:presLayoutVars>
          <dgm:bulletEnabled val="1"/>
        </dgm:presLayoutVars>
      </dgm:prSet>
      <dgm:spPr/>
    </dgm:pt>
    <dgm:pt modelId="{33CA9A06-A963-3E45-ACB6-F5DC1EDD6917}" type="pres">
      <dgm:prSet presAssocID="{17AB0EFD-435A-974A-8904-FA638D047729}" presName="L1TextContainer" presStyleLbl="revTx" presStyleIdx="1" presStyleCnt="8">
        <dgm:presLayoutVars>
          <dgm:chMax val="1"/>
          <dgm:chPref val="1"/>
          <dgm:bulletEnabled val="1"/>
        </dgm:presLayoutVars>
      </dgm:prSet>
      <dgm:spPr/>
    </dgm:pt>
    <dgm:pt modelId="{DFB9C8C5-2E11-A74B-B7E9-7A3B118C7ED6}" type="pres">
      <dgm:prSet presAssocID="{17AB0EFD-435A-974A-8904-FA638D047729}" presName="ConnectLine" presStyleLbl="dkBgShp" presStyleIdx="2" presStyleCnt="6"/>
      <dgm:spPr/>
    </dgm:pt>
    <dgm:pt modelId="{C0336A9A-D137-A04C-A1CA-DF6B3EB67A15}" type="pres">
      <dgm:prSet presAssocID="{17AB0EFD-435A-974A-8904-FA638D047729}" presName="ConnectorPoint" presStyleCnt="0"/>
      <dgm:spPr/>
    </dgm:pt>
    <dgm:pt modelId="{DA5D114D-56A5-2C4E-999A-8DFBD1057079}" type="pres">
      <dgm:prSet presAssocID="{17AB0EFD-435A-974A-8904-FA638D047729}" presName="Bullet" presStyleLbl="lnNode1" presStyleIdx="0" presStyleCnt="4"/>
      <dgm:spPr/>
    </dgm:pt>
    <dgm:pt modelId="{DF5FF864-D2F3-E24F-BF6F-FF96E8880BA4}" type="pres">
      <dgm:prSet presAssocID="{17AB0EFD-435A-974A-8904-FA638D047729}" presName="EmptyPlaceHolder" presStyleCnt="0"/>
      <dgm:spPr/>
    </dgm:pt>
    <dgm:pt modelId="{4C052D90-B79A-5346-9E1B-FC49EFFE50E9}" type="pres">
      <dgm:prSet presAssocID="{8F354CD8-B384-EC4F-BF6C-CE9AEAE83252}" presName="spaceBetweenRectangles" presStyleCnt="0"/>
      <dgm:spPr/>
    </dgm:pt>
    <dgm:pt modelId="{538B4762-C806-BD4F-9516-3E813BA6F2AE}" type="pres">
      <dgm:prSet presAssocID="{7DECCBE1-D8F7-924A-AF2A-4DF8478105DE}" presName="composite" presStyleCnt="0"/>
      <dgm:spPr/>
    </dgm:pt>
    <dgm:pt modelId="{089FC01F-C906-9D4A-BEEC-4063B2F35DEB}" type="pres">
      <dgm:prSet presAssocID="{7DECCBE1-D8F7-924A-AF2A-4DF8478105DE}" presName="DropPinPlaceHolder" presStyleCnt="0"/>
      <dgm:spPr/>
    </dgm:pt>
    <dgm:pt modelId="{F0DB08CB-06AC-F94C-894F-6DD85135167F}" type="pres">
      <dgm:prSet presAssocID="{7DECCBE1-D8F7-924A-AF2A-4DF8478105DE}" presName="DropPin" presStyleLbl="alignNode1" presStyleIdx="1" presStyleCnt="4"/>
      <dgm:spPr/>
    </dgm:pt>
    <dgm:pt modelId="{82851173-04D9-794E-A45E-2AC25E4BADD4}" type="pres">
      <dgm:prSet presAssocID="{7DECCBE1-D8F7-924A-AF2A-4DF8478105DE}" presName="Ellipse" presStyleLbl="fgAcc1" presStyleIdx="1" presStyleCnt="4"/>
      <dgm:spPr/>
    </dgm:pt>
    <dgm:pt modelId="{DF2677F0-9BF1-A446-92E9-FB6653CC00B2}" type="pres">
      <dgm:prSet presAssocID="{7DECCBE1-D8F7-924A-AF2A-4DF8478105DE}" presName="L2TextContainer" presStyleLbl="revTx" presStyleIdx="2" presStyleCnt="8">
        <dgm:presLayoutVars>
          <dgm:bulletEnabled val="1"/>
        </dgm:presLayoutVars>
      </dgm:prSet>
      <dgm:spPr/>
    </dgm:pt>
    <dgm:pt modelId="{609D7EDB-F525-1645-B3F3-5DB6CA544C5C}" type="pres">
      <dgm:prSet presAssocID="{7DECCBE1-D8F7-924A-AF2A-4DF8478105DE}" presName="L1TextContainer" presStyleLbl="revTx" presStyleIdx="3" presStyleCnt="8">
        <dgm:presLayoutVars>
          <dgm:chMax val="1"/>
          <dgm:chPref val="1"/>
          <dgm:bulletEnabled val="1"/>
        </dgm:presLayoutVars>
      </dgm:prSet>
      <dgm:spPr/>
    </dgm:pt>
    <dgm:pt modelId="{B017C0BF-1508-3C48-A122-1D7AF5133C20}" type="pres">
      <dgm:prSet presAssocID="{7DECCBE1-D8F7-924A-AF2A-4DF8478105DE}" presName="ConnectLine" presStyleLbl="dkBgShp" presStyleIdx="3" presStyleCnt="6"/>
      <dgm:spPr/>
    </dgm:pt>
    <dgm:pt modelId="{60B395F1-2A02-A14B-A316-50ECCE9A80ED}" type="pres">
      <dgm:prSet presAssocID="{7DECCBE1-D8F7-924A-AF2A-4DF8478105DE}" presName="ConnectorPoint" presStyleCnt="0"/>
      <dgm:spPr/>
    </dgm:pt>
    <dgm:pt modelId="{AAD05ABE-B94D-4643-868E-91E62FAD0D71}" type="pres">
      <dgm:prSet presAssocID="{7DECCBE1-D8F7-924A-AF2A-4DF8478105DE}" presName="Bullet" presStyleLbl="lnNode1" presStyleIdx="1" presStyleCnt="4"/>
      <dgm:spPr/>
    </dgm:pt>
    <dgm:pt modelId="{FAFB4E80-F685-904B-B4F3-5953BAC6387D}" type="pres">
      <dgm:prSet presAssocID="{7DECCBE1-D8F7-924A-AF2A-4DF8478105DE}" presName="EmptyPlaceHolder" presStyleCnt="0"/>
      <dgm:spPr/>
    </dgm:pt>
    <dgm:pt modelId="{5F2F809E-3F68-3249-8E68-21D0F288049B}" type="pres">
      <dgm:prSet presAssocID="{9169E366-A329-BB40-ACD8-A5B14F8D5527}" presName="spaceBetweenRectangles" presStyleCnt="0"/>
      <dgm:spPr/>
    </dgm:pt>
    <dgm:pt modelId="{F1D6165B-197B-A647-9AFE-FD6808C03AF4}" type="pres">
      <dgm:prSet presAssocID="{EC23C394-8648-B94D-96CD-8E25F9E2BAAD}" presName="composite" presStyleCnt="0"/>
      <dgm:spPr/>
    </dgm:pt>
    <dgm:pt modelId="{BCDFAFF8-CF23-014F-AD6C-A195876232CA}" type="pres">
      <dgm:prSet presAssocID="{EC23C394-8648-B94D-96CD-8E25F9E2BAAD}" presName="DropPinPlaceHolder" presStyleCnt="0"/>
      <dgm:spPr/>
    </dgm:pt>
    <dgm:pt modelId="{A0799CC6-E7B8-1C4C-B25A-9B80087FD64A}" type="pres">
      <dgm:prSet presAssocID="{EC23C394-8648-B94D-96CD-8E25F9E2BAAD}" presName="DropPin" presStyleLbl="alignNode1" presStyleIdx="2" presStyleCnt="4"/>
      <dgm:spPr/>
    </dgm:pt>
    <dgm:pt modelId="{AA9F135E-93FE-104F-AE50-406B05820ECC}" type="pres">
      <dgm:prSet presAssocID="{EC23C394-8648-B94D-96CD-8E25F9E2BAAD}" presName="Ellipse" presStyleLbl="fgAcc1" presStyleIdx="2" presStyleCnt="4"/>
      <dgm:spPr/>
    </dgm:pt>
    <dgm:pt modelId="{4A0CF1AA-6822-6749-843E-9EB4180256CD}" type="pres">
      <dgm:prSet presAssocID="{EC23C394-8648-B94D-96CD-8E25F9E2BAAD}" presName="L2TextContainer" presStyleLbl="revTx" presStyleIdx="4" presStyleCnt="8">
        <dgm:presLayoutVars>
          <dgm:bulletEnabled val="1"/>
        </dgm:presLayoutVars>
      </dgm:prSet>
      <dgm:spPr/>
    </dgm:pt>
    <dgm:pt modelId="{2C914058-0BAC-4747-BE86-C6924FE4A50C}" type="pres">
      <dgm:prSet presAssocID="{EC23C394-8648-B94D-96CD-8E25F9E2BAAD}" presName="L1TextContainer" presStyleLbl="revTx" presStyleIdx="5" presStyleCnt="8">
        <dgm:presLayoutVars>
          <dgm:chMax val="1"/>
          <dgm:chPref val="1"/>
          <dgm:bulletEnabled val="1"/>
        </dgm:presLayoutVars>
      </dgm:prSet>
      <dgm:spPr/>
    </dgm:pt>
    <dgm:pt modelId="{9D692891-3044-7942-98C1-6D9C546AA6CD}" type="pres">
      <dgm:prSet presAssocID="{EC23C394-8648-B94D-96CD-8E25F9E2BAAD}" presName="ConnectLine" presStyleLbl="dkBgShp" presStyleIdx="4" presStyleCnt="6"/>
      <dgm:spPr/>
    </dgm:pt>
    <dgm:pt modelId="{07827934-3563-9B49-991A-6B016BA8C942}" type="pres">
      <dgm:prSet presAssocID="{EC23C394-8648-B94D-96CD-8E25F9E2BAAD}" presName="ConnectorPoint" presStyleCnt="0"/>
      <dgm:spPr/>
    </dgm:pt>
    <dgm:pt modelId="{9AB45B96-91E9-054D-A76F-447D8C1BE08C}" type="pres">
      <dgm:prSet presAssocID="{EC23C394-8648-B94D-96CD-8E25F9E2BAAD}" presName="Bullet" presStyleLbl="lnNode1" presStyleIdx="2" presStyleCnt="4"/>
      <dgm:spPr/>
    </dgm:pt>
    <dgm:pt modelId="{B25AC01B-3A03-2549-AEFB-FD512257883F}" type="pres">
      <dgm:prSet presAssocID="{EC23C394-8648-B94D-96CD-8E25F9E2BAAD}" presName="EmptyPlaceHolder" presStyleCnt="0"/>
      <dgm:spPr/>
    </dgm:pt>
    <dgm:pt modelId="{20E4EAAD-9003-CD47-B9B0-78FC2032D1CC}" type="pres">
      <dgm:prSet presAssocID="{19066F03-3F35-6246-A34E-3BED24D95BD2}" presName="spaceBetweenRectangles" presStyleCnt="0"/>
      <dgm:spPr/>
    </dgm:pt>
    <dgm:pt modelId="{24088D31-B225-AF48-B4E8-95DC79CA97B0}" type="pres">
      <dgm:prSet presAssocID="{E83A9405-7D8B-1F42-BDBC-29CDE1FE094C}" presName="composite" presStyleCnt="0"/>
      <dgm:spPr/>
    </dgm:pt>
    <dgm:pt modelId="{8CB49FC2-D683-6D4F-9DDE-63EAC6A940AB}" type="pres">
      <dgm:prSet presAssocID="{E83A9405-7D8B-1F42-BDBC-29CDE1FE094C}" presName="DropPinPlaceHolder" presStyleCnt="0"/>
      <dgm:spPr/>
    </dgm:pt>
    <dgm:pt modelId="{1573813A-7AE7-BD48-B8A1-48BE818C639D}" type="pres">
      <dgm:prSet presAssocID="{E83A9405-7D8B-1F42-BDBC-29CDE1FE094C}" presName="DropPin" presStyleLbl="alignNode1" presStyleIdx="3" presStyleCnt="4"/>
      <dgm:spPr/>
    </dgm:pt>
    <dgm:pt modelId="{98F92595-47FA-0547-AB4E-D2905CE09860}" type="pres">
      <dgm:prSet presAssocID="{E83A9405-7D8B-1F42-BDBC-29CDE1FE094C}" presName="Ellipse" presStyleLbl="fgAcc1" presStyleIdx="3" presStyleCnt="4"/>
      <dgm:spPr/>
    </dgm:pt>
    <dgm:pt modelId="{568D1E2C-E8A7-CA46-AE42-561BD95B0A2F}" type="pres">
      <dgm:prSet presAssocID="{E83A9405-7D8B-1F42-BDBC-29CDE1FE094C}" presName="L2TextContainer" presStyleLbl="revTx" presStyleIdx="6" presStyleCnt="8">
        <dgm:presLayoutVars>
          <dgm:bulletEnabled val="1"/>
        </dgm:presLayoutVars>
      </dgm:prSet>
      <dgm:spPr/>
    </dgm:pt>
    <dgm:pt modelId="{32A94A38-5C12-5A42-90E8-B06AD0697BD7}" type="pres">
      <dgm:prSet presAssocID="{E83A9405-7D8B-1F42-BDBC-29CDE1FE094C}" presName="L1TextContainer" presStyleLbl="revTx" presStyleIdx="7" presStyleCnt="8">
        <dgm:presLayoutVars>
          <dgm:chMax val="1"/>
          <dgm:chPref val="1"/>
          <dgm:bulletEnabled val="1"/>
        </dgm:presLayoutVars>
      </dgm:prSet>
      <dgm:spPr/>
    </dgm:pt>
    <dgm:pt modelId="{1F1EF16F-3C5B-ED43-9F7C-95A46FCB1C7D}" type="pres">
      <dgm:prSet presAssocID="{E83A9405-7D8B-1F42-BDBC-29CDE1FE094C}" presName="ConnectLine" presStyleLbl="dkBgShp" presStyleIdx="5" presStyleCnt="6"/>
      <dgm:spPr/>
    </dgm:pt>
    <dgm:pt modelId="{5246CA02-3AD2-3046-BB0B-AA98DB952D79}" type="pres">
      <dgm:prSet presAssocID="{E83A9405-7D8B-1F42-BDBC-29CDE1FE094C}" presName="ConnectorPoint" presStyleCnt="0"/>
      <dgm:spPr/>
    </dgm:pt>
    <dgm:pt modelId="{06E17DD7-6AA8-6940-8C87-FC6CC90B68C7}" type="pres">
      <dgm:prSet presAssocID="{E83A9405-7D8B-1F42-BDBC-29CDE1FE094C}" presName="Bullet" presStyleLbl="lnNode1" presStyleIdx="3" presStyleCnt="4"/>
      <dgm:spPr/>
    </dgm:pt>
    <dgm:pt modelId="{BC43DD2D-5AAD-0640-A16A-F079E45444EE}" type="pres">
      <dgm:prSet presAssocID="{E83A9405-7D8B-1F42-BDBC-29CDE1FE094C}" presName="EmptyPlaceHolder" presStyleCnt="0"/>
      <dgm:spPr/>
    </dgm:pt>
  </dgm:ptLst>
  <dgm:cxnLst>
    <dgm:cxn modelId="{E8487C05-BA87-3342-A549-B4738AEC5A1B}" type="presOf" srcId="{72E5FF72-80EA-2349-BBBF-8699DE01CEE2}" destId="{40CFC389-7783-9C4C-B651-21383B45E3A6}" srcOrd="0" destOrd="0" presId="urn:microsoft.com/office/officeart/2024/layout/BulletTimeline"/>
    <dgm:cxn modelId="{230D1109-EC18-FD45-9D47-B0B59979567F}" type="presOf" srcId="{17AB0EFD-435A-974A-8904-FA638D047729}" destId="{33CA9A06-A963-3E45-ACB6-F5DC1EDD6917}" srcOrd="0" destOrd="0" presId="urn:microsoft.com/office/officeart/2024/layout/BulletTimeline"/>
    <dgm:cxn modelId="{61D08323-211B-C641-8431-3C35461FB0BF}" type="presOf" srcId="{EDAE0E9B-AA91-D240-A642-B6B00D2B7FA5}" destId="{4A0CF1AA-6822-6749-843E-9EB4180256CD}" srcOrd="0" destOrd="0" presId="urn:microsoft.com/office/officeart/2024/layout/BulletTimeline"/>
    <dgm:cxn modelId="{C6E41D24-6CF6-8D4C-8875-F33B9E0101A2}" type="presOf" srcId="{56F2551C-8F70-6546-BE24-77F7B5D1940C}" destId="{F462690C-49EC-864C-8196-8CD020C9E26D}" srcOrd="0" destOrd="0" presId="urn:microsoft.com/office/officeart/2024/layout/BulletTimeline"/>
    <dgm:cxn modelId="{9454F928-3F9D-F843-85A4-9D9282A6C340}" srcId="{56F2551C-8F70-6546-BE24-77F7B5D1940C}" destId="{E83A9405-7D8B-1F42-BDBC-29CDE1FE094C}" srcOrd="3" destOrd="0" parTransId="{F5ABEE06-53B0-9E4F-A8C9-0064BFB15E38}" sibTransId="{686E18A8-74AC-EB48-AE47-97197D8B8676}"/>
    <dgm:cxn modelId="{31218D2A-708A-C443-9D92-C68AD5952871}" srcId="{17AB0EFD-435A-974A-8904-FA638D047729}" destId="{72E5FF72-80EA-2349-BBBF-8699DE01CEE2}" srcOrd="0" destOrd="0" parTransId="{FF64E8C3-517B-554A-8BF1-E8995DC03909}" sibTransId="{66D7BC9D-42BE-B84F-802B-0F742292C6EE}"/>
    <dgm:cxn modelId="{DB29822D-2E30-E241-B222-22A826E64A90}" type="presOf" srcId="{7DECCBE1-D8F7-924A-AF2A-4DF8478105DE}" destId="{609D7EDB-F525-1645-B3F3-5DB6CA544C5C}" srcOrd="0" destOrd="0" presId="urn:microsoft.com/office/officeart/2024/layout/BulletTimeline"/>
    <dgm:cxn modelId="{A6743E3E-0B3B-684E-8D99-E64B2DBB9E08}" srcId="{7DECCBE1-D8F7-924A-AF2A-4DF8478105DE}" destId="{72432E1B-9944-D846-AEFD-44A40DB7CBFD}" srcOrd="0" destOrd="0" parTransId="{B0351ADA-CD99-CE4F-8B6F-DFB7D4623C62}" sibTransId="{7A5217FE-91C4-5942-8996-0DFD34FF991B}"/>
    <dgm:cxn modelId="{9B871656-0663-BF41-87F1-90800AA2FEFB}" srcId="{EC23C394-8648-B94D-96CD-8E25F9E2BAAD}" destId="{EDAE0E9B-AA91-D240-A642-B6B00D2B7FA5}" srcOrd="0" destOrd="0" parTransId="{E15AB98F-F8CB-174C-8ABB-25117B62CD28}" sibTransId="{08D458D0-0EF9-4946-B87E-7E28B8E60277}"/>
    <dgm:cxn modelId="{0B07965F-911B-D146-A5F0-C4A6311E1A44}" srcId="{56F2551C-8F70-6546-BE24-77F7B5D1940C}" destId="{EC23C394-8648-B94D-96CD-8E25F9E2BAAD}" srcOrd="2" destOrd="0" parTransId="{FCC56399-D371-034E-8368-BF15D85672DA}" sibTransId="{19066F03-3F35-6246-A34E-3BED24D95BD2}"/>
    <dgm:cxn modelId="{DD715DB2-C976-E941-84F8-F6F6742351A7}" srcId="{E83A9405-7D8B-1F42-BDBC-29CDE1FE094C}" destId="{9C2768B7-239F-234E-A40F-FF0A40D898B2}" srcOrd="0" destOrd="0" parTransId="{72A35CFB-DB61-3446-BDCD-717A1E644CF4}" sibTransId="{799F5FA6-1390-D241-AF3F-B0C4DAACD513}"/>
    <dgm:cxn modelId="{6FD8FCBC-F41F-FA43-8DE2-4E174EFAC335}" srcId="{56F2551C-8F70-6546-BE24-77F7B5D1940C}" destId="{7DECCBE1-D8F7-924A-AF2A-4DF8478105DE}" srcOrd="1" destOrd="0" parTransId="{DBBE061C-7529-2843-ADA0-10079B475CDA}" sibTransId="{9169E366-A329-BB40-ACD8-A5B14F8D5527}"/>
    <dgm:cxn modelId="{E2FE52BF-E4CF-8844-9FA9-63BAE042D390}" type="presOf" srcId="{EC23C394-8648-B94D-96CD-8E25F9E2BAAD}" destId="{2C914058-0BAC-4747-BE86-C6924FE4A50C}" srcOrd="0" destOrd="0" presId="urn:microsoft.com/office/officeart/2024/layout/BulletTimeline"/>
    <dgm:cxn modelId="{455976E2-504A-0942-BA35-0CB65B4596BD}" type="presOf" srcId="{E83A9405-7D8B-1F42-BDBC-29CDE1FE094C}" destId="{32A94A38-5C12-5A42-90E8-B06AD0697BD7}" srcOrd="0" destOrd="0" presId="urn:microsoft.com/office/officeart/2024/layout/BulletTimeline"/>
    <dgm:cxn modelId="{80D194E7-27CB-AE41-810D-334006F17988}" type="presOf" srcId="{72432E1B-9944-D846-AEFD-44A40DB7CBFD}" destId="{DF2677F0-9BF1-A446-92E9-FB6653CC00B2}" srcOrd="0" destOrd="0" presId="urn:microsoft.com/office/officeart/2024/layout/BulletTimeline"/>
    <dgm:cxn modelId="{66951BED-39FD-2F4A-8FC7-19977618897E}" srcId="{56F2551C-8F70-6546-BE24-77F7B5D1940C}" destId="{17AB0EFD-435A-974A-8904-FA638D047729}" srcOrd="0" destOrd="0" parTransId="{48C70E06-17AE-644F-AE68-22412A27DF0A}" sibTransId="{8F354CD8-B384-EC4F-BF6C-CE9AEAE83252}"/>
    <dgm:cxn modelId="{BE2B0BF9-1791-1F43-AC9F-782FF617A5D5}" type="presOf" srcId="{9C2768B7-239F-234E-A40F-FF0A40D898B2}" destId="{568D1E2C-E8A7-CA46-AE42-561BD95B0A2F}" srcOrd="0" destOrd="0" presId="urn:microsoft.com/office/officeart/2024/layout/BulletTimeline"/>
    <dgm:cxn modelId="{F85816A1-3DF6-C149-88FE-BE0B4E95BF2D}" type="presParOf" srcId="{F462690C-49EC-864C-8196-8CD020C9E26D}" destId="{5867E6A7-C79B-5F4E-A731-A1B493F872B3}" srcOrd="0" destOrd="0" presId="urn:microsoft.com/office/officeart/2024/layout/BulletTimeline"/>
    <dgm:cxn modelId="{63F16C75-5E54-7544-8DD6-FCFC39BC9210}" type="presParOf" srcId="{5867E6A7-C79B-5F4E-A731-A1B493F872B3}" destId="{7D342B46-F558-8346-A5D9-5DFA305E11EC}" srcOrd="0" destOrd="0" presId="urn:microsoft.com/office/officeart/2024/layout/BulletTimeline"/>
    <dgm:cxn modelId="{5A29F07F-C94C-1E44-AC19-A7D8326E174A}" type="presParOf" srcId="{5867E6A7-C79B-5F4E-A731-A1B493F872B3}" destId="{228F5806-976E-D740-A9BC-90DE97B5797A}" srcOrd="1" destOrd="0" presId="urn:microsoft.com/office/officeart/2024/layout/BulletTimeline"/>
    <dgm:cxn modelId="{FCD8FD33-74D5-8A43-B981-3E7F802A75B7}" type="presParOf" srcId="{F462690C-49EC-864C-8196-8CD020C9E26D}" destId="{A50C2C92-19EB-7345-8ADA-B5E57C10FFAE}" srcOrd="1" destOrd="0" presId="urn:microsoft.com/office/officeart/2024/layout/BulletTimeline"/>
    <dgm:cxn modelId="{207BA2D6-EA80-854D-8D5A-607D71BFD51C}" type="presParOf" srcId="{A50C2C92-19EB-7345-8ADA-B5E57C10FFAE}" destId="{1D72ED58-B5AB-9B4B-B268-15C58682C31F}" srcOrd="0" destOrd="0" presId="urn:microsoft.com/office/officeart/2024/layout/BulletTimeline"/>
    <dgm:cxn modelId="{DF96F6AD-AE42-404A-9609-86F89FEA8C3F}" type="presParOf" srcId="{1D72ED58-B5AB-9B4B-B268-15C58682C31F}" destId="{854CCD4D-555F-5A4B-A355-566F864303CA}" srcOrd="0" destOrd="0" presId="urn:microsoft.com/office/officeart/2024/layout/BulletTimeline"/>
    <dgm:cxn modelId="{741E1DFF-A7CE-5647-9C34-EAE93F6C7DF2}" type="presParOf" srcId="{854CCD4D-555F-5A4B-A355-566F864303CA}" destId="{878A66E1-3E72-E140-A27F-ABBEC1B77981}" srcOrd="0" destOrd="0" presId="urn:microsoft.com/office/officeart/2024/layout/BulletTimeline"/>
    <dgm:cxn modelId="{A3E6DB36-26AF-1245-8C90-F94DD797143F}" type="presParOf" srcId="{854CCD4D-555F-5A4B-A355-566F864303CA}" destId="{B4F5D05A-AD26-B84B-9AED-A21A2F31EDA8}" srcOrd="1" destOrd="0" presId="urn:microsoft.com/office/officeart/2024/layout/BulletTimeline"/>
    <dgm:cxn modelId="{FBEF5B2B-6304-C24C-9DC2-533F87102334}" type="presParOf" srcId="{1D72ED58-B5AB-9B4B-B268-15C58682C31F}" destId="{40CFC389-7783-9C4C-B651-21383B45E3A6}" srcOrd="1" destOrd="0" presId="urn:microsoft.com/office/officeart/2024/layout/BulletTimeline"/>
    <dgm:cxn modelId="{2A9E32E0-4CAE-214E-B39B-E2368A9D3969}" type="presParOf" srcId="{1D72ED58-B5AB-9B4B-B268-15C58682C31F}" destId="{33CA9A06-A963-3E45-ACB6-F5DC1EDD6917}" srcOrd="2" destOrd="0" presId="urn:microsoft.com/office/officeart/2024/layout/BulletTimeline"/>
    <dgm:cxn modelId="{20D0D5AF-2AF4-9C4E-87DA-98F96DC454D6}" type="presParOf" srcId="{1D72ED58-B5AB-9B4B-B268-15C58682C31F}" destId="{DFB9C8C5-2E11-A74B-B7E9-7A3B118C7ED6}" srcOrd="3" destOrd="0" presId="urn:microsoft.com/office/officeart/2024/layout/BulletTimeline"/>
    <dgm:cxn modelId="{58037DDF-3D9C-9A4F-97D6-A17D0AFF9819}" type="presParOf" srcId="{1D72ED58-B5AB-9B4B-B268-15C58682C31F}" destId="{C0336A9A-D137-A04C-A1CA-DF6B3EB67A15}" srcOrd="4" destOrd="0" presId="urn:microsoft.com/office/officeart/2024/layout/BulletTimeline"/>
    <dgm:cxn modelId="{7FB5034D-E75B-9F41-8887-2E91202E8EB9}" type="presParOf" srcId="{C0336A9A-D137-A04C-A1CA-DF6B3EB67A15}" destId="{DA5D114D-56A5-2C4E-999A-8DFBD1057079}" srcOrd="0" destOrd="0" presId="urn:microsoft.com/office/officeart/2024/layout/BulletTimeline"/>
    <dgm:cxn modelId="{4785A815-118D-F44C-BA58-2BDAE0E507B9}" type="presParOf" srcId="{1D72ED58-B5AB-9B4B-B268-15C58682C31F}" destId="{DF5FF864-D2F3-E24F-BF6F-FF96E8880BA4}" srcOrd="5" destOrd="0" presId="urn:microsoft.com/office/officeart/2024/layout/BulletTimeline"/>
    <dgm:cxn modelId="{2A1306C8-2159-554C-9C6F-DECC423E7F97}" type="presParOf" srcId="{A50C2C92-19EB-7345-8ADA-B5E57C10FFAE}" destId="{4C052D90-B79A-5346-9E1B-FC49EFFE50E9}" srcOrd="1" destOrd="0" presId="urn:microsoft.com/office/officeart/2024/layout/BulletTimeline"/>
    <dgm:cxn modelId="{1673D584-6139-0F44-BB42-5B382F89A0C9}" type="presParOf" srcId="{A50C2C92-19EB-7345-8ADA-B5E57C10FFAE}" destId="{538B4762-C806-BD4F-9516-3E813BA6F2AE}" srcOrd="2" destOrd="0" presId="urn:microsoft.com/office/officeart/2024/layout/BulletTimeline"/>
    <dgm:cxn modelId="{791908D0-BE43-474C-B5E9-7FF2FC55674E}" type="presParOf" srcId="{538B4762-C806-BD4F-9516-3E813BA6F2AE}" destId="{089FC01F-C906-9D4A-BEEC-4063B2F35DEB}" srcOrd="0" destOrd="0" presId="urn:microsoft.com/office/officeart/2024/layout/BulletTimeline"/>
    <dgm:cxn modelId="{C4F8B2D0-15B0-6B42-8A15-0D08EE72399D}" type="presParOf" srcId="{089FC01F-C906-9D4A-BEEC-4063B2F35DEB}" destId="{F0DB08CB-06AC-F94C-894F-6DD85135167F}" srcOrd="0" destOrd="0" presId="urn:microsoft.com/office/officeart/2024/layout/BulletTimeline"/>
    <dgm:cxn modelId="{14274B53-F40C-2442-9F6D-B41D5E033E9F}" type="presParOf" srcId="{089FC01F-C906-9D4A-BEEC-4063B2F35DEB}" destId="{82851173-04D9-794E-A45E-2AC25E4BADD4}" srcOrd="1" destOrd="0" presId="urn:microsoft.com/office/officeart/2024/layout/BulletTimeline"/>
    <dgm:cxn modelId="{F2ABC616-18F2-FF44-901D-8D7F8B3B8F94}" type="presParOf" srcId="{538B4762-C806-BD4F-9516-3E813BA6F2AE}" destId="{DF2677F0-9BF1-A446-92E9-FB6653CC00B2}" srcOrd="1" destOrd="0" presId="urn:microsoft.com/office/officeart/2024/layout/BulletTimeline"/>
    <dgm:cxn modelId="{E8EC0630-48FF-FE44-8EEE-49A59C2CF655}" type="presParOf" srcId="{538B4762-C806-BD4F-9516-3E813BA6F2AE}" destId="{609D7EDB-F525-1645-B3F3-5DB6CA544C5C}" srcOrd="2" destOrd="0" presId="urn:microsoft.com/office/officeart/2024/layout/BulletTimeline"/>
    <dgm:cxn modelId="{F16F77CD-0EB1-A041-84E5-4EE8E297A228}" type="presParOf" srcId="{538B4762-C806-BD4F-9516-3E813BA6F2AE}" destId="{B017C0BF-1508-3C48-A122-1D7AF5133C20}" srcOrd="3" destOrd="0" presId="urn:microsoft.com/office/officeart/2024/layout/BulletTimeline"/>
    <dgm:cxn modelId="{CC39CAB7-6007-CF45-AFA9-06985EBDCFB6}" type="presParOf" srcId="{538B4762-C806-BD4F-9516-3E813BA6F2AE}" destId="{60B395F1-2A02-A14B-A316-50ECCE9A80ED}" srcOrd="4" destOrd="0" presId="urn:microsoft.com/office/officeart/2024/layout/BulletTimeline"/>
    <dgm:cxn modelId="{918AC273-344A-4542-8702-933F1CA74627}" type="presParOf" srcId="{60B395F1-2A02-A14B-A316-50ECCE9A80ED}" destId="{AAD05ABE-B94D-4643-868E-91E62FAD0D71}" srcOrd="0" destOrd="0" presId="urn:microsoft.com/office/officeart/2024/layout/BulletTimeline"/>
    <dgm:cxn modelId="{AE9158B2-22CA-4649-A600-FFD9A27F7610}" type="presParOf" srcId="{538B4762-C806-BD4F-9516-3E813BA6F2AE}" destId="{FAFB4E80-F685-904B-B4F3-5953BAC6387D}" srcOrd="5" destOrd="0" presId="urn:microsoft.com/office/officeart/2024/layout/BulletTimeline"/>
    <dgm:cxn modelId="{B4343984-90B9-3547-B9E4-914892B91671}" type="presParOf" srcId="{A50C2C92-19EB-7345-8ADA-B5E57C10FFAE}" destId="{5F2F809E-3F68-3249-8E68-21D0F288049B}" srcOrd="3" destOrd="0" presId="urn:microsoft.com/office/officeart/2024/layout/BulletTimeline"/>
    <dgm:cxn modelId="{A003BA3E-0E69-034B-BC26-5EF674AD43AA}" type="presParOf" srcId="{A50C2C92-19EB-7345-8ADA-B5E57C10FFAE}" destId="{F1D6165B-197B-A647-9AFE-FD6808C03AF4}" srcOrd="4" destOrd="0" presId="urn:microsoft.com/office/officeart/2024/layout/BulletTimeline"/>
    <dgm:cxn modelId="{DB90189E-1985-3A44-845E-284FFC5917C7}" type="presParOf" srcId="{F1D6165B-197B-A647-9AFE-FD6808C03AF4}" destId="{BCDFAFF8-CF23-014F-AD6C-A195876232CA}" srcOrd="0" destOrd="0" presId="urn:microsoft.com/office/officeart/2024/layout/BulletTimeline"/>
    <dgm:cxn modelId="{36D97AA1-2950-724C-83D6-E8F6ABD2B959}" type="presParOf" srcId="{BCDFAFF8-CF23-014F-AD6C-A195876232CA}" destId="{A0799CC6-E7B8-1C4C-B25A-9B80087FD64A}" srcOrd="0" destOrd="0" presId="urn:microsoft.com/office/officeart/2024/layout/BulletTimeline"/>
    <dgm:cxn modelId="{F0358322-D545-8A4D-BA73-30D8B6FA00BF}" type="presParOf" srcId="{BCDFAFF8-CF23-014F-AD6C-A195876232CA}" destId="{AA9F135E-93FE-104F-AE50-406B05820ECC}" srcOrd="1" destOrd="0" presId="urn:microsoft.com/office/officeart/2024/layout/BulletTimeline"/>
    <dgm:cxn modelId="{46B19D3B-49A2-6749-BBF8-896EE4B9407A}" type="presParOf" srcId="{F1D6165B-197B-A647-9AFE-FD6808C03AF4}" destId="{4A0CF1AA-6822-6749-843E-9EB4180256CD}" srcOrd="1" destOrd="0" presId="urn:microsoft.com/office/officeart/2024/layout/BulletTimeline"/>
    <dgm:cxn modelId="{20822BE5-70EF-C54D-8464-11AA8A385C69}" type="presParOf" srcId="{F1D6165B-197B-A647-9AFE-FD6808C03AF4}" destId="{2C914058-0BAC-4747-BE86-C6924FE4A50C}" srcOrd="2" destOrd="0" presId="urn:microsoft.com/office/officeart/2024/layout/BulletTimeline"/>
    <dgm:cxn modelId="{0C60803D-FAE8-084A-9654-D86B9BF61048}" type="presParOf" srcId="{F1D6165B-197B-A647-9AFE-FD6808C03AF4}" destId="{9D692891-3044-7942-98C1-6D9C546AA6CD}" srcOrd="3" destOrd="0" presId="urn:microsoft.com/office/officeart/2024/layout/BulletTimeline"/>
    <dgm:cxn modelId="{15E77940-AD8E-2D41-A5A3-A20DA67890FF}" type="presParOf" srcId="{F1D6165B-197B-A647-9AFE-FD6808C03AF4}" destId="{07827934-3563-9B49-991A-6B016BA8C942}" srcOrd="4" destOrd="0" presId="urn:microsoft.com/office/officeart/2024/layout/BulletTimeline"/>
    <dgm:cxn modelId="{80859297-71F3-6346-81B8-A5F201C19648}" type="presParOf" srcId="{07827934-3563-9B49-991A-6B016BA8C942}" destId="{9AB45B96-91E9-054D-A76F-447D8C1BE08C}" srcOrd="0" destOrd="0" presId="urn:microsoft.com/office/officeart/2024/layout/BulletTimeline"/>
    <dgm:cxn modelId="{61FA1D1B-FEA5-0646-916E-2F270A067EA9}" type="presParOf" srcId="{F1D6165B-197B-A647-9AFE-FD6808C03AF4}" destId="{B25AC01B-3A03-2549-AEFB-FD512257883F}" srcOrd="5" destOrd="0" presId="urn:microsoft.com/office/officeart/2024/layout/BulletTimeline"/>
    <dgm:cxn modelId="{3BEFA054-673B-474F-99DA-0CDE86950C0D}" type="presParOf" srcId="{A50C2C92-19EB-7345-8ADA-B5E57C10FFAE}" destId="{20E4EAAD-9003-CD47-B9B0-78FC2032D1CC}" srcOrd="5" destOrd="0" presId="urn:microsoft.com/office/officeart/2024/layout/BulletTimeline"/>
    <dgm:cxn modelId="{EE8F753D-0F0A-1646-8164-9B92F6963E59}" type="presParOf" srcId="{A50C2C92-19EB-7345-8ADA-B5E57C10FFAE}" destId="{24088D31-B225-AF48-B4E8-95DC79CA97B0}" srcOrd="6" destOrd="0" presId="urn:microsoft.com/office/officeart/2024/layout/BulletTimeline"/>
    <dgm:cxn modelId="{B26A9DFF-8D16-3E46-96FC-AB68FE9FB386}" type="presParOf" srcId="{24088D31-B225-AF48-B4E8-95DC79CA97B0}" destId="{8CB49FC2-D683-6D4F-9DDE-63EAC6A940AB}" srcOrd="0" destOrd="0" presId="urn:microsoft.com/office/officeart/2024/layout/BulletTimeline"/>
    <dgm:cxn modelId="{2EF9CBD1-8231-7C41-A9B9-B5A23E258A50}" type="presParOf" srcId="{8CB49FC2-D683-6D4F-9DDE-63EAC6A940AB}" destId="{1573813A-7AE7-BD48-B8A1-48BE818C639D}" srcOrd="0" destOrd="0" presId="urn:microsoft.com/office/officeart/2024/layout/BulletTimeline"/>
    <dgm:cxn modelId="{F45DB0A3-744D-094D-93A7-6FC631774C52}" type="presParOf" srcId="{8CB49FC2-D683-6D4F-9DDE-63EAC6A940AB}" destId="{98F92595-47FA-0547-AB4E-D2905CE09860}" srcOrd="1" destOrd="0" presId="urn:microsoft.com/office/officeart/2024/layout/BulletTimeline"/>
    <dgm:cxn modelId="{34B927BD-B3F9-3E4E-ADF5-642144907E70}" type="presParOf" srcId="{24088D31-B225-AF48-B4E8-95DC79CA97B0}" destId="{568D1E2C-E8A7-CA46-AE42-561BD95B0A2F}" srcOrd="1" destOrd="0" presId="urn:microsoft.com/office/officeart/2024/layout/BulletTimeline"/>
    <dgm:cxn modelId="{F99D0A49-B5BC-F34B-910B-5A0C6065CFA7}" type="presParOf" srcId="{24088D31-B225-AF48-B4E8-95DC79CA97B0}" destId="{32A94A38-5C12-5A42-90E8-B06AD0697BD7}" srcOrd="2" destOrd="0" presId="urn:microsoft.com/office/officeart/2024/layout/BulletTimeline"/>
    <dgm:cxn modelId="{E9C38B67-5784-2444-B3CC-903F903BF6B4}" type="presParOf" srcId="{24088D31-B225-AF48-B4E8-95DC79CA97B0}" destId="{1F1EF16F-3C5B-ED43-9F7C-95A46FCB1C7D}" srcOrd="3" destOrd="0" presId="urn:microsoft.com/office/officeart/2024/layout/BulletTimeline"/>
    <dgm:cxn modelId="{476F9062-36CF-864A-BAD3-733B3CC7EE7B}" type="presParOf" srcId="{24088D31-B225-AF48-B4E8-95DC79CA97B0}" destId="{5246CA02-3AD2-3046-BB0B-AA98DB952D79}" srcOrd="4" destOrd="0" presId="urn:microsoft.com/office/officeart/2024/layout/BulletTimeline"/>
    <dgm:cxn modelId="{2DC48E8B-8FCB-A847-A034-041B14AC8ADD}" type="presParOf" srcId="{5246CA02-3AD2-3046-BB0B-AA98DB952D79}" destId="{06E17DD7-6AA8-6940-8C87-FC6CC90B68C7}" srcOrd="0" destOrd="0" presId="urn:microsoft.com/office/officeart/2024/layout/BulletTimeline"/>
    <dgm:cxn modelId="{B65C46AA-F654-8B46-B262-4C5E21048095}" type="presParOf" srcId="{24088D31-B225-AF48-B4E8-95DC79CA97B0}" destId="{BC43DD2D-5AAD-0640-A16A-F079E45444EE}" srcOrd="5" destOrd="0" presId="urn:microsoft.com/office/officeart/2024/layout/Bullet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42B46-F558-8346-A5D9-5DFA305E11EC}">
      <dsp:nvSpPr>
        <dsp:cNvPr id="0" name=""/>
        <dsp:cNvSpPr/>
      </dsp:nvSpPr>
      <dsp:spPr>
        <a:xfrm>
          <a:off x="0" y="1787668"/>
          <a:ext cx="11089522" cy="36114"/>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228F5806-976E-D740-A9BC-90DE97B5797A}">
      <dsp:nvSpPr>
        <dsp:cNvPr id="0" name=""/>
        <dsp:cNvSpPr/>
      </dsp:nvSpPr>
      <dsp:spPr>
        <a:xfrm>
          <a:off x="10917371" y="1661267"/>
          <a:ext cx="216687" cy="288916"/>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40CFC389-7783-9C4C-B651-21383B45E3A6}">
      <dsp:nvSpPr>
        <dsp:cNvPr id="0" name=""/>
        <dsp:cNvSpPr/>
      </dsp:nvSpPr>
      <dsp:spPr>
        <a:xfrm>
          <a:off x="463624" y="823411"/>
          <a:ext cx="3695605" cy="83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t>diagnosis, asymptomatic</a:t>
          </a:r>
        </a:p>
        <a:p>
          <a:pPr marL="0" lvl="0" indent="0" algn="l" defTabSz="533400">
            <a:lnSpc>
              <a:spcPct val="90000"/>
            </a:lnSpc>
            <a:spcBef>
              <a:spcPct val="0"/>
            </a:spcBef>
            <a:spcAft>
              <a:spcPct val="35000"/>
            </a:spcAft>
            <a:buNone/>
          </a:pPr>
          <a:r>
            <a:rPr lang="en-GB" sz="1200" kern="1200" dirty="0"/>
            <a:t>W&amp;W </a:t>
          </a:r>
        </a:p>
      </dsp:txBody>
      <dsp:txXfrm>
        <a:off x="463624" y="823411"/>
        <a:ext cx="3695605" cy="837856"/>
      </dsp:txXfrm>
    </dsp:sp>
    <dsp:sp modelId="{33CA9A06-A963-3E45-ACB6-F5DC1EDD6917}">
      <dsp:nvSpPr>
        <dsp:cNvPr id="0" name=""/>
        <dsp:cNvSpPr/>
      </dsp:nvSpPr>
      <dsp:spPr>
        <a:xfrm>
          <a:off x="463624" y="390036"/>
          <a:ext cx="3695605" cy="433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defRPr b="1"/>
          </a:pPr>
          <a:r>
            <a:rPr lang="en-GB" sz="1600" kern="1200" dirty="0"/>
            <a:t>2014</a:t>
          </a:r>
        </a:p>
      </dsp:txBody>
      <dsp:txXfrm>
        <a:off x="463624" y="390036"/>
        <a:ext cx="3695605" cy="433374"/>
      </dsp:txXfrm>
    </dsp:sp>
    <dsp:sp modelId="{DFB9C8C5-2E11-A74B-B7E9-7A3B118C7ED6}">
      <dsp:nvSpPr>
        <dsp:cNvPr id="0" name=""/>
        <dsp:cNvSpPr/>
      </dsp:nvSpPr>
      <dsp:spPr>
        <a:xfrm>
          <a:off x="218046" y="361145"/>
          <a:ext cx="28891" cy="14445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677F0-9BF1-A446-92E9-FB6653CC00B2}">
      <dsp:nvSpPr>
        <dsp:cNvPr id="0" name=""/>
        <dsp:cNvSpPr/>
      </dsp:nvSpPr>
      <dsp:spPr>
        <a:xfrm>
          <a:off x="2689893" y="2542462"/>
          <a:ext cx="3695605" cy="678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t>progression with fevers, widespread lymphadenopathy</a:t>
          </a:r>
        </a:p>
        <a:p>
          <a:pPr marL="0" lvl="0" indent="0" algn="l" defTabSz="533400">
            <a:lnSpc>
              <a:spcPct val="90000"/>
            </a:lnSpc>
            <a:spcBef>
              <a:spcPct val="0"/>
            </a:spcBef>
            <a:spcAft>
              <a:spcPct val="35000"/>
            </a:spcAft>
            <a:buNone/>
          </a:pPr>
          <a:r>
            <a:rPr lang="en-GB" sz="1200" b="1" kern="1200" dirty="0"/>
            <a:t>BR (CMR)</a:t>
          </a:r>
        </a:p>
      </dsp:txBody>
      <dsp:txXfrm>
        <a:off x="2689893" y="2542462"/>
        <a:ext cx="3695605" cy="678952"/>
      </dsp:txXfrm>
    </dsp:sp>
    <dsp:sp modelId="{609D7EDB-F525-1645-B3F3-5DB6CA544C5C}">
      <dsp:nvSpPr>
        <dsp:cNvPr id="0" name=""/>
        <dsp:cNvSpPr/>
      </dsp:nvSpPr>
      <dsp:spPr>
        <a:xfrm>
          <a:off x="2689893" y="2094642"/>
          <a:ext cx="3695605" cy="447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defRPr b="1"/>
          </a:pPr>
          <a:r>
            <a:rPr lang="en-GB" sz="1600" kern="1200" dirty="0"/>
            <a:t>2017</a:t>
          </a:r>
        </a:p>
      </dsp:txBody>
      <dsp:txXfrm>
        <a:off x="2689893" y="2094642"/>
        <a:ext cx="3695605" cy="447820"/>
      </dsp:txXfrm>
    </dsp:sp>
    <dsp:sp modelId="{B017C0BF-1508-3C48-A122-1D7AF5133C20}">
      <dsp:nvSpPr>
        <dsp:cNvPr id="0" name=""/>
        <dsp:cNvSpPr/>
      </dsp:nvSpPr>
      <dsp:spPr>
        <a:xfrm>
          <a:off x="2444314" y="1805726"/>
          <a:ext cx="28891" cy="14445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5D114D-56A5-2C4E-999A-8DFBD1057079}">
      <dsp:nvSpPr>
        <dsp:cNvPr id="0" name=""/>
        <dsp:cNvSpPr/>
      </dsp:nvSpPr>
      <dsp:spPr>
        <a:xfrm>
          <a:off x="157373" y="1730607"/>
          <a:ext cx="150236" cy="15023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D05ABE-B94D-4643-868E-91E62FAD0D71}">
      <dsp:nvSpPr>
        <dsp:cNvPr id="0" name=""/>
        <dsp:cNvSpPr/>
      </dsp:nvSpPr>
      <dsp:spPr>
        <a:xfrm>
          <a:off x="2383642" y="1730607"/>
          <a:ext cx="150236" cy="15023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0CF1AA-6822-6749-843E-9EB4180256CD}">
      <dsp:nvSpPr>
        <dsp:cNvPr id="0" name=""/>
        <dsp:cNvSpPr/>
      </dsp:nvSpPr>
      <dsp:spPr>
        <a:xfrm>
          <a:off x="4916161" y="823411"/>
          <a:ext cx="3695605" cy="837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t>relapse with mediastinal nodes and pleural effusions</a:t>
          </a:r>
        </a:p>
        <a:p>
          <a:pPr marL="0" lvl="0" indent="0" algn="l" defTabSz="533400">
            <a:lnSpc>
              <a:spcPct val="90000"/>
            </a:lnSpc>
            <a:spcBef>
              <a:spcPct val="0"/>
            </a:spcBef>
            <a:spcAft>
              <a:spcPct val="35000"/>
            </a:spcAft>
            <a:buNone/>
          </a:pPr>
          <a:r>
            <a:rPr lang="en-GB" sz="1200" kern="1200" dirty="0"/>
            <a:t>offered bispecific study, declines</a:t>
          </a:r>
        </a:p>
        <a:p>
          <a:pPr marL="0" lvl="0" indent="0" algn="l" defTabSz="533400">
            <a:lnSpc>
              <a:spcPct val="90000"/>
            </a:lnSpc>
            <a:spcBef>
              <a:spcPct val="0"/>
            </a:spcBef>
            <a:spcAft>
              <a:spcPct val="35000"/>
            </a:spcAft>
            <a:buNone/>
          </a:pPr>
          <a:r>
            <a:rPr lang="en-GB" sz="1200" kern="1200" dirty="0"/>
            <a:t>R-CVP (CMR)</a:t>
          </a:r>
        </a:p>
      </dsp:txBody>
      <dsp:txXfrm>
        <a:off x="4916161" y="823411"/>
        <a:ext cx="3695605" cy="837856"/>
      </dsp:txXfrm>
    </dsp:sp>
    <dsp:sp modelId="{2C914058-0BAC-4747-BE86-C6924FE4A50C}">
      <dsp:nvSpPr>
        <dsp:cNvPr id="0" name=""/>
        <dsp:cNvSpPr/>
      </dsp:nvSpPr>
      <dsp:spPr>
        <a:xfrm>
          <a:off x="4916161" y="390036"/>
          <a:ext cx="3695605" cy="4333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defRPr b="1"/>
          </a:pPr>
          <a:r>
            <a:rPr lang="en-GB" sz="1600" kern="1200" dirty="0"/>
            <a:t>2021</a:t>
          </a:r>
        </a:p>
      </dsp:txBody>
      <dsp:txXfrm>
        <a:off x="4916161" y="390036"/>
        <a:ext cx="3695605" cy="433374"/>
      </dsp:txXfrm>
    </dsp:sp>
    <dsp:sp modelId="{9D692891-3044-7942-98C1-6D9C546AA6CD}">
      <dsp:nvSpPr>
        <dsp:cNvPr id="0" name=""/>
        <dsp:cNvSpPr/>
      </dsp:nvSpPr>
      <dsp:spPr>
        <a:xfrm>
          <a:off x="4670582" y="361145"/>
          <a:ext cx="28891" cy="14445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8D1E2C-E8A7-CA46-AE42-561BD95B0A2F}">
      <dsp:nvSpPr>
        <dsp:cNvPr id="0" name=""/>
        <dsp:cNvSpPr/>
      </dsp:nvSpPr>
      <dsp:spPr>
        <a:xfrm>
          <a:off x="7142429" y="2542462"/>
          <a:ext cx="3695605" cy="678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t>relapse with mediastinal nodes, pleural effusions</a:t>
          </a:r>
        </a:p>
        <a:p>
          <a:pPr marL="0" lvl="0" indent="0" algn="l" defTabSz="533400">
            <a:lnSpc>
              <a:spcPct val="90000"/>
            </a:lnSpc>
            <a:spcBef>
              <a:spcPct val="0"/>
            </a:spcBef>
            <a:spcAft>
              <a:spcPct val="35000"/>
            </a:spcAft>
            <a:buNone/>
          </a:pPr>
          <a:r>
            <a:rPr lang="en-GB" sz="1200" kern="1200" dirty="0"/>
            <a:t>treated with epcoritamab + R2</a:t>
          </a:r>
        </a:p>
      </dsp:txBody>
      <dsp:txXfrm>
        <a:off x="7142429" y="2542462"/>
        <a:ext cx="3695605" cy="678952"/>
      </dsp:txXfrm>
    </dsp:sp>
    <dsp:sp modelId="{32A94A38-5C12-5A42-90E8-B06AD0697BD7}">
      <dsp:nvSpPr>
        <dsp:cNvPr id="0" name=""/>
        <dsp:cNvSpPr/>
      </dsp:nvSpPr>
      <dsp:spPr>
        <a:xfrm>
          <a:off x="7142429" y="2094642"/>
          <a:ext cx="3695605" cy="4478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defRPr b="1"/>
          </a:pPr>
          <a:r>
            <a:rPr lang="en-GB" sz="1600" kern="1200" dirty="0"/>
            <a:t>2024 (age 66)</a:t>
          </a:r>
        </a:p>
      </dsp:txBody>
      <dsp:txXfrm>
        <a:off x="7142429" y="2094642"/>
        <a:ext cx="3695605" cy="447820"/>
      </dsp:txXfrm>
    </dsp:sp>
    <dsp:sp modelId="{1F1EF16F-3C5B-ED43-9F7C-95A46FCB1C7D}">
      <dsp:nvSpPr>
        <dsp:cNvPr id="0" name=""/>
        <dsp:cNvSpPr/>
      </dsp:nvSpPr>
      <dsp:spPr>
        <a:xfrm>
          <a:off x="6896850" y="1805726"/>
          <a:ext cx="28891" cy="144458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B45B96-91E9-054D-A76F-447D8C1BE08C}">
      <dsp:nvSpPr>
        <dsp:cNvPr id="0" name=""/>
        <dsp:cNvSpPr/>
      </dsp:nvSpPr>
      <dsp:spPr>
        <a:xfrm>
          <a:off x="4609910" y="1730607"/>
          <a:ext cx="150236" cy="15023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E17DD7-6AA8-6940-8C87-FC6CC90B68C7}">
      <dsp:nvSpPr>
        <dsp:cNvPr id="0" name=""/>
        <dsp:cNvSpPr/>
      </dsp:nvSpPr>
      <dsp:spPr>
        <a:xfrm>
          <a:off x="6836178" y="1730607"/>
          <a:ext cx="150236" cy="15023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10/22/26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txBody>
          <a:bodyPr/>
          <a:lstStyle/>
          <a:p>
            <a:endParaRPr lang="en-US"/>
          </a:p>
        </p:txBody>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BD0E-28C0-E83B-9659-29E917BA13F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53A0E17-6659-5CC9-3941-5836FDF7C2C0}"/>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DF372693-665F-36DF-560E-64DB1C4FC77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CA3E5F63-1722-00B5-8017-DBE322E6B9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34835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9955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553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F3D4-7E83-1B9D-EA28-11302B46C979}"/>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7D0C991-577D-7A77-85D2-AAC337288735}"/>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14</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F652F613-8E34-2DD5-4F1A-F374524F5E9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F4DF5BFD-2BB4-26B4-4D21-A84AB386991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754182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C090-8CE4-7221-4BE5-0B95F12E7C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B66D7-E724-A005-5310-171BDD0C5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E693D-554F-FB0F-FE2E-0F38196A6B11}"/>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1B4BFFA-C7D7-7015-3A4A-1A7E24F9B966}"/>
              </a:ext>
            </a:extLst>
          </p:cNvPr>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rPr>
              <a:t>ASCO CRC and GI</a:t>
            </a:r>
          </a:p>
        </p:txBody>
      </p:sp>
      <p:sp>
        <p:nvSpPr>
          <p:cNvPr id="5" name="Footer Placeholder 4">
            <a:extLst>
              <a:ext uri="{FF2B5EF4-FFF2-40B4-BE49-F238E27FC236}">
                <a16:creationId xmlns:a16="http://schemas.microsoft.com/office/drawing/2014/main" id="{A6DBDD1E-9C50-50BD-628F-4319208E8CAC}"/>
              </a:ext>
            </a:extLst>
          </p:cNvPr>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
        <p:nvSpPr>
          <p:cNvPr id="6" name="Slide Number Placeholder 5">
            <a:extLst>
              <a:ext uri="{FF2B5EF4-FFF2-40B4-BE49-F238E27FC236}">
                <a16:creationId xmlns:a16="http://schemas.microsoft.com/office/drawing/2014/main" id="{9236A81D-1718-319B-FCA2-CD656034491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FF50E98-AC92-C54A-ACBD-9B80212ADB1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566659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BD0E-28C0-E83B-9659-29E917BA13F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53A0E17-6659-5CC9-3941-5836FDF7C2C0}"/>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20</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DF372693-665F-36DF-560E-64DB1C4FC77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CA3E5F63-1722-00B5-8017-DBE322E6B9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348358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F3D4-7E83-1B9D-EA28-11302B46C979}"/>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7D0C991-577D-7A77-85D2-AAC337288735}"/>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F652F613-8E34-2DD5-4F1A-F374524F5E9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F4DF5BFD-2BB4-26B4-4D21-A84AB386991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754182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28</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C090-8CE4-7221-4BE5-0B95F12E7C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B66D7-E724-A005-5310-171BDD0C5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E693D-554F-FB0F-FE2E-0F38196A6B11}"/>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1B4BFFA-C7D7-7015-3A4A-1A7E24F9B966}"/>
              </a:ext>
            </a:extLst>
          </p:cNvPr>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rPr>
              <a:t>ASCO CRC and GI</a:t>
            </a:r>
          </a:p>
        </p:txBody>
      </p:sp>
      <p:sp>
        <p:nvSpPr>
          <p:cNvPr id="5" name="Footer Placeholder 4">
            <a:extLst>
              <a:ext uri="{FF2B5EF4-FFF2-40B4-BE49-F238E27FC236}">
                <a16:creationId xmlns:a16="http://schemas.microsoft.com/office/drawing/2014/main" id="{A6DBDD1E-9C50-50BD-628F-4319208E8CAC}"/>
              </a:ext>
            </a:extLst>
          </p:cNvPr>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
        <p:nvSpPr>
          <p:cNvPr id="6" name="Slide Number Placeholder 5">
            <a:extLst>
              <a:ext uri="{FF2B5EF4-FFF2-40B4-BE49-F238E27FC236}">
                <a16:creationId xmlns:a16="http://schemas.microsoft.com/office/drawing/2014/main" id="{9236A81D-1718-319B-FCA2-CD656034491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FF50E98-AC92-C54A-ACBD-9B80212ADB1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566659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8A97B-E832-6153-6437-02656B1E6773}"/>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0881FE57-5C31-8674-923A-60919B4FB606}"/>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30</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4B8D189E-9B56-41EB-897F-F4621BDE0095}"/>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FE8F38C3-AF2A-E17F-3088-69B08343E8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134277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448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2956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58582-F64A-C1C5-32CE-6B46202A6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5C4E5-D5A7-23D8-2512-C74629B1A3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549070-D2C4-9646-31CF-3B4AC07088E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8406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BB0F-6F90-A6C4-0FF9-5D246F77E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DF568-BFE4-8A81-1F81-F7C8B659CC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C0A317-CEBB-1E02-91DB-F441076BC4D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3766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E7C57-3582-899F-BC4D-4AE11A560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9AB8F-E0B2-9CEF-4D8C-1393092631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F8B01A-461F-9D86-2727-AD7205CE2C8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5593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E58D771-53E6-4B48-BC13-8F2FDA4B1DC6}" type="slidenum">
              <a:rPr kumimoji="0" lang="en-GB" altLang="da-DK"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GB" altLang="da-DK"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2ECBA87D-9809-6D0D-B233-461DDD29EE1B}"/>
              </a:ext>
            </a:extLst>
          </p:cNvPr>
          <p:cNvSpPr/>
          <p:nvPr/>
        </p:nvSpPr>
        <p:spPr>
          <a:xfrm>
            <a:off x="753626" y="1650520"/>
            <a:ext cx="2225363" cy="224823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53D22004-644E-8F53-92BD-82C19D42DED3}"/>
              </a:ext>
            </a:extLst>
          </p:cNvPr>
          <p:cNvSpPr/>
          <p:nvPr/>
        </p:nvSpPr>
        <p:spPr>
          <a:xfrm>
            <a:off x="3352800" y="1696528"/>
            <a:ext cx="2756598" cy="22022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8" name="Straight Connector 7">
            <a:extLst>
              <a:ext uri="{FF2B5EF4-FFF2-40B4-BE49-F238E27FC236}">
                <a16:creationId xmlns:a16="http://schemas.microsoft.com/office/drawing/2014/main" id="{C350A7EE-5DAF-488D-00F0-79E7983C0CCF}"/>
              </a:ext>
            </a:extLst>
          </p:cNvPr>
          <p:cNvCxnSpPr>
            <a:stCxn id="5" idx="1"/>
          </p:cNvCxnSpPr>
          <p:nvPr/>
        </p:nvCxnSpPr>
        <p:spPr>
          <a:xfrm flipH="1" flipV="1">
            <a:off x="511834" y="2380891"/>
            <a:ext cx="241792" cy="3937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140709F-C907-E7A0-0EF2-198580235289}"/>
              </a:ext>
            </a:extLst>
          </p:cNvPr>
          <p:cNvSpPr txBox="1"/>
          <p:nvPr/>
        </p:nvSpPr>
        <p:spPr>
          <a:xfrm>
            <a:off x="-71688" y="1574513"/>
            <a:ext cx="90300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You Vaccine 2019: p2-4 Table1</a:t>
            </a:r>
            <a:b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br>
            <a:r>
              <a:rPr kumimoji="0" lang="en-US" sz="600" b="0" i="0" u="none" strike="noStrike" kern="1200" cap="none" spc="0" normalizeH="0" baseline="0" noProof="0" err="1">
                <a:ln>
                  <a:noFill/>
                </a:ln>
                <a:solidFill>
                  <a:srgbClr val="FF0000"/>
                </a:solidFill>
                <a:effectLst/>
                <a:uLnTx/>
                <a:uFillTx/>
                <a:latin typeface="Arial" panose="020B0604020202020204" pitchFamily="34" charset="0"/>
                <a:ea typeface="+mn-ea"/>
                <a:cs typeface="Arial" panose="020B0604020202020204" pitchFamily="34" charset="0"/>
              </a:rPr>
              <a:t>Engelberts</a:t>
            </a:r>
            <a: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sz="600" b="0" i="0" u="none" strike="noStrike" kern="1200" cap="none" spc="0" normalizeH="0" baseline="0" noProof="0" err="1">
                <a:ln>
                  <a:noFill/>
                </a:ln>
                <a:solidFill>
                  <a:srgbClr val="FF0000"/>
                </a:solidFill>
                <a:effectLst/>
                <a:uLnTx/>
                <a:uFillTx/>
                <a:latin typeface="Arial" panose="020B0604020202020204" pitchFamily="34" charset="0"/>
                <a:ea typeface="+mn-ea"/>
                <a:cs typeface="Arial" panose="020B0604020202020204" pitchFamily="34" charset="0"/>
              </a:rPr>
              <a:t>EBioMedicine</a:t>
            </a:r>
            <a: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p8 Fig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Schuster  Hematological Oncology 2021: p114 Table1</a:t>
            </a:r>
          </a:p>
        </p:txBody>
      </p:sp>
      <p:sp>
        <p:nvSpPr>
          <p:cNvPr id="10" name="TextBox 9">
            <a:extLst>
              <a:ext uri="{FF2B5EF4-FFF2-40B4-BE49-F238E27FC236}">
                <a16:creationId xmlns:a16="http://schemas.microsoft.com/office/drawing/2014/main" id="{180C8D13-DD0F-C083-CA9B-B28AFDC59012}"/>
              </a:ext>
            </a:extLst>
          </p:cNvPr>
          <p:cNvSpPr txBox="1"/>
          <p:nvPr/>
        </p:nvSpPr>
        <p:spPr>
          <a:xfrm>
            <a:off x="6172200" y="2023767"/>
            <a:ext cx="90300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Schuster  Hematological Oncology 2021: p115 col1 para3, p116 col1 para3</a:t>
            </a:r>
          </a:p>
        </p:txBody>
      </p:sp>
      <p:cxnSp>
        <p:nvCxnSpPr>
          <p:cNvPr id="11" name="Straight Connector 10">
            <a:extLst>
              <a:ext uri="{FF2B5EF4-FFF2-40B4-BE49-F238E27FC236}">
                <a16:creationId xmlns:a16="http://schemas.microsoft.com/office/drawing/2014/main" id="{D53F4EE3-86C5-1C95-556D-6C039073ADFE}"/>
              </a:ext>
            </a:extLst>
          </p:cNvPr>
          <p:cNvCxnSpPr>
            <a:cxnSpLocks/>
          </p:cNvCxnSpPr>
          <p:nvPr/>
        </p:nvCxnSpPr>
        <p:spPr>
          <a:xfrm flipH="1">
            <a:off x="6104374" y="2577765"/>
            <a:ext cx="330545" cy="1941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9925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8375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9365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1179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48E94-46ED-C5A4-B11D-014532408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494E1-92A3-F132-A470-F60D2D004D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65FA64-19A7-0E3C-2D23-C0DE37A911E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84682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944C8-4150-D485-1DE0-76181B4171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DBFA23-14DB-9A30-6DF6-EF626415F9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EEC672-0F45-5025-AF52-C27946A7D5A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8388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4D5A43-08AD-414F-A5FD-341E26BD12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341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930B8-D668-546E-6A69-C4D91D1B35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6B758-B39C-6EF8-C2AC-85A688AD0A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57D11B7-E06A-7E02-6D8E-8624C9B17C4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0845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5935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3970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buFont typeface="Symbol" panose="05050102010706020507" pitchFamily="18" charset="2"/>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43BB-2F72-46B7-8A47-F39B0156EB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2418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43BB-2F72-46B7-8A47-F39B0156EB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94974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43BB-2F72-46B7-8A47-F39B0156EB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56777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43BB-2F72-46B7-8A47-F39B0156EB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2772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44247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E7246-D7D9-89DF-A445-04B938CCD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8F031-052E-27CA-A41B-B2D7BD1344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4D21CA-8C8C-2AE3-E9B6-786A8A4CA14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6884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D8E27-AB7D-5D66-1096-06AF8E9AD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0828F-6A32-57EA-9F2C-D2F73F4995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364AC1-BAF8-54F9-B3AB-43FFFE79936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24166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992DA-8686-D3FD-6AFD-8D2B79AF7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45E72-C1F4-515D-EA93-D52E8D8A01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5ABB03-A126-54BC-08FC-B64DA32AB49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26318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15828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92705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559668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9C00E-815E-CC46-C9EA-23F498CE0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87D1D-6C6D-3901-47B3-2F33BF46CA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8B156A-EB77-8F48-F486-7A23B569DC4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79187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63089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2984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645418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88122-3D62-4B44-9BE9-7F1024AE0A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123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E4480-C448-C7AF-53AB-553B50E8E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3456B-80FF-5F1B-1DC3-A404480A88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37F29F-81BF-4825-708D-0864876728F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88160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69110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ECFA-11B8-1F0C-1D48-F7FC52CC5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B18D9-35F7-B010-528B-82D62E923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CB331-C682-BC16-F566-A0E1F76E6EC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53959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63C2-072C-31F4-BAD1-3CF7482D2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FD9CB-F969-77C7-70B5-17F45C3911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2F26F1-701F-5D90-6A07-B09762A2D2D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23250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44010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453725">
              <a:lnSpc>
                <a:spcPct val="115000"/>
              </a:lnSpc>
              <a:spcAft>
                <a:spcPts val="794"/>
              </a:spcAft>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8455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5B700-8DAA-DA80-4DEE-D568D2D0E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473B4-34B3-5E5B-CB28-7279012C62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1D6811-A894-3D14-E0A0-35AD07D5AD8F}"/>
              </a:ext>
            </a:extLst>
          </p:cNvPr>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endParaRPr lang="en-US"/>
          </a:p>
        </p:txBody>
      </p:sp>
      <p:sp>
        <p:nvSpPr>
          <p:cNvPr id="4" name="Slide Number Placeholder 3">
            <a:extLst>
              <a:ext uri="{FF2B5EF4-FFF2-40B4-BE49-F238E27FC236}">
                <a16:creationId xmlns:a16="http://schemas.microsoft.com/office/drawing/2014/main" id="{91E28EE8-E3C5-D014-997C-0EDC77D4862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14679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5ABDF-14C8-2A61-EEDA-37A35ED6D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3657B-3C8E-6E23-A03C-6D94CB9CDC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30B3A9-4C45-E0B5-6CD7-675597235A7E}"/>
              </a:ext>
            </a:extLst>
          </p:cNvPr>
          <p:cNvSpPr>
            <a:spLocks noGrp="1"/>
          </p:cNvSpPr>
          <p:nvPr>
            <p:ph type="body" idx="1"/>
          </p:nvPr>
        </p:nvSpPr>
        <p:spPr/>
        <p:txBody>
          <a:bodyPr/>
          <a:lstStyle/>
          <a:p>
            <a:pPr defTabSz="453725">
              <a:lnSpc>
                <a:spcPct val="115000"/>
              </a:lnSpc>
              <a:spcAft>
                <a:spcPts val="794"/>
              </a:spcAft>
              <a:defRPr/>
            </a:pPr>
            <a:endParaRPr lang="en-US"/>
          </a:p>
        </p:txBody>
      </p:sp>
      <p:sp>
        <p:nvSpPr>
          <p:cNvPr id="4" name="Slide Number Placeholder 3">
            <a:extLst>
              <a:ext uri="{FF2B5EF4-FFF2-40B4-BE49-F238E27FC236}">
                <a16:creationId xmlns:a16="http://schemas.microsoft.com/office/drawing/2014/main" id="{B2DF3CD3-DC4A-C0DB-F2D2-6B4DA7502CC9}"/>
              </a:ext>
            </a:extLst>
          </p:cNvPr>
          <p:cNvSpPr>
            <a:spLocks noGrp="1"/>
          </p:cNvSpPr>
          <p:nvPr>
            <p:ph type="sldNum" sz="quarter" idx="5"/>
          </p:nvPr>
        </p:nvSpPr>
        <p:spPr/>
        <p:txBody>
          <a:bodyPr/>
          <a:lstStyle/>
          <a:p>
            <a:pPr marL="0" marR="0" lvl="0" indent="0" algn="r" defTabSz="453725"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3725"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70964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93A1F7-75AE-4CC9-9501-8EF34636DC2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5760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A732F-9046-D1DF-F2E4-F83B93D00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753C2-3A16-9B99-031D-9B110666CC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71ABFF-30E6-D7B7-D951-5A485C115C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DEDC7D-573B-0934-E1AF-108876CB9F6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93A1F7-75AE-4CC9-9501-8EF34636DC2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47657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4493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31155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81C7-F259-B92E-9FEE-41ACAFC3B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90F8B-63AB-939B-54BE-F65EDB1463B5}"/>
              </a:ext>
            </a:extLst>
          </p:cNvPr>
          <p:cNvSpPr>
            <a:spLocks noGrp="1" noRot="1" noChangeAspect="1"/>
          </p:cNvSpPr>
          <p:nvPr>
            <p:ph type="sldImg"/>
          </p:nvPr>
        </p:nvSpPr>
        <p:spPr>
          <a:xfrm>
            <a:off x="606425" y="320675"/>
            <a:ext cx="5511800" cy="3100388"/>
          </a:xfrm>
        </p:spPr>
        <p:txBody>
          <a:bodyPr/>
          <a:lstStyle/>
          <a:p>
            <a:endParaRPr lang="en-US"/>
          </a:p>
        </p:txBody>
      </p:sp>
      <p:sp>
        <p:nvSpPr>
          <p:cNvPr id="3" name="Notes Placeholder 2">
            <a:extLst>
              <a:ext uri="{FF2B5EF4-FFF2-40B4-BE49-F238E27FC236}">
                <a16:creationId xmlns:a16="http://schemas.microsoft.com/office/drawing/2014/main" id="{B657A77D-757A-BE1A-38B2-A683ECADE2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a:p>
        </p:txBody>
      </p:sp>
      <p:sp>
        <p:nvSpPr>
          <p:cNvPr id="4" name="Slide Number Placeholder 3">
            <a:extLst>
              <a:ext uri="{FF2B5EF4-FFF2-40B4-BE49-F238E27FC236}">
                <a16:creationId xmlns:a16="http://schemas.microsoft.com/office/drawing/2014/main" id="{02480F83-8FF1-4815-AF82-7BBD7EFC639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4094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FD948-6A96-ED6B-E6B1-23CF2FA86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DF767-AE80-EF43-E366-94B42DD9BADF}"/>
              </a:ext>
            </a:extLst>
          </p:cNvPr>
          <p:cNvSpPr>
            <a:spLocks noGrp="1" noRot="1" noChangeAspect="1"/>
          </p:cNvSpPr>
          <p:nvPr>
            <p:ph type="sldImg"/>
          </p:nvPr>
        </p:nvSpPr>
        <p:spPr>
          <a:xfrm>
            <a:off x="606425" y="320675"/>
            <a:ext cx="5511800" cy="3100388"/>
          </a:xfrm>
        </p:spPr>
        <p:txBody>
          <a:bodyPr/>
          <a:lstStyle/>
          <a:p>
            <a:endParaRPr lang="en-US"/>
          </a:p>
        </p:txBody>
      </p:sp>
      <p:sp>
        <p:nvSpPr>
          <p:cNvPr id="3" name="Notes Placeholder 2">
            <a:extLst>
              <a:ext uri="{FF2B5EF4-FFF2-40B4-BE49-F238E27FC236}">
                <a16:creationId xmlns:a16="http://schemas.microsoft.com/office/drawing/2014/main" id="{15867BDD-475F-5DA9-2DEA-2E18906BDF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a:extLst>
              <a:ext uri="{FF2B5EF4-FFF2-40B4-BE49-F238E27FC236}">
                <a16:creationId xmlns:a16="http://schemas.microsoft.com/office/drawing/2014/main" id="{0D78F3FC-7C27-82EF-A6AA-074197D15BE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1866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44349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86724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61471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35977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3288" y="307975"/>
            <a:ext cx="5295900" cy="2978150"/>
          </a:xfrm>
        </p:spPr>
      </p:sp>
      <p:sp>
        <p:nvSpPr>
          <p:cNvPr id="3" name="Notes Placeholder 2"/>
          <p:cNvSpPr>
            <a:spLocks noGrp="1"/>
          </p:cNvSpPr>
          <p:nvPr>
            <p:ph type="body" idx="1"/>
          </p:nvPr>
        </p:nvSpPr>
        <p:spPr/>
        <p:txBody>
          <a:bodyPr/>
          <a:lstStyle/>
          <a:p>
            <a:pPr defTabSz="942289">
              <a:spcAft>
                <a:spcPts val="206"/>
              </a:spcAf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8049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9688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AB358-971F-D0EB-7E1F-AFD20590B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EC0B5-30BB-F9AE-DEF5-6E073694EB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D72DC7-E238-9EEF-B7B2-A7EE2E940FF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60044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A45F5-EE78-42F8-DEB8-7A5B2AC41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A8A41-D116-B41E-7708-522FD4FFE1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420D6D-ACD8-DB0F-B257-4FFBF92B3C1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92981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FEAB9-3486-1454-26F8-16DF8495D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4A358-B4D5-8561-EC7E-6DD7D0FC19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BA0277-AB4C-5F1E-9037-C1B6B5E6961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129241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0949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36968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31451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91487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63361-6700-894E-A935-EE1E24DF8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19500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939C-8D23-B7EC-4DEF-3797A5335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E4A67-E8CA-0AF1-2983-744F029A75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2D86003-C8B3-28CC-B3F5-810B06EECA9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11591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917C0-B530-A98C-827B-466762A55F3F}"/>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1CB976C1-D15A-C2EC-B4BD-94A277F3C8B3}"/>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103</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6F28BF16-7FDC-6F3D-B93F-6823A5069DEC}"/>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E3F75A32-12A7-6429-DDEE-90AC5335F4B4}"/>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25385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10/22/26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FBA5-590E-5F12-78F6-164A20FE446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DEB5DEE-A32B-C216-324F-D7CA1D2A71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A7010E7-3B9D-0C54-25B4-4078345C0972}"/>
              </a:ext>
            </a:extLst>
          </p:cNvPr>
          <p:cNvSpPr>
            <a:spLocks noGrp="1"/>
          </p:cNvSpPr>
          <p:nvPr>
            <p:ph type="dt" sz="half" idx="10"/>
          </p:nvPr>
        </p:nvSpPr>
        <p:spPr/>
        <p:txBody>
          <a:bodyPr/>
          <a:lstStyle/>
          <a:p>
            <a:fld id="{4680E709-DA1B-794F-B771-93245377605D}" type="datetimeFigureOut">
              <a:rPr lang="en-US" smtClean="0"/>
              <a:t>10/22/26</a:t>
            </a:fld>
            <a:endParaRPr lang="en-US"/>
          </a:p>
        </p:txBody>
      </p:sp>
      <p:sp>
        <p:nvSpPr>
          <p:cNvPr id="5" name="Footer Placeholder 4">
            <a:extLst>
              <a:ext uri="{FF2B5EF4-FFF2-40B4-BE49-F238E27FC236}">
                <a16:creationId xmlns:a16="http://schemas.microsoft.com/office/drawing/2014/main" id="{F48C81BF-64DD-F437-6F0B-D71ADB073B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6D29C6-C057-601E-38F6-B45567F3D004}"/>
              </a:ext>
            </a:extLst>
          </p:cNvPr>
          <p:cNvSpPr>
            <a:spLocks noGrp="1"/>
          </p:cNvSpPr>
          <p:nvPr>
            <p:ph type="sldNum" sz="quarter" idx="12"/>
          </p:nvPr>
        </p:nvSpPr>
        <p:spPr/>
        <p:txBody>
          <a:bodyPr/>
          <a:lstStyle/>
          <a:p>
            <a:fld id="{549380C4-AB5A-9746-95E1-CFB530936E46}" type="slidenum">
              <a:rPr lang="en-US" smtClean="0"/>
              <a:t>‹#›</a:t>
            </a:fld>
            <a:endParaRPr lang="en-US"/>
          </a:p>
        </p:txBody>
      </p:sp>
    </p:spTree>
    <p:extLst>
      <p:ext uri="{BB962C8B-B14F-4D97-AF65-F5344CB8AC3E}">
        <p14:creationId xmlns:p14="http://schemas.microsoft.com/office/powerpoint/2010/main" val="40136073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One Content">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r>
              <a:rPr lang="en-US"/>
              <a:t>Click to edit Master title style</a:t>
            </a:r>
          </a:p>
        </p:txBody>
      </p:sp>
      <p:sp>
        <p:nvSpPr>
          <p:cNvPr id="9" name="Subtitle 2"/>
          <p:cNvSpPr>
            <a:spLocks noGrp="1"/>
          </p:cNvSpPr>
          <p:nvPr>
            <p:ph type="subTitle" idx="13"/>
          </p:nvPr>
        </p:nvSpPr>
        <p:spPr>
          <a:xfrm>
            <a:off x="575998" y="1062421"/>
            <a:ext cx="8228276" cy="512762"/>
          </a:xfrm>
        </p:spPr>
        <p:txBody>
          <a:bodyPr/>
          <a:lstStyle>
            <a:lvl1pPr marL="0" indent="0" algn="l">
              <a:lnSpc>
                <a:spcPct val="95000"/>
              </a:lnSpc>
              <a:spcBef>
                <a:spcPts val="0"/>
              </a:spcBef>
              <a:buFont typeface="Arial" panose="020B0604020202020204" pitchFamily="34" charset="0"/>
              <a:buChar char="​"/>
              <a:defRPr sz="2800">
                <a:solidFill>
                  <a:schemeClr val="accent1"/>
                </a:solidFill>
              </a:defRPr>
            </a:lvl1pPr>
            <a:lvl2pPr marL="0" indent="0" algn="l">
              <a:spcBef>
                <a:spcPts val="0"/>
              </a:spcBef>
              <a:buFont typeface="Arial" panose="020B0604020202020204" pitchFamily="34" charset="0"/>
              <a:buChar char="​"/>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US"/>
              <a:t>Click to edit Master subtitle style</a:t>
            </a:r>
          </a:p>
        </p:txBody>
      </p:sp>
      <p:sp>
        <p:nvSpPr>
          <p:cNvPr id="3" name="Content Placeholder 3"/>
          <p:cNvSpPr>
            <a:spLocks noGrp="1"/>
          </p:cNvSpPr>
          <p:nvPr>
            <p:ph idx="1"/>
          </p:nvPr>
        </p:nvSpPr>
        <p:spPr>
          <a:xfrm>
            <a:off x="575997" y="1806575"/>
            <a:ext cx="11036566" cy="447379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48410546"/>
      </p:ext>
    </p:extLst>
  </p:cSld>
  <p:clrMapOvr>
    <a:masterClrMapping/>
  </p:clrMapOvr>
  <p:extLst>
    <p:ext uri="{DCECCB84-F9BA-43D5-87BE-67443E8EF086}">
      <p15:sldGuideLst xmlns:p15="http://schemas.microsoft.com/office/powerpoint/2012/main">
        <p15:guide id="1" pos="5546">
          <p15:clr>
            <a:srgbClr val="F26B43"/>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descr="A black background with a black square&#10;&#10;AI-generated content may be incorrect.">
            <a:extLst>
              <a:ext uri="{FF2B5EF4-FFF2-40B4-BE49-F238E27FC236}">
                <a16:creationId xmlns:a16="http://schemas.microsoft.com/office/drawing/2014/main" id="{295DCC77-5D68-699F-0D57-369110ADFAF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48CB75D5-0A2F-8B38-B14E-1C9593DAA977}"/>
              </a:ext>
            </a:extLst>
          </p:cNvPr>
          <p:cNvSpPr>
            <a:spLocks noGrp="1"/>
          </p:cNvSpPr>
          <p:nvPr>
            <p:ph type="title"/>
          </p:nvPr>
        </p:nvSpPr>
        <p:spPr>
          <a:xfrm>
            <a:off x="1957588" y="365125"/>
            <a:ext cx="9396211" cy="1325563"/>
          </a:xfrm>
        </p:spPr>
        <p:txBody>
          <a:bodyPr/>
          <a:lstStyle>
            <a:lvl1pPr>
              <a:defRPr b="1" i="0">
                <a:solidFill>
                  <a:srgbClr val="C00000"/>
                </a:solidFill>
                <a:latin typeface="Avenir Heavy" panose="02000503020000020003" pitchFamily="2" charset="0"/>
              </a:defRPr>
            </a:lvl1pPr>
          </a:lstStyle>
          <a:p>
            <a:endParaRPr lang="en-US" sz="4400" b="1" dirty="0">
              <a:solidFill>
                <a:srgbClr val="C00000"/>
              </a:solidFill>
              <a:latin typeface="Avenir Heavy" panose="02000503020000020003" pitchFamily="2" charset="0"/>
            </a:endParaRPr>
          </a:p>
        </p:txBody>
      </p:sp>
      <p:sp>
        <p:nvSpPr>
          <p:cNvPr id="12" name="Content Placeholder 2">
            <a:extLst>
              <a:ext uri="{FF2B5EF4-FFF2-40B4-BE49-F238E27FC236}">
                <a16:creationId xmlns:a16="http://schemas.microsoft.com/office/drawing/2014/main" id="{26C00DB3-F539-0E38-8F3B-529105D99817}"/>
              </a:ext>
            </a:extLst>
          </p:cNvPr>
          <p:cNvSpPr>
            <a:spLocks noGrp="1"/>
          </p:cNvSpPr>
          <p:nvPr>
            <p:ph idx="1"/>
          </p:nvPr>
        </p:nvSpPr>
        <p:spPr>
          <a:xfrm>
            <a:off x="1957588" y="1825625"/>
            <a:ext cx="9396212" cy="4351338"/>
          </a:xfrm>
        </p:spPr>
        <p:txBody>
          <a:bodyPr/>
          <a:lstStyle>
            <a:lvl1pPr>
              <a:buNone/>
              <a:defRPr sz="2000">
                <a:latin typeface="Avenir Book" panose="02000503020000020003" pitchFamily="2" charset="0"/>
              </a:defRPr>
            </a:lvl1pPr>
          </a:lstStyle>
          <a:p>
            <a:endParaRPr lang="en-US" dirty="0"/>
          </a:p>
        </p:txBody>
      </p:sp>
      <p:pic>
        <p:nvPicPr>
          <p:cNvPr id="2" name="Picture 1">
            <a:extLst>
              <a:ext uri="{FF2B5EF4-FFF2-40B4-BE49-F238E27FC236}">
                <a16:creationId xmlns:a16="http://schemas.microsoft.com/office/drawing/2014/main" id="{102C57AF-18B5-9446-F842-FB2C489A0A9A}"/>
              </a:ext>
            </a:extLst>
          </p:cNvPr>
          <p:cNvPicPr>
            <a:picLocks noChangeAspect="1"/>
          </p:cNvPicPr>
          <p:nvPr userDrawn="1"/>
        </p:nvPicPr>
        <p:blipFill>
          <a:blip r:embed="rId3"/>
          <a:stretch>
            <a:fillRect/>
          </a:stretch>
        </p:blipFill>
        <p:spPr>
          <a:xfrm>
            <a:off x="7883882" y="6353091"/>
            <a:ext cx="4045834" cy="361070"/>
          </a:xfrm>
          <a:prstGeom prst="rect">
            <a:avLst/>
          </a:prstGeom>
        </p:spPr>
      </p:pic>
    </p:spTree>
    <p:extLst>
      <p:ext uri="{BB962C8B-B14F-4D97-AF65-F5344CB8AC3E}">
        <p14:creationId xmlns:p14="http://schemas.microsoft.com/office/powerpoint/2010/main" val="28921714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609600" y="6200775"/>
            <a:ext cx="9528175"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9" name="Date Placeholder 8">
            <a:extLst>
              <a:ext uri="{FF2B5EF4-FFF2-40B4-BE49-F238E27FC236}">
                <a16:creationId xmlns:a16="http://schemas.microsoft.com/office/drawing/2014/main" id="{9B03F247-4297-4973-90A3-0193475AC741}"/>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E358DA9E-BDF5-4DC7-B478-434301DA6253}"/>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32674093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358DA9E-BDF5-4DC7-B478-434301DA6253}"/>
              </a:ext>
              <a:ext uri="{C183D7F6-B498-43B3-948B-1728B52AA6E4}">
                <adec:decorative xmlns:adec="http://schemas.microsoft.com/office/drawing/2017/decorative" val="1"/>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497481" y="6250152"/>
            <a:ext cx="9550800" cy="561048"/>
          </a:xfrm>
        </p:spPr>
        <p:txBody>
          <a:bodyPr lIns="0" tIns="0" rIns="0" bIns="0" anchor="b" anchorCtr="0">
            <a:normAutofit/>
          </a:bodyPr>
          <a:lstStyle>
            <a:lvl1pPr marL="0" indent="0">
              <a:lnSpc>
                <a:spcPct val="100000"/>
              </a:lnSpc>
              <a:spcAft>
                <a:spcPts val="300"/>
              </a:spcAft>
              <a:buNone/>
              <a:defRPr sz="800"/>
            </a:lvl1pPr>
          </a:lstStyle>
          <a:p>
            <a:pPr lvl="0"/>
            <a:r>
              <a:rPr lang="en-US"/>
              <a:t>Footnotes</a:t>
            </a:r>
          </a:p>
        </p:txBody>
      </p:sp>
      <p:sp>
        <p:nvSpPr>
          <p:cNvPr id="9" name="Date Placeholder 8">
            <a:extLst>
              <a:ext uri="{FF2B5EF4-FFF2-40B4-BE49-F238E27FC236}">
                <a16:creationId xmlns:a16="http://schemas.microsoft.com/office/drawing/2014/main" id="{9B03F247-4297-4973-90A3-0193475AC741}"/>
              </a:ext>
              <a:ext uri="{C183D7F6-B498-43B3-948B-1728B52AA6E4}">
                <adec:decorative xmlns:adec="http://schemas.microsoft.com/office/drawing/2017/decorative" val="1"/>
              </a:ext>
            </a:extLst>
          </p:cNvPr>
          <p:cNvSpPr>
            <a:spLocks noGrp="1"/>
          </p:cNvSpPr>
          <p:nvPr>
            <p:ph type="dt" sz="half" idx="1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28055587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1A21DC-D1B5-4C96-0FF8-A8F4C7D5C2A2}"/>
              </a:ext>
            </a:extLst>
          </p:cNvPr>
          <p:cNvSpPr>
            <a:spLocks noGrp="1"/>
          </p:cNvSpPr>
          <p:nvPr>
            <p:ph type="dt" sz="half" idx="10"/>
          </p:nvPr>
        </p:nvSpPr>
        <p:spPr/>
        <p:txBody>
          <a:bodyPr/>
          <a:lstStyle/>
          <a:p>
            <a:fld id="{7A3D5030-31CF-EE4D-B03F-95E6BE2200D6}" type="datetimeFigureOut">
              <a:rPr lang="en-US" smtClean="0"/>
              <a:t>10/22/26</a:t>
            </a:fld>
            <a:endParaRPr lang="en-US"/>
          </a:p>
        </p:txBody>
      </p:sp>
      <p:sp>
        <p:nvSpPr>
          <p:cNvPr id="3" name="Footer Placeholder 2">
            <a:extLst>
              <a:ext uri="{FF2B5EF4-FFF2-40B4-BE49-F238E27FC236}">
                <a16:creationId xmlns:a16="http://schemas.microsoft.com/office/drawing/2014/main" id="{D2A41A56-77EE-8C32-E283-A8824712EA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03EF41-C9CF-1BB5-E177-749C62DD9748}"/>
              </a:ext>
            </a:extLst>
          </p:cNvPr>
          <p:cNvSpPr>
            <a:spLocks noGrp="1"/>
          </p:cNvSpPr>
          <p:nvPr>
            <p:ph type="sldNum" sz="quarter" idx="12"/>
          </p:nvPr>
        </p:nvSpPr>
        <p:spPr/>
        <p:txBody>
          <a:bodyPr/>
          <a:lstStyle/>
          <a:p>
            <a:fld id="{26EA22CA-CFE0-1D40-86B2-A3BF93F73B54}" type="slidenum">
              <a:rPr lang="en-US" smtClean="0"/>
              <a:t>‹#›</a:t>
            </a:fld>
            <a:endParaRPr lang="en-US"/>
          </a:p>
        </p:txBody>
      </p:sp>
    </p:spTree>
    <p:extLst>
      <p:ext uri="{BB962C8B-B14F-4D97-AF65-F5344CB8AC3E}">
        <p14:creationId xmlns:p14="http://schemas.microsoft.com/office/powerpoint/2010/main" val="19291815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27057" y="241934"/>
            <a:ext cx="8247641" cy="907252"/>
          </a:xfrm>
        </p:spPr>
        <p:txBody>
          <a:bodyPr/>
          <a:lstStyle>
            <a:lvl1pPr>
              <a:lnSpc>
                <a:spcPts val="3839"/>
              </a:lnSpc>
              <a:defRPr sz="3732">
                <a:solidFill>
                  <a:schemeClr val="tx2"/>
                </a:solidFill>
                <a:latin typeface="+mj-lt"/>
              </a:defRPr>
            </a:lvl1pPr>
          </a:lstStyle>
          <a:p>
            <a:r>
              <a:rPr lang="en-US" dirty="0"/>
              <a:t>Click to edit Master title style</a:t>
            </a:r>
            <a:endParaRPr lang="en-GB" dirty="0"/>
          </a:p>
        </p:txBody>
      </p:sp>
      <p:cxnSp>
        <p:nvCxnSpPr>
          <p:cNvPr id="10" name="Straight Connector 9"/>
          <p:cNvCxnSpPr/>
          <p:nvPr userDrawn="1"/>
        </p:nvCxnSpPr>
        <p:spPr>
          <a:xfrm flipV="1">
            <a:off x="528323" y="1268964"/>
            <a:ext cx="11135360" cy="9525"/>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CCA7112D-5416-4F9D-98ED-11F5D963980E}"/>
              </a:ext>
            </a:extLst>
          </p:cNvPr>
          <p:cNvSpPr>
            <a:spLocks noGrp="1"/>
          </p:cNvSpPr>
          <p:nvPr>
            <p:ph type="body" sz="quarter" idx="11" hasCustomPrompt="1"/>
          </p:nvPr>
        </p:nvSpPr>
        <p:spPr>
          <a:xfrm>
            <a:off x="527049" y="6259600"/>
            <a:ext cx="4800000" cy="360000"/>
          </a:xfrm>
          <a:prstGeom prst="rect">
            <a:avLst/>
          </a:prstGeom>
        </p:spPr>
        <p:txBody>
          <a:bodyPr lIns="0" tIns="0" rIns="0" bIns="0" anchor="b"/>
          <a:lstStyle>
            <a:lvl1pPr marL="0" indent="0">
              <a:buNone/>
              <a:defRPr sz="1066">
                <a:solidFill>
                  <a:schemeClr val="tx1"/>
                </a:solidFill>
                <a:latin typeface="+mn-lt"/>
                <a:cs typeface="Arial" panose="020B0604020202020204" pitchFamily="34" charset="0"/>
              </a:defRPr>
            </a:lvl1pPr>
          </a:lstStyle>
          <a:p>
            <a:pPr lvl="0"/>
            <a:r>
              <a:rPr lang="en-US" dirty="0"/>
              <a:t>Footnotes</a:t>
            </a:r>
          </a:p>
        </p:txBody>
      </p:sp>
      <p:sp>
        <p:nvSpPr>
          <p:cNvPr id="7" name="Text Placeholder 17">
            <a:extLst>
              <a:ext uri="{FF2B5EF4-FFF2-40B4-BE49-F238E27FC236}">
                <a16:creationId xmlns:a16="http://schemas.microsoft.com/office/drawing/2014/main" id="{CD206B1E-413B-495E-8F38-977C209B7D33}"/>
              </a:ext>
            </a:extLst>
          </p:cNvPr>
          <p:cNvSpPr>
            <a:spLocks noGrp="1"/>
          </p:cNvSpPr>
          <p:nvPr>
            <p:ph type="body" sz="quarter" idx="12" hasCustomPrompt="1"/>
          </p:nvPr>
        </p:nvSpPr>
        <p:spPr>
          <a:xfrm>
            <a:off x="6864951" y="6259600"/>
            <a:ext cx="4800000" cy="360000"/>
          </a:xfrm>
          <a:prstGeom prst="rect">
            <a:avLst/>
          </a:prstGeom>
        </p:spPr>
        <p:txBody>
          <a:bodyPr lIns="0" tIns="0" rIns="0" bIns="0" anchor="b"/>
          <a:lstStyle>
            <a:lvl1pPr marL="212274" indent="-212274" algn="r">
              <a:buNone/>
              <a:defRPr lang="en-GB" sz="1066" dirty="0">
                <a:solidFill>
                  <a:schemeClr val="tx1"/>
                </a:solidFill>
                <a:latin typeface="+mn-lt"/>
              </a:defRPr>
            </a:lvl1pPr>
          </a:lstStyle>
          <a:p>
            <a:pPr marL="0" lvl="0" indent="0"/>
            <a:r>
              <a:rPr lang="en-GB" dirty="0"/>
              <a:t>References</a:t>
            </a:r>
          </a:p>
        </p:txBody>
      </p:sp>
      <p:sp>
        <p:nvSpPr>
          <p:cNvPr id="8" name="Text Placeholder 3">
            <a:extLst>
              <a:ext uri="{FF2B5EF4-FFF2-40B4-BE49-F238E27FC236}">
                <a16:creationId xmlns:a16="http://schemas.microsoft.com/office/drawing/2014/main" id="{A8D61146-BEBD-4D85-8FF5-0615F15509F8}"/>
              </a:ext>
            </a:extLst>
          </p:cNvPr>
          <p:cNvSpPr>
            <a:spLocks noGrp="1"/>
          </p:cNvSpPr>
          <p:nvPr>
            <p:ph type="body" sz="quarter" idx="13" hasCustomPrompt="1"/>
          </p:nvPr>
        </p:nvSpPr>
        <p:spPr>
          <a:xfrm>
            <a:off x="9659802" y="104288"/>
            <a:ext cx="2427877" cy="1343043"/>
          </a:xfrm>
          <a:prstGeom prst="rect">
            <a:avLst/>
          </a:prstGeom>
          <a:noFill/>
        </p:spPr>
        <p:txBody>
          <a:bodyPr anchor="ctr"/>
          <a:lstStyle>
            <a:lvl1pPr marL="0" indent="0">
              <a:buNone/>
              <a:defRPr sz="2133">
                <a:latin typeface="+mn-lt"/>
              </a:defRPr>
            </a:lvl1pPr>
          </a:lstStyle>
          <a:p>
            <a:pPr algn="ctr"/>
            <a:r>
              <a:rPr lang="en-GB" sz="2399" i="1" dirty="0">
                <a:solidFill>
                  <a:schemeClr val="tx2"/>
                </a:solidFill>
              </a:rPr>
              <a:t>Video location</a:t>
            </a:r>
          </a:p>
        </p:txBody>
      </p:sp>
    </p:spTree>
    <p:extLst>
      <p:ext uri="{BB962C8B-B14F-4D97-AF65-F5344CB8AC3E}">
        <p14:creationId xmlns:p14="http://schemas.microsoft.com/office/powerpoint/2010/main" val="3978705325"/>
      </p:ext>
    </p:extLst>
  </p:cSld>
  <p:clrMapOvr>
    <a:masterClrMapping/>
  </p:clrMapOvr>
  <p:transition>
    <p:fade/>
  </p:transition>
  <p:hf hdr="0" ftr="0" dt="0"/>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AF364-3ED0-3806-07A4-F0020CEB7B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D386F3-A89D-7646-A8D6-4D2C9B424B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9525A1-95FE-7987-E07C-C11C1D904A7C}"/>
              </a:ext>
            </a:extLst>
          </p:cNvPr>
          <p:cNvSpPr>
            <a:spLocks noGrp="1"/>
          </p:cNvSpPr>
          <p:nvPr>
            <p:ph type="dt" sz="half" idx="10"/>
          </p:nvPr>
        </p:nvSpPr>
        <p:spPr/>
        <p:txBody>
          <a:bodyPr/>
          <a:lstStyle/>
          <a:p>
            <a:fld id="{6F884E27-0057-4462-8F66-3F35E5FA9C31}" type="datetime1">
              <a:rPr lang="en-US" smtClean="0"/>
              <a:t>10/22/26</a:t>
            </a:fld>
            <a:endParaRPr lang="en-US"/>
          </a:p>
        </p:txBody>
      </p:sp>
      <p:sp>
        <p:nvSpPr>
          <p:cNvPr id="5" name="Footer Placeholder 4">
            <a:extLst>
              <a:ext uri="{FF2B5EF4-FFF2-40B4-BE49-F238E27FC236}">
                <a16:creationId xmlns:a16="http://schemas.microsoft.com/office/drawing/2014/main" id="{31CD6022-5CFA-47E4-DB56-2E85EE30B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69A3E8-3902-5104-6C1E-51027667B3CF}"/>
              </a:ext>
            </a:extLst>
          </p:cNvPr>
          <p:cNvSpPr>
            <a:spLocks noGrp="1"/>
          </p:cNvSpPr>
          <p:nvPr>
            <p:ph type="sldNum" sz="quarter" idx="12"/>
          </p:nvPr>
        </p:nvSpPr>
        <p:spPr/>
        <p:txBody>
          <a:bodyPr/>
          <a:lstStyle/>
          <a:p>
            <a:fld id="{56E501CA-E6D2-42FC-81B6-BE9449D456F7}" type="slidenum">
              <a:rPr lang="en-US" smtClean="0"/>
              <a:t>‹#›</a:t>
            </a:fld>
            <a:endParaRPr lang="en-US"/>
          </a:p>
        </p:txBody>
      </p:sp>
    </p:spTree>
    <p:extLst>
      <p:ext uri="{BB962C8B-B14F-4D97-AF65-F5344CB8AC3E}">
        <p14:creationId xmlns:p14="http://schemas.microsoft.com/office/powerpoint/2010/main" val="37647208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98C1-C120-348F-977B-DBC58CAB0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093307-35DE-FC37-F77D-2D9B07D187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F8533-890A-EFB4-B7C4-21995CE08FD8}"/>
              </a:ext>
            </a:extLst>
          </p:cNvPr>
          <p:cNvSpPr>
            <a:spLocks noGrp="1"/>
          </p:cNvSpPr>
          <p:nvPr>
            <p:ph type="dt" sz="half" idx="10"/>
          </p:nvPr>
        </p:nvSpPr>
        <p:spPr/>
        <p:txBody>
          <a:bodyPr/>
          <a:lstStyle/>
          <a:p>
            <a:fld id="{E93F51D0-F198-4CAE-B84E-7ADFA16B501A}" type="datetime1">
              <a:rPr lang="en-US" smtClean="0"/>
              <a:t>10/22/26</a:t>
            </a:fld>
            <a:endParaRPr lang="en-US"/>
          </a:p>
        </p:txBody>
      </p:sp>
      <p:sp>
        <p:nvSpPr>
          <p:cNvPr id="5" name="Footer Placeholder 4">
            <a:extLst>
              <a:ext uri="{FF2B5EF4-FFF2-40B4-BE49-F238E27FC236}">
                <a16:creationId xmlns:a16="http://schemas.microsoft.com/office/drawing/2014/main" id="{1EC2611A-2367-A643-6D99-45F5F44370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07034-EA41-2BAE-5721-D91A4040F1B9}"/>
              </a:ext>
            </a:extLst>
          </p:cNvPr>
          <p:cNvSpPr>
            <a:spLocks noGrp="1"/>
          </p:cNvSpPr>
          <p:nvPr>
            <p:ph type="sldNum" sz="quarter" idx="12"/>
          </p:nvPr>
        </p:nvSpPr>
        <p:spPr/>
        <p:txBody>
          <a:bodyPr/>
          <a:lstStyle/>
          <a:p>
            <a:fld id="{56E501CA-E6D2-42FC-81B6-BE9449D456F7}" type="slidenum">
              <a:rPr lang="en-US" smtClean="0"/>
              <a:t>‹#›</a:t>
            </a:fld>
            <a:endParaRPr lang="en-US"/>
          </a:p>
        </p:txBody>
      </p:sp>
    </p:spTree>
    <p:extLst>
      <p:ext uri="{BB962C8B-B14F-4D97-AF65-F5344CB8AC3E}">
        <p14:creationId xmlns:p14="http://schemas.microsoft.com/office/powerpoint/2010/main" val="2283934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50709"/>
            <a:ext cx="544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6"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10"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1" name="Content Placeholder 2"/>
          <p:cNvSpPr>
            <a:spLocks noGrp="1"/>
          </p:cNvSpPr>
          <p:nvPr>
            <p:ph idx="15" hasCustomPrompt="1"/>
          </p:nvPr>
        </p:nvSpPr>
        <p:spPr>
          <a:xfrm>
            <a:off x="6240000" y="1645920"/>
            <a:ext cx="544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grpSp>
        <p:nvGrpSpPr>
          <p:cNvPr id="5" name="Group 4">
            <a:extLst>
              <a:ext uri="{FF2B5EF4-FFF2-40B4-BE49-F238E27FC236}">
                <a16:creationId xmlns:a16="http://schemas.microsoft.com/office/drawing/2014/main" id="{6FEC5DBD-E105-DCA0-F133-FF10061FF704}"/>
              </a:ext>
            </a:extLst>
          </p:cNvPr>
          <p:cNvGrpSpPr/>
          <p:nvPr userDrawn="1"/>
        </p:nvGrpSpPr>
        <p:grpSpPr>
          <a:xfrm>
            <a:off x="8403101" y="-5831"/>
            <a:ext cx="3657600" cy="365760"/>
            <a:chOff x="6965004" y="-4374"/>
            <a:chExt cx="2083131" cy="419072"/>
          </a:xfrm>
        </p:grpSpPr>
        <p:sp>
          <p:nvSpPr>
            <p:cNvPr id="8" name="Rectangle: Top Corners Rounded 7">
              <a:extLst>
                <a:ext uri="{FF2B5EF4-FFF2-40B4-BE49-F238E27FC236}">
                  <a16:creationId xmlns:a16="http://schemas.microsoft.com/office/drawing/2014/main" id="{3E2D1F38-BE61-4DAF-5415-E223B5E47AFF}"/>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9" name="TextBox 8">
              <a:extLst>
                <a:ext uri="{FF2B5EF4-FFF2-40B4-BE49-F238E27FC236}">
                  <a16:creationId xmlns:a16="http://schemas.microsoft.com/office/drawing/2014/main" id="{8B59C0AE-1AB9-EC2F-3AD1-386B744A724D}"/>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extLst>
      <p:ext uri="{BB962C8B-B14F-4D97-AF65-F5344CB8AC3E}">
        <p14:creationId xmlns:p14="http://schemas.microsoft.com/office/powerpoint/2010/main" val="2607505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558800" y="1284457"/>
            <a:ext cx="9364951" cy="4069252"/>
          </a:xfrm>
          <a:prstGeom prst="rect">
            <a:avLst/>
          </a:prstGeom>
        </p:spPr>
        <p:txBody>
          <a:bodyPr vert="horz"/>
          <a:lstStyle>
            <a:lvl1pPr marL="0" indent="0">
              <a:spcBef>
                <a:spcPts val="0"/>
              </a:spcBef>
              <a:buClr>
                <a:srgbClr val="830051"/>
              </a:buClr>
              <a:buFont typeface="Arial" pitchFamily="34" charset="0"/>
              <a:buNone/>
              <a:defRPr sz="3200" baseline="0">
                <a:solidFill>
                  <a:schemeClr val="tx1"/>
                </a:solidFill>
                <a:latin typeface="Arial" pitchFamily="34" charset="0"/>
                <a:cs typeface="Arial" pitchFamily="34" charset="0"/>
              </a:defRPr>
            </a:lvl1pPr>
            <a:lvl2pPr marL="457189" indent="0">
              <a:buNone/>
              <a:defRPr sz="2400"/>
            </a:lvl2pPr>
            <a:lvl3pPr marL="914377" indent="0">
              <a:buNone/>
              <a:defRPr sz="2400"/>
            </a:lvl3pPr>
            <a:lvl4pPr marL="1371566" indent="0">
              <a:buNone/>
              <a:defRPr sz="2400"/>
            </a:lvl4pPr>
            <a:lvl5pPr marL="1828754" indent="0">
              <a:buNone/>
              <a:defRPr sz="2400"/>
            </a:lvl5pPr>
          </a:lstStyle>
          <a:p>
            <a:pPr lvl="0"/>
            <a:r>
              <a:rPr lang="en-GB" noProof="0"/>
              <a:t>Click to add introduction text</a:t>
            </a:r>
          </a:p>
        </p:txBody>
      </p:sp>
      <p:sp>
        <p:nvSpPr>
          <p:cNvPr id="8" name="Title 8"/>
          <p:cNvSpPr>
            <a:spLocks noGrp="1"/>
          </p:cNvSpPr>
          <p:nvPr>
            <p:ph type="title" hasCustomPrompt="1"/>
          </p:nvPr>
        </p:nvSpPr>
        <p:spPr>
          <a:xfrm>
            <a:off x="430126" y="482600"/>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rgbClr val="8D1D58"/>
                </a:solidFill>
                <a:latin typeface="Arial" pitchFamily="34" charset="0"/>
                <a:ea typeface="+mj-ea"/>
                <a:cs typeface="Arial" pitchFamily="34" charset="0"/>
              </a:defRPr>
            </a:lvl1pPr>
          </a:lstStyle>
          <a:p>
            <a:r>
              <a:rPr lang="en-GB" noProof="0"/>
              <a:t>Click to add master title</a:t>
            </a:r>
          </a:p>
        </p:txBody>
      </p:sp>
      <p:sp>
        <p:nvSpPr>
          <p:cNvPr id="6"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grpSp>
        <p:nvGrpSpPr>
          <p:cNvPr id="7" name="Group 6">
            <a:extLst>
              <a:ext uri="{FF2B5EF4-FFF2-40B4-BE49-F238E27FC236}">
                <a16:creationId xmlns:a16="http://schemas.microsoft.com/office/drawing/2014/main" id="{24F4EA85-F3C7-86DD-E5A8-DC51C73B7A1D}"/>
              </a:ext>
            </a:extLst>
          </p:cNvPr>
          <p:cNvGrpSpPr/>
          <p:nvPr userDrawn="1"/>
        </p:nvGrpSpPr>
        <p:grpSpPr>
          <a:xfrm>
            <a:off x="8403101" y="-5831"/>
            <a:ext cx="3657600" cy="365760"/>
            <a:chOff x="6965004" y="-4374"/>
            <a:chExt cx="2083131" cy="419072"/>
          </a:xfrm>
        </p:grpSpPr>
        <p:sp>
          <p:nvSpPr>
            <p:cNvPr id="3" name="Rectangle: Top Corners Rounded 2">
              <a:extLst>
                <a:ext uri="{FF2B5EF4-FFF2-40B4-BE49-F238E27FC236}">
                  <a16:creationId xmlns:a16="http://schemas.microsoft.com/office/drawing/2014/main" id="{1A987DC2-975A-FD6B-7917-C54CE86E3E7B}"/>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5" name="TextBox 4">
              <a:extLst>
                <a:ext uri="{FF2B5EF4-FFF2-40B4-BE49-F238E27FC236}">
                  <a16:creationId xmlns:a16="http://schemas.microsoft.com/office/drawing/2014/main" id="{3CF45D62-1F15-FA29-1772-7DD227EA3B80}"/>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extLst>
      <p:ext uri="{BB962C8B-B14F-4D97-AF65-F5344CB8AC3E}">
        <p14:creationId xmlns:p14="http://schemas.microsoft.com/office/powerpoint/2010/main" val="1222842796"/>
      </p:ext>
    </p:extLst>
  </p:cSld>
  <p:clrMapOvr>
    <a:masterClrMapping/>
  </p:clrMapOvr>
  <p:extLst>
    <p:ext uri="{DCECCB84-F9BA-43D5-87BE-67443E8EF086}">
      <p15:sldGuideLst xmlns:p15="http://schemas.microsoft.com/office/powerpoint/2012/main">
        <p15:guide id="1" orient="horz" pos="3012">
          <p15:clr>
            <a:srgbClr val="FBAE40"/>
          </p15:clr>
        </p15:guide>
        <p15:guide id="2" pos="264">
          <p15:clr>
            <a:srgbClr val="FBAE40"/>
          </p15:clr>
        </p15:guide>
        <p15:guide id="3" orient="horz" pos="228">
          <p15:clr>
            <a:srgbClr val="FBAE40"/>
          </p15:clr>
        </p15:guide>
        <p15:guide id="4" pos="549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5" y="192000"/>
            <a:ext cx="11687535" cy="672000"/>
          </a:xfrm>
          <a:prstGeom prst="rect">
            <a:avLst/>
          </a:prstGeom>
        </p:spPr>
        <p:txBody>
          <a:bodyPr vert="horz"/>
          <a:lstStyle>
            <a:lvl1pPr algn="l">
              <a:lnSpc>
                <a:spcPct val="100000"/>
              </a:lnSpc>
              <a:defRPr sz="3200" b="1" baseline="0">
                <a:solidFill>
                  <a:srgbClr val="830051"/>
                </a:solidFill>
                <a:latin typeface="Arial" pitchFamily="34" charset="0"/>
                <a:cs typeface="Arial" pitchFamily="34" charset="0"/>
              </a:defRPr>
            </a:lvl1pPr>
          </a:lstStyle>
          <a:p>
            <a:r>
              <a:rPr lang="en-GB" noProof="0"/>
              <a:t>Click to add title</a:t>
            </a:r>
          </a:p>
        </p:txBody>
      </p:sp>
      <p:sp>
        <p:nvSpPr>
          <p:cNvPr id="6"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316800" y="1645920"/>
            <a:ext cx="9408000" cy="2157984"/>
          </a:xfrm>
          <a:prstGeom prst="rect">
            <a:avLst/>
          </a:prstGeom>
        </p:spPr>
        <p:txBody>
          <a:bodyPr/>
          <a:lstStyle>
            <a:lvl1pPr marL="239989" indent="-239989">
              <a:lnSpc>
                <a:spcPct val="100000"/>
              </a:lnSpc>
              <a:spcBef>
                <a:spcPts val="0"/>
              </a:spcBef>
              <a:buClr>
                <a:srgbClr val="830051"/>
              </a:buClr>
              <a:buFont typeface="Arial" pitchFamily="34" charset="0"/>
              <a:buChar char="•"/>
              <a:defRPr sz="2400">
                <a:solidFill>
                  <a:schemeClr val="tx1"/>
                </a:solidFill>
                <a:latin typeface="Arial" pitchFamily="34" charset="0"/>
                <a:cs typeface="Arial" pitchFamily="34" charset="0"/>
              </a:defRPr>
            </a:lvl1pPr>
            <a:lvl2pPr marL="719965" indent="-239989">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58" indent="-239989">
              <a:defRPr sz="1867">
                <a:latin typeface="Arial" pitchFamily="34" charset="0"/>
                <a:cs typeface="Arial" pitchFamily="34" charset="0"/>
              </a:defRPr>
            </a:lvl4pPr>
            <a:lvl5pPr marL="830358">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grpSp>
        <p:nvGrpSpPr>
          <p:cNvPr id="3" name="Group 2">
            <a:extLst>
              <a:ext uri="{FF2B5EF4-FFF2-40B4-BE49-F238E27FC236}">
                <a16:creationId xmlns:a16="http://schemas.microsoft.com/office/drawing/2014/main" id="{D335F329-B38F-4F53-3A30-401843CA0CA9}"/>
              </a:ext>
            </a:extLst>
          </p:cNvPr>
          <p:cNvGrpSpPr/>
          <p:nvPr userDrawn="1"/>
        </p:nvGrpSpPr>
        <p:grpSpPr>
          <a:xfrm>
            <a:off x="8403101" y="-5831"/>
            <a:ext cx="3657600" cy="365760"/>
            <a:chOff x="6965004" y="-4374"/>
            <a:chExt cx="2083131" cy="419072"/>
          </a:xfrm>
        </p:grpSpPr>
        <p:sp>
          <p:nvSpPr>
            <p:cNvPr id="4" name="Rectangle: Top Corners Rounded 3">
              <a:extLst>
                <a:ext uri="{FF2B5EF4-FFF2-40B4-BE49-F238E27FC236}">
                  <a16:creationId xmlns:a16="http://schemas.microsoft.com/office/drawing/2014/main" id="{0807CE6F-33EB-F81D-FFED-2DE2F173F0B7}"/>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11" name="TextBox 10">
              <a:extLst>
                <a:ext uri="{FF2B5EF4-FFF2-40B4-BE49-F238E27FC236}">
                  <a16:creationId xmlns:a16="http://schemas.microsoft.com/office/drawing/2014/main" id="{E7D0ABF3-3FE7-5D90-6F18-7F2EC16D9FF7}"/>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extLst>
      <p:ext uri="{BB962C8B-B14F-4D97-AF65-F5344CB8AC3E}">
        <p14:creationId xmlns:p14="http://schemas.microsoft.com/office/powerpoint/2010/main" val="716609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A1D86AD-E94C-4C79-70C7-34ABD0E9D63F}"/>
              </a:ext>
            </a:extLst>
          </p:cNvPr>
          <p:cNvGrpSpPr/>
          <p:nvPr userDrawn="1"/>
        </p:nvGrpSpPr>
        <p:grpSpPr>
          <a:xfrm>
            <a:off x="8403101" y="-5831"/>
            <a:ext cx="3657600" cy="365760"/>
            <a:chOff x="6965004" y="-4374"/>
            <a:chExt cx="2083131" cy="419072"/>
          </a:xfrm>
        </p:grpSpPr>
        <p:sp>
          <p:nvSpPr>
            <p:cNvPr id="4" name="Rectangle: Top Corners Rounded 3">
              <a:extLst>
                <a:ext uri="{FF2B5EF4-FFF2-40B4-BE49-F238E27FC236}">
                  <a16:creationId xmlns:a16="http://schemas.microsoft.com/office/drawing/2014/main" id="{18C5463B-9CBE-D1FE-D681-8C0D74430173}"/>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8" name="TextBox 7">
              <a:extLst>
                <a:ext uri="{FF2B5EF4-FFF2-40B4-BE49-F238E27FC236}">
                  <a16:creationId xmlns:a16="http://schemas.microsoft.com/office/drawing/2014/main" id="{E9E0D881-159D-C39F-390F-178D4DC597A9}"/>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extLst>
      <p:ext uri="{BB962C8B-B14F-4D97-AF65-F5344CB8AC3E}">
        <p14:creationId xmlns:p14="http://schemas.microsoft.com/office/powerpoint/2010/main" val="21031624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1C4BF9-8050-BD88-FA2D-0512A206EF15}"/>
              </a:ext>
            </a:extLst>
          </p:cNvPr>
          <p:cNvGrpSpPr/>
          <p:nvPr userDrawn="1"/>
        </p:nvGrpSpPr>
        <p:grpSpPr>
          <a:xfrm>
            <a:off x="8403101" y="-5831"/>
            <a:ext cx="3657600" cy="365760"/>
            <a:chOff x="6965004" y="-4374"/>
            <a:chExt cx="2083131" cy="419072"/>
          </a:xfrm>
        </p:grpSpPr>
        <p:sp>
          <p:nvSpPr>
            <p:cNvPr id="3" name="Rectangle: Top Corners Rounded 2">
              <a:extLst>
                <a:ext uri="{FF2B5EF4-FFF2-40B4-BE49-F238E27FC236}">
                  <a16:creationId xmlns:a16="http://schemas.microsoft.com/office/drawing/2014/main" id="{70E06D95-EDCA-EC17-B068-BB8551F141AD}"/>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4" name="TextBox 3">
              <a:extLst>
                <a:ext uri="{FF2B5EF4-FFF2-40B4-BE49-F238E27FC236}">
                  <a16:creationId xmlns:a16="http://schemas.microsoft.com/office/drawing/2014/main" id="{171E626F-FD6C-47CE-F619-A0EDBB46556B}"/>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extLst>
      <p:ext uri="{BB962C8B-B14F-4D97-AF65-F5344CB8AC3E}">
        <p14:creationId xmlns:p14="http://schemas.microsoft.com/office/powerpoint/2010/main" val="15346642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5"/>
            <a:ext cx="11376024" cy="4608000"/>
          </a:xfrm>
        </p:spPr>
        <p:txBody>
          <a:bodyPr>
            <a:noAutofit/>
          </a:bodyPr>
          <a:lstStyle>
            <a:lvl1pPr>
              <a:lnSpc>
                <a:spcPct val="100000"/>
              </a:lnSpc>
              <a:spcBef>
                <a:spcPts val="600"/>
              </a:spcBef>
              <a:spcAft>
                <a:spcPts val="600"/>
              </a:spcAft>
              <a:defRPr/>
            </a:lvl1pPr>
            <a:lvl2pPr marL="460788" indent="-228594">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07989" y="6200776"/>
            <a:ext cx="9729787" cy="657225"/>
          </a:xfrm>
        </p:spPr>
        <p:txBody>
          <a:bodyPr anchor="b" anchorCtr="0">
            <a:noAutofit/>
          </a:bodyPr>
          <a:lstStyle>
            <a:lvl1pPr>
              <a:lnSpc>
                <a:spcPct val="100000"/>
              </a:lnSpc>
              <a:spcAft>
                <a:spcPts val="300"/>
              </a:spcAft>
              <a:buNone/>
              <a:defRPr sz="800"/>
            </a:lvl1pPr>
          </a:lstStyle>
          <a:p>
            <a:pPr lvl="0"/>
            <a:r>
              <a:rPr lang="en-US"/>
              <a:t>Footnotes</a:t>
            </a:r>
          </a:p>
        </p:txBody>
      </p:sp>
      <p:grpSp>
        <p:nvGrpSpPr>
          <p:cNvPr id="4" name="Group 3">
            <a:extLst>
              <a:ext uri="{FF2B5EF4-FFF2-40B4-BE49-F238E27FC236}">
                <a16:creationId xmlns:a16="http://schemas.microsoft.com/office/drawing/2014/main" id="{01E41E41-47AB-8834-DE8C-FA5768943626}"/>
              </a:ext>
            </a:extLst>
          </p:cNvPr>
          <p:cNvGrpSpPr/>
          <p:nvPr userDrawn="1"/>
        </p:nvGrpSpPr>
        <p:grpSpPr>
          <a:xfrm>
            <a:off x="8403101" y="-5831"/>
            <a:ext cx="3657600" cy="365760"/>
            <a:chOff x="6965004" y="-4374"/>
            <a:chExt cx="2083131" cy="419072"/>
          </a:xfrm>
        </p:grpSpPr>
        <p:sp>
          <p:nvSpPr>
            <p:cNvPr id="5" name="Rectangle: Top Corners Rounded 4">
              <a:extLst>
                <a:ext uri="{FF2B5EF4-FFF2-40B4-BE49-F238E27FC236}">
                  <a16:creationId xmlns:a16="http://schemas.microsoft.com/office/drawing/2014/main" id="{4BCBF526-8527-D9DD-B9D7-262CD935F556}"/>
                </a:ext>
              </a:extLst>
            </p:cNvPr>
            <p:cNvSpPr/>
            <p:nvPr userDrawn="1"/>
          </p:nvSpPr>
          <p:spPr>
            <a:xfrm flipV="1">
              <a:off x="6965004" y="-4374"/>
              <a:ext cx="2083131" cy="419072"/>
            </a:xfrm>
            <a:prstGeom prst="round2SameRect">
              <a:avLst/>
            </a:prstGeom>
            <a:ln/>
          </p:spPr>
          <p:style>
            <a:lnRef idx="2">
              <a:schemeClr val="accent2"/>
            </a:lnRef>
            <a:fillRef idx="1">
              <a:schemeClr val="lt1"/>
            </a:fillRef>
            <a:effectRef idx="0">
              <a:schemeClr val="accent2"/>
            </a:effectRef>
            <a:fontRef idx="minor">
              <a:schemeClr val="dk1"/>
            </a:fontRef>
          </p:style>
          <p:txBody>
            <a:bodyPr rtlCol="0" anchor="b"/>
            <a:lstStyle/>
            <a:p>
              <a:pPr algn="ctr"/>
              <a:endParaRPr lang="en-US" sz="1467" b="1"/>
            </a:p>
          </p:txBody>
        </p:sp>
        <p:sp>
          <p:nvSpPr>
            <p:cNvPr id="13" name="TextBox 12">
              <a:extLst>
                <a:ext uri="{FF2B5EF4-FFF2-40B4-BE49-F238E27FC236}">
                  <a16:creationId xmlns:a16="http://schemas.microsoft.com/office/drawing/2014/main" id="{9D44E0DC-672C-AA5A-A8E4-01884953D451}"/>
                </a:ext>
              </a:extLst>
            </p:cNvPr>
            <p:cNvSpPr txBox="1"/>
            <p:nvPr userDrawn="1"/>
          </p:nvSpPr>
          <p:spPr>
            <a:xfrm>
              <a:off x="6965004" y="34757"/>
              <a:ext cx="2083131" cy="340810"/>
            </a:xfrm>
            <a:prstGeom prst="rect">
              <a:avLst/>
            </a:prstGeom>
            <a:noFill/>
          </p:spPr>
          <p:txBody>
            <a:bodyPr wrap="square" anchor="ctr" anchorCtr="0">
              <a:spAutoFit/>
            </a:bodyPr>
            <a:lstStyle/>
            <a:p>
              <a:pPr algn="ctr"/>
              <a:r>
                <a:rPr lang="en-US" sz="1333" b="1">
                  <a:solidFill>
                    <a:schemeClr val="accent2"/>
                  </a:solidFill>
                </a:rPr>
                <a:t>Phase 1 Study of Surovatamig: FL Cohort</a:t>
              </a:r>
            </a:p>
          </p:txBody>
        </p:sp>
      </p:grpSp>
    </p:spTree>
    <p:custDataLst>
      <p:tags r:id="rId1"/>
    </p:custDataLst>
    <p:extLst>
      <p:ext uri="{BB962C8B-B14F-4D97-AF65-F5344CB8AC3E}">
        <p14:creationId xmlns:p14="http://schemas.microsoft.com/office/powerpoint/2010/main" val="3756001133"/>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031952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0539228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2"/>
            <a:ext cx="10358967" cy="5120640"/>
          </a:xfr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28233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1000290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22645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09672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081202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4577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9061267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5701625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38235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80014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58824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8339762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9627423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1203542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30798489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0501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2 Plain Cropp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3873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7729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3447952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87018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12760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2_Doctor Quot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1397000" y="1871133"/>
            <a:ext cx="9874253" cy="4343933"/>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3932440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3_Doctor Cas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2370667" y="1684339"/>
            <a:ext cx="8900586" cy="4530727"/>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12668941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8292349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37963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08359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08935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0730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9756338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19439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20010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51116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97024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2298762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2160490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7705618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064270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7063191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xfrm>
            <a:off x="609600" y="6245225"/>
            <a:ext cx="2844800" cy="476251"/>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4165600" y="6245225"/>
            <a:ext cx="3860800" cy="476251"/>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8737600" y="6245225"/>
            <a:ext cx="2844800" cy="476251"/>
          </a:xfrm>
          <a:prstGeom prst="rect">
            <a:avLst/>
          </a:prstGeom>
          <a:ln/>
        </p:spPr>
        <p:txBody>
          <a:bodyPr/>
          <a:lstStyle>
            <a:lvl1pPr>
              <a:defRPr/>
            </a:lvl1pPr>
          </a:lstStyle>
          <a:p>
            <a:pPr>
              <a:defRPr/>
            </a:pPr>
            <a:fld id="{02EF6B24-FE7E-4152-9978-735038326281}" type="slidenum">
              <a:rPr lang="en-GB"/>
              <a:pPr>
                <a:defRPr/>
              </a:pPr>
              <a:t>‹#›</a:t>
            </a:fld>
            <a:endParaRPr lang="en-GB"/>
          </a:p>
        </p:txBody>
      </p:sp>
    </p:spTree>
    <p:extLst>
      <p:ext uri="{BB962C8B-B14F-4D97-AF65-F5344CB8AC3E}">
        <p14:creationId xmlns:p14="http://schemas.microsoft.com/office/powerpoint/2010/main" val="23310483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4_Questions Faculty">
    <p:spTree>
      <p:nvGrpSpPr>
        <p:cNvPr id="1" name=""/>
        <p:cNvGrpSpPr/>
        <p:nvPr/>
      </p:nvGrpSpPr>
      <p:grpSpPr>
        <a:xfrm>
          <a:off x="0" y="0"/>
          <a:ext cx="0" cy="0"/>
          <a:chOff x="0" y="0"/>
          <a:chExt cx="0" cy="0"/>
        </a:xfrm>
      </p:grpSpPr>
      <p:sp>
        <p:nvSpPr>
          <p:cNvPr id="2" name="Title 1"/>
          <p:cNvSpPr>
            <a:spLocks noGrp="1"/>
          </p:cNvSpPr>
          <p:nvPr>
            <p:ph type="title"/>
          </p:nvPr>
        </p:nvSpPr>
        <p:spPr>
          <a:xfrm>
            <a:off x="3698239" y="524933"/>
            <a:ext cx="7573014"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698237" y="1684339"/>
            <a:ext cx="7573015" cy="4530727"/>
          </a:xfrm>
        </p:spPr>
        <p:txBody>
          <a:bodyPr/>
          <a:lstStyle>
            <a:lvl1pPr marL="393192">
              <a:buFont typeface="Arial" panose="020B0604020202020204" pitchFamily="34" charset="0"/>
              <a:buChar char="•"/>
              <a:defRPr sz="2400" b="0"/>
            </a:lvl1pPr>
            <a:lvl2pPr>
              <a:buNone/>
              <a:defRPr b="0"/>
            </a:lvl2pPr>
            <a:lvl3pPr>
              <a:buNone/>
              <a:defRPr b="0"/>
            </a:lvl3pPr>
            <a:lvl4pPr>
              <a:buNone/>
              <a:defRPr b="0"/>
            </a:lvl4pPr>
            <a:lvl5pPr>
              <a:buNone/>
              <a:defRPr b="0"/>
            </a:lvl5pPr>
          </a:lstStyle>
          <a:p>
            <a:pPr lvl="0"/>
            <a:r>
              <a:rPr lang="en-US" dirty="0"/>
              <a:t>Click to edit Master text styles</a:t>
            </a:r>
          </a:p>
        </p:txBody>
      </p:sp>
      <p:pic>
        <p:nvPicPr>
          <p:cNvPr id="5" name="Picture 4">
            <a:extLst>
              <a:ext uri="{FF2B5EF4-FFF2-40B4-BE49-F238E27FC236}">
                <a16:creationId xmlns:a16="http://schemas.microsoft.com/office/drawing/2014/main" id="{654A40AC-5D30-B1C1-81B2-09D7A67B17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4964" y="524933"/>
            <a:ext cx="2993482" cy="1683834"/>
          </a:xfrm>
          <a:prstGeom prst="rect">
            <a:avLst/>
          </a:prstGeom>
          <a:effectLst/>
        </p:spPr>
      </p:pic>
    </p:spTree>
    <p:extLst>
      <p:ext uri="{BB962C8B-B14F-4D97-AF65-F5344CB8AC3E}">
        <p14:creationId xmlns:p14="http://schemas.microsoft.com/office/powerpoint/2010/main" val="40370503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theme" Target="../theme/theme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theme" Target="../theme/theme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5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 Type="http://schemas.openxmlformats.org/officeDocument/2006/relationships/slideLayout" Target="../slideLayouts/slideLayout59.xml"/><Relationship Id="rId21" Type="http://schemas.openxmlformats.org/officeDocument/2006/relationships/theme" Target="../theme/theme8.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image" Target="../media/image1.png"/><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image" Target="../media/image14.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image" Target="../media/image17.jpeg"/><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image" Target="../media/image14.jpg"/><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46F573-22BD-4F64-279C-81C83699E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940D0F-8CAC-411D-4269-73DD53ABD7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0455B8A-2CEB-4AA9-2600-C5B0712924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80E709-DA1B-794F-B771-93245377605D}" type="datetimeFigureOut">
              <a:rPr lang="en-US" smtClean="0"/>
              <a:t>10/22/26</a:t>
            </a:fld>
            <a:endParaRPr lang="en-US"/>
          </a:p>
        </p:txBody>
      </p:sp>
      <p:sp>
        <p:nvSpPr>
          <p:cNvPr id="5" name="Footer Placeholder 4">
            <a:extLst>
              <a:ext uri="{FF2B5EF4-FFF2-40B4-BE49-F238E27FC236}">
                <a16:creationId xmlns:a16="http://schemas.microsoft.com/office/drawing/2014/main" id="{56B6E3D9-85C0-C595-8BB2-ED7B3DA1C8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B0C85A-251E-7A26-EEAC-DEEF3F8BB0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9380C4-AB5A-9746-95E1-CFB530936E46}" type="slidenum">
              <a:rPr lang="en-US" smtClean="0"/>
              <a:t>‹#›</a:t>
            </a:fld>
            <a:endParaRPr lang="en-US"/>
          </a:p>
        </p:txBody>
      </p:sp>
    </p:spTree>
    <p:extLst>
      <p:ext uri="{BB962C8B-B14F-4D97-AF65-F5344CB8AC3E}">
        <p14:creationId xmlns:p14="http://schemas.microsoft.com/office/powerpoint/2010/main" val="3446786631"/>
      </p:ext>
    </p:extLst>
  </p:cSld>
  <p:clrMap bg1="lt1" tx1="dk1" bg2="lt2" tx2="dk2" accent1="accent1" accent2="accent2" accent3="accent3" accent4="accent4" accent5="accent5" accent6="accent6" hlink="hlink" folHlink="folHlink"/>
  <p:sldLayoutIdLst>
    <p:sldLayoutId id="2147485608" r:id="rId1"/>
    <p:sldLayoutId id="2147485611" r:id="rId2"/>
    <p:sldLayoutId id="2147485621" r:id="rId3"/>
    <p:sldLayoutId id="2147485629" r:id="rId4"/>
    <p:sldLayoutId id="2147485630" r:id="rId5"/>
    <p:sldLayoutId id="214748563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527047" y="241925"/>
            <a:ext cx="8247651" cy="90725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Click to edit Master title style</a:t>
            </a:r>
            <a:endParaRPr lang="fr-BE" dirty="0"/>
          </a:p>
        </p:txBody>
      </p:sp>
    </p:spTree>
    <p:extLst>
      <p:ext uri="{BB962C8B-B14F-4D97-AF65-F5344CB8AC3E}">
        <p14:creationId xmlns:p14="http://schemas.microsoft.com/office/powerpoint/2010/main" val="2861491029"/>
      </p:ext>
    </p:extLst>
  </p:cSld>
  <p:clrMap bg1="lt1" tx1="dk1" bg2="lt2" tx2="dk2" accent1="accent1" accent2="accent2" accent3="accent3" accent4="accent4" accent5="accent5" accent6="accent6" hlink="hlink" folHlink="folHlink"/>
  <p:sldLayoutIdLst>
    <p:sldLayoutId id="2147485613" r:id="rId1"/>
  </p:sldLayoutIdLst>
  <p:transition>
    <p:fade/>
  </p:transition>
  <p:txStyles>
    <p:titleStyle>
      <a:lvl1pPr algn="l" rtl="0" eaLnBrk="1" fontAlgn="base" hangingPunct="1">
        <a:lnSpc>
          <a:spcPts val="3839"/>
        </a:lnSpc>
        <a:spcBef>
          <a:spcPct val="0"/>
        </a:spcBef>
        <a:spcAft>
          <a:spcPct val="0"/>
        </a:spcAft>
        <a:defRPr sz="3732" b="1" kern="1200">
          <a:solidFill>
            <a:schemeClr val="tx2"/>
          </a:solidFill>
          <a:latin typeface="+mj-lt"/>
          <a:ea typeface="+mj-ea"/>
          <a:cs typeface="Arial" pitchFamily="34" charset="0"/>
        </a:defRPr>
      </a:lvl1pPr>
      <a:lvl2pPr algn="l" rtl="0" eaLnBrk="1" fontAlgn="base" hangingPunct="1">
        <a:spcBef>
          <a:spcPct val="0"/>
        </a:spcBef>
        <a:spcAft>
          <a:spcPct val="0"/>
        </a:spcAft>
        <a:defRPr sz="3599" b="1">
          <a:solidFill>
            <a:srgbClr val="00B0F0"/>
          </a:solidFill>
          <a:latin typeface="Arial" charset="0"/>
          <a:cs typeface="Arial" charset="0"/>
        </a:defRPr>
      </a:lvl2pPr>
      <a:lvl3pPr algn="l" rtl="0" eaLnBrk="1" fontAlgn="base" hangingPunct="1">
        <a:spcBef>
          <a:spcPct val="0"/>
        </a:spcBef>
        <a:spcAft>
          <a:spcPct val="0"/>
        </a:spcAft>
        <a:defRPr sz="3599" b="1">
          <a:solidFill>
            <a:srgbClr val="00B0F0"/>
          </a:solidFill>
          <a:latin typeface="Arial" charset="0"/>
          <a:cs typeface="Arial" charset="0"/>
        </a:defRPr>
      </a:lvl3pPr>
      <a:lvl4pPr algn="l" rtl="0" eaLnBrk="1" fontAlgn="base" hangingPunct="1">
        <a:spcBef>
          <a:spcPct val="0"/>
        </a:spcBef>
        <a:spcAft>
          <a:spcPct val="0"/>
        </a:spcAft>
        <a:defRPr sz="3599" b="1">
          <a:solidFill>
            <a:srgbClr val="00B0F0"/>
          </a:solidFill>
          <a:latin typeface="Arial" charset="0"/>
          <a:cs typeface="Arial" charset="0"/>
        </a:defRPr>
      </a:lvl4pPr>
      <a:lvl5pPr algn="l" rtl="0" eaLnBrk="1" fontAlgn="base" hangingPunct="1">
        <a:spcBef>
          <a:spcPct val="0"/>
        </a:spcBef>
        <a:spcAft>
          <a:spcPct val="0"/>
        </a:spcAft>
        <a:defRPr sz="3599" b="1">
          <a:solidFill>
            <a:srgbClr val="00B0F0"/>
          </a:solidFill>
          <a:latin typeface="Arial" charset="0"/>
          <a:cs typeface="Arial" charset="0"/>
        </a:defRPr>
      </a:lvl5pPr>
      <a:lvl6pPr marL="456226" algn="l" rtl="0" eaLnBrk="1" fontAlgn="base" hangingPunct="1">
        <a:spcBef>
          <a:spcPct val="0"/>
        </a:spcBef>
        <a:spcAft>
          <a:spcPct val="0"/>
        </a:spcAft>
        <a:defRPr sz="3599" b="1">
          <a:solidFill>
            <a:srgbClr val="00B0F0"/>
          </a:solidFill>
          <a:latin typeface="Arial" charset="0"/>
          <a:cs typeface="Arial" charset="0"/>
        </a:defRPr>
      </a:lvl6pPr>
      <a:lvl7pPr marL="912450" algn="l" rtl="0" eaLnBrk="1" fontAlgn="base" hangingPunct="1">
        <a:spcBef>
          <a:spcPct val="0"/>
        </a:spcBef>
        <a:spcAft>
          <a:spcPct val="0"/>
        </a:spcAft>
        <a:defRPr sz="3599" b="1">
          <a:solidFill>
            <a:srgbClr val="00B0F0"/>
          </a:solidFill>
          <a:latin typeface="Arial" charset="0"/>
          <a:cs typeface="Arial" charset="0"/>
        </a:defRPr>
      </a:lvl7pPr>
      <a:lvl8pPr marL="1368676" algn="l" rtl="0" eaLnBrk="1" fontAlgn="base" hangingPunct="1">
        <a:spcBef>
          <a:spcPct val="0"/>
        </a:spcBef>
        <a:spcAft>
          <a:spcPct val="0"/>
        </a:spcAft>
        <a:defRPr sz="3599" b="1">
          <a:solidFill>
            <a:srgbClr val="00B0F0"/>
          </a:solidFill>
          <a:latin typeface="Arial" charset="0"/>
          <a:cs typeface="Arial" charset="0"/>
        </a:defRPr>
      </a:lvl8pPr>
      <a:lvl9pPr marL="1824901" algn="l" rtl="0" eaLnBrk="1" fontAlgn="base" hangingPunct="1">
        <a:spcBef>
          <a:spcPct val="0"/>
        </a:spcBef>
        <a:spcAft>
          <a:spcPct val="0"/>
        </a:spcAft>
        <a:defRPr sz="3599" b="1">
          <a:solidFill>
            <a:srgbClr val="00B0F0"/>
          </a:solidFill>
          <a:latin typeface="Arial" charset="0"/>
          <a:cs typeface="Arial" charset="0"/>
        </a:defRPr>
      </a:lvl9pPr>
    </p:titleStyle>
    <p:bodyStyle>
      <a:lvl1pPr marL="212274" indent="-212274" algn="l" rtl="0" eaLnBrk="1" fontAlgn="base" hangingPunct="1">
        <a:spcBef>
          <a:spcPts val="0"/>
        </a:spcBef>
        <a:spcAft>
          <a:spcPts val="300"/>
        </a:spcAft>
        <a:buClr>
          <a:schemeClr val="accent6">
            <a:lumMod val="40000"/>
            <a:lumOff val="60000"/>
          </a:schemeClr>
        </a:buClr>
        <a:buFont typeface="Arial" pitchFamily="34" charset="0"/>
        <a:buChar char="•"/>
        <a:tabLst>
          <a:tab pos="205938" algn="l"/>
        </a:tabLst>
        <a:defRPr sz="2399" kern="1200">
          <a:solidFill>
            <a:schemeClr val="tx2">
              <a:lumMod val="50000"/>
            </a:schemeClr>
          </a:solidFill>
          <a:latin typeface="Arial Narrow" panose="020B0606020202030204" pitchFamily="34" charset="0"/>
          <a:ea typeface="+mn-ea"/>
          <a:cs typeface="Arial" pitchFamily="34" charset="0"/>
        </a:defRPr>
      </a:lvl1pPr>
      <a:lvl2pPr marL="506915" indent="-277221" algn="l" rtl="0" eaLnBrk="1" fontAlgn="base" hangingPunct="1">
        <a:spcBef>
          <a:spcPts val="0"/>
        </a:spcBef>
        <a:spcAft>
          <a:spcPts val="300"/>
        </a:spcAft>
        <a:buClr>
          <a:schemeClr val="accent6">
            <a:lumMod val="40000"/>
            <a:lumOff val="60000"/>
          </a:schemeClr>
        </a:buClr>
        <a:buFont typeface="Arial" pitchFamily="34" charset="0"/>
        <a:buChar char="–"/>
        <a:defRPr sz="1999" kern="1200">
          <a:solidFill>
            <a:schemeClr val="tx2">
              <a:lumMod val="50000"/>
            </a:schemeClr>
          </a:solidFill>
          <a:latin typeface="Arial Narrow" panose="020B0606020202030204" pitchFamily="34" charset="0"/>
          <a:ea typeface="+mn-ea"/>
          <a:cs typeface="Arial" pitchFamily="34" charset="0"/>
        </a:defRPr>
      </a:lvl2pPr>
      <a:lvl3pPr marL="730276" indent="-218605" algn="l" rtl="0" eaLnBrk="1" fontAlgn="base" hangingPunct="1">
        <a:spcBef>
          <a:spcPts val="0"/>
        </a:spcBef>
        <a:spcAft>
          <a:spcPts val="300"/>
        </a:spcAft>
        <a:buClr>
          <a:schemeClr val="accent6">
            <a:lumMod val="40000"/>
            <a:lumOff val="60000"/>
          </a:schemeClr>
        </a:buClr>
        <a:buFont typeface="Arial" pitchFamily="34" charset="0"/>
        <a:buChar char="•"/>
        <a:defRPr sz="1999" kern="1200">
          <a:solidFill>
            <a:schemeClr val="tx2">
              <a:lumMod val="50000"/>
            </a:schemeClr>
          </a:solidFill>
          <a:latin typeface="Arial Narrow" panose="020B0606020202030204" pitchFamily="34" charset="0"/>
          <a:ea typeface="+mn-ea"/>
          <a:cs typeface="Arial" pitchFamily="34" charset="0"/>
        </a:defRPr>
      </a:lvl3pPr>
      <a:lvl4pPr marL="947301" indent="-210690" algn="l" rtl="0" eaLnBrk="1" fontAlgn="base" hangingPunct="1">
        <a:spcBef>
          <a:spcPts val="0"/>
        </a:spcBef>
        <a:spcAft>
          <a:spcPts val="300"/>
        </a:spcAft>
        <a:buClr>
          <a:schemeClr val="accent6">
            <a:lumMod val="40000"/>
            <a:lumOff val="60000"/>
          </a:schemeClr>
        </a:buClr>
        <a:buFont typeface="Arial" pitchFamily="34" charset="0"/>
        <a:buChar char="•"/>
        <a:defRPr sz="1999" kern="1200">
          <a:solidFill>
            <a:schemeClr val="tx2">
              <a:lumMod val="50000"/>
            </a:schemeClr>
          </a:solidFill>
          <a:latin typeface="Arial Narrow" panose="020B0606020202030204" pitchFamily="34" charset="0"/>
          <a:ea typeface="+mn-ea"/>
          <a:cs typeface="Arial" pitchFamily="34" charset="0"/>
        </a:defRPr>
      </a:lvl4pPr>
      <a:lvl5pPr marL="2053014" indent="-228113" algn="l" rtl="0" eaLnBrk="1" fontAlgn="base" hangingPunct="1">
        <a:spcBef>
          <a:spcPct val="20000"/>
        </a:spcBef>
        <a:spcAft>
          <a:spcPct val="0"/>
        </a:spcAft>
        <a:buFont typeface="Arial" charset="0"/>
        <a:buChar char="»"/>
        <a:defRPr sz="1999" kern="1200">
          <a:solidFill>
            <a:schemeClr val="tx1"/>
          </a:solidFill>
          <a:latin typeface="Arial" pitchFamily="34" charset="0"/>
          <a:ea typeface="+mn-ea"/>
          <a:cs typeface="Arial" pitchFamily="34" charset="0"/>
        </a:defRPr>
      </a:lvl5pPr>
      <a:lvl6pPr marL="2509238" indent="-228113" algn="l" defTabSz="912450"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65464" indent="-228113" algn="l" defTabSz="912450"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1690" indent="-228113" algn="l" defTabSz="912450"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77914" indent="-228113" algn="l" defTabSz="912450"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fr-FR"/>
      </a:defPPr>
      <a:lvl1pPr marL="0" algn="l" defTabSz="912450" rtl="0" eaLnBrk="1" latinLnBrk="0" hangingPunct="1">
        <a:defRPr sz="1799" kern="1200">
          <a:solidFill>
            <a:schemeClr val="tx1"/>
          </a:solidFill>
          <a:latin typeface="+mn-lt"/>
          <a:ea typeface="+mn-ea"/>
          <a:cs typeface="+mn-cs"/>
        </a:defRPr>
      </a:lvl1pPr>
      <a:lvl2pPr marL="456226" algn="l" defTabSz="912450" rtl="0" eaLnBrk="1" latinLnBrk="0" hangingPunct="1">
        <a:defRPr sz="1799" kern="1200">
          <a:solidFill>
            <a:schemeClr val="tx1"/>
          </a:solidFill>
          <a:latin typeface="+mn-lt"/>
          <a:ea typeface="+mn-ea"/>
          <a:cs typeface="+mn-cs"/>
        </a:defRPr>
      </a:lvl2pPr>
      <a:lvl3pPr marL="912450" algn="l" defTabSz="912450" rtl="0" eaLnBrk="1" latinLnBrk="0" hangingPunct="1">
        <a:defRPr sz="1799" kern="1200">
          <a:solidFill>
            <a:schemeClr val="tx1"/>
          </a:solidFill>
          <a:latin typeface="+mn-lt"/>
          <a:ea typeface="+mn-ea"/>
          <a:cs typeface="+mn-cs"/>
        </a:defRPr>
      </a:lvl3pPr>
      <a:lvl4pPr marL="1368676" algn="l" defTabSz="912450" rtl="0" eaLnBrk="1" latinLnBrk="0" hangingPunct="1">
        <a:defRPr sz="1799" kern="1200">
          <a:solidFill>
            <a:schemeClr val="tx1"/>
          </a:solidFill>
          <a:latin typeface="+mn-lt"/>
          <a:ea typeface="+mn-ea"/>
          <a:cs typeface="+mn-cs"/>
        </a:defRPr>
      </a:lvl4pPr>
      <a:lvl5pPr marL="1824901" algn="l" defTabSz="912450" rtl="0" eaLnBrk="1" latinLnBrk="0" hangingPunct="1">
        <a:defRPr sz="1799" kern="1200">
          <a:solidFill>
            <a:schemeClr val="tx1"/>
          </a:solidFill>
          <a:latin typeface="+mn-lt"/>
          <a:ea typeface="+mn-ea"/>
          <a:cs typeface="+mn-cs"/>
        </a:defRPr>
      </a:lvl5pPr>
      <a:lvl6pPr marL="2281125" algn="l" defTabSz="912450" rtl="0" eaLnBrk="1" latinLnBrk="0" hangingPunct="1">
        <a:defRPr sz="1799" kern="1200">
          <a:solidFill>
            <a:schemeClr val="tx1"/>
          </a:solidFill>
          <a:latin typeface="+mn-lt"/>
          <a:ea typeface="+mn-ea"/>
          <a:cs typeface="+mn-cs"/>
        </a:defRPr>
      </a:lvl6pPr>
      <a:lvl7pPr marL="2737353" algn="l" defTabSz="912450" rtl="0" eaLnBrk="1" latinLnBrk="0" hangingPunct="1">
        <a:defRPr sz="1799" kern="1200">
          <a:solidFill>
            <a:schemeClr val="tx1"/>
          </a:solidFill>
          <a:latin typeface="+mn-lt"/>
          <a:ea typeface="+mn-ea"/>
          <a:cs typeface="+mn-cs"/>
        </a:defRPr>
      </a:lvl7pPr>
      <a:lvl8pPr marL="3193576" algn="l" defTabSz="912450" rtl="0" eaLnBrk="1" latinLnBrk="0" hangingPunct="1">
        <a:defRPr sz="1799" kern="1200">
          <a:solidFill>
            <a:schemeClr val="tx1"/>
          </a:solidFill>
          <a:latin typeface="+mn-lt"/>
          <a:ea typeface="+mn-ea"/>
          <a:cs typeface="+mn-cs"/>
        </a:defRPr>
      </a:lvl8pPr>
      <a:lvl9pPr marL="3649797" algn="l" defTabSz="912450"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5">
          <p15:clr>
            <a:srgbClr val="F26B43"/>
          </p15:clr>
        </p15:guide>
        <p15:guide id="2" pos="6128">
          <p15:clr>
            <a:srgbClr val="F26B43"/>
          </p15:clr>
        </p15:guide>
        <p15:guide id="3" orient="horz" pos="3117">
          <p15:clr>
            <a:srgbClr val="F26B43"/>
          </p15:clr>
        </p15:guide>
        <p15:guide id="4" orient="horz" pos="1620">
          <p15:clr>
            <a:srgbClr val="F26B43"/>
          </p15:clr>
        </p15:guide>
        <p15:guide id="5" orient="horz" pos="3478">
          <p15:clr>
            <a:srgbClr val="F26B43"/>
          </p15:clr>
        </p15:guide>
        <p15:guide id="6" orient="horz" pos="55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72214-98A0-2629-6919-288A414C28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8FF6D5-1ED4-08E0-ED27-500B47F4C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A3B7F6-6440-B12C-85E3-DC4520CBC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7F43F8-904A-4B42-AEE0-A16BF7CB1B96}" type="datetime1">
              <a:rPr lang="en-US" smtClean="0"/>
              <a:t>10/22/26</a:t>
            </a:fld>
            <a:endParaRPr lang="en-US"/>
          </a:p>
        </p:txBody>
      </p:sp>
      <p:sp>
        <p:nvSpPr>
          <p:cNvPr id="5" name="Footer Placeholder 4">
            <a:extLst>
              <a:ext uri="{FF2B5EF4-FFF2-40B4-BE49-F238E27FC236}">
                <a16:creationId xmlns:a16="http://schemas.microsoft.com/office/drawing/2014/main" id="{A3714243-8075-DF32-7A6D-4F585DF1E3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C32AAA1-A601-99DF-1BCB-D9E7D2292A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E501CA-E6D2-42FC-81B6-BE9449D456F7}" type="slidenum">
              <a:rPr lang="en-US" smtClean="0"/>
              <a:t>‹#›</a:t>
            </a:fld>
            <a:endParaRPr lang="en-US"/>
          </a:p>
        </p:txBody>
      </p:sp>
    </p:spTree>
    <p:extLst>
      <p:ext uri="{BB962C8B-B14F-4D97-AF65-F5344CB8AC3E}">
        <p14:creationId xmlns:p14="http://schemas.microsoft.com/office/powerpoint/2010/main" val="1816444648"/>
      </p:ext>
    </p:extLst>
  </p:cSld>
  <p:clrMap bg1="lt1" tx1="dk1" bg2="lt2" tx2="dk2" accent1="accent1" accent2="accent2" accent3="accent3" accent4="accent4" accent5="accent5" accent6="accent6" hlink="hlink" folHlink="folHlink"/>
  <p:sldLayoutIdLst>
    <p:sldLayoutId id="2147485618" r:id="rId1"/>
    <p:sldLayoutId id="214748561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151491793"/>
      </p:ext>
    </p:extLst>
  </p:cSld>
  <p:clrMap bg1="lt1" tx1="dk1" bg2="lt2" tx2="dk2" accent1="accent1" accent2="accent2" accent3="accent3" accent4="accent4" accent5="accent5" accent6="accent6" hlink="hlink" folHlink="folHlink"/>
  <p:sldLayoutIdLst>
    <p:sldLayoutId id="2147485623" r:id="rId1"/>
    <p:sldLayoutId id="2147485624" r:id="rId2"/>
    <p:sldLayoutId id="2147485625" r:id="rId3"/>
    <p:sldLayoutId id="2147485626" r:id="rId4"/>
    <p:sldLayoutId id="2147485627" r:id="rId5"/>
    <p:sldLayoutId id="2147485628" r:id="rId6"/>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descr="A close up of a sign&#10;&#10;Description automatically generated">
            <a:extLst>
              <a:ext uri="{FF2B5EF4-FFF2-40B4-BE49-F238E27FC236}">
                <a16:creationId xmlns:a16="http://schemas.microsoft.com/office/drawing/2014/main" id="{EF6EF916-92D7-B547-B155-482438CDB634}"/>
              </a:ext>
            </a:extLst>
          </p:cNvPr>
          <p:cNvPicPr>
            <a:picLocks noChangeAspect="1"/>
          </p:cNvPicPr>
          <p:nvPr userDrawn="1"/>
        </p:nvPicPr>
        <p:blipFill>
          <a:blip r:embed="rId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221911735"/>
      </p:ext>
    </p:extLst>
  </p:cSld>
  <p:clrMap bg1="lt1" tx1="dk1" bg2="lt2" tx2="dk2" accent1="accent1" accent2="accent2" accent3="accent3" accent4="accent4" accent5="accent5" accent6="accent6" hlink="hlink" folHlink="folHlink"/>
  <p:sldLayoutIdLst>
    <p:sldLayoutId id="2147485635" r:id="rId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238992661"/>
      </p:ext>
    </p:extLst>
  </p:cSld>
  <p:clrMap bg1="lt1" tx1="dk1" bg2="lt2" tx2="dk2" accent1="accent1" accent2="accent2" accent3="accent3" accent4="accent4" accent5="accent5" accent6="accent6" hlink="hlink" folHlink="folHlink"/>
  <p:sldLayoutIdLst>
    <p:sldLayoutId id="2147485637" r:id="rId1"/>
    <p:sldLayoutId id="2147485638" r:id="rId2"/>
    <p:sldLayoutId id="2147485639" r:id="rId3"/>
    <p:sldLayoutId id="2147485640" r:id="rId4"/>
    <p:sldLayoutId id="2147485641" r:id="rId5"/>
    <p:sldLayoutId id="2147485642" r:id="rId6"/>
    <p:sldLayoutId id="2147485643" r:id="rId7"/>
    <p:sldLayoutId id="2147485644" r:id="rId8"/>
    <p:sldLayoutId id="2147485645" r:id="rId9"/>
    <p:sldLayoutId id="2147485646" r:id="rId10"/>
    <p:sldLayoutId id="2147485647" r:id="rId11"/>
    <p:sldLayoutId id="2147485648" r:id="rId12"/>
    <p:sldLayoutId id="2147485649" r:id="rId13"/>
    <p:sldLayoutId id="2147485650" r:id="rId14"/>
    <p:sldLayoutId id="2147485651" r:id="rId15"/>
    <p:sldLayoutId id="2147485652" r:id="rId16"/>
    <p:sldLayoutId id="2147485653" r:id="rId17"/>
    <p:sldLayoutId id="2147485654" r:id="rId18"/>
    <p:sldLayoutId id="2147485655" r:id="rId19"/>
    <p:sldLayoutId id="2147485656" r:id="rId20"/>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4"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98915198"/>
      </p:ext>
    </p:extLst>
  </p:cSld>
  <p:clrMap bg1="lt1" tx1="dk1" bg2="lt2" tx2="dk2" accent1="accent1" accent2="accent2" accent3="accent3" accent4="accent4" accent5="accent5" accent6="accent6" hlink="hlink" folHlink="folHlink"/>
  <p:sldLayoutIdLst>
    <p:sldLayoutId id="2147485658" r:id="rId1"/>
    <p:sldLayoutId id="2147485659" r:id="rId2"/>
    <p:sldLayoutId id="2147485660" r:id="rId3"/>
    <p:sldLayoutId id="2147485661" r:id="rId4"/>
    <p:sldLayoutId id="2147485662" r:id="rId5"/>
    <p:sldLayoutId id="2147485663" r:id="rId6"/>
    <p:sldLayoutId id="2147485664" r:id="rId7"/>
    <p:sldLayoutId id="2147485665" r:id="rId8"/>
    <p:sldLayoutId id="2147485666" r:id="rId9"/>
    <p:sldLayoutId id="2147485667" r:id="rId10"/>
    <p:sldLayoutId id="2147485668" r:id="rId11"/>
    <p:sldLayoutId id="2147485669" r:id="rId12"/>
    <p:sldLayoutId id="2147485670" r:id="rId13"/>
    <p:sldLayoutId id="2147485671" r:id="rId14"/>
    <p:sldLayoutId id="2147485672" r:id="rId15"/>
    <p:sldLayoutId id="2147485673" r:id="rId16"/>
    <p:sldLayoutId id="2147485674" r:id="rId17"/>
    <p:sldLayoutId id="2147485675" r:id="rId18"/>
    <p:sldLayoutId id="2147485676" r:id="rId19"/>
    <p:sldLayoutId id="2147485677" r:id="rId20"/>
    <p:sldLayoutId id="2147485678" r:id="rId2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2.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84.xml"/><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4.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84.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4.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4.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4.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4.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84.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4.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4.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4.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4.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2.xml"/><Relationship Id="rId1" Type="http://schemas.openxmlformats.org/officeDocument/2006/relationships/tags" Target="../tags/tag20.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84.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84.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8.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8.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5.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7.jpeg"/><Relationship Id="rId2" Type="http://schemas.openxmlformats.org/officeDocument/2006/relationships/image" Target="../media/image32.jpg"/><Relationship Id="rId1" Type="http://schemas.openxmlformats.org/officeDocument/2006/relationships/slideLayout" Target="../slideLayouts/slideLayout85.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8.xml"/><Relationship Id="rId1" Type="http://schemas.openxmlformats.org/officeDocument/2006/relationships/tags" Target="../tags/tag2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8.xml"/><Relationship Id="rId1" Type="http://schemas.openxmlformats.org/officeDocument/2006/relationships/tags" Target="../tags/tag26.xml"/></Relationships>
</file>

<file path=ppt/slides/_rels/slide4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8.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27.xml"/><Relationship Id="rId16" Type="http://schemas.openxmlformats.org/officeDocument/2006/relationships/image" Target="../media/image50.png"/><Relationship Id="rId1" Type="http://schemas.openxmlformats.org/officeDocument/2006/relationships/slideLayout" Target="../slideLayouts/slideLayout42.xml"/><Relationship Id="rId6" Type="http://schemas.microsoft.com/office/2007/relationships/hdphoto" Target="../media/hdphoto1.wdp"/><Relationship Id="rId11" Type="http://schemas.openxmlformats.org/officeDocument/2006/relationships/image" Target="../media/image45.png"/><Relationship Id="rId5" Type="http://schemas.openxmlformats.org/officeDocument/2006/relationships/image" Target="../media/image40.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43.png"/><Relationship Id="rId1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3.png"/><Relationship Id="rId1" Type="http://schemas.openxmlformats.org/officeDocument/2006/relationships/slideLayout" Target="../slideLayouts/slideLayout84.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9.xml"/><Relationship Id="rId1" Type="http://schemas.openxmlformats.org/officeDocument/2006/relationships/slideLayout" Target="../slideLayouts/slideLayout43.xml"/><Relationship Id="rId4" Type="http://schemas.openxmlformats.org/officeDocument/2006/relationships/image" Target="../media/image56.tiff"/></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43.xml"/><Relationship Id="rId4" Type="http://schemas.microsoft.com/office/2007/relationships/hdphoto" Target="../media/hdphoto3.wdp"/></Relationships>
</file>

<file path=ppt/slides/_rels/slide4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8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8.xml"/><Relationship Id="rId1" Type="http://schemas.openxmlformats.org/officeDocument/2006/relationships/tags" Target="../tags/tag2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8.xml"/><Relationship Id="rId1" Type="http://schemas.openxmlformats.org/officeDocument/2006/relationships/tags" Target="../tags/tag28.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8.xml"/><Relationship Id="rId1" Type="http://schemas.openxmlformats.org/officeDocument/2006/relationships/tags" Target="../tags/tag2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8.xml"/><Relationship Id="rId1" Type="http://schemas.openxmlformats.org/officeDocument/2006/relationships/tags" Target="../tags/tag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4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48.xml"/><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4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49.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8.xml"/><Relationship Id="rId1" Type="http://schemas.openxmlformats.org/officeDocument/2006/relationships/tags" Target="../tags/tag31.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8.xml"/><Relationship Id="rId1" Type="http://schemas.openxmlformats.org/officeDocument/2006/relationships/tags" Target="../tags/tag3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8.xml"/><Relationship Id="rId1" Type="http://schemas.openxmlformats.org/officeDocument/2006/relationships/tags" Target="../tags/tag3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9.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8.xml"/><Relationship Id="rId1" Type="http://schemas.openxmlformats.org/officeDocument/2006/relationships/tags" Target="../tags/tag34.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4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9.xml"/></Relationships>
</file>

<file path=ppt/slides/_rels/slide7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2.xml"/><Relationship Id="rId1" Type="http://schemas.openxmlformats.org/officeDocument/2006/relationships/slideLayout" Target="../slideLayouts/slideLayout4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9.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8.xml"/><Relationship Id="rId1" Type="http://schemas.openxmlformats.org/officeDocument/2006/relationships/tags" Target="../tags/tag3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3.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8.xml"/><Relationship Id="rId1" Type="http://schemas.openxmlformats.org/officeDocument/2006/relationships/tags" Target="../tags/tag3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8.xml"/><Relationship Id="rId1" Type="http://schemas.openxmlformats.org/officeDocument/2006/relationships/tags" Target="../tags/tag37.xml"/></Relationships>
</file>

<file path=ppt/slides/_rels/slide76.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58.xml"/><Relationship Id="rId1" Type="http://schemas.openxmlformats.org/officeDocument/2006/relationships/slideLayout" Target="../slideLayouts/slideLayout5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1.xml"/></Relationships>
</file>

<file path=ppt/slides/_rels/slide7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0.xml"/><Relationship Id="rId1" Type="http://schemas.openxmlformats.org/officeDocument/2006/relationships/slideLayout" Target="../slideLayouts/slideLayout51.xml"/></Relationships>
</file>

<file path=ppt/slides/_rels/slide7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1.xml"/><Relationship Id="rId1" Type="http://schemas.openxmlformats.org/officeDocument/2006/relationships/slideLayout" Target="../slideLayouts/slideLayout5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1.xml"/></Relationships>
</file>

<file path=ppt/slides/_rels/slide84.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66.xml"/><Relationship Id="rId1" Type="http://schemas.openxmlformats.org/officeDocument/2006/relationships/slideLayout" Target="../slideLayouts/slideLayout55.xml"/><Relationship Id="rId4" Type="http://schemas.openxmlformats.org/officeDocument/2006/relationships/chart" Target="../charts/chart3.xml"/></Relationships>
</file>

<file path=ppt/slides/_rels/slide85.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67.xml"/><Relationship Id="rId1" Type="http://schemas.openxmlformats.org/officeDocument/2006/relationships/slideLayout" Target="../slideLayouts/slideLayout55.xml"/><Relationship Id="rId4" Type="http://schemas.openxmlformats.org/officeDocument/2006/relationships/chart" Target="../charts/char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3.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0.xml"/><Relationship Id="rId1" Type="http://schemas.openxmlformats.org/officeDocument/2006/relationships/slideLayout" Target="../slideLayouts/slideLayout43.xml"/><Relationship Id="rId4" Type="http://schemas.openxmlformats.org/officeDocument/2006/relationships/image" Target="../media/image7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3.xml"/></Relationships>
</file>

<file path=ppt/slides/_rels/slide9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tags" Target="../tags/tag40.xml"/><Relationship Id="rId7" Type="http://schemas.openxmlformats.org/officeDocument/2006/relationships/image" Target="../media/image71.emf"/><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oleObject" Target="../embeddings/oleObject1.bin"/><Relationship Id="rId11" Type="http://schemas.openxmlformats.org/officeDocument/2006/relationships/image" Target="../media/image73.emf"/><Relationship Id="rId5" Type="http://schemas.openxmlformats.org/officeDocument/2006/relationships/notesSlide" Target="../notesSlides/notesSlide72.xml"/><Relationship Id="rId10" Type="http://schemas.openxmlformats.org/officeDocument/2006/relationships/chart" Target="../charts/chart6.xml"/><Relationship Id="rId4" Type="http://schemas.openxmlformats.org/officeDocument/2006/relationships/slideLayout" Target="../slideLayouts/slideLayout44.xml"/><Relationship Id="rId9" Type="http://schemas.openxmlformats.org/officeDocument/2006/relationships/chart" Target="../charts/char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5.xml"/></Relationships>
</file>

<file path=ppt/slides/_rels/slide9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84.xml"/></Relationships>
</file>

<file path=ppt/slides/_rels/slide9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5.png"/><Relationship Id="rId1" Type="http://schemas.openxmlformats.org/officeDocument/2006/relationships/slideLayout" Target="../slideLayouts/slideLayout84.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8.xml"/><Relationship Id="rId1" Type="http://schemas.openxmlformats.org/officeDocument/2006/relationships/tags" Target="../tags/tag41.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78.xml"/><Relationship Id="rId1" Type="http://schemas.openxmlformats.org/officeDocument/2006/relationships/tags" Target="../tags/tag4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78.xml"/><Relationship Id="rId1" Type="http://schemas.openxmlformats.org/officeDocument/2006/relationships/tags" Target="../tags/tag43.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7.xml"/><Relationship Id="rId1" Type="http://schemas.openxmlformats.org/officeDocument/2006/relationships/slideLayout" Target="../slideLayouts/slideLayout43.xml"/><Relationship Id="rId4" Type="http://schemas.microsoft.com/office/2007/relationships/hdphoto" Target="../media/hdphoto5.wdp"/></Relationships>
</file>

<file path=ppt/slides/_rels/slide9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8.xml"/><Relationship Id="rId1" Type="http://schemas.openxmlformats.org/officeDocument/2006/relationships/slideLayout" Target="../slideLayouts/slideLayout46.xml"/><Relationship Id="rId5" Type="http://schemas.openxmlformats.org/officeDocument/2006/relationships/image" Target="../media/image79.png"/><Relationship Id="rId4" Type="http://schemas.openxmlformats.org/officeDocument/2006/relationships/image" Target="../media/image78.png"/></Relationships>
</file>

<file path=ppt/slides/_rels/slide9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9.xml"/><Relationship Id="rId1" Type="http://schemas.openxmlformats.org/officeDocument/2006/relationships/slideLayout" Target="../slideLayouts/slideLayout4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3.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1.xml"/><Relationship Id="rId1" Type="http://schemas.openxmlformats.org/officeDocument/2006/relationships/slideLayout" Target="../slideLayouts/slideLayout43.xml"/><Relationship Id="rId4" Type="http://schemas.openxmlformats.org/officeDocument/2006/relationships/image" Target="../media/image82.pn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78.xml"/><Relationship Id="rId1" Type="http://schemas.openxmlformats.org/officeDocument/2006/relationships/tags" Target="../tags/tag44.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78.xml"/><Relationship Id="rId1" Type="http://schemas.openxmlformats.org/officeDocument/2006/relationships/tags" Target="../tags/tag4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2EBE-D4CE-2EE5-1BFA-292E462466B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00D251-9A2A-FB85-22EE-C7A545A72650}"/>
              </a:ext>
            </a:extLst>
          </p:cNvPr>
          <p:cNvSpPr>
            <a:spLocks noGrp="1" noChangeArrowheads="1"/>
          </p:cNvSpPr>
          <p:nvPr>
            <p:ph type="title"/>
          </p:nvPr>
        </p:nvSpPr>
        <p:spPr>
          <a:xfrm>
            <a:off x="912286" y="569348"/>
            <a:ext cx="10358967" cy="1143000"/>
          </a:xfrm>
        </p:spPr>
        <p:txBody>
          <a:bodyPr wrap="square" anchor="ctr">
            <a:noAutofit/>
          </a:bodyPr>
          <a:lstStyle/>
          <a:p>
            <a:pPr>
              <a:lnSpc>
                <a:spcPts val="4000"/>
              </a:lnSpc>
            </a:pPr>
            <a:r>
              <a:rPr lang="en-US" sz="4000" dirty="0"/>
              <a:t>Where We Are, Where We’re Headed: </a:t>
            </a:r>
            <a:br>
              <a:rPr lang="en-US" sz="4000" dirty="0"/>
            </a:br>
            <a:r>
              <a:rPr lang="en-US" sz="4000" dirty="0"/>
              <a:t>Bispecific Antibodies in the </a:t>
            </a:r>
            <a:br>
              <a:rPr lang="en-US" sz="4000" dirty="0"/>
            </a:br>
            <a:r>
              <a:rPr lang="en-US" sz="4000" dirty="0"/>
              <a:t>Management of Follicular Lymphoma</a:t>
            </a:r>
          </a:p>
        </p:txBody>
      </p:sp>
      <p:sp>
        <p:nvSpPr>
          <p:cNvPr id="2" name="Text Box 6">
            <a:extLst>
              <a:ext uri="{FF2B5EF4-FFF2-40B4-BE49-F238E27FC236}">
                <a16:creationId xmlns:a16="http://schemas.microsoft.com/office/drawing/2014/main" id="{8DBA83FD-A13F-2409-2767-BA0E70DC8CF8}"/>
              </a:ext>
            </a:extLst>
          </p:cNvPr>
          <p:cNvSpPr txBox="1">
            <a:spLocks noChangeArrowheads="1"/>
          </p:cNvSpPr>
          <p:nvPr/>
        </p:nvSpPr>
        <p:spPr bwMode="auto">
          <a:xfrm>
            <a:off x="0" y="279777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October 22,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8857E8F-4CFA-4585-7210-7A9E2035218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C4896D8-6377-12FA-E2CE-BF2923D0443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87FB9C75-2A28-A5E5-DA6D-93F84B3281CF}"/>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Professor Chan Cheah, MBBS (Hons),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DMSc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Matasar</a:t>
            </a: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 MD</a:t>
            </a:r>
          </a:p>
        </p:txBody>
      </p:sp>
      <p:sp>
        <p:nvSpPr>
          <p:cNvPr id="3" name="Rectangle 4">
            <a:extLst>
              <a:ext uri="{FF2B5EF4-FFF2-40B4-BE49-F238E27FC236}">
                <a16:creationId xmlns:a16="http://schemas.microsoft.com/office/drawing/2014/main" id="{FA5BBA88-4798-E05E-AEFC-9D64327BB8D8}"/>
              </a:ext>
            </a:extLst>
          </p:cNvPr>
          <p:cNvSpPr txBox="1">
            <a:spLocks noChangeArrowheads="1"/>
          </p:cNvSpPr>
          <p:nvPr/>
        </p:nvSpPr>
        <p:spPr bwMode="auto">
          <a:xfrm>
            <a:off x="0" y="1918672"/>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37955418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2286" y="128610"/>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1438727"/>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1438727"/>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Professor Chan Cheah, MBBS (Hons), </a:t>
            </a:r>
            <a:r>
              <a:rPr kumimoji="0" lang="en-US" sz="1600" b="1" i="0" u="none" strike="noStrike" kern="1200" cap="none" spc="0" normalizeH="0" baseline="0" noProof="0" dirty="0" err="1">
                <a:ln>
                  <a:noFill/>
                </a:ln>
                <a:solidFill>
                  <a:srgbClr val="000000"/>
                </a:solidFill>
                <a:effectLst/>
                <a:uLnTx/>
                <a:uFillTx/>
                <a:latin typeface="Calibri"/>
                <a:ea typeface="MS PGothic" charset="0"/>
              </a:rPr>
              <a:t>DMSc</a:t>
            </a: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Clinical Professor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Consultant </a:t>
            </a:r>
            <a:r>
              <a:rPr kumimoji="0" lang="en-US" sz="1600" b="0" i="0" u="none" strike="noStrike" kern="1200" cap="none" spc="0" normalizeH="0" baseline="0" noProof="0" dirty="0" err="1">
                <a:ln>
                  <a:noFill/>
                </a:ln>
                <a:solidFill>
                  <a:srgbClr val="000000"/>
                </a:solidFill>
                <a:effectLst/>
                <a:uLnTx/>
                <a:uFillTx/>
                <a:latin typeface="Calibri"/>
                <a:ea typeface="MS PGothic" charset="0"/>
              </a:rPr>
              <a:t>Haematologist</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Sir Charles Gairdner Hospital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Perth, Australia</a:t>
            </a: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4693087"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Tree>
    <p:extLst>
      <p:ext uri="{BB962C8B-B14F-4D97-AF65-F5344CB8AC3E}">
        <p14:creationId xmlns:p14="http://schemas.microsoft.com/office/powerpoint/2010/main" val="41959498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912286" y="1628800"/>
            <a:ext cx="10358967" cy="4799013"/>
          </a:xfrm>
        </p:spPr>
        <p:txBody>
          <a:bodyPr/>
          <a:lstStyle/>
          <a:p>
            <a:pPr marL="98425" indent="0">
              <a:buNone/>
            </a:pPr>
            <a:r>
              <a:rPr lang="en-US" sz="2500" b="0" dirty="0">
                <a:solidFill>
                  <a:schemeClr val="tx1"/>
                </a:solidFill>
              </a:rPr>
              <a:t>This activity is supported by an educational grant from AstraZeneca Pharmaceuticals LP.</a:t>
            </a:r>
          </a:p>
        </p:txBody>
      </p:sp>
    </p:spTree>
    <p:extLst>
      <p:ext uri="{BB962C8B-B14F-4D97-AF65-F5344CB8AC3E}">
        <p14:creationId xmlns:p14="http://schemas.microsoft.com/office/powerpoint/2010/main" val="23247759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39532340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Research To Practice CME Planning Committee Members, </a:t>
            </a:r>
            <a:br>
              <a:rPr lang="en-US" dirty="0"/>
            </a:br>
            <a:r>
              <a:rPr lang="en-US" dirty="0"/>
              <a:t>Staff and Reviewers</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912286" y="1628800"/>
            <a:ext cx="10358967" cy="4907892"/>
          </a:xfrm>
        </p:spPr>
        <p:txBody>
          <a:bodyPr/>
          <a:lstStyle/>
          <a:p>
            <a:pPr marL="98425" indent="0">
              <a:buNone/>
            </a:pPr>
            <a:r>
              <a:rPr lang="en-US" sz="2500" b="0" dirty="0">
                <a:solidFill>
                  <a:schemeClr val="tx1"/>
                </a:solidFill>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20954392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432FF"/>
                </a:solidFill>
              </a:rPr>
              <a:t>Prof Cheah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nvGraphicFramePr>
        <p:xfrm>
          <a:off x="1295300" y="1838256"/>
          <a:ext cx="9855920" cy="2733744"/>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687185">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Roche Laboratories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837229">
                <a:tc>
                  <a:txBody>
                    <a:bodyPr/>
                    <a:lstStyle/>
                    <a:p>
                      <a:pPr algn="l"/>
                      <a:r>
                        <a:rPr lang="en-US" sz="1800" b="1" dirty="0">
                          <a:solidFill>
                            <a:schemeClr val="tx1"/>
                          </a:solidFill>
                        </a:rPr>
                        <a:t>Consulting Agreements and Speakers Bureaus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209330">
                <a:tc>
                  <a:txBody>
                    <a:bodyPr/>
                    <a:lstStyle/>
                    <a:p>
                      <a:pPr algn="l"/>
                      <a:r>
                        <a:rPr lang="en-US" sz="1800" b="1" dirty="0">
                          <a:solidFill>
                            <a:schemeClr val="tx1"/>
                          </a:solidFill>
                        </a:rPr>
                        <a:t>Data and Safety Monitoring Boards/</a:t>
                      </a:r>
                      <a:br>
                        <a:rPr lang="en-US" sz="1800" b="1" dirty="0">
                          <a:solidFill>
                            <a:schemeClr val="tx1"/>
                          </a:solidFill>
                        </a:rPr>
                      </a:br>
                      <a:r>
                        <a:rPr lang="en-US" sz="1800" b="1" dirty="0">
                          <a:solidFill>
                            <a:schemeClr val="tx1"/>
                          </a:solidFill>
                        </a:rPr>
                        <a:t>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Regeneron Pharmaceuticals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7909642"/>
                  </a:ext>
                </a:extLst>
              </a:tr>
            </a:tbl>
          </a:graphicData>
        </a:graphic>
      </p:graphicFrame>
    </p:spTree>
    <p:custDataLst>
      <p:tags r:id="rId1"/>
    </p:custDataLst>
    <p:extLst>
      <p:ext uri="{BB962C8B-B14F-4D97-AF65-F5344CB8AC3E}">
        <p14:creationId xmlns:p14="http://schemas.microsoft.com/office/powerpoint/2010/main" val="40128765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432FF"/>
                </a:solidFill>
              </a:rPr>
              <a:t>Dr </a:t>
            </a:r>
            <a:r>
              <a:rPr lang="en-US" sz="3200" dirty="0" err="1">
                <a:solidFill>
                  <a:srgbClr val="0432FF"/>
                </a:solidFill>
              </a:rPr>
              <a:t>Matasar</a:t>
            </a:r>
            <a:r>
              <a:rPr lang="en-US" sz="3200" dirty="0">
                <a:solidFill>
                  <a:srgbClr val="0432FF"/>
                </a:solidFill>
              </a:rPr>
              <a:t>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575686"/>
          <a:ext cx="9855920" cy="3995723"/>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003571">
                <a:tc>
                  <a:txBody>
                    <a:bodyPr/>
                    <a:lstStyle/>
                    <a:p>
                      <a:pPr algn="l"/>
                      <a:r>
                        <a:rPr lang="en-US" sz="1800" b="1" dirty="0">
                          <a:solidFill>
                            <a:schemeClr val="tx1"/>
                          </a:solidFill>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Allogene</a:t>
                      </a:r>
                      <a:r>
                        <a:rPr lang="en-US" sz="1800" b="0" dirty="0">
                          <a:solidFill>
                            <a:schemeClr val="tx1"/>
                          </a:solidFill>
                        </a:rPr>
                        <a:t> Therapeutics, Arvinas, Genentech, a member of the Roche Group, Genmab US Inc, Incyte Corporation, Merck, </a:t>
                      </a:r>
                      <a:br>
                        <a:rPr lang="en-US" sz="1800" b="0" dirty="0">
                          <a:solidFill>
                            <a:schemeClr val="tx1"/>
                          </a:solidFill>
                        </a:rPr>
                      </a:br>
                      <a:r>
                        <a:rPr lang="en-US" sz="1800" b="0" dirty="0">
                          <a:solidFill>
                            <a:schemeClr val="tx1"/>
                          </a:solidFill>
                        </a:rPr>
                        <a:t>Novartis, Pfizer Inc, Roche Laboratories Inc, Visionary Pharmaceuticals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700204">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Bayer HealthCare Pharmaceuticals, Genentech, a member of the Roche Group, Johnson &amp; Johnson, Pharmacyclics LLC, an AbbVie Company, Roche Laboratories Inc, </a:t>
                      </a:r>
                      <a:r>
                        <a:rPr lang="en-US" sz="1800" b="0" dirty="0" err="1">
                          <a:solidFill>
                            <a:schemeClr val="tx1"/>
                          </a:solidFill>
                        </a:rPr>
                        <a:t>Seagen</a:t>
                      </a:r>
                      <a:r>
                        <a:rPr lang="en-US" sz="1800" b="0" dirty="0">
                          <a:solidFill>
                            <a:schemeClr val="tx1"/>
                          </a:solidFill>
                        </a:rPr>
                        <a:t>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r h="700204">
                <a:tc>
                  <a:txBody>
                    <a:bodyPr/>
                    <a:lstStyle/>
                    <a:p>
                      <a:pPr algn="l"/>
                      <a:r>
                        <a:rPr lang="en-US" sz="1800" b="1" dirty="0">
                          <a:solidFill>
                            <a:schemeClr val="tx1"/>
                          </a:solidFill>
                        </a:rPr>
                        <a:t>Expert Testimony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Recursion</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0132691"/>
                  </a:ext>
                </a:extLst>
              </a:tr>
              <a:tr h="700204">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Merck</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9571529"/>
                  </a:ext>
                </a:extLst>
              </a:tr>
              <a:tr h="700204">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Arnold &amp; Porter Kaye Scholer LLP</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5369095"/>
                  </a:ext>
                </a:extLst>
              </a:tr>
            </a:tbl>
          </a:graphicData>
        </a:graphic>
      </p:graphicFrame>
    </p:spTree>
    <p:custDataLst>
      <p:tags r:id="rId1"/>
    </p:custDataLst>
    <p:extLst>
      <p:ext uri="{BB962C8B-B14F-4D97-AF65-F5344CB8AC3E}">
        <p14:creationId xmlns:p14="http://schemas.microsoft.com/office/powerpoint/2010/main" val="12023833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912286" y="2031648"/>
            <a:ext cx="10358967" cy="2794703"/>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3072855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a:t>
            </a:r>
            <a:r>
              <a:rPr kumimoji="0" lang="en-US" sz="3000" b="1" i="0" u="none" strike="noStrike" kern="0" cap="none" spc="0" normalizeH="0" baseline="0" noProof="0">
                <a:ln>
                  <a:noFill/>
                </a:ln>
                <a:solidFill>
                  <a:srgbClr val="0432FF"/>
                </a:solidFill>
                <a:effectLst/>
                <a:uLnTx/>
                <a:uFillTx/>
                <a:latin typeface="Calibri"/>
                <a:ea typeface="+mj-ea"/>
                <a:cs typeface="+mj-cs"/>
              </a:rPr>
              <a:t>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9930984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Expand chat submission box</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97036" y="1384871"/>
            <a:ext cx="7997928" cy="4174918"/>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977576" y="427127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097035" y="5631511"/>
            <a:ext cx="7997929"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Drag the white line above the submission box up to create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more space for your message.</a:t>
            </a:r>
          </a:p>
        </p:txBody>
      </p:sp>
    </p:spTree>
    <p:extLst>
      <p:ext uri="{BB962C8B-B14F-4D97-AF65-F5344CB8AC3E}">
        <p14:creationId xmlns:p14="http://schemas.microsoft.com/office/powerpoint/2010/main" val="38308420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Increase chat font size</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80258" y="1384098"/>
            <a:ext cx="7831484" cy="417646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732828" y="98758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180258" y="5631511"/>
            <a:ext cx="7831484"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Press Command (for Mac) or Control (for PC) and the + symbol.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You may do this as many times as you need for readability.</a:t>
            </a:r>
          </a:p>
        </p:txBody>
      </p:sp>
    </p:spTree>
    <p:extLst>
      <p:ext uri="{BB962C8B-B14F-4D97-AF65-F5344CB8AC3E}">
        <p14:creationId xmlns:p14="http://schemas.microsoft.com/office/powerpoint/2010/main" val="42067743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20771957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91951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CD8AD-0F25-D866-E2CC-46291C94C1C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3C184D0A-4F3F-B259-E187-02C9FD44E127}"/>
              </a:ext>
            </a:extLst>
          </p:cNvPr>
          <p:cNvSpPr>
            <a:spLocks noGrp="1" noChangeArrowheads="1"/>
          </p:cNvSpPr>
          <p:nvPr>
            <p:ph type="title"/>
          </p:nvPr>
        </p:nvSpPr>
        <p:spPr>
          <a:xfrm>
            <a:off x="912286" y="353440"/>
            <a:ext cx="10358967" cy="1143000"/>
          </a:xfrm>
        </p:spPr>
        <p:txBody>
          <a:bodyPr wrap="square" anchor="ctr">
            <a:noAutofit/>
          </a:bodyPr>
          <a:lstStyle/>
          <a:p>
            <a:r>
              <a:rPr lang="en-US" sz="4000" dirty="0"/>
              <a:t>Cancer Conference Update: </a:t>
            </a:r>
            <a:br>
              <a:rPr lang="en-US" sz="4000" dirty="0"/>
            </a:br>
            <a:r>
              <a:rPr lang="en-US" sz="4000" dirty="0"/>
              <a:t>ESMO Congress 2026 Review — Breast Cancer</a:t>
            </a:r>
          </a:p>
        </p:txBody>
      </p:sp>
      <p:sp>
        <p:nvSpPr>
          <p:cNvPr id="2" name="Text Box 6">
            <a:extLst>
              <a:ext uri="{FF2B5EF4-FFF2-40B4-BE49-F238E27FC236}">
                <a16:creationId xmlns:a16="http://schemas.microsoft.com/office/drawing/2014/main" id="{F18FF72B-6C6A-D849-9228-6C26B77E5FA0}"/>
              </a:ext>
            </a:extLst>
          </p:cNvPr>
          <p:cNvSpPr txBox="1">
            <a:spLocks noChangeArrowheads="1"/>
          </p:cNvSpPr>
          <p:nvPr/>
        </p:nvSpPr>
        <p:spPr bwMode="auto">
          <a:xfrm>
            <a:off x="0" y="2345196"/>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November 12,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208F589F-BC7E-1AD9-E89C-5780A6E15E21}"/>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5B9AA12-5ACB-7351-A6B2-E2234C983340}"/>
              </a:ext>
            </a:extLst>
          </p:cNvPr>
          <p:cNvSpPr txBox="1">
            <a:spLocks noChangeArrowheads="1"/>
          </p:cNvSpPr>
          <p:nvPr/>
        </p:nvSpPr>
        <p:spPr bwMode="auto">
          <a:xfrm>
            <a:off x="4647392" y="3570532"/>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3412C88B-1EFB-DD8F-9836-CF05B08AF254}"/>
              </a:ext>
            </a:extLst>
          </p:cNvPr>
          <p:cNvSpPr txBox="1">
            <a:spLocks noChangeArrowheads="1"/>
          </p:cNvSpPr>
          <p:nvPr/>
        </p:nvSpPr>
        <p:spPr bwMode="auto">
          <a:xfrm>
            <a:off x="152400" y="4125045"/>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Professor Giuseppe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Curigliano</a:t>
            </a: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 MD, PhD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Rebecca A Dent, MD, MSc</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Komal Jhaveri, MD, FACP, FASCO</a:t>
            </a:r>
          </a:p>
        </p:txBody>
      </p:sp>
      <p:sp>
        <p:nvSpPr>
          <p:cNvPr id="3" name="Rectangle 4">
            <a:extLst>
              <a:ext uri="{FF2B5EF4-FFF2-40B4-BE49-F238E27FC236}">
                <a16:creationId xmlns:a16="http://schemas.microsoft.com/office/drawing/2014/main" id="{EF24DAA5-0343-D9FC-7F69-24E164409664}"/>
              </a:ext>
            </a:extLst>
          </p:cNvPr>
          <p:cNvSpPr txBox="1">
            <a:spLocks noChangeArrowheads="1"/>
          </p:cNvSpPr>
          <p:nvPr/>
        </p:nvSpPr>
        <p:spPr bwMode="auto">
          <a:xfrm>
            <a:off x="0" y="144311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9178115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99447"/>
            <a:ext cx="12192000" cy="1143000"/>
          </a:xfrm>
        </p:spPr>
        <p:txBody>
          <a:bodyPr wrap="square" anchor="ctr">
            <a:noAutofit/>
          </a:bodyPr>
          <a:lstStyle/>
          <a:p>
            <a:pPr>
              <a:lnSpc>
                <a:spcPts val="3240"/>
              </a:lnSpc>
            </a:pPr>
            <a:r>
              <a:rPr lang="en-US" sz="3200" dirty="0">
                <a:latin typeface="Calibri" panose="020F0502020204030204" pitchFamily="34" charset="0"/>
                <a:cs typeface="Calibri" panose="020F0502020204030204" pitchFamily="34" charset="0"/>
              </a:rPr>
              <a:t>Second Opinion: A Case-Based Exploration of Clinical Investigator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 in San Antonio</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2675473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912286" y="71884"/>
            <a:ext cx="10358967" cy="1143000"/>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Preceding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the 68th ASH Annual Meeting in New Orleans</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214884"/>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29537024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25" name="Rectangle 4">
            <a:extLst>
              <a:ext uri="{FF2B5EF4-FFF2-40B4-BE49-F238E27FC236}">
                <a16:creationId xmlns:a16="http://schemas.microsoft.com/office/drawing/2014/main" id="{889C5823-6B8D-CA70-099F-F2BB02C78491}"/>
              </a:ext>
            </a:extLst>
          </p:cNvPr>
          <p:cNvSpPr>
            <a:spLocks noGrp="1" noChangeArrowheads="1"/>
          </p:cNvSpPr>
          <p:nvPr>
            <p:ph type="title"/>
          </p:nvPr>
        </p:nvSpPr>
        <p:spPr>
          <a:xfrm>
            <a:off x="912286" y="38247"/>
            <a:ext cx="10358967" cy="672783"/>
          </a:xfrm>
        </p:spPr>
        <p:txBody>
          <a:bodyPr wrap="square" anchor="ctr">
            <a:noAutofit/>
          </a:bodyPr>
          <a:lstStyle/>
          <a:p>
            <a:r>
              <a:rPr lang="en-US" sz="3400" dirty="0"/>
              <a:t>Grand Rounds</a:t>
            </a:r>
          </a:p>
        </p:txBody>
      </p:sp>
      <p:sp>
        <p:nvSpPr>
          <p:cNvPr id="26" name="Text Box 7">
            <a:extLst>
              <a:ext uri="{FF2B5EF4-FFF2-40B4-BE49-F238E27FC236}">
                <a16:creationId xmlns:a16="http://schemas.microsoft.com/office/drawing/2014/main" id="{7DF54DB6-D5E2-EB78-B4D7-8438DECE0078}"/>
              </a:ext>
            </a:extLst>
          </p:cNvPr>
          <p:cNvSpPr txBox="1">
            <a:spLocks noChangeArrowheads="1"/>
          </p:cNvSpPr>
          <p:nvPr/>
        </p:nvSpPr>
        <p:spPr bwMode="auto">
          <a:xfrm>
            <a:off x="0" y="2320001"/>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Four Series</a:t>
            </a:r>
          </a:p>
        </p:txBody>
      </p:sp>
      <p:grpSp>
        <p:nvGrpSpPr>
          <p:cNvPr id="27" name="Group 26">
            <a:extLst>
              <a:ext uri="{FF2B5EF4-FFF2-40B4-BE49-F238E27FC236}">
                <a16:creationId xmlns:a16="http://schemas.microsoft.com/office/drawing/2014/main" id="{1697A44D-3C1A-6788-8DFE-A77CDEC7BA34}"/>
              </a:ext>
            </a:extLst>
          </p:cNvPr>
          <p:cNvGrpSpPr/>
          <p:nvPr/>
        </p:nvGrpSpPr>
        <p:grpSpPr>
          <a:xfrm>
            <a:off x="3234923" y="1239108"/>
            <a:ext cx="5695530" cy="678155"/>
            <a:chOff x="3248235" y="1239108"/>
            <a:chExt cx="5695530" cy="678155"/>
          </a:xfrm>
        </p:grpSpPr>
        <p:sp>
          <p:nvSpPr>
            <p:cNvPr id="28" name="Content Placeholder 2">
              <a:extLst>
                <a:ext uri="{FF2B5EF4-FFF2-40B4-BE49-F238E27FC236}">
                  <a16:creationId xmlns:a16="http://schemas.microsoft.com/office/drawing/2014/main" id="{744E6698-5F88-3248-E32A-F10C5E3889C5}"/>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29" name="Text Box 6">
              <a:extLst>
                <a:ext uri="{FF2B5EF4-FFF2-40B4-BE49-F238E27FC236}">
                  <a16:creationId xmlns:a16="http://schemas.microsoft.com/office/drawing/2014/main" id="{7F2CB364-5A07-7A8A-65A0-ABC6D58178CB}"/>
                </a:ext>
              </a:extLst>
            </p:cNvPr>
            <p:cNvSpPr txBox="1">
              <a:spLocks noChangeArrowheads="1"/>
            </p:cNvSpPr>
            <p:nvPr/>
          </p:nvSpPr>
          <p:spPr bwMode="auto">
            <a:xfrm>
              <a:off x="3248235" y="1332488"/>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30" name="Rectangle 4">
            <a:extLst>
              <a:ext uri="{FF2B5EF4-FFF2-40B4-BE49-F238E27FC236}">
                <a16:creationId xmlns:a16="http://schemas.microsoft.com/office/drawing/2014/main" id="{A0EA054D-2006-4EBE-4B57-2ECDEE4D0A49}"/>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31" name="Text Box 7">
            <a:extLst>
              <a:ext uri="{FF2B5EF4-FFF2-40B4-BE49-F238E27FC236}">
                <a16:creationId xmlns:a16="http://schemas.microsoft.com/office/drawing/2014/main" id="{92950638-A5E0-DD93-AFDE-C3FDF221B486}"/>
              </a:ext>
            </a:extLst>
          </p:cNvPr>
          <p:cNvSpPr txBox="1">
            <a:spLocks noChangeArrowheads="1"/>
          </p:cNvSpPr>
          <p:nvPr/>
        </p:nvSpPr>
        <p:spPr bwMode="auto">
          <a:xfrm>
            <a:off x="1962806" y="4715158"/>
            <a:ext cx="8266388" cy="1598859"/>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0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2" name="Text Box 6">
            <a:extLst>
              <a:ext uri="{FF2B5EF4-FFF2-40B4-BE49-F238E27FC236}">
                <a16:creationId xmlns:a16="http://schemas.microsoft.com/office/drawing/2014/main" id="{E038870E-5C0B-EC10-3833-28880875B8F2}"/>
              </a:ext>
            </a:extLst>
          </p:cNvPr>
          <p:cNvSpPr txBox="1">
            <a:spLocks noChangeArrowheads="1"/>
          </p:cNvSpPr>
          <p:nvPr/>
        </p:nvSpPr>
        <p:spPr bwMode="auto">
          <a:xfrm>
            <a:off x="3358767"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Gastroesophageal Cancers</a:t>
            </a:r>
          </a:p>
        </p:txBody>
      </p:sp>
      <p:sp>
        <p:nvSpPr>
          <p:cNvPr id="33" name="Text Box 6">
            <a:extLst>
              <a:ext uri="{FF2B5EF4-FFF2-40B4-BE49-F238E27FC236}">
                <a16:creationId xmlns:a16="http://schemas.microsoft.com/office/drawing/2014/main" id="{807461E7-4131-D308-1B41-A1E2266685C5}"/>
              </a:ext>
            </a:extLst>
          </p:cNvPr>
          <p:cNvSpPr txBox="1">
            <a:spLocks noChangeArrowheads="1"/>
          </p:cNvSpPr>
          <p:nvPr/>
        </p:nvSpPr>
        <p:spPr bwMode="auto">
          <a:xfrm>
            <a:off x="457368"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Squamous Cell Carcinoma of the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Head and Neck</a:t>
            </a:r>
          </a:p>
        </p:txBody>
      </p:sp>
      <p:sp>
        <p:nvSpPr>
          <p:cNvPr id="34" name="Text Box 6">
            <a:extLst>
              <a:ext uri="{FF2B5EF4-FFF2-40B4-BE49-F238E27FC236}">
                <a16:creationId xmlns:a16="http://schemas.microsoft.com/office/drawing/2014/main" id="{A8E9FB53-6225-891C-5A04-B272C1236C4B}"/>
              </a:ext>
            </a:extLst>
          </p:cNvPr>
          <p:cNvSpPr txBox="1">
            <a:spLocks noChangeArrowheads="1"/>
          </p:cNvSpPr>
          <p:nvPr/>
        </p:nvSpPr>
        <p:spPr bwMode="auto">
          <a:xfrm>
            <a:off x="91615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HER2-Positive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Breast Cancer</a:t>
            </a:r>
          </a:p>
        </p:txBody>
      </p:sp>
      <p:sp>
        <p:nvSpPr>
          <p:cNvPr id="35" name="Text Box 6">
            <a:extLst>
              <a:ext uri="{FF2B5EF4-FFF2-40B4-BE49-F238E27FC236}">
                <a16:creationId xmlns:a16="http://schemas.microsoft.com/office/drawing/2014/main" id="{46413B2A-70DB-BBCE-201E-4618E4339511}"/>
              </a:ext>
            </a:extLst>
          </p:cNvPr>
          <p:cNvSpPr txBox="1">
            <a:spLocks noChangeArrowheads="1"/>
          </p:cNvSpPr>
          <p:nvPr/>
        </p:nvSpPr>
        <p:spPr bwMode="auto">
          <a:xfrm>
            <a:off x="62601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Hormone-Sensitive Prostate Cancer</a:t>
            </a:r>
          </a:p>
        </p:txBody>
      </p:sp>
    </p:spTree>
    <p:custDataLst>
      <p:tags r:id="rId1"/>
    </p:custDataLst>
    <p:extLst>
      <p:ext uri="{BB962C8B-B14F-4D97-AF65-F5344CB8AC3E}">
        <p14:creationId xmlns:p14="http://schemas.microsoft.com/office/powerpoint/2010/main" val="18522058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C682-4C3F-D585-F580-AE60D0A366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E36947-90FA-F97D-4C83-7FB80C48667C}"/>
              </a:ext>
            </a:extLst>
          </p:cNvPr>
          <p:cNvSpPr txBox="1"/>
          <p:nvPr/>
        </p:nvSpPr>
        <p:spPr>
          <a:xfrm>
            <a:off x="445008" y="507673"/>
            <a:ext cx="11301984" cy="731520"/>
          </a:xfrm>
          <a:prstGeom prst="rect">
            <a:avLst/>
          </a:prstGeom>
          <a:solidFill>
            <a:srgbClr val="6390BD">
              <a:alpha val="60000"/>
            </a:srgb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Save The Date</a:t>
            </a:r>
          </a:p>
        </p:txBody>
      </p:sp>
      <p:sp>
        <p:nvSpPr>
          <p:cNvPr id="5" name="TextBox 4">
            <a:extLst>
              <a:ext uri="{FF2B5EF4-FFF2-40B4-BE49-F238E27FC236}">
                <a16:creationId xmlns:a16="http://schemas.microsoft.com/office/drawing/2014/main" id="{C2D2715D-1827-90E7-0DC8-5BD7591AB403}"/>
              </a:ext>
            </a:extLst>
          </p:cNvPr>
          <p:cNvSpPr txBox="1"/>
          <p:nvPr/>
        </p:nvSpPr>
        <p:spPr>
          <a:xfrm>
            <a:off x="445008" y="2988969"/>
            <a:ext cx="11301984" cy="1655064"/>
          </a:xfrm>
          <a:prstGeom prst="rect">
            <a:avLst/>
          </a:prstGeom>
          <a:solidFill>
            <a:srgbClr val="6390BD">
              <a:alpha val="20000"/>
            </a:srgbClr>
          </a:solidFill>
        </p:spPr>
        <p:txBody>
          <a:bodyPr wrap="square" rtlCol="0" anchor="ctr">
            <a:noAutofit/>
          </a:bodyPr>
          <a:lstStyle/>
          <a:p>
            <a:pPr marL="0" marR="0" lvl="0" indent="0" algn="ctr" defTabSz="914400" rtl="0" eaLnBrk="1" fontAlgn="auto" latinLnBrk="0" hangingPunct="1">
              <a:lnSpc>
                <a:spcPts val="3400"/>
              </a:lnSpc>
              <a:spcBef>
                <a:spcPts val="0"/>
              </a:spcBef>
              <a:spcAft>
                <a:spcPts val="0"/>
              </a:spcAft>
              <a:buClrTx/>
              <a:buSzTx/>
              <a:buFontTx/>
              <a:buNone/>
              <a:tabLst/>
              <a:defRPr/>
            </a:pP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A </a:t>
            </a:r>
            <a:r>
              <a:rPr kumimoji="0" lang="en-US" sz="3100" b="1" i="1" u="none" strike="noStrike" kern="1200" cap="none" spc="0" normalizeH="0" baseline="0" noProof="0" dirty="0" err="1">
                <a:ln>
                  <a:noFill/>
                </a:ln>
                <a:solidFill>
                  <a:srgbClr val="3A558A"/>
                </a:solidFill>
                <a:effectLst/>
                <a:uLnTx/>
                <a:uFillTx/>
                <a:latin typeface="Arial" panose="020B0604020202020204"/>
                <a:ea typeface="ＭＳ Ｐゴシック" charset="0"/>
                <a:cs typeface="+mn-cs"/>
              </a:rPr>
              <a:t>Multitumor</a:t>
            </a: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 CME/MOC, NCPD- and ACPE-Accredited Educational Conference Developed in Partnership with Florida Cancer Specialists &amp; Research Institute</a:t>
            </a:r>
          </a:p>
        </p:txBody>
      </p:sp>
      <p:sp>
        <p:nvSpPr>
          <p:cNvPr id="7" name="TextBox 6">
            <a:extLst>
              <a:ext uri="{FF2B5EF4-FFF2-40B4-BE49-F238E27FC236}">
                <a16:creationId xmlns:a16="http://schemas.microsoft.com/office/drawing/2014/main" id="{7539E87A-463A-E44C-889E-07A90EA2B741}"/>
              </a:ext>
            </a:extLst>
          </p:cNvPr>
          <p:cNvSpPr txBox="1"/>
          <p:nvPr/>
        </p:nvSpPr>
        <p:spPr>
          <a:xfrm>
            <a:off x="445008" y="4688671"/>
            <a:ext cx="11301984" cy="1116593"/>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9300"/>
                </a:solidFill>
                <a:effectLst/>
                <a:uLnTx/>
                <a:uFillTx/>
                <a:latin typeface="Verdana" panose="020B0604030504040204" pitchFamily="34" charset="0"/>
                <a:ea typeface="Verdana" panose="020B0604030504040204" pitchFamily="34" charset="0"/>
                <a:cs typeface="Verdana" panose="020B0604030504040204" pitchFamily="34" charset="0"/>
              </a:rPr>
              <a:t>Friday to Sunday, April 23 to 25,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656"/>
                </a:solidFill>
                <a:effectLst/>
                <a:uLnTx/>
                <a:uFillTx/>
                <a:latin typeface="Arial" panose="020B0604020202020204"/>
                <a:ea typeface="ＭＳ Ｐゴシック" charset="0"/>
                <a:cs typeface="+mn-cs"/>
              </a:rPr>
              <a:t>The Ritz-Carlton Orlando, Grande Lakes | Orlando, Florida</a:t>
            </a:r>
          </a:p>
        </p:txBody>
      </p:sp>
      <p:sp>
        <p:nvSpPr>
          <p:cNvPr id="9" name="TextBox 8">
            <a:extLst>
              <a:ext uri="{FF2B5EF4-FFF2-40B4-BE49-F238E27FC236}">
                <a16:creationId xmlns:a16="http://schemas.microsoft.com/office/drawing/2014/main" id="{9AAFF801-8DF8-62EE-87E1-5F5A94E82C9C}"/>
              </a:ext>
            </a:extLst>
          </p:cNvPr>
          <p:cNvSpPr txBox="1"/>
          <p:nvPr/>
        </p:nvSpPr>
        <p:spPr>
          <a:xfrm>
            <a:off x="457200" y="5867400"/>
            <a:ext cx="11277600" cy="736928"/>
          </a:xfrm>
          <a:prstGeom prst="rect">
            <a:avLst/>
          </a:prstGeom>
          <a:solidFill>
            <a:srgbClr val="001F6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a:ea typeface="ＭＳ Ｐゴシック" charset="0"/>
                <a:cs typeface="+mn-cs"/>
              </a:rPr>
              <a:t>Moderated by Neil Love, MD</a:t>
            </a:r>
          </a:p>
        </p:txBody>
      </p:sp>
      <p:sp>
        <p:nvSpPr>
          <p:cNvPr id="4" name="Rectangle 3">
            <a:extLst>
              <a:ext uri="{FF2B5EF4-FFF2-40B4-BE49-F238E27FC236}">
                <a16:creationId xmlns:a16="http://schemas.microsoft.com/office/drawing/2014/main" id="{A1BD4C03-151C-0C6B-75A4-1DDE549A63B0}"/>
              </a:ext>
            </a:extLst>
          </p:cNvPr>
          <p:cNvSpPr/>
          <p:nvPr/>
        </p:nvSpPr>
        <p:spPr bwMode="auto">
          <a:xfrm>
            <a:off x="457200" y="1239193"/>
            <a:ext cx="11289792" cy="1749776"/>
          </a:xfrm>
          <a:prstGeom prst="rect">
            <a:avLst/>
          </a:prstGeom>
          <a:solidFill>
            <a:srgbClr val="037DBF"/>
          </a:solidFill>
          <a:ln w="28575" cap="flat" cmpd="sng" algn="ctr">
            <a:solidFill>
              <a:srgbClr val="001E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ＭＳ Ｐゴシック" charset="0"/>
            </a:endParaRPr>
          </a:p>
        </p:txBody>
      </p:sp>
      <p:pic>
        <p:nvPicPr>
          <p:cNvPr id="8" name="Picture 7">
            <a:extLst>
              <a:ext uri="{FF2B5EF4-FFF2-40B4-BE49-F238E27FC236}">
                <a16:creationId xmlns:a16="http://schemas.microsoft.com/office/drawing/2014/main" id="{6C2E286F-F3EB-DFAC-D234-896BB6BD9A82}"/>
              </a:ext>
            </a:extLst>
          </p:cNvPr>
          <p:cNvPicPr>
            <a:picLocks noChangeAspect="1"/>
          </p:cNvPicPr>
          <p:nvPr/>
        </p:nvPicPr>
        <p:blipFill>
          <a:blip r:embed="rId3"/>
          <a:stretch>
            <a:fillRect/>
          </a:stretch>
        </p:blipFill>
        <p:spPr>
          <a:xfrm>
            <a:off x="914400" y="1521989"/>
            <a:ext cx="9906000" cy="1149096"/>
          </a:xfrm>
          <a:prstGeom prst="rect">
            <a:avLst/>
          </a:prstGeom>
        </p:spPr>
      </p:pic>
    </p:spTree>
    <p:extLst>
      <p:ext uri="{BB962C8B-B14F-4D97-AF65-F5344CB8AC3E}">
        <p14:creationId xmlns:p14="http://schemas.microsoft.com/office/powerpoint/2010/main" val="36219603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912286" y="227012"/>
            <a:ext cx="10358967" cy="6630987"/>
          </a:xfrm>
        </p:spPr>
        <p:txBody>
          <a:bodyPr/>
          <a:lstStyle/>
          <a:p>
            <a:r>
              <a:rPr lang="en-US" sz="3600" i="1" dirty="0"/>
              <a:t>Thank you for joining us! Please take a moment </a:t>
            </a:r>
            <a:br>
              <a:rPr lang="en-US" sz="3600" i="1" dirty="0"/>
            </a:br>
            <a:r>
              <a:rPr lang="en-US" sz="3600" i="1" dirty="0"/>
              <a:t>to complete the survey currently up on Zoom. </a:t>
            </a:r>
            <a:br>
              <a:rPr lang="en-US" sz="3600" i="1" dirty="0"/>
            </a:br>
            <a:r>
              <a:rPr lang="en-US" sz="3600" i="1" dirty="0"/>
              <a:t>Your feedback is very important to us.</a:t>
            </a:r>
            <a:br>
              <a:rPr lang="en-US" sz="3600" i="1" dirty="0"/>
            </a:br>
            <a:br>
              <a:rPr lang="en-US" sz="3600" i="1" dirty="0"/>
            </a:br>
            <a:r>
              <a:rPr lang="en-US" sz="3600" i="1" dirty="0"/>
              <a:t>Information on how to obtain CME and ABIM MOC credit will be provided at the conclusion </a:t>
            </a:r>
            <a:br>
              <a:rPr lang="en-US" sz="3600" i="1" dirty="0"/>
            </a:br>
            <a:r>
              <a:rPr lang="en-US" sz="3600" i="1" dirty="0"/>
              <a:t>of the activity in the Zoom chat room. Attendees </a:t>
            </a:r>
            <a:br>
              <a:rPr lang="en-US" sz="3600" i="1" dirty="0"/>
            </a:br>
            <a:r>
              <a:rPr lang="en-US" sz="3600" i="1" dirty="0"/>
              <a:t>will also receive an email in 1 to 3 business days </a:t>
            </a:r>
            <a:br>
              <a:rPr lang="en-US" sz="3600" i="1" dirty="0"/>
            </a:br>
            <a:r>
              <a:rPr lang="en-US" sz="3600" i="1" dirty="0"/>
              <a:t>with these instructions.</a:t>
            </a:r>
          </a:p>
        </p:txBody>
      </p:sp>
    </p:spTree>
    <p:extLst>
      <p:ext uri="{BB962C8B-B14F-4D97-AF65-F5344CB8AC3E}">
        <p14:creationId xmlns:p14="http://schemas.microsoft.com/office/powerpoint/2010/main" val="20878522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2EBE-D4CE-2EE5-1BFA-292E462466B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00D251-9A2A-FB85-22EE-C7A545A72650}"/>
              </a:ext>
            </a:extLst>
          </p:cNvPr>
          <p:cNvSpPr>
            <a:spLocks noGrp="1" noChangeArrowheads="1"/>
          </p:cNvSpPr>
          <p:nvPr>
            <p:ph type="title"/>
          </p:nvPr>
        </p:nvSpPr>
        <p:spPr>
          <a:xfrm>
            <a:off x="912286" y="569348"/>
            <a:ext cx="10358967" cy="1143000"/>
          </a:xfrm>
        </p:spPr>
        <p:txBody>
          <a:bodyPr wrap="square" anchor="ctr">
            <a:noAutofit/>
          </a:bodyPr>
          <a:lstStyle/>
          <a:p>
            <a:pPr>
              <a:lnSpc>
                <a:spcPts val="4000"/>
              </a:lnSpc>
            </a:pPr>
            <a:r>
              <a:rPr lang="en-US" sz="4000" dirty="0"/>
              <a:t>Where We Are, Where We’re Headed: </a:t>
            </a:r>
            <a:br>
              <a:rPr lang="en-US" sz="4000" dirty="0"/>
            </a:br>
            <a:r>
              <a:rPr lang="en-US" sz="4000" dirty="0"/>
              <a:t>Bispecific Antibodies in the </a:t>
            </a:r>
            <a:br>
              <a:rPr lang="en-US" sz="4000" dirty="0"/>
            </a:br>
            <a:r>
              <a:rPr lang="en-US" sz="4000" dirty="0"/>
              <a:t>Management of Follicular Lymphoma</a:t>
            </a:r>
          </a:p>
        </p:txBody>
      </p:sp>
      <p:sp>
        <p:nvSpPr>
          <p:cNvPr id="2" name="Text Box 6">
            <a:extLst>
              <a:ext uri="{FF2B5EF4-FFF2-40B4-BE49-F238E27FC236}">
                <a16:creationId xmlns:a16="http://schemas.microsoft.com/office/drawing/2014/main" id="{8DBA83FD-A13F-2409-2767-BA0E70DC8CF8}"/>
              </a:ext>
            </a:extLst>
          </p:cNvPr>
          <p:cNvSpPr txBox="1">
            <a:spLocks noChangeArrowheads="1"/>
          </p:cNvSpPr>
          <p:nvPr/>
        </p:nvSpPr>
        <p:spPr bwMode="auto">
          <a:xfrm>
            <a:off x="0" y="279777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Thursday, October 22, 2026</a:t>
            </a:r>
          </a:p>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5:00 </a:t>
            </a: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8857E8F-4CFA-4585-7210-7A9E2035218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C4896D8-6377-12FA-E2CE-BF2923D0443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87FB9C75-2A28-A5E5-DA6D-93F84B3281CF}"/>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lnSpc>
                <a:spcPts val="3440"/>
              </a:lnSpc>
              <a:spcAft>
                <a:spcPts val="0"/>
              </a:spcAft>
              <a:buClr>
                <a:srgbClr val="000000"/>
              </a:buClr>
              <a:buSzPct val="80000"/>
              <a:defRPr/>
            </a:pPr>
            <a:r>
              <a:rPr lang="en-US" altLang="x-none" sz="3200" dirty="0">
                <a:solidFill>
                  <a:srgbClr val="002060"/>
                </a:solidFill>
                <a:latin typeface="Calibri" panose="020F0502020204030204" pitchFamily="34" charset="0"/>
                <a:cs typeface="Calibri" panose="020F0502020204030204" pitchFamily="34" charset="0"/>
              </a:rPr>
              <a:t>Professor Chan Cheah, MBBS (Hons), </a:t>
            </a:r>
            <a:r>
              <a:rPr lang="en-US" altLang="x-none" sz="3200" dirty="0" err="1">
                <a:solidFill>
                  <a:srgbClr val="002060"/>
                </a:solidFill>
                <a:latin typeface="Calibri" panose="020F0502020204030204" pitchFamily="34" charset="0"/>
                <a:cs typeface="Calibri" panose="020F0502020204030204" pitchFamily="34" charset="0"/>
              </a:rPr>
              <a:t>DMSc</a:t>
            </a:r>
            <a:endParaRPr lang="en-US" altLang="x-none" sz="3200" dirty="0">
              <a:solidFill>
                <a:srgbClr val="002060"/>
              </a:solidFill>
              <a:latin typeface="Calibri" panose="020F0502020204030204" pitchFamily="34" charset="0"/>
              <a:cs typeface="Calibri" panose="020F0502020204030204" pitchFamily="34" charset="0"/>
            </a:endParaRPr>
          </a:p>
          <a:p>
            <a:pPr lvl="0" algn="ctr" defTabSz="914400" eaLnBrk="0" hangingPunct="0">
              <a:lnSpc>
                <a:spcPts val="3440"/>
              </a:lnSpc>
              <a:spcAft>
                <a:spcPts val="0"/>
              </a:spcAft>
              <a:buClr>
                <a:srgbClr val="000000"/>
              </a:buClr>
              <a:buSzPct val="80000"/>
              <a:defRPr/>
            </a:pPr>
            <a:r>
              <a:rPr lang="en-US" altLang="x-none" sz="3200" dirty="0">
                <a:solidFill>
                  <a:srgbClr val="002060"/>
                </a:solidFill>
                <a:latin typeface="Calibri" panose="020F0502020204030204" pitchFamily="34" charset="0"/>
                <a:cs typeface="Calibri" panose="020F0502020204030204" pitchFamily="34" charset="0"/>
              </a:rPr>
              <a:t>Matthew </a:t>
            </a:r>
            <a:r>
              <a:rPr lang="en-US" altLang="x-none" sz="3200" dirty="0" err="1">
                <a:solidFill>
                  <a:srgbClr val="002060"/>
                </a:solidFill>
                <a:latin typeface="Calibri" panose="020F0502020204030204" pitchFamily="34" charset="0"/>
                <a:cs typeface="Calibri" panose="020F0502020204030204" pitchFamily="34" charset="0"/>
              </a:rPr>
              <a:t>Matasar</a:t>
            </a:r>
            <a:r>
              <a:rPr lang="en-US" altLang="x-none" sz="3200" dirty="0">
                <a:solidFill>
                  <a:srgbClr val="002060"/>
                </a:solidFill>
                <a:latin typeface="Calibri" panose="020F0502020204030204" pitchFamily="34" charset="0"/>
                <a:cs typeface="Calibri" panose="020F0502020204030204" pitchFamily="34" charset="0"/>
              </a:rPr>
              <a:t>, MD</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FA5BBA88-4798-E05E-AEFC-9D64327BB8D8}"/>
              </a:ext>
            </a:extLst>
          </p:cNvPr>
          <p:cNvSpPr txBox="1">
            <a:spLocks noChangeArrowheads="1"/>
          </p:cNvSpPr>
          <p:nvPr/>
        </p:nvSpPr>
        <p:spPr bwMode="auto">
          <a:xfrm>
            <a:off x="0" y="1918672"/>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lnSpc>
                <a:spcPts val="3220"/>
              </a:lnSpc>
              <a:defRPr/>
            </a:pPr>
            <a:r>
              <a:rPr lang="en-US" sz="2800" b="0" i="1" dirty="0">
                <a:solidFill>
                  <a:srgbClr val="015593"/>
                </a:solidFill>
              </a:rPr>
              <a:t>A CME/MOC-Accredited Live Webinar</a:t>
            </a:r>
            <a:endPar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endParaRPr>
          </a:p>
        </p:txBody>
      </p:sp>
    </p:spTree>
    <p:custDataLst>
      <p:tags r:id="rId1"/>
    </p:custDataLst>
    <p:extLst>
      <p:ext uri="{BB962C8B-B14F-4D97-AF65-F5344CB8AC3E}">
        <p14:creationId xmlns:p14="http://schemas.microsoft.com/office/powerpoint/2010/main" val="26254915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2286" y="128610"/>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1438727"/>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1438727"/>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Professor Chan Cheah, MBBS (Hons), </a:t>
            </a:r>
            <a:r>
              <a:rPr lang="en-US" sz="1600" dirty="0" err="1">
                <a:solidFill>
                  <a:srgbClr val="000000"/>
                </a:solidFill>
                <a:latin typeface="Calibri"/>
              </a:rPr>
              <a:t>DMSc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Clinical Professor of Medicine</a:t>
            </a:r>
          </a:p>
          <a:p>
            <a:pPr lvl="0">
              <a:lnSpc>
                <a:spcPts val="1850"/>
              </a:lnSpc>
              <a:defRPr/>
            </a:pPr>
            <a:r>
              <a:rPr lang="en-US" sz="1600" b="0" dirty="0">
                <a:solidFill>
                  <a:srgbClr val="000000"/>
                </a:solidFill>
                <a:latin typeface="Calibri"/>
              </a:rPr>
              <a:t>Consultant </a:t>
            </a:r>
            <a:r>
              <a:rPr lang="en-US" sz="1600" b="0" dirty="0" err="1">
                <a:solidFill>
                  <a:srgbClr val="000000"/>
                </a:solidFill>
                <a:latin typeface="Calibri"/>
              </a:rPr>
              <a:t>Haematologist</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Sir Charles Gairdner Hospital</a:t>
            </a:r>
          </a:p>
          <a:p>
            <a:pPr lvl="0">
              <a:lnSpc>
                <a:spcPts val="1850"/>
              </a:lnSpc>
              <a:defRPr/>
            </a:pPr>
            <a:r>
              <a:rPr lang="en-US" sz="1600" b="0" dirty="0">
                <a:solidFill>
                  <a:srgbClr val="000000"/>
                </a:solidFill>
                <a:latin typeface="Calibri"/>
              </a:rPr>
              <a:t>Perth, Australia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469308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a:t>
            </a:r>
            <a:r>
              <a:rPr lang="en-US" sz="1600" dirty="0" err="1">
                <a:solidFill>
                  <a:srgbClr val="000000"/>
                </a:solidFill>
                <a:latin typeface="Calibri"/>
              </a:rPr>
              <a:t>Matasar</a:t>
            </a:r>
            <a:r>
              <a:rPr lang="en-US" sz="1600" dirty="0">
                <a:solidFill>
                  <a:srgbClr val="000000"/>
                </a:solidFill>
                <a:latin typeface="Calibri"/>
              </a:rPr>
              <a:t>, MD</a:t>
            </a:r>
          </a:p>
          <a:p>
            <a:pPr lvl="0">
              <a:lnSpc>
                <a:spcPts val="1850"/>
              </a:lnSpc>
              <a:defRPr/>
            </a:pPr>
            <a:r>
              <a:rPr lang="en-US" sz="1600" b="0" dirty="0">
                <a:solidFill>
                  <a:srgbClr val="000000"/>
                </a:solidFill>
                <a:latin typeface="Calibri"/>
              </a:rPr>
              <a:t>Chief, Division of Blood Disorders</a:t>
            </a:r>
          </a:p>
          <a:p>
            <a:pPr lvl="0">
              <a:lnSpc>
                <a:spcPts val="1850"/>
              </a:lnSpc>
              <a:defRPr/>
            </a:pPr>
            <a:r>
              <a:rPr lang="en-US" sz="1600" b="0" dirty="0">
                <a:solidFill>
                  <a:srgbClr val="000000"/>
                </a:solidFill>
                <a:latin typeface="Calibri"/>
              </a:rPr>
              <a:t>Rutgers Cancer Institute</a:t>
            </a:r>
          </a:p>
          <a:p>
            <a:pPr lvl="0">
              <a:lnSpc>
                <a:spcPts val="1850"/>
              </a:lnSpc>
              <a:defRPr/>
            </a:pPr>
            <a:r>
              <a:rPr lang="en-US" sz="1600" b="0" dirty="0">
                <a:solidFill>
                  <a:srgbClr val="000000"/>
                </a:solidFill>
                <a:latin typeface="Calibri"/>
              </a:rPr>
              <a:t>Hematologist/Oncologist</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Rutgers Robert Wood Johnson Medical School</a:t>
            </a:r>
          </a:p>
          <a:p>
            <a:pPr lvl="0">
              <a:lnSpc>
                <a:spcPts val="1850"/>
              </a:lnSpc>
              <a:defRPr/>
            </a:pPr>
            <a:r>
              <a:rPr lang="en-US" sz="1600" b="0" dirty="0">
                <a:solidFill>
                  <a:srgbClr val="000000"/>
                </a:solidFill>
                <a:latin typeface="Calibri"/>
              </a:rPr>
              <a:t>New Brunswick, New Jersey</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Tree>
    <p:extLst>
      <p:ext uri="{BB962C8B-B14F-4D97-AF65-F5344CB8AC3E}">
        <p14:creationId xmlns:p14="http://schemas.microsoft.com/office/powerpoint/2010/main" val="28182011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19467377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21834901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1089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CD8AD-0F25-D866-E2CC-46291C94C1C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3C184D0A-4F3F-B259-E187-02C9FD44E127}"/>
              </a:ext>
            </a:extLst>
          </p:cNvPr>
          <p:cNvSpPr>
            <a:spLocks noGrp="1" noChangeArrowheads="1"/>
          </p:cNvSpPr>
          <p:nvPr>
            <p:ph type="title"/>
          </p:nvPr>
        </p:nvSpPr>
        <p:spPr>
          <a:xfrm>
            <a:off x="912286" y="353440"/>
            <a:ext cx="10358967" cy="1143000"/>
          </a:xfrm>
        </p:spPr>
        <p:txBody>
          <a:bodyPr wrap="square" anchor="ctr">
            <a:noAutofit/>
          </a:bodyPr>
          <a:lstStyle/>
          <a:p>
            <a:r>
              <a:rPr lang="en-US" sz="4000" dirty="0"/>
              <a:t>Cancer Conference Update: </a:t>
            </a:r>
            <a:br>
              <a:rPr lang="en-US" sz="4000" dirty="0"/>
            </a:br>
            <a:r>
              <a:rPr lang="en-US" sz="4000" dirty="0"/>
              <a:t>ESMO Congress 2026 Review — Breast Cancer</a:t>
            </a:r>
          </a:p>
        </p:txBody>
      </p:sp>
      <p:sp>
        <p:nvSpPr>
          <p:cNvPr id="2" name="Text Box 6">
            <a:extLst>
              <a:ext uri="{FF2B5EF4-FFF2-40B4-BE49-F238E27FC236}">
                <a16:creationId xmlns:a16="http://schemas.microsoft.com/office/drawing/2014/main" id="{F18FF72B-6C6A-D849-9228-6C26B77E5FA0}"/>
              </a:ext>
            </a:extLst>
          </p:cNvPr>
          <p:cNvSpPr txBox="1">
            <a:spLocks noChangeArrowheads="1"/>
          </p:cNvSpPr>
          <p:nvPr/>
        </p:nvSpPr>
        <p:spPr bwMode="auto">
          <a:xfrm>
            <a:off x="0" y="2345196"/>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Thursday, November 12, 2026</a:t>
            </a:r>
          </a:p>
          <a:p>
            <a:pPr lvl="0" algn="ctr" defTabSz="914400" eaLnBrk="0" hangingPunct="0">
              <a:defRPr/>
            </a:pPr>
            <a:r>
              <a:rPr lang="en-US" sz="3200" dirty="0">
                <a:solidFill>
                  <a:srgbClr val="002060"/>
                </a:solidFill>
                <a:latin typeface="Calibri" panose="020F0502020204030204" pitchFamily="34" charset="0"/>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208F589F-BC7E-1AD9-E89C-5780A6E15E21}"/>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5B9AA12-5ACB-7351-A6B2-E2234C983340}"/>
              </a:ext>
            </a:extLst>
          </p:cNvPr>
          <p:cNvSpPr txBox="1">
            <a:spLocks noChangeArrowheads="1"/>
          </p:cNvSpPr>
          <p:nvPr/>
        </p:nvSpPr>
        <p:spPr bwMode="auto">
          <a:xfrm>
            <a:off x="4647392" y="3570532"/>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3412C88B-1EFB-DD8F-9836-CF05B08AF254}"/>
              </a:ext>
            </a:extLst>
          </p:cNvPr>
          <p:cNvSpPr txBox="1">
            <a:spLocks noChangeArrowheads="1"/>
          </p:cNvSpPr>
          <p:nvPr/>
        </p:nvSpPr>
        <p:spPr bwMode="auto">
          <a:xfrm>
            <a:off x="152400" y="4125045"/>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lnSpc>
                <a:spcPts val="3440"/>
              </a:lnSpc>
              <a:spcAft>
                <a:spcPts val="0"/>
              </a:spcAft>
              <a:buClr>
                <a:srgbClr val="000000"/>
              </a:buClr>
              <a:buSzPct val="80000"/>
              <a:defRPr/>
            </a:pPr>
            <a:r>
              <a:rPr lang="en-US" altLang="x-none" sz="3200" dirty="0">
                <a:solidFill>
                  <a:srgbClr val="002060"/>
                </a:solidFill>
                <a:latin typeface="Calibri" panose="020F0502020204030204" pitchFamily="34" charset="0"/>
                <a:cs typeface="Calibri" panose="020F0502020204030204" pitchFamily="34" charset="0"/>
              </a:rPr>
              <a:t>Professor Giuseppe </a:t>
            </a:r>
            <a:r>
              <a:rPr lang="en-US" altLang="x-none" sz="3200" dirty="0" err="1">
                <a:solidFill>
                  <a:srgbClr val="002060"/>
                </a:solidFill>
                <a:latin typeface="Calibri" panose="020F0502020204030204" pitchFamily="34" charset="0"/>
                <a:cs typeface="Calibri" panose="020F0502020204030204" pitchFamily="34" charset="0"/>
              </a:rPr>
              <a:t>Curigliano</a:t>
            </a:r>
            <a:r>
              <a:rPr lang="en-US" altLang="x-none" sz="3200" dirty="0">
                <a:solidFill>
                  <a:srgbClr val="002060"/>
                </a:solidFill>
                <a:latin typeface="Calibri" panose="020F0502020204030204" pitchFamily="34" charset="0"/>
                <a:cs typeface="Calibri" panose="020F0502020204030204" pitchFamily="34" charset="0"/>
              </a:rPr>
              <a:t>, MD, PhD</a:t>
            </a:r>
          </a:p>
          <a:p>
            <a:pPr lvl="0" algn="ctr" defTabSz="914400" eaLnBrk="0" hangingPunct="0">
              <a:lnSpc>
                <a:spcPts val="3440"/>
              </a:lnSpc>
              <a:spcAft>
                <a:spcPts val="0"/>
              </a:spcAft>
              <a:buClr>
                <a:srgbClr val="000000"/>
              </a:buClr>
              <a:buSzPct val="80000"/>
              <a:defRPr/>
            </a:pPr>
            <a:r>
              <a:rPr lang="en-US" altLang="x-none" sz="3200" dirty="0">
                <a:solidFill>
                  <a:srgbClr val="002060"/>
                </a:solidFill>
                <a:latin typeface="Calibri" panose="020F0502020204030204" pitchFamily="34" charset="0"/>
                <a:cs typeface="Calibri" panose="020F0502020204030204" pitchFamily="34" charset="0"/>
              </a:rPr>
              <a:t>Rebecca A Dent, MD, MSc</a:t>
            </a:r>
          </a:p>
          <a:p>
            <a:pPr lvl="0" algn="ctr" defTabSz="914400" eaLnBrk="0" hangingPunct="0">
              <a:lnSpc>
                <a:spcPts val="3440"/>
              </a:lnSpc>
              <a:spcAft>
                <a:spcPts val="0"/>
              </a:spcAft>
              <a:buClr>
                <a:srgbClr val="000000"/>
              </a:buClr>
              <a:buSzPct val="80000"/>
              <a:defRPr/>
            </a:pPr>
            <a:r>
              <a:rPr lang="en-US" altLang="x-none" sz="3200" dirty="0">
                <a:solidFill>
                  <a:srgbClr val="002060"/>
                </a:solidFill>
                <a:latin typeface="Calibri" panose="020F0502020204030204" pitchFamily="34" charset="0"/>
                <a:cs typeface="Calibri" panose="020F0502020204030204" pitchFamily="34" charset="0"/>
              </a:rPr>
              <a:t>Komal Jhaveri, MD, FACP, FASCO</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EF24DAA5-0343-D9FC-7F69-24E164409664}"/>
              </a:ext>
            </a:extLst>
          </p:cNvPr>
          <p:cNvSpPr txBox="1">
            <a:spLocks noChangeArrowheads="1"/>
          </p:cNvSpPr>
          <p:nvPr/>
        </p:nvSpPr>
        <p:spPr bwMode="auto">
          <a:xfrm>
            <a:off x="0" y="1443111"/>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lnSpc>
                <a:spcPts val="3220"/>
              </a:lnSpc>
              <a:defRPr/>
            </a:pPr>
            <a:r>
              <a:rPr lang="en-US" sz="2800" b="0" i="1" dirty="0">
                <a:solidFill>
                  <a:srgbClr val="015593"/>
                </a:solidFill>
              </a:rPr>
              <a:t>A CME/MOC-Accredited Live Webinar</a:t>
            </a:r>
            <a:endPar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endParaRPr>
          </a:p>
        </p:txBody>
      </p:sp>
    </p:spTree>
    <p:custDataLst>
      <p:tags r:id="rId1"/>
    </p:custDataLst>
    <p:extLst>
      <p:ext uri="{BB962C8B-B14F-4D97-AF65-F5344CB8AC3E}">
        <p14:creationId xmlns:p14="http://schemas.microsoft.com/office/powerpoint/2010/main" val="3817631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99447"/>
            <a:ext cx="12192000" cy="1143000"/>
          </a:xfrm>
        </p:spPr>
        <p:txBody>
          <a:bodyPr wrap="square" anchor="ctr">
            <a:noAutofit/>
          </a:bodyPr>
          <a:lstStyle/>
          <a:p>
            <a:pPr>
              <a:lnSpc>
                <a:spcPts val="3240"/>
              </a:lnSpc>
            </a:pPr>
            <a:r>
              <a:rPr lang="en-US" sz="3200" dirty="0">
                <a:latin typeface="Calibri" panose="020F0502020204030204" pitchFamily="34" charset="0"/>
                <a:cs typeface="Calibri" panose="020F0502020204030204" pitchFamily="34" charset="0"/>
              </a:rPr>
              <a:t>Second Opinion: A Case-Based Exploration of Clinical Investigator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 in San Antonio</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26842593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912286" y="71884"/>
            <a:ext cx="10358967" cy="1143000"/>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Preceding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the 68th ASH Annual Meeting in New Orleans</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214884"/>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5869202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25" name="Rectangle 4">
            <a:extLst>
              <a:ext uri="{FF2B5EF4-FFF2-40B4-BE49-F238E27FC236}">
                <a16:creationId xmlns:a16="http://schemas.microsoft.com/office/drawing/2014/main" id="{889C5823-6B8D-CA70-099F-F2BB02C78491}"/>
              </a:ext>
            </a:extLst>
          </p:cNvPr>
          <p:cNvSpPr>
            <a:spLocks noGrp="1" noChangeArrowheads="1"/>
          </p:cNvSpPr>
          <p:nvPr>
            <p:ph type="title"/>
          </p:nvPr>
        </p:nvSpPr>
        <p:spPr>
          <a:xfrm>
            <a:off x="912286" y="38247"/>
            <a:ext cx="10358967" cy="672783"/>
          </a:xfrm>
        </p:spPr>
        <p:txBody>
          <a:bodyPr wrap="square" anchor="ctr">
            <a:noAutofit/>
          </a:bodyPr>
          <a:lstStyle/>
          <a:p>
            <a:r>
              <a:rPr lang="en-US" sz="3400" dirty="0"/>
              <a:t>Grand Rounds</a:t>
            </a:r>
          </a:p>
        </p:txBody>
      </p:sp>
      <p:sp>
        <p:nvSpPr>
          <p:cNvPr id="26" name="Text Box 7">
            <a:extLst>
              <a:ext uri="{FF2B5EF4-FFF2-40B4-BE49-F238E27FC236}">
                <a16:creationId xmlns:a16="http://schemas.microsoft.com/office/drawing/2014/main" id="{7DF54DB6-D5E2-EB78-B4D7-8438DECE0078}"/>
              </a:ext>
            </a:extLst>
          </p:cNvPr>
          <p:cNvSpPr txBox="1">
            <a:spLocks noChangeArrowheads="1"/>
          </p:cNvSpPr>
          <p:nvPr/>
        </p:nvSpPr>
        <p:spPr bwMode="auto">
          <a:xfrm>
            <a:off x="0" y="2320001"/>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Four Series</a:t>
            </a:r>
          </a:p>
        </p:txBody>
      </p:sp>
      <p:grpSp>
        <p:nvGrpSpPr>
          <p:cNvPr id="27" name="Group 26">
            <a:extLst>
              <a:ext uri="{FF2B5EF4-FFF2-40B4-BE49-F238E27FC236}">
                <a16:creationId xmlns:a16="http://schemas.microsoft.com/office/drawing/2014/main" id="{1697A44D-3C1A-6788-8DFE-A77CDEC7BA34}"/>
              </a:ext>
            </a:extLst>
          </p:cNvPr>
          <p:cNvGrpSpPr/>
          <p:nvPr/>
        </p:nvGrpSpPr>
        <p:grpSpPr>
          <a:xfrm>
            <a:off x="3234923" y="1239108"/>
            <a:ext cx="5695530" cy="678155"/>
            <a:chOff x="3248235" y="1239108"/>
            <a:chExt cx="5695530" cy="678155"/>
          </a:xfrm>
        </p:grpSpPr>
        <p:sp>
          <p:nvSpPr>
            <p:cNvPr id="28" name="Content Placeholder 2">
              <a:extLst>
                <a:ext uri="{FF2B5EF4-FFF2-40B4-BE49-F238E27FC236}">
                  <a16:creationId xmlns:a16="http://schemas.microsoft.com/office/drawing/2014/main" id="{744E6698-5F88-3248-E32A-F10C5E3889C5}"/>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29" name="Text Box 6">
              <a:extLst>
                <a:ext uri="{FF2B5EF4-FFF2-40B4-BE49-F238E27FC236}">
                  <a16:creationId xmlns:a16="http://schemas.microsoft.com/office/drawing/2014/main" id="{7F2CB364-5A07-7A8A-65A0-ABC6D58178CB}"/>
                </a:ext>
              </a:extLst>
            </p:cNvPr>
            <p:cNvSpPr txBox="1">
              <a:spLocks noChangeArrowheads="1"/>
            </p:cNvSpPr>
            <p:nvPr/>
          </p:nvSpPr>
          <p:spPr bwMode="auto">
            <a:xfrm>
              <a:off x="3248235" y="1332488"/>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30" name="Rectangle 4">
            <a:extLst>
              <a:ext uri="{FF2B5EF4-FFF2-40B4-BE49-F238E27FC236}">
                <a16:creationId xmlns:a16="http://schemas.microsoft.com/office/drawing/2014/main" id="{A0EA054D-2006-4EBE-4B57-2ECDEE4D0A49}"/>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31" name="Text Box 7">
            <a:extLst>
              <a:ext uri="{FF2B5EF4-FFF2-40B4-BE49-F238E27FC236}">
                <a16:creationId xmlns:a16="http://schemas.microsoft.com/office/drawing/2014/main" id="{92950638-A5E0-DD93-AFDE-C3FDF221B486}"/>
              </a:ext>
            </a:extLst>
          </p:cNvPr>
          <p:cNvSpPr txBox="1">
            <a:spLocks noChangeArrowheads="1"/>
          </p:cNvSpPr>
          <p:nvPr/>
        </p:nvSpPr>
        <p:spPr bwMode="auto">
          <a:xfrm>
            <a:off x="1962806" y="4715158"/>
            <a:ext cx="8266388" cy="1598859"/>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0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2" name="Text Box 6">
            <a:extLst>
              <a:ext uri="{FF2B5EF4-FFF2-40B4-BE49-F238E27FC236}">
                <a16:creationId xmlns:a16="http://schemas.microsoft.com/office/drawing/2014/main" id="{E038870E-5C0B-EC10-3833-28880875B8F2}"/>
              </a:ext>
            </a:extLst>
          </p:cNvPr>
          <p:cNvSpPr txBox="1">
            <a:spLocks noChangeArrowheads="1"/>
          </p:cNvSpPr>
          <p:nvPr/>
        </p:nvSpPr>
        <p:spPr bwMode="auto">
          <a:xfrm>
            <a:off x="3358767"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Gastroesophageal Cancers</a:t>
            </a:r>
          </a:p>
        </p:txBody>
      </p:sp>
      <p:sp>
        <p:nvSpPr>
          <p:cNvPr id="33" name="Text Box 6">
            <a:extLst>
              <a:ext uri="{FF2B5EF4-FFF2-40B4-BE49-F238E27FC236}">
                <a16:creationId xmlns:a16="http://schemas.microsoft.com/office/drawing/2014/main" id="{807461E7-4131-D308-1B41-A1E2266685C5}"/>
              </a:ext>
            </a:extLst>
          </p:cNvPr>
          <p:cNvSpPr txBox="1">
            <a:spLocks noChangeArrowheads="1"/>
          </p:cNvSpPr>
          <p:nvPr/>
        </p:nvSpPr>
        <p:spPr bwMode="auto">
          <a:xfrm>
            <a:off x="457368"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Squamous Cell Carcinoma of the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Head and Neck</a:t>
            </a:r>
          </a:p>
        </p:txBody>
      </p:sp>
      <p:sp>
        <p:nvSpPr>
          <p:cNvPr id="34" name="Text Box 6">
            <a:extLst>
              <a:ext uri="{FF2B5EF4-FFF2-40B4-BE49-F238E27FC236}">
                <a16:creationId xmlns:a16="http://schemas.microsoft.com/office/drawing/2014/main" id="{A8E9FB53-6225-891C-5A04-B272C1236C4B}"/>
              </a:ext>
            </a:extLst>
          </p:cNvPr>
          <p:cNvSpPr txBox="1">
            <a:spLocks noChangeArrowheads="1"/>
          </p:cNvSpPr>
          <p:nvPr/>
        </p:nvSpPr>
        <p:spPr bwMode="auto">
          <a:xfrm>
            <a:off x="91615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HER2-Positive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Breast Cancer</a:t>
            </a:r>
          </a:p>
        </p:txBody>
      </p:sp>
      <p:sp>
        <p:nvSpPr>
          <p:cNvPr id="35" name="Text Box 6">
            <a:extLst>
              <a:ext uri="{FF2B5EF4-FFF2-40B4-BE49-F238E27FC236}">
                <a16:creationId xmlns:a16="http://schemas.microsoft.com/office/drawing/2014/main" id="{46413B2A-70DB-BBCE-201E-4618E4339511}"/>
              </a:ext>
            </a:extLst>
          </p:cNvPr>
          <p:cNvSpPr txBox="1">
            <a:spLocks noChangeArrowheads="1"/>
          </p:cNvSpPr>
          <p:nvPr/>
        </p:nvSpPr>
        <p:spPr bwMode="auto">
          <a:xfrm>
            <a:off x="62601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Hormone-Sensitive Prostate Cancer</a:t>
            </a:r>
          </a:p>
        </p:txBody>
      </p:sp>
    </p:spTree>
    <p:custDataLst>
      <p:tags r:id="rId1"/>
    </p:custDataLst>
    <p:extLst>
      <p:ext uri="{BB962C8B-B14F-4D97-AF65-F5344CB8AC3E}">
        <p14:creationId xmlns:p14="http://schemas.microsoft.com/office/powerpoint/2010/main" val="18195325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C682-4C3F-D585-F580-AE60D0A366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E36947-90FA-F97D-4C83-7FB80C48667C}"/>
              </a:ext>
            </a:extLst>
          </p:cNvPr>
          <p:cNvSpPr txBox="1"/>
          <p:nvPr/>
        </p:nvSpPr>
        <p:spPr>
          <a:xfrm>
            <a:off x="445008" y="507673"/>
            <a:ext cx="11301984" cy="731520"/>
          </a:xfrm>
          <a:prstGeom prst="rect">
            <a:avLst/>
          </a:prstGeom>
          <a:solidFill>
            <a:srgbClr val="6390BD">
              <a:alpha val="60000"/>
            </a:srgb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Save The Date</a:t>
            </a:r>
          </a:p>
        </p:txBody>
      </p:sp>
      <p:sp>
        <p:nvSpPr>
          <p:cNvPr id="5" name="TextBox 4">
            <a:extLst>
              <a:ext uri="{FF2B5EF4-FFF2-40B4-BE49-F238E27FC236}">
                <a16:creationId xmlns:a16="http://schemas.microsoft.com/office/drawing/2014/main" id="{C2D2715D-1827-90E7-0DC8-5BD7591AB403}"/>
              </a:ext>
            </a:extLst>
          </p:cNvPr>
          <p:cNvSpPr txBox="1"/>
          <p:nvPr/>
        </p:nvSpPr>
        <p:spPr>
          <a:xfrm>
            <a:off x="445008" y="2988969"/>
            <a:ext cx="11301984" cy="1655064"/>
          </a:xfrm>
          <a:prstGeom prst="rect">
            <a:avLst/>
          </a:prstGeom>
          <a:solidFill>
            <a:srgbClr val="6390BD">
              <a:alpha val="20000"/>
            </a:srgbClr>
          </a:solidFill>
        </p:spPr>
        <p:txBody>
          <a:bodyPr wrap="square" rtlCol="0" anchor="ctr">
            <a:noAutofit/>
          </a:bodyPr>
          <a:lstStyle/>
          <a:p>
            <a:pPr marL="0" marR="0" lvl="0" indent="0" algn="ctr" defTabSz="914400" rtl="0" eaLnBrk="1" fontAlgn="auto" latinLnBrk="0" hangingPunct="1">
              <a:lnSpc>
                <a:spcPts val="3400"/>
              </a:lnSpc>
              <a:spcBef>
                <a:spcPts val="0"/>
              </a:spcBef>
              <a:spcAft>
                <a:spcPts val="0"/>
              </a:spcAft>
              <a:buClrTx/>
              <a:buSzTx/>
              <a:buFontTx/>
              <a:buNone/>
              <a:tabLst/>
              <a:defRPr/>
            </a:pP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A </a:t>
            </a:r>
            <a:r>
              <a:rPr kumimoji="0" lang="en-US" sz="3100" b="1" i="1" u="none" strike="noStrike" kern="1200" cap="none" spc="0" normalizeH="0" baseline="0" noProof="0" dirty="0" err="1">
                <a:ln>
                  <a:noFill/>
                </a:ln>
                <a:solidFill>
                  <a:srgbClr val="3A558A"/>
                </a:solidFill>
                <a:effectLst/>
                <a:uLnTx/>
                <a:uFillTx/>
                <a:latin typeface="Arial" panose="020B0604020202020204"/>
                <a:ea typeface="ＭＳ Ｐゴシック" charset="0"/>
                <a:cs typeface="+mn-cs"/>
              </a:rPr>
              <a:t>Multitumor</a:t>
            </a: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 CME/MOC, NCPD- and ACPE-Accredited Educational Conference Developed in Partnership with Florida Cancer Specialists &amp; Research Institute</a:t>
            </a:r>
          </a:p>
        </p:txBody>
      </p:sp>
      <p:sp>
        <p:nvSpPr>
          <p:cNvPr id="7" name="TextBox 6">
            <a:extLst>
              <a:ext uri="{FF2B5EF4-FFF2-40B4-BE49-F238E27FC236}">
                <a16:creationId xmlns:a16="http://schemas.microsoft.com/office/drawing/2014/main" id="{7539E87A-463A-E44C-889E-07A90EA2B741}"/>
              </a:ext>
            </a:extLst>
          </p:cNvPr>
          <p:cNvSpPr txBox="1"/>
          <p:nvPr/>
        </p:nvSpPr>
        <p:spPr>
          <a:xfrm>
            <a:off x="445008" y="4688671"/>
            <a:ext cx="11301984" cy="1116593"/>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9300"/>
                </a:solidFill>
                <a:effectLst/>
                <a:uLnTx/>
                <a:uFillTx/>
                <a:latin typeface="Verdana" panose="020B0604030504040204" pitchFamily="34" charset="0"/>
                <a:ea typeface="Verdana" panose="020B0604030504040204" pitchFamily="34" charset="0"/>
                <a:cs typeface="Verdana" panose="020B0604030504040204" pitchFamily="34" charset="0"/>
              </a:rPr>
              <a:t>Friday to Sunday, April 23 to 25,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656"/>
                </a:solidFill>
                <a:effectLst/>
                <a:uLnTx/>
                <a:uFillTx/>
                <a:latin typeface="Arial" panose="020B0604020202020204"/>
                <a:ea typeface="ＭＳ Ｐゴシック" charset="0"/>
                <a:cs typeface="+mn-cs"/>
              </a:rPr>
              <a:t>The Ritz-Carlton Orlando, Grande Lakes | Orlando, Florida</a:t>
            </a:r>
          </a:p>
        </p:txBody>
      </p:sp>
      <p:sp>
        <p:nvSpPr>
          <p:cNvPr id="9" name="TextBox 8">
            <a:extLst>
              <a:ext uri="{FF2B5EF4-FFF2-40B4-BE49-F238E27FC236}">
                <a16:creationId xmlns:a16="http://schemas.microsoft.com/office/drawing/2014/main" id="{9AAFF801-8DF8-62EE-87E1-5F5A94E82C9C}"/>
              </a:ext>
            </a:extLst>
          </p:cNvPr>
          <p:cNvSpPr txBox="1"/>
          <p:nvPr/>
        </p:nvSpPr>
        <p:spPr>
          <a:xfrm>
            <a:off x="457200" y="5867400"/>
            <a:ext cx="11277600" cy="736928"/>
          </a:xfrm>
          <a:prstGeom prst="rect">
            <a:avLst/>
          </a:prstGeom>
          <a:solidFill>
            <a:srgbClr val="001F6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a:ea typeface="ＭＳ Ｐゴシック" charset="0"/>
                <a:cs typeface="+mn-cs"/>
              </a:rPr>
              <a:t>Moderated by Neil Love, MD</a:t>
            </a:r>
          </a:p>
        </p:txBody>
      </p:sp>
      <p:sp>
        <p:nvSpPr>
          <p:cNvPr id="4" name="Rectangle 3">
            <a:extLst>
              <a:ext uri="{FF2B5EF4-FFF2-40B4-BE49-F238E27FC236}">
                <a16:creationId xmlns:a16="http://schemas.microsoft.com/office/drawing/2014/main" id="{A1BD4C03-151C-0C6B-75A4-1DDE549A63B0}"/>
              </a:ext>
            </a:extLst>
          </p:cNvPr>
          <p:cNvSpPr/>
          <p:nvPr/>
        </p:nvSpPr>
        <p:spPr bwMode="auto">
          <a:xfrm>
            <a:off x="457200" y="1239193"/>
            <a:ext cx="11289792" cy="1749776"/>
          </a:xfrm>
          <a:prstGeom prst="rect">
            <a:avLst/>
          </a:prstGeom>
          <a:solidFill>
            <a:srgbClr val="037DBF"/>
          </a:solidFill>
          <a:ln w="28575" cap="flat" cmpd="sng" algn="ctr">
            <a:solidFill>
              <a:srgbClr val="001E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ＭＳ Ｐゴシック" charset="0"/>
            </a:endParaRPr>
          </a:p>
        </p:txBody>
      </p:sp>
      <p:pic>
        <p:nvPicPr>
          <p:cNvPr id="8" name="Picture 7">
            <a:extLst>
              <a:ext uri="{FF2B5EF4-FFF2-40B4-BE49-F238E27FC236}">
                <a16:creationId xmlns:a16="http://schemas.microsoft.com/office/drawing/2014/main" id="{6C2E286F-F3EB-DFAC-D234-896BB6BD9A82}"/>
              </a:ext>
            </a:extLst>
          </p:cNvPr>
          <p:cNvPicPr>
            <a:picLocks noChangeAspect="1"/>
          </p:cNvPicPr>
          <p:nvPr/>
        </p:nvPicPr>
        <p:blipFill>
          <a:blip r:embed="rId3"/>
          <a:stretch>
            <a:fillRect/>
          </a:stretch>
        </p:blipFill>
        <p:spPr>
          <a:xfrm>
            <a:off x="914400" y="1521989"/>
            <a:ext cx="9906000" cy="1149096"/>
          </a:xfrm>
          <a:prstGeom prst="rect">
            <a:avLst/>
          </a:prstGeom>
        </p:spPr>
      </p:pic>
    </p:spTree>
    <p:extLst>
      <p:ext uri="{BB962C8B-B14F-4D97-AF65-F5344CB8AC3E}">
        <p14:creationId xmlns:p14="http://schemas.microsoft.com/office/powerpoint/2010/main" val="2056302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D617F-2A43-8C14-198D-D6C4A241961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103B922-1B1B-4C78-EAD3-5E3D09CC417A}"/>
              </a:ext>
            </a:extLst>
          </p:cNvPr>
          <p:cNvSpPr>
            <a:spLocks noGrp="1" noChangeArrowheads="1"/>
          </p:cNvSpPr>
          <p:nvPr>
            <p:ph type="title"/>
          </p:nvPr>
        </p:nvSpPr>
        <p:spPr>
          <a:xfrm>
            <a:off x="912286" y="569348"/>
            <a:ext cx="10358967" cy="1143000"/>
          </a:xfrm>
        </p:spPr>
        <p:txBody>
          <a:bodyPr wrap="square" anchor="ctr">
            <a:noAutofit/>
          </a:bodyPr>
          <a:lstStyle/>
          <a:p>
            <a:pPr>
              <a:lnSpc>
                <a:spcPts val="4000"/>
              </a:lnSpc>
            </a:pPr>
            <a:r>
              <a:rPr lang="en-US" sz="4000" dirty="0"/>
              <a:t>Where We Are, Where We’re Headed: </a:t>
            </a:r>
            <a:br>
              <a:rPr lang="en-US" sz="4000" dirty="0"/>
            </a:br>
            <a:r>
              <a:rPr lang="en-US" sz="4000" dirty="0"/>
              <a:t>Bispecific Antibodies in the </a:t>
            </a:r>
            <a:br>
              <a:rPr lang="en-US" sz="4000" dirty="0"/>
            </a:br>
            <a:r>
              <a:rPr lang="en-US" sz="4000" dirty="0"/>
              <a:t>Management of Follicular Lymphoma</a:t>
            </a:r>
          </a:p>
        </p:txBody>
      </p:sp>
      <p:sp>
        <p:nvSpPr>
          <p:cNvPr id="2" name="Text Box 6">
            <a:extLst>
              <a:ext uri="{FF2B5EF4-FFF2-40B4-BE49-F238E27FC236}">
                <a16:creationId xmlns:a16="http://schemas.microsoft.com/office/drawing/2014/main" id="{C6822E38-9B64-114E-86DF-973F67717B93}"/>
              </a:ext>
            </a:extLst>
          </p:cNvPr>
          <p:cNvSpPr txBox="1">
            <a:spLocks noChangeArrowheads="1"/>
          </p:cNvSpPr>
          <p:nvPr/>
        </p:nvSpPr>
        <p:spPr bwMode="auto">
          <a:xfrm>
            <a:off x="0" y="279777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October 22,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8BDAB420-58AE-99A0-4282-97E4785DFA7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E5499A82-3631-FFD1-D554-BE04A68C1984}"/>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0F4AAE13-F3D2-16C2-8678-8758860BD34A}"/>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Professor Chan Cheah, MBBS (Hons),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DMSc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Matasar</a:t>
            </a: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 MD</a:t>
            </a:r>
          </a:p>
        </p:txBody>
      </p:sp>
      <p:sp>
        <p:nvSpPr>
          <p:cNvPr id="3" name="Rectangle 4">
            <a:extLst>
              <a:ext uri="{FF2B5EF4-FFF2-40B4-BE49-F238E27FC236}">
                <a16:creationId xmlns:a16="http://schemas.microsoft.com/office/drawing/2014/main" id="{FDCB9E59-A555-93FE-08B3-3B6FCEF63036}"/>
              </a:ext>
            </a:extLst>
          </p:cNvPr>
          <p:cNvSpPr txBox="1">
            <a:spLocks noChangeArrowheads="1"/>
          </p:cNvSpPr>
          <p:nvPr/>
        </p:nvSpPr>
        <p:spPr bwMode="auto">
          <a:xfrm>
            <a:off x="0" y="1918672"/>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40887173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432FF"/>
                </a:solidFill>
              </a:rPr>
              <a:t>Prof Cheah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extLst>
              <p:ext uri="{D42A27DB-BD31-4B8C-83A1-F6EECF244321}">
                <p14:modId xmlns:p14="http://schemas.microsoft.com/office/powerpoint/2010/main" val="3869441478"/>
              </p:ext>
            </p:extLst>
          </p:nvPr>
        </p:nvGraphicFramePr>
        <p:xfrm>
          <a:off x="1295300" y="1838256"/>
          <a:ext cx="9855920" cy="2733744"/>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687185">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Roche Laboratories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837229">
                <a:tc>
                  <a:txBody>
                    <a:bodyPr/>
                    <a:lstStyle/>
                    <a:p>
                      <a:pPr algn="l"/>
                      <a:r>
                        <a:rPr lang="en-US" sz="1800" b="1" dirty="0">
                          <a:solidFill>
                            <a:schemeClr val="tx1"/>
                          </a:solidFill>
                        </a:rPr>
                        <a:t>Consulting Agreements and Speakers Bureaus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209330">
                <a:tc>
                  <a:txBody>
                    <a:bodyPr/>
                    <a:lstStyle/>
                    <a:p>
                      <a:pPr algn="l"/>
                      <a:r>
                        <a:rPr lang="en-US" sz="1800" b="1" dirty="0">
                          <a:solidFill>
                            <a:schemeClr val="tx1"/>
                          </a:solidFill>
                        </a:rPr>
                        <a:t>Data and Safety Monitoring Boards/</a:t>
                      </a:r>
                      <a:br>
                        <a:rPr lang="en-US" sz="1800" b="1" dirty="0">
                          <a:solidFill>
                            <a:schemeClr val="tx1"/>
                          </a:solidFill>
                        </a:rPr>
                      </a:br>
                      <a:r>
                        <a:rPr lang="en-US" sz="1800" b="1" dirty="0">
                          <a:solidFill>
                            <a:schemeClr val="tx1"/>
                          </a:solidFill>
                        </a:rPr>
                        <a:t>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Regeneron Pharmaceuticals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7909642"/>
                  </a:ext>
                </a:extLst>
              </a:tr>
            </a:tbl>
          </a:graphicData>
        </a:graphic>
      </p:graphicFrame>
    </p:spTree>
    <p:custDataLst>
      <p:tags r:id="rId1"/>
    </p:custDataLst>
    <p:extLst>
      <p:ext uri="{BB962C8B-B14F-4D97-AF65-F5344CB8AC3E}">
        <p14:creationId xmlns:p14="http://schemas.microsoft.com/office/powerpoint/2010/main" val="5864542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432FF"/>
                </a:solidFill>
              </a:rPr>
              <a:t>Dr </a:t>
            </a:r>
            <a:r>
              <a:rPr lang="en-US" sz="3200" dirty="0" err="1">
                <a:solidFill>
                  <a:srgbClr val="0432FF"/>
                </a:solidFill>
              </a:rPr>
              <a:t>Matasar</a:t>
            </a:r>
            <a:r>
              <a:rPr lang="en-US" sz="3200" dirty="0">
                <a:solidFill>
                  <a:srgbClr val="0432FF"/>
                </a:solidFill>
              </a:rPr>
              <a:t>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extLst>
              <p:ext uri="{D42A27DB-BD31-4B8C-83A1-F6EECF244321}">
                <p14:modId xmlns:p14="http://schemas.microsoft.com/office/powerpoint/2010/main" val="1937187122"/>
              </p:ext>
            </p:extLst>
          </p:nvPr>
        </p:nvGraphicFramePr>
        <p:xfrm>
          <a:off x="1295300" y="1575686"/>
          <a:ext cx="9855920" cy="3995723"/>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003571">
                <a:tc>
                  <a:txBody>
                    <a:bodyPr/>
                    <a:lstStyle/>
                    <a:p>
                      <a:pPr algn="l"/>
                      <a:r>
                        <a:rPr lang="en-US" sz="1800" b="1" dirty="0">
                          <a:solidFill>
                            <a:schemeClr val="tx1"/>
                          </a:solidFill>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Allogene</a:t>
                      </a:r>
                      <a:r>
                        <a:rPr lang="en-US" sz="1800" b="0" dirty="0">
                          <a:solidFill>
                            <a:schemeClr val="tx1"/>
                          </a:solidFill>
                        </a:rPr>
                        <a:t> Therapeutics, Arvinas, Genentech, a member of the Roche Group, Genmab US Inc, Incyte Corporation, Merck, </a:t>
                      </a:r>
                      <a:br>
                        <a:rPr lang="en-US" sz="1800" b="0" dirty="0">
                          <a:solidFill>
                            <a:schemeClr val="tx1"/>
                          </a:solidFill>
                        </a:rPr>
                      </a:br>
                      <a:r>
                        <a:rPr lang="en-US" sz="1800" b="0" dirty="0">
                          <a:solidFill>
                            <a:schemeClr val="tx1"/>
                          </a:solidFill>
                        </a:rPr>
                        <a:t>Novartis, Pfizer Inc, Roche Laboratories Inc, Visionary Pharmaceuticals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700204">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Bayer HealthCare Pharmaceuticals, Genentech, a member of the Roche Group, Johnson &amp; Johnson, Pharmacyclics LLC, an AbbVie Company, Roche Laboratories Inc, </a:t>
                      </a:r>
                      <a:r>
                        <a:rPr lang="en-US" sz="1800" b="0" dirty="0" err="1">
                          <a:solidFill>
                            <a:schemeClr val="tx1"/>
                          </a:solidFill>
                        </a:rPr>
                        <a:t>Seagen</a:t>
                      </a:r>
                      <a:r>
                        <a:rPr lang="en-US" sz="1800" b="0" dirty="0">
                          <a:solidFill>
                            <a:schemeClr val="tx1"/>
                          </a:solidFill>
                        </a:rPr>
                        <a:t>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r h="700204">
                <a:tc>
                  <a:txBody>
                    <a:bodyPr/>
                    <a:lstStyle/>
                    <a:p>
                      <a:pPr algn="l"/>
                      <a:r>
                        <a:rPr lang="en-US" sz="1800" b="1" dirty="0">
                          <a:solidFill>
                            <a:schemeClr val="tx1"/>
                          </a:solidFill>
                        </a:rPr>
                        <a:t>Expert Testimony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Recursion</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0132691"/>
                  </a:ext>
                </a:extLst>
              </a:tr>
              <a:tr h="700204">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Merck</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9571529"/>
                  </a:ext>
                </a:extLst>
              </a:tr>
              <a:tr h="700204">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Arnold &amp; Porter Kaye Scholer LLP</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5369095"/>
                  </a:ext>
                </a:extLst>
              </a:tr>
            </a:tbl>
          </a:graphicData>
        </a:graphic>
      </p:graphicFrame>
    </p:spTree>
    <p:custDataLst>
      <p:tags r:id="rId1"/>
    </p:custDataLst>
    <p:extLst>
      <p:ext uri="{BB962C8B-B14F-4D97-AF65-F5344CB8AC3E}">
        <p14:creationId xmlns:p14="http://schemas.microsoft.com/office/powerpoint/2010/main" val="8392210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22565180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p:txBody>
          <a:bodyPr/>
          <a:lstStyle/>
          <a:p>
            <a:pPr marL="98425" indent="0">
              <a:buNone/>
            </a:pPr>
            <a:r>
              <a:rPr lang="en-US" sz="2500" b="0" dirty="0">
                <a:solidFill>
                  <a:schemeClr val="tx1"/>
                </a:solidFill>
              </a:rPr>
              <a:t>This activity is supported by an educational grant from AstraZeneca Pharmaceuticals LP.</a:t>
            </a:r>
          </a:p>
        </p:txBody>
      </p:sp>
      <p:sp>
        <p:nvSpPr>
          <p:cNvPr id="4" name="Title 1">
            <a:extLst>
              <a:ext uri="{FF2B5EF4-FFF2-40B4-BE49-F238E27FC236}">
                <a16:creationId xmlns:a16="http://schemas.microsoft.com/office/drawing/2014/main" id="{1F6875F1-59FE-254D-A8FE-1316270A7DC6}"/>
              </a:ext>
            </a:extLst>
          </p:cNvPr>
          <p:cNvSpPr txBox="1">
            <a:spLocks/>
          </p:cNvSpPr>
          <p:nvPr/>
        </p:nvSpPr>
        <p:spPr bwMode="auto">
          <a:xfrm>
            <a:off x="912286" y="3251348"/>
            <a:ext cx="10532291"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Research To Practice CME Planning Committee Members, </a:t>
            </a:r>
            <a:b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b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Staff and Reviewers</a:t>
            </a:r>
          </a:p>
        </p:txBody>
      </p:sp>
      <p:sp>
        <p:nvSpPr>
          <p:cNvPr id="5" name="Content Placeholder 2">
            <a:extLst>
              <a:ext uri="{FF2B5EF4-FFF2-40B4-BE49-F238E27FC236}">
                <a16:creationId xmlns:a16="http://schemas.microsoft.com/office/drawing/2014/main" id="{80DDE065-FB06-F943-98BC-99AF1283D66B}"/>
              </a:ext>
            </a:extLst>
          </p:cNvPr>
          <p:cNvSpPr txBox="1">
            <a:spLocks/>
          </p:cNvSpPr>
          <p:nvPr/>
        </p:nvSpPr>
        <p:spPr bwMode="auto">
          <a:xfrm>
            <a:off x="1051640" y="4581128"/>
            <a:ext cx="10512305"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500" b="0" i="0" u="none" strike="noStrike" kern="0" cap="none" spc="0" normalizeH="0" baseline="0" noProof="0" dirty="0">
                <a:ln>
                  <a:noFill/>
                </a:ln>
                <a:solidFill>
                  <a:srgbClr val="000000"/>
                </a:solidFill>
                <a:effectLst/>
                <a:uLnTx/>
                <a:uFillTx/>
                <a:latin typeface="Calibri" charset="0"/>
                <a:ea typeface="MS PGothic" pitchFamily="34" charset="-128"/>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19945836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912286" y="2031648"/>
            <a:ext cx="10358967" cy="2794703"/>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14582237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26EA5-7ACB-7944-9AC5-8A2CBDBBD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D51177A-A4F7-A524-8AE7-E8811C580F3F}"/>
              </a:ext>
            </a:extLst>
          </p:cNvPr>
          <p:cNvSpPr/>
          <p:nvPr/>
        </p:nvSpPr>
        <p:spPr bwMode="auto">
          <a:xfrm>
            <a:off x="536197" y="1336146"/>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1606CFA6-C73F-EB19-27B5-23BB2A8247A4}"/>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9014304C-6DCC-6503-7B6D-ADEFBBF43658}"/>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bg1"/>
                </a:solidFill>
              </a:rPr>
              <a:t>Prologue: 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18785012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3A1B-5E09-EDD0-737A-598A18C633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EF1BC1-670F-5727-A694-3F01A7C083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65323"/>
            <a:ext cx="12188952" cy="6988646"/>
          </a:xfrm>
          <a:prstGeom prst="rect">
            <a:avLst/>
          </a:prstGeom>
        </p:spPr>
      </p:pic>
    </p:spTree>
    <p:extLst>
      <p:ext uri="{BB962C8B-B14F-4D97-AF65-F5344CB8AC3E}">
        <p14:creationId xmlns:p14="http://schemas.microsoft.com/office/powerpoint/2010/main" val="37484459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BB7D9D-DC0A-5455-1B4E-429699878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1697702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94023-89AF-815D-E64E-76135B8D040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1749F56-B737-69D4-9FA1-F79159D3E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962" y="404664"/>
            <a:ext cx="3937403" cy="4921754"/>
          </a:xfrm>
          <a:prstGeom prst="rect">
            <a:avLst/>
          </a:prstGeom>
          <a:ln w="76200">
            <a:solidFill>
              <a:schemeClr val="bg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A42CDF3A-EA9B-5DDD-4797-280B70AD1E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34085" y="343338"/>
            <a:ext cx="3741858" cy="3741858"/>
          </a:xfrm>
          <a:prstGeom prst="rect">
            <a:avLst/>
          </a:prstGeom>
          <a:ln w="76200">
            <a:solidFill>
              <a:schemeClr val="bg1"/>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AC59A249-28FA-880C-60BE-C5D4C6EFF3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970864" y="851184"/>
            <a:ext cx="3120568" cy="3900710"/>
          </a:xfrm>
          <a:prstGeom prst="rect">
            <a:avLst/>
          </a:prstGeom>
          <a:ln w="76200">
            <a:solidFill>
              <a:schemeClr val="bg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104FA8B1-2AA2-B2B4-14DC-29766E5424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05015" y="3378825"/>
            <a:ext cx="2887216" cy="3135837"/>
          </a:xfrm>
          <a:prstGeom prst="rect">
            <a:avLst/>
          </a:prstGeom>
          <a:ln w="76200">
            <a:solidFill>
              <a:schemeClr val="bg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069231BC-347A-1429-5253-8A83F61A55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866321" y="2770840"/>
            <a:ext cx="2037592" cy="3609020"/>
          </a:xfrm>
          <a:prstGeom prst="rect">
            <a:avLst/>
          </a:prstGeom>
          <a:ln w="76200">
            <a:solidFill>
              <a:schemeClr val="bg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9BDEFB3-659F-BA74-FBE4-B5EAD76C938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056" y="3978891"/>
            <a:ext cx="2037592" cy="2559788"/>
          </a:xfrm>
          <a:prstGeom prst="rect">
            <a:avLst/>
          </a:prstGeom>
          <a:ln w="76200">
            <a:solidFill>
              <a:schemeClr val="bg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32034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23CBF-33A3-5091-6E44-85244392188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30CA904-1CC5-0D7E-2F3D-83A8EA5997EC}"/>
              </a:ext>
            </a:extLst>
          </p:cNvPr>
          <p:cNvSpPr/>
          <p:nvPr/>
        </p:nvSpPr>
        <p:spPr bwMode="auto">
          <a:xfrm>
            <a:off x="536197" y="1921459"/>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8F50A44-088B-90F0-4EE8-6516B48000BB}"/>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803F2CB6-FFA4-6CA9-942C-07FD71615128}"/>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bg1"/>
                </a:solidFill>
              </a:rPr>
              <a:t>Module 1: 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4399015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B1503-D59D-4D4A-264F-16AB848D810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60449AD-EAD8-91E8-5AEB-F8353BA60529}"/>
              </a:ext>
            </a:extLst>
          </p:cNvPr>
          <p:cNvSpPr/>
          <p:nvPr/>
        </p:nvSpPr>
        <p:spPr bwMode="auto">
          <a:xfrm>
            <a:off x="661639" y="2431429"/>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4BE32592-B982-E0A9-765A-6F5657F705AA}"/>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4B241A2E-762E-2915-5E72-B1E7D367DC5F}"/>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1: </a:t>
            </a:r>
            <a:r>
              <a:rPr lang="en-US" sz="2800" dirty="0">
                <a:solidFill>
                  <a:schemeClr val="tx1"/>
                </a:solidFill>
              </a:rPr>
              <a:t>Baby Boomers’ Guide to MOA</a:t>
            </a:r>
          </a:p>
          <a:p>
            <a:pPr>
              <a:lnSpc>
                <a:spcPts val="3240"/>
              </a:lnSpc>
              <a:spcBef>
                <a:spcPts val="600"/>
              </a:spcBef>
              <a:spcAft>
                <a:spcPts val="600"/>
              </a:spcAft>
            </a:pPr>
            <a:r>
              <a:rPr lang="en-US" sz="2400" dirty="0">
                <a:solidFill>
                  <a:schemeClr val="tx1"/>
                </a:solidFill>
              </a:rPr>
              <a:t>Anti-CD20 antibodies</a:t>
            </a:r>
          </a:p>
          <a:p>
            <a:pPr>
              <a:lnSpc>
                <a:spcPts val="3240"/>
              </a:lnSpc>
              <a:spcBef>
                <a:spcPts val="600"/>
              </a:spcBef>
              <a:spcAft>
                <a:spcPts val="600"/>
              </a:spcAft>
              <a:buClr>
                <a:schemeClr val="bg1"/>
              </a:buClr>
            </a:pPr>
            <a:r>
              <a:rPr lang="en-US" sz="2400" dirty="0">
                <a:solidFill>
                  <a:schemeClr val="bg1"/>
                </a:solidFill>
              </a:rPr>
              <a:t>Bispecific antibodies (</a:t>
            </a:r>
            <a:r>
              <a:rPr lang="en-US" sz="2400" dirty="0" err="1">
                <a:solidFill>
                  <a:schemeClr val="bg1"/>
                </a:solidFill>
              </a:rPr>
              <a:t>BsAbs</a:t>
            </a:r>
            <a:r>
              <a:rPr lang="en-US" sz="2400" dirty="0">
                <a:solidFill>
                  <a:schemeClr val="bg1"/>
                </a:solidFill>
              </a:rPr>
              <a:t>)</a:t>
            </a:r>
          </a:p>
          <a:p>
            <a:pPr>
              <a:lnSpc>
                <a:spcPts val="3240"/>
              </a:lnSpc>
              <a:spcBef>
                <a:spcPts val="600"/>
              </a:spcBef>
              <a:spcAft>
                <a:spcPts val="600"/>
              </a:spcAft>
            </a:pPr>
            <a:r>
              <a:rPr lang="en-US" sz="2400" dirty="0">
                <a:solidFill>
                  <a:schemeClr val="tx1"/>
                </a:solidFill>
              </a:rPr>
              <a:t>CAR T-cell therapy (Signal 1/Signal 2 phenomenon)</a:t>
            </a: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8797832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4">
            <a:extLst>
              <a:ext uri="{FF2B5EF4-FFF2-40B4-BE49-F238E27FC236}">
                <a16:creationId xmlns:a16="http://schemas.microsoft.com/office/drawing/2014/main" id="{5FF5F8F4-FD5D-4A99-9DF0-D52C32354E42}"/>
              </a:ext>
            </a:extLst>
          </p:cNvPr>
          <p:cNvSpPr>
            <a:spLocks noGrp="1"/>
          </p:cNvSpPr>
          <p:nvPr>
            <p:ph type="title"/>
          </p:nvPr>
        </p:nvSpPr>
        <p:spPr>
          <a:xfrm>
            <a:off x="343240" y="147253"/>
            <a:ext cx="11015368" cy="923330"/>
          </a:xfrm>
        </p:spPr>
        <p:txBody>
          <a:bodyPr>
            <a:normAutofit/>
          </a:bodyPr>
          <a:lstStyle/>
          <a:p>
            <a:r>
              <a:rPr lang="en-US" altLang="en-US" sz="3600" b="1" dirty="0">
                <a:solidFill>
                  <a:srgbClr val="002060"/>
                </a:solidFill>
                <a:latin typeface="+mn-lt"/>
              </a:rPr>
              <a:t>CD20 x CD3 bispecific antibodies</a:t>
            </a:r>
            <a:endParaRPr lang="en-US" altLang="en-US" sz="3600" b="1" baseline="30000" dirty="0">
              <a:solidFill>
                <a:srgbClr val="002060"/>
              </a:solidFill>
              <a:latin typeface="+mn-lt"/>
            </a:endParaRPr>
          </a:p>
        </p:txBody>
      </p:sp>
      <p:pic>
        <p:nvPicPr>
          <p:cNvPr id="43080" name="Picture 48">
            <a:extLst>
              <a:ext uri="{FF2B5EF4-FFF2-40B4-BE49-F238E27FC236}">
                <a16:creationId xmlns:a16="http://schemas.microsoft.com/office/drawing/2014/main" id="{6BF46CC5-B7C1-40D3-82F7-531C9F3F882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86704" y="3903155"/>
            <a:ext cx="1134742" cy="1317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81" name="Picture 49">
            <a:extLst>
              <a:ext uri="{FF2B5EF4-FFF2-40B4-BE49-F238E27FC236}">
                <a16:creationId xmlns:a16="http://schemas.microsoft.com/office/drawing/2014/main" id="{BDFDF41C-8A62-4A1D-803E-BE7F847FF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6083" y="3910301"/>
            <a:ext cx="1120775" cy="130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F04A8F74-4FE8-43CB-A8F4-AEB39439BF62}"/>
              </a:ext>
            </a:extLst>
          </p:cNvPr>
          <p:cNvSpPr txBox="1"/>
          <p:nvPr/>
        </p:nvSpPr>
        <p:spPr>
          <a:xfrm>
            <a:off x="3086842" y="6537083"/>
            <a:ext cx="9700376" cy="246221"/>
          </a:xfrm>
          <a:prstGeom prst="rect">
            <a:avLst/>
          </a:prstGeom>
          <a:noFill/>
        </p:spPr>
        <p:txBody>
          <a:bodyPr wrap="square" lIns="182880" rIns="182880" anchor="b">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kern="0" cap="none" spc="0" normalizeH="0" baseline="0">
                <a:ln>
                  <a:noFill/>
                </a:ln>
                <a:effectLst/>
                <a:uLnTx/>
                <a:uFillTx/>
              </a:defRPr>
            </a:lvl1pPr>
            <a:lvl2pPr marL="0" indent="0">
              <a:lnSpc>
                <a:spcPct val="100000"/>
              </a:lnSpc>
              <a:spcBef>
                <a:spcPts val="0"/>
              </a:spcBef>
              <a:spcAft>
                <a:spcPts val="0"/>
              </a:spcAft>
              <a:buFontTx/>
              <a:buNone/>
              <a:defRPr sz="2800" b="0" kern="600" baseline="0">
                <a:solidFill>
                  <a:schemeClr val="accent5"/>
                </a:solidFill>
                <a:cs typeface="Arial" panose="020B0604020202020204" pitchFamily="34" charset="0"/>
              </a:defRPr>
            </a:lvl2pPr>
            <a:lvl3pPr marL="288000" indent="-144000">
              <a:lnSpc>
                <a:spcPct val="100000"/>
              </a:lnSpc>
              <a:spcBef>
                <a:spcPts val="300"/>
              </a:spcBef>
              <a:spcAft>
                <a:spcPts val="300"/>
              </a:spcAft>
              <a:buFont typeface="System Font Regular"/>
              <a:buChar char="-"/>
              <a:defRPr sz="1600" b="0" kern="600" baseline="0">
                <a:cs typeface="Arial" panose="020B0604020202020204" pitchFamily="34" charset="0"/>
              </a:defRPr>
            </a:lvl3pPr>
            <a:lvl4pPr marL="1600200" indent="-228600">
              <a:lnSpc>
                <a:spcPct val="100000"/>
              </a:lnSpc>
              <a:spcBef>
                <a:spcPts val="300"/>
              </a:spcBef>
              <a:spcAft>
                <a:spcPts val="300"/>
              </a:spcAft>
              <a:buSzPct val="130000"/>
              <a:buFont typeface="System Font Regular"/>
              <a:buChar char="◦"/>
              <a:defRPr sz="1600" b="0" kern="600" baseline="0">
                <a:cs typeface="Arial" panose="020B0604020202020204" pitchFamily="34" charset="0"/>
              </a:defRPr>
            </a:lvl4pPr>
            <a:lvl5pPr marL="2057400" indent="-228600">
              <a:lnSpc>
                <a:spcPct val="100000"/>
              </a:lnSpc>
              <a:spcBef>
                <a:spcPts val="300"/>
              </a:spcBef>
              <a:spcAft>
                <a:spcPts val="300"/>
              </a:spcAft>
              <a:buFont typeface="System Font Regular"/>
              <a:buChar char="⁃"/>
              <a:defRPr sz="1400" b="0" kern="600" baseline="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rPr>
              <a:t>1. </a:t>
            </a:r>
            <a:r>
              <a:rPr kumimoji="0" lang="en-US" sz="1000" b="0" i="0" u="none" strike="noStrike" kern="0" cap="none" spc="0" normalizeH="0" baseline="0" noProof="0" dirty="0" err="1">
                <a:ln>
                  <a:noFill/>
                </a:ln>
                <a:solidFill>
                  <a:srgbClr val="000000"/>
                </a:solidFill>
                <a:effectLst/>
                <a:uLnTx/>
                <a:uFillTx/>
                <a:latin typeface="Arial"/>
                <a:ea typeface="+mn-ea"/>
                <a:cs typeface="+mn-cs"/>
              </a:rPr>
              <a:t>Engelberts</a:t>
            </a:r>
            <a:r>
              <a:rPr kumimoji="0" lang="en-US" sz="1000" b="0" i="0" u="none" strike="noStrike" kern="0" cap="none" spc="0" normalizeH="0" baseline="0" noProof="0" dirty="0">
                <a:ln>
                  <a:noFill/>
                </a:ln>
                <a:solidFill>
                  <a:srgbClr val="000000"/>
                </a:solidFill>
                <a:effectLst/>
                <a:uLnTx/>
                <a:uFillTx/>
                <a:latin typeface="Arial"/>
                <a:ea typeface="+mn-ea"/>
                <a:cs typeface="+mn-cs"/>
              </a:rPr>
              <a:t> PJ, et al. </a:t>
            </a:r>
            <a:r>
              <a:rPr kumimoji="0" lang="en-US" sz="1000" b="0" i="1" u="none" strike="noStrike" kern="0" cap="none" spc="0" normalizeH="0" baseline="0" noProof="0" dirty="0" err="1">
                <a:ln>
                  <a:noFill/>
                </a:ln>
                <a:solidFill>
                  <a:srgbClr val="000000"/>
                </a:solidFill>
                <a:effectLst/>
                <a:uLnTx/>
                <a:uFillTx/>
                <a:latin typeface="Arial"/>
                <a:ea typeface="+mn-ea"/>
                <a:cs typeface="+mn-cs"/>
              </a:rPr>
              <a:t>EBioMedicine</a:t>
            </a:r>
            <a:r>
              <a:rPr kumimoji="0" lang="en-US" sz="1000" b="0" i="0" u="none" strike="noStrike" kern="0" cap="none" spc="0" normalizeH="0" baseline="0" noProof="0" dirty="0">
                <a:ln>
                  <a:noFill/>
                </a:ln>
                <a:solidFill>
                  <a:srgbClr val="000000"/>
                </a:solidFill>
                <a:effectLst/>
                <a:uLnTx/>
                <a:uFillTx/>
                <a:latin typeface="Arial"/>
                <a:ea typeface="+mn-ea"/>
                <a:cs typeface="+mn-cs"/>
              </a:rPr>
              <a:t>. 2020;52:102625. 2. Schuster SJ. </a:t>
            </a:r>
            <a:r>
              <a:rPr kumimoji="0" lang="en-US" sz="1000" b="0" i="1" u="none" strike="noStrike" kern="0" cap="none" spc="0" normalizeH="0" baseline="0" noProof="0" dirty="0">
                <a:ln>
                  <a:noFill/>
                </a:ln>
                <a:solidFill>
                  <a:srgbClr val="000000"/>
                </a:solidFill>
                <a:effectLst/>
                <a:uLnTx/>
                <a:uFillTx/>
                <a:latin typeface="Arial"/>
                <a:ea typeface="+mn-ea"/>
                <a:cs typeface="+mn-cs"/>
              </a:rPr>
              <a:t>Hematological Oncology</a:t>
            </a:r>
            <a:r>
              <a:rPr kumimoji="0" lang="en-US" sz="1000" b="0" i="0" u="none" strike="noStrike" kern="0" cap="none" spc="0" normalizeH="0" baseline="0" noProof="0" dirty="0">
                <a:ln>
                  <a:noFill/>
                </a:ln>
                <a:solidFill>
                  <a:srgbClr val="000000"/>
                </a:solidFill>
                <a:effectLst/>
                <a:uLnTx/>
                <a:uFillTx/>
                <a:latin typeface="Arial"/>
                <a:ea typeface="+mn-ea"/>
                <a:cs typeface="+mn-cs"/>
              </a:rPr>
              <a:t>. 2021;39(S1):113–116. 3. You G, et al. </a:t>
            </a:r>
            <a:r>
              <a:rPr kumimoji="0" lang="en-US" sz="1000" b="0" i="1" u="none" strike="noStrike" kern="0" cap="none" spc="0" normalizeH="0" baseline="0" noProof="0" dirty="0">
                <a:ln>
                  <a:noFill/>
                </a:ln>
                <a:solidFill>
                  <a:srgbClr val="000000"/>
                </a:solidFill>
                <a:effectLst/>
                <a:uLnTx/>
                <a:uFillTx/>
                <a:latin typeface="Arial"/>
                <a:ea typeface="+mn-ea"/>
                <a:cs typeface="+mn-cs"/>
              </a:rPr>
              <a:t>Vaccines</a:t>
            </a:r>
            <a:r>
              <a:rPr kumimoji="0" lang="en-US" sz="1000" b="0" i="0" u="none" strike="noStrike" kern="0" cap="none" spc="0" normalizeH="0" baseline="0" noProof="0" dirty="0">
                <a:ln>
                  <a:noFill/>
                </a:ln>
                <a:solidFill>
                  <a:srgbClr val="000000"/>
                </a:solidFill>
                <a:effectLst/>
                <a:uLnTx/>
                <a:uFillTx/>
                <a:latin typeface="Arial"/>
                <a:ea typeface="+mn-ea"/>
                <a:cs typeface="+mn-cs"/>
              </a:rPr>
              <a:t>. 2021;9:724.</a:t>
            </a:r>
          </a:p>
        </p:txBody>
      </p:sp>
      <p:sp>
        <p:nvSpPr>
          <p:cNvPr id="18" name="TextBox 17">
            <a:extLst>
              <a:ext uri="{FF2B5EF4-FFF2-40B4-BE49-F238E27FC236}">
                <a16:creationId xmlns:a16="http://schemas.microsoft.com/office/drawing/2014/main" id="{90EE2CD4-D2DB-4F0E-A568-54E4153F5A62}"/>
              </a:ext>
            </a:extLst>
          </p:cNvPr>
          <p:cNvSpPr txBox="1"/>
          <p:nvPr/>
        </p:nvSpPr>
        <p:spPr>
          <a:xfrm>
            <a:off x="281784" y="2754874"/>
            <a:ext cx="270937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Helvetica" pitchFamily="2" charset="0"/>
                <a:ea typeface="+mn-ea"/>
                <a:cs typeface="+mn-cs"/>
              </a:rPr>
              <a:t>Epcoritamab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mn-cs"/>
              </a:rPr>
              <a:t>DuoBody-CD3×CD20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mn-cs"/>
              </a:rPr>
              <a:t>IgG1</a:t>
            </a:r>
          </a:p>
        </p:txBody>
      </p:sp>
      <p:sp>
        <p:nvSpPr>
          <p:cNvPr id="20" name="TextBox 19">
            <a:extLst>
              <a:ext uri="{FF2B5EF4-FFF2-40B4-BE49-F238E27FC236}">
                <a16:creationId xmlns:a16="http://schemas.microsoft.com/office/drawing/2014/main" id="{6CC9E1C5-726A-4C14-927F-36354975CF50}"/>
              </a:ext>
            </a:extLst>
          </p:cNvPr>
          <p:cNvSpPr txBox="1"/>
          <p:nvPr/>
        </p:nvSpPr>
        <p:spPr>
          <a:xfrm>
            <a:off x="3130180" y="5204091"/>
            <a:ext cx="2047791"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altLang="en-US" sz="1800" b="1" i="0" u="none" strike="noStrike" kern="1200" cap="none" spc="0" normalizeH="0" baseline="0" noProof="0">
                <a:ln>
                  <a:noFill/>
                </a:ln>
                <a:solidFill>
                  <a:srgbClr val="000000"/>
                </a:solidFill>
                <a:effectLst/>
                <a:uLnTx/>
                <a:uFillTx/>
                <a:latin typeface="Helvetica" pitchFamily="2" charset="0"/>
                <a:ea typeface="+mn-ea"/>
                <a:cs typeface="+mn-cs"/>
              </a:rPr>
              <a:t>Odronextamab</a:t>
            </a:r>
            <a:endParaRPr kumimoji="0" lang="en-US" altLang="en-US" sz="1800" b="1" i="0" u="none" strike="noStrike" kern="1200" cap="none" spc="0" normalizeH="0" baseline="0" noProof="0">
              <a:ln>
                <a:noFill/>
              </a:ln>
              <a:solidFill>
                <a:srgbClr val="000000"/>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VELOCI-Bi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IgG4</a:t>
            </a:r>
          </a:p>
        </p:txBody>
      </p:sp>
      <p:sp>
        <p:nvSpPr>
          <p:cNvPr id="22" name="TextBox 21">
            <a:extLst>
              <a:ext uri="{FF2B5EF4-FFF2-40B4-BE49-F238E27FC236}">
                <a16:creationId xmlns:a16="http://schemas.microsoft.com/office/drawing/2014/main" id="{22A97D46-9D7A-4511-86BD-374A6579211C}"/>
              </a:ext>
            </a:extLst>
          </p:cNvPr>
          <p:cNvSpPr txBox="1"/>
          <p:nvPr/>
        </p:nvSpPr>
        <p:spPr>
          <a:xfrm>
            <a:off x="511094" y="5204091"/>
            <a:ext cx="2250753"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Helvetica" pitchFamily="2" charset="0"/>
                <a:ea typeface="+mn-ea"/>
                <a:cs typeface="+mn-cs"/>
              </a:rPr>
              <a:t>Mosunetuzumab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Knob-in-hole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IgG1</a:t>
            </a:r>
          </a:p>
        </p:txBody>
      </p:sp>
      <p:sp>
        <p:nvSpPr>
          <p:cNvPr id="24" name="TextBox 23">
            <a:extLst>
              <a:ext uri="{FF2B5EF4-FFF2-40B4-BE49-F238E27FC236}">
                <a16:creationId xmlns:a16="http://schemas.microsoft.com/office/drawing/2014/main" id="{BB2C391F-9603-43E5-8A1C-5B2A5FD14E46}"/>
              </a:ext>
            </a:extLst>
          </p:cNvPr>
          <p:cNvSpPr txBox="1"/>
          <p:nvPr/>
        </p:nvSpPr>
        <p:spPr>
          <a:xfrm>
            <a:off x="3150288" y="2754874"/>
            <a:ext cx="200757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Helvetica" pitchFamily="2" charset="0"/>
                <a:ea typeface="+mn-ea"/>
                <a:cs typeface="+mn-cs"/>
              </a:rPr>
              <a:t>Glofitamab</a:t>
            </a: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2+1 </a:t>
            </a:r>
            <a:r>
              <a:rPr kumimoji="0" lang="en-US" sz="1800" b="0" i="0" u="none" strike="noStrike" kern="1200" cap="none" spc="0" normalizeH="0" baseline="0" noProof="0" err="1">
                <a:ln>
                  <a:noFill/>
                </a:ln>
                <a:solidFill>
                  <a:srgbClr val="000000"/>
                </a:solidFill>
                <a:effectLst/>
                <a:uLnTx/>
                <a:uFillTx/>
                <a:latin typeface="Helvetica" pitchFamily="2" charset="0"/>
                <a:ea typeface="+mn-ea"/>
                <a:cs typeface="+mn-cs"/>
              </a:rPr>
              <a:t>CrossMab</a:t>
            </a: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Helvetica" pitchFamily="2" charset="0"/>
                <a:ea typeface="+mn-ea"/>
                <a:cs typeface="+mn-cs"/>
              </a:rPr>
              <a:t>IgG1</a:t>
            </a:r>
          </a:p>
        </p:txBody>
      </p:sp>
      <p:sp>
        <p:nvSpPr>
          <p:cNvPr id="26" name="Content Placeholder 5">
            <a:extLst>
              <a:ext uri="{FF2B5EF4-FFF2-40B4-BE49-F238E27FC236}">
                <a16:creationId xmlns:a16="http://schemas.microsoft.com/office/drawing/2014/main" id="{FEA89F62-AF3A-45D6-A1EB-06DD7A08F8E0}"/>
              </a:ext>
            </a:extLst>
          </p:cNvPr>
          <p:cNvSpPr>
            <a:spLocks noGrp="1"/>
          </p:cNvSpPr>
          <p:nvPr>
            <p:ph idx="1"/>
          </p:nvPr>
        </p:nvSpPr>
        <p:spPr>
          <a:xfrm>
            <a:off x="6096000" y="4425842"/>
            <a:ext cx="5495365" cy="1115432"/>
          </a:xfrm>
        </p:spPr>
        <p:txBody>
          <a:bodyPr>
            <a:normAutofit fontScale="92500" lnSpcReduction="10000"/>
          </a:bodyPr>
          <a:lstStyle/>
          <a:p>
            <a:pPr marL="450850" indent="-285750">
              <a:spcBef>
                <a:spcPts val="0"/>
              </a:spcBef>
              <a:spcAft>
                <a:spcPts val="600"/>
              </a:spcAft>
              <a:buFont typeface="Arial" panose="020B0604020202020204" pitchFamily="34" charset="0"/>
              <a:buChar char="•"/>
            </a:pPr>
            <a:r>
              <a:rPr lang="en-US" sz="1600" dirty="0">
                <a:effectLst/>
                <a:latin typeface="Helvetica" pitchFamily="2" charset="0"/>
                <a:ea typeface="Calibri" panose="020F0502020204030204" pitchFamily="34" charset="0"/>
                <a:cs typeface="Times New Roman" panose="02020603050405020304" pitchFamily="18" charset="0"/>
              </a:rPr>
              <a:t>CD3</a:t>
            </a:r>
            <a:r>
              <a:rPr lang="en-US" altLang="en-US" sz="1600" dirty="0">
                <a:latin typeface="Helvetica" pitchFamily="2" charset="0"/>
              </a:rPr>
              <a:t> ×CD20 </a:t>
            </a:r>
            <a:r>
              <a:rPr lang="en-US" altLang="en-US" sz="1600" dirty="0" err="1">
                <a:latin typeface="Helvetica" pitchFamily="2" charset="0"/>
              </a:rPr>
              <a:t>bsAbs</a:t>
            </a:r>
            <a:r>
              <a:rPr lang="en-US" sz="1600" dirty="0">
                <a:effectLst/>
                <a:latin typeface="Helvetica" pitchFamily="2" charset="0"/>
                <a:ea typeface="Calibri" panose="020F0502020204030204" pitchFamily="34" charset="0"/>
                <a:cs typeface="Times New Roman" panose="02020603050405020304" pitchFamily="18" charset="0"/>
              </a:rPr>
              <a:t> bring together T cells and CD20+ tumor cells to induce T cell-mediated killing of the tumor cell</a:t>
            </a:r>
            <a:r>
              <a:rPr lang="en-US" sz="1600" baseline="30000" dirty="0">
                <a:effectLst/>
                <a:latin typeface="Helvetica" pitchFamily="2" charset="0"/>
                <a:ea typeface="Calibri" panose="020F0502020204030204" pitchFamily="34" charset="0"/>
                <a:cs typeface="Times New Roman" panose="02020603050405020304" pitchFamily="18" charset="0"/>
              </a:rPr>
              <a:t>2</a:t>
            </a:r>
            <a:r>
              <a:rPr lang="en-US" sz="1600" dirty="0">
                <a:effectLst/>
                <a:latin typeface="Helvetica" pitchFamily="2" charset="0"/>
                <a:ea typeface="Calibri" panose="020F0502020204030204" pitchFamily="34" charset="0"/>
                <a:cs typeface="Times New Roman" panose="02020603050405020304" pitchFamily="18" charset="0"/>
              </a:rPr>
              <a:t> </a:t>
            </a:r>
          </a:p>
          <a:p>
            <a:pPr marL="450850" indent="-285750">
              <a:spcBef>
                <a:spcPts val="0"/>
              </a:spcBef>
              <a:spcAft>
                <a:spcPts val="600"/>
              </a:spcAft>
              <a:buFont typeface="Arial" panose="020B0604020202020204" pitchFamily="34" charset="0"/>
              <a:buChar char="•"/>
            </a:pPr>
            <a:r>
              <a:rPr lang="en-US" sz="1600" dirty="0">
                <a:latin typeface="Helvetica" pitchFamily="2" charset="0"/>
                <a:ea typeface="Calibri" panose="020F0502020204030204" pitchFamily="34" charset="0"/>
                <a:cs typeface="Times New Roman" panose="02020603050405020304" pitchFamily="18" charset="0"/>
              </a:rPr>
              <a:t>Able to induce effector T cell binding without requiring MHC-mediated antigen presentation</a:t>
            </a:r>
            <a:r>
              <a:rPr lang="en-US" sz="1600" baseline="30000" dirty="0">
                <a:latin typeface="Helvetica" pitchFamily="2" charset="0"/>
                <a:ea typeface="Calibri" panose="020F0502020204030204" pitchFamily="34" charset="0"/>
                <a:cs typeface="Times New Roman" panose="02020603050405020304" pitchFamily="18" charset="0"/>
              </a:rPr>
              <a:t>2</a:t>
            </a:r>
            <a:endParaRPr lang="en-US" baseline="30000" dirty="0">
              <a:effectLst/>
              <a:latin typeface="Helvetica" pitchFamily="2" charset="0"/>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3FC2CB19-FAD7-4C25-8B56-3111C90192D2}"/>
              </a:ext>
            </a:extLst>
          </p:cNvPr>
          <p:cNvGrpSpPr/>
          <p:nvPr/>
        </p:nvGrpSpPr>
        <p:grpSpPr>
          <a:xfrm>
            <a:off x="6432632" y="1400399"/>
            <a:ext cx="5286793" cy="2338600"/>
            <a:chOff x="6935679" y="1241661"/>
            <a:chExt cx="4369252" cy="1932728"/>
          </a:xfrm>
        </p:grpSpPr>
        <p:grpSp>
          <p:nvGrpSpPr>
            <p:cNvPr id="14" name="Group 13">
              <a:extLst>
                <a:ext uri="{FF2B5EF4-FFF2-40B4-BE49-F238E27FC236}">
                  <a16:creationId xmlns:a16="http://schemas.microsoft.com/office/drawing/2014/main" id="{BEB41444-F5C6-4437-9B63-443A026E1548}"/>
                </a:ext>
              </a:extLst>
            </p:cNvPr>
            <p:cNvGrpSpPr/>
            <p:nvPr/>
          </p:nvGrpSpPr>
          <p:grpSpPr>
            <a:xfrm>
              <a:off x="6935679" y="1241661"/>
              <a:ext cx="2016122" cy="1932728"/>
              <a:chOff x="4784253" y="1444718"/>
              <a:chExt cx="2560659" cy="2454742"/>
            </a:xfrm>
          </p:grpSpPr>
          <p:pic>
            <p:nvPicPr>
              <p:cNvPr id="15" name="Picture 14">
                <a:extLst>
                  <a:ext uri="{FF2B5EF4-FFF2-40B4-BE49-F238E27FC236}">
                    <a16:creationId xmlns:a16="http://schemas.microsoft.com/office/drawing/2014/main" id="{1CBEF4DF-D571-4C1D-BE87-3A3547A13F6C}"/>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p:blipFill>
            <p:spPr>
              <a:xfrm>
                <a:off x="4784253" y="1563912"/>
                <a:ext cx="2560659" cy="2335548"/>
              </a:xfrm>
              <a:prstGeom prst="rect">
                <a:avLst/>
              </a:prstGeom>
            </p:spPr>
          </p:pic>
          <p:sp>
            <p:nvSpPr>
              <p:cNvPr id="16" name="TextBox 15">
                <a:extLst>
                  <a:ext uri="{FF2B5EF4-FFF2-40B4-BE49-F238E27FC236}">
                    <a16:creationId xmlns:a16="http://schemas.microsoft.com/office/drawing/2014/main" id="{D8552661-05B8-4362-A578-67400A596DE9}"/>
                  </a:ext>
                </a:extLst>
              </p:cNvPr>
              <p:cNvSpPr txBox="1"/>
              <p:nvPr/>
            </p:nvSpPr>
            <p:spPr>
              <a:xfrm>
                <a:off x="5651356" y="1444718"/>
                <a:ext cx="728663" cy="29075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Helvetica" pitchFamily="2" charset="0"/>
                    <a:ea typeface="+mn-ea"/>
                    <a:cs typeface="+mn-cs"/>
                  </a:rPr>
                  <a:t>T cell</a:t>
                </a:r>
              </a:p>
            </p:txBody>
          </p:sp>
        </p:grpSp>
        <p:pic>
          <p:nvPicPr>
            <p:cNvPr id="23" name="Picture 22" descr="A picture containing icon&#10;&#10;Description automatically generated">
              <a:extLst>
                <a:ext uri="{FF2B5EF4-FFF2-40B4-BE49-F238E27FC236}">
                  <a16:creationId xmlns:a16="http://schemas.microsoft.com/office/drawing/2014/main" id="{B38E7A99-66B5-4A3D-A2B0-E5E709A55D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118010">
              <a:off x="8584526" y="1934689"/>
              <a:ext cx="625090" cy="573572"/>
            </a:xfrm>
            <a:prstGeom prst="rect">
              <a:avLst/>
            </a:prstGeom>
          </p:spPr>
        </p:pic>
        <p:pic>
          <p:nvPicPr>
            <p:cNvPr id="28" name="Picture 27" descr="Logo&#10;&#10;Description automatically generated with medium confidence">
              <a:extLst>
                <a:ext uri="{FF2B5EF4-FFF2-40B4-BE49-F238E27FC236}">
                  <a16:creationId xmlns:a16="http://schemas.microsoft.com/office/drawing/2014/main" id="{1A0045F1-5CA5-47A9-AF07-145A8DEC033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57268" y="1370387"/>
              <a:ext cx="1847663" cy="1685233"/>
            </a:xfrm>
            <a:prstGeom prst="rect">
              <a:avLst/>
            </a:prstGeom>
          </p:spPr>
        </p:pic>
        <p:pic>
          <p:nvPicPr>
            <p:cNvPr id="27" name="Picture 26" descr="Logo&#10;&#10;Description automatically generated">
              <a:extLst>
                <a:ext uri="{FF2B5EF4-FFF2-40B4-BE49-F238E27FC236}">
                  <a16:creationId xmlns:a16="http://schemas.microsoft.com/office/drawing/2014/main" id="{017E6B64-940F-4F0A-87CB-02A0EEDAA80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92118" y="1799185"/>
              <a:ext cx="625090" cy="570137"/>
            </a:xfrm>
            <a:prstGeom prst="rect">
              <a:avLst/>
            </a:prstGeom>
          </p:spPr>
        </p:pic>
        <p:pic>
          <p:nvPicPr>
            <p:cNvPr id="29" name="Picture 50">
              <a:extLst>
                <a:ext uri="{FF2B5EF4-FFF2-40B4-BE49-F238E27FC236}">
                  <a16:creationId xmlns:a16="http://schemas.microsoft.com/office/drawing/2014/main" id="{A2CA5AB9-2502-4315-9833-CCE72696A26B}"/>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7888"/>
            <a:stretch/>
          </p:blipFill>
          <p:spPr bwMode="auto">
            <a:xfrm rot="262783" flipV="1">
              <a:off x="8918920" y="1585359"/>
              <a:ext cx="489457" cy="524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a:extLst>
                <a:ext uri="{FF2B5EF4-FFF2-40B4-BE49-F238E27FC236}">
                  <a16:creationId xmlns:a16="http://schemas.microsoft.com/office/drawing/2014/main" id="{7C673B5B-0CD7-47A7-8FE7-6F7CFD4DE5D0}"/>
                </a:ext>
              </a:extLst>
            </p:cNvPr>
            <p:cNvSpPr txBox="1"/>
            <p:nvPr/>
          </p:nvSpPr>
          <p:spPr>
            <a:xfrm>
              <a:off x="10042317" y="1241662"/>
              <a:ext cx="831263" cy="22892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Helvetica" pitchFamily="2" charset="0"/>
                  <a:ea typeface="+mn-ea"/>
                  <a:cs typeface="+mn-cs"/>
                </a:rPr>
                <a:t>Tumor cell</a:t>
              </a:r>
            </a:p>
          </p:txBody>
        </p:sp>
      </p:grpSp>
      <p:grpSp>
        <p:nvGrpSpPr>
          <p:cNvPr id="6" name="Group 5">
            <a:extLst>
              <a:ext uri="{FF2B5EF4-FFF2-40B4-BE49-F238E27FC236}">
                <a16:creationId xmlns:a16="http://schemas.microsoft.com/office/drawing/2014/main" id="{80C23987-5D81-4D30-BE1E-6BB60296DD14}"/>
              </a:ext>
            </a:extLst>
          </p:cNvPr>
          <p:cNvGrpSpPr/>
          <p:nvPr/>
        </p:nvGrpSpPr>
        <p:grpSpPr>
          <a:xfrm>
            <a:off x="949031" y="1239652"/>
            <a:ext cx="1462226" cy="1456855"/>
            <a:chOff x="1130223" y="1239652"/>
            <a:chExt cx="1462226" cy="1456855"/>
          </a:xfrm>
        </p:grpSpPr>
        <p:pic>
          <p:nvPicPr>
            <p:cNvPr id="43082" name="Picture 50">
              <a:extLst>
                <a:ext uri="{FF2B5EF4-FFF2-40B4-BE49-F238E27FC236}">
                  <a16:creationId xmlns:a16="http://schemas.microsoft.com/office/drawing/2014/main" id="{FD21CF6C-3758-41F3-84BC-7FC7C3685F8F}"/>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8157"/>
            <a:stretch/>
          </p:blipFill>
          <p:spPr bwMode="auto">
            <a:xfrm>
              <a:off x="1240606" y="1463040"/>
              <a:ext cx="1154113" cy="123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A83373D8-EB1F-4DDB-9C5F-060926F04A60}"/>
                </a:ext>
              </a:extLst>
            </p:cNvPr>
            <p:cNvSpPr txBox="1"/>
            <p:nvPr/>
          </p:nvSpPr>
          <p:spPr>
            <a:xfrm>
              <a:off x="1130223" y="1239652"/>
              <a:ext cx="490840"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CD3</a:t>
              </a:r>
            </a:p>
          </p:txBody>
        </p:sp>
        <p:sp>
          <p:nvSpPr>
            <p:cNvPr id="31" name="TextBox 30">
              <a:extLst>
                <a:ext uri="{FF2B5EF4-FFF2-40B4-BE49-F238E27FC236}">
                  <a16:creationId xmlns:a16="http://schemas.microsoft.com/office/drawing/2014/main" id="{BE965A12-E602-46E2-ADE7-EAAAE4181FF1}"/>
                </a:ext>
              </a:extLst>
            </p:cNvPr>
            <p:cNvSpPr txBox="1"/>
            <p:nvPr/>
          </p:nvSpPr>
          <p:spPr>
            <a:xfrm>
              <a:off x="2016650" y="1239652"/>
              <a:ext cx="57579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grpSp>
      <p:grpSp>
        <p:nvGrpSpPr>
          <p:cNvPr id="5" name="Group 4">
            <a:extLst>
              <a:ext uri="{FF2B5EF4-FFF2-40B4-BE49-F238E27FC236}">
                <a16:creationId xmlns:a16="http://schemas.microsoft.com/office/drawing/2014/main" id="{7A968AFB-0772-4393-9C78-5C82F92581C5}"/>
              </a:ext>
            </a:extLst>
          </p:cNvPr>
          <p:cNvGrpSpPr/>
          <p:nvPr/>
        </p:nvGrpSpPr>
        <p:grpSpPr>
          <a:xfrm>
            <a:off x="3391137" y="1187195"/>
            <a:ext cx="1525875" cy="1584265"/>
            <a:chOff x="3572329" y="1187195"/>
            <a:chExt cx="1525875" cy="1584265"/>
          </a:xfrm>
        </p:grpSpPr>
        <p:pic>
          <p:nvPicPr>
            <p:cNvPr id="43078" name="Picture 51">
              <a:extLst>
                <a:ext uri="{FF2B5EF4-FFF2-40B4-BE49-F238E27FC236}">
                  <a16:creationId xmlns:a16="http://schemas.microsoft.com/office/drawing/2014/main" id="{09FCC65D-491D-4F31-A148-8DA80FEBA8F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82714" y="1278528"/>
              <a:ext cx="1305107" cy="1492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a:extLst>
                <a:ext uri="{FF2B5EF4-FFF2-40B4-BE49-F238E27FC236}">
                  <a16:creationId xmlns:a16="http://schemas.microsoft.com/office/drawing/2014/main" id="{3B576500-52FB-424A-A8AB-2F17F068DBAC}"/>
                </a:ext>
              </a:extLst>
            </p:cNvPr>
            <p:cNvSpPr txBox="1"/>
            <p:nvPr/>
          </p:nvSpPr>
          <p:spPr>
            <a:xfrm>
              <a:off x="4707071" y="1187195"/>
              <a:ext cx="391133" cy="184666"/>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sp>
          <p:nvSpPr>
            <p:cNvPr id="33" name="TextBox 32">
              <a:extLst>
                <a:ext uri="{FF2B5EF4-FFF2-40B4-BE49-F238E27FC236}">
                  <a16:creationId xmlns:a16="http://schemas.microsoft.com/office/drawing/2014/main" id="{0AC83431-A25D-474F-B7A6-D5A2FDCDFD4C}"/>
                </a:ext>
              </a:extLst>
            </p:cNvPr>
            <p:cNvSpPr txBox="1"/>
            <p:nvPr/>
          </p:nvSpPr>
          <p:spPr>
            <a:xfrm>
              <a:off x="3572329" y="1611810"/>
              <a:ext cx="391133" cy="184666"/>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sp>
          <p:nvSpPr>
            <p:cNvPr id="35" name="TextBox 34">
              <a:extLst>
                <a:ext uri="{FF2B5EF4-FFF2-40B4-BE49-F238E27FC236}">
                  <a16:creationId xmlns:a16="http://schemas.microsoft.com/office/drawing/2014/main" id="{BE632CA6-552C-4508-903D-1B872B06250D}"/>
                </a:ext>
              </a:extLst>
            </p:cNvPr>
            <p:cNvSpPr txBox="1"/>
            <p:nvPr/>
          </p:nvSpPr>
          <p:spPr>
            <a:xfrm>
              <a:off x="4169467" y="1615075"/>
              <a:ext cx="306174" cy="184666"/>
            </a:xfrm>
            <a:prstGeom prst="rect">
              <a:avLst/>
            </a:prstGeom>
            <a:solidFill>
              <a:schemeClr val="bg1"/>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CD3</a:t>
              </a:r>
            </a:p>
          </p:txBody>
        </p:sp>
      </p:grpSp>
      <p:sp>
        <p:nvSpPr>
          <p:cNvPr id="38" name="TextBox 37">
            <a:extLst>
              <a:ext uri="{FF2B5EF4-FFF2-40B4-BE49-F238E27FC236}">
                <a16:creationId xmlns:a16="http://schemas.microsoft.com/office/drawing/2014/main" id="{EE36C4F6-67FB-465B-898C-3931529F3493}"/>
              </a:ext>
            </a:extLst>
          </p:cNvPr>
          <p:cNvSpPr txBox="1"/>
          <p:nvPr/>
        </p:nvSpPr>
        <p:spPr>
          <a:xfrm>
            <a:off x="971400" y="3840597"/>
            <a:ext cx="391133" cy="184666"/>
          </a:xfrm>
          <a:prstGeom prst="rect">
            <a:avLst/>
          </a:prstGeom>
          <a:solidFill>
            <a:schemeClr val="bg1"/>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sp>
        <p:nvSpPr>
          <p:cNvPr id="39" name="TextBox 38">
            <a:extLst>
              <a:ext uri="{FF2B5EF4-FFF2-40B4-BE49-F238E27FC236}">
                <a16:creationId xmlns:a16="http://schemas.microsoft.com/office/drawing/2014/main" id="{4BE11FF0-E0E6-49EC-B431-1891A106E7EF}"/>
              </a:ext>
            </a:extLst>
          </p:cNvPr>
          <p:cNvSpPr txBox="1"/>
          <p:nvPr/>
        </p:nvSpPr>
        <p:spPr>
          <a:xfrm>
            <a:off x="1927522" y="3840597"/>
            <a:ext cx="306174" cy="184666"/>
          </a:xfrm>
          <a:prstGeom prst="rect">
            <a:avLst/>
          </a:prstGeom>
          <a:solidFill>
            <a:schemeClr val="bg1"/>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CD3</a:t>
            </a:r>
          </a:p>
        </p:txBody>
      </p:sp>
      <p:sp>
        <p:nvSpPr>
          <p:cNvPr id="40" name="TextBox 39">
            <a:extLst>
              <a:ext uri="{FF2B5EF4-FFF2-40B4-BE49-F238E27FC236}">
                <a16:creationId xmlns:a16="http://schemas.microsoft.com/office/drawing/2014/main" id="{9423025C-B617-4D48-B1C7-D46DC2402A21}"/>
              </a:ext>
            </a:extLst>
          </p:cNvPr>
          <p:cNvSpPr txBox="1"/>
          <p:nvPr/>
        </p:nvSpPr>
        <p:spPr>
          <a:xfrm>
            <a:off x="3459150" y="3841013"/>
            <a:ext cx="391133" cy="184666"/>
          </a:xfrm>
          <a:prstGeom prst="rect">
            <a:avLst/>
          </a:prstGeom>
          <a:solidFill>
            <a:schemeClr val="bg1"/>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sp>
        <p:nvSpPr>
          <p:cNvPr id="41" name="TextBox 40">
            <a:extLst>
              <a:ext uri="{FF2B5EF4-FFF2-40B4-BE49-F238E27FC236}">
                <a16:creationId xmlns:a16="http://schemas.microsoft.com/office/drawing/2014/main" id="{EFD9A0A0-7B2D-47E2-A450-AD058F6032E1}"/>
              </a:ext>
            </a:extLst>
          </p:cNvPr>
          <p:cNvSpPr txBox="1"/>
          <p:nvPr/>
        </p:nvSpPr>
        <p:spPr>
          <a:xfrm>
            <a:off x="4415272" y="3841013"/>
            <a:ext cx="306174" cy="184666"/>
          </a:xfrm>
          <a:prstGeom prst="rect">
            <a:avLst/>
          </a:prstGeom>
          <a:solidFill>
            <a:schemeClr val="bg1"/>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Helvetica" pitchFamily="2" charset="0"/>
                <a:ea typeface="+mn-ea"/>
                <a:cs typeface="+mn-cs"/>
              </a:rPr>
              <a:t>CD3</a:t>
            </a:r>
          </a:p>
        </p:txBody>
      </p:sp>
      <p:cxnSp>
        <p:nvCxnSpPr>
          <p:cNvPr id="54" name="Straight Arrow Connector 53">
            <a:extLst>
              <a:ext uri="{FF2B5EF4-FFF2-40B4-BE49-F238E27FC236}">
                <a16:creationId xmlns:a16="http://schemas.microsoft.com/office/drawing/2014/main" id="{831D15A3-4118-44A7-B2FD-61502F95A0B8}"/>
              </a:ext>
            </a:extLst>
          </p:cNvPr>
          <p:cNvCxnSpPr>
            <a:cxnSpLocks/>
          </p:cNvCxnSpPr>
          <p:nvPr/>
        </p:nvCxnSpPr>
        <p:spPr>
          <a:xfrm>
            <a:off x="7715964" y="2659916"/>
            <a:ext cx="843914" cy="376777"/>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72834654-9C7F-472C-908F-DC4120E73C7E}"/>
              </a:ext>
            </a:extLst>
          </p:cNvPr>
          <p:cNvCxnSpPr>
            <a:cxnSpLocks/>
          </p:cNvCxnSpPr>
          <p:nvPr/>
        </p:nvCxnSpPr>
        <p:spPr>
          <a:xfrm>
            <a:off x="7671700" y="2754874"/>
            <a:ext cx="206372" cy="539523"/>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E523874-95A2-4B7E-9BFD-C725A4F1BDC1}"/>
              </a:ext>
            </a:extLst>
          </p:cNvPr>
          <p:cNvCxnSpPr>
            <a:cxnSpLocks/>
          </p:cNvCxnSpPr>
          <p:nvPr/>
        </p:nvCxnSpPr>
        <p:spPr>
          <a:xfrm flipH="1">
            <a:off x="7109533" y="2670445"/>
            <a:ext cx="465865" cy="424877"/>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7" descr="Icon&#10;&#10;Description automatically generated">
            <a:extLst>
              <a:ext uri="{FF2B5EF4-FFF2-40B4-BE49-F238E27FC236}">
                <a16:creationId xmlns:a16="http://schemas.microsoft.com/office/drawing/2014/main" id="{C812C61D-22B1-4081-9B7C-EAE32985097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0862493" flipV="1">
            <a:off x="9091356" y="2657267"/>
            <a:ext cx="831995" cy="758852"/>
          </a:xfrm>
          <a:prstGeom prst="rect">
            <a:avLst/>
          </a:prstGeom>
        </p:spPr>
      </p:pic>
      <p:pic>
        <p:nvPicPr>
          <p:cNvPr id="69" name="Picture 68" descr="Icon&#10;&#10;Description automatically generated with medium confidence">
            <a:extLst>
              <a:ext uri="{FF2B5EF4-FFF2-40B4-BE49-F238E27FC236}">
                <a16:creationId xmlns:a16="http://schemas.microsoft.com/office/drawing/2014/main" id="{70D960BA-24A1-422B-A79A-A1D40626E8CB}"/>
              </a:ext>
            </a:extLst>
          </p:cNvPr>
          <p:cNvPicPr>
            <a:picLocks noChangeAspect="1"/>
          </p:cNvPicPr>
          <p:nvPr/>
        </p:nvPicPr>
        <p:blipFill>
          <a:blip r:embed="rId1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274615">
            <a:off x="8468035" y="2689527"/>
            <a:ext cx="831995" cy="758852"/>
          </a:xfrm>
          <a:prstGeom prst="rect">
            <a:avLst/>
          </a:prstGeom>
        </p:spPr>
      </p:pic>
      <p:sp>
        <p:nvSpPr>
          <p:cNvPr id="43009" name="TextBox 43008">
            <a:extLst>
              <a:ext uri="{FF2B5EF4-FFF2-40B4-BE49-F238E27FC236}">
                <a16:creationId xmlns:a16="http://schemas.microsoft.com/office/drawing/2014/main" id="{BC992F8C-B54D-42CA-9C41-39170E8E2236}"/>
              </a:ext>
            </a:extLst>
          </p:cNvPr>
          <p:cNvSpPr txBox="1"/>
          <p:nvPr/>
        </p:nvSpPr>
        <p:spPr>
          <a:xfrm>
            <a:off x="9336814" y="3009084"/>
            <a:ext cx="42030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000000"/>
                </a:solidFill>
                <a:effectLst/>
                <a:uLnTx/>
                <a:uFillTx/>
                <a:latin typeface="Helvetica" pitchFamily="2" charset="0"/>
                <a:ea typeface="+mn-ea"/>
                <a:cs typeface="+mn-cs"/>
              </a:rPr>
              <a:t>Fas</a:t>
            </a:r>
            <a:endParaRPr kumimoji="0" lang="en-US" sz="11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73" name="TextBox 72">
            <a:extLst>
              <a:ext uri="{FF2B5EF4-FFF2-40B4-BE49-F238E27FC236}">
                <a16:creationId xmlns:a16="http://schemas.microsoft.com/office/drawing/2014/main" id="{266E36EA-BB93-4CE5-9FAF-14DEC9217CDB}"/>
              </a:ext>
            </a:extLst>
          </p:cNvPr>
          <p:cNvSpPr txBox="1"/>
          <p:nvPr/>
        </p:nvSpPr>
        <p:spPr>
          <a:xfrm>
            <a:off x="8657739" y="3097385"/>
            <a:ext cx="49885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srgbClr val="000000"/>
                </a:solidFill>
                <a:effectLst/>
                <a:uLnTx/>
                <a:uFillTx/>
                <a:latin typeface="Helvetica" pitchFamily="2" charset="0"/>
                <a:ea typeface="+mn-ea"/>
                <a:cs typeface="+mn-cs"/>
              </a:rPr>
              <a:t>FasL</a:t>
            </a:r>
            <a:endParaRPr kumimoji="0" lang="en-US" sz="1100" b="0" i="0" u="none" strike="noStrike" kern="1200" cap="none" spc="0" normalizeH="0" baseline="0" noProof="0">
              <a:ln>
                <a:noFill/>
              </a:ln>
              <a:solidFill>
                <a:srgbClr val="000000"/>
              </a:solidFill>
              <a:effectLst/>
              <a:uLnTx/>
              <a:uFillTx/>
              <a:latin typeface="Helvetica" pitchFamily="2" charset="0"/>
              <a:ea typeface="+mn-ea"/>
              <a:cs typeface="+mn-cs"/>
            </a:endParaRPr>
          </a:p>
        </p:txBody>
      </p:sp>
      <p:sp>
        <p:nvSpPr>
          <p:cNvPr id="74" name="TextBox 73">
            <a:extLst>
              <a:ext uri="{FF2B5EF4-FFF2-40B4-BE49-F238E27FC236}">
                <a16:creationId xmlns:a16="http://schemas.microsoft.com/office/drawing/2014/main" id="{4AA6F25C-2ABF-43F4-B622-2FF11F98F2B3}"/>
              </a:ext>
            </a:extLst>
          </p:cNvPr>
          <p:cNvSpPr txBox="1"/>
          <p:nvPr/>
        </p:nvSpPr>
        <p:spPr>
          <a:xfrm>
            <a:off x="8795656" y="2674241"/>
            <a:ext cx="46839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pitchFamily="2" charset="0"/>
                <a:ea typeface="+mn-ea"/>
                <a:cs typeface="+mn-cs"/>
              </a:rPr>
              <a:t>CD3</a:t>
            </a:r>
          </a:p>
        </p:txBody>
      </p:sp>
      <p:sp>
        <p:nvSpPr>
          <p:cNvPr id="75" name="TextBox 74">
            <a:extLst>
              <a:ext uri="{FF2B5EF4-FFF2-40B4-BE49-F238E27FC236}">
                <a16:creationId xmlns:a16="http://schemas.microsoft.com/office/drawing/2014/main" id="{165BABDC-A2C6-4A7F-A9FA-32D2D5919DD9}"/>
              </a:ext>
            </a:extLst>
          </p:cNvPr>
          <p:cNvSpPr txBox="1"/>
          <p:nvPr/>
        </p:nvSpPr>
        <p:spPr>
          <a:xfrm>
            <a:off x="9242842" y="2467060"/>
            <a:ext cx="54694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pitchFamily="2" charset="0"/>
                <a:ea typeface="+mn-ea"/>
                <a:cs typeface="+mn-cs"/>
              </a:rPr>
              <a:t>CD20</a:t>
            </a:r>
          </a:p>
        </p:txBody>
      </p:sp>
      <p:sp>
        <p:nvSpPr>
          <p:cNvPr id="76" name="Arrow: Curved Left 2">
            <a:extLst>
              <a:ext uri="{FF2B5EF4-FFF2-40B4-BE49-F238E27FC236}">
                <a16:creationId xmlns:a16="http://schemas.microsoft.com/office/drawing/2014/main" id="{F7B0A206-130B-4B2C-A239-BF208B67BB83}"/>
              </a:ext>
            </a:extLst>
          </p:cNvPr>
          <p:cNvSpPr/>
          <p:nvPr/>
        </p:nvSpPr>
        <p:spPr>
          <a:xfrm rot="8840551" flipH="1">
            <a:off x="7663870" y="2094701"/>
            <a:ext cx="796923" cy="703484"/>
          </a:xfrm>
          <a:custGeom>
            <a:avLst/>
            <a:gdLst>
              <a:gd name="connsiteX0" fmla="*/ 0 w 1440609"/>
              <a:gd name="connsiteY0" fmla="*/ 1902281 h 2262433"/>
              <a:gd name="connsiteX1" fmla="*/ 360152 w 1440609"/>
              <a:gd name="connsiteY1" fmla="*/ 1514785 h 2262433"/>
              <a:gd name="connsiteX2" fmla="*/ 360152 w 1440609"/>
              <a:gd name="connsiteY2" fmla="*/ 1694861 h 2262433"/>
              <a:gd name="connsiteX3" fmla="*/ 1408756 w 1440609"/>
              <a:gd name="connsiteY3" fmla="*/ 1041179 h 2262433"/>
              <a:gd name="connsiteX4" fmla="*/ 360152 w 1440609"/>
              <a:gd name="connsiteY4" fmla="*/ 2055013 h 2262433"/>
              <a:gd name="connsiteX5" fmla="*/ 360152 w 1440609"/>
              <a:gd name="connsiteY5" fmla="*/ 2235089 h 2262433"/>
              <a:gd name="connsiteX6" fmla="*/ 0 w 1440609"/>
              <a:gd name="connsiteY6" fmla="*/ 1902281 h 2262433"/>
              <a:gd name="connsiteX0" fmla="*/ 1440609 w 1440609"/>
              <a:gd name="connsiteY0" fmla="*/ 1221255 h 2262433"/>
              <a:gd name="connsiteX1" fmla="*/ 0 w 1440609"/>
              <a:gd name="connsiteY1" fmla="*/ 360153 h 2262433"/>
              <a:gd name="connsiteX2" fmla="*/ 0 w 1440609"/>
              <a:gd name="connsiteY2" fmla="*/ 0 h 2262433"/>
              <a:gd name="connsiteX3" fmla="*/ 1440609 w 1440609"/>
              <a:gd name="connsiteY3" fmla="*/ 861102 h 2262433"/>
              <a:gd name="connsiteX4" fmla="*/ 1440609 w 1440609"/>
              <a:gd name="connsiteY4" fmla="*/ 1221255 h 2262433"/>
              <a:gd name="connsiteX0" fmla="*/ 1440609 w 1440609"/>
              <a:gd name="connsiteY0" fmla="*/ 1221255 h 2262433"/>
              <a:gd name="connsiteX1" fmla="*/ 0 w 1440609"/>
              <a:gd name="connsiteY1" fmla="*/ 360153 h 2262433"/>
              <a:gd name="connsiteX2" fmla="*/ 0 w 1440609"/>
              <a:gd name="connsiteY2" fmla="*/ 0 h 2262433"/>
              <a:gd name="connsiteX3" fmla="*/ 1440609 w 1440609"/>
              <a:gd name="connsiteY3" fmla="*/ 861102 h 2262433"/>
              <a:gd name="connsiteX4" fmla="*/ 1440609 w 1440609"/>
              <a:gd name="connsiteY4" fmla="*/ 1221255 h 2262433"/>
              <a:gd name="connsiteX5" fmla="*/ 360152 w 1440609"/>
              <a:gd name="connsiteY5" fmla="*/ 2055013 h 2262433"/>
              <a:gd name="connsiteX6" fmla="*/ 360152 w 1440609"/>
              <a:gd name="connsiteY6" fmla="*/ 2235089 h 2262433"/>
              <a:gd name="connsiteX7" fmla="*/ 0 w 1440609"/>
              <a:gd name="connsiteY7" fmla="*/ 1902281 h 2262433"/>
              <a:gd name="connsiteX8" fmla="*/ 360152 w 1440609"/>
              <a:gd name="connsiteY8" fmla="*/ 1514785 h 2262433"/>
              <a:gd name="connsiteX9" fmla="*/ 360152 w 1440609"/>
              <a:gd name="connsiteY9" fmla="*/ 1694861 h 2262433"/>
              <a:gd name="connsiteX10" fmla="*/ 1408756 w 1440609"/>
              <a:gd name="connsiteY10" fmla="*/ 1041179 h 2262433"/>
              <a:gd name="connsiteX0" fmla="*/ 0 w 1440868"/>
              <a:gd name="connsiteY0" fmla="*/ 1902281 h 2235089"/>
              <a:gd name="connsiteX1" fmla="*/ 360152 w 1440868"/>
              <a:gd name="connsiteY1" fmla="*/ 1514785 h 2235089"/>
              <a:gd name="connsiteX2" fmla="*/ 360152 w 1440868"/>
              <a:gd name="connsiteY2" fmla="*/ 1694861 h 2235089"/>
              <a:gd name="connsiteX3" fmla="*/ 1408756 w 1440868"/>
              <a:gd name="connsiteY3" fmla="*/ 1041179 h 2235089"/>
              <a:gd name="connsiteX4" fmla="*/ 360152 w 1440868"/>
              <a:gd name="connsiteY4" fmla="*/ 2055013 h 2235089"/>
              <a:gd name="connsiteX5" fmla="*/ 360152 w 1440868"/>
              <a:gd name="connsiteY5" fmla="*/ 2235089 h 2235089"/>
              <a:gd name="connsiteX6" fmla="*/ 0 w 1440868"/>
              <a:gd name="connsiteY6" fmla="*/ 1902281 h 2235089"/>
              <a:gd name="connsiteX0" fmla="*/ 1440609 w 1440868"/>
              <a:gd name="connsiteY0" fmla="*/ 1221255 h 2235089"/>
              <a:gd name="connsiteX1" fmla="*/ 0 w 1440868"/>
              <a:gd name="connsiteY1" fmla="*/ 360153 h 2235089"/>
              <a:gd name="connsiteX2" fmla="*/ 0 w 1440868"/>
              <a:gd name="connsiteY2" fmla="*/ 0 h 2235089"/>
              <a:gd name="connsiteX3" fmla="*/ 1440609 w 1440868"/>
              <a:gd name="connsiteY3" fmla="*/ 861102 h 2235089"/>
              <a:gd name="connsiteX4" fmla="*/ 1440609 w 1440868"/>
              <a:gd name="connsiteY4" fmla="*/ 1221255 h 2235089"/>
              <a:gd name="connsiteX0" fmla="*/ 1440609 w 1440868"/>
              <a:gd name="connsiteY0" fmla="*/ 1221255 h 2235089"/>
              <a:gd name="connsiteX1" fmla="*/ 0 w 1440868"/>
              <a:gd name="connsiteY1" fmla="*/ 0 h 2235089"/>
              <a:gd name="connsiteX2" fmla="*/ 1440609 w 1440868"/>
              <a:gd name="connsiteY2" fmla="*/ 861102 h 2235089"/>
              <a:gd name="connsiteX3" fmla="*/ 1440609 w 1440868"/>
              <a:gd name="connsiteY3" fmla="*/ 1221255 h 2235089"/>
              <a:gd name="connsiteX4" fmla="*/ 360152 w 1440868"/>
              <a:gd name="connsiteY4" fmla="*/ 2055013 h 2235089"/>
              <a:gd name="connsiteX5" fmla="*/ 360152 w 1440868"/>
              <a:gd name="connsiteY5" fmla="*/ 2235089 h 2235089"/>
              <a:gd name="connsiteX6" fmla="*/ 0 w 1440868"/>
              <a:gd name="connsiteY6" fmla="*/ 1902281 h 2235089"/>
              <a:gd name="connsiteX7" fmla="*/ 360152 w 1440868"/>
              <a:gd name="connsiteY7" fmla="*/ 1514785 h 2235089"/>
              <a:gd name="connsiteX8" fmla="*/ 360152 w 1440868"/>
              <a:gd name="connsiteY8" fmla="*/ 1694861 h 2235089"/>
              <a:gd name="connsiteX9" fmla="*/ 1408756 w 1440868"/>
              <a:gd name="connsiteY9" fmla="*/ 1041179 h 2235089"/>
              <a:gd name="connsiteX0" fmla="*/ 0 w 1440868"/>
              <a:gd name="connsiteY0" fmla="*/ 1902281 h 2235089"/>
              <a:gd name="connsiteX1" fmla="*/ 360152 w 1440868"/>
              <a:gd name="connsiteY1" fmla="*/ 1514785 h 2235089"/>
              <a:gd name="connsiteX2" fmla="*/ 360152 w 1440868"/>
              <a:gd name="connsiteY2" fmla="*/ 1694861 h 2235089"/>
              <a:gd name="connsiteX3" fmla="*/ 1408756 w 1440868"/>
              <a:gd name="connsiteY3" fmla="*/ 1041179 h 2235089"/>
              <a:gd name="connsiteX4" fmla="*/ 360152 w 1440868"/>
              <a:gd name="connsiteY4" fmla="*/ 2055013 h 2235089"/>
              <a:gd name="connsiteX5" fmla="*/ 360152 w 1440868"/>
              <a:gd name="connsiteY5" fmla="*/ 2235089 h 2235089"/>
              <a:gd name="connsiteX6" fmla="*/ 0 w 1440868"/>
              <a:gd name="connsiteY6" fmla="*/ 1902281 h 2235089"/>
              <a:gd name="connsiteX0" fmla="*/ 1440609 w 1440868"/>
              <a:gd name="connsiteY0" fmla="*/ 1221255 h 2235089"/>
              <a:gd name="connsiteX1" fmla="*/ 0 w 1440868"/>
              <a:gd name="connsiteY1" fmla="*/ 360153 h 2235089"/>
              <a:gd name="connsiteX2" fmla="*/ 0 w 1440868"/>
              <a:gd name="connsiteY2" fmla="*/ 0 h 2235089"/>
              <a:gd name="connsiteX3" fmla="*/ 1440609 w 1440868"/>
              <a:gd name="connsiteY3" fmla="*/ 861102 h 2235089"/>
              <a:gd name="connsiteX4" fmla="*/ 1440609 w 1440868"/>
              <a:gd name="connsiteY4" fmla="*/ 1221255 h 2235089"/>
              <a:gd name="connsiteX0" fmla="*/ 1440609 w 1440868"/>
              <a:gd name="connsiteY0" fmla="*/ 1221255 h 2235089"/>
              <a:gd name="connsiteX1" fmla="*/ 1440609 w 1440868"/>
              <a:gd name="connsiteY1" fmla="*/ 861102 h 2235089"/>
              <a:gd name="connsiteX2" fmla="*/ 1440609 w 1440868"/>
              <a:gd name="connsiteY2" fmla="*/ 1221255 h 2235089"/>
              <a:gd name="connsiteX3" fmla="*/ 360152 w 1440868"/>
              <a:gd name="connsiteY3" fmla="*/ 2055013 h 2235089"/>
              <a:gd name="connsiteX4" fmla="*/ 360152 w 1440868"/>
              <a:gd name="connsiteY4" fmla="*/ 2235089 h 2235089"/>
              <a:gd name="connsiteX5" fmla="*/ 0 w 1440868"/>
              <a:gd name="connsiteY5" fmla="*/ 1902281 h 2235089"/>
              <a:gd name="connsiteX6" fmla="*/ 360152 w 1440868"/>
              <a:gd name="connsiteY6" fmla="*/ 1514785 h 2235089"/>
              <a:gd name="connsiteX7" fmla="*/ 360152 w 1440868"/>
              <a:gd name="connsiteY7" fmla="*/ 1694861 h 2235089"/>
              <a:gd name="connsiteX8" fmla="*/ 1408756 w 1440868"/>
              <a:gd name="connsiteY8" fmla="*/ 1041179 h 2235089"/>
              <a:gd name="connsiteX0" fmla="*/ 0 w 1440868"/>
              <a:gd name="connsiteY0" fmla="*/ 1902281 h 2235089"/>
              <a:gd name="connsiteX1" fmla="*/ 360152 w 1440868"/>
              <a:gd name="connsiteY1" fmla="*/ 1514785 h 2235089"/>
              <a:gd name="connsiteX2" fmla="*/ 360152 w 1440868"/>
              <a:gd name="connsiteY2" fmla="*/ 1694861 h 2235089"/>
              <a:gd name="connsiteX3" fmla="*/ 1408756 w 1440868"/>
              <a:gd name="connsiteY3" fmla="*/ 1041179 h 2235089"/>
              <a:gd name="connsiteX4" fmla="*/ 360152 w 1440868"/>
              <a:gd name="connsiteY4" fmla="*/ 2055013 h 2235089"/>
              <a:gd name="connsiteX5" fmla="*/ 360152 w 1440868"/>
              <a:gd name="connsiteY5" fmla="*/ 2235089 h 2235089"/>
              <a:gd name="connsiteX6" fmla="*/ 0 w 1440868"/>
              <a:gd name="connsiteY6" fmla="*/ 1902281 h 2235089"/>
              <a:gd name="connsiteX0" fmla="*/ 1440609 w 1440868"/>
              <a:gd name="connsiteY0" fmla="*/ 1221255 h 2235089"/>
              <a:gd name="connsiteX1" fmla="*/ 0 w 1440868"/>
              <a:gd name="connsiteY1" fmla="*/ 0 h 2235089"/>
              <a:gd name="connsiteX2" fmla="*/ 1440609 w 1440868"/>
              <a:gd name="connsiteY2" fmla="*/ 861102 h 2235089"/>
              <a:gd name="connsiteX3" fmla="*/ 1440609 w 1440868"/>
              <a:gd name="connsiteY3" fmla="*/ 1221255 h 2235089"/>
              <a:gd name="connsiteX0" fmla="*/ 1440609 w 1440868"/>
              <a:gd name="connsiteY0" fmla="*/ 1221255 h 2235089"/>
              <a:gd name="connsiteX1" fmla="*/ 1440609 w 1440868"/>
              <a:gd name="connsiteY1" fmla="*/ 861102 h 2235089"/>
              <a:gd name="connsiteX2" fmla="*/ 1440609 w 1440868"/>
              <a:gd name="connsiteY2" fmla="*/ 1221255 h 2235089"/>
              <a:gd name="connsiteX3" fmla="*/ 360152 w 1440868"/>
              <a:gd name="connsiteY3" fmla="*/ 2055013 h 2235089"/>
              <a:gd name="connsiteX4" fmla="*/ 360152 w 1440868"/>
              <a:gd name="connsiteY4" fmla="*/ 2235089 h 2235089"/>
              <a:gd name="connsiteX5" fmla="*/ 0 w 1440868"/>
              <a:gd name="connsiteY5" fmla="*/ 1902281 h 2235089"/>
              <a:gd name="connsiteX6" fmla="*/ 360152 w 1440868"/>
              <a:gd name="connsiteY6" fmla="*/ 1514785 h 2235089"/>
              <a:gd name="connsiteX7" fmla="*/ 360152 w 1440868"/>
              <a:gd name="connsiteY7" fmla="*/ 1694861 h 2235089"/>
              <a:gd name="connsiteX8" fmla="*/ 1408756 w 1440868"/>
              <a:gd name="connsiteY8" fmla="*/ 1041179 h 2235089"/>
              <a:gd name="connsiteX0" fmla="*/ 0 w 1440868"/>
              <a:gd name="connsiteY0" fmla="*/ 1041179 h 1373987"/>
              <a:gd name="connsiteX1" fmla="*/ 360152 w 1440868"/>
              <a:gd name="connsiteY1" fmla="*/ 653683 h 1373987"/>
              <a:gd name="connsiteX2" fmla="*/ 360152 w 1440868"/>
              <a:gd name="connsiteY2" fmla="*/ 833759 h 1373987"/>
              <a:gd name="connsiteX3" fmla="*/ 1408756 w 1440868"/>
              <a:gd name="connsiteY3" fmla="*/ 180077 h 1373987"/>
              <a:gd name="connsiteX4" fmla="*/ 360152 w 1440868"/>
              <a:gd name="connsiteY4" fmla="*/ 1193911 h 1373987"/>
              <a:gd name="connsiteX5" fmla="*/ 360152 w 1440868"/>
              <a:gd name="connsiteY5" fmla="*/ 1373987 h 1373987"/>
              <a:gd name="connsiteX6" fmla="*/ 0 w 1440868"/>
              <a:gd name="connsiteY6" fmla="*/ 1041179 h 1373987"/>
              <a:gd name="connsiteX0" fmla="*/ 1440609 w 1440868"/>
              <a:gd name="connsiteY0" fmla="*/ 360153 h 1373987"/>
              <a:gd name="connsiteX1" fmla="*/ 1440609 w 1440868"/>
              <a:gd name="connsiteY1" fmla="*/ 0 h 1373987"/>
              <a:gd name="connsiteX2" fmla="*/ 1440609 w 1440868"/>
              <a:gd name="connsiteY2" fmla="*/ 360153 h 1373987"/>
              <a:gd name="connsiteX0" fmla="*/ 1440609 w 1440868"/>
              <a:gd name="connsiteY0" fmla="*/ 360153 h 1373987"/>
              <a:gd name="connsiteX1" fmla="*/ 1440609 w 1440868"/>
              <a:gd name="connsiteY1" fmla="*/ 0 h 1373987"/>
              <a:gd name="connsiteX2" fmla="*/ 1440609 w 1440868"/>
              <a:gd name="connsiteY2" fmla="*/ 360153 h 1373987"/>
              <a:gd name="connsiteX3" fmla="*/ 360152 w 1440868"/>
              <a:gd name="connsiteY3" fmla="*/ 1193911 h 1373987"/>
              <a:gd name="connsiteX4" fmla="*/ 360152 w 1440868"/>
              <a:gd name="connsiteY4" fmla="*/ 1373987 h 1373987"/>
              <a:gd name="connsiteX5" fmla="*/ 0 w 1440868"/>
              <a:gd name="connsiteY5" fmla="*/ 1041179 h 1373987"/>
              <a:gd name="connsiteX6" fmla="*/ 360152 w 1440868"/>
              <a:gd name="connsiteY6" fmla="*/ 653683 h 1373987"/>
              <a:gd name="connsiteX7" fmla="*/ 360152 w 1440868"/>
              <a:gd name="connsiteY7" fmla="*/ 833759 h 1373987"/>
              <a:gd name="connsiteX8" fmla="*/ 1408756 w 1440868"/>
              <a:gd name="connsiteY8" fmla="*/ 180077 h 1373987"/>
              <a:gd name="connsiteX0" fmla="*/ 0 w 1451431"/>
              <a:gd name="connsiteY0" fmla="*/ 1041179 h 1373987"/>
              <a:gd name="connsiteX1" fmla="*/ 360152 w 1451431"/>
              <a:gd name="connsiteY1" fmla="*/ 653683 h 1373987"/>
              <a:gd name="connsiteX2" fmla="*/ 360152 w 1451431"/>
              <a:gd name="connsiteY2" fmla="*/ 833759 h 1373987"/>
              <a:gd name="connsiteX3" fmla="*/ 1408756 w 1451431"/>
              <a:gd name="connsiteY3" fmla="*/ 180077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0 w 1451431"/>
              <a:gd name="connsiteY5" fmla="*/ 1041179 h 1373987"/>
              <a:gd name="connsiteX6" fmla="*/ 360152 w 1451431"/>
              <a:gd name="connsiteY6" fmla="*/ 653683 h 1373987"/>
              <a:gd name="connsiteX7" fmla="*/ 360152 w 1451431"/>
              <a:gd name="connsiteY7" fmla="*/ 833759 h 1373987"/>
              <a:gd name="connsiteX8" fmla="*/ 1451431 w 1451431"/>
              <a:gd name="connsiteY8"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0 w 1451431"/>
              <a:gd name="connsiteY5" fmla="*/ 1041179 h 1373987"/>
              <a:gd name="connsiteX6" fmla="*/ 360152 w 1451431"/>
              <a:gd name="connsiteY6" fmla="*/ 653683 h 1373987"/>
              <a:gd name="connsiteX7" fmla="*/ 360152 w 1451431"/>
              <a:gd name="connsiteY7" fmla="*/ 833759 h 1373987"/>
              <a:gd name="connsiteX8" fmla="*/ 1451431 w 1451431"/>
              <a:gd name="connsiteY8"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0 w 1451431"/>
              <a:gd name="connsiteY5" fmla="*/ 1041179 h 1373987"/>
              <a:gd name="connsiteX6" fmla="*/ 360152 w 1451431"/>
              <a:gd name="connsiteY6" fmla="*/ 653683 h 1373987"/>
              <a:gd name="connsiteX7" fmla="*/ 360152 w 1451431"/>
              <a:gd name="connsiteY7" fmla="*/ 833759 h 1373987"/>
              <a:gd name="connsiteX8" fmla="*/ 1451431 w 1451431"/>
              <a:gd name="connsiteY8"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0 w 1451431"/>
              <a:gd name="connsiteY5" fmla="*/ 1041179 h 1373987"/>
              <a:gd name="connsiteX6" fmla="*/ 360152 w 1451431"/>
              <a:gd name="connsiteY6" fmla="*/ 653683 h 1373987"/>
              <a:gd name="connsiteX7" fmla="*/ 360152 w 1451431"/>
              <a:gd name="connsiteY7" fmla="*/ 833759 h 1373987"/>
              <a:gd name="connsiteX8" fmla="*/ 1451431 w 1451431"/>
              <a:gd name="connsiteY8"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360152 w 1451431"/>
              <a:gd name="connsiteY5" fmla="*/ 653683 h 1373987"/>
              <a:gd name="connsiteX6" fmla="*/ 360152 w 1451431"/>
              <a:gd name="connsiteY6" fmla="*/ 833759 h 1373987"/>
              <a:gd name="connsiteX7" fmla="*/ 1451431 w 1451431"/>
              <a:gd name="connsiteY7"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360152 w 1451431"/>
              <a:gd name="connsiteY5" fmla="*/ 653683 h 1373987"/>
              <a:gd name="connsiteX6" fmla="*/ 1451431 w 1451431"/>
              <a:gd name="connsiteY6"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360152 w 1451431"/>
              <a:gd name="connsiteY4" fmla="*/ 1373987 h 1373987"/>
              <a:gd name="connsiteX5" fmla="*/ 1451431 w 1451431"/>
              <a:gd name="connsiteY5"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360152 w 1451431"/>
              <a:gd name="connsiteY3" fmla="*/ 1193911 h 1373987"/>
              <a:gd name="connsiteX4" fmla="*/ 1451431 w 1451431"/>
              <a:gd name="connsiteY4"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40609 w 1451431"/>
              <a:gd name="connsiteY2" fmla="*/ 360153 h 1373987"/>
              <a:gd name="connsiteX3" fmla="*/ 1451431 w 1451431"/>
              <a:gd name="connsiteY3"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360153 h 1373987"/>
              <a:gd name="connsiteX1" fmla="*/ 1440609 w 1451431"/>
              <a:gd name="connsiteY1" fmla="*/ 0 h 1373987"/>
              <a:gd name="connsiteX2" fmla="*/ 1451431 w 1451431"/>
              <a:gd name="connsiteY2" fmla="*/ 3293 h 1373987"/>
              <a:gd name="connsiteX0" fmla="*/ 0 w 1451431"/>
              <a:gd name="connsiteY0" fmla="*/ 1041179 h 1373987"/>
              <a:gd name="connsiteX1" fmla="*/ 360152 w 1451431"/>
              <a:gd name="connsiteY1" fmla="*/ 653683 h 1373987"/>
              <a:gd name="connsiteX2" fmla="*/ 360152 w 1451431"/>
              <a:gd name="connsiteY2" fmla="*/ 833759 h 1373987"/>
              <a:gd name="connsiteX3" fmla="*/ 1414852 w 1451431"/>
              <a:gd name="connsiteY3" fmla="*/ 82541 h 1373987"/>
              <a:gd name="connsiteX4" fmla="*/ 360152 w 1451431"/>
              <a:gd name="connsiteY4" fmla="*/ 1193911 h 1373987"/>
              <a:gd name="connsiteX5" fmla="*/ 360152 w 1451431"/>
              <a:gd name="connsiteY5" fmla="*/ 1373987 h 1373987"/>
              <a:gd name="connsiteX6" fmla="*/ 0 w 1451431"/>
              <a:gd name="connsiteY6" fmla="*/ 1041179 h 1373987"/>
              <a:gd name="connsiteX0" fmla="*/ 1440609 w 1451431"/>
              <a:gd name="connsiteY0" fmla="*/ 360153 h 1373987"/>
              <a:gd name="connsiteX1" fmla="*/ 1440609 w 1451431"/>
              <a:gd name="connsiteY1" fmla="*/ 0 h 1373987"/>
              <a:gd name="connsiteX2" fmla="*/ 1440609 w 1451431"/>
              <a:gd name="connsiteY2" fmla="*/ 360153 h 1373987"/>
              <a:gd name="connsiteX0" fmla="*/ 1440609 w 1451431"/>
              <a:gd name="connsiteY0" fmla="*/ 0 h 1373987"/>
              <a:gd name="connsiteX1" fmla="*/ 1451431 w 1451431"/>
              <a:gd name="connsiteY1" fmla="*/ 3293 h 1373987"/>
              <a:gd name="connsiteX0" fmla="*/ 0 w 1440609"/>
              <a:gd name="connsiteY0" fmla="*/ 1132469 h 1465277"/>
              <a:gd name="connsiteX1" fmla="*/ 360152 w 1440609"/>
              <a:gd name="connsiteY1" fmla="*/ 744973 h 1465277"/>
              <a:gd name="connsiteX2" fmla="*/ 360152 w 1440609"/>
              <a:gd name="connsiteY2" fmla="*/ 925049 h 1465277"/>
              <a:gd name="connsiteX3" fmla="*/ 1414852 w 1440609"/>
              <a:gd name="connsiteY3" fmla="*/ 173831 h 1465277"/>
              <a:gd name="connsiteX4" fmla="*/ 360152 w 1440609"/>
              <a:gd name="connsiteY4" fmla="*/ 1285201 h 1465277"/>
              <a:gd name="connsiteX5" fmla="*/ 360152 w 1440609"/>
              <a:gd name="connsiteY5" fmla="*/ 1465277 h 1465277"/>
              <a:gd name="connsiteX6" fmla="*/ 0 w 1440609"/>
              <a:gd name="connsiteY6" fmla="*/ 1132469 h 1465277"/>
              <a:gd name="connsiteX0" fmla="*/ 1440609 w 1440609"/>
              <a:gd name="connsiteY0" fmla="*/ 451443 h 1465277"/>
              <a:gd name="connsiteX1" fmla="*/ 1440609 w 1440609"/>
              <a:gd name="connsiteY1" fmla="*/ 91290 h 1465277"/>
              <a:gd name="connsiteX2" fmla="*/ 1440609 w 1440609"/>
              <a:gd name="connsiteY2" fmla="*/ 451443 h 1465277"/>
              <a:gd name="connsiteX0" fmla="*/ 1440609 w 1440609"/>
              <a:gd name="connsiteY0" fmla="*/ 91290 h 1465277"/>
              <a:gd name="connsiteX1" fmla="*/ 839359 w 1440609"/>
              <a:gd name="connsiteY1" fmla="*/ 0 h 1465277"/>
              <a:gd name="connsiteX0" fmla="*/ 0 w 1440609"/>
              <a:gd name="connsiteY0" fmla="*/ 1137202 h 1470010"/>
              <a:gd name="connsiteX1" fmla="*/ 360152 w 1440609"/>
              <a:gd name="connsiteY1" fmla="*/ 749706 h 1470010"/>
              <a:gd name="connsiteX2" fmla="*/ 360152 w 1440609"/>
              <a:gd name="connsiteY2" fmla="*/ 929782 h 1470010"/>
              <a:gd name="connsiteX3" fmla="*/ 1414852 w 1440609"/>
              <a:gd name="connsiteY3" fmla="*/ 178564 h 1470010"/>
              <a:gd name="connsiteX4" fmla="*/ 360152 w 1440609"/>
              <a:gd name="connsiteY4" fmla="*/ 1289934 h 1470010"/>
              <a:gd name="connsiteX5" fmla="*/ 360152 w 1440609"/>
              <a:gd name="connsiteY5" fmla="*/ 1470010 h 1470010"/>
              <a:gd name="connsiteX6" fmla="*/ 0 w 1440609"/>
              <a:gd name="connsiteY6" fmla="*/ 1137202 h 1470010"/>
              <a:gd name="connsiteX0" fmla="*/ 1440609 w 1440609"/>
              <a:gd name="connsiteY0" fmla="*/ 456176 h 1470010"/>
              <a:gd name="connsiteX1" fmla="*/ 1440609 w 1440609"/>
              <a:gd name="connsiteY1" fmla="*/ 96023 h 1470010"/>
              <a:gd name="connsiteX2" fmla="*/ 1440609 w 1440609"/>
              <a:gd name="connsiteY2" fmla="*/ 456176 h 1470010"/>
              <a:gd name="connsiteX0" fmla="*/ 1440609 w 1440609"/>
              <a:gd name="connsiteY0" fmla="*/ 96023 h 1470010"/>
              <a:gd name="connsiteX1" fmla="*/ 821694 w 1440609"/>
              <a:gd name="connsiteY1" fmla="*/ 0 h 1470010"/>
              <a:gd name="connsiteX0" fmla="*/ 0 w 1440609"/>
              <a:gd name="connsiteY0" fmla="*/ 1137202 h 1470010"/>
              <a:gd name="connsiteX1" fmla="*/ 360152 w 1440609"/>
              <a:gd name="connsiteY1" fmla="*/ 749706 h 1470010"/>
              <a:gd name="connsiteX2" fmla="*/ 360152 w 1440609"/>
              <a:gd name="connsiteY2" fmla="*/ 929782 h 1470010"/>
              <a:gd name="connsiteX3" fmla="*/ 1414852 w 1440609"/>
              <a:gd name="connsiteY3" fmla="*/ 178564 h 1470010"/>
              <a:gd name="connsiteX4" fmla="*/ 360152 w 1440609"/>
              <a:gd name="connsiteY4" fmla="*/ 1289934 h 1470010"/>
              <a:gd name="connsiteX5" fmla="*/ 360152 w 1440609"/>
              <a:gd name="connsiteY5" fmla="*/ 1470010 h 1470010"/>
              <a:gd name="connsiteX6" fmla="*/ 0 w 1440609"/>
              <a:gd name="connsiteY6" fmla="*/ 1137202 h 1470010"/>
              <a:gd name="connsiteX0" fmla="*/ 1440609 w 1440609"/>
              <a:gd name="connsiteY0" fmla="*/ 456176 h 1470010"/>
              <a:gd name="connsiteX1" fmla="*/ 1440609 w 1440609"/>
              <a:gd name="connsiteY1" fmla="*/ 96023 h 1470010"/>
              <a:gd name="connsiteX2" fmla="*/ 1440609 w 1440609"/>
              <a:gd name="connsiteY2" fmla="*/ 456176 h 1470010"/>
              <a:gd name="connsiteX0" fmla="*/ 1407305 w 1440609"/>
              <a:gd name="connsiteY0" fmla="*/ 171247 h 1470010"/>
              <a:gd name="connsiteX1" fmla="*/ 821694 w 1440609"/>
              <a:gd name="connsiteY1" fmla="*/ 0 h 1470010"/>
              <a:gd name="connsiteX0" fmla="*/ 0 w 1440609"/>
              <a:gd name="connsiteY0" fmla="*/ 1137202 h 1470010"/>
              <a:gd name="connsiteX1" fmla="*/ 360152 w 1440609"/>
              <a:gd name="connsiteY1" fmla="*/ 749706 h 1470010"/>
              <a:gd name="connsiteX2" fmla="*/ 360152 w 1440609"/>
              <a:gd name="connsiteY2" fmla="*/ 929782 h 1470010"/>
              <a:gd name="connsiteX3" fmla="*/ 1414852 w 1440609"/>
              <a:gd name="connsiteY3" fmla="*/ 178564 h 1470010"/>
              <a:gd name="connsiteX4" fmla="*/ 360152 w 1440609"/>
              <a:gd name="connsiteY4" fmla="*/ 1289934 h 1470010"/>
              <a:gd name="connsiteX5" fmla="*/ 360152 w 1440609"/>
              <a:gd name="connsiteY5" fmla="*/ 1470010 h 1470010"/>
              <a:gd name="connsiteX6" fmla="*/ 0 w 1440609"/>
              <a:gd name="connsiteY6" fmla="*/ 1137202 h 1470010"/>
              <a:gd name="connsiteX0" fmla="*/ 1440609 w 1440609"/>
              <a:gd name="connsiteY0" fmla="*/ 456176 h 1470010"/>
              <a:gd name="connsiteX1" fmla="*/ 1440609 w 1440609"/>
              <a:gd name="connsiteY1" fmla="*/ 96023 h 1470010"/>
              <a:gd name="connsiteX2" fmla="*/ 1440609 w 1440609"/>
              <a:gd name="connsiteY2" fmla="*/ 456176 h 1470010"/>
              <a:gd name="connsiteX0" fmla="*/ 1407305 w 1440609"/>
              <a:gd name="connsiteY0" fmla="*/ 171247 h 1470010"/>
              <a:gd name="connsiteX1" fmla="*/ 1391562 w 1440609"/>
              <a:gd name="connsiteY1" fmla="*/ 165831 h 1470010"/>
              <a:gd name="connsiteX2" fmla="*/ 821694 w 1440609"/>
              <a:gd name="connsiteY2" fmla="*/ 0 h 1470010"/>
              <a:gd name="connsiteX0" fmla="*/ 0 w 1440609"/>
              <a:gd name="connsiteY0" fmla="*/ 1137202 h 1470010"/>
              <a:gd name="connsiteX1" fmla="*/ 360152 w 1440609"/>
              <a:gd name="connsiteY1" fmla="*/ 749706 h 1470010"/>
              <a:gd name="connsiteX2" fmla="*/ 360152 w 1440609"/>
              <a:gd name="connsiteY2" fmla="*/ 929782 h 1470010"/>
              <a:gd name="connsiteX3" fmla="*/ 1414852 w 1440609"/>
              <a:gd name="connsiteY3" fmla="*/ 178564 h 1470010"/>
              <a:gd name="connsiteX4" fmla="*/ 360152 w 1440609"/>
              <a:gd name="connsiteY4" fmla="*/ 1289934 h 1470010"/>
              <a:gd name="connsiteX5" fmla="*/ 360152 w 1440609"/>
              <a:gd name="connsiteY5" fmla="*/ 1470010 h 1470010"/>
              <a:gd name="connsiteX6" fmla="*/ 0 w 1440609"/>
              <a:gd name="connsiteY6" fmla="*/ 1137202 h 1470010"/>
              <a:gd name="connsiteX0" fmla="*/ 1440609 w 1440609"/>
              <a:gd name="connsiteY0" fmla="*/ 456176 h 1470010"/>
              <a:gd name="connsiteX1" fmla="*/ 1440609 w 1440609"/>
              <a:gd name="connsiteY1" fmla="*/ 96023 h 1470010"/>
              <a:gd name="connsiteX2" fmla="*/ 1440609 w 1440609"/>
              <a:gd name="connsiteY2" fmla="*/ 456176 h 1470010"/>
              <a:gd name="connsiteX0" fmla="*/ 1407305 w 1440609"/>
              <a:gd name="connsiteY0" fmla="*/ 171247 h 1470010"/>
              <a:gd name="connsiteX1" fmla="*/ 1391562 w 1440609"/>
              <a:gd name="connsiteY1" fmla="*/ 165831 h 1470010"/>
              <a:gd name="connsiteX2" fmla="*/ 821694 w 1440609"/>
              <a:gd name="connsiteY2" fmla="*/ 0 h 1470010"/>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407305 w 1440609"/>
              <a:gd name="connsiteY0" fmla="*/ 75224 h 1373987"/>
              <a:gd name="connsiteX1" fmla="*/ 1391562 w 1440609"/>
              <a:gd name="connsiteY1" fmla="*/ 69808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213422 w 1440609"/>
              <a:gd name="connsiteY0" fmla="*/ 209975 h 1373987"/>
              <a:gd name="connsiteX1" fmla="*/ 1391562 w 1440609"/>
              <a:gd name="connsiteY1" fmla="*/ 69808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213422 w 1440609"/>
              <a:gd name="connsiteY0" fmla="*/ 209975 h 1373987"/>
              <a:gd name="connsiteX1" fmla="*/ 1391562 w 1440609"/>
              <a:gd name="connsiteY1" fmla="*/ 69808 h 1373987"/>
              <a:gd name="connsiteX2" fmla="*/ 1213422 w 1440609"/>
              <a:gd name="connsiteY2" fmla="*/ 209975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213422 w 1440609"/>
              <a:gd name="connsiteY0" fmla="*/ 209975 h 1373987"/>
              <a:gd name="connsiteX1" fmla="*/ 1391562 w 1440609"/>
              <a:gd name="connsiteY1" fmla="*/ 69808 h 1373987"/>
              <a:gd name="connsiteX2" fmla="*/ 1304862 w 1440609"/>
              <a:gd name="connsiteY2" fmla="*/ 301415 h 1373987"/>
              <a:gd name="connsiteX0" fmla="*/ 0 w 1440609"/>
              <a:gd name="connsiteY0" fmla="*/ 1099728 h 1432536"/>
              <a:gd name="connsiteX1" fmla="*/ 360152 w 1440609"/>
              <a:gd name="connsiteY1" fmla="*/ 712232 h 1432536"/>
              <a:gd name="connsiteX2" fmla="*/ 360152 w 1440609"/>
              <a:gd name="connsiteY2" fmla="*/ 892308 h 1432536"/>
              <a:gd name="connsiteX3" fmla="*/ 1414852 w 1440609"/>
              <a:gd name="connsiteY3" fmla="*/ 141090 h 1432536"/>
              <a:gd name="connsiteX4" fmla="*/ 360152 w 1440609"/>
              <a:gd name="connsiteY4" fmla="*/ 1252460 h 1432536"/>
              <a:gd name="connsiteX5" fmla="*/ 360152 w 1440609"/>
              <a:gd name="connsiteY5" fmla="*/ 1432536 h 1432536"/>
              <a:gd name="connsiteX6" fmla="*/ 0 w 1440609"/>
              <a:gd name="connsiteY6" fmla="*/ 1099728 h 1432536"/>
              <a:gd name="connsiteX0" fmla="*/ 1440609 w 1440609"/>
              <a:gd name="connsiteY0" fmla="*/ 418702 h 1432536"/>
              <a:gd name="connsiteX1" fmla="*/ 1440609 w 1440609"/>
              <a:gd name="connsiteY1" fmla="*/ 58549 h 1432536"/>
              <a:gd name="connsiteX2" fmla="*/ 1440609 w 1440609"/>
              <a:gd name="connsiteY2" fmla="*/ 418702 h 1432536"/>
              <a:gd name="connsiteX0" fmla="*/ 1213422 w 1440609"/>
              <a:gd name="connsiteY0" fmla="*/ 268524 h 1432536"/>
              <a:gd name="connsiteX1" fmla="*/ 1049922 w 1440609"/>
              <a:gd name="connsiteY1" fmla="*/ 0 h 1432536"/>
              <a:gd name="connsiteX2" fmla="*/ 1304862 w 1440609"/>
              <a:gd name="connsiteY2" fmla="*/ 359964 h 1432536"/>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213422 w 1440609"/>
              <a:gd name="connsiteY0" fmla="*/ 209975 h 1373987"/>
              <a:gd name="connsiteX1" fmla="*/ 1304862 w 1440609"/>
              <a:gd name="connsiteY1" fmla="*/ 301415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213422 w 1440609"/>
              <a:gd name="connsiteY0" fmla="*/ 209975 h 1373987"/>
              <a:gd name="connsiteX1" fmla="*/ 1424836 w 1440609"/>
              <a:gd name="connsiteY1" fmla="*/ 128453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415886 w 1440609"/>
              <a:gd name="connsiteY0" fmla="*/ 151152 h 1373987"/>
              <a:gd name="connsiteX1" fmla="*/ 1424836 w 1440609"/>
              <a:gd name="connsiteY1" fmla="*/ 128453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415886 w 1440609"/>
              <a:gd name="connsiteY0" fmla="*/ 151152 h 1373987"/>
              <a:gd name="connsiteX1" fmla="*/ 1409810 w 1440609"/>
              <a:gd name="connsiteY1" fmla="*/ 106020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415886 w 1440609"/>
              <a:gd name="connsiteY0" fmla="*/ 151152 h 1373987"/>
              <a:gd name="connsiteX1" fmla="*/ 1067062 w 1440609"/>
              <a:gd name="connsiteY1" fmla="*/ 629508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415886 w 1440609"/>
              <a:gd name="connsiteY0" fmla="*/ 151152 h 1373987"/>
              <a:gd name="connsiteX1" fmla="*/ 1067062 w 1440609"/>
              <a:gd name="connsiteY1" fmla="*/ 629508 h 1373987"/>
              <a:gd name="connsiteX2" fmla="*/ 1415886 w 1440609"/>
              <a:gd name="connsiteY2" fmla="*/ 151152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067062 w 1440609"/>
              <a:gd name="connsiteY0" fmla="*/ 629508 h 1373987"/>
              <a:gd name="connsiteX1" fmla="*/ 1415886 w 1440609"/>
              <a:gd name="connsiteY1" fmla="*/ 151152 h 1373987"/>
              <a:gd name="connsiteX2" fmla="*/ 1158502 w 1440609"/>
              <a:gd name="connsiteY2" fmla="*/ 720948 h 1373987"/>
              <a:gd name="connsiteX0" fmla="*/ 0 w 1440609"/>
              <a:gd name="connsiteY0" fmla="*/ 1041179 h 1373987"/>
              <a:gd name="connsiteX1" fmla="*/ 360152 w 1440609"/>
              <a:gd name="connsiteY1" fmla="*/ 653683 h 1373987"/>
              <a:gd name="connsiteX2" fmla="*/ 360152 w 1440609"/>
              <a:gd name="connsiteY2" fmla="*/ 833759 h 1373987"/>
              <a:gd name="connsiteX3" fmla="*/ 1414852 w 1440609"/>
              <a:gd name="connsiteY3" fmla="*/ 82541 h 1373987"/>
              <a:gd name="connsiteX4" fmla="*/ 360152 w 1440609"/>
              <a:gd name="connsiteY4" fmla="*/ 1193911 h 1373987"/>
              <a:gd name="connsiteX5" fmla="*/ 360152 w 1440609"/>
              <a:gd name="connsiteY5" fmla="*/ 1373987 h 1373987"/>
              <a:gd name="connsiteX6" fmla="*/ 0 w 1440609"/>
              <a:gd name="connsiteY6" fmla="*/ 1041179 h 1373987"/>
              <a:gd name="connsiteX0" fmla="*/ 1440609 w 1440609"/>
              <a:gd name="connsiteY0" fmla="*/ 360153 h 1373987"/>
              <a:gd name="connsiteX1" fmla="*/ 1440609 w 1440609"/>
              <a:gd name="connsiteY1" fmla="*/ 0 h 1373987"/>
              <a:gd name="connsiteX2" fmla="*/ 1440609 w 1440609"/>
              <a:gd name="connsiteY2" fmla="*/ 360153 h 1373987"/>
              <a:gd name="connsiteX0" fmla="*/ 1067062 w 1440609"/>
              <a:gd name="connsiteY0" fmla="*/ 629508 h 1373987"/>
              <a:gd name="connsiteX1" fmla="*/ 1158502 w 1440609"/>
              <a:gd name="connsiteY1" fmla="*/ 720948 h 1373987"/>
              <a:gd name="connsiteX0" fmla="*/ 0 w 1558089"/>
              <a:gd name="connsiteY0" fmla="*/ 958638 h 1291446"/>
              <a:gd name="connsiteX1" fmla="*/ 360152 w 1558089"/>
              <a:gd name="connsiteY1" fmla="*/ 571142 h 1291446"/>
              <a:gd name="connsiteX2" fmla="*/ 360152 w 1558089"/>
              <a:gd name="connsiteY2" fmla="*/ 751218 h 1291446"/>
              <a:gd name="connsiteX3" fmla="*/ 1414852 w 1558089"/>
              <a:gd name="connsiteY3" fmla="*/ 0 h 1291446"/>
              <a:gd name="connsiteX4" fmla="*/ 360152 w 1558089"/>
              <a:gd name="connsiteY4" fmla="*/ 1111370 h 1291446"/>
              <a:gd name="connsiteX5" fmla="*/ 360152 w 1558089"/>
              <a:gd name="connsiteY5" fmla="*/ 1291446 h 1291446"/>
              <a:gd name="connsiteX6" fmla="*/ 0 w 1558089"/>
              <a:gd name="connsiteY6" fmla="*/ 958638 h 1291446"/>
              <a:gd name="connsiteX0" fmla="*/ 1440609 w 1558089"/>
              <a:gd name="connsiteY0" fmla="*/ 277612 h 1291446"/>
              <a:gd name="connsiteX1" fmla="*/ 1558089 w 1558089"/>
              <a:gd name="connsiteY1" fmla="*/ 735188 h 1291446"/>
              <a:gd name="connsiteX2" fmla="*/ 1440609 w 1558089"/>
              <a:gd name="connsiteY2" fmla="*/ 277612 h 1291446"/>
              <a:gd name="connsiteX0" fmla="*/ 1067062 w 1558089"/>
              <a:gd name="connsiteY0" fmla="*/ 546967 h 1291446"/>
              <a:gd name="connsiteX1" fmla="*/ 1158502 w 1558089"/>
              <a:gd name="connsiteY1" fmla="*/ 638407 h 1291446"/>
              <a:gd name="connsiteX0" fmla="*/ 0 w 1625369"/>
              <a:gd name="connsiteY0" fmla="*/ 958638 h 1291446"/>
              <a:gd name="connsiteX1" fmla="*/ 360152 w 1625369"/>
              <a:gd name="connsiteY1" fmla="*/ 571142 h 1291446"/>
              <a:gd name="connsiteX2" fmla="*/ 360152 w 1625369"/>
              <a:gd name="connsiteY2" fmla="*/ 751218 h 1291446"/>
              <a:gd name="connsiteX3" fmla="*/ 1414852 w 1625369"/>
              <a:gd name="connsiteY3" fmla="*/ 0 h 1291446"/>
              <a:gd name="connsiteX4" fmla="*/ 360152 w 1625369"/>
              <a:gd name="connsiteY4" fmla="*/ 1111370 h 1291446"/>
              <a:gd name="connsiteX5" fmla="*/ 360152 w 1625369"/>
              <a:gd name="connsiteY5" fmla="*/ 1291446 h 1291446"/>
              <a:gd name="connsiteX6" fmla="*/ 0 w 1625369"/>
              <a:gd name="connsiteY6" fmla="*/ 958638 h 1291446"/>
              <a:gd name="connsiteX0" fmla="*/ 1625369 w 1625369"/>
              <a:gd name="connsiteY0" fmla="*/ 245601 h 1291446"/>
              <a:gd name="connsiteX1" fmla="*/ 1558089 w 1625369"/>
              <a:gd name="connsiteY1" fmla="*/ 735188 h 1291446"/>
              <a:gd name="connsiteX2" fmla="*/ 1625369 w 1625369"/>
              <a:gd name="connsiteY2" fmla="*/ 245601 h 1291446"/>
              <a:gd name="connsiteX0" fmla="*/ 1067062 w 1625369"/>
              <a:gd name="connsiteY0" fmla="*/ 546967 h 1291446"/>
              <a:gd name="connsiteX1" fmla="*/ 1158502 w 1625369"/>
              <a:gd name="connsiteY1" fmla="*/ 638407 h 1291446"/>
              <a:gd name="connsiteX0" fmla="*/ 0 w 1625369"/>
              <a:gd name="connsiteY0" fmla="*/ 958638 h 1291446"/>
              <a:gd name="connsiteX1" fmla="*/ 360152 w 1625369"/>
              <a:gd name="connsiteY1" fmla="*/ 571142 h 1291446"/>
              <a:gd name="connsiteX2" fmla="*/ 360152 w 1625369"/>
              <a:gd name="connsiteY2" fmla="*/ 751218 h 1291446"/>
              <a:gd name="connsiteX3" fmla="*/ 1414852 w 1625369"/>
              <a:gd name="connsiteY3" fmla="*/ 0 h 1291446"/>
              <a:gd name="connsiteX4" fmla="*/ 360152 w 1625369"/>
              <a:gd name="connsiteY4" fmla="*/ 1111370 h 1291446"/>
              <a:gd name="connsiteX5" fmla="*/ 360152 w 1625369"/>
              <a:gd name="connsiteY5" fmla="*/ 1291446 h 1291446"/>
              <a:gd name="connsiteX6" fmla="*/ 0 w 1625369"/>
              <a:gd name="connsiteY6" fmla="*/ 958638 h 1291446"/>
              <a:gd name="connsiteX0" fmla="*/ 1625369 w 1625369"/>
              <a:gd name="connsiteY0" fmla="*/ 245601 h 1291446"/>
              <a:gd name="connsiteX1" fmla="*/ 1558089 w 1625369"/>
              <a:gd name="connsiteY1" fmla="*/ 735188 h 1291446"/>
              <a:gd name="connsiteX2" fmla="*/ 1625369 w 1625369"/>
              <a:gd name="connsiteY2" fmla="*/ 245601 h 1291446"/>
              <a:gd name="connsiteX0" fmla="*/ 1067062 w 1625369"/>
              <a:gd name="connsiteY0" fmla="*/ 546967 h 1291446"/>
              <a:gd name="connsiteX1" fmla="*/ 1064050 w 1625369"/>
              <a:gd name="connsiteY1" fmla="*/ 539470 h 1291446"/>
              <a:gd name="connsiteX0" fmla="*/ 0 w 1625369"/>
              <a:gd name="connsiteY0" fmla="*/ 958638 h 1291446"/>
              <a:gd name="connsiteX1" fmla="*/ 360152 w 1625369"/>
              <a:gd name="connsiteY1" fmla="*/ 571142 h 1291446"/>
              <a:gd name="connsiteX2" fmla="*/ 360152 w 1625369"/>
              <a:gd name="connsiteY2" fmla="*/ 751218 h 1291446"/>
              <a:gd name="connsiteX3" fmla="*/ 1414852 w 1625369"/>
              <a:gd name="connsiteY3" fmla="*/ 0 h 1291446"/>
              <a:gd name="connsiteX4" fmla="*/ 360152 w 1625369"/>
              <a:gd name="connsiteY4" fmla="*/ 1111370 h 1291446"/>
              <a:gd name="connsiteX5" fmla="*/ 360152 w 1625369"/>
              <a:gd name="connsiteY5" fmla="*/ 1291446 h 1291446"/>
              <a:gd name="connsiteX6" fmla="*/ 0 w 1625369"/>
              <a:gd name="connsiteY6" fmla="*/ 958638 h 1291446"/>
              <a:gd name="connsiteX0" fmla="*/ 1625369 w 1625369"/>
              <a:gd name="connsiteY0" fmla="*/ 245601 h 1291446"/>
              <a:gd name="connsiteX1" fmla="*/ 1558089 w 1625369"/>
              <a:gd name="connsiteY1" fmla="*/ 735188 h 1291446"/>
              <a:gd name="connsiteX2" fmla="*/ 1625369 w 1625369"/>
              <a:gd name="connsiteY2" fmla="*/ 245601 h 1291446"/>
              <a:gd name="connsiteX0" fmla="*/ 1067062 w 1625369"/>
              <a:gd name="connsiteY0" fmla="*/ 546967 h 1291446"/>
              <a:gd name="connsiteX1" fmla="*/ 1064050 w 1625369"/>
              <a:gd name="connsiteY1" fmla="*/ 539470 h 1291446"/>
              <a:gd name="connsiteX0" fmla="*/ 0 w 1625369"/>
              <a:gd name="connsiteY0" fmla="*/ 958638 h 1291446"/>
              <a:gd name="connsiteX1" fmla="*/ 360152 w 1625369"/>
              <a:gd name="connsiteY1" fmla="*/ 571142 h 1291446"/>
              <a:gd name="connsiteX2" fmla="*/ 360152 w 1625369"/>
              <a:gd name="connsiteY2" fmla="*/ 751218 h 1291446"/>
              <a:gd name="connsiteX3" fmla="*/ 1414852 w 1625369"/>
              <a:gd name="connsiteY3" fmla="*/ 0 h 1291446"/>
              <a:gd name="connsiteX4" fmla="*/ 360152 w 1625369"/>
              <a:gd name="connsiteY4" fmla="*/ 1111370 h 1291446"/>
              <a:gd name="connsiteX5" fmla="*/ 360152 w 1625369"/>
              <a:gd name="connsiteY5" fmla="*/ 1291446 h 1291446"/>
              <a:gd name="connsiteX6" fmla="*/ 0 w 1625369"/>
              <a:gd name="connsiteY6" fmla="*/ 958638 h 1291446"/>
              <a:gd name="connsiteX0" fmla="*/ 1625369 w 1625369"/>
              <a:gd name="connsiteY0" fmla="*/ 245601 h 1291446"/>
              <a:gd name="connsiteX1" fmla="*/ 1558089 w 1625369"/>
              <a:gd name="connsiteY1" fmla="*/ 735188 h 1291446"/>
              <a:gd name="connsiteX2" fmla="*/ 1625369 w 1625369"/>
              <a:gd name="connsiteY2" fmla="*/ 245601 h 1291446"/>
              <a:gd name="connsiteX0" fmla="*/ 1067062 w 1625369"/>
              <a:gd name="connsiteY0" fmla="*/ 546967 h 1291446"/>
              <a:gd name="connsiteX1" fmla="*/ 1064050 w 1625369"/>
              <a:gd name="connsiteY1" fmla="*/ 539470 h 1291446"/>
            </a:gdLst>
            <a:ahLst/>
            <a:cxnLst>
              <a:cxn ang="0">
                <a:pos x="connsiteX0" y="connsiteY0"/>
              </a:cxn>
              <a:cxn ang="0">
                <a:pos x="connsiteX1" y="connsiteY1"/>
              </a:cxn>
            </a:cxnLst>
            <a:rect l="l" t="t" r="r" b="b"/>
            <a:pathLst>
              <a:path w="1625369" h="1291446" stroke="0" extrusionOk="0">
                <a:moveTo>
                  <a:pt x="0" y="958638"/>
                </a:moveTo>
                <a:lnTo>
                  <a:pt x="360152" y="571142"/>
                </a:lnTo>
                <a:lnTo>
                  <a:pt x="360152" y="751218"/>
                </a:lnTo>
                <a:cubicBezTo>
                  <a:pt x="1076539" y="743671"/>
                  <a:pt x="1276326" y="319037"/>
                  <a:pt x="1414852" y="0"/>
                </a:cubicBezTo>
                <a:cubicBezTo>
                  <a:pt x="1545835" y="585417"/>
                  <a:pt x="755033" y="1085559"/>
                  <a:pt x="360152" y="1111370"/>
                </a:cubicBezTo>
                <a:lnTo>
                  <a:pt x="360152" y="1291446"/>
                </a:lnTo>
                <a:lnTo>
                  <a:pt x="0" y="958638"/>
                </a:lnTo>
                <a:close/>
              </a:path>
              <a:path w="1625369" h="1291446" fill="darkenLess" stroke="0" extrusionOk="0">
                <a:moveTo>
                  <a:pt x="1625369" y="245601"/>
                </a:moveTo>
                <a:lnTo>
                  <a:pt x="1558089" y="735188"/>
                </a:lnTo>
                <a:lnTo>
                  <a:pt x="1625369" y="245601"/>
                </a:lnTo>
                <a:close/>
              </a:path>
              <a:path w="1625369" h="1291446" fill="none" extrusionOk="0">
                <a:moveTo>
                  <a:pt x="1067062" y="546967"/>
                </a:moveTo>
                <a:lnTo>
                  <a:pt x="1064050" y="539470"/>
                </a:lnTo>
              </a:path>
            </a:pathLst>
          </a:cu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a typeface="+mn-ea"/>
              <a:cs typeface="+mn-cs"/>
            </a:endParaRPr>
          </a:p>
        </p:txBody>
      </p:sp>
      <p:pic>
        <p:nvPicPr>
          <p:cNvPr id="51" name="Picture 50" descr="Icon&#10;&#10;Description automatically generated">
            <a:extLst>
              <a:ext uri="{FF2B5EF4-FFF2-40B4-BE49-F238E27FC236}">
                <a16:creationId xmlns:a16="http://schemas.microsoft.com/office/drawing/2014/main" id="{7E0D71E1-5958-467F-B7DB-93BD66C604E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39485" y="2201122"/>
            <a:ext cx="352847" cy="323766"/>
          </a:xfrm>
          <a:prstGeom prst="rect">
            <a:avLst/>
          </a:prstGeom>
        </p:spPr>
      </p:pic>
      <p:sp>
        <p:nvSpPr>
          <p:cNvPr id="77" name="TextBox 76">
            <a:extLst>
              <a:ext uri="{FF2B5EF4-FFF2-40B4-BE49-F238E27FC236}">
                <a16:creationId xmlns:a16="http://schemas.microsoft.com/office/drawing/2014/main" id="{6741BCD6-7EED-4348-97EF-72352B01F4DF}"/>
              </a:ext>
            </a:extLst>
          </p:cNvPr>
          <p:cNvSpPr txBox="1"/>
          <p:nvPr/>
        </p:nvSpPr>
        <p:spPr>
          <a:xfrm>
            <a:off x="7707492" y="2389640"/>
            <a:ext cx="797013" cy="261610"/>
          </a:xfrm>
          <a:prstGeom prst="rect">
            <a:avLst/>
          </a:prstGeom>
          <a:noFill/>
        </p:spPr>
        <p:txBody>
          <a:bodyPr wrap="none" rtlCol="0">
            <a:prstTxWarp prst="textArchUp">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pitchFamily="2" charset="0"/>
                <a:ea typeface="+mn-ea"/>
                <a:cs typeface="+mn-cs"/>
              </a:rPr>
              <a:t>Activation</a:t>
            </a:r>
          </a:p>
        </p:txBody>
      </p:sp>
      <p:sp>
        <p:nvSpPr>
          <p:cNvPr id="78" name="TextBox 77">
            <a:extLst>
              <a:ext uri="{FF2B5EF4-FFF2-40B4-BE49-F238E27FC236}">
                <a16:creationId xmlns:a16="http://schemas.microsoft.com/office/drawing/2014/main" id="{BEB441EA-136B-4F05-9D93-BAEEB939439B}"/>
              </a:ext>
            </a:extLst>
          </p:cNvPr>
          <p:cNvSpPr txBox="1"/>
          <p:nvPr/>
        </p:nvSpPr>
        <p:spPr>
          <a:xfrm>
            <a:off x="8239485" y="3842946"/>
            <a:ext cx="230704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Helvetica" pitchFamily="2" charset="0"/>
                <a:ea typeface="+mn-ea"/>
                <a:cs typeface="+mn-cs"/>
              </a:rPr>
              <a:t>Release of granzyme and perforin</a:t>
            </a:r>
          </a:p>
        </p:txBody>
      </p:sp>
      <p:sp>
        <p:nvSpPr>
          <p:cNvPr id="79" name="TextBox 78">
            <a:extLst>
              <a:ext uri="{FF2B5EF4-FFF2-40B4-BE49-F238E27FC236}">
                <a16:creationId xmlns:a16="http://schemas.microsoft.com/office/drawing/2014/main" id="{EA2938E0-D12E-4DE2-A257-B6468350C2C6}"/>
              </a:ext>
            </a:extLst>
          </p:cNvPr>
          <p:cNvSpPr txBox="1"/>
          <p:nvPr/>
        </p:nvSpPr>
        <p:spPr>
          <a:xfrm>
            <a:off x="5992138" y="3592443"/>
            <a:ext cx="148630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Helvetica" pitchFamily="2" charset="0"/>
                <a:ea typeface="+mn-ea"/>
                <a:cs typeface="+mn-cs"/>
              </a:rPr>
              <a:t>Release of cytokines</a:t>
            </a:r>
          </a:p>
        </p:txBody>
      </p:sp>
      <p:sp>
        <p:nvSpPr>
          <p:cNvPr id="43011" name="Oval 43010">
            <a:extLst>
              <a:ext uri="{FF2B5EF4-FFF2-40B4-BE49-F238E27FC236}">
                <a16:creationId xmlns:a16="http://schemas.microsoft.com/office/drawing/2014/main" id="{B554D016-9875-40A5-8D53-9D93F6185094}"/>
              </a:ext>
            </a:extLst>
          </p:cNvPr>
          <p:cNvSpPr/>
          <p:nvPr/>
        </p:nvSpPr>
        <p:spPr>
          <a:xfrm>
            <a:off x="6714316" y="3053015"/>
            <a:ext cx="482765" cy="482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pic>
        <p:nvPicPr>
          <p:cNvPr id="44" name="Picture 43" descr="Shape&#10;&#10;Description automatically generated">
            <a:extLst>
              <a:ext uri="{FF2B5EF4-FFF2-40B4-BE49-F238E27FC236}">
                <a16:creationId xmlns:a16="http://schemas.microsoft.com/office/drawing/2014/main" id="{A23605BB-0D56-46E5-8E99-C27DF6DFC74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707494" y="3079766"/>
            <a:ext cx="469640" cy="430933"/>
          </a:xfrm>
          <a:prstGeom prst="rect">
            <a:avLst/>
          </a:prstGeom>
        </p:spPr>
      </p:pic>
      <p:sp>
        <p:nvSpPr>
          <p:cNvPr id="43012" name="Isosceles Triangle 43011">
            <a:extLst>
              <a:ext uri="{FF2B5EF4-FFF2-40B4-BE49-F238E27FC236}">
                <a16:creationId xmlns:a16="http://schemas.microsoft.com/office/drawing/2014/main" id="{C3412A47-4D32-4D16-B26E-A3164D7BC1B9}"/>
              </a:ext>
            </a:extLst>
          </p:cNvPr>
          <p:cNvSpPr/>
          <p:nvPr/>
        </p:nvSpPr>
        <p:spPr>
          <a:xfrm>
            <a:off x="6506807" y="3269674"/>
            <a:ext cx="104581" cy="90156"/>
          </a:xfrm>
          <a:prstGeom prst="triangle">
            <a:avLst/>
          </a:prstGeom>
          <a:solidFill>
            <a:srgbClr val="224F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82" name="Isosceles Triangle 81">
            <a:extLst>
              <a:ext uri="{FF2B5EF4-FFF2-40B4-BE49-F238E27FC236}">
                <a16:creationId xmlns:a16="http://schemas.microsoft.com/office/drawing/2014/main" id="{D49B0928-B865-41E0-B55A-7DED84DC76C1}"/>
              </a:ext>
            </a:extLst>
          </p:cNvPr>
          <p:cNvSpPr/>
          <p:nvPr/>
        </p:nvSpPr>
        <p:spPr>
          <a:xfrm rot="5091238">
            <a:off x="6673646" y="3538253"/>
            <a:ext cx="104581" cy="90156"/>
          </a:xfrm>
          <a:prstGeom prst="triangle">
            <a:avLst/>
          </a:prstGeom>
          <a:solidFill>
            <a:srgbClr val="C86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83" name="Isosceles Triangle 82">
            <a:extLst>
              <a:ext uri="{FF2B5EF4-FFF2-40B4-BE49-F238E27FC236}">
                <a16:creationId xmlns:a16="http://schemas.microsoft.com/office/drawing/2014/main" id="{0B187947-D584-4A89-A225-91186E8397B0}"/>
              </a:ext>
            </a:extLst>
          </p:cNvPr>
          <p:cNvSpPr/>
          <p:nvPr/>
        </p:nvSpPr>
        <p:spPr>
          <a:xfrm rot="1308759">
            <a:off x="6403344" y="3445202"/>
            <a:ext cx="104581" cy="9015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84" name="Isosceles Triangle 83">
            <a:extLst>
              <a:ext uri="{FF2B5EF4-FFF2-40B4-BE49-F238E27FC236}">
                <a16:creationId xmlns:a16="http://schemas.microsoft.com/office/drawing/2014/main" id="{F29434BF-114C-4D05-A451-0DB0465DB850}"/>
              </a:ext>
            </a:extLst>
          </p:cNvPr>
          <p:cNvSpPr/>
          <p:nvPr/>
        </p:nvSpPr>
        <p:spPr>
          <a:xfrm rot="1308759">
            <a:off x="6167956" y="3487649"/>
            <a:ext cx="104581" cy="90156"/>
          </a:xfrm>
          <a:prstGeom prst="triangle">
            <a:avLst/>
          </a:prstGeom>
          <a:solidFill>
            <a:srgbClr val="D45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85" name="Isosceles Triangle 84">
            <a:extLst>
              <a:ext uri="{FF2B5EF4-FFF2-40B4-BE49-F238E27FC236}">
                <a16:creationId xmlns:a16="http://schemas.microsoft.com/office/drawing/2014/main" id="{E40DE0C4-8885-450B-AF76-E7A33C1CBC98}"/>
              </a:ext>
            </a:extLst>
          </p:cNvPr>
          <p:cNvSpPr/>
          <p:nvPr/>
        </p:nvSpPr>
        <p:spPr>
          <a:xfrm rot="13145285">
            <a:off x="6576479" y="3432247"/>
            <a:ext cx="104581" cy="90156"/>
          </a:xfrm>
          <a:prstGeom prst="triangle">
            <a:avLst/>
          </a:prstGeom>
          <a:solidFill>
            <a:srgbClr val="009E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sp>
        <p:nvSpPr>
          <p:cNvPr id="89" name="Oval 88">
            <a:extLst>
              <a:ext uri="{FF2B5EF4-FFF2-40B4-BE49-F238E27FC236}">
                <a16:creationId xmlns:a16="http://schemas.microsoft.com/office/drawing/2014/main" id="{58148008-3087-4705-839A-F9AEBB23BE2C}"/>
              </a:ext>
            </a:extLst>
          </p:cNvPr>
          <p:cNvSpPr/>
          <p:nvPr/>
        </p:nvSpPr>
        <p:spPr>
          <a:xfrm>
            <a:off x="7811052" y="3274108"/>
            <a:ext cx="482765" cy="4827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pic>
        <p:nvPicPr>
          <p:cNvPr id="91" name="Picture 90" descr="A picture containing icon&#10;&#10;Description automatically generated">
            <a:extLst>
              <a:ext uri="{FF2B5EF4-FFF2-40B4-BE49-F238E27FC236}">
                <a16:creationId xmlns:a16="http://schemas.microsoft.com/office/drawing/2014/main" id="{9BDF7E5B-3330-44C7-82A3-8A0216EE558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8280418">
            <a:off x="7857111" y="3301287"/>
            <a:ext cx="199173" cy="182757"/>
          </a:xfrm>
          <a:prstGeom prst="rect">
            <a:avLst/>
          </a:prstGeom>
        </p:spPr>
      </p:pic>
      <p:pic>
        <p:nvPicPr>
          <p:cNvPr id="94" name="Picture 93" descr="Logo, icon&#10;&#10;Description automatically generated with medium confidence">
            <a:extLst>
              <a:ext uri="{FF2B5EF4-FFF2-40B4-BE49-F238E27FC236}">
                <a16:creationId xmlns:a16="http://schemas.microsoft.com/office/drawing/2014/main" id="{A994E36B-1C85-403A-A0E7-6F14ABEB358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600753">
            <a:off x="7817979" y="3428509"/>
            <a:ext cx="199173" cy="182757"/>
          </a:xfrm>
          <a:prstGeom prst="rect">
            <a:avLst/>
          </a:prstGeom>
        </p:spPr>
      </p:pic>
      <p:sp>
        <p:nvSpPr>
          <p:cNvPr id="96" name="Oval 95">
            <a:extLst>
              <a:ext uri="{FF2B5EF4-FFF2-40B4-BE49-F238E27FC236}">
                <a16:creationId xmlns:a16="http://schemas.microsoft.com/office/drawing/2014/main" id="{D886A325-BF7E-4E70-ABE8-6751B657BA20}"/>
              </a:ext>
            </a:extLst>
          </p:cNvPr>
          <p:cNvSpPr/>
          <p:nvPr/>
        </p:nvSpPr>
        <p:spPr>
          <a:xfrm>
            <a:off x="10071106" y="3381535"/>
            <a:ext cx="329735" cy="3297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pitchFamily="2" charset="0"/>
              <a:ea typeface="+mn-ea"/>
              <a:cs typeface="+mn-cs"/>
            </a:endParaRPr>
          </a:p>
        </p:txBody>
      </p:sp>
      <p:pic>
        <p:nvPicPr>
          <p:cNvPr id="48" name="Picture 47" descr="Logo, icon&#10;&#10;Description automatically generated with medium confidence">
            <a:extLst>
              <a:ext uri="{FF2B5EF4-FFF2-40B4-BE49-F238E27FC236}">
                <a16:creationId xmlns:a16="http://schemas.microsoft.com/office/drawing/2014/main" id="{E18AF38F-9C9C-4646-8A28-BCA3154E83E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56513" y="3258314"/>
            <a:ext cx="199173" cy="182757"/>
          </a:xfrm>
          <a:prstGeom prst="rect">
            <a:avLst/>
          </a:prstGeom>
        </p:spPr>
      </p:pic>
      <p:pic>
        <p:nvPicPr>
          <p:cNvPr id="49" name="Picture 48" descr="A picture containing icon&#10;&#10;Description automatically generated">
            <a:extLst>
              <a:ext uri="{FF2B5EF4-FFF2-40B4-BE49-F238E27FC236}">
                <a16:creationId xmlns:a16="http://schemas.microsoft.com/office/drawing/2014/main" id="{9B48BA36-DA28-4F79-B46B-6A6BEF21AD8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073994" y="3327936"/>
            <a:ext cx="199173" cy="182757"/>
          </a:xfrm>
          <a:prstGeom prst="rect">
            <a:avLst/>
          </a:prstGeom>
        </p:spPr>
      </p:pic>
      <p:pic>
        <p:nvPicPr>
          <p:cNvPr id="90" name="Picture 89" descr="Logo, icon&#10;&#10;Description automatically generated with medium confidence">
            <a:extLst>
              <a:ext uri="{FF2B5EF4-FFF2-40B4-BE49-F238E27FC236}">
                <a16:creationId xmlns:a16="http://schemas.microsoft.com/office/drawing/2014/main" id="{C16E64F3-24FF-41A3-B4C1-C9A23578EA9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8280418">
            <a:off x="8179584" y="3596215"/>
            <a:ext cx="199173" cy="182757"/>
          </a:xfrm>
          <a:prstGeom prst="rect">
            <a:avLst/>
          </a:prstGeom>
        </p:spPr>
      </p:pic>
      <p:pic>
        <p:nvPicPr>
          <p:cNvPr id="92" name="Picture 91" descr="Logo, icon&#10;&#10;Description automatically generated with medium confidence">
            <a:extLst>
              <a:ext uri="{FF2B5EF4-FFF2-40B4-BE49-F238E27FC236}">
                <a16:creationId xmlns:a16="http://schemas.microsoft.com/office/drawing/2014/main" id="{5713CEEC-4BBC-423F-A316-323DB3EC3D1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6293177">
            <a:off x="8070704" y="3462483"/>
            <a:ext cx="199173" cy="182757"/>
          </a:xfrm>
          <a:prstGeom prst="rect">
            <a:avLst/>
          </a:prstGeom>
        </p:spPr>
      </p:pic>
      <p:pic>
        <p:nvPicPr>
          <p:cNvPr id="93" name="Picture 92" descr="A picture containing icon&#10;&#10;Description automatically generated">
            <a:extLst>
              <a:ext uri="{FF2B5EF4-FFF2-40B4-BE49-F238E27FC236}">
                <a16:creationId xmlns:a16="http://schemas.microsoft.com/office/drawing/2014/main" id="{8CFC3F99-156D-4F7F-AAD4-A20EA02DBC1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9000000">
            <a:off x="8350519" y="3476389"/>
            <a:ext cx="199173" cy="182757"/>
          </a:xfrm>
          <a:prstGeom prst="rect">
            <a:avLst/>
          </a:prstGeom>
        </p:spPr>
      </p:pic>
      <p:pic>
        <p:nvPicPr>
          <p:cNvPr id="95" name="Picture 94" descr="A picture containing icon&#10;&#10;Description automatically generated">
            <a:extLst>
              <a:ext uri="{FF2B5EF4-FFF2-40B4-BE49-F238E27FC236}">
                <a16:creationId xmlns:a16="http://schemas.microsoft.com/office/drawing/2014/main" id="{63FA5756-866D-45CD-845E-2178F2832BB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600753">
            <a:off x="7863283" y="3570338"/>
            <a:ext cx="199173" cy="182757"/>
          </a:xfrm>
          <a:prstGeom prst="rect">
            <a:avLst/>
          </a:prstGeom>
        </p:spPr>
      </p:pic>
      <p:pic>
        <p:nvPicPr>
          <p:cNvPr id="97" name="Picture 96" descr="A picture containing icon&#10;&#10;Description automatically generated">
            <a:extLst>
              <a:ext uri="{FF2B5EF4-FFF2-40B4-BE49-F238E27FC236}">
                <a16:creationId xmlns:a16="http://schemas.microsoft.com/office/drawing/2014/main" id="{8460C6E3-ED20-4297-A085-0DE0F29ABA1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693992">
            <a:off x="7953756" y="3437889"/>
            <a:ext cx="199173" cy="182757"/>
          </a:xfrm>
          <a:prstGeom prst="rect">
            <a:avLst/>
          </a:prstGeom>
        </p:spPr>
      </p:pic>
      <p:pic>
        <p:nvPicPr>
          <p:cNvPr id="98" name="Picture 97" descr="Logo, icon&#10;&#10;Description automatically generated with medium confidence">
            <a:extLst>
              <a:ext uri="{FF2B5EF4-FFF2-40B4-BE49-F238E27FC236}">
                <a16:creationId xmlns:a16="http://schemas.microsoft.com/office/drawing/2014/main" id="{9120D449-097B-48EE-B943-2763EB9FAA7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2632331">
            <a:off x="8682250" y="3571768"/>
            <a:ext cx="199173" cy="182757"/>
          </a:xfrm>
          <a:prstGeom prst="rect">
            <a:avLst/>
          </a:prstGeom>
        </p:spPr>
      </p:pic>
      <p:pic>
        <p:nvPicPr>
          <p:cNvPr id="99" name="Picture 98" descr="Logo, icon&#10;&#10;Description automatically generated with medium confidence">
            <a:extLst>
              <a:ext uri="{FF2B5EF4-FFF2-40B4-BE49-F238E27FC236}">
                <a16:creationId xmlns:a16="http://schemas.microsoft.com/office/drawing/2014/main" id="{038D13DA-DA38-4052-AEF5-CFDE97764E6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5513654">
            <a:off x="10229878" y="3308381"/>
            <a:ext cx="199173" cy="182757"/>
          </a:xfrm>
          <a:prstGeom prst="rect">
            <a:avLst/>
          </a:prstGeom>
        </p:spPr>
      </p:pic>
      <p:pic>
        <p:nvPicPr>
          <p:cNvPr id="100" name="Picture 99" descr="Logo, icon&#10;&#10;Description automatically generated with medium confidence">
            <a:extLst>
              <a:ext uri="{FF2B5EF4-FFF2-40B4-BE49-F238E27FC236}">
                <a16:creationId xmlns:a16="http://schemas.microsoft.com/office/drawing/2014/main" id="{6C3BACC0-EBD9-438D-AA83-6D0F4BA0C71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2912901">
            <a:off x="10083111" y="3374379"/>
            <a:ext cx="199173" cy="182757"/>
          </a:xfrm>
          <a:prstGeom prst="rect">
            <a:avLst/>
          </a:prstGeom>
        </p:spPr>
      </p:pic>
      <p:pic>
        <p:nvPicPr>
          <p:cNvPr id="101" name="Picture 100" descr="A picture containing icon&#10;&#10;Description automatically generated">
            <a:extLst>
              <a:ext uri="{FF2B5EF4-FFF2-40B4-BE49-F238E27FC236}">
                <a16:creationId xmlns:a16="http://schemas.microsoft.com/office/drawing/2014/main" id="{3191803E-513A-4E30-84CA-E26577B1411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9975834">
            <a:off x="10183897" y="3434724"/>
            <a:ext cx="199173" cy="182757"/>
          </a:xfrm>
          <a:prstGeom prst="rect">
            <a:avLst/>
          </a:prstGeom>
        </p:spPr>
      </p:pic>
      <p:pic>
        <p:nvPicPr>
          <p:cNvPr id="102" name="Picture 101" descr="A picture containing icon&#10;&#10;Description automatically generated">
            <a:extLst>
              <a:ext uri="{FF2B5EF4-FFF2-40B4-BE49-F238E27FC236}">
                <a16:creationId xmlns:a16="http://schemas.microsoft.com/office/drawing/2014/main" id="{5C131525-4553-4F21-A729-F3D3480AACE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5513654">
            <a:off x="9922618" y="3439778"/>
            <a:ext cx="199173" cy="182757"/>
          </a:xfrm>
          <a:prstGeom prst="rect">
            <a:avLst/>
          </a:prstGeom>
        </p:spPr>
      </p:pic>
      <p:pic>
        <p:nvPicPr>
          <p:cNvPr id="103" name="Picture 102" descr="A picture containing icon&#10;&#10;Description automatically generated">
            <a:extLst>
              <a:ext uri="{FF2B5EF4-FFF2-40B4-BE49-F238E27FC236}">
                <a16:creationId xmlns:a16="http://schemas.microsoft.com/office/drawing/2014/main" id="{62E7CBD5-861C-4BB5-A553-E957FC3D147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7224240">
            <a:off x="10113591" y="3246708"/>
            <a:ext cx="199173" cy="182757"/>
          </a:xfrm>
          <a:prstGeom prst="rect">
            <a:avLst/>
          </a:prstGeom>
        </p:spPr>
      </p:pic>
      <p:grpSp>
        <p:nvGrpSpPr>
          <p:cNvPr id="43015" name="Group 43014">
            <a:extLst>
              <a:ext uri="{FF2B5EF4-FFF2-40B4-BE49-F238E27FC236}">
                <a16:creationId xmlns:a16="http://schemas.microsoft.com/office/drawing/2014/main" id="{D317DE6B-5474-451B-BEB7-081E20FDEFE4}"/>
              </a:ext>
            </a:extLst>
          </p:cNvPr>
          <p:cNvGrpSpPr/>
          <p:nvPr/>
        </p:nvGrpSpPr>
        <p:grpSpPr>
          <a:xfrm rot="3929701">
            <a:off x="8996768" y="3387058"/>
            <a:ext cx="292403" cy="494781"/>
            <a:chOff x="9150176" y="3387058"/>
            <a:chExt cx="292403" cy="494781"/>
          </a:xfrm>
        </p:grpSpPr>
        <p:pic>
          <p:nvPicPr>
            <p:cNvPr id="104" name="Picture 103" descr="Logo, icon&#10;&#10;Description automatically generated with medium confidence">
              <a:extLst>
                <a:ext uri="{FF2B5EF4-FFF2-40B4-BE49-F238E27FC236}">
                  <a16:creationId xmlns:a16="http://schemas.microsoft.com/office/drawing/2014/main" id="{288DE4CB-B05E-4BE4-B6D6-798A36E278C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243406" y="3387058"/>
              <a:ext cx="199173" cy="182757"/>
            </a:xfrm>
            <a:prstGeom prst="rect">
              <a:avLst/>
            </a:prstGeom>
          </p:spPr>
        </p:pic>
        <p:pic>
          <p:nvPicPr>
            <p:cNvPr id="105" name="Picture 104" descr="A picture containing icon&#10;&#10;Description automatically generated">
              <a:extLst>
                <a:ext uri="{FF2B5EF4-FFF2-40B4-BE49-F238E27FC236}">
                  <a16:creationId xmlns:a16="http://schemas.microsoft.com/office/drawing/2014/main" id="{45732D4A-FE00-4481-81F9-5F79850EE538}"/>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600753">
              <a:off x="9150176" y="3699082"/>
              <a:ext cx="199173" cy="182757"/>
            </a:xfrm>
            <a:prstGeom prst="rect">
              <a:avLst/>
            </a:prstGeom>
          </p:spPr>
        </p:pic>
        <p:pic>
          <p:nvPicPr>
            <p:cNvPr id="106" name="Picture 105" descr="A picture containing icon&#10;&#10;Description automatically generated">
              <a:extLst>
                <a:ext uri="{FF2B5EF4-FFF2-40B4-BE49-F238E27FC236}">
                  <a16:creationId xmlns:a16="http://schemas.microsoft.com/office/drawing/2014/main" id="{7F812021-BD4F-4BE1-B31C-516C02BB08F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693992">
              <a:off x="9240649" y="3566633"/>
              <a:ext cx="199173" cy="182757"/>
            </a:xfrm>
            <a:prstGeom prst="rect">
              <a:avLst/>
            </a:prstGeom>
          </p:spPr>
        </p:pic>
      </p:grpSp>
      <p:pic>
        <p:nvPicPr>
          <p:cNvPr id="108" name="Picture 107" descr="Logo, icon&#10;&#10;Description automatically generated with medium confidence">
            <a:extLst>
              <a:ext uri="{FF2B5EF4-FFF2-40B4-BE49-F238E27FC236}">
                <a16:creationId xmlns:a16="http://schemas.microsoft.com/office/drawing/2014/main" id="{837897C8-FFCE-4F41-A915-E0058746349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5400000">
            <a:off x="8395817" y="3649902"/>
            <a:ext cx="199173" cy="182757"/>
          </a:xfrm>
          <a:prstGeom prst="rect">
            <a:avLst/>
          </a:prstGeom>
        </p:spPr>
      </p:pic>
      <p:pic>
        <p:nvPicPr>
          <p:cNvPr id="109" name="Picture 108" descr="A picture containing icon&#10;&#10;Description automatically generated">
            <a:extLst>
              <a:ext uri="{FF2B5EF4-FFF2-40B4-BE49-F238E27FC236}">
                <a16:creationId xmlns:a16="http://schemas.microsoft.com/office/drawing/2014/main" id="{9A61BD1A-D4DA-4487-8996-28A0BE2A3CF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313409">
            <a:off x="8053347" y="3671513"/>
            <a:ext cx="199173" cy="182757"/>
          </a:xfrm>
          <a:prstGeom prst="rect">
            <a:avLst/>
          </a:prstGeom>
        </p:spPr>
      </p:pic>
      <p:pic>
        <p:nvPicPr>
          <p:cNvPr id="110" name="Picture 109" descr="Logo, icon&#10;&#10;Description automatically generated with medium confidence">
            <a:extLst>
              <a:ext uri="{FF2B5EF4-FFF2-40B4-BE49-F238E27FC236}">
                <a16:creationId xmlns:a16="http://schemas.microsoft.com/office/drawing/2014/main" id="{CCC400FD-DBF0-4248-B495-C799AA20383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9316977">
            <a:off x="9626575" y="3553871"/>
            <a:ext cx="199173" cy="182757"/>
          </a:xfrm>
          <a:prstGeom prst="rect">
            <a:avLst/>
          </a:prstGeom>
        </p:spPr>
      </p:pic>
      <p:grpSp>
        <p:nvGrpSpPr>
          <p:cNvPr id="111" name="Group 110">
            <a:extLst>
              <a:ext uri="{FF2B5EF4-FFF2-40B4-BE49-F238E27FC236}">
                <a16:creationId xmlns:a16="http://schemas.microsoft.com/office/drawing/2014/main" id="{5FDDD4B2-3B0C-43BE-9E60-BCEF396AA7FA}"/>
              </a:ext>
            </a:extLst>
          </p:cNvPr>
          <p:cNvGrpSpPr/>
          <p:nvPr/>
        </p:nvGrpSpPr>
        <p:grpSpPr>
          <a:xfrm rot="15430182">
            <a:off x="9352736" y="3492613"/>
            <a:ext cx="292403" cy="494781"/>
            <a:chOff x="9150176" y="3387058"/>
            <a:chExt cx="292403" cy="494781"/>
          </a:xfrm>
        </p:grpSpPr>
        <p:pic>
          <p:nvPicPr>
            <p:cNvPr id="112" name="Picture 111" descr="Logo, icon&#10;&#10;Description automatically generated with medium confidence">
              <a:extLst>
                <a:ext uri="{FF2B5EF4-FFF2-40B4-BE49-F238E27FC236}">
                  <a16:creationId xmlns:a16="http://schemas.microsoft.com/office/drawing/2014/main" id="{8BF1A6E5-F0D0-4BF4-B364-42401D1E91E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243406" y="3387058"/>
              <a:ext cx="199173" cy="182757"/>
            </a:xfrm>
            <a:prstGeom prst="rect">
              <a:avLst/>
            </a:prstGeom>
          </p:spPr>
        </p:pic>
        <p:pic>
          <p:nvPicPr>
            <p:cNvPr id="113" name="Picture 112" descr="A picture containing icon&#10;&#10;Description automatically generated">
              <a:extLst>
                <a:ext uri="{FF2B5EF4-FFF2-40B4-BE49-F238E27FC236}">
                  <a16:creationId xmlns:a16="http://schemas.microsoft.com/office/drawing/2014/main" id="{95CBB772-B5B8-44E3-B31E-F68F79E2A5C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600753">
              <a:off x="9150176" y="3699082"/>
              <a:ext cx="199173" cy="182757"/>
            </a:xfrm>
            <a:prstGeom prst="rect">
              <a:avLst/>
            </a:prstGeom>
          </p:spPr>
        </p:pic>
        <p:pic>
          <p:nvPicPr>
            <p:cNvPr id="114" name="Picture 113" descr="A picture containing icon&#10;&#10;Description automatically generated">
              <a:extLst>
                <a:ext uri="{FF2B5EF4-FFF2-40B4-BE49-F238E27FC236}">
                  <a16:creationId xmlns:a16="http://schemas.microsoft.com/office/drawing/2014/main" id="{EA95639F-04A1-46FA-8056-3F307E346D0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693992">
              <a:off x="9240649" y="3566633"/>
              <a:ext cx="199173" cy="182757"/>
            </a:xfrm>
            <a:prstGeom prst="rect">
              <a:avLst/>
            </a:prstGeom>
          </p:spPr>
        </p:pic>
      </p:grpSp>
      <p:pic>
        <p:nvPicPr>
          <p:cNvPr id="115" name="Picture 114" descr="A picture containing icon&#10;&#10;Description automatically generated">
            <a:extLst>
              <a:ext uri="{FF2B5EF4-FFF2-40B4-BE49-F238E27FC236}">
                <a16:creationId xmlns:a16="http://schemas.microsoft.com/office/drawing/2014/main" id="{A34011F9-FF7B-4A5F-9D73-32ADD4BA688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600753">
            <a:off x="8605819" y="3708869"/>
            <a:ext cx="199173" cy="182757"/>
          </a:xfrm>
          <a:prstGeom prst="rect">
            <a:avLst/>
          </a:prstGeom>
        </p:spPr>
      </p:pic>
      <p:pic>
        <p:nvPicPr>
          <p:cNvPr id="116" name="Picture 115" descr="A picture containing icon&#10;&#10;Description automatically generated">
            <a:extLst>
              <a:ext uri="{FF2B5EF4-FFF2-40B4-BE49-F238E27FC236}">
                <a16:creationId xmlns:a16="http://schemas.microsoft.com/office/drawing/2014/main" id="{DACC2B6C-186C-4310-99D1-E1D86A6FEF8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693992">
            <a:off x="9796039" y="3597167"/>
            <a:ext cx="199173" cy="182757"/>
          </a:xfrm>
          <a:prstGeom prst="rect">
            <a:avLst/>
          </a:prstGeom>
        </p:spPr>
      </p:pic>
      <p:pic>
        <p:nvPicPr>
          <p:cNvPr id="117" name="Picture 116" descr="Logo, icon&#10;&#10;Description automatically generated with medium confidence">
            <a:extLst>
              <a:ext uri="{FF2B5EF4-FFF2-40B4-BE49-F238E27FC236}">
                <a16:creationId xmlns:a16="http://schemas.microsoft.com/office/drawing/2014/main" id="{DCEDF459-DBC5-45D1-9AB6-B19886AAEB1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911797" y="3542809"/>
            <a:ext cx="199173" cy="182757"/>
          </a:xfrm>
          <a:prstGeom prst="rect">
            <a:avLst/>
          </a:prstGeom>
        </p:spPr>
      </p:pic>
      <p:pic>
        <p:nvPicPr>
          <p:cNvPr id="118" name="Picture 117" descr="Logo, icon&#10;&#10;Description automatically generated with medium confidence">
            <a:extLst>
              <a:ext uri="{FF2B5EF4-FFF2-40B4-BE49-F238E27FC236}">
                <a16:creationId xmlns:a16="http://schemas.microsoft.com/office/drawing/2014/main" id="{5802BF20-DF1C-40FD-BBD4-BA365229A16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1423867">
            <a:off x="10188930" y="3135259"/>
            <a:ext cx="199173" cy="182757"/>
          </a:xfrm>
          <a:prstGeom prst="rect">
            <a:avLst/>
          </a:prstGeom>
        </p:spPr>
      </p:pic>
      <p:pic>
        <p:nvPicPr>
          <p:cNvPr id="119" name="Picture 118" descr="A picture containing icon&#10;&#10;Description automatically generated">
            <a:extLst>
              <a:ext uri="{FF2B5EF4-FFF2-40B4-BE49-F238E27FC236}">
                <a16:creationId xmlns:a16="http://schemas.microsoft.com/office/drawing/2014/main" id="{0676E39F-A5FD-4302-A13F-ABB6271E34E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600753">
            <a:off x="10340234" y="3156125"/>
            <a:ext cx="199173" cy="182757"/>
          </a:xfrm>
          <a:prstGeom prst="rect">
            <a:avLst/>
          </a:prstGeom>
        </p:spPr>
      </p:pic>
      <p:cxnSp>
        <p:nvCxnSpPr>
          <p:cNvPr id="43017" name="Straight Connector 43016">
            <a:extLst>
              <a:ext uri="{FF2B5EF4-FFF2-40B4-BE49-F238E27FC236}">
                <a16:creationId xmlns:a16="http://schemas.microsoft.com/office/drawing/2014/main" id="{55DC53BB-90F4-490C-9F77-5F8C7547A42A}"/>
              </a:ext>
            </a:extLst>
          </p:cNvPr>
          <p:cNvCxnSpPr/>
          <p:nvPr/>
        </p:nvCxnSpPr>
        <p:spPr>
          <a:xfrm>
            <a:off x="5753100" y="1371861"/>
            <a:ext cx="0" cy="461936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0800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9100E-5652-50BF-AE39-2D243846EA33}"/>
              </a:ext>
            </a:extLst>
          </p:cNvPr>
          <p:cNvSpPr>
            <a:spLocks noGrp="1"/>
          </p:cNvSpPr>
          <p:nvPr>
            <p:ph type="title"/>
          </p:nvPr>
        </p:nvSpPr>
        <p:spPr>
          <a:xfrm>
            <a:off x="912286" y="227013"/>
            <a:ext cx="10358967" cy="709966"/>
          </a:xfrm>
        </p:spPr>
        <p:txBody>
          <a:bodyPr/>
          <a:lstStyle/>
          <a:p>
            <a:r>
              <a:rPr lang="en-US" dirty="0"/>
              <a:t>Antitumor Activity of CD20-Directed Antibodies</a:t>
            </a:r>
          </a:p>
        </p:txBody>
      </p:sp>
      <p:pic>
        <p:nvPicPr>
          <p:cNvPr id="3" name="Picture 2">
            <a:extLst>
              <a:ext uri="{FF2B5EF4-FFF2-40B4-BE49-F238E27FC236}">
                <a16:creationId xmlns:a16="http://schemas.microsoft.com/office/drawing/2014/main" id="{5DAD24E3-76C1-AB56-A26A-A9C97815D8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849534" y="936979"/>
            <a:ext cx="6484470" cy="5525574"/>
          </a:xfrm>
          <a:prstGeom prst="rect">
            <a:avLst/>
          </a:prstGeom>
        </p:spPr>
      </p:pic>
      <p:sp>
        <p:nvSpPr>
          <p:cNvPr id="4" name="TextBox 3">
            <a:extLst>
              <a:ext uri="{FF2B5EF4-FFF2-40B4-BE49-F238E27FC236}">
                <a16:creationId xmlns:a16="http://schemas.microsoft.com/office/drawing/2014/main" id="{4D10C4BC-DFC3-66EA-230F-69DA652C9D06}"/>
              </a:ext>
            </a:extLst>
          </p:cNvPr>
          <p:cNvSpPr txBox="1"/>
          <p:nvPr/>
        </p:nvSpPr>
        <p:spPr>
          <a:xfrm>
            <a:off x="0" y="6529191"/>
            <a:ext cx="415787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Maloney DG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2012;366:2008-16.</a:t>
            </a:r>
          </a:p>
        </p:txBody>
      </p:sp>
    </p:spTree>
    <p:extLst>
      <p:ext uri="{BB962C8B-B14F-4D97-AF65-F5344CB8AC3E}">
        <p14:creationId xmlns:p14="http://schemas.microsoft.com/office/powerpoint/2010/main" val="11580469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3C0D1-F61C-4E07-FE77-BE5CA11190F9}"/>
              </a:ext>
            </a:extLst>
          </p:cNvPr>
          <p:cNvSpPr>
            <a:spLocks noGrp="1"/>
          </p:cNvSpPr>
          <p:nvPr>
            <p:ph type="title"/>
          </p:nvPr>
        </p:nvSpPr>
        <p:spPr>
          <a:xfrm>
            <a:off x="1957588" y="155804"/>
            <a:ext cx="9396211" cy="1325563"/>
          </a:xfrm>
        </p:spPr>
        <p:txBody>
          <a:bodyPr>
            <a:normAutofit/>
          </a:bodyPr>
          <a:lstStyle/>
          <a:p>
            <a:r>
              <a:rPr lang="en-US" sz="3600" dirty="0" err="1"/>
              <a:t>Bispecifics</a:t>
            </a:r>
            <a:r>
              <a:rPr lang="en-US" sz="3600" dirty="0"/>
              <a:t>: New agents for new targets</a:t>
            </a:r>
          </a:p>
        </p:txBody>
      </p:sp>
      <p:pic>
        <p:nvPicPr>
          <p:cNvPr id="7" name="Picture 6">
            <a:extLst>
              <a:ext uri="{FF2B5EF4-FFF2-40B4-BE49-F238E27FC236}">
                <a16:creationId xmlns:a16="http://schemas.microsoft.com/office/drawing/2014/main" id="{0E1DF138-B18F-0CDE-7958-AC9B0DD3EFBE}"/>
              </a:ext>
            </a:extLst>
          </p:cNvPr>
          <p:cNvPicPr>
            <a:picLocks noChangeAspect="1"/>
          </p:cNvPicPr>
          <p:nvPr/>
        </p:nvPicPr>
        <p:blipFill>
          <a:blip r:embed="rId3"/>
          <a:stretch>
            <a:fillRect/>
          </a:stretch>
        </p:blipFill>
        <p:spPr>
          <a:xfrm>
            <a:off x="3336324" y="1355075"/>
            <a:ext cx="6498146" cy="4534769"/>
          </a:xfrm>
          <a:prstGeom prst="rect">
            <a:avLst/>
          </a:prstGeom>
        </p:spPr>
      </p:pic>
      <p:sp>
        <p:nvSpPr>
          <p:cNvPr id="3" name="TextBox 2">
            <a:extLst>
              <a:ext uri="{FF2B5EF4-FFF2-40B4-BE49-F238E27FC236}">
                <a16:creationId xmlns:a16="http://schemas.microsoft.com/office/drawing/2014/main" id="{02BA6C18-4A19-713B-830F-6827DA4D1DC5}"/>
              </a:ext>
            </a:extLst>
          </p:cNvPr>
          <p:cNvSpPr txBox="1"/>
          <p:nvPr/>
        </p:nvSpPr>
        <p:spPr>
          <a:xfrm>
            <a:off x="1206500" y="6488668"/>
            <a:ext cx="476951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Braun A et al. Am Soc Clin Oncol Educ Book. 2024 Jun;44(3):e433516.</a:t>
            </a:r>
          </a:p>
        </p:txBody>
      </p:sp>
    </p:spTree>
    <p:extLst>
      <p:ext uri="{BB962C8B-B14F-4D97-AF65-F5344CB8AC3E}">
        <p14:creationId xmlns:p14="http://schemas.microsoft.com/office/powerpoint/2010/main" val="38400382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6FAD-8F5E-4BD9-267C-2781BCC1E065}"/>
              </a:ext>
            </a:extLst>
          </p:cNvPr>
          <p:cNvSpPr>
            <a:spLocks noGrp="1"/>
          </p:cNvSpPr>
          <p:nvPr>
            <p:ph type="title"/>
          </p:nvPr>
        </p:nvSpPr>
        <p:spPr>
          <a:xfrm>
            <a:off x="1957588" y="111737"/>
            <a:ext cx="9396211" cy="1325563"/>
          </a:xfrm>
        </p:spPr>
        <p:txBody>
          <a:bodyPr/>
          <a:lstStyle/>
          <a:p>
            <a:r>
              <a:rPr lang="en-US" dirty="0"/>
              <a:t>CD19 Bispecific antibodies</a:t>
            </a:r>
          </a:p>
        </p:txBody>
      </p:sp>
      <p:sp>
        <p:nvSpPr>
          <p:cNvPr id="3" name="Content Placeholder 2">
            <a:extLst>
              <a:ext uri="{FF2B5EF4-FFF2-40B4-BE49-F238E27FC236}">
                <a16:creationId xmlns:a16="http://schemas.microsoft.com/office/drawing/2014/main" id="{10433239-EDC1-ED4F-D15E-5A55957F96F0}"/>
              </a:ext>
            </a:extLst>
          </p:cNvPr>
          <p:cNvSpPr>
            <a:spLocks noGrp="1"/>
          </p:cNvSpPr>
          <p:nvPr>
            <p:ph idx="1"/>
          </p:nvPr>
        </p:nvSpPr>
        <p:spPr>
          <a:xfrm>
            <a:off x="1463318" y="1825624"/>
            <a:ext cx="4138412" cy="4351338"/>
          </a:xfrm>
        </p:spPr>
        <p:txBody>
          <a:bodyPr/>
          <a:lstStyle/>
          <a:p>
            <a:pPr marL="342900" indent="-342900">
              <a:buFont typeface="Arial" panose="020B0604020202020204" pitchFamily="34" charset="0"/>
              <a:buChar char="•"/>
            </a:pPr>
            <a:r>
              <a:rPr lang="en-US" dirty="0"/>
              <a:t>Loss of CD20 expression is a common mechanism of resistance, with estimates ranging from 34% to 90%</a:t>
            </a:r>
          </a:p>
          <a:p>
            <a:pPr marL="342900" indent="-342900">
              <a:buFont typeface="Arial" panose="020B0604020202020204" pitchFamily="34" charset="0"/>
              <a:buChar char="•"/>
            </a:pPr>
            <a:r>
              <a:rPr lang="en-US" dirty="0"/>
              <a:t>CD19 is expressed across the spectrum of B-cell lymphomas,    and is an established target for T-cell engaging therapy</a:t>
            </a:r>
          </a:p>
          <a:p>
            <a:pPr marL="342900" indent="-342900">
              <a:buFont typeface="Arial" panose="020B0604020202020204" pitchFamily="34" charset="0"/>
              <a:buChar char="•"/>
            </a:pPr>
            <a:endParaRPr lang="en-US" dirty="0"/>
          </a:p>
        </p:txBody>
      </p:sp>
      <p:pic>
        <p:nvPicPr>
          <p:cNvPr id="6" name="object 4">
            <a:extLst>
              <a:ext uri="{FF2B5EF4-FFF2-40B4-BE49-F238E27FC236}">
                <a16:creationId xmlns:a16="http://schemas.microsoft.com/office/drawing/2014/main" id="{5B5848C3-0B6A-B37D-CCA7-50517AFCDBC7}"/>
              </a:ext>
            </a:extLst>
          </p:cNvPr>
          <p:cNvPicPr/>
          <p:nvPr/>
        </p:nvPicPr>
        <p:blipFill>
          <a:blip r:embed="rId3" cstate="print"/>
          <a:stretch>
            <a:fillRect/>
          </a:stretch>
        </p:blipFill>
        <p:spPr>
          <a:xfrm>
            <a:off x="6096000" y="1255419"/>
            <a:ext cx="5497859" cy="2501035"/>
          </a:xfrm>
          <a:prstGeom prst="rect">
            <a:avLst/>
          </a:prstGeom>
        </p:spPr>
      </p:pic>
      <p:pic>
        <p:nvPicPr>
          <p:cNvPr id="7" name="Content Placeholder 4">
            <a:extLst>
              <a:ext uri="{FF2B5EF4-FFF2-40B4-BE49-F238E27FC236}">
                <a16:creationId xmlns:a16="http://schemas.microsoft.com/office/drawing/2014/main" id="{B2FB31BC-F5F9-337F-37A0-E866AD92D8AA}"/>
              </a:ext>
            </a:extLst>
          </p:cNvPr>
          <p:cNvPicPr>
            <a:picLocks noChangeAspect="1"/>
          </p:cNvPicPr>
          <p:nvPr/>
        </p:nvPicPr>
        <p:blipFill>
          <a:blip r:embed="rId4"/>
          <a:stretch>
            <a:fillRect/>
          </a:stretch>
        </p:blipFill>
        <p:spPr>
          <a:xfrm>
            <a:off x="6583037" y="3756454"/>
            <a:ext cx="4578733" cy="2501035"/>
          </a:xfrm>
          <a:prstGeom prst="rect">
            <a:avLst/>
          </a:prstGeom>
        </p:spPr>
      </p:pic>
      <p:sp>
        <p:nvSpPr>
          <p:cNvPr id="5" name="TextBox 4">
            <a:extLst>
              <a:ext uri="{FF2B5EF4-FFF2-40B4-BE49-F238E27FC236}">
                <a16:creationId xmlns:a16="http://schemas.microsoft.com/office/drawing/2014/main" id="{0ADC3D10-7AC4-5FF4-DBA9-16F5046F73CD}"/>
              </a:ext>
            </a:extLst>
          </p:cNvPr>
          <p:cNvSpPr txBox="1"/>
          <p:nvPr/>
        </p:nvSpPr>
        <p:spPr>
          <a:xfrm>
            <a:off x="6731000" y="5196355"/>
            <a:ext cx="1546225" cy="100751"/>
          </a:xfrm>
          <a:prstGeom prst="rect">
            <a:avLst/>
          </a:prstGeom>
          <a:solidFill>
            <a:schemeClr val="bg1"/>
          </a:solid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r>
              <a:rPr kumimoji="0" lang="en-US" sz="55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α</a:t>
            </a:r>
            <a:r>
              <a:rPr kumimoji="0" lang="en-US" sz="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r>
              <a:rPr kumimoji="0" lang="en-US" sz="55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β</a:t>
            </a:r>
            <a:r>
              <a:rPr kumimoji="0" lang="en-US" sz="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domains replace C</a:t>
            </a:r>
            <a:r>
              <a:rPr kumimoji="0" lang="en-US" sz="55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lang="en-US" sz="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t>
            </a:r>
            <a:r>
              <a:rPr kumimoji="0" lang="en-US" sz="55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US" sz="5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the CD3 arm</a:t>
            </a:r>
          </a:p>
        </p:txBody>
      </p:sp>
    </p:spTree>
    <p:extLst>
      <p:ext uri="{BB962C8B-B14F-4D97-AF65-F5344CB8AC3E}">
        <p14:creationId xmlns:p14="http://schemas.microsoft.com/office/powerpoint/2010/main" val="25953972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24BA7-D8E0-FA0A-4ECA-0A9A4E23D9F1}"/>
              </a:ext>
            </a:extLst>
          </p:cNvPr>
          <p:cNvSpPr>
            <a:spLocks noGrp="1"/>
          </p:cNvSpPr>
          <p:nvPr>
            <p:ph type="title"/>
          </p:nvPr>
        </p:nvSpPr>
        <p:spPr>
          <a:xfrm>
            <a:off x="1957588" y="365125"/>
            <a:ext cx="9396211" cy="1325563"/>
          </a:xfrm>
        </p:spPr>
        <p:txBody>
          <a:bodyPr anchor="ctr">
            <a:normAutofit/>
          </a:bodyPr>
          <a:lstStyle/>
          <a:p>
            <a:r>
              <a:rPr lang="en-US" dirty="0"/>
              <a:t>Surovatamig in follicular lymphoma</a:t>
            </a:r>
          </a:p>
        </p:txBody>
      </p:sp>
      <p:pic>
        <p:nvPicPr>
          <p:cNvPr id="4" name="object 4">
            <a:extLst>
              <a:ext uri="{FF2B5EF4-FFF2-40B4-BE49-F238E27FC236}">
                <a16:creationId xmlns:a16="http://schemas.microsoft.com/office/drawing/2014/main" id="{D27C8C58-A56F-B0B5-08AE-1640EE0BAF5C}"/>
              </a:ext>
            </a:extLst>
          </p:cNvPr>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Lst>
          </a:blip>
          <a:srcRect l="5951" r="1324" b="1"/>
          <a:stretch>
            <a:fillRect/>
          </a:stretch>
        </p:blipFill>
        <p:spPr>
          <a:xfrm>
            <a:off x="1957588" y="1825625"/>
            <a:ext cx="9396212" cy="4351338"/>
          </a:xfrm>
          <a:prstGeom prst="rect">
            <a:avLst/>
          </a:prstGeom>
          <a:noFill/>
        </p:spPr>
      </p:pic>
    </p:spTree>
    <p:extLst>
      <p:ext uri="{BB962C8B-B14F-4D97-AF65-F5344CB8AC3E}">
        <p14:creationId xmlns:p14="http://schemas.microsoft.com/office/powerpoint/2010/main" val="42525500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B153-9486-32FF-7E2F-09D2C53A0B90}"/>
              </a:ext>
            </a:extLst>
          </p:cNvPr>
          <p:cNvSpPr>
            <a:spLocks noGrp="1"/>
          </p:cNvSpPr>
          <p:nvPr>
            <p:ph type="title"/>
          </p:nvPr>
        </p:nvSpPr>
        <p:spPr>
          <a:xfrm>
            <a:off x="912286" y="227013"/>
            <a:ext cx="10358967" cy="728322"/>
          </a:xfrm>
        </p:spPr>
        <p:txBody>
          <a:bodyPr/>
          <a:lstStyle/>
          <a:p>
            <a:r>
              <a:rPr lang="en-US" dirty="0"/>
              <a:t>CAR T-Cell Therapies for Follicular Lymphoma</a:t>
            </a:r>
          </a:p>
        </p:txBody>
      </p:sp>
      <p:sp>
        <p:nvSpPr>
          <p:cNvPr id="4" name="TextBox 3">
            <a:extLst>
              <a:ext uri="{FF2B5EF4-FFF2-40B4-BE49-F238E27FC236}">
                <a16:creationId xmlns:a16="http://schemas.microsoft.com/office/drawing/2014/main" id="{BF19D8AB-AEF5-022D-D7FD-26425BA6DE14}"/>
              </a:ext>
            </a:extLst>
          </p:cNvPr>
          <p:cNvSpPr txBox="1"/>
          <p:nvPr/>
        </p:nvSpPr>
        <p:spPr>
          <a:xfrm>
            <a:off x="0" y="6523546"/>
            <a:ext cx="486594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Anderson MK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a:t>
            </a:r>
            <a:r>
              <a:rPr kumimoji="0" lang="en-US" sz="1500" b="0" i="1" u="none" strike="noStrike" kern="1200" cap="none" spc="0" normalizeH="0" baseline="0" noProof="0" dirty="0" err="1">
                <a:ln>
                  <a:noFill/>
                </a:ln>
                <a:solidFill>
                  <a:srgbClr val="000000"/>
                </a:solidFill>
                <a:effectLst/>
                <a:uLnTx/>
                <a:uFillTx/>
                <a:latin typeface="Calibri"/>
                <a:ea typeface="+mn-ea"/>
                <a:cs typeface="+mn-cs"/>
              </a:rPr>
              <a:t>Pharmacother</a:t>
            </a:r>
            <a:r>
              <a:rPr kumimoji="0" lang="en-US" sz="1500" b="0" i="1" u="none" strike="noStrike" kern="1200" cap="none" spc="0" normalizeH="0" baseline="0" noProof="0" dirty="0">
                <a:ln>
                  <a:noFill/>
                </a:ln>
                <a:solidFill>
                  <a:srgbClr val="000000"/>
                </a:solidFill>
                <a:effectLst/>
                <a:uLnTx/>
                <a:uFillTx/>
                <a:latin typeface="Calibri"/>
                <a:ea typeface="+mn-ea"/>
                <a:cs typeface="+mn-cs"/>
              </a:rPr>
              <a:t> </a:t>
            </a:r>
            <a:r>
              <a:rPr kumimoji="0" lang="en-US" sz="1500" b="0" i="0" u="none" strike="noStrike" kern="1200" cap="none" spc="0" normalizeH="0" baseline="0" noProof="0" dirty="0">
                <a:ln>
                  <a:noFill/>
                </a:ln>
                <a:solidFill>
                  <a:srgbClr val="000000"/>
                </a:solidFill>
                <a:effectLst/>
                <a:uLnTx/>
                <a:uFillTx/>
                <a:latin typeface="Calibri"/>
                <a:ea typeface="+mn-ea"/>
                <a:cs typeface="+mn-cs"/>
              </a:rPr>
              <a:t>2022;56(5):609-19. </a:t>
            </a:r>
          </a:p>
        </p:txBody>
      </p:sp>
      <p:grpSp>
        <p:nvGrpSpPr>
          <p:cNvPr id="12" name="Group 11">
            <a:extLst>
              <a:ext uri="{FF2B5EF4-FFF2-40B4-BE49-F238E27FC236}">
                <a16:creationId xmlns:a16="http://schemas.microsoft.com/office/drawing/2014/main" id="{FAD4AE25-6585-10E7-15F7-6056F1A11B26}"/>
              </a:ext>
            </a:extLst>
          </p:cNvPr>
          <p:cNvGrpSpPr/>
          <p:nvPr/>
        </p:nvGrpSpPr>
        <p:grpSpPr>
          <a:xfrm>
            <a:off x="3170918" y="955335"/>
            <a:ext cx="5841701" cy="5378855"/>
            <a:chOff x="957591" y="1233503"/>
            <a:chExt cx="5841701" cy="5378855"/>
          </a:xfrm>
        </p:grpSpPr>
        <p:grpSp>
          <p:nvGrpSpPr>
            <p:cNvPr id="11" name="Group 10">
              <a:extLst>
                <a:ext uri="{FF2B5EF4-FFF2-40B4-BE49-F238E27FC236}">
                  <a16:creationId xmlns:a16="http://schemas.microsoft.com/office/drawing/2014/main" id="{255E85B9-9594-814C-89E0-EF7218C0652B}"/>
                </a:ext>
              </a:extLst>
            </p:cNvPr>
            <p:cNvGrpSpPr/>
            <p:nvPr/>
          </p:nvGrpSpPr>
          <p:grpSpPr>
            <a:xfrm>
              <a:off x="957591" y="1233503"/>
              <a:ext cx="5841701" cy="5378855"/>
              <a:chOff x="957591" y="1233503"/>
              <a:chExt cx="5841701" cy="5378855"/>
            </a:xfrm>
          </p:grpSpPr>
          <p:pic>
            <p:nvPicPr>
              <p:cNvPr id="5" name="Picture 4">
                <a:extLst>
                  <a:ext uri="{FF2B5EF4-FFF2-40B4-BE49-F238E27FC236}">
                    <a16:creationId xmlns:a16="http://schemas.microsoft.com/office/drawing/2014/main" id="{FBAB4B58-ED44-C1D1-07FB-A239AFF338C2}"/>
                  </a:ext>
                </a:extLst>
              </p:cNvPr>
              <p:cNvPicPr>
                <a:picLocks noChangeAspect="1"/>
              </p:cNvPicPr>
              <p:nvPr/>
            </p:nvPicPr>
            <p:blipFill>
              <a:blip r:embed="rId2"/>
              <a:srcRect l="92609"/>
              <a:stretch>
                <a:fillRect/>
              </a:stretch>
            </p:blipFill>
            <p:spPr>
              <a:xfrm>
                <a:off x="6231472" y="1233503"/>
                <a:ext cx="565695" cy="5378855"/>
              </a:xfrm>
              <a:prstGeom prst="rect">
                <a:avLst/>
              </a:prstGeom>
            </p:spPr>
          </p:pic>
          <p:grpSp>
            <p:nvGrpSpPr>
              <p:cNvPr id="8" name="Group 7">
                <a:extLst>
                  <a:ext uri="{FF2B5EF4-FFF2-40B4-BE49-F238E27FC236}">
                    <a16:creationId xmlns:a16="http://schemas.microsoft.com/office/drawing/2014/main" id="{23C74434-243B-AD1E-3978-88C84DE2E78A}"/>
                  </a:ext>
                </a:extLst>
              </p:cNvPr>
              <p:cNvGrpSpPr/>
              <p:nvPr/>
            </p:nvGrpSpPr>
            <p:grpSpPr>
              <a:xfrm>
                <a:off x="957591" y="1233503"/>
                <a:ext cx="5292484" cy="5378855"/>
                <a:chOff x="957591" y="1233503"/>
                <a:chExt cx="5292484" cy="5378855"/>
              </a:xfrm>
            </p:grpSpPr>
            <p:pic>
              <p:nvPicPr>
                <p:cNvPr id="3" name="Picture 2">
                  <a:extLst>
                    <a:ext uri="{FF2B5EF4-FFF2-40B4-BE49-F238E27FC236}">
                      <a16:creationId xmlns:a16="http://schemas.microsoft.com/office/drawing/2014/main" id="{E4F69006-75FE-F3D6-5E41-9C0636D301D3}"/>
                    </a:ext>
                  </a:extLst>
                </p:cNvPr>
                <p:cNvPicPr>
                  <a:picLocks noChangeAspect="1"/>
                </p:cNvPicPr>
                <p:nvPr/>
              </p:nvPicPr>
              <p:blipFill>
                <a:blip r:embed="rId2"/>
                <a:srcRect r="30852"/>
                <a:stretch>
                  <a:fillRect/>
                </a:stretch>
              </p:blipFill>
              <p:spPr>
                <a:xfrm>
                  <a:off x="957591" y="1233503"/>
                  <a:ext cx="5292484" cy="5378855"/>
                </a:xfrm>
                <a:prstGeom prst="rect">
                  <a:avLst/>
                </a:prstGeom>
              </p:spPr>
            </p:pic>
            <p:sp>
              <p:nvSpPr>
                <p:cNvPr id="6" name="Rectangle 5">
                  <a:extLst>
                    <a:ext uri="{FF2B5EF4-FFF2-40B4-BE49-F238E27FC236}">
                      <a16:creationId xmlns:a16="http://schemas.microsoft.com/office/drawing/2014/main" id="{6520C149-C9DD-337B-6A8F-2E0B0DE65F08}"/>
                    </a:ext>
                  </a:extLst>
                </p:cNvPr>
                <p:cNvSpPr/>
                <p:nvPr/>
              </p:nvSpPr>
              <p:spPr bwMode="auto">
                <a:xfrm>
                  <a:off x="2552282" y="6139543"/>
                  <a:ext cx="291402" cy="271305"/>
                </a:xfrm>
                <a:prstGeom prst="rect">
                  <a:avLst/>
                </a:prstGeom>
                <a:solidFill>
                  <a:srgbClr val="EAE8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Rectangle 6">
                  <a:extLst>
                    <a:ext uri="{FF2B5EF4-FFF2-40B4-BE49-F238E27FC236}">
                      <a16:creationId xmlns:a16="http://schemas.microsoft.com/office/drawing/2014/main" id="{2B90E368-61AB-4798-08FB-20208C50F39F}"/>
                    </a:ext>
                  </a:extLst>
                </p:cNvPr>
                <p:cNvSpPr/>
                <p:nvPr/>
              </p:nvSpPr>
              <p:spPr bwMode="auto">
                <a:xfrm>
                  <a:off x="1125415" y="6275195"/>
                  <a:ext cx="1718269" cy="135653"/>
                </a:xfrm>
                <a:prstGeom prst="rect">
                  <a:avLst/>
                </a:prstGeom>
                <a:solidFill>
                  <a:srgbClr val="EAE8F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9" name="Picture 8">
                <a:extLst>
                  <a:ext uri="{FF2B5EF4-FFF2-40B4-BE49-F238E27FC236}">
                    <a16:creationId xmlns:a16="http://schemas.microsoft.com/office/drawing/2014/main" id="{DB837EE9-1DE9-D418-000E-F797AAB3C80D}"/>
                  </a:ext>
                </a:extLst>
              </p:cNvPr>
              <p:cNvPicPr>
                <a:picLocks noChangeAspect="1"/>
              </p:cNvPicPr>
              <p:nvPr/>
            </p:nvPicPr>
            <p:blipFill>
              <a:blip r:embed="rId2"/>
              <a:srcRect l="92609" t="56740" b="7018"/>
              <a:stretch>
                <a:fillRect/>
              </a:stretch>
            </p:blipFill>
            <p:spPr>
              <a:xfrm>
                <a:off x="6233597" y="4009291"/>
                <a:ext cx="565695" cy="1949382"/>
              </a:xfrm>
              <a:prstGeom prst="rect">
                <a:avLst/>
              </a:prstGeom>
            </p:spPr>
          </p:pic>
        </p:grpSp>
        <p:pic>
          <p:nvPicPr>
            <p:cNvPr id="10" name="Picture 9">
              <a:extLst>
                <a:ext uri="{FF2B5EF4-FFF2-40B4-BE49-F238E27FC236}">
                  <a16:creationId xmlns:a16="http://schemas.microsoft.com/office/drawing/2014/main" id="{8277A1DF-41AE-9372-F667-D4329AF6D788}"/>
                </a:ext>
              </a:extLst>
            </p:cNvPr>
            <p:cNvPicPr>
              <a:picLocks noChangeAspect="1"/>
            </p:cNvPicPr>
            <p:nvPr/>
          </p:nvPicPr>
          <p:blipFill>
            <a:blip r:embed="rId2"/>
            <a:srcRect l="92609" t="6054" r="216" b="72696"/>
            <a:stretch>
              <a:fillRect/>
            </a:stretch>
          </p:blipFill>
          <p:spPr>
            <a:xfrm>
              <a:off x="6250075" y="1725804"/>
              <a:ext cx="549217" cy="1143001"/>
            </a:xfrm>
            <a:prstGeom prst="rect">
              <a:avLst/>
            </a:prstGeom>
          </p:spPr>
        </p:pic>
      </p:grpSp>
    </p:spTree>
    <p:extLst>
      <p:ext uri="{BB962C8B-B14F-4D97-AF65-F5344CB8AC3E}">
        <p14:creationId xmlns:p14="http://schemas.microsoft.com/office/powerpoint/2010/main" val="17028344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44DAD-D041-EFAC-4D70-7DC252182A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6A7ADDE-8A0B-5789-9E4F-0BDB2F8C2636}"/>
              </a:ext>
            </a:extLst>
          </p:cNvPr>
          <p:cNvSpPr/>
          <p:nvPr/>
        </p:nvSpPr>
        <p:spPr bwMode="auto">
          <a:xfrm>
            <a:off x="661639" y="2441861"/>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31340620-1683-E40C-2AF5-BFE4C46096EE}"/>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1951B8A2-6327-B122-2B81-7DC55147769C}"/>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1: </a:t>
            </a:r>
            <a:r>
              <a:rPr lang="en-US" sz="2800" dirty="0">
                <a:solidFill>
                  <a:schemeClr val="tx1"/>
                </a:solidFill>
              </a:rPr>
              <a:t>Baby Boomers’ Guide to MOA</a:t>
            </a:r>
          </a:p>
          <a:p>
            <a:pPr>
              <a:lnSpc>
                <a:spcPts val="3240"/>
              </a:lnSpc>
              <a:spcBef>
                <a:spcPts val="600"/>
              </a:spcBef>
              <a:spcAft>
                <a:spcPts val="600"/>
              </a:spcAft>
            </a:pPr>
            <a:r>
              <a:rPr lang="en-US" sz="2400" dirty="0">
                <a:solidFill>
                  <a:schemeClr val="tx1"/>
                </a:solidFill>
              </a:rPr>
              <a:t>Anti-CD20 antibodies</a:t>
            </a:r>
          </a:p>
          <a:p>
            <a:pPr>
              <a:lnSpc>
                <a:spcPts val="3240"/>
              </a:lnSpc>
              <a:spcBef>
                <a:spcPts val="600"/>
              </a:spcBef>
              <a:spcAft>
                <a:spcPts val="600"/>
              </a:spcAft>
              <a:buClr>
                <a:schemeClr val="bg1"/>
              </a:buClr>
            </a:pPr>
            <a:r>
              <a:rPr lang="en-US" sz="2400" dirty="0" err="1">
                <a:solidFill>
                  <a:schemeClr val="bg1"/>
                </a:solidFill>
              </a:rPr>
              <a:t>BsAbs</a:t>
            </a:r>
            <a:endParaRPr lang="en-US" sz="2400" dirty="0">
              <a:solidFill>
                <a:schemeClr val="bg1"/>
              </a:solidFill>
            </a:endParaRPr>
          </a:p>
          <a:p>
            <a:pPr>
              <a:lnSpc>
                <a:spcPts val="3240"/>
              </a:lnSpc>
              <a:spcBef>
                <a:spcPts val="600"/>
              </a:spcBef>
              <a:spcAft>
                <a:spcPts val="600"/>
              </a:spcAft>
            </a:pPr>
            <a:r>
              <a:rPr lang="en-US" sz="2400" dirty="0">
                <a:solidFill>
                  <a:schemeClr val="tx1"/>
                </a:solidFill>
              </a:rPr>
              <a:t>CAR T (Signal 1/Signal 2 phenomenon)</a:t>
            </a: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37349708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87184-BDBE-EC1D-2C97-BB49455F8D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87C6974-0C10-ABF9-E667-97D3A69BF875}"/>
              </a:ext>
            </a:extLst>
          </p:cNvPr>
          <p:cNvSpPr/>
          <p:nvPr/>
        </p:nvSpPr>
        <p:spPr bwMode="auto">
          <a:xfrm>
            <a:off x="508421" y="2528274"/>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DAE4472D-CE92-4BF6-1FCB-56BD508313E0}"/>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67BC502C-3404-5373-915A-F717B1512FAF}"/>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bg1"/>
                </a:solidFill>
              </a:rPr>
              <a:t>Module 2: 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1903635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9E8B64-9E61-5C60-88CE-5BB955D009EF}"/>
              </a:ext>
            </a:extLst>
          </p:cNvPr>
          <p:cNvSpPr/>
          <p:nvPr/>
        </p:nvSpPr>
        <p:spPr>
          <a:xfrm>
            <a:off x="0" y="0"/>
            <a:ext cx="12192000" cy="53167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http://imagebank.hematology.org/getimagebyid/2050?size=3">
            <a:extLst>
              <a:ext uri="{FF2B5EF4-FFF2-40B4-BE49-F238E27FC236}">
                <a16:creationId xmlns:a16="http://schemas.microsoft.com/office/drawing/2014/main" id="{220069FA-719E-DF3C-7C37-6B3B03E2CCB5}"/>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a:ext>
            </a:extLst>
          </a:blip>
          <a:srcRect b="25720"/>
          <a:stretch/>
        </p:blipFill>
        <p:spPr bwMode="auto">
          <a:xfrm>
            <a:off x="0" y="0"/>
            <a:ext cx="12192000" cy="53276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58216" y="262569"/>
            <a:ext cx="10034100" cy="2703053"/>
          </a:xfrm>
        </p:spPr>
        <p:txBody>
          <a:bodyPr>
            <a:normAutofit/>
          </a:bodyPr>
          <a:lstStyle/>
          <a:p>
            <a:pPr algn="l"/>
            <a:r>
              <a:rPr lang="en-AU" b="1" dirty="0">
                <a:solidFill>
                  <a:schemeClr val="bg1"/>
                </a:solidFill>
                <a:effectLst>
                  <a:outerShdw blurRad="50800" dist="38100" dir="2700000" algn="tl" rotWithShape="0">
                    <a:prstClr val="black">
                      <a:alpha val="40000"/>
                    </a:prstClr>
                  </a:outerShdw>
                </a:effectLst>
              </a:rPr>
              <a:t>Current use of bispecific antibodies in FL</a:t>
            </a:r>
            <a:endParaRPr lang="en-US" sz="4400" b="1" i="1" dirty="0">
              <a:solidFill>
                <a:schemeClr val="bg1"/>
              </a:solidFill>
              <a:effectLst>
                <a:outerShdw blurRad="50800" dist="38100" dir="2700000" algn="tl" rotWithShape="0">
                  <a:prstClr val="black">
                    <a:alpha val="40000"/>
                  </a:prstClr>
                </a:outerShdw>
              </a:effectLst>
            </a:endParaRPr>
          </a:p>
        </p:txBody>
      </p:sp>
      <p:sp>
        <p:nvSpPr>
          <p:cNvPr id="7" name="TextBox 6"/>
          <p:cNvSpPr txBox="1"/>
          <p:nvPr/>
        </p:nvSpPr>
        <p:spPr>
          <a:xfrm>
            <a:off x="103932" y="5316729"/>
            <a:ext cx="10311812" cy="1356140"/>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E2841"/>
                </a:solidFill>
                <a:effectLst/>
                <a:uLnTx/>
                <a:uFillTx/>
                <a:latin typeface="Aptos" panose="02110004020202020204"/>
                <a:ea typeface="Helvetica Neue" panose="02000503000000020004" pitchFamily="2" charset="0"/>
                <a:cs typeface="Helvetica Neue" panose="02000503000000020004" pitchFamily="2" charset="0"/>
              </a:rPr>
              <a:t>Professor Chan Cheah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solidFill>
                <a:effectLst/>
                <a:uLnTx/>
                <a:uFillTx/>
                <a:latin typeface="Aptos" panose="02110004020202020204"/>
                <a:ea typeface="Helvetica Neue" panose="02000503000000020004" pitchFamily="2" charset="0"/>
                <a:cs typeface="Helvetica Neue" panose="02000503000000020004" pitchFamily="2" charset="0"/>
              </a:rPr>
              <a:t>Lymphoma lead and Fellowship program director</a:t>
            </a:r>
            <a:br>
              <a:rPr kumimoji="0" lang="en-US" sz="1600" b="0" i="0" u="none" strike="noStrike" kern="1200" cap="none" spc="0" normalizeH="0" baseline="0" noProof="0" dirty="0">
                <a:ln>
                  <a:noFill/>
                </a:ln>
                <a:solidFill>
                  <a:srgbClr val="0E2841"/>
                </a:solidFill>
                <a:effectLst/>
                <a:uLnTx/>
                <a:uFillTx/>
                <a:latin typeface="Aptos" panose="02110004020202020204"/>
                <a:ea typeface="Helvetica Neue" panose="02000503000000020004" pitchFamily="2" charset="0"/>
                <a:cs typeface="Helvetica Neue" panose="02000503000000020004" pitchFamily="2" charset="0"/>
              </a:rPr>
            </a:br>
            <a:r>
              <a:rPr kumimoji="0" lang="en-US" sz="1600" b="0" i="0" u="none" strike="noStrike" kern="1200" cap="none" spc="0" normalizeH="0" baseline="0" noProof="0" dirty="0">
                <a:ln>
                  <a:noFill/>
                </a:ln>
                <a:solidFill>
                  <a:srgbClr val="0E2841"/>
                </a:solidFill>
                <a:effectLst/>
                <a:uLnTx/>
                <a:uFillTx/>
                <a:latin typeface="Aptos" panose="02110004020202020204"/>
                <a:ea typeface="Helvetica Neue" panose="02000503000000020004" pitchFamily="2" charset="0"/>
                <a:cs typeface="Helvetica Neue" panose="02000503000000020004" pitchFamily="2" charset="0"/>
              </a:rPr>
              <a:t>Sir Charles Gairdner Hospital</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41"/>
                </a:solidFill>
                <a:effectLst/>
                <a:uLnTx/>
                <a:uFillTx/>
                <a:latin typeface="Aptos" panose="02110004020202020204"/>
                <a:ea typeface="Helvetica Neue" panose="02000503000000020004" pitchFamily="2" charset="0"/>
                <a:cs typeface="Helvetica Neue" panose="02000503000000020004" pitchFamily="2" charset="0"/>
              </a:rPr>
              <a:t>Perth, Western Australia</a:t>
            </a:r>
          </a:p>
        </p:txBody>
      </p:sp>
    </p:spTree>
    <p:extLst>
      <p:ext uri="{BB962C8B-B14F-4D97-AF65-F5344CB8AC3E}">
        <p14:creationId xmlns:p14="http://schemas.microsoft.com/office/powerpoint/2010/main" val="29883957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lvl="0" algn="ctr">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 – </a:t>
            </a:r>
            <a:r>
              <a:rPr lang="en-US" sz="3200" dirty="0">
                <a:solidFill>
                  <a:srgbClr val="0432FF"/>
                </a:solidFill>
                <a:latin typeface="Calibri" panose="020F0502020204030204" pitchFamily="34" charset="0"/>
                <a:cs typeface="Calibri" panose="020F0502020204030204" pitchFamily="34" charset="0"/>
              </a:rPr>
              <a:t>Prof </a:t>
            </a: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Cheah</a:t>
            </a:r>
          </a:p>
        </p:txBody>
      </p:sp>
      <p:sp>
        <p:nvSpPr>
          <p:cNvPr id="7" name="TextBox 6">
            <a:extLst>
              <a:ext uri="{FF2B5EF4-FFF2-40B4-BE49-F238E27FC236}">
                <a16:creationId xmlns:a16="http://schemas.microsoft.com/office/drawing/2014/main" id="{05098740-F3F9-F498-61F2-A4E785F7486B}"/>
              </a:ext>
            </a:extLst>
          </p:cNvPr>
          <p:cNvSpPr txBox="1"/>
          <p:nvPr/>
        </p:nvSpPr>
        <p:spPr>
          <a:xfrm>
            <a:off x="540367" y="1089261"/>
            <a:ext cx="10717441" cy="5449502"/>
          </a:xfrm>
          <a:prstGeom prst="rect">
            <a:avLst/>
          </a:prstGeom>
          <a:noFill/>
        </p:spPr>
        <p:txBody>
          <a:bodyPr wrap="square">
            <a:noAutofit/>
          </a:bodyPr>
          <a:lstStyle/>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Qualls D, Salles G. Prospects in the management of patients with follicular lymphoma beyond first-line therapy. </a:t>
            </a:r>
            <a:r>
              <a:rPr lang="en-US" sz="1800" b="0" i="1" dirty="0" err="1">
                <a:solidFill>
                  <a:srgbClr val="000000"/>
                </a:solidFill>
                <a:latin typeface="Calibri"/>
              </a:rPr>
              <a:t>Haematologica</a:t>
            </a:r>
            <a:r>
              <a:rPr lang="en-US" sz="1800" b="0" dirty="0">
                <a:solidFill>
                  <a:srgbClr val="000000"/>
                </a:solidFill>
                <a:latin typeface="Calibri"/>
              </a:rPr>
              <a:t> 2022;107(1):19-34.</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Engelberts PJ et al. DuoBody-CD3xCD20 induces potent T-cell-mediated killing of malignant B cells in preclinical models and provides opportunities for subcutaneous dosing. </a:t>
            </a:r>
            <a:r>
              <a:rPr lang="en-US" sz="1800" b="0" i="1" dirty="0" err="1">
                <a:solidFill>
                  <a:srgbClr val="000000"/>
                </a:solidFill>
                <a:latin typeface="Calibri"/>
              </a:rPr>
              <a:t>EBioMedicine</a:t>
            </a:r>
            <a:r>
              <a:rPr lang="en-US" sz="1800" b="0" i="1" dirty="0">
                <a:solidFill>
                  <a:srgbClr val="000000"/>
                </a:solidFill>
                <a:latin typeface="Calibri"/>
              </a:rPr>
              <a:t> </a:t>
            </a:r>
            <a:r>
              <a:rPr lang="en-US" sz="1800" b="0" dirty="0">
                <a:solidFill>
                  <a:srgbClr val="000000"/>
                </a:solidFill>
                <a:latin typeface="Calibri"/>
              </a:rPr>
              <a:t>2020:52:102625.</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Schuster SJ. Bispecific antibodies for the treatment of lymphomas: Promises and challenges. </a:t>
            </a:r>
            <a:r>
              <a:rPr lang="en-US" sz="1800" b="0" i="1" dirty="0" err="1">
                <a:solidFill>
                  <a:srgbClr val="000000"/>
                </a:solidFill>
                <a:latin typeface="Calibri"/>
              </a:rPr>
              <a:t>Hematol</a:t>
            </a:r>
            <a:r>
              <a:rPr lang="en-US" sz="1800" b="0" i="1" dirty="0">
                <a:solidFill>
                  <a:srgbClr val="000000"/>
                </a:solidFill>
                <a:latin typeface="Calibri"/>
              </a:rPr>
              <a:t> Oncol</a:t>
            </a:r>
            <a:r>
              <a:rPr lang="en-US" sz="1800" b="0" dirty="0">
                <a:solidFill>
                  <a:srgbClr val="000000"/>
                </a:solidFill>
                <a:latin typeface="Calibri"/>
              </a:rPr>
              <a:t> 2021;39(Suppl 1):113-6.</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You G et al. Bispecific antibodies: A smart arsenal for cancer immunotherapies. </a:t>
            </a:r>
            <a:r>
              <a:rPr lang="en-US" sz="1800" b="0" i="1" dirty="0">
                <a:solidFill>
                  <a:srgbClr val="000000"/>
                </a:solidFill>
                <a:latin typeface="Calibri"/>
              </a:rPr>
              <a:t>Vaccines (Basel) </a:t>
            </a:r>
            <a:r>
              <a:rPr lang="en-US" sz="1800" b="0" dirty="0">
                <a:solidFill>
                  <a:srgbClr val="000000"/>
                </a:solidFill>
                <a:latin typeface="Calibri"/>
              </a:rPr>
              <a:t>2021;9(7):724.</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Budde E et al. Fixed treatment duration </a:t>
            </a:r>
            <a:r>
              <a:rPr lang="en-US" sz="1800" b="0" dirty="0" err="1">
                <a:solidFill>
                  <a:srgbClr val="000000"/>
                </a:solidFill>
                <a:latin typeface="Calibri"/>
              </a:rPr>
              <a:t>mosunetuzumab</a:t>
            </a:r>
            <a:r>
              <a:rPr lang="en-US" sz="1800" b="0" dirty="0">
                <a:solidFill>
                  <a:srgbClr val="000000"/>
                </a:solidFill>
                <a:latin typeface="Calibri"/>
              </a:rPr>
              <a:t> continues to demonstrate clinically meaningful outcomes in patients with relapsed/refractory (R/R) follicular lymphoma (FL) after ≥2 prior therapies: 5-year follow-up of a pivotal Phase II study. ASH 2025;Abstract 5352.</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Linton KM et al. </a:t>
            </a:r>
            <a:r>
              <a:rPr lang="en-US" sz="1800" b="0" dirty="0" err="1">
                <a:solidFill>
                  <a:srgbClr val="000000"/>
                </a:solidFill>
                <a:latin typeface="Calibri"/>
              </a:rPr>
              <a:t>Epcoritamab</a:t>
            </a:r>
            <a:r>
              <a:rPr lang="en-US" sz="1800" b="0" dirty="0">
                <a:solidFill>
                  <a:srgbClr val="000000"/>
                </a:solidFill>
                <a:latin typeface="Calibri"/>
              </a:rPr>
              <a:t> monotherapy in patients with relapsed or refractory follicular lymphoma (EPCORE NHL-1): A phase 2 cohort of a single-arm, </a:t>
            </a:r>
            <a:r>
              <a:rPr lang="en-US" sz="1800" b="0" dirty="0" err="1">
                <a:solidFill>
                  <a:srgbClr val="000000"/>
                </a:solidFill>
                <a:latin typeface="Calibri"/>
              </a:rPr>
              <a:t>multicentre</a:t>
            </a:r>
            <a:r>
              <a:rPr lang="en-US" sz="1800" b="0" dirty="0">
                <a:solidFill>
                  <a:srgbClr val="000000"/>
                </a:solidFill>
                <a:latin typeface="Calibri"/>
              </a:rPr>
              <a:t> study. </a:t>
            </a:r>
            <a:r>
              <a:rPr lang="en-US" sz="1800" b="0" i="1" dirty="0">
                <a:solidFill>
                  <a:srgbClr val="000000"/>
                </a:solidFill>
                <a:latin typeface="Calibri"/>
              </a:rPr>
              <a:t>Lancet </a:t>
            </a:r>
            <a:r>
              <a:rPr lang="en-US" sz="1800" b="0" i="1" dirty="0" err="1">
                <a:solidFill>
                  <a:srgbClr val="000000"/>
                </a:solidFill>
                <a:latin typeface="Calibri"/>
              </a:rPr>
              <a:t>Haematol</a:t>
            </a:r>
            <a:r>
              <a:rPr lang="en-US" sz="1800" b="0" i="1" dirty="0">
                <a:solidFill>
                  <a:srgbClr val="000000"/>
                </a:solidFill>
                <a:latin typeface="Calibri"/>
              </a:rPr>
              <a:t> </a:t>
            </a:r>
            <a:r>
              <a:rPr lang="en-US" sz="1800" b="0" dirty="0">
                <a:solidFill>
                  <a:srgbClr val="000000"/>
                </a:solidFill>
                <a:latin typeface="Calibri"/>
              </a:rPr>
              <a:t>2024;11(8):e593-605.</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Falchi L et al. Primary phase 3 results from the </a:t>
            </a:r>
            <a:r>
              <a:rPr lang="en-US" sz="1800" b="0" dirty="0" err="1">
                <a:solidFill>
                  <a:srgbClr val="000000"/>
                </a:solidFill>
                <a:latin typeface="Calibri"/>
              </a:rPr>
              <a:t>epcore</a:t>
            </a:r>
            <a:r>
              <a:rPr lang="en-US" sz="1800" b="0" dirty="0">
                <a:solidFill>
                  <a:srgbClr val="000000"/>
                </a:solidFill>
                <a:latin typeface="Calibri"/>
              </a:rPr>
              <a:t> FL-1 trial of </a:t>
            </a:r>
            <a:r>
              <a:rPr lang="en-US" sz="1800" b="0" dirty="0" err="1">
                <a:solidFill>
                  <a:srgbClr val="000000"/>
                </a:solidFill>
                <a:latin typeface="Calibri"/>
              </a:rPr>
              <a:t>epcoritamab</a:t>
            </a:r>
            <a:r>
              <a:rPr lang="en-US" sz="1800" b="0" dirty="0">
                <a:solidFill>
                  <a:srgbClr val="000000"/>
                </a:solidFill>
                <a:latin typeface="Calibri"/>
              </a:rPr>
              <a:t> with rituximab and lenalidomide (R2) versus R2 for relapsed or refractory follicular lymphoma. ASH 2025;Abstract 466.</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Crombie JL et al. Consensus recommendations on the management of toxicity associated with CD3×CD20 bispecific antibody therapy. </a:t>
            </a:r>
            <a:r>
              <a:rPr lang="en-US" sz="1800" b="0" i="1" dirty="0">
                <a:solidFill>
                  <a:srgbClr val="000000"/>
                </a:solidFill>
                <a:latin typeface="Calibri"/>
              </a:rPr>
              <a:t>Blood </a:t>
            </a:r>
            <a:r>
              <a:rPr lang="en-US" sz="1800" b="0" dirty="0">
                <a:solidFill>
                  <a:srgbClr val="000000"/>
                </a:solidFill>
                <a:latin typeface="Calibri"/>
              </a:rPr>
              <a:t>2024;143:1565-75. </a:t>
            </a:r>
          </a:p>
          <a:p>
            <a:pPr marL="285750" indent="-285750" defTabSz="914400" fontAlgn="auto">
              <a:spcBef>
                <a:spcPts val="0"/>
              </a:spcBef>
              <a:spcAft>
                <a:spcPts val="0"/>
              </a:spcAft>
              <a:buFont typeface="Arial" panose="020B0604020202020204" pitchFamily="34" charset="0"/>
              <a:buChar char="•"/>
              <a:defRPr/>
            </a:pPr>
            <a:r>
              <a:rPr lang="en-US" sz="1800" b="0" dirty="0">
                <a:solidFill>
                  <a:srgbClr val="000000"/>
                </a:solidFill>
                <a:latin typeface="Calibri"/>
              </a:rPr>
              <a:t>Reynolds GK et al. Infections in patients with lymphoma treated with bispecific antibodies: A systematic review and meta-analysis. </a:t>
            </a:r>
            <a:r>
              <a:rPr lang="en-US" sz="1800" b="0" i="1" dirty="0">
                <a:solidFill>
                  <a:srgbClr val="000000"/>
                </a:solidFill>
                <a:latin typeface="Calibri"/>
              </a:rPr>
              <a:t>Blood Adv</a:t>
            </a:r>
            <a:r>
              <a:rPr lang="en-US" sz="1800" b="0" dirty="0">
                <a:solidFill>
                  <a:srgbClr val="000000"/>
                </a:solidFill>
                <a:latin typeface="Calibri"/>
              </a:rPr>
              <a:t> 2024;8:3555-9. </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DC621-E237-CB18-F816-D1DF86272CF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1A9DE02-8D61-9643-5CEA-07A6821A1A1B}"/>
              </a:ext>
            </a:extLst>
          </p:cNvPr>
          <p:cNvSpPr/>
          <p:nvPr/>
        </p:nvSpPr>
        <p:spPr bwMode="auto">
          <a:xfrm>
            <a:off x="672927" y="3582897"/>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ectangle 4">
            <a:extLst>
              <a:ext uri="{FF2B5EF4-FFF2-40B4-BE49-F238E27FC236}">
                <a16:creationId xmlns:a16="http://schemas.microsoft.com/office/drawing/2014/main" id="{A0D9B3B1-58D4-4809-2332-FF3AA5928770}"/>
              </a:ext>
            </a:extLst>
          </p:cNvPr>
          <p:cNvSpPr/>
          <p:nvPr/>
        </p:nvSpPr>
        <p:spPr bwMode="auto">
          <a:xfrm>
            <a:off x="672927" y="4677919"/>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3" name="Rectangle 2">
            <a:extLst>
              <a:ext uri="{FF2B5EF4-FFF2-40B4-BE49-F238E27FC236}">
                <a16:creationId xmlns:a16="http://schemas.microsoft.com/office/drawing/2014/main" id="{ED06DA84-936D-B59C-8AD1-8D764BDB1761}"/>
              </a:ext>
            </a:extLst>
          </p:cNvPr>
          <p:cNvSpPr/>
          <p:nvPr/>
        </p:nvSpPr>
        <p:spPr bwMode="auto">
          <a:xfrm>
            <a:off x="672927" y="2476585"/>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B612A643-C5CF-BF1C-71CE-3204068C5700}"/>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6A43EA8F-9E4E-60B2-1374-E4B659B1BA64}"/>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2: </a:t>
            </a:r>
            <a:r>
              <a:rPr lang="en-US" sz="2800" dirty="0">
                <a:solidFill>
                  <a:schemeClr val="tx1"/>
                </a:solidFill>
              </a:rPr>
              <a:t>Second-Line Treatment</a:t>
            </a:r>
          </a:p>
          <a:p>
            <a:pPr>
              <a:lnSpc>
                <a:spcPts val="3240"/>
              </a:lnSpc>
              <a:spcBef>
                <a:spcPts val="600"/>
              </a:spcBef>
              <a:spcAft>
                <a:spcPts val="600"/>
              </a:spcAft>
            </a:pPr>
            <a:r>
              <a:rPr lang="en-US" sz="2400" dirty="0">
                <a:solidFill>
                  <a:schemeClr val="tx1"/>
                </a:solidFill>
              </a:rPr>
              <a:t>Indications to treat relapsed FL: PFS vs TTNT</a:t>
            </a:r>
          </a:p>
          <a:p>
            <a:pPr>
              <a:lnSpc>
                <a:spcPts val="3240"/>
              </a:lnSpc>
              <a:spcBef>
                <a:spcPts val="600"/>
              </a:spcBef>
              <a:spcAft>
                <a:spcPts val="600"/>
              </a:spcAft>
            </a:pPr>
            <a:r>
              <a:rPr lang="en-US" sz="2400" dirty="0">
                <a:solidFill>
                  <a:schemeClr val="bg1"/>
                </a:solidFill>
              </a:rPr>
              <a:t>Mosunetuzumab monotherapy at 5 years: PFS 36%, TTNT 64 months, OS 78%</a:t>
            </a:r>
          </a:p>
          <a:p>
            <a:pPr>
              <a:lnSpc>
                <a:spcPts val="3240"/>
              </a:lnSpc>
              <a:spcBef>
                <a:spcPts val="600"/>
              </a:spcBef>
              <a:spcAft>
                <a:spcPts val="600"/>
              </a:spcAft>
            </a:pPr>
            <a:r>
              <a:rPr lang="en-US" sz="2400" dirty="0">
                <a:solidFill>
                  <a:schemeClr val="tx1"/>
                </a:solidFill>
              </a:rPr>
              <a:t>EPCORE FL-1 – </a:t>
            </a:r>
            <a:r>
              <a:rPr lang="en-US" sz="2400" dirty="0" err="1">
                <a:solidFill>
                  <a:schemeClr val="tx1"/>
                </a:solidFill>
              </a:rPr>
              <a:t>Epcoritamab</a:t>
            </a:r>
            <a:r>
              <a:rPr lang="en-US" sz="2400" dirty="0">
                <a:solidFill>
                  <a:schemeClr val="tx1"/>
                </a:solidFill>
              </a:rPr>
              <a:t> with R</a:t>
            </a:r>
            <a:r>
              <a:rPr lang="en-US" sz="2400" baseline="30000" dirty="0">
                <a:solidFill>
                  <a:schemeClr val="tx1"/>
                </a:solidFill>
              </a:rPr>
              <a:t>2</a:t>
            </a:r>
            <a:r>
              <a:rPr lang="en-US" sz="2400" dirty="0">
                <a:solidFill>
                  <a:schemeClr val="tx1"/>
                </a:solidFill>
              </a:rPr>
              <a:t>: PFS HR 0.21, OS HR 0.38</a:t>
            </a:r>
          </a:p>
          <a:p>
            <a:pPr>
              <a:lnSpc>
                <a:spcPts val="3240"/>
              </a:lnSpc>
              <a:spcBef>
                <a:spcPts val="600"/>
              </a:spcBef>
              <a:spcAft>
                <a:spcPts val="600"/>
              </a:spcAft>
            </a:pPr>
            <a:r>
              <a:rPr lang="en-US" sz="2400" dirty="0">
                <a:solidFill>
                  <a:schemeClr val="bg1"/>
                </a:solidFill>
              </a:rPr>
              <a:t>CELESTIMO – </a:t>
            </a:r>
            <a:r>
              <a:rPr lang="en-US" sz="2400" dirty="0" err="1">
                <a:solidFill>
                  <a:schemeClr val="bg1"/>
                </a:solidFill>
              </a:rPr>
              <a:t>Mosunetuzumab</a:t>
            </a:r>
            <a:r>
              <a:rPr lang="en-US" sz="2400" dirty="0">
                <a:solidFill>
                  <a:schemeClr val="bg1"/>
                </a:solidFill>
              </a:rPr>
              <a:t>/lenalidomide (press release)</a:t>
            </a:r>
          </a:p>
          <a:p>
            <a:pPr>
              <a:lnSpc>
                <a:spcPts val="3240"/>
              </a:lnSpc>
              <a:spcBef>
                <a:spcPts val="600"/>
              </a:spcBef>
              <a:spcAft>
                <a:spcPts val="600"/>
              </a:spcAft>
            </a:pPr>
            <a:r>
              <a:rPr lang="en-US" sz="2400" dirty="0">
                <a:solidFill>
                  <a:schemeClr val="tx1"/>
                </a:solidFill>
              </a:rPr>
              <a:t>Second line: EPCORE FL-1, CELESTIMO, </a:t>
            </a:r>
            <a:r>
              <a:rPr lang="en-US" sz="2400" dirty="0" err="1">
                <a:solidFill>
                  <a:schemeClr val="tx1"/>
                </a:solidFill>
              </a:rPr>
              <a:t>inMIND</a:t>
            </a:r>
            <a:endParaRPr lang="en-US" sz="2400" dirty="0">
              <a:solidFill>
                <a:schemeClr val="tx1"/>
              </a:solidFill>
            </a:endParaRPr>
          </a:p>
          <a:p>
            <a:pPr>
              <a:lnSpc>
                <a:spcPts val="3240"/>
              </a:lnSpc>
              <a:spcBef>
                <a:spcPts val="600"/>
              </a:spcBef>
              <a:spcAft>
                <a:spcPts val="600"/>
              </a:spcAft>
            </a:pPr>
            <a:r>
              <a:rPr lang="en-US" sz="2400" dirty="0">
                <a:solidFill>
                  <a:schemeClr val="bg1"/>
                </a:solidFill>
              </a:rPr>
              <a:t>Sequencing of </a:t>
            </a:r>
            <a:r>
              <a:rPr lang="en-US" sz="2400" dirty="0" err="1">
                <a:solidFill>
                  <a:schemeClr val="bg1"/>
                </a:solidFill>
              </a:rPr>
              <a:t>BsAbs</a:t>
            </a:r>
            <a:r>
              <a:rPr lang="en-US" sz="2400" dirty="0">
                <a:solidFill>
                  <a:schemeClr val="bg1"/>
                </a:solidFill>
              </a:rPr>
              <a:t> and CAR T for FL vs DLBCL</a:t>
            </a:r>
          </a:p>
          <a:p>
            <a:pPr marL="98425" indent="0">
              <a:lnSpc>
                <a:spcPts val="3240"/>
              </a:lnSpc>
              <a:spcBef>
                <a:spcPts val="1000"/>
              </a:spcBef>
              <a:spcAft>
                <a:spcPts val="600"/>
              </a:spcAft>
              <a:buNone/>
            </a:pPr>
            <a:r>
              <a:rPr lang="en-US" sz="1800" b="0" dirty="0">
                <a:solidFill>
                  <a:schemeClr val="tx1"/>
                </a:solidFill>
              </a:rPr>
              <a:t>TTNT = time to next treatment; R</a:t>
            </a:r>
            <a:r>
              <a:rPr lang="en-US" sz="1800" b="0" baseline="30000" dirty="0">
                <a:solidFill>
                  <a:schemeClr val="tx1"/>
                </a:solidFill>
              </a:rPr>
              <a:t>2</a:t>
            </a:r>
            <a:r>
              <a:rPr lang="en-US" sz="1800" b="0" dirty="0">
                <a:solidFill>
                  <a:schemeClr val="tx1"/>
                </a:solidFill>
              </a:rPr>
              <a:t> = lenalidomide/rituximab</a:t>
            </a:r>
            <a:endParaRPr lang="en-US" sz="1800" b="0" baseline="30000" dirty="0">
              <a:solidFill>
                <a:schemeClr val="tx1"/>
              </a:solidFill>
            </a:endParaRPr>
          </a:p>
        </p:txBody>
      </p:sp>
    </p:spTree>
    <p:custDataLst>
      <p:tags r:id="rId1"/>
    </p:custDataLst>
    <p:extLst>
      <p:ext uri="{BB962C8B-B14F-4D97-AF65-F5344CB8AC3E}">
        <p14:creationId xmlns:p14="http://schemas.microsoft.com/office/powerpoint/2010/main" val="25469875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5BDA5F91-DD0F-4F59-950A-7D31C1C04AA7}"/>
              </a:ext>
            </a:extLst>
          </p:cNvPr>
          <p:cNvSpPr/>
          <p:nvPr/>
        </p:nvSpPr>
        <p:spPr>
          <a:xfrm>
            <a:off x="556591" y="2145789"/>
            <a:ext cx="4716120" cy="1611661"/>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GB" sz="1866"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3" name="Rectangle 92">
            <a:extLst>
              <a:ext uri="{FF2B5EF4-FFF2-40B4-BE49-F238E27FC236}">
                <a16:creationId xmlns:a16="http://schemas.microsoft.com/office/drawing/2014/main" id="{BA6AEC0D-6F24-4A5C-BB26-E33ED720802B}"/>
              </a:ext>
            </a:extLst>
          </p:cNvPr>
          <p:cNvSpPr/>
          <p:nvPr/>
        </p:nvSpPr>
        <p:spPr>
          <a:xfrm>
            <a:off x="5498254" y="2266728"/>
            <a:ext cx="6126264" cy="1490721"/>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86373" tIns="518240" rIns="86373" bIns="86373" rtlCol="0" anchor="t"/>
          <a:lstStyle/>
          <a:p>
            <a:pPr marL="342789" marR="0" lvl="0" indent="-342789" algn="l" defTabSz="1096923" rtl="0" eaLnBrk="1" fontAlgn="base" latinLnBrk="0" hangingPunct="1">
              <a:lnSpc>
                <a:spcPct val="100000"/>
              </a:lnSpc>
              <a:spcBef>
                <a:spcPct val="0"/>
              </a:spcBef>
              <a:spcAft>
                <a:spcPct val="0"/>
              </a:spcAft>
              <a:buClr>
                <a:srgbClr val="0066CC"/>
              </a:buClr>
              <a:buSzTx/>
              <a:buFont typeface="Arial" panose="020B0604020202020204" pitchFamily="34" charset="0"/>
              <a:buChar char="•"/>
              <a:tabLst/>
              <a:defRPr/>
            </a:pPr>
            <a:endParaRPr kumimoji="0" lang="en-GB" sz="191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23F0E5E-9A4F-EA41-811D-1FB46195D88E}"/>
              </a:ext>
            </a:extLst>
          </p:cNvPr>
          <p:cNvSpPr>
            <a:spLocks noGrp="1"/>
          </p:cNvSpPr>
          <p:nvPr>
            <p:ph type="title"/>
          </p:nvPr>
        </p:nvSpPr>
        <p:spPr>
          <a:xfrm>
            <a:off x="528775" y="241934"/>
            <a:ext cx="11111550" cy="907252"/>
          </a:xfrm>
        </p:spPr>
        <p:txBody>
          <a:bodyPr/>
          <a:lstStyle/>
          <a:p>
            <a:r>
              <a:rPr lang="en-GB" sz="3200" dirty="0"/>
              <a:t>Phase II Trial Evaluating Mosunetuzumab in Patients with Relapsed/Refractory FL: Study design</a:t>
            </a:r>
            <a:endParaRPr lang="en-US" sz="3200" dirty="0"/>
          </a:p>
        </p:txBody>
      </p:sp>
      <p:sp>
        <p:nvSpPr>
          <p:cNvPr id="49" name="Text Placeholder 83">
            <a:extLst>
              <a:ext uri="{FF2B5EF4-FFF2-40B4-BE49-F238E27FC236}">
                <a16:creationId xmlns:a16="http://schemas.microsoft.com/office/drawing/2014/main" id="{96775586-2628-49B7-BE82-A20DCE22D64D}"/>
              </a:ext>
            </a:extLst>
          </p:cNvPr>
          <p:cNvSpPr>
            <a:spLocks noGrp="1"/>
          </p:cNvSpPr>
          <p:nvPr>
            <p:ph type="body" sz="quarter" idx="11"/>
          </p:nvPr>
        </p:nvSpPr>
        <p:spPr>
          <a:xfrm>
            <a:off x="528769" y="6259169"/>
            <a:ext cx="5567231" cy="359722"/>
          </a:xfrm>
        </p:spPr>
        <p:txBody>
          <a:bodyPr/>
          <a:lstStyle/>
          <a:p>
            <a:r>
              <a:rPr lang="en-GB" sz="933" dirty="0"/>
              <a:t>D, day; ECOG PS, Eastern Cooperative Oncology Group performance status; </a:t>
            </a:r>
            <a:br>
              <a:rPr lang="en-GB" sz="933" dirty="0"/>
            </a:br>
            <a:r>
              <a:rPr lang="en-GB" sz="933" dirty="0"/>
              <a:t>IV, intravenous; PR, partial response; SD, stable disease.</a:t>
            </a:r>
          </a:p>
        </p:txBody>
      </p:sp>
      <p:sp>
        <p:nvSpPr>
          <p:cNvPr id="82" name="Rounded Rectangle 2015">
            <a:extLst>
              <a:ext uri="{FF2B5EF4-FFF2-40B4-BE49-F238E27FC236}">
                <a16:creationId xmlns:a16="http://schemas.microsoft.com/office/drawing/2014/main" id="{9F1C8146-630B-4CC8-B875-3810977C2C1C}"/>
              </a:ext>
            </a:extLst>
          </p:cNvPr>
          <p:cNvSpPr/>
          <p:nvPr/>
        </p:nvSpPr>
        <p:spPr>
          <a:xfrm>
            <a:off x="556591" y="2056940"/>
            <a:ext cx="4716120" cy="363570"/>
          </a:xfrm>
          <a:prstGeom prst="round1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r>
              <a:rPr kumimoji="0" lang="en-US" sz="1599" b="1" i="0" u="none" strike="noStrike" kern="1200" cap="none" spc="0" normalizeH="0" baseline="0" noProof="0" dirty="0">
                <a:ln>
                  <a:noFill/>
                </a:ln>
                <a:solidFill>
                  <a:srgbClr val="FFFFFF"/>
                </a:solidFill>
                <a:effectLst/>
                <a:uLnTx/>
                <a:uFillTx/>
                <a:latin typeface="Arial" panose="020B0604020202020204"/>
                <a:ea typeface="+mn-ea"/>
                <a:cs typeface="+mn-cs"/>
              </a:rPr>
              <a:t>Key inclusion criteria</a:t>
            </a:r>
            <a:endParaRPr kumimoji="0" lang="en-GB" sz="1599"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0" name="Text Placeholder 5">
            <a:extLst>
              <a:ext uri="{FF2B5EF4-FFF2-40B4-BE49-F238E27FC236}">
                <a16:creationId xmlns:a16="http://schemas.microsoft.com/office/drawing/2014/main" id="{BC118E3D-1B04-45B1-8321-223EEF5BD1F3}"/>
              </a:ext>
            </a:extLst>
          </p:cNvPr>
          <p:cNvSpPr txBox="1">
            <a:spLocks/>
          </p:cNvSpPr>
          <p:nvPr/>
        </p:nvSpPr>
        <p:spPr>
          <a:xfrm>
            <a:off x="5560713" y="2083052"/>
            <a:ext cx="6004420" cy="1573737"/>
          </a:xfrm>
          <a:prstGeom prst="rect">
            <a:avLst/>
          </a:prstGeom>
        </p:spPr>
        <p:txBody>
          <a:bodyPr lIns="86373" tIns="475053" rIns="86373" bIns="0"/>
          <a:lstStyle>
            <a:lvl1pPr marL="176952" indent="-176952" algn="l" rtl="0" eaLnBrk="1" fontAlgn="base" hangingPunct="1">
              <a:spcBef>
                <a:spcPts val="0"/>
              </a:spcBef>
              <a:spcAft>
                <a:spcPts val="600"/>
              </a:spcAft>
              <a:buClr>
                <a:schemeClr val="accent6"/>
              </a:buClr>
              <a:buFont typeface="Arial" pitchFamily="34" charset="0"/>
              <a:buChar char="•"/>
              <a:tabLst>
                <a:tab pos="171671" algn="l"/>
              </a:tabLst>
              <a:defRPr sz="1800" kern="1200">
                <a:solidFill>
                  <a:schemeClr val="tx1"/>
                </a:solidFill>
                <a:latin typeface="+mn-lt"/>
                <a:ea typeface="+mn-ea"/>
                <a:cs typeface="Arial" pitchFamily="34" charset="0"/>
              </a:defRPr>
            </a:lvl1pPr>
            <a:lvl2pPr marL="422567" indent="-231092" algn="l" rtl="0" eaLnBrk="1" fontAlgn="base" hangingPunct="1">
              <a:spcBef>
                <a:spcPts val="0"/>
              </a:spcBef>
              <a:spcAft>
                <a:spcPts val="600"/>
              </a:spcAft>
              <a:buClr>
                <a:schemeClr val="accent6"/>
              </a:buClr>
              <a:buFont typeface="Arial" pitchFamily="34" charset="0"/>
              <a:buChar char="–"/>
              <a:defRPr sz="1600" kern="1200">
                <a:solidFill>
                  <a:schemeClr val="tx1"/>
                </a:solidFill>
                <a:latin typeface="+mn-lt"/>
                <a:ea typeface="+mn-ea"/>
                <a:cs typeface="Arial" pitchFamily="34" charset="0"/>
              </a:defRPr>
            </a:lvl2pPr>
            <a:lvl3pPr marL="608761" indent="-182230" algn="l" rtl="0" eaLnBrk="1" fontAlgn="base" hangingPunct="1">
              <a:spcBef>
                <a:spcPts val="0"/>
              </a:spcBef>
              <a:spcAft>
                <a:spcPts val="600"/>
              </a:spcAft>
              <a:buClr>
                <a:schemeClr val="accent6"/>
              </a:buClr>
              <a:buFont typeface="Arial" pitchFamily="34" charset="0"/>
              <a:buChar char="•"/>
              <a:defRPr sz="1400" kern="1200">
                <a:solidFill>
                  <a:schemeClr val="tx1"/>
                </a:solidFill>
                <a:latin typeface="+mn-lt"/>
                <a:ea typeface="+mn-ea"/>
                <a:cs typeface="Arial" pitchFamily="34" charset="0"/>
              </a:defRPr>
            </a:lvl3pPr>
            <a:lvl4pPr marL="789674" indent="-175632" algn="l" rtl="0" eaLnBrk="1" fontAlgn="base" hangingPunct="1">
              <a:spcBef>
                <a:spcPts val="0"/>
              </a:spcBef>
              <a:spcAft>
                <a:spcPts val="600"/>
              </a:spcAft>
              <a:buClr>
                <a:schemeClr val="accent6"/>
              </a:buClr>
              <a:buFont typeface="Arial" pitchFamily="34" charset="0"/>
              <a:buChar char="•"/>
              <a:defRPr sz="1400" kern="1200">
                <a:solidFill>
                  <a:schemeClr val="tx1"/>
                </a:solidFill>
                <a:latin typeface="+mn-lt"/>
                <a:ea typeface="+mn-ea"/>
                <a:cs typeface="Arial" pitchFamily="34" charset="0"/>
              </a:defRPr>
            </a:lvl4pPr>
            <a:lvl5pPr marL="1711401" indent="-190156" algn="l" rtl="0" eaLnBrk="1" fontAlgn="base" hangingPunct="1">
              <a:spcBef>
                <a:spcPct val="20000"/>
              </a:spcBef>
              <a:spcAft>
                <a:spcPct val="0"/>
              </a:spcAft>
              <a:buFont typeface="Arial" charset="0"/>
              <a:buChar char="»"/>
              <a:defRPr sz="1667" kern="1200">
                <a:solidFill>
                  <a:schemeClr val="tx1"/>
                </a:solidFill>
                <a:latin typeface="Arial" pitchFamily="34" charset="0"/>
                <a:ea typeface="+mn-ea"/>
                <a:cs typeface="Arial" pitchFamily="34" charset="0"/>
              </a:defRPr>
            </a:lvl5pPr>
            <a:lvl6pPr marL="2091711"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2023"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2336"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2645"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pPr marL="212274" marR="0" lvl="0" indent="-212274" algn="l" defTabSz="1096923"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Study met its primary endpoint: 60% CR rate versus 14% historic control (p&lt;0.0001)</a:t>
            </a:r>
            <a:r>
              <a:rPr kumimoji="0" lang="en-GB" sz="1599" b="0" i="0" u="none" strike="noStrike" kern="1200" cap="none" spc="0" normalizeH="0" baseline="30000" noProof="0" dirty="0">
                <a:ln>
                  <a:noFill/>
                </a:ln>
                <a:solidFill>
                  <a:srgbClr val="000000"/>
                </a:solidFill>
                <a:effectLst/>
                <a:uLnTx/>
                <a:uFillTx/>
                <a:latin typeface="Arial" panose="020B0604020202020204"/>
                <a:ea typeface="+mn-ea"/>
                <a:cs typeface="Arial" pitchFamily="34" charset="0"/>
              </a:rPr>
              <a:t>1,2</a:t>
            </a:r>
            <a:endPar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endParaRPr>
          </a:p>
          <a:p>
            <a:pPr marL="212274" marR="0" lvl="0" indent="-212274" algn="l" defTabSz="1096923"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Updated efficacy and safety analysis with median 37.4 months of follow-up</a:t>
            </a:r>
          </a:p>
        </p:txBody>
      </p:sp>
      <p:sp>
        <p:nvSpPr>
          <p:cNvPr id="94" name="Rounded Rectangle 2015">
            <a:extLst>
              <a:ext uri="{FF2B5EF4-FFF2-40B4-BE49-F238E27FC236}">
                <a16:creationId xmlns:a16="http://schemas.microsoft.com/office/drawing/2014/main" id="{50EFA411-A577-4EF9-B95F-532085261D40}"/>
              </a:ext>
            </a:extLst>
          </p:cNvPr>
          <p:cNvSpPr/>
          <p:nvPr/>
        </p:nvSpPr>
        <p:spPr>
          <a:xfrm>
            <a:off x="5498253" y="2065095"/>
            <a:ext cx="6126263" cy="372076"/>
          </a:xfrm>
          <a:prstGeom prst="round1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r>
              <a:rPr kumimoji="0" lang="en-US" sz="1679" b="1" i="0" u="none" strike="noStrike" kern="1200" cap="none" spc="0" normalizeH="0" baseline="0" noProof="0" dirty="0">
                <a:ln>
                  <a:noFill/>
                </a:ln>
                <a:solidFill>
                  <a:srgbClr val="FFFFFF"/>
                </a:solidFill>
                <a:effectLst/>
                <a:uLnTx/>
                <a:uFillTx/>
                <a:latin typeface="Arial" panose="020B0604020202020204"/>
                <a:ea typeface="+mn-ea"/>
                <a:cs typeface="+mn-cs"/>
              </a:rPr>
              <a:t>Data analysis</a:t>
            </a:r>
            <a:endParaRPr kumimoji="0" lang="en-GB" sz="1679"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9" name="Right Triangle 88">
            <a:extLst>
              <a:ext uri="{FF2B5EF4-FFF2-40B4-BE49-F238E27FC236}">
                <a16:creationId xmlns:a16="http://schemas.microsoft.com/office/drawing/2014/main" id="{F72F0C3F-0900-4BAA-BC9C-6335B5FEE769}"/>
              </a:ext>
            </a:extLst>
          </p:cNvPr>
          <p:cNvSpPr/>
          <p:nvPr/>
        </p:nvSpPr>
        <p:spPr>
          <a:xfrm flipH="1">
            <a:off x="8498460" y="2236386"/>
            <a:ext cx="3110199" cy="215933"/>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5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3" name="Right Triangle 82">
            <a:extLst>
              <a:ext uri="{FF2B5EF4-FFF2-40B4-BE49-F238E27FC236}">
                <a16:creationId xmlns:a16="http://schemas.microsoft.com/office/drawing/2014/main" id="{F3B10837-2E24-4F9F-9215-309A49C3445A}"/>
              </a:ext>
            </a:extLst>
          </p:cNvPr>
          <p:cNvSpPr/>
          <p:nvPr/>
        </p:nvSpPr>
        <p:spPr>
          <a:xfrm flipH="1">
            <a:off x="2150726" y="2217713"/>
            <a:ext cx="3110199" cy="215933"/>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6" name="Right Triangle 85">
            <a:extLst>
              <a:ext uri="{FF2B5EF4-FFF2-40B4-BE49-F238E27FC236}">
                <a16:creationId xmlns:a16="http://schemas.microsoft.com/office/drawing/2014/main" id="{BFB416A8-784B-4CB6-8A51-1DEAC822009F}"/>
              </a:ext>
            </a:extLst>
          </p:cNvPr>
          <p:cNvSpPr/>
          <p:nvPr/>
        </p:nvSpPr>
        <p:spPr>
          <a:xfrm flipH="1">
            <a:off x="2845528" y="5610414"/>
            <a:ext cx="3110199" cy="215933"/>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99407E48-C71F-798F-F198-57E629F1187B}"/>
              </a:ext>
            </a:extLst>
          </p:cNvPr>
          <p:cNvSpPr/>
          <p:nvPr/>
        </p:nvSpPr>
        <p:spPr>
          <a:xfrm>
            <a:off x="556590" y="3892222"/>
            <a:ext cx="11083736" cy="232060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GB" sz="1866" b="0" i="1"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ounded Rectangle 2015">
            <a:extLst>
              <a:ext uri="{FF2B5EF4-FFF2-40B4-BE49-F238E27FC236}">
                <a16:creationId xmlns:a16="http://schemas.microsoft.com/office/drawing/2014/main" id="{C083CB02-1496-9604-C8D5-A1711E705558}"/>
              </a:ext>
            </a:extLst>
          </p:cNvPr>
          <p:cNvSpPr/>
          <p:nvPr/>
        </p:nvSpPr>
        <p:spPr>
          <a:xfrm>
            <a:off x="556589" y="3829445"/>
            <a:ext cx="11083736" cy="372074"/>
          </a:xfrm>
          <a:prstGeom prst="round1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r>
              <a:rPr kumimoji="0" lang="en-US" sz="1599" b="1" i="0" u="none" strike="noStrike" kern="1200" cap="none" spc="0" normalizeH="0" baseline="0" noProof="0" dirty="0">
                <a:ln>
                  <a:noFill/>
                </a:ln>
                <a:solidFill>
                  <a:srgbClr val="FFFFFF"/>
                </a:solidFill>
                <a:effectLst/>
                <a:uLnTx/>
                <a:uFillTx/>
                <a:latin typeface="Arial" panose="020B0604020202020204"/>
                <a:ea typeface="+mn-ea"/>
                <a:cs typeface="+mn-cs"/>
              </a:rPr>
              <a:t>Mosunetuzumab administration</a:t>
            </a:r>
            <a:endParaRPr kumimoji="0" lang="en-GB" sz="1599"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2" name="Text Placeholder 83">
            <a:extLst>
              <a:ext uri="{FF2B5EF4-FFF2-40B4-BE49-F238E27FC236}">
                <a16:creationId xmlns:a16="http://schemas.microsoft.com/office/drawing/2014/main" id="{39EB2A8D-CEFB-1714-A8DF-3177FAD509FF}"/>
              </a:ext>
            </a:extLst>
          </p:cNvPr>
          <p:cNvSpPr txBox="1">
            <a:spLocks/>
          </p:cNvSpPr>
          <p:nvPr/>
        </p:nvSpPr>
        <p:spPr>
          <a:xfrm>
            <a:off x="590751" y="4233140"/>
            <a:ext cx="5993058" cy="1819729"/>
          </a:xfrm>
          <a:prstGeom prst="rect">
            <a:avLst/>
          </a:prstGeom>
        </p:spPr>
        <p:txBody>
          <a:bodyPr lIns="95970" tIns="0" rIns="95970" bIns="0"/>
          <a:lstStyle>
            <a:lvl1pPr marL="159257" indent="-159257" algn="l" rtl="0" eaLnBrk="1" fontAlgn="base" hangingPunct="1">
              <a:spcBef>
                <a:spcPts val="0"/>
              </a:spcBef>
              <a:spcAft>
                <a:spcPts val="540"/>
              </a:spcAft>
              <a:buClr>
                <a:schemeClr val="tx2"/>
              </a:buClr>
              <a:buFont typeface="Arial" pitchFamily="34" charset="0"/>
              <a:buChar char="•"/>
              <a:tabLst>
                <a:tab pos="154504" algn="l"/>
              </a:tabLst>
              <a:defRPr sz="1600" kern="1200">
                <a:solidFill>
                  <a:schemeClr val="tx1"/>
                </a:solidFill>
                <a:latin typeface="+mn-lt"/>
                <a:ea typeface="+mn-ea"/>
                <a:cs typeface="Arial" pitchFamily="34" charset="0"/>
              </a:defRPr>
            </a:lvl1pPr>
            <a:lvl2pPr marL="380310" indent="-207983" algn="l" rtl="0" eaLnBrk="1" fontAlgn="base" hangingPunct="1">
              <a:spcBef>
                <a:spcPts val="0"/>
              </a:spcBef>
              <a:spcAft>
                <a:spcPts val="540"/>
              </a:spcAft>
              <a:buClr>
                <a:schemeClr val="tx2"/>
              </a:buClr>
              <a:buFont typeface="Arial" pitchFamily="34" charset="0"/>
              <a:buChar char="–"/>
              <a:defRPr sz="1400" kern="1200">
                <a:solidFill>
                  <a:schemeClr val="tx1"/>
                </a:solidFill>
                <a:latin typeface="+mn-lt"/>
                <a:ea typeface="+mn-ea"/>
                <a:cs typeface="Arial" pitchFamily="34" charset="0"/>
              </a:defRPr>
            </a:lvl2pPr>
            <a:lvl3pPr marL="547885" indent="-164007" algn="l" rtl="0" eaLnBrk="1" fontAlgn="base" hangingPunct="1">
              <a:spcBef>
                <a:spcPts val="0"/>
              </a:spcBef>
              <a:spcAft>
                <a:spcPts val="540"/>
              </a:spcAft>
              <a:buClr>
                <a:schemeClr val="tx2"/>
              </a:buClr>
              <a:buFont typeface="Arial" pitchFamily="34" charset="0"/>
              <a:buChar char="•"/>
              <a:defRPr sz="1200" kern="1200">
                <a:solidFill>
                  <a:schemeClr val="tx1"/>
                </a:solidFill>
                <a:latin typeface="+mn-lt"/>
                <a:ea typeface="+mn-ea"/>
                <a:cs typeface="Arial" pitchFamily="34" charset="0"/>
              </a:defRPr>
            </a:lvl3pPr>
            <a:lvl4pPr marL="710707" indent="-158069" algn="l" rtl="0" eaLnBrk="1" fontAlgn="base" hangingPunct="1">
              <a:spcBef>
                <a:spcPts val="0"/>
              </a:spcBef>
              <a:spcAft>
                <a:spcPts val="540"/>
              </a:spcAft>
              <a:buClr>
                <a:schemeClr val="accent6"/>
              </a:buClr>
              <a:buFont typeface="Arial" pitchFamily="34" charset="0"/>
              <a:buChar char="•"/>
              <a:defRPr sz="1260" kern="1200">
                <a:solidFill>
                  <a:schemeClr val="tx1"/>
                </a:solidFill>
                <a:latin typeface="+mn-lt"/>
                <a:ea typeface="+mn-ea"/>
                <a:cs typeface="Arial" pitchFamily="34" charset="0"/>
              </a:defRPr>
            </a:lvl4pPr>
            <a:lvl5pPr marL="1540261" indent="-171140" algn="l" rtl="0" eaLnBrk="1" fontAlgn="base" hangingPunct="1">
              <a:spcBef>
                <a:spcPct val="20000"/>
              </a:spcBef>
              <a:spcAft>
                <a:spcPct val="0"/>
              </a:spcAft>
              <a:buFont typeface="Arial" charset="0"/>
              <a:buChar char="»"/>
              <a:defRPr sz="1500" kern="1200">
                <a:solidFill>
                  <a:schemeClr val="tx1"/>
                </a:solidFill>
                <a:latin typeface="Arial" pitchFamily="34" charset="0"/>
                <a:ea typeface="+mn-ea"/>
                <a:cs typeface="Arial" pitchFamily="34" charset="0"/>
              </a:defRPr>
            </a:lvl5pPr>
            <a:lvl6pPr marL="1882540" indent="-171140" algn="l" defTabSz="68456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4821" indent="-171140" algn="l" defTabSz="68456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67102" indent="-171140" algn="l" defTabSz="68456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09381" indent="-171140" algn="l" defTabSz="68456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12274" marR="0" lvl="0" indent="-212274" algn="l" defTabSz="1218804"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IV mosunetuzumab administered in 21-day cycles </a:t>
            </a:r>
            <a:b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b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with step-up dosing in C1</a:t>
            </a:r>
          </a:p>
          <a:p>
            <a:pPr marL="212274" marR="0" lvl="0" indent="-212274" algn="l" defTabSz="1218804"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Fixed-duration treatment: Eight cycles if CR after C8; </a:t>
            </a:r>
            <a:b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b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17 cycles if PR/SD after C8</a:t>
            </a:r>
          </a:p>
          <a:p>
            <a:pPr marL="212274" marR="0" lvl="0" indent="-212274" algn="l" defTabSz="1218804"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a:ea typeface="Arial"/>
                <a:cs typeface="Arial"/>
                <a:sym typeface="Arial"/>
              </a:rPr>
              <a:t>Retreatment with mosunetuzumab</a:t>
            </a: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 </a:t>
            </a:r>
            <a:r>
              <a:rPr kumimoji="0" lang="en-GB" sz="1599" b="0" i="0" u="none" strike="noStrike" kern="1200" cap="none" spc="0" normalizeH="0" baseline="0" noProof="0" dirty="0">
                <a:ln>
                  <a:noFill/>
                </a:ln>
                <a:solidFill>
                  <a:srgbClr val="000000"/>
                </a:solidFill>
                <a:effectLst/>
                <a:uLnTx/>
                <a:uFillTx/>
                <a:latin typeface="Arial"/>
                <a:ea typeface="Arial"/>
                <a:cs typeface="Arial"/>
                <a:sym typeface="Arial"/>
              </a:rPr>
              <a:t>permitted at relapse </a:t>
            </a:r>
            <a:br>
              <a:rPr kumimoji="0" lang="en-GB" sz="1599" b="0" i="0" u="none" strike="noStrike" kern="1200" cap="none" spc="0" normalizeH="0" baseline="0" noProof="0" dirty="0">
                <a:ln>
                  <a:noFill/>
                </a:ln>
                <a:solidFill>
                  <a:srgbClr val="000000"/>
                </a:solidFill>
                <a:effectLst/>
                <a:uLnTx/>
                <a:uFillTx/>
                <a:latin typeface="Arial"/>
                <a:ea typeface="Arial"/>
                <a:cs typeface="Arial"/>
                <a:sym typeface="Arial"/>
              </a:rPr>
            </a:br>
            <a:r>
              <a:rPr kumimoji="0" lang="en-GB" sz="1599" b="0" i="0" u="none" strike="noStrike" kern="1200" cap="none" spc="0" normalizeH="0" baseline="0" noProof="0" dirty="0">
                <a:ln>
                  <a:noFill/>
                </a:ln>
                <a:solidFill>
                  <a:srgbClr val="000000"/>
                </a:solidFill>
                <a:effectLst/>
                <a:uLnTx/>
                <a:uFillTx/>
                <a:latin typeface="Arial"/>
                <a:ea typeface="Arial"/>
                <a:cs typeface="Arial"/>
                <a:sym typeface="Arial"/>
              </a:rPr>
              <a:t>for patients who achieved CR</a:t>
            </a:r>
            <a:endParaRPr kumimoji="0" lang="en-GB" sz="1466" b="0" i="0" u="none" strike="noStrike" kern="1200" cap="none" spc="0" normalizeH="0" baseline="0" noProof="0" dirty="0">
              <a:ln>
                <a:noFill/>
              </a:ln>
              <a:solidFill>
                <a:srgbClr val="000000"/>
              </a:solidFill>
              <a:effectLst/>
              <a:uLnTx/>
              <a:uFillTx/>
              <a:latin typeface="Arial" panose="020B0604020202020204"/>
              <a:ea typeface="Arial"/>
              <a:cs typeface="Arial"/>
              <a:sym typeface="Arial"/>
            </a:endParaRPr>
          </a:p>
          <a:p>
            <a:pPr marL="212274" marR="0" lvl="0" indent="-212274" algn="l" defTabSz="1218804"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No mandatory hospitalization</a:t>
            </a:r>
          </a:p>
        </p:txBody>
      </p:sp>
      <p:grpSp>
        <p:nvGrpSpPr>
          <p:cNvPr id="13" name="Group 12">
            <a:extLst>
              <a:ext uri="{FF2B5EF4-FFF2-40B4-BE49-F238E27FC236}">
                <a16:creationId xmlns:a16="http://schemas.microsoft.com/office/drawing/2014/main" id="{CCED118C-5FA0-4924-830C-1CBE0A83CD85}"/>
              </a:ext>
            </a:extLst>
          </p:cNvPr>
          <p:cNvGrpSpPr/>
          <p:nvPr/>
        </p:nvGrpSpPr>
        <p:grpSpPr>
          <a:xfrm>
            <a:off x="6800061" y="4381700"/>
            <a:ext cx="4430213" cy="1596117"/>
            <a:chOff x="5441728" y="3150654"/>
            <a:chExt cx="3323685" cy="1197457"/>
          </a:xfrm>
        </p:grpSpPr>
        <p:cxnSp>
          <p:nvCxnSpPr>
            <p:cNvPr id="26" name="Google Shape;139;p11">
              <a:extLst>
                <a:ext uri="{FF2B5EF4-FFF2-40B4-BE49-F238E27FC236}">
                  <a16:creationId xmlns:a16="http://schemas.microsoft.com/office/drawing/2014/main" id="{F06C8ACB-90D9-6C61-0369-D3089A5024A8}"/>
                </a:ext>
              </a:extLst>
            </p:cNvPr>
            <p:cNvCxnSpPr>
              <a:cxnSpLocks/>
            </p:cNvCxnSpPr>
            <p:nvPr/>
          </p:nvCxnSpPr>
          <p:spPr>
            <a:xfrm>
              <a:off x="6228861" y="3316013"/>
              <a:ext cx="0" cy="849620"/>
            </a:xfrm>
            <a:prstGeom prst="straightConnector1">
              <a:avLst/>
            </a:prstGeom>
            <a:noFill/>
            <a:ln w="19050" cap="flat" cmpd="sng">
              <a:solidFill>
                <a:srgbClr val="000000"/>
              </a:solidFill>
              <a:prstDash val="solid"/>
              <a:round/>
              <a:headEnd type="none" w="sm" len="sm"/>
              <a:tailEnd type="triangle" w="med" len="med"/>
            </a:ln>
          </p:spPr>
        </p:cxnSp>
        <p:sp>
          <p:nvSpPr>
            <p:cNvPr id="95" name="Right Triangle 94">
              <a:extLst>
                <a:ext uri="{FF2B5EF4-FFF2-40B4-BE49-F238E27FC236}">
                  <a16:creationId xmlns:a16="http://schemas.microsoft.com/office/drawing/2014/main" id="{F805F98A-DACF-471F-99CC-D96C601CA4AB}"/>
                </a:ext>
              </a:extLst>
            </p:cNvPr>
            <p:cNvSpPr/>
            <p:nvPr/>
          </p:nvSpPr>
          <p:spPr>
            <a:xfrm flipH="1">
              <a:off x="6427242" y="3154013"/>
              <a:ext cx="2333369" cy="162000"/>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5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25" name="Google Shape;138;p11">
              <a:extLst>
                <a:ext uri="{FF2B5EF4-FFF2-40B4-BE49-F238E27FC236}">
                  <a16:creationId xmlns:a16="http://schemas.microsoft.com/office/drawing/2014/main" id="{7B3C0030-E5B3-1854-D31C-E5A0584204FA}"/>
                </a:ext>
              </a:extLst>
            </p:cNvPr>
            <p:cNvCxnSpPr>
              <a:cxnSpLocks/>
            </p:cNvCxnSpPr>
            <p:nvPr/>
          </p:nvCxnSpPr>
          <p:spPr>
            <a:xfrm>
              <a:off x="6530915" y="3245655"/>
              <a:ext cx="0" cy="926886"/>
            </a:xfrm>
            <a:prstGeom prst="straightConnector1">
              <a:avLst/>
            </a:prstGeom>
            <a:noFill/>
            <a:ln w="19050" cap="flat" cmpd="sng">
              <a:solidFill>
                <a:srgbClr val="000000"/>
              </a:solidFill>
              <a:prstDash val="solid"/>
              <a:round/>
              <a:headEnd type="none" w="sm" len="sm"/>
              <a:tailEnd type="triangle" w="med" len="med"/>
            </a:ln>
          </p:spPr>
        </p:cxnSp>
        <p:cxnSp>
          <p:nvCxnSpPr>
            <p:cNvPr id="27" name="Google Shape;140;p11">
              <a:extLst>
                <a:ext uri="{FF2B5EF4-FFF2-40B4-BE49-F238E27FC236}">
                  <a16:creationId xmlns:a16="http://schemas.microsoft.com/office/drawing/2014/main" id="{32908F4A-60A5-506E-0739-7F6EF705D482}"/>
                </a:ext>
              </a:extLst>
            </p:cNvPr>
            <p:cNvCxnSpPr>
              <a:cxnSpLocks/>
            </p:cNvCxnSpPr>
            <p:nvPr/>
          </p:nvCxnSpPr>
          <p:spPr>
            <a:xfrm>
              <a:off x="8154587" y="3246028"/>
              <a:ext cx="0" cy="926513"/>
            </a:xfrm>
            <a:prstGeom prst="straightConnector1">
              <a:avLst/>
            </a:prstGeom>
            <a:noFill/>
            <a:ln w="19050" cap="flat" cmpd="sng">
              <a:solidFill>
                <a:srgbClr val="000000"/>
              </a:solidFill>
              <a:prstDash val="solid"/>
              <a:round/>
              <a:headEnd type="none" w="sm" len="sm"/>
              <a:tailEnd type="triangle" w="med" len="med"/>
            </a:ln>
          </p:spPr>
        </p:cxnSp>
        <p:sp>
          <p:nvSpPr>
            <p:cNvPr id="15" name="Google Shape;128;p11">
              <a:extLst>
                <a:ext uri="{FF2B5EF4-FFF2-40B4-BE49-F238E27FC236}">
                  <a16:creationId xmlns:a16="http://schemas.microsoft.com/office/drawing/2014/main" id="{DBE8BBE8-A9B0-0CC8-B332-E3608E9496E7}"/>
                </a:ext>
              </a:extLst>
            </p:cNvPr>
            <p:cNvSpPr/>
            <p:nvPr/>
          </p:nvSpPr>
          <p:spPr>
            <a:xfrm>
              <a:off x="5823041" y="4164438"/>
              <a:ext cx="648000" cy="183673"/>
            </a:xfrm>
            <a:prstGeom prst="rect">
              <a:avLst/>
            </a:prstGeom>
            <a:solidFill>
              <a:srgbClr val="7F7F7F"/>
            </a:solidFill>
            <a:ln>
              <a:noFill/>
            </a:ln>
          </p:spPr>
          <p:txBody>
            <a:bodyPr spcFirstLastPara="1" wrap="square" lIns="121862" tIns="60915" rIns="121862" bIns="6091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C1</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 name="Google Shape;129;p11">
              <a:extLst>
                <a:ext uri="{FF2B5EF4-FFF2-40B4-BE49-F238E27FC236}">
                  <a16:creationId xmlns:a16="http://schemas.microsoft.com/office/drawing/2014/main" id="{7D1943B1-D718-90C0-8C43-993AC4DB05B6}"/>
                </a:ext>
              </a:extLst>
            </p:cNvPr>
            <p:cNvSpPr/>
            <p:nvPr/>
          </p:nvSpPr>
          <p:spPr>
            <a:xfrm>
              <a:off x="7159397" y="4164438"/>
              <a:ext cx="648000" cy="183673"/>
            </a:xfrm>
            <a:prstGeom prst="rect">
              <a:avLst/>
            </a:prstGeom>
            <a:solidFill>
              <a:srgbClr val="7F7F7F"/>
            </a:solidFill>
            <a:ln>
              <a:noFill/>
            </a:ln>
          </p:spPr>
          <p:txBody>
            <a:bodyPr spcFirstLastPara="1" wrap="square" lIns="121862" tIns="60915" rIns="121862" bIns="6091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C3</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 name="Google Shape;132;p11">
              <a:extLst>
                <a:ext uri="{FF2B5EF4-FFF2-40B4-BE49-F238E27FC236}">
                  <a16:creationId xmlns:a16="http://schemas.microsoft.com/office/drawing/2014/main" id="{EC296769-4922-6FC4-4A5F-BF9C9FEF89D8}"/>
                </a:ext>
              </a:extLst>
            </p:cNvPr>
            <p:cNvSpPr/>
            <p:nvPr/>
          </p:nvSpPr>
          <p:spPr>
            <a:xfrm>
              <a:off x="8117413" y="4164438"/>
              <a:ext cx="648000" cy="183673"/>
            </a:xfrm>
            <a:prstGeom prst="rect">
              <a:avLst/>
            </a:prstGeom>
            <a:solidFill>
              <a:srgbClr val="7F7F7F"/>
            </a:solidFill>
            <a:ln>
              <a:noFill/>
            </a:ln>
          </p:spPr>
          <p:txBody>
            <a:bodyPr spcFirstLastPara="1" wrap="square" lIns="121862" tIns="60915" rIns="121862" bIns="6091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C8/17</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0" name="Google Shape;133;p11">
              <a:extLst>
                <a:ext uri="{FF2B5EF4-FFF2-40B4-BE49-F238E27FC236}">
                  <a16:creationId xmlns:a16="http://schemas.microsoft.com/office/drawing/2014/main" id="{2024EB9D-CB8A-0606-3DFE-71A68E1F4495}"/>
                </a:ext>
              </a:extLst>
            </p:cNvPr>
            <p:cNvSpPr/>
            <p:nvPr/>
          </p:nvSpPr>
          <p:spPr>
            <a:xfrm>
              <a:off x="8105108" y="3244387"/>
              <a:ext cx="602581" cy="229015"/>
            </a:xfrm>
            <a:prstGeom prst="rect">
              <a:avLst/>
            </a:prstGeom>
            <a:solidFill>
              <a:schemeClr val="accent3"/>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D1: 30mg </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21" name="Google Shape;134;p11">
              <a:extLst>
                <a:ext uri="{FF2B5EF4-FFF2-40B4-BE49-F238E27FC236}">
                  <a16:creationId xmlns:a16="http://schemas.microsoft.com/office/drawing/2014/main" id="{79343E68-40A8-E6FA-12E6-FDE28ACCF7FD}"/>
                </a:ext>
              </a:extLst>
            </p:cNvPr>
            <p:cNvCxnSpPr>
              <a:stCxn id="16" idx="3"/>
              <a:endCxn id="19" idx="1"/>
            </p:cNvCxnSpPr>
            <p:nvPr/>
          </p:nvCxnSpPr>
          <p:spPr>
            <a:xfrm>
              <a:off x="7807397" y="4256275"/>
              <a:ext cx="310016" cy="0"/>
            </a:xfrm>
            <a:prstGeom prst="straightConnector1">
              <a:avLst/>
            </a:prstGeom>
            <a:noFill/>
            <a:ln w="19050" cap="flat" cmpd="sng">
              <a:solidFill>
                <a:srgbClr val="000000"/>
              </a:solidFill>
              <a:prstDash val="dot"/>
              <a:round/>
              <a:headEnd type="none" w="sm" len="sm"/>
              <a:tailEnd type="triangle" w="med" len="med"/>
            </a:ln>
          </p:spPr>
        </p:cxnSp>
        <p:sp>
          <p:nvSpPr>
            <p:cNvPr id="22" name="Google Shape;135;p11">
              <a:extLst>
                <a:ext uri="{FF2B5EF4-FFF2-40B4-BE49-F238E27FC236}">
                  <a16:creationId xmlns:a16="http://schemas.microsoft.com/office/drawing/2014/main" id="{C7F199D8-F71A-4201-D33F-0B94DE594B48}"/>
                </a:ext>
              </a:extLst>
            </p:cNvPr>
            <p:cNvSpPr/>
            <p:nvPr/>
          </p:nvSpPr>
          <p:spPr>
            <a:xfrm>
              <a:off x="5701904" y="3150654"/>
              <a:ext cx="660723" cy="229015"/>
            </a:xfrm>
            <a:prstGeom prst="rect">
              <a:avLst/>
            </a:prstGeom>
            <a:solidFill>
              <a:schemeClr val="tx2"/>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000000"/>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D15: 60mg</a:t>
              </a:r>
              <a:endParaRPr kumimoji="0" sz="239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cxnSp>
          <p:nvCxnSpPr>
            <p:cNvPr id="23" name="Google Shape;136;p11">
              <a:extLst>
                <a:ext uri="{FF2B5EF4-FFF2-40B4-BE49-F238E27FC236}">
                  <a16:creationId xmlns:a16="http://schemas.microsoft.com/office/drawing/2014/main" id="{AFD0B2CA-1004-9042-33E0-399C7ADC5F53}"/>
                </a:ext>
              </a:extLst>
            </p:cNvPr>
            <p:cNvCxnSpPr/>
            <p:nvPr/>
          </p:nvCxnSpPr>
          <p:spPr>
            <a:xfrm>
              <a:off x="5825890" y="4015741"/>
              <a:ext cx="0" cy="149891"/>
            </a:xfrm>
            <a:prstGeom prst="straightConnector1">
              <a:avLst/>
            </a:prstGeom>
            <a:noFill/>
            <a:ln w="19050" cap="flat" cmpd="sng">
              <a:solidFill>
                <a:srgbClr val="000000"/>
              </a:solidFill>
              <a:prstDash val="solid"/>
              <a:round/>
              <a:headEnd type="none" w="sm" len="sm"/>
              <a:tailEnd type="triangle" w="med" len="med"/>
            </a:ln>
          </p:spPr>
        </p:cxnSp>
        <p:cxnSp>
          <p:nvCxnSpPr>
            <p:cNvPr id="24" name="Google Shape;137;p11">
              <a:extLst>
                <a:ext uri="{FF2B5EF4-FFF2-40B4-BE49-F238E27FC236}">
                  <a16:creationId xmlns:a16="http://schemas.microsoft.com/office/drawing/2014/main" id="{7BE85141-1D81-C8BD-B93D-B92B3E05D24A}"/>
                </a:ext>
              </a:extLst>
            </p:cNvPr>
            <p:cNvCxnSpPr>
              <a:cxnSpLocks/>
            </p:cNvCxnSpPr>
            <p:nvPr/>
          </p:nvCxnSpPr>
          <p:spPr>
            <a:xfrm>
              <a:off x="6033493" y="3652714"/>
              <a:ext cx="0" cy="512918"/>
            </a:xfrm>
            <a:prstGeom prst="straightConnector1">
              <a:avLst/>
            </a:prstGeom>
            <a:noFill/>
            <a:ln w="19050" cap="flat" cmpd="sng">
              <a:solidFill>
                <a:srgbClr val="000000"/>
              </a:solidFill>
              <a:prstDash val="solid"/>
              <a:round/>
              <a:headEnd type="none" w="sm" len="sm"/>
              <a:tailEnd type="triangle" w="med" len="med"/>
            </a:ln>
          </p:spPr>
        </p:cxnSp>
        <p:sp>
          <p:nvSpPr>
            <p:cNvPr id="28" name="Google Shape;141;p11">
              <a:extLst>
                <a:ext uri="{FF2B5EF4-FFF2-40B4-BE49-F238E27FC236}">
                  <a16:creationId xmlns:a16="http://schemas.microsoft.com/office/drawing/2014/main" id="{E5F694BC-8C16-EF14-D201-523FAC390956}"/>
                </a:ext>
              </a:extLst>
            </p:cNvPr>
            <p:cNvSpPr/>
            <p:nvPr/>
          </p:nvSpPr>
          <p:spPr>
            <a:xfrm>
              <a:off x="5441728" y="3794682"/>
              <a:ext cx="547917" cy="229015"/>
            </a:xfrm>
            <a:prstGeom prst="rect">
              <a:avLst/>
            </a:prstGeom>
            <a:solidFill>
              <a:srgbClr val="C6D5FC"/>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000000"/>
                </a:buClr>
                <a:buSzPts val="1050"/>
                <a:buFontTx/>
                <a:buNone/>
                <a:tabLst/>
                <a:defRPr/>
              </a:pPr>
              <a:r>
                <a:rPr kumimoji="0" lang="en-GB" sz="1400" b="0" i="0" u="none" strike="noStrike" kern="1200" cap="none" spc="0" normalizeH="0" baseline="0" noProof="0" dirty="0">
                  <a:ln>
                    <a:noFill/>
                  </a:ln>
                  <a:solidFill>
                    <a:srgbClr val="000000"/>
                  </a:solidFill>
                  <a:effectLst/>
                  <a:uLnTx/>
                  <a:uFillTx/>
                  <a:latin typeface="Arial"/>
                  <a:ea typeface="Arial"/>
                  <a:cs typeface="Arial"/>
                  <a:sym typeface="Arial"/>
                </a:rPr>
                <a:t>D1: 1mg</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1" name="Google Shape;135;p11">
              <a:extLst>
                <a:ext uri="{FF2B5EF4-FFF2-40B4-BE49-F238E27FC236}">
                  <a16:creationId xmlns:a16="http://schemas.microsoft.com/office/drawing/2014/main" id="{A9B55A36-43B1-8469-0227-C91463238EDB}"/>
                </a:ext>
              </a:extLst>
            </p:cNvPr>
            <p:cNvSpPr/>
            <p:nvPr/>
          </p:nvSpPr>
          <p:spPr>
            <a:xfrm>
              <a:off x="6435631" y="3150654"/>
              <a:ext cx="660724" cy="229015"/>
            </a:xfrm>
            <a:prstGeom prst="rect">
              <a:avLst/>
            </a:prstGeom>
            <a:solidFill>
              <a:schemeClr val="tx2"/>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000000"/>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D1: 60mg</a:t>
              </a:r>
              <a:endParaRPr kumimoji="0" sz="239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5" name="Google Shape;129;p11">
              <a:extLst>
                <a:ext uri="{FF2B5EF4-FFF2-40B4-BE49-F238E27FC236}">
                  <a16:creationId xmlns:a16="http://schemas.microsoft.com/office/drawing/2014/main" id="{54B3272F-4E15-4DF7-B1B7-A5A98E84B80B}"/>
                </a:ext>
              </a:extLst>
            </p:cNvPr>
            <p:cNvSpPr/>
            <p:nvPr/>
          </p:nvSpPr>
          <p:spPr>
            <a:xfrm>
              <a:off x="6487597" y="4164438"/>
              <a:ext cx="648000" cy="183673"/>
            </a:xfrm>
            <a:prstGeom prst="rect">
              <a:avLst/>
            </a:prstGeom>
            <a:solidFill>
              <a:srgbClr val="7F7F7F"/>
            </a:solidFill>
            <a:ln>
              <a:noFill/>
            </a:ln>
          </p:spPr>
          <p:txBody>
            <a:bodyPr spcFirstLastPara="1" wrap="square" lIns="121862" tIns="60915" rIns="121862" bIns="6091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C2</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cxnSp>
          <p:nvCxnSpPr>
            <p:cNvPr id="40" name="Google Shape;140;p11">
              <a:extLst>
                <a:ext uri="{FF2B5EF4-FFF2-40B4-BE49-F238E27FC236}">
                  <a16:creationId xmlns:a16="http://schemas.microsoft.com/office/drawing/2014/main" id="{ABCE58CD-C3C7-4595-8DDE-9F6499E88C68}"/>
                </a:ext>
              </a:extLst>
            </p:cNvPr>
            <p:cNvCxnSpPr>
              <a:cxnSpLocks/>
            </p:cNvCxnSpPr>
            <p:nvPr/>
          </p:nvCxnSpPr>
          <p:spPr>
            <a:xfrm>
              <a:off x="7205217" y="3246028"/>
              <a:ext cx="0" cy="926513"/>
            </a:xfrm>
            <a:prstGeom prst="straightConnector1">
              <a:avLst/>
            </a:prstGeom>
            <a:noFill/>
            <a:ln w="19050" cap="flat" cmpd="sng">
              <a:solidFill>
                <a:srgbClr val="000000"/>
              </a:solidFill>
              <a:prstDash val="solid"/>
              <a:round/>
              <a:headEnd type="none" w="sm" len="sm"/>
              <a:tailEnd type="triangle" w="med" len="med"/>
            </a:ln>
          </p:spPr>
        </p:cxnSp>
        <p:sp>
          <p:nvSpPr>
            <p:cNvPr id="41" name="Google Shape;133;p11">
              <a:extLst>
                <a:ext uri="{FF2B5EF4-FFF2-40B4-BE49-F238E27FC236}">
                  <a16:creationId xmlns:a16="http://schemas.microsoft.com/office/drawing/2014/main" id="{702299FA-1CF5-472F-8CD8-9D5D9F46EF21}"/>
                </a:ext>
              </a:extLst>
            </p:cNvPr>
            <p:cNvSpPr/>
            <p:nvPr/>
          </p:nvSpPr>
          <p:spPr>
            <a:xfrm>
              <a:off x="7150276" y="3244387"/>
              <a:ext cx="602581" cy="229015"/>
            </a:xfrm>
            <a:prstGeom prst="rect">
              <a:avLst/>
            </a:prstGeom>
            <a:solidFill>
              <a:schemeClr val="accent3"/>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FFFFFF"/>
                </a:buClr>
                <a:buSzPts val="1050"/>
                <a:buFontTx/>
                <a:buNone/>
                <a:tabLst/>
                <a:defRPr/>
              </a:pPr>
              <a:r>
                <a:rPr kumimoji="0" lang="en-GB" sz="1400" b="0" i="0" u="none" strike="noStrike" kern="1200" cap="none" spc="0" normalizeH="0" baseline="0" noProof="0" dirty="0">
                  <a:ln>
                    <a:noFill/>
                  </a:ln>
                  <a:solidFill>
                    <a:srgbClr val="FFFFFF"/>
                  </a:solidFill>
                  <a:effectLst/>
                  <a:uLnTx/>
                  <a:uFillTx/>
                  <a:latin typeface="Arial"/>
                  <a:ea typeface="Arial"/>
                  <a:cs typeface="Arial"/>
                  <a:sym typeface="Arial"/>
                </a:rPr>
                <a:t>D1: 30mg </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8" name="Google Shape;131;p11">
              <a:extLst>
                <a:ext uri="{FF2B5EF4-FFF2-40B4-BE49-F238E27FC236}">
                  <a16:creationId xmlns:a16="http://schemas.microsoft.com/office/drawing/2014/main" id="{75546A8A-6A55-3106-77DD-4179A742AA01}"/>
                </a:ext>
              </a:extLst>
            </p:cNvPr>
            <p:cNvSpPr/>
            <p:nvPr/>
          </p:nvSpPr>
          <p:spPr>
            <a:xfrm>
              <a:off x="5567370" y="3472431"/>
              <a:ext cx="618326" cy="229015"/>
            </a:xfrm>
            <a:prstGeom prst="rect">
              <a:avLst/>
            </a:prstGeom>
            <a:solidFill>
              <a:srgbClr val="C6D5FC"/>
            </a:solidFill>
            <a:ln>
              <a:noFill/>
            </a:ln>
          </p:spPr>
          <p:txBody>
            <a:bodyPr spcFirstLastPara="1" wrap="square" lIns="0" tIns="47985" rIns="0" bIns="47985" anchor="ctr" anchorCtr="0">
              <a:noAutofit/>
            </a:bodyPr>
            <a:lstStyle/>
            <a:p>
              <a:pPr marL="0" marR="0" lvl="0" indent="0" algn="ctr" defTabSz="609402" rtl="0" eaLnBrk="1" fontAlgn="auto" latinLnBrk="0" hangingPunct="1">
                <a:lnSpc>
                  <a:spcPct val="100000"/>
                </a:lnSpc>
                <a:spcBef>
                  <a:spcPts val="0"/>
                </a:spcBef>
                <a:spcAft>
                  <a:spcPts val="0"/>
                </a:spcAft>
                <a:buClr>
                  <a:srgbClr val="000000"/>
                </a:buClr>
                <a:buSzPts val="1050"/>
                <a:buFontTx/>
                <a:buNone/>
                <a:tabLst/>
                <a:defRPr/>
              </a:pPr>
              <a:r>
                <a:rPr kumimoji="0" lang="en-GB" sz="1400" b="0" i="0" u="none" strike="noStrike" kern="1200" cap="none" spc="0" normalizeH="0" baseline="0" noProof="0" dirty="0">
                  <a:ln>
                    <a:noFill/>
                  </a:ln>
                  <a:solidFill>
                    <a:srgbClr val="000000"/>
                  </a:solidFill>
                  <a:effectLst/>
                  <a:uLnTx/>
                  <a:uFillTx/>
                  <a:latin typeface="Arial"/>
                  <a:ea typeface="Arial"/>
                  <a:cs typeface="Arial"/>
                  <a:sym typeface="Arial"/>
                </a:rPr>
                <a:t>D8: 2mg</a:t>
              </a:r>
              <a:endParaRPr kumimoji="0" sz="2399"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45" name="Right Triangle 44">
            <a:extLst>
              <a:ext uri="{FF2B5EF4-FFF2-40B4-BE49-F238E27FC236}">
                <a16:creationId xmlns:a16="http://schemas.microsoft.com/office/drawing/2014/main" id="{63E68EA3-2D16-4390-927C-F2D4CDB38CB2}"/>
              </a:ext>
            </a:extLst>
          </p:cNvPr>
          <p:cNvSpPr/>
          <p:nvPr/>
        </p:nvSpPr>
        <p:spPr>
          <a:xfrm flipH="1">
            <a:off x="7320350" y="3918704"/>
            <a:ext cx="4306713" cy="291115"/>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59"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758B240A-E034-44A0-AE8A-E5F9B93AE22F}"/>
              </a:ext>
            </a:extLst>
          </p:cNvPr>
          <p:cNvGrpSpPr/>
          <p:nvPr/>
        </p:nvGrpSpPr>
        <p:grpSpPr>
          <a:xfrm>
            <a:off x="556589" y="1547583"/>
            <a:ext cx="11083738" cy="454481"/>
            <a:chOff x="1100711" y="-1266"/>
            <a:chExt cx="3548323" cy="340966"/>
          </a:xfrm>
        </p:grpSpPr>
        <p:sp>
          <p:nvSpPr>
            <p:cNvPr id="42" name="Rounded Rectangle 2015">
              <a:extLst>
                <a:ext uri="{FF2B5EF4-FFF2-40B4-BE49-F238E27FC236}">
                  <a16:creationId xmlns:a16="http://schemas.microsoft.com/office/drawing/2014/main" id="{AC60374E-2573-4328-835E-9D8F9E454EE5}"/>
                </a:ext>
              </a:extLst>
            </p:cNvPr>
            <p:cNvSpPr/>
            <p:nvPr/>
          </p:nvSpPr>
          <p:spPr>
            <a:xfrm>
              <a:off x="1100711" y="-1266"/>
              <a:ext cx="3538182" cy="330490"/>
            </a:xfrm>
            <a:prstGeom prst="round1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r>
                <a:rPr kumimoji="0" lang="en-GB" sz="1599" b="1" i="0" u="none" strike="noStrike" kern="1200" cap="none" spc="0" normalizeH="0" baseline="0" noProof="0" dirty="0">
                  <a:ln>
                    <a:noFill/>
                  </a:ln>
                  <a:solidFill>
                    <a:srgbClr val="FFFFFF"/>
                  </a:solidFill>
                  <a:effectLst/>
                  <a:uLnTx/>
                  <a:uFillTx/>
                  <a:latin typeface="Arial" panose="020B0604020202020204"/>
                  <a:ea typeface="+mn-ea"/>
                  <a:cs typeface="+mn-cs"/>
                </a:rPr>
                <a:t>Pivotal, single-arm, multicenter, Phase II expansion in patients with R/R FL and ≥2 prior therapies</a:t>
              </a:r>
            </a:p>
          </p:txBody>
        </p:sp>
        <p:sp>
          <p:nvSpPr>
            <p:cNvPr id="43" name="Right Triangle 42">
              <a:extLst>
                <a:ext uri="{FF2B5EF4-FFF2-40B4-BE49-F238E27FC236}">
                  <a16:creationId xmlns:a16="http://schemas.microsoft.com/office/drawing/2014/main" id="{5B818F31-1486-48C5-A7DF-F71401C2FA40}"/>
                </a:ext>
              </a:extLst>
            </p:cNvPr>
            <p:cNvSpPr/>
            <p:nvPr/>
          </p:nvSpPr>
          <p:spPr>
            <a:xfrm flipH="1">
              <a:off x="2315665" y="177700"/>
              <a:ext cx="2333369" cy="162000"/>
            </a:xfrm>
            <a:prstGeom prst="rtTriangle">
              <a:avLst/>
            </a:prstGeom>
            <a:solidFill>
              <a:schemeClr val="bg1">
                <a:alpha val="20000"/>
              </a:scheme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923" rtl="0" eaLnBrk="1" fontAlgn="base" latinLnBrk="0" hangingPunct="1">
                <a:lnSpc>
                  <a:spcPct val="100000"/>
                </a:lnSpc>
                <a:spcBef>
                  <a:spcPct val="0"/>
                </a:spcBef>
                <a:spcAft>
                  <a:spcPct val="0"/>
                </a:spcAft>
                <a:buClrTx/>
                <a:buSzTx/>
                <a:buFontTx/>
                <a:buNone/>
                <a:tabLst/>
                <a:defRPr/>
              </a:pPr>
              <a:endParaRPr kumimoji="0" lang="en-US" sz="2133"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4" name="Text Placeholder 5">
            <a:extLst>
              <a:ext uri="{FF2B5EF4-FFF2-40B4-BE49-F238E27FC236}">
                <a16:creationId xmlns:a16="http://schemas.microsoft.com/office/drawing/2014/main" id="{6AB247FB-D1AE-127B-7AB0-4970BA277DCA}"/>
              </a:ext>
            </a:extLst>
          </p:cNvPr>
          <p:cNvSpPr txBox="1">
            <a:spLocks/>
          </p:cNvSpPr>
          <p:nvPr/>
        </p:nvSpPr>
        <p:spPr>
          <a:xfrm>
            <a:off x="595532" y="2083052"/>
            <a:ext cx="6004420" cy="1573737"/>
          </a:xfrm>
          <a:prstGeom prst="rect">
            <a:avLst/>
          </a:prstGeom>
        </p:spPr>
        <p:txBody>
          <a:bodyPr lIns="86373" tIns="475053" rIns="86373" bIns="0"/>
          <a:lstStyle>
            <a:lvl1pPr marL="176952" indent="-176952" algn="l" rtl="0" eaLnBrk="1" fontAlgn="base" hangingPunct="1">
              <a:spcBef>
                <a:spcPts val="0"/>
              </a:spcBef>
              <a:spcAft>
                <a:spcPts val="600"/>
              </a:spcAft>
              <a:buClr>
                <a:schemeClr val="accent6"/>
              </a:buClr>
              <a:buFont typeface="Arial" pitchFamily="34" charset="0"/>
              <a:buChar char="•"/>
              <a:tabLst>
                <a:tab pos="171671" algn="l"/>
              </a:tabLst>
              <a:defRPr sz="1800" kern="1200">
                <a:solidFill>
                  <a:schemeClr val="tx1"/>
                </a:solidFill>
                <a:latin typeface="+mn-lt"/>
                <a:ea typeface="+mn-ea"/>
                <a:cs typeface="Arial" pitchFamily="34" charset="0"/>
              </a:defRPr>
            </a:lvl1pPr>
            <a:lvl2pPr marL="422567" indent="-231092" algn="l" rtl="0" eaLnBrk="1" fontAlgn="base" hangingPunct="1">
              <a:spcBef>
                <a:spcPts val="0"/>
              </a:spcBef>
              <a:spcAft>
                <a:spcPts val="600"/>
              </a:spcAft>
              <a:buClr>
                <a:schemeClr val="accent6"/>
              </a:buClr>
              <a:buFont typeface="Arial" pitchFamily="34" charset="0"/>
              <a:buChar char="–"/>
              <a:defRPr sz="1600" kern="1200">
                <a:solidFill>
                  <a:schemeClr val="tx1"/>
                </a:solidFill>
                <a:latin typeface="+mn-lt"/>
                <a:ea typeface="+mn-ea"/>
                <a:cs typeface="Arial" pitchFamily="34" charset="0"/>
              </a:defRPr>
            </a:lvl2pPr>
            <a:lvl3pPr marL="608761" indent="-182230" algn="l" rtl="0" eaLnBrk="1" fontAlgn="base" hangingPunct="1">
              <a:spcBef>
                <a:spcPts val="0"/>
              </a:spcBef>
              <a:spcAft>
                <a:spcPts val="600"/>
              </a:spcAft>
              <a:buClr>
                <a:schemeClr val="accent6"/>
              </a:buClr>
              <a:buFont typeface="Arial" pitchFamily="34" charset="0"/>
              <a:buChar char="•"/>
              <a:defRPr sz="1400" kern="1200">
                <a:solidFill>
                  <a:schemeClr val="tx1"/>
                </a:solidFill>
                <a:latin typeface="+mn-lt"/>
                <a:ea typeface="+mn-ea"/>
                <a:cs typeface="Arial" pitchFamily="34" charset="0"/>
              </a:defRPr>
            </a:lvl3pPr>
            <a:lvl4pPr marL="789674" indent="-175632" algn="l" rtl="0" eaLnBrk="1" fontAlgn="base" hangingPunct="1">
              <a:spcBef>
                <a:spcPts val="0"/>
              </a:spcBef>
              <a:spcAft>
                <a:spcPts val="600"/>
              </a:spcAft>
              <a:buClr>
                <a:schemeClr val="accent6"/>
              </a:buClr>
              <a:buFont typeface="Arial" pitchFamily="34" charset="0"/>
              <a:buChar char="•"/>
              <a:defRPr sz="1400" kern="1200">
                <a:solidFill>
                  <a:schemeClr val="tx1"/>
                </a:solidFill>
                <a:latin typeface="+mn-lt"/>
                <a:ea typeface="+mn-ea"/>
                <a:cs typeface="Arial" pitchFamily="34" charset="0"/>
              </a:defRPr>
            </a:lvl4pPr>
            <a:lvl5pPr marL="1711401" indent="-190156" algn="l" rtl="0" eaLnBrk="1" fontAlgn="base" hangingPunct="1">
              <a:spcBef>
                <a:spcPct val="20000"/>
              </a:spcBef>
              <a:spcAft>
                <a:spcPct val="0"/>
              </a:spcAft>
              <a:buFont typeface="Arial" charset="0"/>
              <a:buChar char="»"/>
              <a:defRPr sz="1667" kern="1200">
                <a:solidFill>
                  <a:schemeClr val="tx1"/>
                </a:solidFill>
                <a:latin typeface="Arial" pitchFamily="34" charset="0"/>
                <a:ea typeface="+mn-ea"/>
                <a:cs typeface="Arial" pitchFamily="34" charset="0"/>
              </a:defRPr>
            </a:lvl5pPr>
            <a:lvl6pPr marL="2091711"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6pPr>
            <a:lvl7pPr marL="2472023"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7pPr>
            <a:lvl8pPr marL="2852336"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8pPr>
            <a:lvl9pPr marL="3232645" indent="-190156" algn="l" defTabSz="760622" rtl="0" eaLnBrk="1" latinLnBrk="0" hangingPunct="1">
              <a:spcBef>
                <a:spcPct val="20000"/>
              </a:spcBef>
              <a:buFont typeface="Arial" pitchFamily="34" charset="0"/>
              <a:buChar char="•"/>
              <a:defRPr sz="1667" kern="1200">
                <a:solidFill>
                  <a:schemeClr val="tx1"/>
                </a:solidFill>
                <a:latin typeface="+mn-lt"/>
                <a:ea typeface="+mn-ea"/>
                <a:cs typeface="+mn-cs"/>
              </a:defRPr>
            </a:lvl9pPr>
          </a:lstStyle>
          <a:p>
            <a:pPr marL="212274" marR="0" lvl="0" indent="-212274" algn="l" defTabSz="1096923"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FL Grade 1–3a</a:t>
            </a:r>
          </a:p>
          <a:p>
            <a:pPr marL="212274" marR="0" lvl="0" indent="-212274" algn="l" defTabSz="1096923"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ECOG PS 0–1</a:t>
            </a:r>
          </a:p>
          <a:p>
            <a:pPr marL="212274" marR="0" lvl="0" indent="-212274" algn="l" defTabSz="1096923" rtl="0" eaLnBrk="1" fontAlgn="base" latinLnBrk="0" hangingPunct="1">
              <a:lnSpc>
                <a:spcPct val="100000"/>
              </a:lnSpc>
              <a:spcBef>
                <a:spcPts val="0"/>
              </a:spcBef>
              <a:spcAft>
                <a:spcPts val="533"/>
              </a:spcAft>
              <a:buClr>
                <a:srgbClr val="0B41CD"/>
              </a:buClr>
              <a:buSzTx/>
              <a:buFont typeface="Arial" pitchFamily="34" charset="0"/>
              <a:buChar char="•"/>
              <a:tabLst>
                <a:tab pos="205938" algn="l"/>
              </a:tabLst>
              <a:defRPr/>
            </a:pP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≥2 prior therapies including an anti-CD20 </a:t>
            </a:r>
            <a:b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br>
            <a:r>
              <a:rPr kumimoji="0" lang="en-GB" sz="1599" b="0" i="0" u="none" strike="noStrike" kern="1200" cap="none" spc="0" normalizeH="0" baseline="0" noProof="0" dirty="0">
                <a:ln>
                  <a:noFill/>
                </a:ln>
                <a:solidFill>
                  <a:srgbClr val="000000"/>
                </a:solidFill>
                <a:effectLst/>
                <a:uLnTx/>
                <a:uFillTx/>
                <a:latin typeface="Arial" panose="020B0604020202020204"/>
                <a:ea typeface="+mn-ea"/>
                <a:cs typeface="Arial" pitchFamily="34" charset="0"/>
              </a:rPr>
              <a:t>antibody and an alkylator </a:t>
            </a:r>
          </a:p>
        </p:txBody>
      </p:sp>
      <p:sp>
        <p:nvSpPr>
          <p:cNvPr id="3" name="TextBox 2">
            <a:extLst>
              <a:ext uri="{FF2B5EF4-FFF2-40B4-BE49-F238E27FC236}">
                <a16:creationId xmlns:a16="http://schemas.microsoft.com/office/drawing/2014/main" id="{7D10F185-33E1-5834-CA72-A615CAD1A659}"/>
              </a:ext>
            </a:extLst>
          </p:cNvPr>
          <p:cNvSpPr txBox="1"/>
          <p:nvPr/>
        </p:nvSpPr>
        <p:spPr>
          <a:xfrm>
            <a:off x="10069533" y="6492875"/>
            <a:ext cx="3009158" cy="246221"/>
          </a:xfrm>
          <a:prstGeom prst="rect">
            <a:avLst/>
          </a:prstGeom>
          <a:noFill/>
        </p:spPr>
        <p:txBody>
          <a:bodyPr wrap="square" lIns="182880" rIns="182880" anchor="b">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kern="0" cap="none" spc="0" normalizeH="0" baseline="0">
                <a:ln>
                  <a:noFill/>
                </a:ln>
                <a:effectLst/>
                <a:uLnTx/>
                <a:uFillTx/>
              </a:defRPr>
            </a:lvl1pPr>
            <a:lvl2pPr marL="0" indent="0">
              <a:lnSpc>
                <a:spcPct val="100000"/>
              </a:lnSpc>
              <a:spcBef>
                <a:spcPts val="0"/>
              </a:spcBef>
              <a:spcAft>
                <a:spcPts val="0"/>
              </a:spcAft>
              <a:buFontTx/>
              <a:buNone/>
              <a:defRPr sz="2800" b="0" kern="600" baseline="0">
                <a:solidFill>
                  <a:schemeClr val="accent5"/>
                </a:solidFill>
                <a:cs typeface="Arial" panose="020B0604020202020204" pitchFamily="34" charset="0"/>
              </a:defRPr>
            </a:lvl2pPr>
            <a:lvl3pPr marL="288000" indent="-144000">
              <a:lnSpc>
                <a:spcPct val="100000"/>
              </a:lnSpc>
              <a:spcBef>
                <a:spcPts val="300"/>
              </a:spcBef>
              <a:spcAft>
                <a:spcPts val="300"/>
              </a:spcAft>
              <a:buFont typeface="System Font Regular"/>
              <a:buChar char="-"/>
              <a:defRPr sz="1600" b="0" kern="600" baseline="0">
                <a:cs typeface="Arial" panose="020B0604020202020204" pitchFamily="34" charset="0"/>
              </a:defRPr>
            </a:lvl3pPr>
            <a:lvl4pPr marL="1600200" indent="-228600">
              <a:lnSpc>
                <a:spcPct val="100000"/>
              </a:lnSpc>
              <a:spcBef>
                <a:spcPts val="300"/>
              </a:spcBef>
              <a:spcAft>
                <a:spcPts val="300"/>
              </a:spcAft>
              <a:buSzPct val="130000"/>
              <a:buFont typeface="System Font Regular"/>
              <a:buChar char="◦"/>
              <a:defRPr sz="1600" b="0" kern="600" baseline="0">
                <a:cs typeface="Arial" panose="020B0604020202020204" pitchFamily="34" charset="0"/>
              </a:defRPr>
            </a:lvl4pPr>
            <a:lvl5pPr marL="2057400" indent="-228600">
              <a:lnSpc>
                <a:spcPct val="100000"/>
              </a:lnSpc>
              <a:spcBef>
                <a:spcPts val="300"/>
              </a:spcBef>
              <a:spcAft>
                <a:spcPts val="300"/>
              </a:spcAft>
              <a:buFont typeface="System Font Regular"/>
              <a:buChar char="⁃"/>
              <a:defRPr sz="1400" b="0" kern="600" baseline="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rPr>
              <a:t>Budde E </a:t>
            </a:r>
            <a:r>
              <a:rPr kumimoji="0" lang="en-US" sz="1000" b="0" i="1" u="none" strike="noStrike" kern="0" cap="none" spc="0" normalizeH="0" baseline="0" noProof="0" dirty="0">
                <a:ln>
                  <a:noFill/>
                </a:ln>
                <a:solidFill>
                  <a:srgbClr val="000000"/>
                </a:solidFill>
                <a:effectLst/>
                <a:uLnTx/>
                <a:uFillTx/>
                <a:latin typeface="Arial"/>
                <a:ea typeface="+mn-ea"/>
                <a:cs typeface="+mn-cs"/>
              </a:rPr>
              <a:t>et al </a:t>
            </a:r>
            <a:r>
              <a:rPr kumimoji="0" lang="en-US" sz="1000" b="0" i="0" u="none" strike="noStrike" kern="0" cap="none" spc="0" normalizeH="0" baseline="0" noProof="0" dirty="0">
                <a:ln>
                  <a:noFill/>
                </a:ln>
                <a:solidFill>
                  <a:srgbClr val="000000"/>
                </a:solidFill>
                <a:effectLst/>
                <a:uLnTx/>
                <a:uFillTx/>
                <a:latin typeface="Arial"/>
                <a:ea typeface="+mn-ea"/>
                <a:cs typeface="+mn-cs"/>
              </a:rPr>
              <a:t>ASH 2025 P5352</a:t>
            </a:r>
          </a:p>
        </p:txBody>
      </p:sp>
    </p:spTree>
    <p:extLst>
      <p:ext uri="{BB962C8B-B14F-4D97-AF65-F5344CB8AC3E}">
        <p14:creationId xmlns:p14="http://schemas.microsoft.com/office/powerpoint/2010/main" val="3724548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3BD7C-6F25-F0D2-BDED-F062029659ED}"/>
              </a:ext>
            </a:extLst>
          </p:cNvPr>
          <p:cNvSpPr>
            <a:spLocks noGrp="1"/>
          </p:cNvSpPr>
          <p:nvPr>
            <p:ph type="title"/>
          </p:nvPr>
        </p:nvSpPr>
        <p:spPr>
          <a:xfrm>
            <a:off x="575997" y="365125"/>
            <a:ext cx="10777803" cy="1325563"/>
          </a:xfrm>
        </p:spPr>
        <p:txBody>
          <a:bodyPr/>
          <a:lstStyle/>
          <a:p>
            <a:r>
              <a:rPr lang="en-US" dirty="0"/>
              <a:t>Mosunetuzumab: 5-year FU data</a:t>
            </a:r>
          </a:p>
        </p:txBody>
      </p:sp>
      <p:pic>
        <p:nvPicPr>
          <p:cNvPr id="6" name="Content Placeholder 5">
            <a:extLst>
              <a:ext uri="{FF2B5EF4-FFF2-40B4-BE49-F238E27FC236}">
                <a16:creationId xmlns:a16="http://schemas.microsoft.com/office/drawing/2014/main" id="{86C01DC1-2EB7-A74A-118B-4CFEC7966AFB}"/>
              </a:ext>
            </a:extLst>
          </p:cNvPr>
          <p:cNvPicPr>
            <a:picLocks noGrp="1" noChangeAspect="1"/>
          </p:cNvPicPr>
          <p:nvPr>
            <p:ph idx="1"/>
          </p:nvPr>
        </p:nvPicPr>
        <p:blipFill>
          <a:blip r:embed="rId3"/>
          <a:stretch>
            <a:fillRect/>
          </a:stretch>
        </p:blipFill>
        <p:spPr>
          <a:xfrm>
            <a:off x="874713" y="2043112"/>
            <a:ext cx="10439400" cy="4000500"/>
          </a:xfrm>
          <a:prstGeom prst="rect">
            <a:avLst/>
          </a:prstGeom>
        </p:spPr>
      </p:pic>
      <p:sp>
        <p:nvSpPr>
          <p:cNvPr id="7" name="TextBox 6">
            <a:extLst>
              <a:ext uri="{FF2B5EF4-FFF2-40B4-BE49-F238E27FC236}">
                <a16:creationId xmlns:a16="http://schemas.microsoft.com/office/drawing/2014/main" id="{B107326A-A0F6-766F-36F0-324537814A3A}"/>
              </a:ext>
            </a:extLst>
          </p:cNvPr>
          <p:cNvSpPr txBox="1"/>
          <p:nvPr/>
        </p:nvSpPr>
        <p:spPr>
          <a:xfrm>
            <a:off x="10069533" y="6492875"/>
            <a:ext cx="3009158" cy="246221"/>
          </a:xfrm>
          <a:prstGeom prst="rect">
            <a:avLst/>
          </a:prstGeom>
          <a:noFill/>
        </p:spPr>
        <p:txBody>
          <a:bodyPr wrap="square" lIns="182880" rIns="182880" anchor="b">
            <a:spAutoFit/>
          </a:bodyPr>
          <a:lstStyle>
            <a:defPPr>
              <a:defRPr lang="en-US"/>
            </a:defPPr>
            <a:lvl1pPr marR="0" lvl="0" indent="0" fontAlgn="auto">
              <a:lnSpc>
                <a:spcPct val="100000"/>
              </a:lnSpc>
              <a:spcBef>
                <a:spcPts val="0"/>
              </a:spcBef>
              <a:spcAft>
                <a:spcPts val="0"/>
              </a:spcAft>
              <a:buClrTx/>
              <a:buSzTx/>
              <a:buFontTx/>
              <a:buNone/>
              <a:tabLst/>
              <a:defRPr kumimoji="0" sz="800" b="0" i="0" u="none" strike="noStrike" kern="0" cap="none" spc="0" normalizeH="0" baseline="0">
                <a:ln>
                  <a:noFill/>
                </a:ln>
                <a:effectLst/>
                <a:uLnTx/>
                <a:uFillTx/>
              </a:defRPr>
            </a:lvl1pPr>
            <a:lvl2pPr marL="0" indent="0">
              <a:lnSpc>
                <a:spcPct val="100000"/>
              </a:lnSpc>
              <a:spcBef>
                <a:spcPts val="0"/>
              </a:spcBef>
              <a:spcAft>
                <a:spcPts val="0"/>
              </a:spcAft>
              <a:buFontTx/>
              <a:buNone/>
              <a:defRPr sz="2800" b="0" kern="600" baseline="0">
                <a:solidFill>
                  <a:schemeClr val="accent5"/>
                </a:solidFill>
                <a:cs typeface="Arial" panose="020B0604020202020204" pitchFamily="34" charset="0"/>
              </a:defRPr>
            </a:lvl2pPr>
            <a:lvl3pPr marL="288000" indent="-144000">
              <a:lnSpc>
                <a:spcPct val="100000"/>
              </a:lnSpc>
              <a:spcBef>
                <a:spcPts val="300"/>
              </a:spcBef>
              <a:spcAft>
                <a:spcPts val="300"/>
              </a:spcAft>
              <a:buFont typeface="System Font Regular"/>
              <a:buChar char="-"/>
              <a:defRPr sz="1600" b="0" kern="600" baseline="0">
                <a:cs typeface="Arial" panose="020B0604020202020204" pitchFamily="34" charset="0"/>
              </a:defRPr>
            </a:lvl3pPr>
            <a:lvl4pPr marL="1600200" indent="-228600">
              <a:lnSpc>
                <a:spcPct val="100000"/>
              </a:lnSpc>
              <a:spcBef>
                <a:spcPts val="300"/>
              </a:spcBef>
              <a:spcAft>
                <a:spcPts val="300"/>
              </a:spcAft>
              <a:buSzPct val="130000"/>
              <a:buFont typeface="System Font Regular"/>
              <a:buChar char="◦"/>
              <a:defRPr sz="1600" b="0" kern="600" baseline="0">
                <a:cs typeface="Arial" panose="020B0604020202020204" pitchFamily="34" charset="0"/>
              </a:defRPr>
            </a:lvl4pPr>
            <a:lvl5pPr marL="2057400" indent="-228600">
              <a:lnSpc>
                <a:spcPct val="100000"/>
              </a:lnSpc>
              <a:spcBef>
                <a:spcPts val="300"/>
              </a:spcBef>
              <a:spcAft>
                <a:spcPts val="300"/>
              </a:spcAft>
              <a:buFont typeface="System Font Regular"/>
              <a:buChar char="⁃"/>
              <a:defRPr sz="1400" b="0" kern="600" baseline="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Arial"/>
                <a:ea typeface="+mn-ea"/>
                <a:cs typeface="+mn-cs"/>
              </a:rPr>
              <a:t>Budde E </a:t>
            </a:r>
            <a:r>
              <a:rPr kumimoji="0" lang="en-US" sz="1000" b="0" i="1" u="none" strike="noStrike" kern="0" cap="none" spc="0" normalizeH="0" baseline="0" noProof="0" dirty="0">
                <a:ln>
                  <a:noFill/>
                </a:ln>
                <a:solidFill>
                  <a:srgbClr val="000000"/>
                </a:solidFill>
                <a:effectLst/>
                <a:uLnTx/>
                <a:uFillTx/>
                <a:latin typeface="Arial"/>
                <a:ea typeface="+mn-ea"/>
                <a:cs typeface="+mn-cs"/>
              </a:rPr>
              <a:t>et al </a:t>
            </a:r>
            <a:r>
              <a:rPr kumimoji="0" lang="en-US" sz="1000" b="0" i="0" u="none" strike="noStrike" kern="0" cap="none" spc="0" normalizeH="0" baseline="0" noProof="0" dirty="0">
                <a:ln>
                  <a:noFill/>
                </a:ln>
                <a:solidFill>
                  <a:srgbClr val="000000"/>
                </a:solidFill>
                <a:effectLst/>
                <a:uLnTx/>
                <a:uFillTx/>
                <a:latin typeface="Arial"/>
                <a:ea typeface="+mn-ea"/>
                <a:cs typeface="+mn-cs"/>
              </a:rPr>
              <a:t>ASH 2025 P5352</a:t>
            </a:r>
          </a:p>
        </p:txBody>
      </p:sp>
    </p:spTree>
    <p:extLst>
      <p:ext uri="{BB962C8B-B14F-4D97-AF65-F5344CB8AC3E}">
        <p14:creationId xmlns:p14="http://schemas.microsoft.com/office/powerpoint/2010/main" val="12257239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B4A1-5D4D-1BE6-DC68-07C8FEDE526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D489430-E4B7-FC60-9EA6-E80EF07193AE}"/>
              </a:ext>
            </a:extLst>
          </p:cNvPr>
          <p:cNvPicPr>
            <a:picLocks noChangeAspect="1"/>
          </p:cNvPicPr>
          <p:nvPr/>
        </p:nvPicPr>
        <p:blipFill>
          <a:blip r:embed="rId3"/>
          <a:srcRect t="15224" r="218"/>
          <a:stretch/>
        </p:blipFill>
        <p:spPr>
          <a:xfrm>
            <a:off x="-2" y="6530274"/>
            <a:ext cx="12192002" cy="327726"/>
          </a:xfrm>
          <a:prstGeom prst="rect">
            <a:avLst/>
          </a:prstGeom>
        </p:spPr>
      </p:pic>
      <p:sp>
        <p:nvSpPr>
          <p:cNvPr id="7" name="Rectangle: Top Corners Rounded 6">
            <a:extLst>
              <a:ext uri="{FF2B5EF4-FFF2-40B4-BE49-F238E27FC236}">
                <a16:creationId xmlns:a16="http://schemas.microsoft.com/office/drawing/2014/main" id="{EAB595A3-B3F4-4268-479F-2E7A39FDC4A0}"/>
              </a:ext>
            </a:extLst>
          </p:cNvPr>
          <p:cNvSpPr/>
          <p:nvPr/>
        </p:nvSpPr>
        <p:spPr>
          <a:xfrm rot="10800000">
            <a:off x="10046524" y="0"/>
            <a:ext cx="2145474" cy="327358"/>
          </a:xfrm>
          <a:prstGeom prst="round2SameRect">
            <a:avLst/>
          </a:prstGeom>
          <a:gradFill flip="none" rotWithShape="1">
            <a:gsLst>
              <a:gs pos="0">
                <a:srgbClr val="009B92"/>
              </a:gs>
              <a:gs pos="100000">
                <a:srgbClr val="041E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DCE5201A-9338-44A9-5A2A-8F54C7135386}"/>
              </a:ext>
            </a:extLst>
          </p:cNvPr>
          <p:cNvSpPr txBox="1"/>
          <p:nvPr/>
        </p:nvSpPr>
        <p:spPr>
          <a:xfrm>
            <a:off x="10229407" y="74603"/>
            <a:ext cx="1811393"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Epcoritamab+R</a:t>
            </a:r>
            <a:r>
              <a:rPr kumimoji="0" lang="en-US" sz="12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 R/R FL</a:t>
            </a:r>
          </a:p>
        </p:txBody>
      </p:sp>
      <p:sp>
        <p:nvSpPr>
          <p:cNvPr id="9" name="TextBox 8">
            <a:extLst>
              <a:ext uri="{FF2B5EF4-FFF2-40B4-BE49-F238E27FC236}">
                <a16:creationId xmlns:a16="http://schemas.microsoft.com/office/drawing/2014/main" id="{73D61B24-3785-F490-D60D-E3AC2B5C9294}"/>
              </a:ext>
            </a:extLst>
          </p:cNvPr>
          <p:cNvSpPr txBox="1"/>
          <p:nvPr/>
        </p:nvSpPr>
        <p:spPr>
          <a:xfrm>
            <a:off x="10229407" y="6571026"/>
            <a:ext cx="1840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Falchi et al., ASH 2025; #466</a:t>
            </a:r>
          </a:p>
        </p:txBody>
      </p:sp>
      <p:cxnSp>
        <p:nvCxnSpPr>
          <p:cNvPr id="2" name="Straight Arrow Connector 1">
            <a:extLst>
              <a:ext uri="{FF2B5EF4-FFF2-40B4-BE49-F238E27FC236}">
                <a16:creationId xmlns:a16="http://schemas.microsoft.com/office/drawing/2014/main" id="{CD2E039A-4D92-4A68-5D80-9F1E07326BFD}"/>
              </a:ext>
            </a:extLst>
          </p:cNvPr>
          <p:cNvCxnSpPr>
            <a:cxnSpLocks/>
          </p:cNvCxnSpPr>
          <p:nvPr/>
        </p:nvCxnSpPr>
        <p:spPr>
          <a:xfrm>
            <a:off x="2802048" y="2503227"/>
            <a:ext cx="245952" cy="0"/>
          </a:xfrm>
          <a:prstGeom prst="straightConnector1">
            <a:avLst/>
          </a:prstGeom>
          <a:noFill/>
          <a:ln w="28575" cap="flat" cmpd="sng" algn="ctr">
            <a:solidFill>
              <a:srgbClr val="000000"/>
            </a:solidFill>
            <a:prstDash val="solid"/>
            <a:miter lim="800000"/>
            <a:tailEnd type="triangle"/>
          </a:ln>
          <a:effectLst/>
        </p:spPr>
      </p:cxnSp>
      <p:cxnSp>
        <p:nvCxnSpPr>
          <p:cNvPr id="3" name="Straight Arrow Connector 2">
            <a:extLst>
              <a:ext uri="{FF2B5EF4-FFF2-40B4-BE49-F238E27FC236}">
                <a16:creationId xmlns:a16="http://schemas.microsoft.com/office/drawing/2014/main" id="{2520A4D6-FF01-662F-91FD-25ED638F5A12}"/>
              </a:ext>
            </a:extLst>
          </p:cNvPr>
          <p:cNvCxnSpPr>
            <a:cxnSpLocks/>
          </p:cNvCxnSpPr>
          <p:nvPr/>
        </p:nvCxnSpPr>
        <p:spPr>
          <a:xfrm>
            <a:off x="3408382" y="1908813"/>
            <a:ext cx="237928" cy="0"/>
          </a:xfrm>
          <a:prstGeom prst="straightConnector1">
            <a:avLst/>
          </a:prstGeom>
          <a:noFill/>
          <a:ln w="28575" cap="flat" cmpd="sng" algn="ctr">
            <a:solidFill>
              <a:srgbClr val="000000"/>
            </a:solidFill>
            <a:prstDash val="solid"/>
            <a:miter lim="800000"/>
            <a:tailEnd type="triangle"/>
          </a:ln>
          <a:effectLst/>
        </p:spPr>
      </p:cxnSp>
      <p:sp>
        <p:nvSpPr>
          <p:cNvPr id="10" name="Rectangle 9">
            <a:extLst>
              <a:ext uri="{FF2B5EF4-FFF2-40B4-BE49-F238E27FC236}">
                <a16:creationId xmlns:a16="http://schemas.microsoft.com/office/drawing/2014/main" id="{79406109-2E47-0E1C-1A3E-66FE1F03CD5B}"/>
              </a:ext>
            </a:extLst>
          </p:cNvPr>
          <p:cNvSpPr/>
          <p:nvPr/>
        </p:nvSpPr>
        <p:spPr>
          <a:xfrm>
            <a:off x="3054120" y="1555506"/>
            <a:ext cx="346375" cy="1888845"/>
          </a:xfrm>
          <a:prstGeom prst="rect">
            <a:avLst/>
          </a:prstGeom>
          <a:solidFill>
            <a:srgbClr val="FFFFFF"/>
          </a:solidFill>
          <a:ln w="28575"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EFC16E1-AB8A-26FE-CCF1-07A7B909E821}"/>
              </a:ext>
            </a:extLst>
          </p:cNvPr>
          <p:cNvSpPr txBox="1"/>
          <p:nvPr/>
        </p:nvSpPr>
        <p:spPr>
          <a:xfrm rot="16200000">
            <a:off x="2586346" y="2429538"/>
            <a:ext cx="1277594"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Randomization 1:1</a:t>
            </a:r>
          </a:p>
        </p:txBody>
      </p:sp>
      <p:sp>
        <p:nvSpPr>
          <p:cNvPr id="12" name="Rectangle 11">
            <a:extLst>
              <a:ext uri="{FF2B5EF4-FFF2-40B4-BE49-F238E27FC236}">
                <a16:creationId xmlns:a16="http://schemas.microsoft.com/office/drawing/2014/main" id="{A58D7320-85B0-B051-3E8C-FB5D2D214CD5}"/>
              </a:ext>
            </a:extLst>
          </p:cNvPr>
          <p:cNvSpPr/>
          <p:nvPr/>
        </p:nvSpPr>
        <p:spPr>
          <a:xfrm>
            <a:off x="394465" y="3951868"/>
            <a:ext cx="3000450" cy="1373891"/>
          </a:xfrm>
          <a:prstGeom prst="rect">
            <a:avLst/>
          </a:prstGeom>
          <a:solidFill>
            <a:schemeClr val="bg1">
              <a:lumMod val="95000"/>
            </a:schemeClr>
          </a:solidFill>
          <a:ln w="12700" cap="flat" cmpd="sng" algn="ctr">
            <a:noFill/>
            <a:prstDash val="solid"/>
            <a:miter lim="800000"/>
          </a:ln>
          <a:effectLst/>
        </p:spPr>
        <p:txBody>
          <a:bodyPr rtlCol="0" anchor="ctr"/>
          <a:lstStyle/>
          <a:p>
            <a:pPr marL="0" marR="0" lvl="0" indent="0" algn="l" defTabSz="1767383" rtl="0" eaLnBrk="1" fontAlgn="auto" latinLnBrk="0" hangingPunct="1">
              <a:lnSpc>
                <a:spcPct val="100000"/>
              </a:lnSpc>
              <a:spcBef>
                <a:spcPts val="0"/>
              </a:spcBef>
              <a:spcAft>
                <a:spcPts val="500"/>
              </a:spcAft>
              <a:buClr>
                <a:srgbClr val="000000"/>
              </a:buClr>
              <a:buSzTx/>
              <a:buFontTx/>
              <a:buNone/>
              <a:tabLst>
                <a:tab pos="1539875" algn="l"/>
              </a:tabLst>
              <a:defRPr/>
            </a:pPr>
            <a:r>
              <a:rPr kumimoji="0" lang="en-US" sz="12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Stratification factors</a:t>
            </a:r>
            <a:endParaRPr kumimoji="0" lang="en-US" sz="1200" b="1" i="0" u="none" strike="noStrike" kern="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Disease status: </a:t>
            </a:r>
          </a:p>
          <a:p>
            <a:pPr marL="396875" marR="0" lvl="1" indent="-182245"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2L: &gt; or ≤ 2 years since last therapy </a:t>
            </a:r>
          </a:p>
          <a:p>
            <a:pPr marL="396875" marR="0" lvl="1" indent="-182245"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3L+: &gt; or &lt; 6 months since last therapy</a:t>
            </a: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Region: US/EU vs Rest of World</a:t>
            </a:r>
          </a:p>
        </p:txBody>
      </p:sp>
      <p:sp>
        <p:nvSpPr>
          <p:cNvPr id="13" name="TextBox 12">
            <a:extLst>
              <a:ext uri="{FF2B5EF4-FFF2-40B4-BE49-F238E27FC236}">
                <a16:creationId xmlns:a16="http://schemas.microsoft.com/office/drawing/2014/main" id="{4BB2E5FE-282A-471D-5AAC-3D7CB7C8BDFD}"/>
              </a:ext>
            </a:extLst>
          </p:cNvPr>
          <p:cNvSpPr txBox="1"/>
          <p:nvPr/>
        </p:nvSpPr>
        <p:spPr>
          <a:xfrm>
            <a:off x="575996" y="5762992"/>
            <a:ext cx="11284572" cy="69249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30000" noProof="0" dirty="0">
                <a:ln>
                  <a:noFill/>
                </a:ln>
                <a:solidFill>
                  <a:srgbClr val="000000"/>
                </a:solidFill>
                <a:effectLst/>
                <a:uLnTx/>
                <a:uFillTx/>
                <a:latin typeface="Arial"/>
                <a:ea typeface="+mn-ea"/>
                <a:cs typeface="Arial"/>
              </a:rPr>
              <a:t>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a</a:t>
            </a:r>
            <a:r>
              <a:rPr kumimoji="0" lang="en-US" sz="900" b="0" i="0" u="none" strike="noStrike" kern="0" cap="none" spc="0" normalizeH="0" baseline="0" noProof="0" dirty="0" err="1">
                <a:ln>
                  <a:noFill/>
                </a:ln>
                <a:solidFill>
                  <a:srgbClr val="000000"/>
                </a:solidFill>
                <a:effectLst/>
                <a:uLnTx/>
                <a:uFillTx/>
                <a:latin typeface="Arial"/>
                <a:ea typeface="+mn-ea"/>
                <a:cs typeface="Arial"/>
              </a:rPr>
              <a:t>Two</a:t>
            </a:r>
            <a:r>
              <a:rPr kumimoji="0" lang="en-US" sz="900" b="0" i="0" u="none" strike="noStrike" kern="0" cap="none" spc="0" normalizeH="0" baseline="0" noProof="0" dirty="0">
                <a:ln>
                  <a:noFill/>
                </a:ln>
                <a:solidFill>
                  <a:srgbClr val="000000"/>
                </a:solidFill>
                <a:effectLst/>
                <a:uLnTx/>
                <a:uFillTx/>
                <a:latin typeface="Arial"/>
                <a:ea typeface="+mn-ea"/>
                <a:cs typeface="Arial"/>
              </a:rPr>
              <a:t> step-up dosing (SUD) regimens during cycle 1 to mitigate the risk of cytokine release syndrome: either a 2-SUD (0.16 mg on cycle 1 day 1, 0.8 mg on cycle 1 day 8), or 3-SUD (0.16 mg on cycle 1 day 1, 0.8 mg on cycle 1 day 8, 3 mg on cycle 1 day 15) regimen, followed by full dose 48 mg. The 3-SUD regimen was implemented after reduced CRS severity and incidence had been observed in the EPCORE NHL-1 FL trial (NCT03625037).</a:t>
            </a:r>
            <a:r>
              <a:rPr kumimoji="0" lang="en-US" sz="900" b="0" i="0" u="none" strike="noStrike" kern="0" cap="none" spc="0" normalizeH="0" baseline="30000" noProof="0" dirty="0">
                <a:ln>
                  <a:noFill/>
                </a:ln>
                <a:solidFill>
                  <a:srgbClr val="000000"/>
                </a:solidFill>
                <a:effectLst/>
                <a:uLnTx/>
                <a:uFillTx/>
                <a:latin typeface="Arial"/>
                <a:ea typeface="+mn-ea"/>
                <a:cs typeface="Arial"/>
              </a:rPr>
              <a:t>1</a:t>
            </a:r>
            <a:r>
              <a:rPr kumimoji="0" lang="en-US" sz="900" b="0" i="0" u="none" strike="noStrike" kern="0" cap="none" spc="0" normalizeH="0" baseline="0" noProof="0" dirty="0">
                <a:ln>
                  <a:noFill/>
                </a:ln>
                <a:solidFill>
                  <a:srgbClr val="000000"/>
                </a:solidFill>
                <a:effectLst/>
                <a:uLnTx/>
                <a:uFillTx/>
                <a:latin typeface="Arial"/>
                <a:ea typeface="+mn-ea"/>
                <a:cs typeface="Arial"/>
              </a:rPr>
              <a:t>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b</a:t>
            </a:r>
            <a:r>
              <a:rPr kumimoji="0" lang="en-US" sz="900" b="0" i="0" u="none" strike="noStrike" kern="0" cap="none" spc="0" normalizeH="0" baseline="0" noProof="0" dirty="0" err="1">
                <a:ln>
                  <a:noFill/>
                </a:ln>
                <a:solidFill>
                  <a:srgbClr val="000000"/>
                </a:solidFill>
                <a:effectLst/>
                <a:uLnTx/>
                <a:uFillTx/>
                <a:latin typeface="Arial"/>
                <a:ea typeface="+mn-ea"/>
                <a:cs typeface="Arial"/>
              </a:rPr>
              <a:t>The</a:t>
            </a:r>
            <a:r>
              <a:rPr kumimoji="0" lang="en-US" sz="900" b="0" i="0" u="none" strike="noStrike" kern="0" cap="none" spc="0" normalizeH="0" baseline="0" noProof="0" dirty="0">
                <a:ln>
                  <a:noFill/>
                </a:ln>
                <a:solidFill>
                  <a:srgbClr val="000000"/>
                </a:solidFill>
                <a:effectLst/>
                <a:uLnTx/>
                <a:uFillTx/>
                <a:latin typeface="Arial"/>
                <a:ea typeface="+mn-ea"/>
                <a:cs typeface="Arial"/>
              </a:rPr>
              <a:t> 24 mg epcoritamab plus R</a:t>
            </a:r>
            <a:r>
              <a:rPr kumimoji="0" lang="en-US" sz="900" b="0" i="0" u="none" strike="noStrike" kern="0" cap="none" spc="0" normalizeH="0" baseline="30000" noProof="0" dirty="0">
                <a:ln>
                  <a:noFill/>
                </a:ln>
                <a:solidFill>
                  <a:srgbClr val="000000"/>
                </a:solidFill>
                <a:effectLst/>
                <a:uLnTx/>
                <a:uFillTx/>
                <a:latin typeface="Arial"/>
                <a:ea typeface="+mn-ea"/>
                <a:cs typeface="Arial"/>
              </a:rPr>
              <a:t>2</a:t>
            </a:r>
            <a:r>
              <a:rPr kumimoji="0" lang="en-US" sz="900" b="0" i="0" u="none" strike="noStrike" kern="0" cap="none" spc="0" normalizeH="0" baseline="0" noProof="0" dirty="0">
                <a:ln>
                  <a:noFill/>
                </a:ln>
                <a:solidFill>
                  <a:srgbClr val="000000"/>
                </a:solidFill>
                <a:effectLst/>
                <a:uLnTx/>
                <a:uFillTx/>
                <a:latin typeface="Arial"/>
                <a:ea typeface="+mn-ea"/>
                <a:cs typeface="Arial"/>
              </a:rPr>
              <a:t> arm was closed to enrollment based on the superior efficacy for the 48 mg dose from EPCORE NHL-2.</a:t>
            </a:r>
            <a:r>
              <a:rPr kumimoji="0" lang="en-US" sz="900" b="0" i="0" u="none" strike="noStrike" kern="0" cap="none" spc="0" normalizeH="0" baseline="30000" noProof="0" dirty="0">
                <a:ln>
                  <a:noFill/>
                </a:ln>
                <a:solidFill>
                  <a:srgbClr val="000000"/>
                </a:solidFill>
                <a:effectLst/>
                <a:uLnTx/>
                <a:uFillTx/>
                <a:latin typeface="Arial"/>
                <a:ea typeface="+mn-ea"/>
                <a:cs typeface="Arial"/>
              </a:rPr>
              <a:t>2</a:t>
            </a:r>
            <a:r>
              <a:rPr kumimoji="0" lang="en-US" sz="900" b="0" i="0" u="none" strike="noStrike" kern="0" cap="none" spc="0" normalizeH="0" baseline="0" noProof="0" dirty="0">
                <a:ln>
                  <a:noFill/>
                </a:ln>
                <a:solidFill>
                  <a:srgbClr val="000000"/>
                </a:solidFill>
                <a:effectLst/>
                <a:uLnTx/>
                <a:uFillTx/>
                <a:latin typeface="Arial"/>
                <a:ea typeface="+mn-ea"/>
                <a:cs typeface="Arial"/>
              </a:rPr>
              <a:t> Only the data for the optimal dose explored (48 mg) are presented here.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c</a:t>
            </a:r>
            <a:r>
              <a:rPr kumimoji="0" lang="en-US" sz="900" b="0" i="0" u="none" strike="noStrike" kern="0" cap="none" spc="0" normalizeH="0" baseline="0" noProof="0" dirty="0" err="1">
                <a:ln>
                  <a:noFill/>
                </a:ln>
                <a:solidFill>
                  <a:srgbClr val="000000"/>
                </a:solidFill>
                <a:effectLst/>
                <a:uLnTx/>
                <a:uFillTx/>
                <a:latin typeface="Arial"/>
                <a:ea typeface="+mn-ea"/>
                <a:cs typeface="Arial"/>
              </a:rPr>
              <a:t>Minimal</a:t>
            </a:r>
            <a:r>
              <a:rPr kumimoji="0" lang="en-US" sz="900" b="0" i="0" u="none" strike="noStrike" kern="0" cap="none" spc="0" normalizeH="0" baseline="0" noProof="0" dirty="0">
                <a:ln>
                  <a:noFill/>
                </a:ln>
                <a:solidFill>
                  <a:srgbClr val="000000"/>
                </a:solidFill>
                <a:effectLst/>
                <a:uLnTx/>
                <a:uFillTx/>
                <a:latin typeface="Arial"/>
                <a:ea typeface="+mn-ea"/>
                <a:cs typeface="Arial"/>
              </a:rPr>
              <a:t> residual disease data are forthcoming in a future analysis.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d</a:t>
            </a:r>
            <a:r>
              <a:rPr kumimoji="0" lang="en-US" sz="900" b="0" i="0" u="none" strike="noStrike" kern="0" cap="none" spc="0" normalizeH="0" baseline="0" noProof="0" dirty="0" err="1">
                <a:ln>
                  <a:noFill/>
                </a:ln>
                <a:solidFill>
                  <a:srgbClr val="000000"/>
                </a:solidFill>
                <a:effectLst/>
                <a:uLnTx/>
                <a:uFillTx/>
                <a:latin typeface="Arial"/>
                <a:ea typeface="+mn-ea"/>
                <a:cs typeface="Arial"/>
              </a:rPr>
              <a:t>The</a:t>
            </a:r>
            <a:r>
              <a:rPr kumimoji="0" lang="en-US" sz="900" b="0" i="0" u="none" strike="noStrike" kern="0" cap="none" spc="0" normalizeH="0" baseline="0" noProof="0" dirty="0">
                <a:ln>
                  <a:noFill/>
                </a:ln>
                <a:solidFill>
                  <a:srgbClr val="000000"/>
                </a:solidFill>
                <a:effectLst/>
                <a:uLnTx/>
                <a:uFillTx/>
                <a:latin typeface="Arial"/>
                <a:ea typeface="+mn-ea"/>
                <a:cs typeface="Arial"/>
              </a:rPr>
              <a:t> data presented here are from the second planned interim analysis (May 24, 2025) after 78% Information Fraction for PFS had occurred.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 Vose J, et al. </a:t>
            </a:r>
            <a:r>
              <a:rPr kumimoji="0" lang="en-US" sz="9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 Clin Oncol. </a:t>
            </a:r>
            <a:r>
              <a:rPr kumimoji="0" lang="en-US"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2024;42(16_suppl):7015–7015.</a:t>
            </a:r>
            <a:r>
              <a:rPr kumimoji="0" lang="en-US" sz="900" b="0" i="0" u="none" strike="noStrike" kern="0" cap="none" spc="0" normalizeH="0" baseline="0" noProof="0" dirty="0">
                <a:ln>
                  <a:noFill/>
                </a:ln>
                <a:solidFill>
                  <a:srgbClr val="000000"/>
                </a:solidFill>
                <a:effectLst/>
                <a:uLnTx/>
                <a:uFillTx/>
                <a:latin typeface="Arial"/>
                <a:ea typeface="+mn-ea"/>
                <a:cs typeface="Arial"/>
              </a:rPr>
              <a:t> </a:t>
            </a:r>
            <a:r>
              <a:rPr kumimoji="0" lang="en-US"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 Falchi L, et al. </a:t>
            </a:r>
            <a:r>
              <a:rPr kumimoji="0" lang="en-US" sz="9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Blood</a:t>
            </a:r>
            <a:r>
              <a:rPr kumimoji="0" lang="en-US" sz="9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2024;144(Supplement 1):342–342. </a:t>
            </a:r>
          </a:p>
        </p:txBody>
      </p:sp>
      <p:sp>
        <p:nvSpPr>
          <p:cNvPr id="14" name="Rectangle 13">
            <a:extLst>
              <a:ext uri="{FF2B5EF4-FFF2-40B4-BE49-F238E27FC236}">
                <a16:creationId xmlns:a16="http://schemas.microsoft.com/office/drawing/2014/main" id="{43CFBA02-D2E4-A51B-D76E-7F3570DA8136}"/>
              </a:ext>
            </a:extLst>
          </p:cNvPr>
          <p:cNvSpPr/>
          <p:nvPr/>
        </p:nvSpPr>
        <p:spPr>
          <a:xfrm>
            <a:off x="3653643" y="902052"/>
            <a:ext cx="8104471" cy="355333"/>
          </a:xfrm>
          <a:prstGeom prst="rect">
            <a:avLst/>
          </a:prstGeom>
          <a:noFill/>
          <a:ln w="12700" cap="flat" cmpd="sng" algn="ctr">
            <a:noFill/>
            <a:prstDash val="solid"/>
            <a:miter lim="800000"/>
          </a:ln>
          <a:effectLst/>
        </p:spPr>
        <p:txBody>
          <a:bodyPr rtlCol="0" anchor="ctr"/>
          <a:lstStyle/>
          <a:p>
            <a:pPr marL="0" marR="0" lvl="0" indent="0" algn="ctr" defTabSz="1767383" rtl="0" eaLnBrk="1" fontAlgn="auto" latinLnBrk="0" hangingPunct="1">
              <a:lnSpc>
                <a:spcPct val="100000"/>
              </a:lnSpc>
              <a:spcBef>
                <a:spcPts val="0"/>
              </a:spcBef>
              <a:spcAft>
                <a:spcPts val="0"/>
              </a:spcAft>
              <a:buClr>
                <a:srgbClr val="000000"/>
              </a:buClr>
              <a:buSzTx/>
              <a:buFontTx/>
              <a:buNone/>
              <a:tabLst>
                <a:tab pos="1539875" algn="l"/>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Fixed-Duration: 12 Cycles (28-Day Cycles)</a:t>
            </a:r>
            <a:endParaRPr kumimoji="0" lang="en-US"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Rounded Corners 14">
            <a:extLst>
              <a:ext uri="{FF2B5EF4-FFF2-40B4-BE49-F238E27FC236}">
                <a16:creationId xmlns:a16="http://schemas.microsoft.com/office/drawing/2014/main" id="{658C3DF4-172E-3E34-CC6B-8759D992CC6C}"/>
              </a:ext>
            </a:extLst>
          </p:cNvPr>
          <p:cNvSpPr/>
          <p:nvPr/>
        </p:nvSpPr>
        <p:spPr>
          <a:xfrm>
            <a:off x="3653645" y="3951869"/>
            <a:ext cx="8104470" cy="936810"/>
          </a:xfrm>
          <a:prstGeom prst="roundRect">
            <a:avLst>
              <a:gd name="adj" fmla="val 0"/>
            </a:avLst>
          </a:prstGeom>
          <a:solidFill>
            <a:srgbClr val="FFFFFF">
              <a:lumMod val="95000"/>
            </a:srgbClr>
          </a:solidFill>
          <a:ln w="12700" cap="flat" cmpd="sng" algn="ctr">
            <a:noFill/>
            <a:prstDash val="solid"/>
            <a:miter lim="800000"/>
          </a:ln>
          <a:effectLst/>
        </p:spPr>
        <p:txBody>
          <a:bodyPr rtlCol="0" anchor="ctr"/>
          <a:lstStyle/>
          <a:p>
            <a:pPr marL="285750" marR="0" lvl="0" indent="-285750" algn="l" defTabSz="914400" rtl="0" eaLnBrk="1" fontAlgn="auto" latinLnBrk="0" hangingPunct="1">
              <a:lnSpc>
                <a:spcPct val="100000"/>
              </a:lnSpc>
              <a:spcBef>
                <a:spcPts val="0"/>
              </a:spcBef>
              <a:spcAft>
                <a:spcPts val="500"/>
              </a:spcAft>
              <a:buClr>
                <a:srgbClr val="041E49"/>
              </a:buClr>
              <a:buSzTx/>
              <a:buFont typeface="Arial" panose="020B0604020202020204" pitchFamily="34" charset="0"/>
              <a:buChar char="•"/>
              <a:tabLst>
                <a:tab pos="1539875" algn="l"/>
              </a:tabLst>
              <a:defRPr/>
            </a:pPr>
            <a:r>
              <a:rPr kumimoji="0" lang="en-US" sz="1600" b="1" i="0" u="none" strike="noStrike" kern="0" cap="none" spc="0" normalizeH="0" baseline="0" noProof="0" dirty="0">
                <a:ln>
                  <a:noFill/>
                </a:ln>
                <a:solidFill>
                  <a:srgbClr val="009B92"/>
                </a:solidFill>
                <a:effectLst/>
                <a:uLnTx/>
                <a:uFillTx/>
                <a:latin typeface="Arial" panose="020B0604020202020204" pitchFamily="34" charset="0"/>
                <a:ea typeface="+mn-ea"/>
                <a:cs typeface="Arial" panose="020B0604020202020204" pitchFamily="34" charset="0"/>
              </a:rPr>
              <a:t>Dual primary endpoints: ORR per IRC and PFS per IRC</a:t>
            </a:r>
            <a:endPar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500"/>
              </a:spcAft>
              <a:buClr>
                <a:srgbClr val="041E49"/>
              </a:buClr>
              <a:buSzTx/>
              <a:buFont typeface="Arial" panose="020B0604020202020204" pitchFamily="34" charset="0"/>
              <a:buChar char="•"/>
              <a:tabLst>
                <a:tab pos="1539875" algn="l"/>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Key s</a:t>
            </a:r>
            <a:r>
              <a:rPr kumimoji="0" lang="en-US" sz="1400" b="0" i="0" u="none" strike="noStrike" kern="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econdary</a:t>
            </a: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endpoints: CR rate per IRC, OS, and </a:t>
            </a:r>
            <a:r>
              <a:rPr kumimoji="0" lang="en-US" sz="1400" b="0" i="0" u="none" strike="noStrike" kern="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MRD</a:t>
            </a:r>
            <a:r>
              <a:rPr kumimoji="0" lang="en-US" sz="1400" b="0" i="0" u="none" strike="noStrike" kern="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c</a:t>
            </a:r>
            <a:endPar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500"/>
              </a:spcAft>
              <a:buClr>
                <a:srgbClr val="041E49"/>
              </a:buClr>
              <a:buSzTx/>
              <a:buFont typeface="Arial" panose="020B0604020202020204" pitchFamily="34" charset="0"/>
              <a:buChar char="•"/>
              <a:tabLst>
                <a:tab pos="1539875" algn="l"/>
              </a:tabLst>
              <a:defRPr/>
            </a:pPr>
            <a:r>
              <a:rPr kumimoji="0" lang="en-US" sz="14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Additional secondary endpoints: DOR, DOCR, TTNLT, safety, and PRO assessments</a:t>
            </a:r>
          </a:p>
        </p:txBody>
      </p:sp>
      <p:sp>
        <p:nvSpPr>
          <p:cNvPr id="16" name="TextBox 15">
            <a:extLst>
              <a:ext uri="{FF2B5EF4-FFF2-40B4-BE49-F238E27FC236}">
                <a16:creationId xmlns:a16="http://schemas.microsoft.com/office/drawing/2014/main" id="{ED74649B-DC72-CF86-B3DF-502F01E0D0BE}"/>
              </a:ext>
            </a:extLst>
          </p:cNvPr>
          <p:cNvSpPr txBox="1"/>
          <p:nvPr/>
        </p:nvSpPr>
        <p:spPr>
          <a:xfrm>
            <a:off x="3676793" y="5121835"/>
            <a:ext cx="4315593"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Data cutoff: May 24, 2025;</a:t>
            </a:r>
            <a:r>
              <a:rPr kumimoji="0" lang="en-US" sz="1200" b="1" i="0" u="none" strike="noStrike" kern="1200" cap="none" spc="0" normalizeH="0" baseline="30000" noProof="0" dirty="0">
                <a:ln>
                  <a:noFill/>
                </a:ln>
                <a:solidFill>
                  <a:srgbClr val="000000"/>
                </a:solidFill>
                <a:effectLst/>
                <a:uLnTx/>
                <a:uFillTx/>
                <a:latin typeface="Arial"/>
                <a:ea typeface="+mn-ea"/>
                <a:cs typeface="+mn-cs"/>
              </a:rPr>
              <a:t> </a:t>
            </a:r>
            <a:r>
              <a:rPr kumimoji="0" lang="en-US" sz="1200" b="1" i="0" u="none" strike="noStrike" kern="1200" cap="none" spc="0" normalizeH="0" baseline="0" noProof="0" dirty="0">
                <a:ln>
                  <a:noFill/>
                </a:ln>
                <a:solidFill>
                  <a:srgbClr val="000000"/>
                </a:solidFill>
                <a:effectLst/>
                <a:uLnTx/>
                <a:uFillTx/>
                <a:latin typeface="Arial"/>
                <a:ea typeface="+mn-ea"/>
                <a:cs typeface="+mn-cs"/>
              </a:rPr>
              <a:t>median follow-up: 14.8 </a:t>
            </a:r>
            <a:r>
              <a:rPr kumimoji="0" lang="en-US" sz="1200" b="1" i="0" u="none" strike="noStrike" kern="1200" cap="none" spc="0" normalizeH="0" baseline="0" noProof="0" dirty="0" err="1">
                <a:ln>
                  <a:noFill/>
                </a:ln>
                <a:solidFill>
                  <a:srgbClr val="000000"/>
                </a:solidFill>
                <a:effectLst/>
                <a:uLnTx/>
                <a:uFillTx/>
                <a:latin typeface="Arial"/>
                <a:ea typeface="+mn-ea"/>
                <a:cs typeface="+mn-cs"/>
              </a:rPr>
              <a:t>months</a:t>
            </a:r>
            <a:r>
              <a:rPr kumimoji="0" lang="en-US" sz="1200" b="1" i="0" u="none" strike="noStrike" kern="1200" cap="none" spc="0" normalizeH="0" baseline="30000" noProof="0" dirty="0" err="1">
                <a:ln>
                  <a:noFill/>
                </a:ln>
                <a:solidFill>
                  <a:srgbClr val="000000"/>
                </a:solidFill>
                <a:effectLst/>
                <a:uLnTx/>
                <a:uFillTx/>
                <a:latin typeface="Arial"/>
                <a:ea typeface="+mn-ea"/>
                <a:cs typeface="+mn-cs"/>
              </a:rPr>
              <a:t>d</a:t>
            </a:r>
            <a:r>
              <a:rPr kumimoji="0" lang="en-US" sz="1200" b="1" i="0" u="none" strike="noStrike" kern="1200" cap="none" spc="0" normalizeH="0" baseline="30000" noProof="0" dirty="0">
                <a:ln>
                  <a:noFill/>
                </a:ln>
                <a:solidFill>
                  <a:srgbClr val="000000"/>
                </a:solidFill>
                <a:effectLst/>
                <a:uLnTx/>
                <a:uFillTx/>
                <a:latin typeface="Arial"/>
                <a:ea typeface="+mn-ea"/>
                <a:cs typeface="+mn-cs"/>
              </a:rPr>
              <a:t> </a:t>
            </a:r>
            <a:endParaRPr kumimoji="0" lang="en-US" sz="12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Enrollment period: October 2022 - January 2025</a:t>
            </a: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7" name="Straight Arrow Connector 16">
            <a:extLst>
              <a:ext uri="{FF2B5EF4-FFF2-40B4-BE49-F238E27FC236}">
                <a16:creationId xmlns:a16="http://schemas.microsoft.com/office/drawing/2014/main" id="{A541017F-9791-61F7-7B1D-02CC2C04FFCC}"/>
              </a:ext>
            </a:extLst>
          </p:cNvPr>
          <p:cNvCxnSpPr>
            <a:cxnSpLocks/>
          </p:cNvCxnSpPr>
          <p:nvPr/>
        </p:nvCxnSpPr>
        <p:spPr>
          <a:xfrm>
            <a:off x="3400495" y="3186750"/>
            <a:ext cx="245815" cy="0"/>
          </a:xfrm>
          <a:prstGeom prst="straightConnector1">
            <a:avLst/>
          </a:prstGeom>
          <a:noFill/>
          <a:ln w="28575" cap="flat" cmpd="sng" algn="ctr">
            <a:solidFill>
              <a:srgbClr val="000000"/>
            </a:solidFill>
            <a:prstDash val="solid"/>
            <a:miter lim="800000"/>
            <a:tailEnd type="triangle"/>
          </a:ln>
          <a:effectLst/>
        </p:spPr>
      </p:cxnSp>
      <p:sp>
        <p:nvSpPr>
          <p:cNvPr id="18" name="Title 1">
            <a:extLst>
              <a:ext uri="{FF2B5EF4-FFF2-40B4-BE49-F238E27FC236}">
                <a16:creationId xmlns:a16="http://schemas.microsoft.com/office/drawing/2014/main" id="{25F3B2E2-EDCA-C07D-846D-F0CD0B6CA34D}"/>
              </a:ext>
            </a:extLst>
          </p:cNvPr>
          <p:cNvSpPr txBox="1">
            <a:spLocks/>
          </p:cNvSpPr>
          <p:nvPr/>
        </p:nvSpPr>
        <p:spPr>
          <a:xfrm>
            <a:off x="575996" y="358830"/>
            <a:ext cx="10972800" cy="369332"/>
          </a:xfrm>
          <a:prstGeom prst="rect">
            <a:avLst/>
          </a:prstGeom>
        </p:spPr>
        <p:txBody>
          <a:bodyPr vert="horz" lIns="0" tIns="0" rIns="0" bIns="0" rtlCol="0" anchor="t" anchorCtr="0">
            <a:sp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0" cap="none" spc="0" normalizeH="0" baseline="0" noProof="0" dirty="0">
                <a:ln>
                  <a:noFill/>
                </a:ln>
                <a:solidFill>
                  <a:srgbClr val="00A195"/>
                </a:solidFill>
                <a:effectLst/>
                <a:uLnTx/>
                <a:uFillTx/>
                <a:latin typeface="Arial" panose="020B0604020202020204" pitchFamily="34" charset="0"/>
                <a:ea typeface="+mj-ea"/>
                <a:cs typeface="Arial" panose="020B0604020202020204" pitchFamily="34" charset="0"/>
              </a:rPr>
              <a:t>EPCORE FL-1: Phase 3, Global, Randomized, Open-Label Study </a:t>
            </a:r>
          </a:p>
        </p:txBody>
      </p:sp>
      <p:sp>
        <p:nvSpPr>
          <p:cNvPr id="19" name="Rectangle 18">
            <a:extLst>
              <a:ext uri="{FF2B5EF4-FFF2-40B4-BE49-F238E27FC236}">
                <a16:creationId xmlns:a16="http://schemas.microsoft.com/office/drawing/2014/main" id="{6ED3001C-5BA2-4CD6-CE56-A045F57B2C2C}"/>
              </a:ext>
            </a:extLst>
          </p:cNvPr>
          <p:cNvSpPr/>
          <p:nvPr/>
        </p:nvSpPr>
        <p:spPr>
          <a:xfrm>
            <a:off x="390393" y="1546242"/>
            <a:ext cx="2410577" cy="1888843"/>
          </a:xfrm>
          <a:prstGeom prst="rect">
            <a:avLst/>
          </a:prstGeom>
          <a:solidFill>
            <a:srgbClr val="FFFFFF">
              <a:lumMod val="95000"/>
            </a:srgbClr>
          </a:solidFill>
          <a:ln w="28575" cap="flat" cmpd="sng" algn="ctr">
            <a:solidFill>
              <a:srgbClr val="000000"/>
            </a:solidFill>
            <a:prstDash val="solid"/>
            <a:miter lim="800000"/>
          </a:ln>
          <a:effectLst/>
        </p:spPr>
        <p:txBody>
          <a:bodyPr lIns="91440" tIns="45720" rIns="91440" bIns="45720" rtlCol="0" anchor="ctr"/>
          <a:lstStyle/>
          <a:p>
            <a:pPr marL="0" marR="0" lvl="0" indent="0" algn="l" defTabSz="1767383" rtl="0" eaLnBrk="1" fontAlgn="auto" latinLnBrk="0" hangingPunct="1">
              <a:lnSpc>
                <a:spcPct val="100000"/>
              </a:lnSpc>
              <a:spcBef>
                <a:spcPts val="0"/>
              </a:spcBef>
              <a:spcAft>
                <a:spcPts val="500"/>
              </a:spcAft>
              <a:buClr>
                <a:srgbClr val="000000"/>
              </a:buClr>
              <a:buSzTx/>
              <a:buFontTx/>
              <a:buNone/>
              <a:tabLst>
                <a:tab pos="1539875" algn="l"/>
              </a:tabLst>
              <a:defRPr/>
            </a:pPr>
            <a:r>
              <a:rPr kumimoji="0" lang="en-US" sz="1200" b="1" i="0" u="none" strike="noStrike" kern="0" cap="none" spc="0" normalizeH="0" baseline="0" noProof="0" dirty="0">
                <a:ln>
                  <a:noFill/>
                </a:ln>
                <a:solidFill>
                  <a:srgbClr val="000000"/>
                </a:solidFill>
                <a:effectLst/>
                <a:uLnTx/>
                <a:uFillTx/>
                <a:latin typeface="Arial"/>
                <a:ea typeface="+mn-ea"/>
                <a:cs typeface="Arial"/>
              </a:rPr>
              <a:t>Key eligibility criteria</a:t>
            </a:r>
            <a:endParaRPr kumimoji="0" lang="en-US" sz="1200" b="1" i="0" u="none" strike="noStrike" kern="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Histologically confirmed CD20+ FL</a:t>
            </a: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Grade 1-3a, Stage II-IV</a:t>
            </a: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en-US" sz="1200" b="0" i="0" u="none" strike="noStrike" kern="0" cap="none" spc="0" normalizeH="0" baseline="0" noProof="0" dirty="0">
                <a:ln>
                  <a:noFill/>
                </a:ln>
                <a:solidFill>
                  <a:srgbClr val="000000"/>
                </a:solidFill>
                <a:effectLst/>
                <a:uLnTx/>
                <a:uFillTx/>
                <a:latin typeface="Arial"/>
                <a:ea typeface="+mn-ea"/>
                <a:cs typeface="Arial"/>
              </a:rPr>
              <a:t>≥ 1 prior treatment            including anti-CD20 </a:t>
            </a:r>
            <a:r>
              <a:rPr kumimoji="0" lang="en-US" sz="1200" b="0" i="0" u="none" strike="noStrike" kern="0" cap="none" spc="0" normalizeH="0" baseline="0" noProof="0" dirty="0" err="1">
                <a:ln>
                  <a:noFill/>
                </a:ln>
                <a:solidFill>
                  <a:srgbClr val="000000"/>
                </a:solidFill>
                <a:effectLst/>
                <a:uLnTx/>
                <a:uFillTx/>
                <a:latin typeface="Arial"/>
                <a:ea typeface="+mn-ea"/>
                <a:cs typeface="Arial"/>
              </a:rPr>
              <a:t>mAb</a:t>
            </a:r>
            <a:r>
              <a:rPr kumimoji="0" lang="en-US" sz="1200" b="0" i="0" u="none" strike="noStrike" kern="0" cap="none" spc="0" normalizeH="0" baseline="0" noProof="0" dirty="0">
                <a:ln>
                  <a:noFill/>
                </a:ln>
                <a:solidFill>
                  <a:srgbClr val="000000"/>
                </a:solidFill>
                <a:effectLst/>
                <a:uLnTx/>
                <a:uFillTx/>
                <a:latin typeface="Arial"/>
                <a:ea typeface="+mn-ea"/>
                <a:cs typeface="Arial"/>
              </a:rPr>
              <a:t> plus an alkylating agent</a:t>
            </a:r>
            <a:endParaRPr kumimoji="0" lang="fr-FR" sz="1200" b="0" i="0" u="none" strike="noStrike" kern="0" cap="none" spc="0" normalizeH="0" baseline="0" noProof="0" dirty="0">
              <a:ln>
                <a:noFill/>
              </a:ln>
              <a:solidFill>
                <a:srgbClr val="000000"/>
              </a:solidFill>
              <a:effectLst/>
              <a:uLnTx/>
              <a:uFillTx/>
              <a:latin typeface="Arial"/>
              <a:ea typeface="+mn-ea"/>
              <a:cs typeface="Arial"/>
            </a:endParaRPr>
          </a:p>
          <a:p>
            <a:pPr marL="182880" marR="0" lvl="0" indent="-182880" algn="l" defTabSz="914400" rtl="0" eaLnBrk="1" fontAlgn="auto" latinLnBrk="0" hangingPunct="1">
              <a:lnSpc>
                <a:spcPct val="100000"/>
              </a:lnSpc>
              <a:spcBef>
                <a:spcPts val="0"/>
              </a:spcBef>
              <a:spcAft>
                <a:spcPts val="0"/>
              </a:spcAft>
              <a:buClr>
                <a:srgbClr val="041E49"/>
              </a:buClr>
              <a:buSzTx/>
              <a:buFont typeface="Arial" panose="020B0604020202020204" pitchFamily="34" charset="0"/>
              <a:buChar char="•"/>
              <a:tabLst>
                <a:tab pos="1539875" algn="l"/>
              </a:tabLst>
              <a:defRPr/>
            </a:pPr>
            <a:r>
              <a:rPr kumimoji="0" lang="fr-FR" sz="1200" b="0" i="0" u="none" strike="noStrike" kern="0" cap="none" spc="0" normalizeH="0" baseline="0" noProof="0" dirty="0">
                <a:ln>
                  <a:noFill/>
                </a:ln>
                <a:solidFill>
                  <a:srgbClr val="000000"/>
                </a:solidFill>
                <a:effectLst/>
                <a:uLnTx/>
                <a:uFillTx/>
                <a:latin typeface="Arial"/>
                <a:ea typeface="+mn-ea"/>
                <a:cs typeface="Arial"/>
              </a:rPr>
              <a:t>Met ≥ 1 GELF </a:t>
            </a:r>
            <a:r>
              <a:rPr kumimoji="0" lang="fr-FR" sz="1200" b="0" i="0" u="none" strike="noStrike" kern="0" cap="none" spc="0" normalizeH="0" baseline="0" noProof="0" dirty="0" err="1">
                <a:ln>
                  <a:noFill/>
                </a:ln>
                <a:solidFill>
                  <a:srgbClr val="000000"/>
                </a:solidFill>
                <a:effectLst/>
                <a:uLnTx/>
                <a:uFillTx/>
                <a:latin typeface="Arial"/>
                <a:ea typeface="+mn-ea"/>
                <a:cs typeface="Arial"/>
              </a:rPr>
              <a:t>criterion</a:t>
            </a:r>
            <a:endParaRPr kumimoji="0" lang="en-US" sz="1200" b="0" i="0" u="none" strike="noStrike" kern="0" cap="none" spc="0" normalizeH="0" baseline="0" noProof="0" dirty="0">
              <a:ln>
                <a:noFill/>
              </a:ln>
              <a:solidFill>
                <a:srgbClr val="000000"/>
              </a:solidFill>
              <a:effectLst/>
              <a:uLnTx/>
              <a:uFillTx/>
              <a:latin typeface="Arial"/>
              <a:ea typeface="+mn-ea"/>
              <a:cs typeface="Arial"/>
            </a:endParaRPr>
          </a:p>
        </p:txBody>
      </p:sp>
      <p:sp>
        <p:nvSpPr>
          <p:cNvPr id="20" name="Rectangle: Rounded Corners 19">
            <a:extLst>
              <a:ext uri="{FF2B5EF4-FFF2-40B4-BE49-F238E27FC236}">
                <a16:creationId xmlns:a16="http://schemas.microsoft.com/office/drawing/2014/main" id="{952AF4E8-BA27-4BD4-E58A-B90A6E5A0C47}"/>
              </a:ext>
            </a:extLst>
          </p:cNvPr>
          <p:cNvSpPr>
            <a:spLocks/>
          </p:cNvSpPr>
          <p:nvPr/>
        </p:nvSpPr>
        <p:spPr>
          <a:xfrm>
            <a:off x="3654197" y="1298590"/>
            <a:ext cx="8104471" cy="1200702"/>
          </a:xfrm>
          <a:prstGeom prst="roundRect">
            <a:avLst>
              <a:gd name="adj" fmla="val 0"/>
            </a:avLst>
          </a:prstGeom>
          <a:solidFill>
            <a:srgbClr val="C2E8E6"/>
          </a:solidFill>
          <a:ln w="28575" cap="flat" cmpd="sng" algn="ctr">
            <a:solidFill>
              <a:srgbClr val="00A195"/>
            </a:solidFill>
            <a:prstDash val="solid"/>
            <a:miter lim="800000"/>
          </a:ln>
          <a:effectLst/>
        </p:spPr>
        <p:txBody>
          <a:bodyPr lIns="71933" tIns="71933" rIns="71933" bIns="71933" rtlCol="0" anchor="ctr">
            <a:noAutofit/>
          </a:bodyPr>
          <a:lstStyle/>
          <a:p>
            <a:pPr marL="0" marR="0" lvl="0" indent="0" algn="l" defTabSz="913506" rtl="0" eaLnBrk="1" fontAlgn="auto" latinLnBrk="0" hangingPunct="1">
              <a:lnSpc>
                <a:spcPct val="100000"/>
              </a:lnSpc>
              <a:spcBef>
                <a:spcPts val="400"/>
              </a:spcBef>
              <a:spcAft>
                <a:spcPts val="0"/>
              </a:spcAft>
              <a:buClrTx/>
              <a:buSzTx/>
              <a:buFontTx/>
              <a:buNone/>
              <a:tabLst/>
              <a:defRPr/>
            </a:pPr>
            <a:r>
              <a:rPr kumimoji="0" lang="en-US" sz="1800" b="1" i="0" u="none" strike="noStrike" kern="0" cap="none" spc="0" normalizeH="0" baseline="0" noProof="0" dirty="0">
                <a:ln>
                  <a:noFill/>
                </a:ln>
                <a:solidFill>
                  <a:srgbClr val="006C64"/>
                </a:solidFill>
                <a:effectLst/>
                <a:uLnTx/>
                <a:uFillTx/>
                <a:latin typeface="Arial" panose="020B0604020202020204" pitchFamily="34" charset="0"/>
                <a:ea typeface="+mn-ea"/>
                <a:cs typeface="Arial" panose="020B0604020202020204" pitchFamily="34" charset="0"/>
              </a:rPr>
              <a:t>  Epcoritamab </a:t>
            </a:r>
            <a:r>
              <a:rPr kumimoji="0" lang="en-US" sz="1800" b="1" i="0" u="none" strike="noStrike" kern="1200" cap="none" spc="0" normalizeH="0" baseline="0" noProof="0" dirty="0">
                <a:ln>
                  <a:noFill/>
                </a:ln>
                <a:solidFill>
                  <a:srgbClr val="006C64"/>
                </a:solidFill>
                <a:effectLst/>
                <a:uLnTx/>
                <a:uFillTx/>
                <a:latin typeface="Arial" panose="020B0604020202020204" pitchFamily="34" charset="0"/>
                <a:ea typeface="+mn-ea"/>
                <a:cs typeface="Arial" panose="020B0604020202020204" pitchFamily="34" charset="0"/>
              </a:rPr>
              <a:t>(48 mg) </a:t>
            </a:r>
            <a:r>
              <a:rPr kumimoji="0" lang="en-US" sz="1800" b="1" i="0" u="none" strike="noStrike" kern="0" cap="none" spc="0" normalizeH="0" baseline="0" noProof="0" dirty="0">
                <a:ln>
                  <a:noFill/>
                </a:ln>
                <a:solidFill>
                  <a:srgbClr val="006C64"/>
                </a:solidFill>
                <a:effectLst/>
                <a:uLnTx/>
                <a:uFillTx/>
                <a:latin typeface="Arial" panose="020B0604020202020204" pitchFamily="34" charset="0"/>
                <a:ea typeface="+mn-ea"/>
                <a:cs typeface="Arial" panose="020B0604020202020204" pitchFamily="34" charset="0"/>
              </a:rPr>
              <a:t>plus R</a:t>
            </a:r>
            <a:r>
              <a:rPr kumimoji="0" lang="en-US" sz="1800" b="1" i="0" u="none" strike="noStrike" kern="0" cap="none" spc="0" normalizeH="0" baseline="30000" noProof="0" dirty="0">
                <a:ln>
                  <a:noFill/>
                </a:ln>
                <a:solidFill>
                  <a:srgbClr val="006C64"/>
                </a:solidFill>
                <a:effectLst/>
                <a:uLnTx/>
                <a:uFillTx/>
                <a:latin typeface="Arial" panose="020B0604020202020204" pitchFamily="34" charset="0"/>
                <a:ea typeface="+mn-ea"/>
                <a:cs typeface="Arial" panose="020B0604020202020204" pitchFamily="34" charset="0"/>
              </a:rPr>
              <a:t>2</a:t>
            </a:r>
            <a:r>
              <a:rPr kumimoji="0" lang="en-US" sz="1800" b="1" i="0" u="none" strike="noStrike" kern="0" cap="none" spc="0" normalizeH="0" baseline="0" noProof="0" dirty="0">
                <a:ln>
                  <a:noFill/>
                </a:ln>
                <a:solidFill>
                  <a:srgbClr val="006C64"/>
                </a:solidFill>
                <a:effectLst/>
                <a:uLnTx/>
                <a:uFillTx/>
                <a:latin typeface="Arial" panose="020B0604020202020204" pitchFamily="34" charset="0"/>
                <a:ea typeface="+mn-ea"/>
                <a:cs typeface="Arial" panose="020B0604020202020204" pitchFamily="34" charset="0"/>
              </a:rPr>
              <a:t> </a:t>
            </a:r>
          </a:p>
          <a:p>
            <a:pPr marL="399660" marR="0" lvl="0" indent="-115775" algn="l" defTabSz="913506"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Epcoritamab</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(3-SUD cycle 1: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QW;</a:t>
            </a:r>
            <a:r>
              <a:rPr kumimoji="0" lang="en-US" sz="14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a,b</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cycles 2</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 QW; cycles 4</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 Q4W)</a:t>
            </a:r>
          </a:p>
          <a:p>
            <a:pPr marL="399660" marR="0" lvl="0" indent="-115775" algn="l" defTabSz="913506"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Rituximab</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(375 mg/m</a:t>
            </a: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5 cycles (cycle 1, QW; cycles 2</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Q4W)</a:t>
            </a:r>
          </a:p>
          <a:p>
            <a:pPr marL="399660" marR="0" lvl="0" indent="-115775" algn="l" defTabSz="913506"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Lenalidomide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(20 mg), 12 cycles (cycle 1</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 QD, D1-21)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Rectangle: Rounded Corners 20">
            <a:extLst>
              <a:ext uri="{FF2B5EF4-FFF2-40B4-BE49-F238E27FC236}">
                <a16:creationId xmlns:a16="http://schemas.microsoft.com/office/drawing/2014/main" id="{F12AB50D-5916-3956-A54A-12BB631079FB}"/>
              </a:ext>
            </a:extLst>
          </p:cNvPr>
          <p:cNvSpPr>
            <a:spLocks/>
          </p:cNvSpPr>
          <p:nvPr/>
        </p:nvSpPr>
        <p:spPr>
          <a:xfrm>
            <a:off x="3653645" y="2631145"/>
            <a:ext cx="8104471" cy="1162843"/>
          </a:xfrm>
          <a:prstGeom prst="roundRect">
            <a:avLst>
              <a:gd name="adj" fmla="val 0"/>
            </a:avLst>
          </a:prstGeom>
          <a:solidFill>
            <a:srgbClr val="9DCDF9"/>
          </a:solidFill>
          <a:ln w="28575" cap="flat" cmpd="sng" algn="ctr">
            <a:solidFill>
              <a:srgbClr val="041EA8"/>
            </a:solidFill>
            <a:prstDash val="solid"/>
            <a:miter lim="800000"/>
          </a:ln>
          <a:effectLst/>
        </p:spPr>
        <p:txBody>
          <a:bodyPr lIns="71933" tIns="71933" rIns="71933" bIns="71933" rtlCol="0" anchor="ctr">
            <a:noAutofit/>
          </a:bodyPr>
          <a:lstStyle/>
          <a:p>
            <a:pPr marL="0" marR="0" lvl="0" indent="0" algn="l" defTabSz="913506" rtl="0" eaLnBrk="1" fontAlgn="auto" latinLnBrk="0" hangingPunct="1">
              <a:lnSpc>
                <a:spcPct val="100000"/>
              </a:lnSpc>
              <a:spcBef>
                <a:spcPts val="400"/>
              </a:spcBef>
              <a:spcAft>
                <a:spcPts val="0"/>
              </a:spcAft>
              <a:buClrTx/>
              <a:buSzTx/>
              <a:buFontTx/>
              <a:buNone/>
              <a:tabLst/>
              <a:defRPr/>
            </a:pPr>
            <a:r>
              <a:rPr kumimoji="0" lang="en-US" sz="1600" b="1" i="0" u="none" strike="noStrike" kern="0" cap="none" spc="0" normalizeH="0" baseline="0" noProof="0" dirty="0">
                <a:ln>
                  <a:noFill/>
                </a:ln>
                <a:solidFill>
                  <a:srgbClr val="187D9B"/>
                </a:solidFill>
                <a:effectLst/>
                <a:uLnTx/>
                <a:uFillTx/>
                <a:latin typeface="Arial" panose="020B0604020202020204" pitchFamily="34" charset="0"/>
                <a:ea typeface="+mn-ea"/>
                <a:cs typeface="Arial" panose="020B0604020202020204" pitchFamily="34" charset="0"/>
              </a:rPr>
              <a:t>  </a:t>
            </a:r>
            <a:r>
              <a:rPr kumimoji="0" lang="en-US" sz="1800" b="1" i="0" u="none" strike="noStrike" kern="0" cap="none" spc="0" normalizeH="0" baseline="0" noProof="0" dirty="0">
                <a:ln>
                  <a:noFill/>
                </a:ln>
                <a:solidFill>
                  <a:srgbClr val="041EA8"/>
                </a:solidFill>
                <a:effectLst/>
                <a:uLnTx/>
                <a:uFillTx/>
                <a:latin typeface="Arial" panose="020B0604020202020204" pitchFamily="34" charset="0"/>
                <a:ea typeface="+mn-ea"/>
                <a:cs typeface="Arial" panose="020B0604020202020204" pitchFamily="34" charset="0"/>
              </a:rPr>
              <a:t>R</a:t>
            </a:r>
            <a:r>
              <a:rPr kumimoji="0" lang="en-US" sz="1800" b="1" i="0" u="none" strike="noStrike" kern="0" cap="none" spc="0" normalizeH="0" baseline="30000" noProof="0" dirty="0">
                <a:ln>
                  <a:noFill/>
                </a:ln>
                <a:solidFill>
                  <a:srgbClr val="041EA8"/>
                </a:solidFill>
                <a:effectLst/>
                <a:uLnTx/>
                <a:uFillTx/>
                <a:latin typeface="Arial" panose="020B0604020202020204" pitchFamily="34" charset="0"/>
                <a:ea typeface="+mn-ea"/>
                <a:cs typeface="Arial" panose="020B0604020202020204" pitchFamily="34" charset="0"/>
              </a:rPr>
              <a:t>2</a:t>
            </a:r>
            <a:r>
              <a:rPr kumimoji="0" lang="en-US" sz="1800" b="1" i="0" u="none" strike="noStrike" kern="0" cap="none" spc="0" normalizeH="0" baseline="0" noProof="0" dirty="0">
                <a:ln>
                  <a:noFill/>
                </a:ln>
                <a:solidFill>
                  <a:srgbClr val="187D9B"/>
                </a:solidFill>
                <a:effectLst/>
                <a:uLnTx/>
                <a:uFillTx/>
                <a:latin typeface="Arial" panose="020B0604020202020204" pitchFamily="34" charset="0"/>
                <a:ea typeface="+mn-ea"/>
                <a:cs typeface="Arial" panose="020B0604020202020204" pitchFamily="34" charset="0"/>
              </a:rPr>
              <a:t> </a:t>
            </a:r>
          </a:p>
          <a:p>
            <a:pPr marL="399660" marR="0" lvl="0" indent="-115775" algn="l" defTabSz="913506"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Rituximab</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(375 mg/m</a:t>
            </a: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5 cycles (cycle 1, QW; cycles 2</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Q4W)</a:t>
            </a:r>
          </a:p>
          <a:p>
            <a:pPr marL="399660" marR="0" lvl="0" indent="-115775" algn="l" defTabSz="913506"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Lenalidomide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(20 mg), 12 cycles (cycle 1</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 QD, D1-21)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99287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8CA90-F697-4B0E-A030-1AD37DA0EC3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703F823-D71F-93C0-0FDF-53A774DBC881}"/>
              </a:ext>
            </a:extLst>
          </p:cNvPr>
          <p:cNvPicPr>
            <a:picLocks noChangeAspect="1"/>
          </p:cNvPicPr>
          <p:nvPr/>
        </p:nvPicPr>
        <p:blipFill>
          <a:blip r:embed="rId3"/>
          <a:srcRect t="15224" r="218"/>
          <a:stretch/>
        </p:blipFill>
        <p:spPr>
          <a:xfrm>
            <a:off x="-2" y="6530274"/>
            <a:ext cx="12192002" cy="327726"/>
          </a:xfrm>
          <a:prstGeom prst="rect">
            <a:avLst/>
          </a:prstGeom>
        </p:spPr>
      </p:pic>
      <p:sp>
        <p:nvSpPr>
          <p:cNvPr id="7" name="Rectangle: Top Corners Rounded 6">
            <a:extLst>
              <a:ext uri="{FF2B5EF4-FFF2-40B4-BE49-F238E27FC236}">
                <a16:creationId xmlns:a16="http://schemas.microsoft.com/office/drawing/2014/main" id="{45508D88-BCFA-A751-8B6D-C6ABF6D87262}"/>
              </a:ext>
            </a:extLst>
          </p:cNvPr>
          <p:cNvSpPr/>
          <p:nvPr/>
        </p:nvSpPr>
        <p:spPr>
          <a:xfrm rot="10800000">
            <a:off x="10046524" y="0"/>
            <a:ext cx="2145474" cy="327358"/>
          </a:xfrm>
          <a:prstGeom prst="round2SameRect">
            <a:avLst/>
          </a:prstGeom>
          <a:gradFill flip="none" rotWithShape="1">
            <a:gsLst>
              <a:gs pos="0">
                <a:srgbClr val="009B92"/>
              </a:gs>
              <a:gs pos="100000">
                <a:srgbClr val="041E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721B372D-DDA1-3291-777E-FE0F5D9B78A0}"/>
              </a:ext>
            </a:extLst>
          </p:cNvPr>
          <p:cNvSpPr txBox="1"/>
          <p:nvPr/>
        </p:nvSpPr>
        <p:spPr>
          <a:xfrm>
            <a:off x="10229407" y="74603"/>
            <a:ext cx="1811393"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Epcoritamab+R</a:t>
            </a:r>
            <a:r>
              <a:rPr kumimoji="0" lang="en-US" sz="1200" b="0" i="0" u="none" strike="noStrike" kern="1200" cap="none" spc="0" normalizeH="0" baseline="30000" noProof="0" dirty="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 R/R FL</a:t>
            </a:r>
          </a:p>
        </p:txBody>
      </p:sp>
      <p:sp>
        <p:nvSpPr>
          <p:cNvPr id="9" name="TextBox 8">
            <a:extLst>
              <a:ext uri="{FF2B5EF4-FFF2-40B4-BE49-F238E27FC236}">
                <a16:creationId xmlns:a16="http://schemas.microsoft.com/office/drawing/2014/main" id="{81172708-6CC6-9827-AF56-724E03B220A0}"/>
              </a:ext>
            </a:extLst>
          </p:cNvPr>
          <p:cNvSpPr txBox="1"/>
          <p:nvPr/>
        </p:nvSpPr>
        <p:spPr>
          <a:xfrm>
            <a:off x="10229407" y="6571026"/>
            <a:ext cx="1840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Falchi et al., ASH 2025; #466</a:t>
            </a:r>
          </a:p>
        </p:txBody>
      </p:sp>
      <p:sp>
        <p:nvSpPr>
          <p:cNvPr id="2" name="TextBox 1">
            <a:extLst>
              <a:ext uri="{FF2B5EF4-FFF2-40B4-BE49-F238E27FC236}">
                <a16:creationId xmlns:a16="http://schemas.microsoft.com/office/drawing/2014/main" id="{89295A37-F91D-BB10-070D-D36BB0460E59}"/>
              </a:ext>
            </a:extLst>
          </p:cNvPr>
          <p:cNvSpPr txBox="1"/>
          <p:nvPr/>
        </p:nvSpPr>
        <p:spPr>
          <a:xfrm>
            <a:off x="586627" y="6011994"/>
            <a:ext cx="11036567" cy="4154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a:ea typeface="+mn-ea"/>
                <a:cs typeface="Arial"/>
              </a:rPr>
              <a:t>Median follow-up for PFS: epcoritamab+R</a:t>
            </a:r>
            <a:r>
              <a:rPr kumimoji="0" lang="en-US" sz="900" b="0" i="0" u="none" strike="noStrike" kern="0" cap="none" spc="0" normalizeH="0" baseline="30000" noProof="0" dirty="0">
                <a:ln>
                  <a:noFill/>
                </a:ln>
                <a:solidFill>
                  <a:srgbClr val="000000"/>
                </a:solidFill>
                <a:effectLst/>
                <a:uLnTx/>
                <a:uFillTx/>
                <a:latin typeface="Arial"/>
                <a:ea typeface="+mn-ea"/>
                <a:cs typeface="Arial"/>
              </a:rPr>
              <a:t>2</a:t>
            </a:r>
            <a:r>
              <a:rPr kumimoji="0" lang="en-US" sz="900" b="0" i="0" u="none" strike="noStrike" kern="0" cap="none" spc="0" normalizeH="0" baseline="0" noProof="0" dirty="0">
                <a:ln>
                  <a:noFill/>
                </a:ln>
                <a:solidFill>
                  <a:srgbClr val="000000"/>
                </a:solidFill>
                <a:effectLst/>
                <a:uLnTx/>
                <a:uFillTx/>
                <a:latin typeface="Arial"/>
                <a:ea typeface="+mn-ea"/>
                <a:cs typeface="Arial"/>
              </a:rPr>
              <a:t> (14.4m), R</a:t>
            </a:r>
            <a:r>
              <a:rPr kumimoji="0" lang="en-US" sz="900" b="0" i="0" u="none" strike="noStrike" kern="0" cap="none" spc="0" normalizeH="0" baseline="30000" noProof="0" dirty="0">
                <a:ln>
                  <a:noFill/>
                </a:ln>
                <a:solidFill>
                  <a:srgbClr val="000000"/>
                </a:solidFill>
                <a:effectLst/>
                <a:uLnTx/>
                <a:uFillTx/>
                <a:latin typeface="Arial"/>
                <a:ea typeface="+mn-ea"/>
                <a:cs typeface="Arial"/>
              </a:rPr>
              <a:t>2</a:t>
            </a:r>
            <a:r>
              <a:rPr kumimoji="0" lang="en-US" sz="900" b="0" i="0" u="none" strike="noStrike" kern="0" cap="none" spc="0" normalizeH="0" baseline="0" noProof="0" dirty="0">
                <a:ln>
                  <a:noFill/>
                </a:ln>
                <a:solidFill>
                  <a:srgbClr val="000000"/>
                </a:solidFill>
                <a:effectLst/>
                <a:uLnTx/>
                <a:uFillTx/>
                <a:latin typeface="Arial"/>
                <a:ea typeface="+mn-ea"/>
                <a:cs typeface="Arial"/>
              </a:rPr>
              <a:t> (11.5m). The first planned interim analysis (January 10, 2025) achieved statistical significance on PFS, HR 0.21 (95% CI 0.13, 0.33) </a:t>
            </a:r>
            <a:r>
              <a:rPr kumimoji="0" lang="en-US" sz="900" b="0" i="1" u="none" strike="noStrike" kern="0" cap="none" spc="0" normalizeH="0" baseline="0" noProof="0" dirty="0">
                <a:ln>
                  <a:noFill/>
                </a:ln>
                <a:solidFill>
                  <a:srgbClr val="000000"/>
                </a:solidFill>
                <a:effectLst/>
                <a:uLnTx/>
                <a:uFillTx/>
                <a:latin typeface="Arial"/>
                <a:ea typeface="+mn-ea"/>
                <a:cs typeface="Arial"/>
              </a:rPr>
              <a:t>P</a:t>
            </a:r>
            <a:r>
              <a:rPr kumimoji="0" lang="en-US" sz="900" b="0" i="0" u="none" strike="noStrike" kern="0" cap="none" spc="0" normalizeH="0" baseline="0" noProof="0" dirty="0">
                <a:ln>
                  <a:noFill/>
                </a:ln>
                <a:solidFill>
                  <a:srgbClr val="000000"/>
                </a:solidFill>
                <a:effectLst/>
                <a:uLnTx/>
                <a:uFillTx/>
                <a:latin typeface="Arial"/>
                <a:ea typeface="+mn-ea"/>
                <a:cs typeface="Arial"/>
              </a:rPr>
              <a:t> &lt; 0.0001, with a 1-sided significance level of 0.0023.</a:t>
            </a:r>
            <a:endParaRPr kumimoji="0" lang="en-US" sz="900" b="0" i="0" u="none" strike="sngStrike" kern="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30000" noProof="0" dirty="0" err="1">
                <a:ln>
                  <a:noFill/>
                </a:ln>
                <a:solidFill>
                  <a:srgbClr val="000000"/>
                </a:solidFill>
                <a:effectLst/>
                <a:uLnTx/>
                <a:uFillTx/>
                <a:latin typeface="Arial"/>
                <a:ea typeface="+mn-ea"/>
                <a:cs typeface="Arial"/>
              </a:rPr>
              <a:t>a</a:t>
            </a:r>
            <a:r>
              <a:rPr kumimoji="0" lang="en-US" sz="900" b="0" i="0" u="none" strike="noStrike" kern="0" cap="none" spc="0" normalizeH="0" baseline="0" noProof="0" dirty="0" err="1">
                <a:ln>
                  <a:noFill/>
                </a:ln>
                <a:solidFill>
                  <a:srgbClr val="000000"/>
                </a:solidFill>
                <a:effectLst/>
                <a:uLnTx/>
                <a:uFillTx/>
                <a:latin typeface="Arial"/>
                <a:ea typeface="+mn-ea"/>
                <a:cs typeface="Arial"/>
              </a:rPr>
              <a:t>Nominal</a:t>
            </a:r>
            <a:r>
              <a:rPr kumimoji="0" lang="en-US" sz="900" b="0" i="0" u="none" strike="noStrike" kern="0" cap="none" spc="0" normalizeH="0" baseline="0" noProof="0" dirty="0">
                <a:ln>
                  <a:noFill/>
                </a:ln>
                <a:solidFill>
                  <a:srgbClr val="000000"/>
                </a:solidFill>
                <a:effectLst/>
                <a:uLnTx/>
                <a:uFillTx/>
                <a:latin typeface="Arial"/>
                <a:ea typeface="+mn-ea"/>
                <a:cs typeface="Arial"/>
              </a:rPr>
              <a:t> </a:t>
            </a:r>
            <a:r>
              <a:rPr kumimoji="0" lang="en-US" sz="900" b="0" i="1" u="none" strike="noStrike" kern="0" cap="none" spc="0" normalizeH="0" baseline="0" noProof="0" dirty="0">
                <a:ln>
                  <a:noFill/>
                </a:ln>
                <a:solidFill>
                  <a:srgbClr val="000000"/>
                </a:solidFill>
                <a:effectLst/>
                <a:uLnTx/>
                <a:uFillTx/>
                <a:latin typeface="Arial"/>
                <a:ea typeface="+mn-ea"/>
                <a:cs typeface="Arial"/>
              </a:rPr>
              <a:t>P</a:t>
            </a:r>
            <a:r>
              <a:rPr kumimoji="0" lang="en-US" sz="900" b="0" i="0" u="none" strike="noStrike" kern="0" cap="none" spc="0" normalizeH="0" baseline="0" noProof="0" dirty="0">
                <a:ln>
                  <a:noFill/>
                </a:ln>
                <a:solidFill>
                  <a:srgbClr val="000000"/>
                </a:solidFill>
                <a:effectLst/>
                <a:uLnTx/>
                <a:uFillTx/>
                <a:latin typeface="Arial"/>
                <a:ea typeface="+mn-ea"/>
                <a:cs typeface="Arial"/>
              </a:rPr>
              <a:t> value is based on stratified log-rank test. Hazard ratio is estimated using stratified Cox proportional hazards model. This analysis was performed on the 78% information fraction.</a:t>
            </a:r>
          </a:p>
        </p:txBody>
      </p:sp>
      <p:sp>
        <p:nvSpPr>
          <p:cNvPr id="3" name="TextBox 2">
            <a:extLst>
              <a:ext uri="{FF2B5EF4-FFF2-40B4-BE49-F238E27FC236}">
                <a16:creationId xmlns:a16="http://schemas.microsoft.com/office/drawing/2014/main" id="{EC05A690-3DA4-1BDD-105B-82ECCF0A9F2A}"/>
              </a:ext>
            </a:extLst>
          </p:cNvPr>
          <p:cNvSpPr txBox="1"/>
          <p:nvPr/>
        </p:nvSpPr>
        <p:spPr>
          <a:xfrm>
            <a:off x="575994" y="5320790"/>
            <a:ext cx="11230819" cy="492443"/>
          </a:xfrm>
          <a:prstGeom prst="rect">
            <a:avLst/>
          </a:prstGeom>
          <a:noFill/>
        </p:spPr>
        <p:txBody>
          <a:bodyPr wrap="square" lIns="0" tIns="0" rIns="0" bIns="0" rtlCol="0" anchor="b" anchorCtr="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Concordance rate was 94% for PFS between IRC and investigator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estimated 16-month PFS was 85.5% (95% CI: 79.7, 89.7) for epcoritamab+R</a:t>
            </a:r>
            <a:r>
              <a:rPr kumimoji="0" lang="en-US" sz="1600" b="0" i="0" u="none" strike="noStrike" kern="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40.2% (95% CI: 31.8, 48.4) for R</a:t>
            </a:r>
            <a:r>
              <a:rPr kumimoji="0" lang="en-US" sz="1600" b="0" i="0" u="none" strike="noStrike" kern="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sp>
        <p:nvSpPr>
          <p:cNvPr id="6" name="Title 2">
            <a:extLst>
              <a:ext uri="{FF2B5EF4-FFF2-40B4-BE49-F238E27FC236}">
                <a16:creationId xmlns:a16="http://schemas.microsoft.com/office/drawing/2014/main" id="{AB74DCA3-167B-A143-A858-1B32488A3D4C}"/>
              </a:ext>
            </a:extLst>
          </p:cNvPr>
          <p:cNvSpPr txBox="1">
            <a:spLocks/>
          </p:cNvSpPr>
          <p:nvPr/>
        </p:nvSpPr>
        <p:spPr>
          <a:xfrm>
            <a:off x="575998" y="394330"/>
            <a:ext cx="11502588" cy="505668"/>
          </a:xfrm>
          <a:prstGeom prst="rect">
            <a:avLst/>
          </a:prstGeom>
        </p:spPr>
        <p:txBody>
          <a:bodyPr vert="horz" lIns="0" tIns="0" rIns="0" bIns="0" rtlCol="0" anchor="t" anchorCtr="0">
            <a:no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lvl="0" fontAlgn="auto">
              <a:lnSpc>
                <a:spcPct val="100000"/>
              </a:lnSpc>
              <a:spcAft>
                <a:spcPts val="0"/>
              </a:spcAft>
              <a:defRPr/>
            </a:pPr>
            <a:r>
              <a:rPr lang="en-US" sz="2400" kern="0" dirty="0">
                <a:latin typeface="Arial" panose="020B0604020202020204" pitchFamily="34" charset="0"/>
                <a:cs typeface="Arial" panose="020B0604020202020204" pitchFamily="34" charset="0"/>
              </a:rPr>
              <a:t>EPCORE FL-1: </a:t>
            </a:r>
            <a:r>
              <a:rPr kumimoji="0" lang="en-US" sz="2400" b="1" i="0" u="none" strike="noStrike" kern="1200" cap="none" spc="0" normalizeH="0" baseline="0" noProof="0" dirty="0">
                <a:ln>
                  <a:noFill/>
                </a:ln>
                <a:solidFill>
                  <a:srgbClr val="009B92"/>
                </a:solidFill>
                <a:effectLst/>
                <a:uLnTx/>
                <a:uFillTx/>
                <a:latin typeface="Arial" panose="020B0604020202020204" pitchFamily="34" charset="0"/>
                <a:ea typeface="Arial" panose="020B0604020202020204" pitchFamily="34" charset="0"/>
                <a:cs typeface="+mj-cs"/>
              </a:rPr>
              <a:t>PFS </a:t>
            </a:r>
            <a:endParaRPr kumimoji="0" lang="en-US" sz="2400" b="1" i="0" u="none" strike="noStrike" kern="1200" cap="none" spc="0" normalizeH="0" baseline="0" noProof="0" dirty="0">
              <a:ln>
                <a:noFill/>
              </a:ln>
              <a:solidFill>
                <a:srgbClr val="009B92"/>
              </a:solidFill>
              <a:effectLst/>
              <a:uLnTx/>
              <a:uFillTx/>
              <a:latin typeface="Arial"/>
              <a:ea typeface="+mj-ea"/>
              <a:cs typeface="+mj-cs"/>
            </a:endParaRPr>
          </a:p>
        </p:txBody>
      </p:sp>
      <p:grpSp>
        <p:nvGrpSpPr>
          <p:cNvPr id="18" name="Group 17">
            <a:extLst>
              <a:ext uri="{FF2B5EF4-FFF2-40B4-BE49-F238E27FC236}">
                <a16:creationId xmlns:a16="http://schemas.microsoft.com/office/drawing/2014/main" id="{7CD03A2C-89A8-20B9-179C-794CD0D371E6}"/>
              </a:ext>
            </a:extLst>
          </p:cNvPr>
          <p:cNvGrpSpPr/>
          <p:nvPr/>
        </p:nvGrpSpPr>
        <p:grpSpPr>
          <a:xfrm>
            <a:off x="1705148" y="914486"/>
            <a:ext cx="8777658" cy="4272097"/>
            <a:chOff x="1705148" y="914486"/>
            <a:chExt cx="8777658" cy="4272097"/>
          </a:xfrm>
        </p:grpSpPr>
        <p:pic>
          <p:nvPicPr>
            <p:cNvPr id="12" name="Picture 11" descr="A screen shot of a graph&#10;&#10;AI-generated content may be incorrect.">
              <a:extLst>
                <a:ext uri="{FF2B5EF4-FFF2-40B4-BE49-F238E27FC236}">
                  <a16:creationId xmlns:a16="http://schemas.microsoft.com/office/drawing/2014/main" id="{5D0A79DD-D3F0-0805-2B3A-AE2D05CBBD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5148" y="914486"/>
              <a:ext cx="8777658" cy="4272097"/>
            </a:xfrm>
            <a:prstGeom prst="rect">
              <a:avLst/>
            </a:prstGeom>
          </p:spPr>
        </p:pic>
        <p:sp>
          <p:nvSpPr>
            <p:cNvPr id="14" name="Rectangle 13">
              <a:extLst>
                <a:ext uri="{FF2B5EF4-FFF2-40B4-BE49-F238E27FC236}">
                  <a16:creationId xmlns:a16="http://schemas.microsoft.com/office/drawing/2014/main" id="{667A925A-774F-2A6A-645E-99C4AC2B4711}"/>
                </a:ext>
              </a:extLst>
            </p:cNvPr>
            <p:cNvSpPr/>
            <p:nvPr/>
          </p:nvSpPr>
          <p:spPr>
            <a:xfrm>
              <a:off x="1705148" y="5010150"/>
              <a:ext cx="399877" cy="1764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5" name="Picture 14" descr="A screen shot of a graph&#10;&#10;AI-generated content may be incorrect.">
              <a:extLst>
                <a:ext uri="{FF2B5EF4-FFF2-40B4-BE49-F238E27FC236}">
                  <a16:creationId xmlns:a16="http://schemas.microsoft.com/office/drawing/2014/main" id="{CC601BC7-4288-084E-5979-30B21593FD14}"/>
                </a:ext>
              </a:extLst>
            </p:cNvPr>
            <p:cNvPicPr>
              <a:picLocks noChangeAspect="1"/>
            </p:cNvPicPr>
            <p:nvPr/>
          </p:nvPicPr>
          <p:blipFill>
            <a:blip r:embed="rId4">
              <a:extLst>
                <a:ext uri="{28A0092B-C50C-407E-A947-70E740481C1C}">
                  <a14:useLocalDpi xmlns:a14="http://schemas.microsoft.com/office/drawing/2010/main" val="0"/>
                </a:ext>
              </a:extLst>
            </a:blip>
            <a:srcRect t="95647" r="98264"/>
            <a:stretch>
              <a:fillRect/>
            </a:stretch>
          </p:blipFill>
          <p:spPr>
            <a:xfrm>
              <a:off x="1708880" y="5000625"/>
              <a:ext cx="152400" cy="185958"/>
            </a:xfrm>
            <a:prstGeom prst="rect">
              <a:avLst/>
            </a:prstGeom>
          </p:spPr>
        </p:pic>
        <p:pic>
          <p:nvPicPr>
            <p:cNvPr id="16" name="Picture 15" descr="A screen shot of a graph&#10;&#10;AI-generated content may be incorrect.">
              <a:extLst>
                <a:ext uri="{FF2B5EF4-FFF2-40B4-BE49-F238E27FC236}">
                  <a16:creationId xmlns:a16="http://schemas.microsoft.com/office/drawing/2014/main" id="{EFD14E1E-31C3-3020-3171-92DBCCF8716D}"/>
                </a:ext>
              </a:extLst>
            </p:cNvPr>
            <p:cNvPicPr>
              <a:picLocks noChangeAspect="1"/>
            </p:cNvPicPr>
            <p:nvPr/>
          </p:nvPicPr>
          <p:blipFill>
            <a:blip r:embed="rId4">
              <a:extLst>
                <a:ext uri="{28A0092B-C50C-407E-A947-70E740481C1C}">
                  <a14:useLocalDpi xmlns:a14="http://schemas.microsoft.com/office/drawing/2010/main" val="0"/>
                </a:ext>
              </a:extLst>
            </a:blip>
            <a:srcRect l="2106" t="95647" r="94034"/>
            <a:stretch>
              <a:fillRect/>
            </a:stretch>
          </p:blipFill>
          <p:spPr>
            <a:xfrm>
              <a:off x="1854996" y="5000625"/>
              <a:ext cx="338776" cy="185958"/>
            </a:xfrm>
            <a:prstGeom prst="rect">
              <a:avLst/>
            </a:prstGeom>
          </p:spPr>
        </p:pic>
      </p:grpSp>
    </p:spTree>
    <p:extLst>
      <p:ext uri="{BB962C8B-B14F-4D97-AF65-F5344CB8AC3E}">
        <p14:creationId xmlns:p14="http://schemas.microsoft.com/office/powerpoint/2010/main" val="2874108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CE922-B218-322C-43E2-BDE3AEF76C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EAFCC2-CF32-ECED-3001-9E7E0AD956F7}"/>
              </a:ext>
            </a:extLst>
          </p:cNvPr>
          <p:cNvPicPr>
            <a:picLocks noChangeAspect="1"/>
          </p:cNvPicPr>
          <p:nvPr/>
        </p:nvPicPr>
        <p:blipFill>
          <a:blip r:embed="rId3"/>
          <a:srcRect t="15224" r="218"/>
          <a:stretch/>
        </p:blipFill>
        <p:spPr>
          <a:xfrm>
            <a:off x="-2" y="6530274"/>
            <a:ext cx="12192002" cy="327726"/>
          </a:xfrm>
          <a:prstGeom prst="rect">
            <a:avLst/>
          </a:prstGeom>
        </p:spPr>
      </p:pic>
      <p:sp>
        <p:nvSpPr>
          <p:cNvPr id="7" name="Rectangle: Top Corners Rounded 6">
            <a:extLst>
              <a:ext uri="{FF2B5EF4-FFF2-40B4-BE49-F238E27FC236}">
                <a16:creationId xmlns:a16="http://schemas.microsoft.com/office/drawing/2014/main" id="{0BCB3217-0C3D-ACB3-EADB-59A7E08D557E}"/>
              </a:ext>
            </a:extLst>
          </p:cNvPr>
          <p:cNvSpPr/>
          <p:nvPr/>
        </p:nvSpPr>
        <p:spPr>
          <a:xfrm rot="10800000">
            <a:off x="10046524" y="0"/>
            <a:ext cx="2145474" cy="327358"/>
          </a:xfrm>
          <a:prstGeom prst="round2SameRect">
            <a:avLst/>
          </a:prstGeom>
          <a:gradFill flip="none" rotWithShape="1">
            <a:gsLst>
              <a:gs pos="0">
                <a:srgbClr val="009B92"/>
              </a:gs>
              <a:gs pos="100000">
                <a:srgbClr val="041E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6FE0742-1B41-0315-1458-32C4BD0254B4}"/>
              </a:ext>
            </a:extLst>
          </p:cNvPr>
          <p:cNvSpPr txBox="1"/>
          <p:nvPr/>
        </p:nvSpPr>
        <p:spPr>
          <a:xfrm>
            <a:off x="10229407" y="6571026"/>
            <a:ext cx="1840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Falchi et al., ASH 2025; #466</a:t>
            </a:r>
          </a:p>
        </p:txBody>
      </p:sp>
      <p:sp>
        <p:nvSpPr>
          <p:cNvPr id="2" name="TextBox 1">
            <a:extLst>
              <a:ext uri="{FF2B5EF4-FFF2-40B4-BE49-F238E27FC236}">
                <a16:creationId xmlns:a16="http://schemas.microsoft.com/office/drawing/2014/main" id="{DADDE283-1A08-1941-A7BD-8C06B6A3D359}"/>
              </a:ext>
            </a:extLst>
          </p:cNvPr>
          <p:cNvSpPr txBox="1"/>
          <p:nvPr/>
        </p:nvSpPr>
        <p:spPr>
          <a:xfrm>
            <a:off x="672852" y="6174450"/>
            <a:ext cx="11036567" cy="276999"/>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000000"/>
                </a:solidFill>
                <a:effectLst/>
                <a:uLnTx/>
                <a:uFillTx/>
                <a:latin typeface="Arial"/>
                <a:ea typeface="+mn-ea"/>
                <a:cs typeface="Arial"/>
              </a:rPr>
              <a:t>Median follow-up for OS: epcoritamab+R</a:t>
            </a:r>
            <a:r>
              <a:rPr kumimoji="0" lang="en-US" sz="900" b="0" i="0" u="none" strike="noStrike" kern="0" cap="none" spc="0" normalizeH="0" baseline="30000" noProof="0" dirty="0">
                <a:ln>
                  <a:noFill/>
                </a:ln>
                <a:solidFill>
                  <a:srgbClr val="000000"/>
                </a:solidFill>
                <a:effectLst/>
                <a:uLnTx/>
                <a:uFillTx/>
                <a:latin typeface="Arial"/>
                <a:ea typeface="+mn-ea"/>
                <a:cs typeface="Arial"/>
              </a:rPr>
              <a:t>2</a:t>
            </a:r>
            <a:r>
              <a:rPr kumimoji="0" lang="en-US" sz="900" b="0" i="0" u="none" strike="noStrike" kern="0" cap="none" spc="0" normalizeH="0" baseline="0" noProof="0" dirty="0">
                <a:ln>
                  <a:noFill/>
                </a:ln>
                <a:solidFill>
                  <a:srgbClr val="000000"/>
                </a:solidFill>
                <a:effectLst/>
                <a:uLnTx/>
                <a:uFillTx/>
                <a:latin typeface="Arial"/>
                <a:ea typeface="+mn-ea"/>
                <a:cs typeface="Arial"/>
              </a:rPr>
              <a:t> (14.8m), R</a:t>
            </a:r>
            <a:r>
              <a:rPr kumimoji="0" lang="en-US" sz="900" b="0" i="0" u="none" strike="noStrike" kern="0" cap="none" spc="0" normalizeH="0" baseline="30000" noProof="0" dirty="0">
                <a:ln>
                  <a:noFill/>
                </a:ln>
                <a:solidFill>
                  <a:srgbClr val="000000"/>
                </a:solidFill>
                <a:effectLst/>
                <a:uLnTx/>
                <a:uFillTx/>
                <a:latin typeface="Arial"/>
                <a:ea typeface="+mn-ea"/>
                <a:cs typeface="Arial"/>
              </a:rPr>
              <a:t>2 </a:t>
            </a:r>
            <a:r>
              <a:rPr kumimoji="0" lang="en-US" sz="900" b="0" i="0" u="none" strike="noStrike" kern="0" cap="none" spc="0" normalizeH="0" baseline="0" noProof="0" dirty="0">
                <a:ln>
                  <a:noFill/>
                </a:ln>
                <a:solidFill>
                  <a:srgbClr val="000000"/>
                </a:solidFill>
                <a:effectLst/>
                <a:uLnTx/>
                <a:uFillTx/>
                <a:latin typeface="Arial"/>
                <a:ea typeface="+mn-ea"/>
                <a:cs typeface="Arial"/>
              </a:rPr>
              <a:t>(14.6m). The OS data is based on the 24% (35/146 events) information fraction and has not yet reached statistical significance; additional analyses are forthcoming.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30000" noProof="0" dirty="0" err="1">
                <a:ln>
                  <a:noFill/>
                </a:ln>
                <a:solidFill>
                  <a:srgbClr val="000000"/>
                </a:solidFill>
                <a:effectLst/>
                <a:uLnTx/>
                <a:uFillTx/>
                <a:latin typeface="Arial"/>
                <a:ea typeface="+mn-ea"/>
                <a:cs typeface="Arial"/>
              </a:rPr>
              <a:t>a</a:t>
            </a:r>
            <a:r>
              <a:rPr kumimoji="0" lang="en-US" sz="900" b="0" i="1" u="none" strike="noStrike" kern="0" cap="none" spc="0" normalizeH="0" baseline="0" noProof="0" dirty="0" err="1">
                <a:ln>
                  <a:noFill/>
                </a:ln>
                <a:solidFill>
                  <a:srgbClr val="000000"/>
                </a:solidFill>
                <a:effectLst/>
                <a:uLnTx/>
                <a:uFillTx/>
                <a:latin typeface="Arial"/>
                <a:ea typeface="+mn-ea"/>
                <a:cs typeface="Arial"/>
              </a:rPr>
              <a:t>P</a:t>
            </a:r>
            <a:r>
              <a:rPr kumimoji="0" lang="en-US" sz="900" b="0" i="0" u="none" strike="noStrike" kern="0" cap="none" spc="0" normalizeH="0" baseline="0" noProof="0" dirty="0">
                <a:ln>
                  <a:noFill/>
                </a:ln>
                <a:solidFill>
                  <a:srgbClr val="000000"/>
                </a:solidFill>
                <a:effectLst/>
                <a:uLnTx/>
                <a:uFillTx/>
                <a:latin typeface="Arial"/>
                <a:ea typeface="+mn-ea"/>
                <a:cs typeface="Arial"/>
              </a:rPr>
              <a:t> value is based on stratified log-rank test with 1-sided significance level of 0.000005. Hazard ratio is estimated using stratified Cox proportional hazards model. </a:t>
            </a:r>
            <a:endParaRPr kumimoji="0" lang="en-US" sz="900" b="0" i="0" u="none" strike="sngStrike" kern="0" cap="none" spc="0" normalizeH="0" baseline="0" noProof="0" dirty="0">
              <a:ln>
                <a:noFill/>
              </a:ln>
              <a:solidFill>
                <a:srgbClr val="000000"/>
              </a:solidFill>
              <a:effectLst/>
              <a:uLnTx/>
              <a:uFillTx/>
              <a:latin typeface="Arial"/>
              <a:ea typeface="+mn-ea"/>
              <a:cs typeface="Arial"/>
            </a:endParaRPr>
          </a:p>
        </p:txBody>
      </p:sp>
      <p:sp>
        <p:nvSpPr>
          <p:cNvPr id="3" name="TextBox 2">
            <a:extLst>
              <a:ext uri="{FF2B5EF4-FFF2-40B4-BE49-F238E27FC236}">
                <a16:creationId xmlns:a16="http://schemas.microsoft.com/office/drawing/2014/main" id="{BAABA9CA-0049-B6CA-08F9-458B60AA9B04}"/>
              </a:ext>
            </a:extLst>
          </p:cNvPr>
          <p:cNvSpPr txBox="1"/>
          <p:nvPr/>
        </p:nvSpPr>
        <p:spPr>
          <a:xfrm>
            <a:off x="575994" y="5513781"/>
            <a:ext cx="11036567" cy="246221"/>
          </a:xfrm>
          <a:prstGeom prst="rect">
            <a:avLst/>
          </a:prstGeom>
          <a:noFill/>
        </p:spPr>
        <p:txBody>
          <a:bodyPr wrap="square" lIns="0" tIns="0" rIns="0" bIns="0" rtlCol="0" anchor="b" anchorCtr="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lt"/>
                <a:cs typeface="Arial"/>
              </a:rPr>
              <a:t>The 16-month estimate for OS was 95.8% </a:t>
            </a:r>
            <a:r>
              <a:rPr kumimoji="0" lang="en-US" sz="1600" b="0" i="0" u="none" strike="noStrike" kern="0" cap="none" spc="0" normalizeH="0" baseline="0" noProof="0" dirty="0">
                <a:ln>
                  <a:noFill/>
                </a:ln>
                <a:solidFill>
                  <a:srgbClr val="000000"/>
                </a:solidFill>
                <a:effectLst/>
                <a:uLnTx/>
                <a:uFillTx/>
                <a:latin typeface="Arial"/>
                <a:ea typeface="+mn-lt"/>
                <a:cs typeface="Arial"/>
              </a:rPr>
              <a:t>with epcoritamab+R</a:t>
            </a:r>
            <a:r>
              <a:rPr kumimoji="0" lang="en-US" sz="1600" b="0" i="0" u="none" strike="noStrike" kern="0" cap="none" spc="0" normalizeH="0" baseline="30000" noProof="0" dirty="0">
                <a:ln>
                  <a:noFill/>
                </a:ln>
                <a:solidFill>
                  <a:srgbClr val="000000"/>
                </a:solidFill>
                <a:effectLst/>
                <a:uLnTx/>
                <a:uFillTx/>
                <a:latin typeface="Arial"/>
                <a:ea typeface="+mn-lt"/>
                <a:cs typeface="Arial"/>
              </a:rPr>
              <a:t>2</a:t>
            </a:r>
            <a:r>
              <a:rPr kumimoji="0" lang="en-US" sz="1600" b="0" i="0" u="none" strike="noStrike" kern="0" cap="none" spc="0" normalizeH="0" baseline="0" noProof="0" dirty="0">
                <a:ln>
                  <a:noFill/>
                </a:ln>
                <a:solidFill>
                  <a:srgbClr val="000000"/>
                </a:solidFill>
                <a:effectLst/>
                <a:uLnTx/>
                <a:uFillTx/>
                <a:latin typeface="Arial"/>
                <a:ea typeface="+mn-lt"/>
                <a:cs typeface="Arial"/>
              </a:rPr>
              <a:t> </a:t>
            </a:r>
            <a:r>
              <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lt"/>
                <a:cs typeface="Arial"/>
              </a:rPr>
              <a:t>and 88.8% </a:t>
            </a:r>
            <a:r>
              <a:rPr kumimoji="0" lang="en-US" sz="1600" b="0" i="0" u="none" strike="noStrike" kern="0" cap="none" spc="0" normalizeH="0" baseline="0" noProof="0" dirty="0">
                <a:ln>
                  <a:noFill/>
                </a:ln>
                <a:solidFill>
                  <a:srgbClr val="000000"/>
                </a:solidFill>
                <a:effectLst/>
                <a:uLnTx/>
                <a:uFillTx/>
                <a:latin typeface="Arial"/>
                <a:ea typeface="+mn-lt"/>
                <a:cs typeface="Arial"/>
              </a:rPr>
              <a:t>with R</a:t>
            </a:r>
            <a:r>
              <a:rPr kumimoji="0" lang="en-US" sz="1600" b="0" i="0" u="none" strike="noStrike" kern="0" cap="none" spc="0" normalizeH="0" baseline="30000" noProof="0" dirty="0">
                <a:ln>
                  <a:noFill/>
                </a:ln>
                <a:solidFill>
                  <a:srgbClr val="000000"/>
                </a:solidFill>
                <a:effectLst/>
                <a:uLnTx/>
                <a:uFillTx/>
                <a:latin typeface="Arial"/>
                <a:ea typeface="+mn-lt"/>
                <a:cs typeface="Arial"/>
              </a:rPr>
              <a:t>2</a:t>
            </a:r>
            <a:r>
              <a:rPr kumimoji="0" lang="en-US" sz="1600" b="0" i="0" u="none" strike="noStrike" kern="0" cap="none" spc="0" normalizeH="0" baseline="0" noProof="0" dirty="0">
                <a:ln>
                  <a:noFill/>
                </a:ln>
                <a:solidFill>
                  <a:srgbClr val="000000"/>
                </a:solidFill>
                <a:effectLst/>
                <a:uLnTx/>
                <a:uFillTx/>
                <a:latin typeface="Arial"/>
                <a:ea typeface="+mn-lt"/>
                <a:cs typeface="Arial"/>
              </a:rPr>
              <a:t> </a:t>
            </a:r>
            <a:endParaRPr kumimoji="0" lang="en-US" sz="16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itle 2">
            <a:extLst>
              <a:ext uri="{FF2B5EF4-FFF2-40B4-BE49-F238E27FC236}">
                <a16:creationId xmlns:a16="http://schemas.microsoft.com/office/drawing/2014/main" id="{FEF5C5D1-FDF5-AF7A-33AC-B2A2CEC76E8F}"/>
              </a:ext>
            </a:extLst>
          </p:cNvPr>
          <p:cNvSpPr txBox="1">
            <a:spLocks/>
          </p:cNvSpPr>
          <p:nvPr/>
        </p:nvSpPr>
        <p:spPr>
          <a:xfrm>
            <a:off x="575998" y="381690"/>
            <a:ext cx="11502588" cy="505668"/>
          </a:xfrm>
          <a:prstGeom prst="rect">
            <a:avLst/>
          </a:prstGeom>
        </p:spPr>
        <p:txBody>
          <a:bodyPr vert="horz" lIns="0" tIns="0" rIns="0" bIns="0" rtlCol="0" anchor="t" anchorCtr="0">
            <a:no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lvl="0" fontAlgn="auto">
              <a:lnSpc>
                <a:spcPct val="100000"/>
              </a:lnSpc>
              <a:spcAft>
                <a:spcPts val="0"/>
              </a:spcAft>
              <a:defRPr/>
            </a:pPr>
            <a:r>
              <a:rPr lang="en-US" sz="2400" kern="0" dirty="0">
                <a:latin typeface="Arial" panose="020B0604020202020204" pitchFamily="34" charset="0"/>
                <a:cs typeface="Arial" panose="020B0604020202020204" pitchFamily="34" charset="0"/>
              </a:rPr>
              <a:t>EPCORE FL-1: </a:t>
            </a:r>
            <a:r>
              <a:rPr kumimoji="0" lang="en-US" sz="2400" b="1" i="0" u="none" strike="noStrike" kern="1200" cap="none" spc="0" normalizeH="0" baseline="0" noProof="0" dirty="0">
                <a:ln>
                  <a:noFill/>
                </a:ln>
                <a:solidFill>
                  <a:srgbClr val="00A195"/>
                </a:solidFill>
                <a:effectLst/>
                <a:uLnTx/>
                <a:uFillTx/>
                <a:latin typeface="Arial"/>
                <a:ea typeface="+mj-ea"/>
                <a:cs typeface="+mj-cs"/>
              </a:rPr>
              <a:t>Overall Survival</a:t>
            </a:r>
            <a:endParaRPr kumimoji="0" lang="en-US" sz="2400" b="1" i="0" u="none" strike="noStrike" kern="1200" cap="none" spc="0" normalizeH="0" baseline="0" noProof="0" dirty="0">
              <a:ln>
                <a:noFill/>
              </a:ln>
              <a:solidFill>
                <a:srgbClr val="FF0000"/>
              </a:solidFill>
              <a:effectLst/>
              <a:uLnTx/>
              <a:uFillTx/>
              <a:latin typeface="Arial"/>
              <a:ea typeface="+mj-ea"/>
              <a:cs typeface="Arial"/>
            </a:endParaRPr>
          </a:p>
        </p:txBody>
      </p:sp>
      <p:sp>
        <p:nvSpPr>
          <p:cNvPr id="11" name="TextBox 10">
            <a:extLst>
              <a:ext uri="{FF2B5EF4-FFF2-40B4-BE49-F238E27FC236}">
                <a16:creationId xmlns:a16="http://schemas.microsoft.com/office/drawing/2014/main" id="{3CC400CC-8A11-F419-02A1-33B5B00B7B14}"/>
              </a:ext>
            </a:extLst>
          </p:cNvPr>
          <p:cNvSpPr txBox="1"/>
          <p:nvPr/>
        </p:nvSpPr>
        <p:spPr>
          <a:xfrm>
            <a:off x="10229407" y="74603"/>
            <a:ext cx="1811393"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Epcoritamab+R</a:t>
            </a:r>
            <a:r>
              <a:rPr kumimoji="0" lang="en-US" sz="1200" b="0" i="0" u="none" strike="noStrike" kern="1200" cap="none" spc="0" normalizeH="0" baseline="30000" noProof="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in R/R FL</a:t>
            </a:r>
          </a:p>
        </p:txBody>
      </p:sp>
      <p:grpSp>
        <p:nvGrpSpPr>
          <p:cNvPr id="8" name="Group 7">
            <a:extLst>
              <a:ext uri="{FF2B5EF4-FFF2-40B4-BE49-F238E27FC236}">
                <a16:creationId xmlns:a16="http://schemas.microsoft.com/office/drawing/2014/main" id="{574E2B06-5D32-B4A3-D877-40AE6E8BE6FD}"/>
              </a:ext>
            </a:extLst>
          </p:cNvPr>
          <p:cNvGrpSpPr/>
          <p:nvPr/>
        </p:nvGrpSpPr>
        <p:grpSpPr>
          <a:xfrm>
            <a:off x="1244009" y="920988"/>
            <a:ext cx="9789700" cy="4398786"/>
            <a:chOff x="1244009" y="920988"/>
            <a:chExt cx="9789700" cy="4398786"/>
          </a:xfrm>
        </p:grpSpPr>
        <p:pic>
          <p:nvPicPr>
            <p:cNvPr id="16" name="Picture 15" descr="A screen shot of a graph&#10;&#10;AI-generated content may be incorrect.">
              <a:extLst>
                <a:ext uri="{FF2B5EF4-FFF2-40B4-BE49-F238E27FC236}">
                  <a16:creationId xmlns:a16="http://schemas.microsoft.com/office/drawing/2014/main" id="{3BAEE1F8-5DFE-D786-98F6-D13FF82DF343}"/>
                </a:ext>
              </a:extLst>
            </p:cNvPr>
            <p:cNvPicPr>
              <a:picLocks noChangeAspect="1"/>
            </p:cNvPicPr>
            <p:nvPr/>
          </p:nvPicPr>
          <p:blipFill>
            <a:blip r:embed="rId4">
              <a:extLst>
                <a:ext uri="{28A0092B-C50C-407E-A947-70E740481C1C}">
                  <a14:useLocalDpi xmlns:a14="http://schemas.microsoft.com/office/drawing/2010/main" val="0"/>
                </a:ext>
              </a:extLst>
            </a:blip>
            <a:srcRect b="16840"/>
            <a:stretch>
              <a:fillRect/>
            </a:stretch>
          </p:blipFill>
          <p:spPr>
            <a:xfrm>
              <a:off x="1729139" y="920988"/>
              <a:ext cx="8631954" cy="3601851"/>
            </a:xfrm>
            <a:prstGeom prst="rect">
              <a:avLst/>
            </a:prstGeom>
          </p:spPr>
        </p:pic>
        <p:pic>
          <p:nvPicPr>
            <p:cNvPr id="18" name="Picture 17" descr="A screen shot of a graph&#10;&#10;AI-generated content may be incorrect.">
              <a:extLst>
                <a:ext uri="{FF2B5EF4-FFF2-40B4-BE49-F238E27FC236}">
                  <a16:creationId xmlns:a16="http://schemas.microsoft.com/office/drawing/2014/main" id="{CE6F065B-D554-8F5E-C104-43EEB4D83AE0}"/>
                </a:ext>
              </a:extLst>
            </p:cNvPr>
            <p:cNvPicPr>
              <a:picLocks noChangeAspect="1"/>
            </p:cNvPicPr>
            <p:nvPr/>
          </p:nvPicPr>
          <p:blipFill>
            <a:blip r:embed="rId4">
              <a:extLst>
                <a:ext uri="{28A0092B-C50C-407E-A947-70E740481C1C}">
                  <a14:useLocalDpi xmlns:a14="http://schemas.microsoft.com/office/drawing/2010/main" val="0"/>
                </a:ext>
              </a:extLst>
            </a:blip>
            <a:srcRect t="89666" b="4649"/>
            <a:stretch>
              <a:fillRect/>
            </a:stretch>
          </p:blipFill>
          <p:spPr>
            <a:xfrm>
              <a:off x="1729139" y="4766111"/>
              <a:ext cx="8631954" cy="246221"/>
            </a:xfrm>
            <a:prstGeom prst="rect">
              <a:avLst/>
            </a:prstGeom>
          </p:spPr>
        </p:pic>
        <p:pic>
          <p:nvPicPr>
            <p:cNvPr id="19" name="Picture 18" descr="A screen shot of a graph&#10;&#10;AI-generated content may be incorrect.">
              <a:extLst>
                <a:ext uri="{FF2B5EF4-FFF2-40B4-BE49-F238E27FC236}">
                  <a16:creationId xmlns:a16="http://schemas.microsoft.com/office/drawing/2014/main" id="{91591806-83F2-F148-4DF2-4CBFA83524BE}"/>
                </a:ext>
              </a:extLst>
            </p:cNvPr>
            <p:cNvPicPr>
              <a:picLocks noChangeAspect="1"/>
            </p:cNvPicPr>
            <p:nvPr/>
          </p:nvPicPr>
          <p:blipFill>
            <a:blip r:embed="rId4">
              <a:extLst>
                <a:ext uri="{28A0092B-C50C-407E-A947-70E740481C1C}">
                  <a14:useLocalDpi xmlns:a14="http://schemas.microsoft.com/office/drawing/2010/main" val="0"/>
                </a:ext>
              </a:extLst>
            </a:blip>
            <a:srcRect t="82161" r="87797" b="9167"/>
            <a:stretch>
              <a:fillRect/>
            </a:stretch>
          </p:blipFill>
          <p:spPr>
            <a:xfrm>
              <a:off x="1729139" y="4444181"/>
              <a:ext cx="1053390" cy="375600"/>
            </a:xfrm>
            <a:prstGeom prst="rect">
              <a:avLst/>
            </a:prstGeom>
          </p:spPr>
        </p:pic>
        <p:pic>
          <p:nvPicPr>
            <p:cNvPr id="20" name="Picture 19" descr="A screen shot of a graph&#10;&#10;AI-generated content may be incorrect.">
              <a:extLst>
                <a:ext uri="{FF2B5EF4-FFF2-40B4-BE49-F238E27FC236}">
                  <a16:creationId xmlns:a16="http://schemas.microsoft.com/office/drawing/2014/main" id="{EE7AF22D-B7DA-B96A-D2AF-8DC85C834AF8}"/>
                </a:ext>
              </a:extLst>
            </p:cNvPr>
            <p:cNvPicPr>
              <a:picLocks noChangeAspect="1"/>
            </p:cNvPicPr>
            <p:nvPr/>
          </p:nvPicPr>
          <p:blipFill>
            <a:blip r:embed="rId4">
              <a:extLst>
                <a:ext uri="{28A0092B-C50C-407E-A947-70E740481C1C}">
                  <a14:useLocalDpi xmlns:a14="http://schemas.microsoft.com/office/drawing/2010/main" val="0"/>
                </a:ext>
              </a:extLst>
            </a:blip>
            <a:srcRect t="95894"/>
            <a:stretch>
              <a:fillRect/>
            </a:stretch>
          </p:blipFill>
          <p:spPr>
            <a:xfrm>
              <a:off x="1729139" y="5012563"/>
              <a:ext cx="8631954" cy="177834"/>
            </a:xfrm>
            <a:prstGeom prst="rect">
              <a:avLst/>
            </a:prstGeom>
          </p:spPr>
        </p:pic>
        <p:sp>
          <p:nvSpPr>
            <p:cNvPr id="21" name="Rectangle 20">
              <a:extLst>
                <a:ext uri="{FF2B5EF4-FFF2-40B4-BE49-F238E27FC236}">
                  <a16:creationId xmlns:a16="http://schemas.microsoft.com/office/drawing/2014/main" id="{F87E9CD1-AC5D-86AD-ACBE-D3334E308B98}"/>
                </a:ext>
              </a:extLst>
            </p:cNvPr>
            <p:cNvSpPr/>
            <p:nvPr/>
          </p:nvSpPr>
          <p:spPr>
            <a:xfrm>
              <a:off x="1244009" y="4603898"/>
              <a:ext cx="1520456" cy="148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2" name="Picture 21" descr="A graph on a black background&#10;&#10;AI-generated content may be incorrect.">
              <a:extLst>
                <a:ext uri="{FF2B5EF4-FFF2-40B4-BE49-F238E27FC236}">
                  <a16:creationId xmlns:a16="http://schemas.microsoft.com/office/drawing/2014/main" id="{A2B39205-2099-2DB4-E77D-DD5B49EF6469}"/>
                </a:ext>
              </a:extLst>
            </p:cNvPr>
            <p:cNvPicPr>
              <a:picLocks noChangeAspect="1"/>
            </p:cNvPicPr>
            <p:nvPr/>
          </p:nvPicPr>
          <p:blipFill>
            <a:blip r:embed="rId5">
              <a:extLst>
                <a:ext uri="{28A0092B-C50C-407E-A947-70E740481C1C}">
                  <a14:useLocalDpi xmlns:a14="http://schemas.microsoft.com/office/drawing/2010/main" val="0"/>
                </a:ext>
              </a:extLst>
            </a:blip>
            <a:srcRect l="2123" t="86724" r="88803" b="6683"/>
            <a:stretch>
              <a:fillRect/>
            </a:stretch>
          </p:blipFill>
          <p:spPr>
            <a:xfrm>
              <a:off x="1743740" y="4603898"/>
              <a:ext cx="861237" cy="277091"/>
            </a:xfrm>
            <a:prstGeom prst="rect">
              <a:avLst/>
            </a:prstGeom>
          </p:spPr>
        </p:pic>
        <p:sp>
          <p:nvSpPr>
            <p:cNvPr id="23" name="Rectangle 22">
              <a:extLst>
                <a:ext uri="{FF2B5EF4-FFF2-40B4-BE49-F238E27FC236}">
                  <a16:creationId xmlns:a16="http://schemas.microsoft.com/office/drawing/2014/main" id="{9C8B7A7D-8AD1-4606-3552-F1DEEB6DEB99}"/>
                </a:ext>
              </a:extLst>
            </p:cNvPr>
            <p:cNvSpPr/>
            <p:nvPr/>
          </p:nvSpPr>
          <p:spPr>
            <a:xfrm>
              <a:off x="1542218" y="4603898"/>
              <a:ext cx="1427319" cy="715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BE695180-9A25-69D1-FE02-2B9B7C119429}"/>
                </a:ext>
              </a:extLst>
            </p:cNvPr>
            <p:cNvSpPr/>
            <p:nvPr/>
          </p:nvSpPr>
          <p:spPr>
            <a:xfrm>
              <a:off x="1665524" y="4626321"/>
              <a:ext cx="1050516" cy="390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5" name="Picture 24" descr="A screen shot of a graph&#10;&#10;AI-generated content may be incorrect.">
              <a:extLst>
                <a:ext uri="{FF2B5EF4-FFF2-40B4-BE49-F238E27FC236}">
                  <a16:creationId xmlns:a16="http://schemas.microsoft.com/office/drawing/2014/main" id="{EE212DD4-4129-D44C-A057-3F3F84378FEE}"/>
                </a:ext>
              </a:extLst>
            </p:cNvPr>
            <p:cNvPicPr>
              <a:picLocks noChangeAspect="1"/>
            </p:cNvPicPr>
            <p:nvPr/>
          </p:nvPicPr>
          <p:blipFill>
            <a:blip r:embed="rId6">
              <a:extLst>
                <a:ext uri="{28A0092B-C50C-407E-A947-70E740481C1C}">
                  <a14:useLocalDpi xmlns:a14="http://schemas.microsoft.com/office/drawing/2010/main" val="0"/>
                </a:ext>
              </a:extLst>
            </a:blip>
            <a:srcRect l="-2154" t="83341" r="100000" b="2151"/>
            <a:stretch>
              <a:fillRect/>
            </a:stretch>
          </p:blipFill>
          <p:spPr>
            <a:xfrm>
              <a:off x="1535723" y="4493343"/>
              <a:ext cx="189089" cy="620819"/>
            </a:xfrm>
            <a:prstGeom prst="rect">
              <a:avLst/>
            </a:prstGeom>
          </p:spPr>
        </p:pic>
        <p:pic>
          <p:nvPicPr>
            <p:cNvPr id="26" name="Picture 25" descr="A screen shot of a graph&#10;&#10;AI-generated content may be incorrect.">
              <a:extLst>
                <a:ext uri="{FF2B5EF4-FFF2-40B4-BE49-F238E27FC236}">
                  <a16:creationId xmlns:a16="http://schemas.microsoft.com/office/drawing/2014/main" id="{4341EC9A-B7E8-0C55-B935-27AE74A8E1AE}"/>
                </a:ext>
              </a:extLst>
            </p:cNvPr>
            <p:cNvPicPr>
              <a:picLocks noChangeAspect="1"/>
            </p:cNvPicPr>
            <p:nvPr/>
          </p:nvPicPr>
          <p:blipFill>
            <a:blip r:embed="rId7">
              <a:extLst>
                <a:ext uri="{28A0092B-C50C-407E-A947-70E740481C1C}">
                  <a14:useLocalDpi xmlns:a14="http://schemas.microsoft.com/office/drawing/2010/main" val="0"/>
                </a:ext>
              </a:extLst>
            </a:blip>
            <a:srcRect t="85860" r="85262"/>
            <a:stretch>
              <a:fillRect/>
            </a:stretch>
          </p:blipFill>
          <p:spPr>
            <a:xfrm>
              <a:off x="1705148" y="4582504"/>
              <a:ext cx="1293690" cy="604079"/>
            </a:xfrm>
            <a:prstGeom prst="rect">
              <a:avLst/>
            </a:prstGeom>
          </p:spPr>
        </p:pic>
        <p:sp>
          <p:nvSpPr>
            <p:cNvPr id="27" name="Rectangle 26">
              <a:extLst>
                <a:ext uri="{FF2B5EF4-FFF2-40B4-BE49-F238E27FC236}">
                  <a16:creationId xmlns:a16="http://schemas.microsoft.com/office/drawing/2014/main" id="{F0001895-7C24-D193-EC98-5CEB541719BF}"/>
                </a:ext>
              </a:extLst>
            </p:cNvPr>
            <p:cNvSpPr/>
            <p:nvPr/>
          </p:nvSpPr>
          <p:spPr>
            <a:xfrm>
              <a:off x="1705148" y="5010150"/>
              <a:ext cx="399877" cy="1764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8" name="Picture 27" descr="A screen shot of a graph&#10;&#10;AI-generated content may be incorrect.">
              <a:extLst>
                <a:ext uri="{FF2B5EF4-FFF2-40B4-BE49-F238E27FC236}">
                  <a16:creationId xmlns:a16="http://schemas.microsoft.com/office/drawing/2014/main" id="{0BBAC16E-00A4-87E8-A9D1-7E23AEDC8452}"/>
                </a:ext>
              </a:extLst>
            </p:cNvPr>
            <p:cNvPicPr>
              <a:picLocks noChangeAspect="1"/>
            </p:cNvPicPr>
            <p:nvPr/>
          </p:nvPicPr>
          <p:blipFill>
            <a:blip r:embed="rId7">
              <a:extLst>
                <a:ext uri="{28A0092B-C50C-407E-A947-70E740481C1C}">
                  <a14:useLocalDpi xmlns:a14="http://schemas.microsoft.com/office/drawing/2010/main" val="0"/>
                </a:ext>
              </a:extLst>
            </a:blip>
            <a:srcRect t="95647" r="98264"/>
            <a:stretch>
              <a:fillRect/>
            </a:stretch>
          </p:blipFill>
          <p:spPr>
            <a:xfrm>
              <a:off x="1708880" y="5000625"/>
              <a:ext cx="152400" cy="185958"/>
            </a:xfrm>
            <a:prstGeom prst="rect">
              <a:avLst/>
            </a:prstGeom>
          </p:spPr>
        </p:pic>
        <p:pic>
          <p:nvPicPr>
            <p:cNvPr id="29" name="Picture 28" descr="A screen shot of a graph&#10;&#10;AI-generated content may be incorrect.">
              <a:extLst>
                <a:ext uri="{FF2B5EF4-FFF2-40B4-BE49-F238E27FC236}">
                  <a16:creationId xmlns:a16="http://schemas.microsoft.com/office/drawing/2014/main" id="{43F38188-91C2-94F8-6F60-A5F915E0EC70}"/>
                </a:ext>
              </a:extLst>
            </p:cNvPr>
            <p:cNvPicPr>
              <a:picLocks noChangeAspect="1"/>
            </p:cNvPicPr>
            <p:nvPr/>
          </p:nvPicPr>
          <p:blipFill>
            <a:blip r:embed="rId7">
              <a:extLst>
                <a:ext uri="{28A0092B-C50C-407E-A947-70E740481C1C}">
                  <a14:useLocalDpi xmlns:a14="http://schemas.microsoft.com/office/drawing/2010/main" val="0"/>
                </a:ext>
              </a:extLst>
            </a:blip>
            <a:srcRect l="2106" t="95647" r="94034"/>
            <a:stretch>
              <a:fillRect/>
            </a:stretch>
          </p:blipFill>
          <p:spPr>
            <a:xfrm>
              <a:off x="1854996" y="5000625"/>
              <a:ext cx="338776" cy="185958"/>
            </a:xfrm>
            <a:prstGeom prst="rect">
              <a:avLst/>
            </a:prstGeom>
          </p:spPr>
        </p:pic>
        <p:pic>
          <p:nvPicPr>
            <p:cNvPr id="6" name="Picture 5" descr="A graph on a black background&#10;&#10;AI-generated content may be incorrect.">
              <a:extLst>
                <a:ext uri="{FF2B5EF4-FFF2-40B4-BE49-F238E27FC236}">
                  <a16:creationId xmlns:a16="http://schemas.microsoft.com/office/drawing/2014/main" id="{5C4B9FCE-6113-3A7C-717A-7C4BED089B82}"/>
                </a:ext>
              </a:extLst>
            </p:cNvPr>
            <p:cNvPicPr>
              <a:picLocks noChangeAspect="1"/>
            </p:cNvPicPr>
            <p:nvPr/>
          </p:nvPicPr>
          <p:blipFill>
            <a:blip r:embed="rId5">
              <a:extLst>
                <a:ext uri="{28A0092B-C50C-407E-A947-70E740481C1C}">
                  <a14:useLocalDpi xmlns:a14="http://schemas.microsoft.com/office/drawing/2010/main" val="0"/>
                </a:ext>
              </a:extLst>
            </a:blip>
            <a:srcRect l="12367" t="84992" b="9843"/>
            <a:stretch>
              <a:fillRect/>
            </a:stretch>
          </p:blipFill>
          <p:spPr>
            <a:xfrm>
              <a:off x="2716040" y="4493130"/>
              <a:ext cx="8317669" cy="217094"/>
            </a:xfrm>
            <a:prstGeom prst="rect">
              <a:avLst/>
            </a:prstGeom>
          </p:spPr>
        </p:pic>
      </p:grpSp>
    </p:spTree>
    <p:extLst>
      <p:ext uri="{BB962C8B-B14F-4D97-AF65-F5344CB8AC3E}">
        <p14:creationId xmlns:p14="http://schemas.microsoft.com/office/powerpoint/2010/main" val="29696016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8C26-A6F5-4DC3-9516-662702F569B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3E8E13-9D59-4C14-DF66-BE58439C71E1}"/>
              </a:ext>
            </a:extLst>
          </p:cNvPr>
          <p:cNvPicPr>
            <a:picLocks noChangeAspect="1"/>
          </p:cNvPicPr>
          <p:nvPr/>
        </p:nvPicPr>
        <p:blipFill>
          <a:blip r:embed="rId3"/>
          <a:srcRect t="15224" r="218"/>
          <a:stretch/>
        </p:blipFill>
        <p:spPr>
          <a:xfrm>
            <a:off x="-2" y="6530274"/>
            <a:ext cx="12192002" cy="327726"/>
          </a:xfrm>
          <a:prstGeom prst="rect">
            <a:avLst/>
          </a:prstGeom>
        </p:spPr>
      </p:pic>
      <p:sp>
        <p:nvSpPr>
          <p:cNvPr id="7" name="Rectangle: Top Corners Rounded 6">
            <a:extLst>
              <a:ext uri="{FF2B5EF4-FFF2-40B4-BE49-F238E27FC236}">
                <a16:creationId xmlns:a16="http://schemas.microsoft.com/office/drawing/2014/main" id="{C346AEDC-13C1-90CF-82A1-9C3F98278C7A}"/>
              </a:ext>
            </a:extLst>
          </p:cNvPr>
          <p:cNvSpPr/>
          <p:nvPr/>
        </p:nvSpPr>
        <p:spPr>
          <a:xfrm rot="10800000">
            <a:off x="10046524" y="0"/>
            <a:ext cx="2145474" cy="327358"/>
          </a:xfrm>
          <a:prstGeom prst="round2SameRect">
            <a:avLst/>
          </a:prstGeom>
          <a:gradFill flip="none" rotWithShape="1">
            <a:gsLst>
              <a:gs pos="0">
                <a:srgbClr val="009B92"/>
              </a:gs>
              <a:gs pos="100000">
                <a:srgbClr val="041E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EB68F7D-F380-CB95-1CDF-FEB79EE74CB2}"/>
              </a:ext>
            </a:extLst>
          </p:cNvPr>
          <p:cNvSpPr txBox="1"/>
          <p:nvPr/>
        </p:nvSpPr>
        <p:spPr>
          <a:xfrm>
            <a:off x="10229407" y="6571026"/>
            <a:ext cx="1840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Falchi et al., ASH 2025; #466</a:t>
            </a:r>
          </a:p>
        </p:txBody>
      </p:sp>
      <p:graphicFrame>
        <p:nvGraphicFramePr>
          <p:cNvPr id="2" name="Table 1">
            <a:extLst>
              <a:ext uri="{FF2B5EF4-FFF2-40B4-BE49-F238E27FC236}">
                <a16:creationId xmlns:a16="http://schemas.microsoft.com/office/drawing/2014/main" id="{4BF67725-94EC-5ADB-CEED-70AA11E45390}"/>
              </a:ext>
            </a:extLst>
          </p:cNvPr>
          <p:cNvGraphicFramePr>
            <a:graphicFrameLocks noGrp="1"/>
          </p:cNvGraphicFramePr>
          <p:nvPr/>
        </p:nvGraphicFramePr>
        <p:xfrm>
          <a:off x="433445" y="1040786"/>
          <a:ext cx="7655481" cy="4846445"/>
        </p:xfrm>
        <a:graphic>
          <a:graphicData uri="http://schemas.openxmlformats.org/drawingml/2006/table">
            <a:tbl>
              <a:tblPr firstRow="1" bandRow="1"/>
              <a:tblGrid>
                <a:gridCol w="3412045">
                  <a:extLst>
                    <a:ext uri="{9D8B030D-6E8A-4147-A177-3AD203B41FA5}">
                      <a16:colId xmlns:a16="http://schemas.microsoft.com/office/drawing/2014/main" val="127670386"/>
                    </a:ext>
                  </a:extLst>
                </a:gridCol>
                <a:gridCol w="1060859">
                  <a:extLst>
                    <a:ext uri="{9D8B030D-6E8A-4147-A177-3AD203B41FA5}">
                      <a16:colId xmlns:a16="http://schemas.microsoft.com/office/drawing/2014/main" val="3904600249"/>
                    </a:ext>
                  </a:extLst>
                </a:gridCol>
                <a:gridCol w="1060859">
                  <a:extLst>
                    <a:ext uri="{9D8B030D-6E8A-4147-A177-3AD203B41FA5}">
                      <a16:colId xmlns:a16="http://schemas.microsoft.com/office/drawing/2014/main" val="2805014902"/>
                    </a:ext>
                  </a:extLst>
                </a:gridCol>
                <a:gridCol w="1060859">
                  <a:extLst>
                    <a:ext uri="{9D8B030D-6E8A-4147-A177-3AD203B41FA5}">
                      <a16:colId xmlns:a16="http://schemas.microsoft.com/office/drawing/2014/main" val="2951061480"/>
                    </a:ext>
                  </a:extLst>
                </a:gridCol>
                <a:gridCol w="1060859">
                  <a:extLst>
                    <a:ext uri="{9D8B030D-6E8A-4147-A177-3AD203B41FA5}">
                      <a16:colId xmlns:a16="http://schemas.microsoft.com/office/drawing/2014/main" val="487576236"/>
                    </a:ext>
                  </a:extLst>
                </a:gridCol>
              </a:tblGrid>
              <a:tr h="582138">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nSpc>
                          <a:spcPct val="100000"/>
                        </a:lnSpc>
                      </a:pPr>
                      <a:endParaRPr lang="en-US" sz="1400" b="1" kern="0">
                        <a:solidFill>
                          <a:schemeClr val="tx1"/>
                        </a:solidFill>
                        <a:latin typeface="Arial" panose="020B0604020202020204" pitchFamily="34" charset="0"/>
                        <a:cs typeface="Arial" panose="020B0604020202020204" pitchFamily="34" charset="0"/>
                      </a:endParaRPr>
                    </a:p>
                  </a:txBody>
                  <a:tcPr marT="73152" marB="73152" anchor="ctr">
                    <a:lnL w="635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lnSpc>
                          <a:spcPct val="100000"/>
                        </a:lnSpc>
                      </a:pPr>
                      <a:r>
                        <a:rPr lang="en-US" sz="1400" b="1" kern="0">
                          <a:solidFill>
                            <a:schemeClr val="bg1"/>
                          </a:solidFill>
                          <a:latin typeface="Arial" panose="020B0604020202020204" pitchFamily="34" charset="0"/>
                          <a:cs typeface="Arial" panose="020B0604020202020204" pitchFamily="34" charset="0"/>
                        </a:rPr>
                        <a:t>Epcoritamab+R</a:t>
                      </a:r>
                      <a:r>
                        <a:rPr lang="en-US" sz="1400" b="1" kern="0" baseline="30000">
                          <a:solidFill>
                            <a:schemeClr val="bg1"/>
                          </a:solidFill>
                          <a:latin typeface="Arial" panose="020B0604020202020204" pitchFamily="34" charset="0"/>
                          <a:cs typeface="Arial" panose="020B0604020202020204" pitchFamily="34" charset="0"/>
                        </a:rPr>
                        <a:t>2</a:t>
                      </a:r>
                    </a:p>
                    <a:p>
                      <a:pPr algn="ctr">
                        <a:lnSpc>
                          <a:spcPct val="100000"/>
                        </a:lnSpc>
                      </a:pPr>
                      <a:r>
                        <a:rPr lang="en-US" sz="1400" b="1" kern="0">
                          <a:solidFill>
                            <a:schemeClr val="bg1"/>
                          </a:solidFill>
                          <a:latin typeface="Arial" panose="020B0604020202020204" pitchFamily="34" charset="0"/>
                          <a:cs typeface="Arial" panose="020B0604020202020204" pitchFamily="34" charset="0"/>
                        </a:rPr>
                        <a:t>(N = 243)</a:t>
                      </a:r>
                    </a:p>
                  </a:txBody>
                  <a:tcPr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hMerge="1">
                  <a:txBody>
                    <a:bodyPr/>
                    <a:lstStyle/>
                    <a:p>
                      <a:pPr algn="ctr">
                        <a:lnSpc>
                          <a:spcPct val="100000"/>
                        </a:lnSpc>
                      </a:pPr>
                      <a:endParaRPr lang="en-US" sz="1200" b="1" kern="0">
                        <a:solidFill>
                          <a:schemeClr val="bg1"/>
                        </a:solidFill>
                        <a:latin typeface="+mj-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lnSpc>
                          <a:spcPct val="100000"/>
                        </a:lnSpc>
                      </a:pPr>
                      <a:r>
                        <a:rPr lang="en-US" sz="1400" b="1" kern="0">
                          <a:solidFill>
                            <a:schemeClr val="bg1"/>
                          </a:solidFill>
                          <a:latin typeface="Arial" panose="020B0604020202020204" pitchFamily="34" charset="0"/>
                          <a:ea typeface="+mn-ea"/>
                          <a:cs typeface="Arial" panose="020B0604020202020204" pitchFamily="34" charset="0"/>
                        </a:rPr>
                        <a:t>R</a:t>
                      </a:r>
                      <a:r>
                        <a:rPr lang="en-US" sz="1400" b="1" kern="0" baseline="30000">
                          <a:solidFill>
                            <a:schemeClr val="bg1"/>
                          </a:solidFill>
                          <a:latin typeface="Arial" panose="020B0604020202020204" pitchFamily="34" charset="0"/>
                          <a:ea typeface="+mn-ea"/>
                          <a:cs typeface="Arial" panose="020B0604020202020204" pitchFamily="34" charset="0"/>
                        </a:rPr>
                        <a:t>2</a:t>
                      </a:r>
                    </a:p>
                    <a:p>
                      <a:pPr algn="ctr">
                        <a:lnSpc>
                          <a:spcPct val="100000"/>
                        </a:lnSpc>
                      </a:pPr>
                      <a:r>
                        <a:rPr lang="en-US" sz="1400" b="1" kern="0">
                          <a:solidFill>
                            <a:schemeClr val="bg1"/>
                          </a:solidFill>
                          <a:latin typeface="Arial" panose="020B0604020202020204" pitchFamily="34" charset="0"/>
                          <a:ea typeface="+mn-ea"/>
                          <a:cs typeface="Arial" panose="020B0604020202020204" pitchFamily="34" charset="0"/>
                        </a:rPr>
                        <a:t>(N = 238)</a:t>
                      </a:r>
                    </a:p>
                  </a:txBody>
                  <a:tcPr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hMerge="1">
                  <a:txBody>
                    <a:bodyPr/>
                    <a:lstStyle/>
                    <a:p>
                      <a:pPr algn="ctr">
                        <a:lnSpc>
                          <a:spcPct val="100000"/>
                        </a:lnSpc>
                      </a:pPr>
                      <a:endParaRPr lang="en-US" sz="1200" b="1" kern="0">
                        <a:solidFill>
                          <a:schemeClr val="bg1"/>
                        </a:solidFill>
                        <a:latin typeface="+mj-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extLst>
                  <a:ext uri="{0D108BD9-81ED-4DB2-BD59-A6C34878D82A}">
                    <a16:rowId xmlns:a16="http://schemas.microsoft.com/office/drawing/2014/main" val="1152947047"/>
                  </a:ext>
                </a:extLst>
              </a:tr>
              <a:tr h="40407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100000"/>
                        </a:lnSpc>
                      </a:pPr>
                      <a:r>
                        <a:rPr lang="en-US" sz="1400" b="1" kern="0">
                          <a:solidFill>
                            <a:schemeClr val="bg1"/>
                          </a:solidFill>
                          <a:latin typeface="Arial" panose="020B0604020202020204" pitchFamily="34" charset="0"/>
                          <a:cs typeface="Arial" panose="020B0604020202020204" pitchFamily="34" charset="0"/>
                        </a:rPr>
                        <a:t>Adverse Event, n (%)</a:t>
                      </a:r>
                    </a:p>
                  </a:txBody>
                  <a:tcPr marT="73152" marB="73152" anchor="ctr">
                    <a:lnL w="6350" cap="flat" cmpd="sng" algn="ctr">
                      <a:no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t>Any Grade</a:t>
                      </a:r>
                      <a:endParaRPr lang="en-US" sz="14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lnSpc>
                          <a:spcPct val="100000"/>
                        </a:lnSpc>
                        <a:buNone/>
                      </a:pPr>
                      <a:r>
                        <a:rPr lang="en-GB" sz="1400" b="1">
                          <a:solidFill>
                            <a:schemeClr val="bg1"/>
                          </a:solidFill>
                          <a:effectLst/>
                          <a:latin typeface="Arial" panose="020B0604020202020204" pitchFamily="34" charset="0"/>
                          <a:cs typeface="Arial" panose="020B0604020202020204" pitchFamily="34" charset="0"/>
                        </a:rPr>
                        <a:t>Grade ≥ 3</a:t>
                      </a:r>
                      <a:endParaRPr lang="en-US" sz="1400">
                        <a:solidFill>
                          <a:schemeClr val="bg1"/>
                        </a:solidFill>
                        <a:effectLst/>
                        <a:latin typeface="Arial" panose="020B0604020202020204" pitchFamily="34" charset="0"/>
                        <a:cs typeface="Arial" panose="020B0604020202020204" pitchFamily="34" charset="0"/>
                      </a:endParaRPr>
                    </a:p>
                  </a:txBody>
                  <a:tcPr marL="68580" marR="68580" marT="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t>Any Grade</a:t>
                      </a:r>
                      <a:endParaRPr lang="en-US" sz="14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b="1">
                          <a:solidFill>
                            <a:schemeClr val="bg1"/>
                          </a:solidFill>
                          <a:effectLst/>
                          <a:latin typeface="Arial" panose="020B0604020202020204" pitchFamily="34" charset="0"/>
                          <a:ea typeface="Times New Roman" panose="02020603050405020304" pitchFamily="18" charset="0"/>
                          <a:cs typeface="Arial" panose="020B0604020202020204" pitchFamily="34" charset="0"/>
                        </a:rPr>
                        <a:t>Grade ≥ 3</a:t>
                      </a:r>
                      <a:endParaRPr lang="en-US" sz="14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41E49"/>
                    </a:solidFill>
                  </a:tcPr>
                </a:tc>
                <a:extLst>
                  <a:ext uri="{0D108BD9-81ED-4DB2-BD59-A6C34878D82A}">
                    <a16:rowId xmlns:a16="http://schemas.microsoft.com/office/drawing/2014/main" val="2210504314"/>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Any adverse event</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dirty="0">
                          <a:solidFill>
                            <a:schemeClr val="tx1"/>
                          </a:solidFill>
                          <a:effectLst/>
                          <a:latin typeface="Arial" panose="020B0604020202020204" pitchFamily="34" charset="0"/>
                          <a:ea typeface="Aptos" panose="020B0004020202020204" pitchFamily="34" charset="0"/>
                          <a:cs typeface="Arial" panose="020B0604020202020204" pitchFamily="34" charset="0"/>
                        </a:rPr>
                        <a:t>242 (100)</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219 (90)</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235 (99)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161 (68)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224073473"/>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kern="1200">
                          <a:solidFill>
                            <a:schemeClr val="tx1"/>
                          </a:solidFill>
                          <a:effectLst/>
                          <a:latin typeface="Arial" panose="020B0604020202020204" pitchFamily="34" charset="0"/>
                          <a:ea typeface="+mn-ea"/>
                          <a:cs typeface="Arial" panose="020B0604020202020204" pitchFamily="34" charset="0"/>
                        </a:rPr>
                        <a:t>Serious adverse event </a:t>
                      </a:r>
                      <a:endParaRPr lang="en-US" sz="1400" i="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135 (56)</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69 (29)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15938383"/>
                  </a:ext>
                </a:extLst>
              </a:tr>
              <a:tr h="47940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Adverse event leading to treatment discontinuation</a:t>
                      </a:r>
                      <a:endParaRPr lang="en-US" sz="14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46 (19)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29 (12)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347399231"/>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Epcoritamab</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21 (9)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277570020"/>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Rituximab</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7 (3)</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12 (5)</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976444227"/>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Lenalidomide</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45 (19)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29 (12)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3233841658"/>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0">
                          <a:solidFill>
                            <a:schemeClr val="tx1"/>
                          </a:solidFill>
                          <a:effectLst/>
                          <a:latin typeface="Arial" panose="020B0604020202020204" pitchFamily="34" charset="0"/>
                          <a:ea typeface="Times New Roman" panose="02020603050405020304" pitchFamily="18" charset="0"/>
                          <a:cs typeface="Arial" panose="020B0604020202020204" pitchFamily="34" charset="0"/>
                        </a:rPr>
                        <a:t>Adverse event of clinical interest &gt; 20%</a:t>
                      </a:r>
                      <a:r>
                        <a:rPr lang="en-GB" sz="1400" i="0" baseline="30000">
                          <a:solidFill>
                            <a:schemeClr val="tx1"/>
                          </a:solidFill>
                          <a:effectLst/>
                          <a:latin typeface="Arial" panose="020B0604020202020204" pitchFamily="34" charset="0"/>
                          <a:ea typeface="Times New Roman" panose="02020603050405020304" pitchFamily="18" charset="0"/>
                          <a:cs typeface="Arial" panose="020B0604020202020204" pitchFamily="34" charset="0"/>
                        </a:rPr>
                        <a:t>a,b</a:t>
                      </a:r>
                      <a:endParaRPr lang="en-US" sz="1400" i="0" baseline="30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15569744"/>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400" i="1"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Infections</a:t>
                      </a:r>
                      <a:r>
                        <a:rPr lang="en-US" sz="1400" i="1" baseline="3000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endParaRPr lang="en-US" sz="1400" i="1" baseline="30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188 (77)</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81 (33)</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125 (53)</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37 (16)</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63418482"/>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Neutropenia</a:t>
                      </a:r>
                      <a:endPar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180 (74)</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167 (69)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123 (52)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100 (42)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1206903"/>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Cytokine release syndrome</a:t>
                      </a:r>
                      <a:endParaRPr lang="en-US" sz="1400" i="1" baseline="30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85 (35)</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1 (&lt; 1)</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86934869"/>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sz="1400" b="0" i="1"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Anemia</a:t>
                      </a:r>
                      <a:endParaRPr lang="en-US" sz="1400" b="0" i="1" baseline="300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68 (28)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19 (8)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41 (17)</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dirty="0">
                          <a:solidFill>
                            <a:schemeClr val="tx1"/>
                          </a:solidFill>
                          <a:effectLst/>
                          <a:latin typeface="Arial" panose="020B0604020202020204" pitchFamily="34" charset="0"/>
                          <a:ea typeface="Aptos" panose="020B0004020202020204" pitchFamily="34" charset="0"/>
                          <a:cs typeface="Arial" panose="020B0604020202020204" pitchFamily="34" charset="0"/>
                        </a:rPr>
                        <a:t>11 (5)</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34930463"/>
                  </a:ext>
                </a:extLst>
              </a:tr>
              <a:tr h="25218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Thrombocytopenia</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67 (28)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23 (9)</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44 (18)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chemeClr val="tx1"/>
                          </a:solidFill>
                          <a:effectLst/>
                          <a:latin typeface="Arial" panose="020B0604020202020204" pitchFamily="34" charset="0"/>
                          <a:ea typeface="Aptos" panose="020B0004020202020204" pitchFamily="34" charset="0"/>
                          <a:cs typeface="Arial" panose="020B0604020202020204" pitchFamily="34" charset="0"/>
                        </a:rPr>
                        <a:t>15 (6)</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98515264"/>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Pyrexia</a:t>
                      </a:r>
                      <a:endPar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58 (24)</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1 (&lt; 1)</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33 (14)</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dirty="0">
                          <a:solidFill>
                            <a:schemeClr val="tx1"/>
                          </a:solidFill>
                          <a:effectLst/>
                          <a:latin typeface="Arial" panose="020B0604020202020204" pitchFamily="34" charset="0"/>
                          <a:ea typeface="Aptos" panose="020B0004020202020204" pitchFamily="34" charset="0"/>
                          <a:cs typeface="Arial" panose="020B0604020202020204" pitchFamily="34" charset="0"/>
                        </a:rPr>
                        <a:t>3 (1)</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06854841"/>
                  </a:ext>
                </a:extLst>
              </a:tr>
              <a:tr h="23970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GB"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Rash</a:t>
                      </a:r>
                      <a:endPar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58 (24)</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a:solidFill>
                            <a:schemeClr val="tx1"/>
                          </a:solidFill>
                          <a:effectLst/>
                          <a:latin typeface="Arial" panose="020B0604020202020204" pitchFamily="34" charset="0"/>
                          <a:ea typeface="Aptos" panose="020B0004020202020204" pitchFamily="34" charset="0"/>
                          <a:cs typeface="Arial" panose="020B0604020202020204" pitchFamily="34" charset="0"/>
                        </a:rPr>
                        <a:t>19 (8)</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GB" sz="1400">
                          <a:solidFill>
                            <a:schemeClr val="tx1"/>
                          </a:solidFill>
                          <a:effectLst/>
                          <a:latin typeface="Arial" panose="020B0604020202020204" pitchFamily="34" charset="0"/>
                          <a:ea typeface="Times New Roman" panose="02020603050405020304" pitchFamily="18" charset="0"/>
                          <a:cs typeface="Arial" panose="020B0604020202020204" pitchFamily="34" charset="0"/>
                        </a:rPr>
                        <a:t>53 (22)</a:t>
                      </a:r>
                      <a:endParaRPr lang="en-US" sz="140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buNone/>
                      </a:pPr>
                      <a:r>
                        <a:rPr lang="en-US" sz="1400" dirty="0">
                          <a:solidFill>
                            <a:schemeClr val="tx1"/>
                          </a:solidFill>
                          <a:effectLst/>
                          <a:latin typeface="Arial" panose="020B0604020202020204" pitchFamily="34" charset="0"/>
                          <a:ea typeface="Aptos" panose="020B0004020202020204" pitchFamily="34" charset="0"/>
                          <a:cs typeface="Arial" panose="020B0604020202020204" pitchFamily="34" charset="0"/>
                        </a:rPr>
                        <a:t>9 (4)</a:t>
                      </a:r>
                      <a:endParaRPr lang="en-US"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04865078"/>
                  </a:ext>
                </a:extLst>
              </a:tr>
              <a:tr h="25218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nSpc>
                          <a:spcPct val="100000"/>
                        </a:lnSpc>
                        <a:buNone/>
                      </a:pPr>
                      <a:r>
                        <a:rPr lang="en-US" sz="1400" i="1">
                          <a:solidFill>
                            <a:schemeClr val="tx1"/>
                          </a:solidFill>
                          <a:effectLst/>
                          <a:latin typeface="Arial" panose="020B0604020202020204" pitchFamily="34" charset="0"/>
                          <a:ea typeface="Times New Roman" panose="02020603050405020304" pitchFamily="18" charset="0"/>
                          <a:cs typeface="Arial" panose="020B0604020202020204" pitchFamily="34" charset="0"/>
                        </a:rPr>
                        <a:t>   COVID-19</a:t>
                      </a:r>
                    </a:p>
                  </a:txBody>
                  <a:tcPr marL="68580" marR="6858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54 (22)</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a:solidFill>
                            <a:srgbClr val="000000"/>
                          </a:solidFill>
                          <a:effectLst/>
                          <a:latin typeface="Arial" panose="020B0604020202020204" pitchFamily="34" charset="0"/>
                          <a:ea typeface="Aptos" panose="020B0004020202020204" pitchFamily="34" charset="0"/>
                          <a:cs typeface="Arial" panose="020B0604020202020204" pitchFamily="34" charset="0"/>
                        </a:rPr>
                        <a:t>7 (3)</a:t>
                      </a:r>
                      <a:endParaRPr lang="en-US"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32 (13)</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15000"/>
                        </a:lnSpc>
                        <a:buNone/>
                      </a:pPr>
                      <a:r>
                        <a:rPr lang="en-GB" sz="1400" dirty="0">
                          <a:solidFill>
                            <a:srgbClr val="000000"/>
                          </a:solidFill>
                          <a:effectLst/>
                          <a:latin typeface="Arial" panose="020B0604020202020204" pitchFamily="34" charset="0"/>
                          <a:ea typeface="Aptos" panose="020B0004020202020204" pitchFamily="34" charset="0"/>
                          <a:cs typeface="Arial" panose="020B0604020202020204" pitchFamily="34" charset="0"/>
                        </a:rPr>
                        <a:t>4 (2)</a:t>
                      </a:r>
                      <a:endParaRPr lang="en-US"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6403401"/>
                  </a:ext>
                </a:extLst>
              </a:tr>
            </a:tbl>
          </a:graphicData>
        </a:graphic>
      </p:graphicFrame>
      <p:sp>
        <p:nvSpPr>
          <p:cNvPr id="3" name="TextBox 2">
            <a:extLst>
              <a:ext uri="{FF2B5EF4-FFF2-40B4-BE49-F238E27FC236}">
                <a16:creationId xmlns:a16="http://schemas.microsoft.com/office/drawing/2014/main" id="{D4EF4F47-5C3C-C478-3C40-837E55029662}"/>
              </a:ext>
            </a:extLst>
          </p:cNvPr>
          <p:cNvSpPr txBox="1"/>
          <p:nvPr/>
        </p:nvSpPr>
        <p:spPr>
          <a:xfrm>
            <a:off x="597015" y="6178897"/>
            <a:ext cx="11036567" cy="276999"/>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30000" noProof="0" dirty="0" err="1">
                <a:ln>
                  <a:noFill/>
                </a:ln>
                <a:solidFill>
                  <a:srgbClr val="000000"/>
                </a:solidFill>
                <a:effectLst/>
                <a:uLnTx/>
                <a:uFillTx/>
                <a:latin typeface="Arial"/>
                <a:ea typeface="+mn-ea"/>
                <a:cs typeface="Arial"/>
              </a:rPr>
              <a:t>a</a:t>
            </a:r>
            <a:r>
              <a:rPr kumimoji="0" lang="en-US" sz="900" b="0" i="0" u="none" strike="noStrike" kern="0" cap="none" spc="0" normalizeH="0" baseline="0" noProof="0" dirty="0" err="1">
                <a:ln>
                  <a:noFill/>
                </a:ln>
                <a:solidFill>
                  <a:srgbClr val="000000"/>
                </a:solidFill>
                <a:effectLst/>
                <a:uLnTx/>
                <a:uFillTx/>
                <a:latin typeface="Arial"/>
                <a:ea typeface="+mn-ea"/>
                <a:cs typeface="Arial"/>
              </a:rPr>
              <a:t>Neutropenia</a:t>
            </a:r>
            <a:r>
              <a:rPr kumimoji="0" lang="en-US" sz="900" b="0" i="0" u="none" strike="noStrike" kern="0" cap="none" spc="0" normalizeH="0" baseline="0" noProof="0" dirty="0">
                <a:ln>
                  <a:noFill/>
                </a:ln>
                <a:solidFill>
                  <a:srgbClr val="000000"/>
                </a:solidFill>
                <a:effectLst/>
                <a:uLnTx/>
                <a:uFillTx/>
                <a:latin typeface="Arial"/>
                <a:ea typeface="+mn-ea"/>
                <a:cs typeface="Arial"/>
              </a:rPr>
              <a:t>, anemia, pyrexia, rash and COVID-19 are grouped terms comprising multiple clinically related Preferred Terms.</a:t>
            </a:r>
            <a:r>
              <a:rPr kumimoji="0" lang="en-US" sz="900" b="0" i="0" u="none" strike="noStrike" kern="0" cap="none" spc="0" normalizeH="0" baseline="30000" noProof="0" dirty="0">
                <a:ln>
                  <a:noFill/>
                </a:ln>
                <a:solidFill>
                  <a:srgbClr val="000000"/>
                </a:solidFill>
                <a:effectLst/>
                <a:uLnTx/>
                <a:uFillTx/>
                <a:latin typeface="Arial"/>
                <a:ea typeface="+mn-ea"/>
                <a:cs typeface="Arial"/>
              </a:rPr>
              <a:t>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b</a:t>
            </a:r>
            <a:r>
              <a:rPr kumimoji="0" lang="en-US" sz="900" b="0" i="0" u="none" strike="noStrike" kern="0" cap="none" spc="0" normalizeH="0" baseline="0" noProof="0" dirty="0" err="1">
                <a:ln>
                  <a:noFill/>
                </a:ln>
                <a:solidFill>
                  <a:srgbClr val="000000"/>
                </a:solidFill>
                <a:effectLst/>
                <a:uLnTx/>
                <a:uFillTx/>
                <a:latin typeface="Arial"/>
                <a:ea typeface="+mn-ea"/>
                <a:cs typeface="Arial"/>
              </a:rPr>
              <a:t>This</a:t>
            </a:r>
            <a:r>
              <a:rPr kumimoji="0" lang="en-US" sz="900" b="0" i="0" u="none" strike="noStrike" kern="0" cap="none" spc="0" normalizeH="0" baseline="0" noProof="0" dirty="0">
                <a:ln>
                  <a:noFill/>
                </a:ln>
                <a:solidFill>
                  <a:srgbClr val="000000"/>
                </a:solidFill>
                <a:effectLst/>
                <a:uLnTx/>
                <a:uFillTx/>
                <a:latin typeface="Arial"/>
                <a:ea typeface="+mn-ea"/>
                <a:cs typeface="Arial"/>
              </a:rPr>
              <a:t> includes the AESI of CRS. </a:t>
            </a:r>
            <a:r>
              <a:rPr kumimoji="0" lang="en-US" sz="900" b="0" i="0" u="none" strike="noStrike" kern="0" cap="none" spc="0" normalizeH="0" baseline="30000" noProof="0" dirty="0" err="1">
                <a:ln>
                  <a:noFill/>
                </a:ln>
                <a:solidFill>
                  <a:srgbClr val="000000"/>
                </a:solidFill>
                <a:effectLst/>
                <a:uLnTx/>
                <a:uFillTx/>
                <a:latin typeface="Arial"/>
                <a:ea typeface="+mn-ea"/>
                <a:cs typeface="Arial"/>
              </a:rPr>
              <a:t>c</a:t>
            </a:r>
            <a:r>
              <a:rPr kumimoji="0" lang="en-US" sz="900" b="0" i="0" u="none" strike="noStrike" kern="0" cap="none" spc="0" normalizeH="0" baseline="0" noProof="0" dirty="0" err="1">
                <a:ln>
                  <a:noFill/>
                </a:ln>
                <a:solidFill>
                  <a:srgbClr val="000000"/>
                </a:solidFill>
                <a:effectLst/>
                <a:uLnTx/>
                <a:uFillTx/>
                <a:latin typeface="Arial"/>
                <a:ea typeface="+mn-ea"/>
                <a:cs typeface="Arial"/>
              </a:rPr>
              <a:t>Events</a:t>
            </a:r>
            <a:r>
              <a:rPr kumimoji="0" lang="en-US" sz="900" b="0" i="0" u="none" strike="noStrike" kern="0" cap="none" spc="0" normalizeH="0" baseline="0" noProof="0" dirty="0">
                <a:ln>
                  <a:noFill/>
                </a:ln>
                <a:solidFill>
                  <a:srgbClr val="000000"/>
                </a:solidFill>
                <a:effectLst/>
                <a:uLnTx/>
                <a:uFillTx/>
                <a:latin typeface="Arial"/>
                <a:ea typeface="+mn-ea"/>
                <a:cs typeface="Arial"/>
              </a:rPr>
              <a:t> were in the MedDRA system organ class “Infections and Infestations.” No grade 5 infections were reported. </a:t>
            </a:r>
          </a:p>
        </p:txBody>
      </p:sp>
      <p:sp>
        <p:nvSpPr>
          <p:cNvPr id="4" name="TextBox 3">
            <a:extLst>
              <a:ext uri="{FF2B5EF4-FFF2-40B4-BE49-F238E27FC236}">
                <a16:creationId xmlns:a16="http://schemas.microsoft.com/office/drawing/2014/main" id="{31251C17-FAB1-B9E6-0188-DAA549003552}"/>
              </a:ext>
            </a:extLst>
          </p:cNvPr>
          <p:cNvSpPr txBox="1"/>
          <p:nvPr/>
        </p:nvSpPr>
        <p:spPr>
          <a:xfrm>
            <a:off x="8386930" y="1191167"/>
            <a:ext cx="3595548" cy="4678204"/>
          </a:xfrm>
          <a:prstGeom prst="rect">
            <a:avLst/>
          </a:prstGeom>
          <a:noFill/>
        </p:spPr>
        <p:txBody>
          <a:bodyPr wrap="square" lIns="0" tIns="0" rIns="0" bIns="0" rtlCol="0" anchor="b" anchorCtr="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Neutropenia was manageable and few patients discontinued any study drug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3%; 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Incidence of febrile neutropenia: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6%; 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3%</a:t>
            </a:r>
            <a:endPar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Infections were manageable and few patients discontinued any study drug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6%; 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Fatal adverse events were rare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2%; 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Despite higher rates of AEs in the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arm, most patients completed the prescribed regimen (median relative dose intensity ≥ 90% for epcoritamab+R</a:t>
            </a:r>
            <a:r>
              <a:rPr kumimoji="0" lang="en-US" sz="1600" b="0" i="0" u="none" strike="noStrike" kern="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itle 2">
            <a:extLst>
              <a:ext uri="{FF2B5EF4-FFF2-40B4-BE49-F238E27FC236}">
                <a16:creationId xmlns:a16="http://schemas.microsoft.com/office/drawing/2014/main" id="{C2CC9CF3-4546-E140-706A-AF8C1F5476C3}"/>
              </a:ext>
            </a:extLst>
          </p:cNvPr>
          <p:cNvSpPr txBox="1">
            <a:spLocks/>
          </p:cNvSpPr>
          <p:nvPr/>
        </p:nvSpPr>
        <p:spPr>
          <a:xfrm>
            <a:off x="575998" y="381690"/>
            <a:ext cx="11502588" cy="505668"/>
          </a:xfrm>
          <a:prstGeom prst="rect">
            <a:avLst/>
          </a:prstGeom>
        </p:spPr>
        <p:txBody>
          <a:bodyPr vert="horz" lIns="0" tIns="0" rIns="0" bIns="0" rtlCol="0" anchor="t" anchorCtr="0">
            <a:noAutofit/>
          </a:bodyPr>
          <a:lstStyle>
            <a:lvl1pPr algn="l" defTabSz="914400" rtl="0" eaLnBrk="1" latinLnBrk="0" hangingPunct="1">
              <a:lnSpc>
                <a:spcPct val="95000"/>
              </a:lnSpc>
              <a:spcBef>
                <a:spcPct val="0"/>
              </a:spcBef>
              <a:buNone/>
              <a:defRPr sz="2800" b="1" kern="1200">
                <a:solidFill>
                  <a:srgbClr val="00A19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0" cap="none" spc="0" normalizeH="0" baseline="0" noProof="0" dirty="0">
                <a:ln>
                  <a:noFill/>
                </a:ln>
                <a:solidFill>
                  <a:srgbClr val="00A195"/>
                </a:solidFill>
                <a:effectLst/>
                <a:uLnTx/>
                <a:uFillTx/>
                <a:latin typeface="Arial"/>
                <a:ea typeface="+mj-ea"/>
                <a:cs typeface="Arial" panose="020B0604020202020204" pitchFamily="34" charset="0"/>
              </a:rPr>
              <a:t>EPCORE FL-1 Manageable AEs With No New Safety Signals</a:t>
            </a:r>
            <a:endParaRPr kumimoji="0" lang="en-US" sz="2400" b="1" i="0" u="none" strike="noStrike" kern="1200" cap="none" spc="0" normalizeH="0" baseline="0" noProof="0" dirty="0">
              <a:ln>
                <a:noFill/>
              </a:ln>
              <a:solidFill>
                <a:srgbClr val="FF0000"/>
              </a:solidFill>
              <a:effectLst/>
              <a:uLnTx/>
              <a:uFillTx/>
              <a:latin typeface="Arial"/>
              <a:ea typeface="+mj-ea"/>
              <a:cs typeface="Arial"/>
            </a:endParaRPr>
          </a:p>
        </p:txBody>
      </p:sp>
      <p:sp>
        <p:nvSpPr>
          <p:cNvPr id="11" name="TextBox 10">
            <a:extLst>
              <a:ext uri="{FF2B5EF4-FFF2-40B4-BE49-F238E27FC236}">
                <a16:creationId xmlns:a16="http://schemas.microsoft.com/office/drawing/2014/main" id="{0D2B74D3-0A04-BF53-9C8A-0AAE240B34C2}"/>
              </a:ext>
            </a:extLst>
          </p:cNvPr>
          <p:cNvSpPr txBox="1"/>
          <p:nvPr/>
        </p:nvSpPr>
        <p:spPr>
          <a:xfrm>
            <a:off x="10229407" y="74603"/>
            <a:ext cx="1811393"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Epcoritamab+R</a:t>
            </a:r>
            <a:r>
              <a:rPr kumimoji="0" lang="en-US" sz="1200" b="0" i="0" u="none" strike="noStrike" kern="1200" cap="none" spc="0" normalizeH="0" baseline="30000" noProof="0">
                <a:ln>
                  <a:noFill/>
                </a:ln>
                <a:solidFill>
                  <a:prstClr val="white"/>
                </a:solidFill>
                <a:effectLst/>
                <a:uLnTx/>
                <a:uFillTx/>
                <a:latin typeface="Arial" panose="020B0604020202020204" pitchFamily="34" charset="0"/>
                <a:ea typeface="+mn-ea"/>
                <a:cs typeface="Arial" panose="020B0604020202020204" pitchFamily="34" charset="0"/>
              </a:rPr>
              <a:t>2</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in R/R FL</a:t>
            </a:r>
          </a:p>
        </p:txBody>
      </p:sp>
    </p:spTree>
    <p:extLst>
      <p:ext uri="{BB962C8B-B14F-4D97-AF65-F5344CB8AC3E}">
        <p14:creationId xmlns:p14="http://schemas.microsoft.com/office/powerpoint/2010/main" val="25788981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5D83-A5E3-214C-A0AC-54BAFDA61151}"/>
              </a:ext>
            </a:extLst>
          </p:cNvPr>
          <p:cNvSpPr>
            <a:spLocks noGrp="1"/>
          </p:cNvSpPr>
          <p:nvPr>
            <p:ph type="title"/>
          </p:nvPr>
        </p:nvSpPr>
        <p:spPr/>
        <p:txBody>
          <a:bodyPr/>
          <a:lstStyle/>
          <a:p>
            <a:r>
              <a:rPr lang="en-US" dirty="0"/>
              <a:t>CELESTIMO phase III study design</a:t>
            </a:r>
            <a:endParaRPr lang="en-US" dirty="0">
              <a:solidFill>
                <a:schemeClr val="bg1"/>
              </a:solidFill>
              <a:effectLst>
                <a:outerShdw blurRad="50800" dist="38100" dir="2700000" algn="tl" rotWithShape="0">
                  <a:prstClr val="black">
                    <a:alpha val="40000"/>
                  </a:prstClr>
                </a:outerShdw>
              </a:effectLst>
            </a:endParaRPr>
          </a:p>
        </p:txBody>
      </p:sp>
      <p:sp>
        <p:nvSpPr>
          <p:cNvPr id="5" name="Rectangle 4">
            <a:extLst>
              <a:ext uri="{FF2B5EF4-FFF2-40B4-BE49-F238E27FC236}">
                <a16:creationId xmlns:a16="http://schemas.microsoft.com/office/drawing/2014/main" id="{0C48A179-6C3A-3544-8189-8117C68068F8}"/>
              </a:ext>
            </a:extLst>
          </p:cNvPr>
          <p:cNvSpPr/>
          <p:nvPr/>
        </p:nvSpPr>
        <p:spPr>
          <a:xfrm>
            <a:off x="2705042" y="1667451"/>
            <a:ext cx="302447" cy="2638375"/>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Aptos" panose="02110004020202020204"/>
                <a:ea typeface="+mn-ea"/>
                <a:cs typeface="+mn-cs"/>
              </a:rPr>
              <a:t>RANDOMIZE</a:t>
            </a:r>
          </a:p>
        </p:txBody>
      </p:sp>
      <p:sp>
        <p:nvSpPr>
          <p:cNvPr id="6" name="Rounded Rectangle 5">
            <a:extLst>
              <a:ext uri="{FF2B5EF4-FFF2-40B4-BE49-F238E27FC236}">
                <a16:creationId xmlns:a16="http://schemas.microsoft.com/office/drawing/2014/main" id="{BE02AFA3-860C-244C-AB0D-5ADCAF683DD8}"/>
              </a:ext>
            </a:extLst>
          </p:cNvPr>
          <p:cNvSpPr/>
          <p:nvPr/>
        </p:nvSpPr>
        <p:spPr>
          <a:xfrm>
            <a:off x="253137" y="2275265"/>
            <a:ext cx="2347969" cy="1589624"/>
          </a:xfrm>
          <a:prstGeom prst="roundRect">
            <a:avLst/>
          </a:prstGeom>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FL ≥1 prior line of therapy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stratified by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POD24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no prior lines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CD20 refractoriness</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Rounded Rectangle 8">
            <a:extLst>
              <a:ext uri="{FF2B5EF4-FFF2-40B4-BE49-F238E27FC236}">
                <a16:creationId xmlns:a16="http://schemas.microsoft.com/office/drawing/2014/main" id="{901DE620-7B68-9F48-9D6B-73806DDD727A}"/>
              </a:ext>
            </a:extLst>
          </p:cNvPr>
          <p:cNvSpPr/>
          <p:nvPr/>
        </p:nvSpPr>
        <p:spPr>
          <a:xfrm>
            <a:off x="3141481" y="1690688"/>
            <a:ext cx="2332112" cy="878774"/>
          </a:xfrm>
          <a:prstGeom prst="roundRect">
            <a:avLst/>
          </a:prstGeom>
          <a:solidFill>
            <a:srgbClr val="FFC000"/>
          </a:solidFill>
          <a:ln w="57150">
            <a:solidFill>
              <a:srgbClr val="FFAD3A"/>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mosunetuzumab + lenalidomide 12 cycles</a:t>
            </a:r>
          </a:p>
        </p:txBody>
      </p:sp>
      <p:sp>
        <p:nvSpPr>
          <p:cNvPr id="10" name="Rounded Rectangle 9">
            <a:extLst>
              <a:ext uri="{FF2B5EF4-FFF2-40B4-BE49-F238E27FC236}">
                <a16:creationId xmlns:a16="http://schemas.microsoft.com/office/drawing/2014/main" id="{34728AB6-B4E5-9E4E-8752-7408CA5AC54A}"/>
              </a:ext>
            </a:extLst>
          </p:cNvPr>
          <p:cNvSpPr/>
          <p:nvPr/>
        </p:nvSpPr>
        <p:spPr>
          <a:xfrm>
            <a:off x="3141481" y="3427052"/>
            <a:ext cx="2332112" cy="878774"/>
          </a:xfrm>
          <a:prstGeom prst="roundRect">
            <a:avLst/>
          </a:prstGeom>
          <a:solidFill>
            <a:schemeClr val="accent3"/>
          </a:solidFill>
          <a:ln w="57150">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rituximab + lenalidomide 12 cycles</a:t>
            </a:r>
          </a:p>
        </p:txBody>
      </p:sp>
      <p:sp>
        <p:nvSpPr>
          <p:cNvPr id="15" name="Rounded Rectangle 14">
            <a:extLst>
              <a:ext uri="{FF2B5EF4-FFF2-40B4-BE49-F238E27FC236}">
                <a16:creationId xmlns:a16="http://schemas.microsoft.com/office/drawing/2014/main" id="{804BEBB2-919B-BFCF-07D0-4944AE87E8ED}"/>
              </a:ext>
            </a:extLst>
          </p:cNvPr>
          <p:cNvSpPr/>
          <p:nvPr/>
        </p:nvSpPr>
        <p:spPr>
          <a:xfrm>
            <a:off x="5681464" y="2275265"/>
            <a:ext cx="3471396" cy="1151787"/>
          </a:xfrm>
          <a:prstGeom prst="roundRect">
            <a:avLst/>
          </a:prstGeom>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primary endpoint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PFS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secondary endpoints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ORR, OS, DOR, safety </a:t>
            </a:r>
          </a:p>
        </p:txBody>
      </p:sp>
      <p:sp>
        <p:nvSpPr>
          <p:cNvPr id="4" name="TextBox 3">
            <a:extLst>
              <a:ext uri="{FF2B5EF4-FFF2-40B4-BE49-F238E27FC236}">
                <a16:creationId xmlns:a16="http://schemas.microsoft.com/office/drawing/2014/main" id="{88E890B3-0541-E2CB-11F6-E103E6A3E435}"/>
              </a:ext>
            </a:extLst>
          </p:cNvPr>
          <p:cNvSpPr txBox="1"/>
          <p:nvPr/>
        </p:nvSpPr>
        <p:spPr>
          <a:xfrm>
            <a:off x="0" y="6567663"/>
            <a:ext cx="775379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https://</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www.roche.com</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/media/releases/med-cor-2026-09-17</a:t>
            </a:r>
          </a:p>
        </p:txBody>
      </p:sp>
      <p:sp>
        <p:nvSpPr>
          <p:cNvPr id="7" name="Rectangle 6">
            <a:extLst>
              <a:ext uri="{FF2B5EF4-FFF2-40B4-BE49-F238E27FC236}">
                <a16:creationId xmlns:a16="http://schemas.microsoft.com/office/drawing/2014/main" id="{CDAEDA33-C1E5-F5CA-A68D-C32501BD2D2D}"/>
              </a:ext>
            </a:extLst>
          </p:cNvPr>
          <p:cNvSpPr/>
          <p:nvPr/>
        </p:nvSpPr>
        <p:spPr>
          <a:xfrm>
            <a:off x="2133979" y="4931121"/>
            <a:ext cx="4636003" cy="523220"/>
          </a:xfrm>
          <a:prstGeom prst="rect">
            <a:avLst/>
          </a:prstGeom>
          <a:solidFill>
            <a:schemeClr val="bg1"/>
          </a:solidFill>
          <a:ln w="38100">
            <a:solidFill>
              <a:srgbClr val="FF0000"/>
            </a:solidFill>
          </a:ln>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Aptos" panose="02110004020202020204"/>
                <a:ea typeface="+mn-ea"/>
                <a:cs typeface="+mn-cs"/>
              </a:rPr>
              <a:t>positive for primary endpoint</a:t>
            </a:r>
          </a:p>
        </p:txBody>
      </p:sp>
      <p:pic>
        <p:nvPicPr>
          <p:cNvPr id="3" name="Picture 2">
            <a:extLst>
              <a:ext uri="{FF2B5EF4-FFF2-40B4-BE49-F238E27FC236}">
                <a16:creationId xmlns:a16="http://schemas.microsoft.com/office/drawing/2014/main" id="{D5D88B72-C00B-366F-8BDE-A1A502F63F3F}"/>
              </a:ext>
            </a:extLst>
          </p:cNvPr>
          <p:cNvPicPr>
            <a:picLocks noChangeAspect="1"/>
          </p:cNvPicPr>
          <p:nvPr/>
        </p:nvPicPr>
        <p:blipFill>
          <a:blip r:embed="rId3"/>
          <a:stretch>
            <a:fillRect/>
          </a:stretch>
        </p:blipFill>
        <p:spPr>
          <a:xfrm>
            <a:off x="7444370" y="3541751"/>
            <a:ext cx="4747630" cy="3316249"/>
          </a:xfrm>
          <a:prstGeom prst="rect">
            <a:avLst/>
          </a:prstGeom>
        </p:spPr>
      </p:pic>
    </p:spTree>
    <p:extLst>
      <p:ext uri="{BB962C8B-B14F-4D97-AF65-F5344CB8AC3E}">
        <p14:creationId xmlns:p14="http://schemas.microsoft.com/office/powerpoint/2010/main" val="13692281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6A316-3512-834F-9EF9-B231131FC8E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26A6DE4-C580-0F4C-23CE-7DDC1F376924}"/>
              </a:ext>
            </a:extLst>
          </p:cNvPr>
          <p:cNvSpPr/>
          <p:nvPr/>
        </p:nvSpPr>
        <p:spPr bwMode="auto">
          <a:xfrm>
            <a:off x="672927" y="3582897"/>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ectangle 4">
            <a:extLst>
              <a:ext uri="{FF2B5EF4-FFF2-40B4-BE49-F238E27FC236}">
                <a16:creationId xmlns:a16="http://schemas.microsoft.com/office/drawing/2014/main" id="{0740F01B-3BAD-E61B-BDB7-9613C9341C4F}"/>
              </a:ext>
            </a:extLst>
          </p:cNvPr>
          <p:cNvSpPr/>
          <p:nvPr/>
        </p:nvSpPr>
        <p:spPr bwMode="auto">
          <a:xfrm>
            <a:off x="672927" y="4677919"/>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3" name="Rectangle 2">
            <a:extLst>
              <a:ext uri="{FF2B5EF4-FFF2-40B4-BE49-F238E27FC236}">
                <a16:creationId xmlns:a16="http://schemas.microsoft.com/office/drawing/2014/main" id="{A63275F0-BE19-D51D-B69A-800F3E657566}"/>
              </a:ext>
            </a:extLst>
          </p:cNvPr>
          <p:cNvSpPr/>
          <p:nvPr/>
        </p:nvSpPr>
        <p:spPr bwMode="auto">
          <a:xfrm>
            <a:off x="672927" y="2476585"/>
            <a:ext cx="11047141" cy="5601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7C531E0F-49D8-94E5-FB4A-83C7329F109A}"/>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389BD36B-7C80-5113-7589-446E54442607}"/>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2: </a:t>
            </a:r>
            <a:r>
              <a:rPr lang="en-US" sz="2800" dirty="0">
                <a:solidFill>
                  <a:schemeClr val="tx1"/>
                </a:solidFill>
              </a:rPr>
              <a:t>Second-Line Treatment</a:t>
            </a:r>
          </a:p>
          <a:p>
            <a:pPr>
              <a:lnSpc>
                <a:spcPts val="3240"/>
              </a:lnSpc>
              <a:spcBef>
                <a:spcPts val="600"/>
              </a:spcBef>
              <a:spcAft>
                <a:spcPts val="600"/>
              </a:spcAft>
            </a:pPr>
            <a:r>
              <a:rPr lang="en-US" sz="2400" dirty="0">
                <a:solidFill>
                  <a:schemeClr val="tx1"/>
                </a:solidFill>
              </a:rPr>
              <a:t>Indications to treat relapsed FL: PFS vs TTNT</a:t>
            </a:r>
          </a:p>
          <a:p>
            <a:pPr>
              <a:lnSpc>
                <a:spcPts val="3240"/>
              </a:lnSpc>
              <a:spcBef>
                <a:spcPts val="600"/>
              </a:spcBef>
              <a:spcAft>
                <a:spcPts val="600"/>
              </a:spcAft>
            </a:pPr>
            <a:r>
              <a:rPr lang="en-US" sz="2400" dirty="0">
                <a:solidFill>
                  <a:schemeClr val="bg1"/>
                </a:solidFill>
              </a:rPr>
              <a:t>Mosunetuzumab monotherapy at 5 years: PFS 36%, TTNT 64 months, OS 78%</a:t>
            </a:r>
          </a:p>
          <a:p>
            <a:pPr>
              <a:lnSpc>
                <a:spcPts val="3240"/>
              </a:lnSpc>
              <a:spcBef>
                <a:spcPts val="600"/>
              </a:spcBef>
              <a:spcAft>
                <a:spcPts val="600"/>
              </a:spcAft>
            </a:pPr>
            <a:r>
              <a:rPr lang="en-US" sz="2400" dirty="0">
                <a:solidFill>
                  <a:schemeClr val="tx1"/>
                </a:solidFill>
              </a:rPr>
              <a:t>EPCORE FL-1 – </a:t>
            </a:r>
            <a:r>
              <a:rPr lang="en-US" sz="2400" dirty="0" err="1">
                <a:solidFill>
                  <a:schemeClr val="tx1"/>
                </a:solidFill>
              </a:rPr>
              <a:t>Epcoritamab</a:t>
            </a:r>
            <a:r>
              <a:rPr lang="en-US" sz="2400" dirty="0">
                <a:solidFill>
                  <a:schemeClr val="tx1"/>
                </a:solidFill>
              </a:rPr>
              <a:t> with R</a:t>
            </a:r>
            <a:r>
              <a:rPr lang="en-US" sz="2400" baseline="30000" dirty="0">
                <a:solidFill>
                  <a:schemeClr val="tx1"/>
                </a:solidFill>
              </a:rPr>
              <a:t>2</a:t>
            </a:r>
            <a:r>
              <a:rPr lang="en-US" sz="2400" dirty="0">
                <a:solidFill>
                  <a:schemeClr val="tx1"/>
                </a:solidFill>
              </a:rPr>
              <a:t>: PFS HR 0.21, OS HR 0.38</a:t>
            </a:r>
          </a:p>
          <a:p>
            <a:pPr>
              <a:lnSpc>
                <a:spcPts val="3240"/>
              </a:lnSpc>
              <a:spcBef>
                <a:spcPts val="600"/>
              </a:spcBef>
              <a:spcAft>
                <a:spcPts val="600"/>
              </a:spcAft>
            </a:pPr>
            <a:r>
              <a:rPr lang="en-US" sz="2400" dirty="0">
                <a:solidFill>
                  <a:schemeClr val="bg1"/>
                </a:solidFill>
              </a:rPr>
              <a:t>CELESTIMO – </a:t>
            </a:r>
            <a:r>
              <a:rPr lang="en-US" sz="2400" dirty="0" err="1">
                <a:solidFill>
                  <a:schemeClr val="bg1"/>
                </a:solidFill>
              </a:rPr>
              <a:t>Mosunetuzumab</a:t>
            </a:r>
            <a:r>
              <a:rPr lang="en-US" sz="2400" dirty="0">
                <a:solidFill>
                  <a:schemeClr val="bg1"/>
                </a:solidFill>
              </a:rPr>
              <a:t>/lenalidomide (press release)</a:t>
            </a:r>
          </a:p>
          <a:p>
            <a:pPr>
              <a:lnSpc>
                <a:spcPts val="3240"/>
              </a:lnSpc>
              <a:spcBef>
                <a:spcPts val="600"/>
              </a:spcBef>
              <a:spcAft>
                <a:spcPts val="600"/>
              </a:spcAft>
            </a:pPr>
            <a:r>
              <a:rPr lang="en-US" sz="2400" dirty="0">
                <a:solidFill>
                  <a:schemeClr val="tx1"/>
                </a:solidFill>
              </a:rPr>
              <a:t>Second line: EPCORE FL-1, CELESTIMO, </a:t>
            </a:r>
            <a:r>
              <a:rPr lang="en-US" sz="2400" dirty="0" err="1">
                <a:solidFill>
                  <a:schemeClr val="tx1"/>
                </a:solidFill>
              </a:rPr>
              <a:t>inMIND</a:t>
            </a:r>
            <a:endParaRPr lang="en-US" sz="2400" dirty="0">
              <a:solidFill>
                <a:schemeClr val="tx1"/>
              </a:solidFill>
            </a:endParaRPr>
          </a:p>
          <a:p>
            <a:pPr>
              <a:lnSpc>
                <a:spcPts val="3240"/>
              </a:lnSpc>
              <a:spcBef>
                <a:spcPts val="600"/>
              </a:spcBef>
              <a:spcAft>
                <a:spcPts val="600"/>
              </a:spcAft>
            </a:pPr>
            <a:r>
              <a:rPr lang="en-US" sz="2400" dirty="0">
                <a:solidFill>
                  <a:schemeClr val="bg1"/>
                </a:solidFill>
              </a:rPr>
              <a:t>Sequencing of </a:t>
            </a:r>
            <a:r>
              <a:rPr lang="en-US" sz="2400" dirty="0" err="1">
                <a:solidFill>
                  <a:schemeClr val="bg1"/>
                </a:solidFill>
              </a:rPr>
              <a:t>BsAbs</a:t>
            </a:r>
            <a:r>
              <a:rPr lang="en-US" sz="2400" dirty="0">
                <a:solidFill>
                  <a:schemeClr val="bg1"/>
                </a:solidFill>
              </a:rPr>
              <a:t> and CAR T for FL vs DLBCL</a:t>
            </a:r>
          </a:p>
          <a:p>
            <a:pPr marL="98425" indent="0">
              <a:lnSpc>
                <a:spcPts val="3240"/>
              </a:lnSpc>
              <a:spcBef>
                <a:spcPts val="1000"/>
              </a:spcBef>
              <a:spcAft>
                <a:spcPts val="600"/>
              </a:spcAft>
              <a:buNone/>
            </a:pPr>
            <a:r>
              <a:rPr lang="en-US" sz="1800" b="0" dirty="0">
                <a:solidFill>
                  <a:schemeClr val="tx1"/>
                </a:solidFill>
              </a:rPr>
              <a:t>TTNT = time to next treatment; R</a:t>
            </a:r>
            <a:r>
              <a:rPr lang="en-US" sz="1800" b="0" baseline="30000" dirty="0">
                <a:solidFill>
                  <a:schemeClr val="tx1"/>
                </a:solidFill>
              </a:rPr>
              <a:t>2</a:t>
            </a:r>
            <a:r>
              <a:rPr lang="en-US" sz="1800" b="0" dirty="0">
                <a:solidFill>
                  <a:schemeClr val="tx1"/>
                </a:solidFill>
              </a:rPr>
              <a:t> = lenalidomide/rituximab</a:t>
            </a:r>
            <a:endParaRPr lang="en-US" sz="1800" b="0" baseline="30000" dirty="0">
              <a:solidFill>
                <a:schemeClr val="tx1"/>
              </a:solidFill>
            </a:endParaRPr>
          </a:p>
        </p:txBody>
      </p:sp>
    </p:spTree>
    <p:custDataLst>
      <p:tags r:id="rId1"/>
    </p:custDataLst>
    <p:extLst>
      <p:ext uri="{BB962C8B-B14F-4D97-AF65-F5344CB8AC3E}">
        <p14:creationId xmlns:p14="http://schemas.microsoft.com/office/powerpoint/2010/main" val="162301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AD309-FD76-FE5A-B071-81472A2D604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994AB9-79C0-396C-6224-ACF961BD1B21}"/>
              </a:ext>
            </a:extLst>
          </p:cNvPr>
          <p:cNvSpPr/>
          <p:nvPr/>
        </p:nvSpPr>
        <p:spPr bwMode="auto">
          <a:xfrm>
            <a:off x="508421" y="3134505"/>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1238E188-1C37-656A-5A8D-7B88D640F600}"/>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70DA6D89-4FC0-239F-D6D8-E2D8F7F6ECFF}"/>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bg1"/>
                </a:solidFill>
              </a:rPr>
              <a:t>Module 3: 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19393749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E3CDB-CC38-E580-414A-3708B9D343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0EDEE4E-5F09-DAC1-16FC-FCD9E56A1AD7}"/>
              </a:ext>
            </a:extLst>
          </p:cNvPr>
          <p:cNvSpPr/>
          <p:nvPr/>
        </p:nvSpPr>
        <p:spPr bwMode="auto">
          <a:xfrm>
            <a:off x="661639" y="2521741"/>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FD75256B-512F-A845-D331-69DB1A8C69CE}"/>
              </a:ext>
            </a:extLst>
          </p:cNvPr>
          <p:cNvSpPr/>
          <p:nvPr/>
        </p:nvSpPr>
        <p:spPr bwMode="auto">
          <a:xfrm>
            <a:off x="661639" y="3774409"/>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0238620F-0C1C-BA1E-72A8-C6BAB97BDB45}"/>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051CAA5E-4A5C-7D5F-5424-77F5F79BB3BC}"/>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3</a:t>
            </a:r>
            <a:r>
              <a:rPr lang="en-US" sz="2800">
                <a:solidFill>
                  <a:schemeClr val="accent2"/>
                </a:solidFill>
              </a:rPr>
              <a:t>: </a:t>
            </a:r>
            <a:r>
              <a:rPr lang="en-US" sz="2800">
                <a:solidFill>
                  <a:schemeClr val="tx1"/>
                </a:solidFill>
              </a:rPr>
              <a:t>Complications Associated </a:t>
            </a:r>
            <a:r>
              <a:rPr lang="en-US" sz="2800" dirty="0">
                <a:solidFill>
                  <a:schemeClr val="tx1"/>
                </a:solidFill>
              </a:rPr>
              <a:t>with Bispecific Antibodies</a:t>
            </a:r>
          </a:p>
          <a:p>
            <a:pPr>
              <a:lnSpc>
                <a:spcPts val="3240"/>
              </a:lnSpc>
              <a:spcBef>
                <a:spcPts val="600"/>
              </a:spcBef>
              <a:spcAft>
                <a:spcPts val="1200"/>
              </a:spcAft>
            </a:pPr>
            <a:r>
              <a:rPr lang="en-US" sz="2400" dirty="0">
                <a:solidFill>
                  <a:schemeClr val="tx1"/>
                </a:solidFill>
              </a:rPr>
              <a:t>Cytokine release syndrome (CRS): Cycle 1, median duration 2 to 3 days</a:t>
            </a:r>
          </a:p>
          <a:p>
            <a:pPr>
              <a:lnSpc>
                <a:spcPts val="3240"/>
              </a:lnSpc>
              <a:spcBef>
                <a:spcPts val="600"/>
              </a:spcBef>
              <a:spcAft>
                <a:spcPts val="1200"/>
              </a:spcAft>
            </a:pPr>
            <a:r>
              <a:rPr lang="en-US" sz="2400" dirty="0">
                <a:solidFill>
                  <a:schemeClr val="bg1"/>
                </a:solidFill>
              </a:rPr>
              <a:t>ICANS: Dysgraphia, altered conscious state; ICE score</a:t>
            </a:r>
          </a:p>
          <a:p>
            <a:pPr>
              <a:lnSpc>
                <a:spcPts val="3240"/>
              </a:lnSpc>
              <a:spcBef>
                <a:spcPts val="600"/>
              </a:spcBef>
              <a:spcAft>
                <a:spcPts val="1200"/>
              </a:spcAft>
            </a:pPr>
            <a:r>
              <a:rPr lang="en-US" sz="2400" dirty="0">
                <a:solidFill>
                  <a:schemeClr val="tx1"/>
                </a:solidFill>
              </a:rPr>
              <a:t>Infection: Hypogammaglobulinemia, lymphopenia</a:t>
            </a:r>
          </a:p>
          <a:p>
            <a:pPr>
              <a:lnSpc>
                <a:spcPts val="3240"/>
              </a:lnSpc>
              <a:spcBef>
                <a:spcPts val="600"/>
              </a:spcBef>
              <a:spcAft>
                <a:spcPts val="1200"/>
              </a:spcAft>
            </a:pPr>
            <a:r>
              <a:rPr lang="en-US" sz="2400" dirty="0">
                <a:solidFill>
                  <a:schemeClr val="bg1"/>
                </a:solidFill>
              </a:rPr>
              <a:t>Vaccination; antimicrobial prophylaxis; hepatitis B reactivation</a:t>
            </a:r>
            <a:endParaRPr lang="en-US" sz="2600" dirty="0">
              <a:solidFill>
                <a:schemeClr val="bg1"/>
              </a:solidFill>
            </a:endParaRPr>
          </a:p>
          <a:p>
            <a:pPr marL="98425" indent="0">
              <a:lnSpc>
                <a:spcPts val="3240"/>
              </a:lnSpc>
              <a:spcBef>
                <a:spcPts val="1000"/>
              </a:spcBef>
              <a:spcAft>
                <a:spcPts val="12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40354679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4401B-8FC4-49AB-738E-0A014769C7A1}"/>
              </a:ext>
            </a:extLst>
          </p:cNvPr>
          <p:cNvSpPr>
            <a:spLocks noGrp="1"/>
          </p:cNvSpPr>
          <p:nvPr>
            <p:ph type="title"/>
          </p:nvPr>
        </p:nvSpPr>
        <p:spPr>
          <a:xfrm>
            <a:off x="453330" y="363357"/>
            <a:ext cx="10666232" cy="617810"/>
          </a:xfrm>
        </p:spPr>
        <p:txBody>
          <a:bodyPr>
            <a:normAutofit fontScale="90000"/>
          </a:bodyPr>
          <a:lstStyle/>
          <a:p>
            <a:r>
              <a:rPr lang="en-US" dirty="0"/>
              <a:t>CRS summary</a:t>
            </a:r>
          </a:p>
        </p:txBody>
      </p:sp>
      <p:graphicFrame>
        <p:nvGraphicFramePr>
          <p:cNvPr id="5" name="Content Placeholder 4">
            <a:extLst>
              <a:ext uri="{FF2B5EF4-FFF2-40B4-BE49-F238E27FC236}">
                <a16:creationId xmlns:a16="http://schemas.microsoft.com/office/drawing/2014/main" id="{2C9B1DEE-C50C-F638-2210-04D25EE163CE}"/>
              </a:ext>
            </a:extLst>
          </p:cNvPr>
          <p:cNvGraphicFramePr>
            <a:graphicFrameLocks noGrp="1"/>
          </p:cNvGraphicFramePr>
          <p:nvPr>
            <p:ph idx="1"/>
          </p:nvPr>
        </p:nvGraphicFramePr>
        <p:xfrm>
          <a:off x="455428" y="1054340"/>
          <a:ext cx="11182390" cy="4672624"/>
        </p:xfrm>
        <a:graphic>
          <a:graphicData uri="http://schemas.openxmlformats.org/drawingml/2006/table">
            <a:tbl>
              <a:tblPr>
                <a:tableStyleId>{5C22544A-7EE6-4342-B048-85BDC9FD1C3A}</a:tableStyleId>
              </a:tblPr>
              <a:tblGrid>
                <a:gridCol w="2104042">
                  <a:extLst>
                    <a:ext uri="{9D8B030D-6E8A-4147-A177-3AD203B41FA5}">
                      <a16:colId xmlns:a16="http://schemas.microsoft.com/office/drawing/2014/main" val="2728705393"/>
                    </a:ext>
                  </a:extLst>
                </a:gridCol>
                <a:gridCol w="2221525">
                  <a:extLst>
                    <a:ext uri="{9D8B030D-6E8A-4147-A177-3AD203B41FA5}">
                      <a16:colId xmlns:a16="http://schemas.microsoft.com/office/drawing/2014/main" val="3896661436"/>
                    </a:ext>
                  </a:extLst>
                </a:gridCol>
                <a:gridCol w="715588">
                  <a:extLst>
                    <a:ext uri="{9D8B030D-6E8A-4147-A177-3AD203B41FA5}">
                      <a16:colId xmlns:a16="http://schemas.microsoft.com/office/drawing/2014/main" val="1502089351"/>
                    </a:ext>
                  </a:extLst>
                </a:gridCol>
                <a:gridCol w="550039">
                  <a:extLst>
                    <a:ext uri="{9D8B030D-6E8A-4147-A177-3AD203B41FA5}">
                      <a16:colId xmlns:a16="http://schemas.microsoft.com/office/drawing/2014/main" val="2296704281"/>
                    </a:ext>
                  </a:extLst>
                </a:gridCol>
                <a:gridCol w="1397799">
                  <a:extLst>
                    <a:ext uri="{9D8B030D-6E8A-4147-A177-3AD203B41FA5}">
                      <a16:colId xmlns:a16="http://schemas.microsoft.com/office/drawing/2014/main" val="414902736"/>
                    </a:ext>
                  </a:extLst>
                </a:gridCol>
                <a:gridCol w="1397799">
                  <a:extLst>
                    <a:ext uri="{9D8B030D-6E8A-4147-A177-3AD203B41FA5}">
                      <a16:colId xmlns:a16="http://schemas.microsoft.com/office/drawing/2014/main" val="3044675608"/>
                    </a:ext>
                  </a:extLst>
                </a:gridCol>
                <a:gridCol w="1397799">
                  <a:extLst>
                    <a:ext uri="{9D8B030D-6E8A-4147-A177-3AD203B41FA5}">
                      <a16:colId xmlns:a16="http://schemas.microsoft.com/office/drawing/2014/main" val="2535379136"/>
                    </a:ext>
                  </a:extLst>
                </a:gridCol>
                <a:gridCol w="1397799">
                  <a:extLst>
                    <a:ext uri="{9D8B030D-6E8A-4147-A177-3AD203B41FA5}">
                      <a16:colId xmlns:a16="http://schemas.microsoft.com/office/drawing/2014/main" val="209164991"/>
                    </a:ext>
                  </a:extLst>
                </a:gridCol>
              </a:tblGrid>
              <a:tr h="351356">
                <a:tc>
                  <a:txBody>
                    <a:bodyPr/>
                    <a:lstStyle/>
                    <a:p>
                      <a:pPr>
                        <a:buNone/>
                      </a:pPr>
                      <a:r>
                        <a:rPr lang="en-AU" sz="1400" b="1" dirty="0"/>
                        <a:t>Agent / regimen</a:t>
                      </a:r>
                    </a:p>
                  </a:txBody>
                  <a:tcPr marL="34811" marR="34811" marT="17405" marB="17405" anchor="ctr"/>
                </a:tc>
                <a:tc>
                  <a:txBody>
                    <a:bodyPr/>
                    <a:lstStyle/>
                    <a:p>
                      <a:pPr>
                        <a:buNone/>
                      </a:pPr>
                      <a:r>
                        <a:rPr lang="en-AU" sz="1400" b="1" dirty="0"/>
                        <a:t>Trial </a:t>
                      </a:r>
                    </a:p>
                  </a:txBody>
                  <a:tcPr marL="34811" marR="34811" marT="17405" marB="17405" anchor="ctr"/>
                </a:tc>
                <a:tc>
                  <a:txBody>
                    <a:bodyPr/>
                    <a:lstStyle/>
                    <a:p>
                      <a:pPr algn="ctr">
                        <a:buNone/>
                      </a:pPr>
                      <a:r>
                        <a:rPr lang="en-AU" sz="1400" b="1" dirty="0"/>
                        <a:t>Setting</a:t>
                      </a:r>
                    </a:p>
                  </a:txBody>
                  <a:tcPr marL="34811" marR="34811" marT="17405" marB="17405" anchor="ctr"/>
                </a:tc>
                <a:tc>
                  <a:txBody>
                    <a:bodyPr/>
                    <a:lstStyle/>
                    <a:p>
                      <a:pPr algn="ctr">
                        <a:buNone/>
                      </a:pPr>
                      <a:r>
                        <a:rPr lang="en-AU" sz="1400" b="1" dirty="0"/>
                        <a:t>n</a:t>
                      </a:r>
                    </a:p>
                  </a:txBody>
                  <a:tcPr marL="34811" marR="34811" marT="17405" marB="17405" anchor="ctr"/>
                </a:tc>
                <a:tc>
                  <a:txBody>
                    <a:bodyPr/>
                    <a:lstStyle/>
                    <a:p>
                      <a:pPr algn="ctr">
                        <a:buNone/>
                      </a:pPr>
                      <a:r>
                        <a:rPr lang="en-AU" sz="1400" b="1" dirty="0"/>
                        <a:t>any grade CRS</a:t>
                      </a:r>
                    </a:p>
                  </a:txBody>
                  <a:tcPr marL="34811" marR="34811" marT="17405" marB="17405" anchor="ctr"/>
                </a:tc>
                <a:tc>
                  <a:txBody>
                    <a:bodyPr/>
                    <a:lstStyle/>
                    <a:p>
                      <a:pPr algn="ctr">
                        <a:buNone/>
                      </a:pPr>
                      <a:r>
                        <a:rPr lang="en-AU" sz="1400" b="1"/>
                        <a:t>Grade 1</a:t>
                      </a:r>
                    </a:p>
                  </a:txBody>
                  <a:tcPr marL="34811" marR="34811" marT="17405" marB="17405" anchor="ctr"/>
                </a:tc>
                <a:tc>
                  <a:txBody>
                    <a:bodyPr/>
                    <a:lstStyle/>
                    <a:p>
                      <a:pPr algn="ctr">
                        <a:buNone/>
                      </a:pPr>
                      <a:r>
                        <a:rPr lang="en-AU" sz="1400" b="1"/>
                        <a:t>Grade 2</a:t>
                      </a:r>
                    </a:p>
                  </a:txBody>
                  <a:tcPr marL="34811" marR="34811" marT="17405" marB="17405" anchor="ctr"/>
                </a:tc>
                <a:tc>
                  <a:txBody>
                    <a:bodyPr/>
                    <a:lstStyle/>
                    <a:p>
                      <a:pPr algn="ctr">
                        <a:buNone/>
                      </a:pPr>
                      <a:r>
                        <a:rPr lang="en-AU" sz="1400" b="1" dirty="0"/>
                        <a:t>Grade ≥3</a:t>
                      </a:r>
                    </a:p>
                  </a:txBody>
                  <a:tcPr marL="34811" marR="34811" marT="17405" marB="17405" anchor="ctr"/>
                </a:tc>
                <a:extLst>
                  <a:ext uri="{0D108BD9-81ED-4DB2-BD59-A6C34878D82A}">
                    <a16:rowId xmlns:a16="http://schemas.microsoft.com/office/drawing/2014/main" val="107913696"/>
                  </a:ext>
                </a:extLst>
              </a:tr>
              <a:tr h="502238">
                <a:tc>
                  <a:txBody>
                    <a:bodyPr/>
                    <a:lstStyle/>
                    <a:p>
                      <a:pPr>
                        <a:buNone/>
                      </a:pPr>
                      <a:r>
                        <a:rPr lang="en-AU" sz="1400" dirty="0"/>
                        <a:t>Mosunetuzumab IV</a:t>
                      </a:r>
                    </a:p>
                  </a:txBody>
                  <a:tcPr marL="34811" marR="34811" marT="17405" marB="17405" anchor="ctr"/>
                </a:tc>
                <a:tc>
                  <a:txBody>
                    <a:bodyPr/>
                    <a:lstStyle/>
                    <a:p>
                      <a:pPr>
                        <a:buNone/>
                      </a:pPr>
                      <a:r>
                        <a:rPr lang="en-AU" sz="1400" dirty="0"/>
                        <a:t>GO29781, pivotal phase II</a:t>
                      </a:r>
                      <a:r>
                        <a:rPr lang="en-AU" sz="1400" baseline="30000" dirty="0"/>
                        <a:t>1,2</a:t>
                      </a:r>
                    </a:p>
                  </a:txBody>
                  <a:tcPr marL="34811" marR="34811" marT="17405" marB="17405" anchor="ctr"/>
                </a:tc>
                <a:tc>
                  <a:txBody>
                    <a:bodyPr/>
                    <a:lstStyle/>
                    <a:p>
                      <a:pPr algn="ctr">
                        <a:buNone/>
                      </a:pPr>
                      <a:r>
                        <a:rPr lang="en-AU" sz="1400" dirty="0"/>
                        <a:t>≥3L</a:t>
                      </a:r>
                    </a:p>
                  </a:txBody>
                  <a:tcPr marL="34811" marR="34811" marT="17405" marB="17405" anchor="ctr"/>
                </a:tc>
                <a:tc>
                  <a:txBody>
                    <a:bodyPr/>
                    <a:lstStyle/>
                    <a:p>
                      <a:pPr algn="ctr">
                        <a:buNone/>
                      </a:pPr>
                      <a:r>
                        <a:rPr lang="en-AU" sz="1400" dirty="0"/>
                        <a:t>90</a:t>
                      </a:r>
                    </a:p>
                  </a:txBody>
                  <a:tcPr marL="34811" marR="34811" marT="17405" marB="17405" anchor="ctr"/>
                </a:tc>
                <a:tc>
                  <a:txBody>
                    <a:bodyPr/>
                    <a:lstStyle/>
                    <a:p>
                      <a:pPr algn="ctr">
                        <a:buNone/>
                      </a:pPr>
                      <a:r>
                        <a:rPr lang="en-AU" sz="1400" dirty="0"/>
                        <a:t>44.4%</a:t>
                      </a:r>
                    </a:p>
                  </a:txBody>
                  <a:tcPr marL="34811" marR="34811" marT="17405" marB="17405" anchor="ctr"/>
                </a:tc>
                <a:tc>
                  <a:txBody>
                    <a:bodyPr/>
                    <a:lstStyle/>
                    <a:p>
                      <a:pPr algn="ctr">
                        <a:buNone/>
                      </a:pPr>
                      <a:r>
                        <a:rPr lang="en-AU" sz="1400" dirty="0"/>
                        <a:t>25.6%</a:t>
                      </a:r>
                    </a:p>
                  </a:txBody>
                  <a:tcPr marL="34811" marR="34811" marT="17405" marB="17405" anchor="ctr"/>
                </a:tc>
                <a:tc>
                  <a:txBody>
                    <a:bodyPr/>
                    <a:lstStyle/>
                    <a:p>
                      <a:pPr algn="ctr">
                        <a:buNone/>
                      </a:pPr>
                      <a:r>
                        <a:rPr lang="en-AU" sz="1400" dirty="0"/>
                        <a:t>16.7%</a:t>
                      </a:r>
                    </a:p>
                  </a:txBody>
                  <a:tcPr marL="34811" marR="34811" marT="17405" marB="17405" anchor="ctr"/>
                </a:tc>
                <a:tc>
                  <a:txBody>
                    <a:bodyPr/>
                    <a:lstStyle/>
                    <a:p>
                      <a:pPr algn="ctr">
                        <a:buNone/>
                      </a:pPr>
                      <a:r>
                        <a:rPr lang="en-AU" sz="1400" dirty="0"/>
                        <a:t>2.2%: G3 1.1%; G4 1.1%</a:t>
                      </a:r>
                    </a:p>
                  </a:txBody>
                  <a:tcPr marL="34811" marR="34811" marT="17405" marB="17405" anchor="ctr"/>
                </a:tc>
                <a:extLst>
                  <a:ext uri="{0D108BD9-81ED-4DB2-BD59-A6C34878D82A}">
                    <a16:rowId xmlns:a16="http://schemas.microsoft.com/office/drawing/2014/main" val="1208117149"/>
                  </a:ext>
                </a:extLst>
              </a:tr>
              <a:tr h="546338">
                <a:tc>
                  <a:txBody>
                    <a:bodyPr/>
                    <a:lstStyle/>
                    <a:p>
                      <a:pPr>
                        <a:buNone/>
                      </a:pPr>
                      <a:r>
                        <a:rPr lang="en-AU" sz="1400"/>
                        <a:t>Mosunetuzumab SC</a:t>
                      </a:r>
                    </a:p>
                  </a:txBody>
                  <a:tcPr marL="34811" marR="34811" marT="17405" marB="17405" anchor="ctr"/>
                </a:tc>
                <a:tc>
                  <a:txBody>
                    <a:bodyPr/>
                    <a:lstStyle/>
                    <a:p>
                      <a:pPr>
                        <a:buNone/>
                      </a:pPr>
                      <a:r>
                        <a:rPr lang="en-AU" sz="1400" dirty="0"/>
                        <a:t>GO29781, pivotal phase II SC cohort</a:t>
                      </a:r>
                      <a:r>
                        <a:rPr lang="en-AU" sz="1400" baseline="30000" dirty="0"/>
                        <a:t>2</a:t>
                      </a:r>
                    </a:p>
                  </a:txBody>
                  <a:tcPr marL="34811" marR="34811" marT="17405" marB="17405" anchor="ctr"/>
                </a:tc>
                <a:tc>
                  <a:txBody>
                    <a:bodyPr/>
                    <a:lstStyle/>
                    <a:p>
                      <a:pPr algn="ctr">
                        <a:buNone/>
                      </a:pPr>
                      <a:r>
                        <a:rPr lang="en-AU" sz="1400" dirty="0"/>
                        <a:t>≥3L</a:t>
                      </a:r>
                    </a:p>
                  </a:txBody>
                  <a:tcPr marL="34811" marR="34811" marT="17405" marB="17405" anchor="ctr"/>
                </a:tc>
                <a:tc>
                  <a:txBody>
                    <a:bodyPr/>
                    <a:lstStyle/>
                    <a:p>
                      <a:pPr algn="ctr">
                        <a:buNone/>
                      </a:pPr>
                      <a:r>
                        <a:rPr lang="en-AU" sz="1400" dirty="0"/>
                        <a:t>94</a:t>
                      </a:r>
                    </a:p>
                  </a:txBody>
                  <a:tcPr marL="34811" marR="34811" marT="17405" marB="17405" anchor="ctr"/>
                </a:tc>
                <a:tc>
                  <a:txBody>
                    <a:bodyPr/>
                    <a:lstStyle/>
                    <a:p>
                      <a:pPr algn="ctr">
                        <a:buNone/>
                      </a:pPr>
                      <a:r>
                        <a:rPr lang="en-AU" sz="1400"/>
                        <a:t>29.8%</a:t>
                      </a:r>
                    </a:p>
                  </a:txBody>
                  <a:tcPr marL="34811" marR="34811" marT="17405" marB="17405" anchor="ctr"/>
                </a:tc>
                <a:tc>
                  <a:txBody>
                    <a:bodyPr/>
                    <a:lstStyle/>
                    <a:p>
                      <a:pPr algn="ctr">
                        <a:buNone/>
                      </a:pPr>
                      <a:r>
                        <a:rPr lang="en-AU" sz="1400" dirty="0"/>
                        <a:t>20.2%</a:t>
                      </a:r>
                    </a:p>
                  </a:txBody>
                  <a:tcPr marL="34811" marR="34811" marT="17405" marB="17405" anchor="ctr"/>
                </a:tc>
                <a:tc>
                  <a:txBody>
                    <a:bodyPr/>
                    <a:lstStyle/>
                    <a:p>
                      <a:pPr algn="ctr">
                        <a:buNone/>
                      </a:pPr>
                      <a:r>
                        <a:rPr lang="en-AU" sz="1400" dirty="0"/>
                        <a:t>7.4%</a:t>
                      </a:r>
                    </a:p>
                  </a:txBody>
                  <a:tcPr marL="34811" marR="34811" marT="17405" marB="17405" anchor="ctr"/>
                </a:tc>
                <a:tc>
                  <a:txBody>
                    <a:bodyPr/>
                    <a:lstStyle/>
                    <a:p>
                      <a:pPr algn="ctr">
                        <a:buNone/>
                      </a:pPr>
                      <a:r>
                        <a:rPr lang="en-AU" sz="1400" dirty="0"/>
                        <a:t>2.1%, all G3</a:t>
                      </a:r>
                    </a:p>
                  </a:txBody>
                  <a:tcPr marL="34811" marR="34811" marT="17405" marB="17405" anchor="ctr"/>
                </a:tc>
                <a:extLst>
                  <a:ext uri="{0D108BD9-81ED-4DB2-BD59-A6C34878D82A}">
                    <a16:rowId xmlns:a16="http://schemas.microsoft.com/office/drawing/2014/main" val="1755692630"/>
                  </a:ext>
                </a:extLst>
              </a:tr>
              <a:tr h="546338">
                <a:tc>
                  <a:txBody>
                    <a:bodyPr/>
                    <a:lstStyle/>
                    <a:p>
                      <a:pPr>
                        <a:buNone/>
                      </a:pPr>
                      <a:r>
                        <a:rPr lang="en-AU" sz="1400" dirty="0"/>
                        <a:t>Epcoritamab 2SUD</a:t>
                      </a:r>
                    </a:p>
                  </a:txBody>
                  <a:tcPr marL="34811" marR="34811" marT="17405" marB="17405" anchor="ctr"/>
                </a:tc>
                <a:tc>
                  <a:txBody>
                    <a:bodyPr/>
                    <a:lstStyle/>
                    <a:p>
                      <a:pPr>
                        <a:buNone/>
                      </a:pPr>
                      <a:r>
                        <a:rPr lang="en-AU" sz="1400" dirty="0"/>
                        <a:t>EPCORE NHL-1, phase II pivotal cohort</a:t>
                      </a:r>
                      <a:r>
                        <a:rPr lang="en-AU" sz="1400" baseline="30000" dirty="0"/>
                        <a:t>3</a:t>
                      </a:r>
                    </a:p>
                  </a:txBody>
                  <a:tcPr marL="34811" marR="34811" marT="17405" marB="17405" anchor="ctr"/>
                </a:tc>
                <a:tc>
                  <a:txBody>
                    <a:bodyPr/>
                    <a:lstStyle/>
                    <a:p>
                      <a:pPr algn="ctr">
                        <a:buNone/>
                      </a:pPr>
                      <a:r>
                        <a:rPr lang="en-AU" sz="1400" dirty="0"/>
                        <a:t>≥3L</a:t>
                      </a:r>
                    </a:p>
                  </a:txBody>
                  <a:tcPr marL="34811" marR="34811" marT="17405" marB="17405" anchor="ctr"/>
                </a:tc>
                <a:tc>
                  <a:txBody>
                    <a:bodyPr/>
                    <a:lstStyle/>
                    <a:p>
                      <a:pPr algn="ctr">
                        <a:buNone/>
                      </a:pPr>
                      <a:r>
                        <a:rPr lang="en-AU" sz="1400" dirty="0"/>
                        <a:t>128</a:t>
                      </a:r>
                    </a:p>
                  </a:txBody>
                  <a:tcPr marL="34811" marR="34811" marT="17405" marB="17405" anchor="ctr"/>
                </a:tc>
                <a:tc>
                  <a:txBody>
                    <a:bodyPr/>
                    <a:lstStyle/>
                    <a:p>
                      <a:pPr algn="ctr">
                        <a:buNone/>
                      </a:pPr>
                      <a:r>
                        <a:rPr lang="en-AU" sz="1400" dirty="0"/>
                        <a:t>66.4%</a:t>
                      </a:r>
                    </a:p>
                  </a:txBody>
                  <a:tcPr marL="34811" marR="34811" marT="17405" marB="17405" anchor="ctr"/>
                </a:tc>
                <a:tc>
                  <a:txBody>
                    <a:bodyPr/>
                    <a:lstStyle/>
                    <a:p>
                      <a:pPr algn="ctr">
                        <a:buNone/>
                      </a:pPr>
                      <a:r>
                        <a:rPr lang="en-AU" sz="1400"/>
                        <a:t>39.8%</a:t>
                      </a:r>
                    </a:p>
                  </a:txBody>
                  <a:tcPr marL="34811" marR="34811" marT="17405" marB="17405" anchor="ctr"/>
                </a:tc>
                <a:tc>
                  <a:txBody>
                    <a:bodyPr/>
                    <a:lstStyle/>
                    <a:p>
                      <a:pPr algn="ctr">
                        <a:buNone/>
                      </a:pPr>
                      <a:r>
                        <a:rPr lang="en-AU" sz="1400" dirty="0"/>
                        <a:t>25.0%</a:t>
                      </a:r>
                    </a:p>
                  </a:txBody>
                  <a:tcPr marL="34811" marR="34811" marT="17405" marB="17405" anchor="ctr"/>
                </a:tc>
                <a:tc>
                  <a:txBody>
                    <a:bodyPr/>
                    <a:lstStyle/>
                    <a:p>
                      <a:pPr algn="ctr">
                        <a:buNone/>
                      </a:pPr>
                      <a:r>
                        <a:rPr lang="en-AU" sz="1400" dirty="0"/>
                        <a:t>1.6%, all G3</a:t>
                      </a:r>
                    </a:p>
                  </a:txBody>
                  <a:tcPr marL="34811" marR="34811" marT="17405" marB="17405" anchor="ctr"/>
                </a:tc>
                <a:extLst>
                  <a:ext uri="{0D108BD9-81ED-4DB2-BD59-A6C34878D82A}">
                    <a16:rowId xmlns:a16="http://schemas.microsoft.com/office/drawing/2014/main" val="1927793593"/>
                  </a:ext>
                </a:extLst>
              </a:tr>
              <a:tr h="719056">
                <a:tc>
                  <a:txBody>
                    <a:bodyPr/>
                    <a:lstStyle/>
                    <a:p>
                      <a:pPr>
                        <a:buNone/>
                      </a:pPr>
                      <a:r>
                        <a:rPr lang="en-AU" sz="1400" dirty="0"/>
                        <a:t>Epcoritamab 3SUD</a:t>
                      </a:r>
                    </a:p>
                  </a:txBody>
                  <a:tcPr marL="34811" marR="34811" marT="17405" marB="17405" anchor="ctr"/>
                </a:tc>
                <a:tc>
                  <a:txBody>
                    <a:bodyPr/>
                    <a:lstStyle/>
                    <a:p>
                      <a:pPr>
                        <a:buNone/>
                      </a:pPr>
                      <a:r>
                        <a:rPr lang="en-AU" sz="1400" dirty="0"/>
                        <a:t>EPCORE NHL-1, phase II optimisation cohort</a:t>
                      </a:r>
                      <a:r>
                        <a:rPr lang="en-AU" sz="1400" baseline="30000" dirty="0"/>
                        <a:t>3</a:t>
                      </a:r>
                    </a:p>
                  </a:txBody>
                  <a:tcPr marL="34811" marR="34811" marT="17405" marB="17405" anchor="ctr"/>
                </a:tc>
                <a:tc>
                  <a:txBody>
                    <a:bodyPr/>
                    <a:lstStyle/>
                    <a:p>
                      <a:pPr algn="ctr">
                        <a:buNone/>
                      </a:pPr>
                      <a:r>
                        <a:rPr lang="en-AU" sz="1400" dirty="0"/>
                        <a:t>≥3L</a:t>
                      </a:r>
                    </a:p>
                  </a:txBody>
                  <a:tcPr marL="34811" marR="34811" marT="17405" marB="17405" anchor="ctr"/>
                </a:tc>
                <a:tc>
                  <a:txBody>
                    <a:bodyPr/>
                    <a:lstStyle/>
                    <a:p>
                      <a:pPr algn="ctr">
                        <a:buNone/>
                      </a:pPr>
                      <a:r>
                        <a:rPr lang="en-AU" sz="1400" dirty="0"/>
                        <a:t>86</a:t>
                      </a:r>
                    </a:p>
                  </a:txBody>
                  <a:tcPr marL="34811" marR="34811" marT="17405" marB="17405" anchor="ctr"/>
                </a:tc>
                <a:tc>
                  <a:txBody>
                    <a:bodyPr/>
                    <a:lstStyle/>
                    <a:p>
                      <a:pPr algn="ctr">
                        <a:buNone/>
                      </a:pPr>
                      <a:r>
                        <a:rPr lang="en-AU" sz="1400" dirty="0"/>
                        <a:t>48.8%</a:t>
                      </a:r>
                    </a:p>
                  </a:txBody>
                  <a:tcPr marL="34811" marR="34811" marT="17405" marB="17405" anchor="ctr"/>
                </a:tc>
                <a:tc>
                  <a:txBody>
                    <a:bodyPr/>
                    <a:lstStyle/>
                    <a:p>
                      <a:pPr algn="ctr">
                        <a:buNone/>
                      </a:pPr>
                      <a:r>
                        <a:rPr lang="en-AU" sz="1400" dirty="0"/>
                        <a:t>39.5%</a:t>
                      </a:r>
                    </a:p>
                  </a:txBody>
                  <a:tcPr marL="34811" marR="34811" marT="17405" marB="17405" anchor="ctr"/>
                </a:tc>
                <a:tc>
                  <a:txBody>
                    <a:bodyPr/>
                    <a:lstStyle/>
                    <a:p>
                      <a:pPr algn="ctr">
                        <a:buNone/>
                      </a:pPr>
                      <a:r>
                        <a:rPr lang="en-AU" sz="1400" dirty="0"/>
                        <a:t>9.3%</a:t>
                      </a:r>
                    </a:p>
                  </a:txBody>
                  <a:tcPr marL="34811" marR="34811" marT="17405" marB="17405" anchor="ctr"/>
                </a:tc>
                <a:tc>
                  <a:txBody>
                    <a:bodyPr/>
                    <a:lstStyle/>
                    <a:p>
                      <a:pPr algn="ctr">
                        <a:buNone/>
                      </a:pPr>
                      <a:r>
                        <a:rPr lang="en-AU" sz="1400" dirty="0"/>
                        <a:t>0%</a:t>
                      </a:r>
                    </a:p>
                  </a:txBody>
                  <a:tcPr marL="34811" marR="34811" marT="17405" marB="17405" anchor="ctr"/>
                </a:tc>
                <a:extLst>
                  <a:ext uri="{0D108BD9-81ED-4DB2-BD59-A6C34878D82A}">
                    <a16:rowId xmlns:a16="http://schemas.microsoft.com/office/drawing/2014/main" val="2702064677"/>
                  </a:ext>
                </a:extLst>
              </a:tr>
              <a:tr h="676210">
                <a:tc>
                  <a:txBody>
                    <a:bodyPr/>
                    <a:lstStyle/>
                    <a:p>
                      <a:pPr>
                        <a:buNone/>
                      </a:pPr>
                      <a:r>
                        <a:rPr lang="en-AU" sz="1400" dirty="0"/>
                        <a:t>Epcoritamab + R² overall</a:t>
                      </a:r>
                    </a:p>
                  </a:txBody>
                  <a:tcPr marL="34811" marR="34811" marT="17405" marB="17405" anchor="ctr"/>
                </a:tc>
                <a:tc>
                  <a:txBody>
                    <a:bodyPr/>
                    <a:lstStyle/>
                    <a:p>
                      <a:pPr>
                        <a:buNone/>
                      </a:pPr>
                      <a:r>
                        <a:rPr lang="en-AU" sz="1400" dirty="0"/>
                        <a:t>EPCORE FL-1, phase III</a:t>
                      </a:r>
                      <a:r>
                        <a:rPr lang="en-AU" sz="1400" baseline="30000" dirty="0"/>
                        <a:t>4</a:t>
                      </a:r>
                    </a:p>
                  </a:txBody>
                  <a:tcPr marL="34811" marR="34811" marT="17405" marB="17405" anchor="ctr"/>
                </a:tc>
                <a:tc>
                  <a:txBody>
                    <a:bodyPr/>
                    <a:lstStyle/>
                    <a:p>
                      <a:pPr algn="ctr">
                        <a:buNone/>
                      </a:pPr>
                      <a:r>
                        <a:rPr lang="en-AU" sz="1400"/>
                        <a:t>≥2L</a:t>
                      </a:r>
                    </a:p>
                  </a:txBody>
                  <a:tcPr marL="34811" marR="34811" marT="17405" marB="17405" anchor="ctr"/>
                </a:tc>
                <a:tc>
                  <a:txBody>
                    <a:bodyPr/>
                    <a:lstStyle/>
                    <a:p>
                      <a:pPr algn="ctr">
                        <a:buNone/>
                      </a:pPr>
                      <a:r>
                        <a:rPr lang="en-AU" sz="1400" dirty="0"/>
                        <a:t>243</a:t>
                      </a:r>
                    </a:p>
                  </a:txBody>
                  <a:tcPr marL="34811" marR="34811" marT="17405" marB="17405" anchor="ctr"/>
                </a:tc>
                <a:tc>
                  <a:txBody>
                    <a:bodyPr/>
                    <a:lstStyle/>
                    <a:p>
                      <a:pPr algn="ctr">
                        <a:buNone/>
                      </a:pPr>
                      <a:r>
                        <a:rPr lang="en-AU" sz="1400"/>
                        <a:t>35%</a:t>
                      </a:r>
                    </a:p>
                  </a:txBody>
                  <a:tcPr marL="34811" marR="34811" marT="17405" marB="17405" anchor="ctr"/>
                </a:tc>
                <a:tc>
                  <a:txBody>
                    <a:bodyPr/>
                    <a:lstStyle/>
                    <a:p>
                      <a:pPr algn="ctr">
                        <a:buNone/>
                      </a:pPr>
                      <a:r>
                        <a:rPr lang="en-AU" sz="1400" dirty="0"/>
                        <a:t>28%</a:t>
                      </a:r>
                    </a:p>
                  </a:txBody>
                  <a:tcPr marL="34811" marR="34811" marT="17405" marB="17405" anchor="ctr"/>
                </a:tc>
                <a:tc>
                  <a:txBody>
                    <a:bodyPr/>
                    <a:lstStyle/>
                    <a:p>
                      <a:pPr algn="ctr">
                        <a:buNone/>
                      </a:pPr>
                      <a:r>
                        <a:rPr lang="en-AU" sz="1400" dirty="0"/>
                        <a:t>7%</a:t>
                      </a:r>
                    </a:p>
                  </a:txBody>
                  <a:tcPr marL="34811" marR="34811" marT="17405" marB="17405" anchor="ctr"/>
                </a:tc>
                <a:tc>
                  <a:txBody>
                    <a:bodyPr/>
                    <a:lstStyle/>
                    <a:p>
                      <a:pPr algn="ctr">
                        <a:buNone/>
                      </a:pPr>
                      <a:r>
                        <a:rPr lang="en-AU" sz="1400" dirty="0"/>
                        <a:t>0%</a:t>
                      </a:r>
                    </a:p>
                  </a:txBody>
                  <a:tcPr marL="34811" marR="34811" marT="17405" marB="17405" anchor="ctr"/>
                </a:tc>
                <a:extLst>
                  <a:ext uri="{0D108BD9-81ED-4DB2-BD59-A6C34878D82A}">
                    <a16:rowId xmlns:a16="http://schemas.microsoft.com/office/drawing/2014/main" val="3146571997"/>
                  </a:ext>
                </a:extLst>
              </a:tr>
              <a:tr h="439312">
                <a:tc>
                  <a:txBody>
                    <a:bodyPr/>
                    <a:lstStyle/>
                    <a:p>
                      <a:pPr>
                        <a:buNone/>
                      </a:pPr>
                      <a:r>
                        <a:rPr lang="en-AU" sz="1400" dirty="0"/>
                        <a:t>Epcoritamab + R² 3SUD</a:t>
                      </a:r>
                    </a:p>
                  </a:txBody>
                  <a:tcPr marL="34811" marR="34811" marT="17405" marB="17405" anchor="ctr"/>
                </a:tc>
                <a:tc>
                  <a:txBody>
                    <a:bodyPr/>
                    <a:lstStyle/>
                    <a:p>
                      <a:pPr>
                        <a:buNone/>
                      </a:pPr>
                      <a:r>
                        <a:rPr lang="en-AU" sz="1400" dirty="0"/>
                        <a:t>EPCORE FL-1, phase III</a:t>
                      </a:r>
                      <a:r>
                        <a:rPr lang="en-AU" sz="1400" baseline="30000" dirty="0"/>
                        <a:t>4</a:t>
                      </a:r>
                    </a:p>
                  </a:txBody>
                  <a:tcPr marL="34811" marR="34811" marT="17405" marB="17405" anchor="ctr"/>
                </a:tc>
                <a:tc>
                  <a:txBody>
                    <a:bodyPr/>
                    <a:lstStyle/>
                    <a:p>
                      <a:pPr algn="ctr">
                        <a:buNone/>
                      </a:pPr>
                      <a:r>
                        <a:rPr lang="en-AU" sz="1400"/>
                        <a:t>≥2L</a:t>
                      </a:r>
                    </a:p>
                  </a:txBody>
                  <a:tcPr marL="34811" marR="34811" marT="17405" marB="17405" anchor="ctr"/>
                </a:tc>
                <a:tc>
                  <a:txBody>
                    <a:bodyPr/>
                    <a:lstStyle/>
                    <a:p>
                      <a:pPr algn="ctr">
                        <a:buNone/>
                      </a:pPr>
                      <a:r>
                        <a:rPr lang="en-AU" sz="1400" dirty="0"/>
                        <a:t>133</a:t>
                      </a:r>
                    </a:p>
                  </a:txBody>
                  <a:tcPr marL="34811" marR="34811" marT="17405" marB="17405" anchor="ctr"/>
                </a:tc>
                <a:tc>
                  <a:txBody>
                    <a:bodyPr/>
                    <a:lstStyle/>
                    <a:p>
                      <a:pPr algn="ctr">
                        <a:buNone/>
                      </a:pPr>
                      <a:r>
                        <a:rPr lang="en-AU" sz="1400"/>
                        <a:t>26%</a:t>
                      </a:r>
                    </a:p>
                  </a:txBody>
                  <a:tcPr marL="34811" marR="34811" marT="17405" marB="17405" anchor="ctr"/>
                </a:tc>
                <a:tc>
                  <a:txBody>
                    <a:bodyPr/>
                    <a:lstStyle/>
                    <a:p>
                      <a:pPr algn="ctr">
                        <a:buNone/>
                      </a:pPr>
                      <a:r>
                        <a:rPr lang="en-AU" sz="1400" dirty="0"/>
                        <a:t>21%</a:t>
                      </a:r>
                    </a:p>
                  </a:txBody>
                  <a:tcPr marL="34811" marR="34811" marT="17405" marB="17405" anchor="ctr"/>
                </a:tc>
                <a:tc>
                  <a:txBody>
                    <a:bodyPr/>
                    <a:lstStyle/>
                    <a:p>
                      <a:pPr algn="ctr">
                        <a:buNone/>
                      </a:pPr>
                      <a:r>
                        <a:rPr lang="en-AU" sz="1400" dirty="0"/>
                        <a:t>5%</a:t>
                      </a:r>
                    </a:p>
                  </a:txBody>
                  <a:tcPr marL="34811" marR="34811" marT="17405" marB="17405" anchor="ctr"/>
                </a:tc>
                <a:tc>
                  <a:txBody>
                    <a:bodyPr/>
                    <a:lstStyle/>
                    <a:p>
                      <a:pPr algn="ctr">
                        <a:buNone/>
                      </a:pPr>
                      <a:r>
                        <a:rPr lang="en-AU" sz="1400" dirty="0"/>
                        <a:t>0%</a:t>
                      </a:r>
                    </a:p>
                  </a:txBody>
                  <a:tcPr marL="34811" marR="34811" marT="17405" marB="17405" anchor="ctr"/>
                </a:tc>
                <a:extLst>
                  <a:ext uri="{0D108BD9-81ED-4DB2-BD59-A6C34878D82A}">
                    <a16:rowId xmlns:a16="http://schemas.microsoft.com/office/drawing/2014/main" val="576785802"/>
                  </a:ext>
                </a:extLst>
              </a:tr>
              <a:tr h="891776">
                <a:tc>
                  <a:txBody>
                    <a:bodyPr/>
                    <a:lstStyle/>
                    <a:p>
                      <a:pPr>
                        <a:buNone/>
                      </a:pPr>
                      <a:r>
                        <a:rPr lang="en-AU" sz="1400" dirty="0"/>
                        <a:t>Mosunetuzumab IV + lenalidomide</a:t>
                      </a:r>
                    </a:p>
                  </a:txBody>
                  <a:tcPr marL="34811" marR="34811" marT="17405" marB="17405" anchor="ctr"/>
                </a:tc>
                <a:tc>
                  <a:txBody>
                    <a:bodyPr/>
                    <a:lstStyle/>
                    <a:p>
                      <a:pPr>
                        <a:buNone/>
                      </a:pPr>
                      <a:r>
                        <a:rPr lang="en-AU" sz="1400" dirty="0"/>
                        <a:t>CELESTIMO, phase III non-randomised US extension, arm C</a:t>
                      </a:r>
                      <a:r>
                        <a:rPr lang="en-AU" sz="1400" baseline="30000" dirty="0"/>
                        <a:t>5</a:t>
                      </a:r>
                    </a:p>
                  </a:txBody>
                  <a:tcPr marL="34811" marR="34811" marT="17405" marB="17405" anchor="ctr"/>
                </a:tc>
                <a:tc>
                  <a:txBody>
                    <a:bodyPr/>
                    <a:lstStyle/>
                    <a:p>
                      <a:pPr algn="ctr">
                        <a:buNone/>
                      </a:pPr>
                      <a:r>
                        <a:rPr lang="en-AU" sz="1400"/>
                        <a:t>≥2L</a:t>
                      </a:r>
                    </a:p>
                  </a:txBody>
                  <a:tcPr marL="34811" marR="34811" marT="17405" marB="17405" anchor="ctr"/>
                </a:tc>
                <a:tc>
                  <a:txBody>
                    <a:bodyPr/>
                    <a:lstStyle/>
                    <a:p>
                      <a:pPr algn="ctr">
                        <a:buNone/>
                      </a:pPr>
                      <a:r>
                        <a:rPr lang="en-AU" sz="1400" dirty="0"/>
                        <a:t>54</a:t>
                      </a:r>
                    </a:p>
                  </a:txBody>
                  <a:tcPr marL="34811" marR="34811" marT="17405" marB="17405" anchor="ctr"/>
                </a:tc>
                <a:tc>
                  <a:txBody>
                    <a:bodyPr/>
                    <a:lstStyle/>
                    <a:p>
                      <a:pPr algn="ctr">
                        <a:buNone/>
                      </a:pPr>
                      <a:r>
                        <a:rPr lang="en-AU" sz="1400"/>
                        <a:t>27.8%</a:t>
                      </a:r>
                    </a:p>
                  </a:txBody>
                  <a:tcPr marL="34811" marR="34811" marT="17405" marB="17405" anchor="ctr"/>
                </a:tc>
                <a:tc>
                  <a:txBody>
                    <a:bodyPr/>
                    <a:lstStyle/>
                    <a:p>
                      <a:pPr algn="ctr">
                        <a:buNone/>
                      </a:pPr>
                      <a:r>
                        <a:rPr lang="en-AU" sz="1400"/>
                        <a:t>22.2%</a:t>
                      </a:r>
                    </a:p>
                  </a:txBody>
                  <a:tcPr marL="34811" marR="34811" marT="17405" marB="17405" anchor="ctr"/>
                </a:tc>
                <a:tc>
                  <a:txBody>
                    <a:bodyPr/>
                    <a:lstStyle/>
                    <a:p>
                      <a:pPr algn="ctr">
                        <a:buNone/>
                      </a:pPr>
                      <a:r>
                        <a:rPr lang="en-AU" sz="1400" dirty="0"/>
                        <a:t>3.7%</a:t>
                      </a:r>
                    </a:p>
                  </a:txBody>
                  <a:tcPr marL="34811" marR="34811" marT="17405" marB="17405" anchor="ctr"/>
                </a:tc>
                <a:tc>
                  <a:txBody>
                    <a:bodyPr/>
                    <a:lstStyle/>
                    <a:p>
                      <a:pPr algn="ctr">
                        <a:buNone/>
                      </a:pPr>
                      <a:r>
                        <a:rPr lang="en-AU" sz="1400" dirty="0"/>
                        <a:t>1.9%, all G3</a:t>
                      </a:r>
                    </a:p>
                  </a:txBody>
                  <a:tcPr marL="34811" marR="34811" marT="17405" marB="17405" anchor="ctr"/>
                </a:tc>
                <a:extLst>
                  <a:ext uri="{0D108BD9-81ED-4DB2-BD59-A6C34878D82A}">
                    <a16:rowId xmlns:a16="http://schemas.microsoft.com/office/drawing/2014/main" val="1783737480"/>
                  </a:ext>
                </a:extLst>
              </a:tr>
            </a:tbl>
          </a:graphicData>
        </a:graphic>
      </p:graphicFrame>
      <p:sp>
        <p:nvSpPr>
          <p:cNvPr id="7" name="TextBox 6">
            <a:extLst>
              <a:ext uri="{FF2B5EF4-FFF2-40B4-BE49-F238E27FC236}">
                <a16:creationId xmlns:a16="http://schemas.microsoft.com/office/drawing/2014/main" id="{74CFF4B2-5A24-9A2A-4383-134F5184B549}"/>
              </a:ext>
            </a:extLst>
          </p:cNvPr>
          <p:cNvSpPr txBox="1"/>
          <p:nvPr/>
        </p:nvSpPr>
        <p:spPr>
          <a:xfrm>
            <a:off x="7031586" y="5726964"/>
            <a:ext cx="4463728" cy="86177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Budde LE,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Oncol.</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2022;23:1055–1065.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Bartlett NL,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Am J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2026;101:986–997.</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Linton KM,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Haematol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2024;11:e593–e605.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Falchi L,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2026;407:161–173.</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Sano D,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Blood.</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2025;146(suppl 1):1800 (ASH abstract)</a:t>
            </a:r>
          </a:p>
        </p:txBody>
      </p:sp>
    </p:spTree>
    <p:extLst>
      <p:ext uri="{BB962C8B-B14F-4D97-AF65-F5344CB8AC3E}">
        <p14:creationId xmlns:p14="http://schemas.microsoft.com/office/powerpoint/2010/main" val="28640783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1C023-164B-AC67-7220-21E115D550D4}"/>
              </a:ext>
            </a:extLst>
          </p:cNvPr>
          <p:cNvSpPr>
            <a:spLocks noGrp="1"/>
          </p:cNvSpPr>
          <p:nvPr>
            <p:ph type="title"/>
          </p:nvPr>
        </p:nvSpPr>
        <p:spPr>
          <a:xfrm>
            <a:off x="637953" y="365125"/>
            <a:ext cx="10715847" cy="1325563"/>
          </a:xfrm>
        </p:spPr>
        <p:txBody>
          <a:bodyPr/>
          <a:lstStyle/>
          <a:p>
            <a:r>
              <a:rPr lang="en-US" dirty="0"/>
              <a:t>CRS timing and tocilizumab use</a:t>
            </a:r>
          </a:p>
        </p:txBody>
      </p:sp>
      <p:graphicFrame>
        <p:nvGraphicFramePr>
          <p:cNvPr id="5" name="Content Placeholder 4">
            <a:extLst>
              <a:ext uri="{FF2B5EF4-FFF2-40B4-BE49-F238E27FC236}">
                <a16:creationId xmlns:a16="http://schemas.microsoft.com/office/drawing/2014/main" id="{5828B8F3-3CD7-21D0-B5C8-7EECA98B6298}"/>
              </a:ext>
            </a:extLst>
          </p:cNvPr>
          <p:cNvGraphicFramePr>
            <a:graphicFrameLocks noGrp="1"/>
          </p:cNvGraphicFramePr>
          <p:nvPr>
            <p:ph idx="1"/>
          </p:nvPr>
        </p:nvGraphicFramePr>
        <p:xfrm>
          <a:off x="712381" y="1775637"/>
          <a:ext cx="10641419" cy="2972415"/>
        </p:xfrm>
        <a:graphic>
          <a:graphicData uri="http://schemas.openxmlformats.org/drawingml/2006/table">
            <a:tbl>
              <a:tblPr>
                <a:tableStyleId>{5C22544A-7EE6-4342-B048-85BDC9FD1C3A}</a:tableStyleId>
              </a:tblPr>
              <a:tblGrid>
                <a:gridCol w="3444922">
                  <a:extLst>
                    <a:ext uri="{9D8B030D-6E8A-4147-A177-3AD203B41FA5}">
                      <a16:colId xmlns:a16="http://schemas.microsoft.com/office/drawing/2014/main" val="2438649063"/>
                    </a:ext>
                  </a:extLst>
                </a:gridCol>
                <a:gridCol w="3991877">
                  <a:extLst>
                    <a:ext uri="{9D8B030D-6E8A-4147-A177-3AD203B41FA5}">
                      <a16:colId xmlns:a16="http://schemas.microsoft.com/office/drawing/2014/main" val="2630157505"/>
                    </a:ext>
                  </a:extLst>
                </a:gridCol>
                <a:gridCol w="1689284">
                  <a:extLst>
                    <a:ext uri="{9D8B030D-6E8A-4147-A177-3AD203B41FA5}">
                      <a16:colId xmlns:a16="http://schemas.microsoft.com/office/drawing/2014/main" val="3296725176"/>
                    </a:ext>
                  </a:extLst>
                </a:gridCol>
                <a:gridCol w="1515336">
                  <a:extLst>
                    <a:ext uri="{9D8B030D-6E8A-4147-A177-3AD203B41FA5}">
                      <a16:colId xmlns:a16="http://schemas.microsoft.com/office/drawing/2014/main" val="3582120343"/>
                    </a:ext>
                  </a:extLst>
                </a:gridCol>
              </a:tblGrid>
              <a:tr h="594483">
                <a:tc>
                  <a:txBody>
                    <a:bodyPr/>
                    <a:lstStyle/>
                    <a:p>
                      <a:pPr>
                        <a:buNone/>
                      </a:pPr>
                      <a:r>
                        <a:rPr lang="en-AU" sz="1600" b="1" dirty="0"/>
                        <a:t>Monotherapy cohort</a:t>
                      </a:r>
                    </a:p>
                  </a:txBody>
                  <a:tcPr anchor="ctr"/>
                </a:tc>
                <a:tc>
                  <a:txBody>
                    <a:bodyPr/>
                    <a:lstStyle/>
                    <a:p>
                      <a:pPr>
                        <a:buNone/>
                      </a:pPr>
                      <a:r>
                        <a:rPr lang="en-AU" sz="1600" b="1" dirty="0"/>
                        <a:t>CRS timing</a:t>
                      </a:r>
                    </a:p>
                  </a:txBody>
                  <a:tcPr anchor="ctr"/>
                </a:tc>
                <a:tc>
                  <a:txBody>
                    <a:bodyPr/>
                    <a:lstStyle/>
                    <a:p>
                      <a:pPr algn="ctr">
                        <a:buNone/>
                      </a:pPr>
                      <a:r>
                        <a:rPr lang="en-AU" sz="1600" b="1" dirty="0"/>
                        <a:t>Median duration</a:t>
                      </a:r>
                    </a:p>
                  </a:txBody>
                  <a:tcPr anchor="ctr"/>
                </a:tc>
                <a:tc>
                  <a:txBody>
                    <a:bodyPr/>
                    <a:lstStyle/>
                    <a:p>
                      <a:pPr algn="ctr">
                        <a:buNone/>
                      </a:pPr>
                      <a:r>
                        <a:rPr lang="en-AU" sz="1600" b="1" dirty="0"/>
                        <a:t>Tocilizumab use (%)</a:t>
                      </a:r>
                    </a:p>
                  </a:txBody>
                  <a:tcPr anchor="ctr"/>
                </a:tc>
                <a:extLst>
                  <a:ext uri="{0D108BD9-81ED-4DB2-BD59-A6C34878D82A}">
                    <a16:rowId xmlns:a16="http://schemas.microsoft.com/office/drawing/2014/main" val="3009391837"/>
                  </a:ext>
                </a:extLst>
              </a:tr>
              <a:tr h="594483">
                <a:tc>
                  <a:txBody>
                    <a:bodyPr/>
                    <a:lstStyle/>
                    <a:p>
                      <a:pPr>
                        <a:buNone/>
                      </a:pPr>
                      <a:r>
                        <a:rPr lang="en-AU" sz="1600" dirty="0"/>
                        <a:t>Mosunetuzumab IV — GO29781¹˒²</a:t>
                      </a:r>
                    </a:p>
                  </a:txBody>
                  <a:tcPr anchor="ctr"/>
                </a:tc>
                <a:tc>
                  <a:txBody>
                    <a:bodyPr/>
                    <a:lstStyle/>
                    <a:p>
                      <a:pPr>
                        <a:buNone/>
                      </a:pPr>
                      <a:r>
                        <a:rPr lang="en-AU" sz="1600" dirty="0"/>
                        <a:t>Predominantly cycle 1</a:t>
                      </a:r>
                    </a:p>
                  </a:txBody>
                  <a:tcPr anchor="ctr"/>
                </a:tc>
                <a:tc>
                  <a:txBody>
                    <a:bodyPr/>
                    <a:lstStyle/>
                    <a:p>
                      <a:pPr algn="ctr">
                        <a:buNone/>
                      </a:pPr>
                      <a:r>
                        <a:rPr lang="en-AU" sz="1600" dirty="0"/>
                        <a:t>3 days</a:t>
                      </a:r>
                    </a:p>
                  </a:txBody>
                  <a:tcPr anchor="ctr"/>
                </a:tc>
                <a:tc>
                  <a:txBody>
                    <a:bodyPr/>
                    <a:lstStyle/>
                    <a:p>
                      <a:pPr algn="ctr">
                        <a:buNone/>
                      </a:pPr>
                      <a:r>
                        <a:rPr lang="en-AU" sz="1600" dirty="0"/>
                        <a:t>7.8%</a:t>
                      </a:r>
                    </a:p>
                  </a:txBody>
                  <a:tcPr anchor="ctr"/>
                </a:tc>
                <a:extLst>
                  <a:ext uri="{0D108BD9-81ED-4DB2-BD59-A6C34878D82A}">
                    <a16:rowId xmlns:a16="http://schemas.microsoft.com/office/drawing/2014/main" val="1574933233"/>
                  </a:ext>
                </a:extLst>
              </a:tr>
              <a:tr h="594483">
                <a:tc>
                  <a:txBody>
                    <a:bodyPr/>
                    <a:lstStyle/>
                    <a:p>
                      <a:pPr>
                        <a:buNone/>
                      </a:pPr>
                      <a:r>
                        <a:rPr lang="en-AU" sz="1600" dirty="0"/>
                        <a:t>Mosunetuzumab SC — GO29781²</a:t>
                      </a:r>
                    </a:p>
                  </a:txBody>
                  <a:tcPr anchor="ctr"/>
                </a:tc>
                <a:tc>
                  <a:txBody>
                    <a:bodyPr/>
                    <a:lstStyle/>
                    <a:p>
                      <a:pPr>
                        <a:buNone/>
                      </a:pPr>
                      <a:r>
                        <a:rPr lang="en-AU" sz="1600" dirty="0"/>
                        <a:t>All events in cycle 1</a:t>
                      </a:r>
                    </a:p>
                  </a:txBody>
                  <a:tcPr anchor="ctr"/>
                </a:tc>
                <a:tc>
                  <a:txBody>
                    <a:bodyPr/>
                    <a:lstStyle/>
                    <a:p>
                      <a:pPr algn="ctr">
                        <a:buNone/>
                      </a:pPr>
                      <a:r>
                        <a:rPr lang="en-AU" sz="1600"/>
                        <a:t>2 days</a:t>
                      </a:r>
                    </a:p>
                  </a:txBody>
                  <a:tcPr anchor="ctr"/>
                </a:tc>
                <a:tc>
                  <a:txBody>
                    <a:bodyPr/>
                    <a:lstStyle/>
                    <a:p>
                      <a:pPr algn="ctr">
                        <a:buNone/>
                      </a:pPr>
                      <a:r>
                        <a:rPr lang="en-AU" sz="1600" dirty="0"/>
                        <a:t>8.5%</a:t>
                      </a:r>
                    </a:p>
                  </a:txBody>
                  <a:tcPr anchor="ctr"/>
                </a:tc>
                <a:extLst>
                  <a:ext uri="{0D108BD9-81ED-4DB2-BD59-A6C34878D82A}">
                    <a16:rowId xmlns:a16="http://schemas.microsoft.com/office/drawing/2014/main" val="1234094287"/>
                  </a:ext>
                </a:extLst>
              </a:tr>
              <a:tr h="594483">
                <a:tc>
                  <a:txBody>
                    <a:bodyPr/>
                    <a:lstStyle/>
                    <a:p>
                      <a:pPr>
                        <a:buNone/>
                      </a:pPr>
                      <a:r>
                        <a:rPr lang="en-AU" sz="1600" dirty="0"/>
                        <a:t>Epcoritamab, 2SUD EPCORE NHL-1³</a:t>
                      </a:r>
                    </a:p>
                  </a:txBody>
                  <a:tcPr anchor="ctr"/>
                </a:tc>
                <a:tc>
                  <a:txBody>
                    <a:bodyPr/>
                    <a:lstStyle/>
                    <a:p>
                      <a:pPr>
                        <a:buNone/>
                      </a:pPr>
                      <a:r>
                        <a:rPr lang="en-AU" sz="1600" dirty="0"/>
                        <a:t>Most commonly after first full dose; median onset 15.3 hours after that dose</a:t>
                      </a:r>
                    </a:p>
                  </a:txBody>
                  <a:tcPr anchor="ctr"/>
                </a:tc>
                <a:tc>
                  <a:txBody>
                    <a:bodyPr/>
                    <a:lstStyle/>
                    <a:p>
                      <a:pPr algn="ctr">
                        <a:buNone/>
                      </a:pPr>
                      <a:r>
                        <a:rPr lang="en-AU" sz="1600" dirty="0"/>
                        <a:t>2 days</a:t>
                      </a:r>
                    </a:p>
                  </a:txBody>
                  <a:tcPr anchor="ctr"/>
                </a:tc>
                <a:tc>
                  <a:txBody>
                    <a:bodyPr/>
                    <a:lstStyle/>
                    <a:p>
                      <a:pPr algn="ctr">
                        <a:buNone/>
                      </a:pPr>
                      <a:r>
                        <a:rPr lang="en-AU" sz="1600" dirty="0"/>
                        <a:t>24.2%</a:t>
                      </a:r>
                    </a:p>
                  </a:txBody>
                  <a:tcPr anchor="ctr"/>
                </a:tc>
                <a:extLst>
                  <a:ext uri="{0D108BD9-81ED-4DB2-BD59-A6C34878D82A}">
                    <a16:rowId xmlns:a16="http://schemas.microsoft.com/office/drawing/2014/main" val="1842005997"/>
                  </a:ext>
                </a:extLst>
              </a:tr>
              <a:tr h="594483">
                <a:tc>
                  <a:txBody>
                    <a:bodyPr/>
                    <a:lstStyle/>
                    <a:p>
                      <a:pPr>
                        <a:buNone/>
                      </a:pPr>
                      <a:r>
                        <a:rPr lang="en-AU" sz="1600" dirty="0"/>
                        <a:t>Epcoritamab, optimised 3SUD EPCORE NHL-1³</a:t>
                      </a:r>
                    </a:p>
                  </a:txBody>
                  <a:tcPr anchor="ctr"/>
                </a:tc>
                <a:tc>
                  <a:txBody>
                    <a:bodyPr/>
                    <a:lstStyle/>
                    <a:p>
                      <a:pPr>
                        <a:buNone/>
                      </a:pPr>
                      <a:r>
                        <a:rPr lang="en-AU" sz="1600" dirty="0"/>
                        <a:t>Most commonly after first full dose; median onset 60.7 hours after that dose</a:t>
                      </a:r>
                    </a:p>
                  </a:txBody>
                  <a:tcPr anchor="ctr"/>
                </a:tc>
                <a:tc>
                  <a:txBody>
                    <a:bodyPr/>
                    <a:lstStyle/>
                    <a:p>
                      <a:pPr algn="ctr">
                        <a:buNone/>
                      </a:pPr>
                      <a:r>
                        <a:rPr lang="en-AU" sz="1600" dirty="0"/>
                        <a:t>2 days</a:t>
                      </a:r>
                    </a:p>
                  </a:txBody>
                  <a:tcPr anchor="ctr"/>
                </a:tc>
                <a:tc>
                  <a:txBody>
                    <a:bodyPr/>
                    <a:lstStyle/>
                    <a:p>
                      <a:pPr algn="ctr">
                        <a:buNone/>
                      </a:pPr>
                      <a:r>
                        <a:rPr lang="en-AU" sz="1600" dirty="0"/>
                        <a:t>11.6%</a:t>
                      </a:r>
                    </a:p>
                  </a:txBody>
                  <a:tcPr anchor="ctr"/>
                </a:tc>
                <a:extLst>
                  <a:ext uri="{0D108BD9-81ED-4DB2-BD59-A6C34878D82A}">
                    <a16:rowId xmlns:a16="http://schemas.microsoft.com/office/drawing/2014/main" val="3976419057"/>
                  </a:ext>
                </a:extLst>
              </a:tr>
            </a:tbl>
          </a:graphicData>
        </a:graphic>
      </p:graphicFrame>
      <p:sp>
        <p:nvSpPr>
          <p:cNvPr id="6" name="TextBox 5">
            <a:extLst>
              <a:ext uri="{FF2B5EF4-FFF2-40B4-BE49-F238E27FC236}">
                <a16:creationId xmlns:a16="http://schemas.microsoft.com/office/drawing/2014/main" id="{D5C4B5F9-8F6D-32CE-DF20-2DE36433EABE}"/>
              </a:ext>
            </a:extLst>
          </p:cNvPr>
          <p:cNvSpPr txBox="1"/>
          <p:nvPr/>
        </p:nvSpPr>
        <p:spPr>
          <a:xfrm>
            <a:off x="8016223" y="4833001"/>
            <a:ext cx="3968948" cy="55399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Budde LE,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Oncol.</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2022;23:1055–1065.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Bartlett NL,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Am J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2026;101:986–997.</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Linton KM,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Haematol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2024;11:e593–e605.</a:t>
            </a:r>
          </a:p>
        </p:txBody>
      </p:sp>
    </p:spTree>
    <p:extLst>
      <p:ext uri="{BB962C8B-B14F-4D97-AF65-F5344CB8AC3E}">
        <p14:creationId xmlns:p14="http://schemas.microsoft.com/office/powerpoint/2010/main" val="2623842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6A3FF-0699-96C8-7E80-514B32731CED}"/>
              </a:ext>
            </a:extLst>
          </p:cNvPr>
          <p:cNvSpPr>
            <a:spLocks noGrp="1"/>
          </p:cNvSpPr>
          <p:nvPr>
            <p:ph type="title"/>
          </p:nvPr>
        </p:nvSpPr>
        <p:spPr>
          <a:xfrm>
            <a:off x="542260" y="365125"/>
            <a:ext cx="10811540" cy="1091535"/>
          </a:xfrm>
        </p:spPr>
        <p:txBody>
          <a:bodyPr/>
          <a:lstStyle/>
          <a:p>
            <a:r>
              <a:rPr lang="en-US" dirty="0"/>
              <a:t>ICANS summary in FL bispecific trials</a:t>
            </a:r>
          </a:p>
        </p:txBody>
      </p:sp>
      <p:graphicFrame>
        <p:nvGraphicFramePr>
          <p:cNvPr id="5" name="Content Placeholder 4">
            <a:extLst>
              <a:ext uri="{FF2B5EF4-FFF2-40B4-BE49-F238E27FC236}">
                <a16:creationId xmlns:a16="http://schemas.microsoft.com/office/drawing/2014/main" id="{D7C5E40D-3008-2E64-55D7-1A8FF8E4A0A9}"/>
              </a:ext>
            </a:extLst>
          </p:cNvPr>
          <p:cNvGraphicFramePr>
            <a:graphicFrameLocks noGrp="1"/>
          </p:cNvGraphicFramePr>
          <p:nvPr>
            <p:ph idx="1"/>
          </p:nvPr>
        </p:nvGraphicFramePr>
        <p:xfrm>
          <a:off x="680484" y="1456660"/>
          <a:ext cx="10673316" cy="4400538"/>
        </p:xfrm>
        <a:graphic>
          <a:graphicData uri="http://schemas.openxmlformats.org/drawingml/2006/table">
            <a:tbl>
              <a:tblPr>
                <a:tableStyleId>{5C22544A-7EE6-4342-B048-85BDC9FD1C3A}</a:tableStyleId>
              </a:tblPr>
              <a:tblGrid>
                <a:gridCol w="2082873">
                  <a:extLst>
                    <a:ext uri="{9D8B030D-6E8A-4147-A177-3AD203B41FA5}">
                      <a16:colId xmlns:a16="http://schemas.microsoft.com/office/drawing/2014/main" val="1736503178"/>
                    </a:ext>
                  </a:extLst>
                </a:gridCol>
                <a:gridCol w="2769658">
                  <a:extLst>
                    <a:ext uri="{9D8B030D-6E8A-4147-A177-3AD203B41FA5}">
                      <a16:colId xmlns:a16="http://schemas.microsoft.com/office/drawing/2014/main" val="2085299442"/>
                    </a:ext>
                  </a:extLst>
                </a:gridCol>
                <a:gridCol w="968255">
                  <a:extLst>
                    <a:ext uri="{9D8B030D-6E8A-4147-A177-3AD203B41FA5}">
                      <a16:colId xmlns:a16="http://schemas.microsoft.com/office/drawing/2014/main" val="445480804"/>
                    </a:ext>
                  </a:extLst>
                </a:gridCol>
                <a:gridCol w="1294757">
                  <a:extLst>
                    <a:ext uri="{9D8B030D-6E8A-4147-A177-3AD203B41FA5}">
                      <a16:colId xmlns:a16="http://schemas.microsoft.com/office/drawing/2014/main" val="3583308808"/>
                    </a:ext>
                  </a:extLst>
                </a:gridCol>
                <a:gridCol w="1396089">
                  <a:extLst>
                    <a:ext uri="{9D8B030D-6E8A-4147-A177-3AD203B41FA5}">
                      <a16:colId xmlns:a16="http://schemas.microsoft.com/office/drawing/2014/main" val="1288829796"/>
                    </a:ext>
                  </a:extLst>
                </a:gridCol>
                <a:gridCol w="2161684">
                  <a:extLst>
                    <a:ext uri="{9D8B030D-6E8A-4147-A177-3AD203B41FA5}">
                      <a16:colId xmlns:a16="http://schemas.microsoft.com/office/drawing/2014/main" val="231765898"/>
                    </a:ext>
                  </a:extLst>
                </a:gridCol>
              </a:tblGrid>
              <a:tr h="454839">
                <a:tc>
                  <a:txBody>
                    <a:bodyPr/>
                    <a:lstStyle/>
                    <a:p>
                      <a:pPr>
                        <a:buNone/>
                      </a:pPr>
                      <a:r>
                        <a:rPr lang="en-AU" sz="1200" b="1" dirty="0"/>
                        <a:t>Agent / regimen</a:t>
                      </a:r>
                    </a:p>
                  </a:txBody>
                  <a:tcPr marL="29804" marR="29804" marT="14902" marB="14902" anchor="ctr"/>
                </a:tc>
                <a:tc>
                  <a:txBody>
                    <a:bodyPr/>
                    <a:lstStyle/>
                    <a:p>
                      <a:pPr>
                        <a:buNone/>
                      </a:pPr>
                      <a:r>
                        <a:rPr lang="en-AU" sz="1200" b="1" dirty="0"/>
                        <a:t>Trial / cohort</a:t>
                      </a:r>
                    </a:p>
                  </a:txBody>
                  <a:tcPr marL="29804" marR="29804" marT="14902" marB="14902" anchor="ctr"/>
                </a:tc>
                <a:tc>
                  <a:txBody>
                    <a:bodyPr/>
                    <a:lstStyle/>
                    <a:p>
                      <a:pPr>
                        <a:buNone/>
                      </a:pPr>
                      <a:r>
                        <a:rPr lang="en-AU" sz="1200" b="1" dirty="0"/>
                        <a:t>N</a:t>
                      </a:r>
                    </a:p>
                  </a:txBody>
                  <a:tcPr marL="29804" marR="29804" marT="14902" marB="14902" anchor="ctr"/>
                </a:tc>
                <a:tc>
                  <a:txBody>
                    <a:bodyPr/>
                    <a:lstStyle/>
                    <a:p>
                      <a:pPr>
                        <a:buNone/>
                      </a:pPr>
                      <a:r>
                        <a:rPr lang="en-AU" sz="1200" b="1" dirty="0"/>
                        <a:t>Any-grade ICANS </a:t>
                      </a:r>
                    </a:p>
                  </a:txBody>
                  <a:tcPr marL="29804" marR="29804" marT="14902" marB="14902" anchor="ctr"/>
                </a:tc>
                <a:tc>
                  <a:txBody>
                    <a:bodyPr/>
                    <a:lstStyle/>
                    <a:p>
                      <a:pPr>
                        <a:buNone/>
                      </a:pPr>
                      <a:r>
                        <a:rPr lang="en-AU" sz="1200" b="1" dirty="0"/>
                        <a:t>Severity</a:t>
                      </a:r>
                    </a:p>
                  </a:txBody>
                  <a:tcPr marL="29804" marR="29804" marT="14902" marB="14902" anchor="ctr"/>
                </a:tc>
                <a:tc>
                  <a:txBody>
                    <a:bodyPr/>
                    <a:lstStyle/>
                    <a:p>
                      <a:pPr>
                        <a:buNone/>
                      </a:pPr>
                      <a:r>
                        <a:rPr lang="en-AU" sz="1200" b="1" dirty="0"/>
                        <a:t>Clinical details</a:t>
                      </a:r>
                    </a:p>
                  </a:txBody>
                  <a:tcPr marL="29804" marR="29804" marT="14902" marB="14902" anchor="ctr"/>
                </a:tc>
                <a:extLst>
                  <a:ext uri="{0D108BD9-81ED-4DB2-BD59-A6C34878D82A}">
                    <a16:rowId xmlns:a16="http://schemas.microsoft.com/office/drawing/2014/main" val="168708531"/>
                  </a:ext>
                </a:extLst>
              </a:tr>
              <a:tr h="886242">
                <a:tc>
                  <a:txBody>
                    <a:bodyPr/>
                    <a:lstStyle/>
                    <a:p>
                      <a:pPr>
                        <a:buNone/>
                      </a:pPr>
                      <a:r>
                        <a:rPr lang="en-AU" sz="1200" dirty="0"/>
                        <a:t>Mosunetuzumab IV</a:t>
                      </a:r>
                    </a:p>
                  </a:txBody>
                  <a:tcPr marL="29804" marR="29804" marT="14902" marB="14902" anchor="ctr"/>
                </a:tc>
                <a:tc>
                  <a:txBody>
                    <a:bodyPr/>
                    <a:lstStyle/>
                    <a:p>
                      <a:pPr>
                        <a:buNone/>
                      </a:pPr>
                      <a:r>
                        <a:rPr lang="en-AU" sz="1200" dirty="0"/>
                        <a:t>GO29781, pivotal phase II¹</a:t>
                      </a:r>
                    </a:p>
                  </a:txBody>
                  <a:tcPr marL="29804" marR="29804" marT="14902" marB="14902" anchor="ctr"/>
                </a:tc>
                <a:tc>
                  <a:txBody>
                    <a:bodyPr/>
                    <a:lstStyle/>
                    <a:p>
                      <a:pPr>
                        <a:buNone/>
                      </a:pPr>
                      <a:r>
                        <a:rPr lang="en-AU" sz="1200" dirty="0"/>
                        <a:t>90</a:t>
                      </a:r>
                    </a:p>
                  </a:txBody>
                  <a:tcPr marL="29804" marR="29804" marT="14902" marB="14902" anchor="ctr"/>
                </a:tc>
                <a:tc>
                  <a:txBody>
                    <a:bodyPr/>
                    <a:lstStyle/>
                    <a:p>
                      <a:pPr>
                        <a:buNone/>
                      </a:pPr>
                      <a:r>
                        <a:rPr lang="en-AU" sz="1200" dirty="0"/>
                        <a:t>4.4% (4/90)</a:t>
                      </a:r>
                    </a:p>
                  </a:txBody>
                  <a:tcPr marL="29804" marR="29804" marT="14902" marB="14902" anchor="ctr"/>
                </a:tc>
                <a:tc>
                  <a:txBody>
                    <a:bodyPr/>
                    <a:lstStyle/>
                    <a:p>
                      <a:pPr>
                        <a:buNone/>
                      </a:pPr>
                      <a:r>
                        <a:rPr lang="en-AU" sz="1200" dirty="0"/>
                        <a:t>All G1–2; no G≥3</a:t>
                      </a:r>
                    </a:p>
                  </a:txBody>
                  <a:tcPr marL="29804" marR="29804" marT="14902" marB="14902" anchor="ctr"/>
                </a:tc>
                <a:tc>
                  <a:txBody>
                    <a:bodyPr/>
                    <a:lstStyle/>
                    <a:p>
                      <a:pPr>
                        <a:buNone/>
                      </a:pPr>
                      <a:r>
                        <a:rPr lang="en-AU" sz="1200"/>
                        <a:t>Investigator-assessed neurological events consistent with ICANS: confusion, impaired attention and cognitive disorder; all resolved</a:t>
                      </a:r>
                    </a:p>
                  </a:txBody>
                  <a:tcPr marL="29804" marR="29804" marT="14902" marB="14902" anchor="ctr"/>
                </a:tc>
                <a:extLst>
                  <a:ext uri="{0D108BD9-81ED-4DB2-BD59-A6C34878D82A}">
                    <a16:rowId xmlns:a16="http://schemas.microsoft.com/office/drawing/2014/main" val="2514240767"/>
                  </a:ext>
                </a:extLst>
              </a:tr>
              <a:tr h="311038">
                <a:tc>
                  <a:txBody>
                    <a:bodyPr/>
                    <a:lstStyle/>
                    <a:p>
                      <a:pPr>
                        <a:buNone/>
                      </a:pPr>
                      <a:r>
                        <a:rPr lang="en-AU" sz="1200"/>
                        <a:t>Mosunetuzumab SC</a:t>
                      </a:r>
                    </a:p>
                  </a:txBody>
                  <a:tcPr marL="29804" marR="29804" marT="14902" marB="14902" anchor="ctr"/>
                </a:tc>
                <a:tc>
                  <a:txBody>
                    <a:bodyPr/>
                    <a:lstStyle/>
                    <a:p>
                      <a:pPr>
                        <a:buNone/>
                      </a:pPr>
                      <a:r>
                        <a:rPr lang="en-AU" sz="1200" dirty="0"/>
                        <a:t>GO29781, phase II SC cohort²</a:t>
                      </a:r>
                    </a:p>
                  </a:txBody>
                  <a:tcPr marL="29804" marR="29804" marT="14902" marB="14902" anchor="ctr"/>
                </a:tc>
                <a:tc>
                  <a:txBody>
                    <a:bodyPr/>
                    <a:lstStyle/>
                    <a:p>
                      <a:pPr>
                        <a:buNone/>
                      </a:pPr>
                      <a:r>
                        <a:rPr lang="en-AU" sz="1200"/>
                        <a:t>94</a:t>
                      </a:r>
                    </a:p>
                  </a:txBody>
                  <a:tcPr marL="29804" marR="29804" marT="14902" marB="14902" anchor="ctr"/>
                </a:tc>
                <a:tc>
                  <a:txBody>
                    <a:bodyPr/>
                    <a:lstStyle/>
                    <a:p>
                      <a:pPr>
                        <a:buNone/>
                      </a:pPr>
                      <a:r>
                        <a:rPr lang="en-AU" sz="1200" dirty="0"/>
                        <a:t>3.1%, as reported in US label</a:t>
                      </a:r>
                    </a:p>
                  </a:txBody>
                  <a:tcPr marL="29804" marR="29804" marT="14902" marB="14902" anchor="ctr"/>
                </a:tc>
                <a:tc>
                  <a:txBody>
                    <a:bodyPr/>
                    <a:lstStyle/>
                    <a:p>
                      <a:pPr>
                        <a:buNone/>
                      </a:pPr>
                      <a:r>
                        <a:rPr lang="en-AU" sz="1200" dirty="0"/>
                        <a:t>All G1; no G≥3</a:t>
                      </a:r>
                    </a:p>
                  </a:txBody>
                  <a:tcPr marL="29804" marR="29804" marT="14902" marB="14902" anchor="ctr"/>
                </a:tc>
                <a:tc>
                  <a:txBody>
                    <a:bodyPr/>
                    <a:lstStyle/>
                    <a:p>
                      <a:pPr>
                        <a:buNone/>
                      </a:pPr>
                      <a:r>
                        <a:rPr lang="en-AU" sz="1200"/>
                        <a:t>Includes ICANS or suspected ICANS</a:t>
                      </a:r>
                    </a:p>
                  </a:txBody>
                  <a:tcPr marL="29804" marR="29804" marT="14902" marB="14902" anchor="ctr"/>
                </a:tc>
                <a:extLst>
                  <a:ext uri="{0D108BD9-81ED-4DB2-BD59-A6C34878D82A}">
                    <a16:rowId xmlns:a16="http://schemas.microsoft.com/office/drawing/2014/main" val="1462007652"/>
                  </a:ext>
                </a:extLst>
              </a:tr>
              <a:tr h="606373">
                <a:tc>
                  <a:txBody>
                    <a:bodyPr/>
                    <a:lstStyle/>
                    <a:p>
                      <a:pPr>
                        <a:buNone/>
                      </a:pPr>
                      <a:r>
                        <a:rPr lang="en-AU" sz="1200" dirty="0"/>
                        <a:t>Epcoritamab SC — 2SUD</a:t>
                      </a:r>
                    </a:p>
                  </a:txBody>
                  <a:tcPr marL="29804" marR="29804" marT="14902" marB="14902" anchor="ctr"/>
                </a:tc>
                <a:tc>
                  <a:txBody>
                    <a:bodyPr/>
                    <a:lstStyle/>
                    <a:p>
                      <a:pPr>
                        <a:buNone/>
                      </a:pPr>
                      <a:r>
                        <a:rPr lang="en-AU" sz="1200" dirty="0"/>
                        <a:t>EPCORE NHL-1, phase II pivotal cohort³</a:t>
                      </a:r>
                    </a:p>
                  </a:txBody>
                  <a:tcPr marL="29804" marR="29804" marT="14902" marB="14902" anchor="ctr"/>
                </a:tc>
                <a:tc>
                  <a:txBody>
                    <a:bodyPr/>
                    <a:lstStyle/>
                    <a:p>
                      <a:pPr>
                        <a:buNone/>
                      </a:pPr>
                      <a:r>
                        <a:rPr lang="en-AU" sz="1200"/>
                        <a:t>128</a:t>
                      </a:r>
                    </a:p>
                  </a:txBody>
                  <a:tcPr marL="29804" marR="29804" marT="14902" marB="14902" anchor="ctr"/>
                </a:tc>
                <a:tc>
                  <a:txBody>
                    <a:bodyPr/>
                    <a:lstStyle/>
                    <a:p>
                      <a:pPr>
                        <a:buNone/>
                      </a:pPr>
                      <a:r>
                        <a:rPr lang="en-AU" sz="1200"/>
                        <a:t>6.3% (8/128)</a:t>
                      </a:r>
                    </a:p>
                  </a:txBody>
                  <a:tcPr marL="29804" marR="29804" marT="14902" marB="14902" anchor="ctr"/>
                </a:tc>
                <a:tc>
                  <a:txBody>
                    <a:bodyPr/>
                    <a:lstStyle/>
                    <a:p>
                      <a:pPr>
                        <a:buNone/>
                      </a:pPr>
                      <a:r>
                        <a:rPr lang="en-AU" sz="1200" dirty="0"/>
                        <a:t>G1: 3.9%; G2: 2.3%; no G≥3</a:t>
                      </a:r>
                    </a:p>
                  </a:txBody>
                  <a:tcPr marL="29804" marR="29804" marT="14902" marB="14902" anchor="ctr"/>
                </a:tc>
                <a:tc>
                  <a:txBody>
                    <a:bodyPr/>
                    <a:lstStyle/>
                    <a:p>
                      <a:pPr>
                        <a:buNone/>
                      </a:pPr>
                      <a:r>
                        <a:rPr lang="en-AU" sz="1200"/>
                        <a:t>Median onset 3.5 days after most recent dose; median resolution 2 days; all resolved; no discontinuations</a:t>
                      </a:r>
                    </a:p>
                  </a:txBody>
                  <a:tcPr marL="29804" marR="29804" marT="14902" marB="14902" anchor="ctr"/>
                </a:tc>
                <a:extLst>
                  <a:ext uri="{0D108BD9-81ED-4DB2-BD59-A6C34878D82A}">
                    <a16:rowId xmlns:a16="http://schemas.microsoft.com/office/drawing/2014/main" val="647658568"/>
                  </a:ext>
                </a:extLst>
              </a:tr>
              <a:tr h="454839">
                <a:tc>
                  <a:txBody>
                    <a:bodyPr/>
                    <a:lstStyle/>
                    <a:p>
                      <a:pPr>
                        <a:buNone/>
                      </a:pPr>
                      <a:r>
                        <a:rPr lang="en-AU" sz="1200" dirty="0"/>
                        <a:t>Epcoritamab SC — 3SUD</a:t>
                      </a:r>
                    </a:p>
                  </a:txBody>
                  <a:tcPr marL="29804" marR="29804" marT="14902" marB="14902" anchor="ctr"/>
                </a:tc>
                <a:tc>
                  <a:txBody>
                    <a:bodyPr/>
                    <a:lstStyle/>
                    <a:p>
                      <a:pPr>
                        <a:buNone/>
                      </a:pPr>
                      <a:r>
                        <a:rPr lang="en-AU" sz="1200"/>
                        <a:t>EPCORE NHL-1, phase II optimisation cohort³</a:t>
                      </a:r>
                    </a:p>
                  </a:txBody>
                  <a:tcPr marL="29804" marR="29804" marT="14902" marB="14902" anchor="ctr"/>
                </a:tc>
                <a:tc>
                  <a:txBody>
                    <a:bodyPr/>
                    <a:lstStyle/>
                    <a:p>
                      <a:pPr>
                        <a:buNone/>
                      </a:pPr>
                      <a:r>
                        <a:rPr lang="en-AU" sz="1200"/>
                        <a:t>86</a:t>
                      </a:r>
                    </a:p>
                  </a:txBody>
                  <a:tcPr marL="29804" marR="29804" marT="14902" marB="14902" anchor="ctr"/>
                </a:tc>
                <a:tc>
                  <a:txBody>
                    <a:bodyPr/>
                    <a:lstStyle/>
                    <a:p>
                      <a:pPr>
                        <a:buNone/>
                      </a:pPr>
                      <a:r>
                        <a:rPr lang="en-AU" sz="1200"/>
                        <a:t>0%</a:t>
                      </a:r>
                    </a:p>
                  </a:txBody>
                  <a:tcPr marL="29804" marR="29804" marT="14902" marB="14902" anchor="ctr"/>
                </a:tc>
                <a:tc>
                  <a:txBody>
                    <a:bodyPr/>
                    <a:lstStyle/>
                    <a:p>
                      <a:pPr>
                        <a:buNone/>
                      </a:pPr>
                      <a:r>
                        <a:rPr lang="en-AU" sz="1200" dirty="0"/>
                        <a:t>None</a:t>
                      </a:r>
                    </a:p>
                  </a:txBody>
                  <a:tcPr marL="29804" marR="29804" marT="14902" marB="14902" anchor="ctr"/>
                </a:tc>
                <a:tc>
                  <a:txBody>
                    <a:bodyPr/>
                    <a:lstStyle/>
                    <a:p>
                      <a:pPr>
                        <a:buNone/>
                      </a:pPr>
                      <a:r>
                        <a:rPr lang="en-AU" sz="1200" dirty="0"/>
                        <a:t>No ICANS reported</a:t>
                      </a:r>
                    </a:p>
                  </a:txBody>
                  <a:tcPr marL="29804" marR="29804" marT="14902" marB="14902" anchor="ctr"/>
                </a:tc>
                <a:extLst>
                  <a:ext uri="{0D108BD9-81ED-4DB2-BD59-A6C34878D82A}">
                    <a16:rowId xmlns:a16="http://schemas.microsoft.com/office/drawing/2014/main" val="2715996577"/>
                  </a:ext>
                </a:extLst>
              </a:tr>
              <a:tr h="311038">
                <a:tc>
                  <a:txBody>
                    <a:bodyPr/>
                    <a:lstStyle/>
                    <a:p>
                      <a:pPr>
                        <a:buNone/>
                      </a:pPr>
                      <a:r>
                        <a:rPr lang="en-AU" sz="1200" dirty="0"/>
                        <a:t>Epcoritamab + R² — both schedules</a:t>
                      </a:r>
                    </a:p>
                  </a:txBody>
                  <a:tcPr marL="29804" marR="29804" marT="14902" marB="14902" anchor="ctr"/>
                </a:tc>
                <a:tc>
                  <a:txBody>
                    <a:bodyPr/>
                    <a:lstStyle/>
                    <a:p>
                      <a:pPr>
                        <a:buNone/>
                      </a:pPr>
                      <a:r>
                        <a:rPr lang="en-AU" sz="1200"/>
                        <a:t>EPCORE FL-1, phase III overall population⁴</a:t>
                      </a:r>
                    </a:p>
                  </a:txBody>
                  <a:tcPr marL="29804" marR="29804" marT="14902" marB="14902" anchor="ctr"/>
                </a:tc>
                <a:tc>
                  <a:txBody>
                    <a:bodyPr/>
                    <a:lstStyle/>
                    <a:p>
                      <a:pPr>
                        <a:buNone/>
                      </a:pPr>
                      <a:r>
                        <a:rPr lang="en-AU" sz="1200"/>
                        <a:t>243</a:t>
                      </a:r>
                    </a:p>
                  </a:txBody>
                  <a:tcPr marL="29804" marR="29804" marT="14902" marB="14902" anchor="ctr"/>
                </a:tc>
                <a:tc>
                  <a:txBody>
                    <a:bodyPr/>
                    <a:lstStyle/>
                    <a:p>
                      <a:pPr>
                        <a:buNone/>
                      </a:pPr>
                      <a:r>
                        <a:rPr lang="en-AU" sz="1200"/>
                        <a:t>0.4% (1/243)</a:t>
                      </a:r>
                    </a:p>
                  </a:txBody>
                  <a:tcPr marL="29804" marR="29804" marT="14902" marB="14902" anchor="ctr"/>
                </a:tc>
                <a:tc>
                  <a:txBody>
                    <a:bodyPr/>
                    <a:lstStyle/>
                    <a:p>
                      <a:pPr>
                        <a:buNone/>
                      </a:pPr>
                      <a:r>
                        <a:rPr lang="en-AU" sz="1200"/>
                        <a:t>G1; no G≥2</a:t>
                      </a:r>
                    </a:p>
                  </a:txBody>
                  <a:tcPr marL="29804" marR="29804" marT="14902" marB="14902" anchor="ctr"/>
                </a:tc>
                <a:tc>
                  <a:txBody>
                    <a:bodyPr/>
                    <a:lstStyle/>
                    <a:p>
                      <a:pPr>
                        <a:buNone/>
                      </a:pPr>
                      <a:r>
                        <a:rPr lang="en-AU" sz="1200" dirty="0"/>
                        <a:t>Single event resolved</a:t>
                      </a:r>
                    </a:p>
                  </a:txBody>
                  <a:tcPr marL="29804" marR="29804" marT="14902" marB="14902" anchor="ctr"/>
                </a:tc>
                <a:extLst>
                  <a:ext uri="{0D108BD9-81ED-4DB2-BD59-A6C34878D82A}">
                    <a16:rowId xmlns:a16="http://schemas.microsoft.com/office/drawing/2014/main" val="3284279749"/>
                  </a:ext>
                </a:extLst>
              </a:tr>
              <a:tr h="311038">
                <a:tc>
                  <a:txBody>
                    <a:bodyPr/>
                    <a:lstStyle/>
                    <a:p>
                      <a:pPr>
                        <a:buNone/>
                      </a:pPr>
                      <a:r>
                        <a:rPr lang="en-AU" sz="1200" dirty="0"/>
                        <a:t>Epcoritamab + R² — 3SUD</a:t>
                      </a:r>
                    </a:p>
                  </a:txBody>
                  <a:tcPr marL="29804" marR="29804" marT="14902" marB="14902" anchor="ctr"/>
                </a:tc>
                <a:tc>
                  <a:txBody>
                    <a:bodyPr/>
                    <a:lstStyle/>
                    <a:p>
                      <a:pPr>
                        <a:buNone/>
                      </a:pPr>
                      <a:r>
                        <a:rPr lang="en-AU" sz="1200"/>
                        <a:t>EPCORE FL-1, phase III subgroup⁴</a:t>
                      </a:r>
                    </a:p>
                  </a:txBody>
                  <a:tcPr marL="29804" marR="29804" marT="14902" marB="14902" anchor="ctr"/>
                </a:tc>
                <a:tc>
                  <a:txBody>
                    <a:bodyPr/>
                    <a:lstStyle/>
                    <a:p>
                      <a:pPr>
                        <a:buNone/>
                      </a:pPr>
                      <a:r>
                        <a:rPr lang="en-AU" sz="1200"/>
                        <a:t>133</a:t>
                      </a:r>
                    </a:p>
                  </a:txBody>
                  <a:tcPr marL="29804" marR="29804" marT="14902" marB="14902" anchor="ctr"/>
                </a:tc>
                <a:tc>
                  <a:txBody>
                    <a:bodyPr/>
                    <a:lstStyle/>
                    <a:p>
                      <a:pPr>
                        <a:buNone/>
                      </a:pPr>
                      <a:r>
                        <a:rPr lang="en-AU" sz="1200"/>
                        <a:t>0.8% (1/133)</a:t>
                      </a:r>
                    </a:p>
                  </a:txBody>
                  <a:tcPr marL="29804" marR="29804" marT="14902" marB="14902" anchor="ctr"/>
                </a:tc>
                <a:tc>
                  <a:txBody>
                    <a:bodyPr/>
                    <a:lstStyle/>
                    <a:p>
                      <a:pPr>
                        <a:buNone/>
                      </a:pPr>
                      <a:r>
                        <a:rPr lang="en-AU" sz="1200"/>
                        <a:t>G1; no G≥2</a:t>
                      </a:r>
                    </a:p>
                  </a:txBody>
                  <a:tcPr marL="29804" marR="29804" marT="14902" marB="14902" anchor="ctr"/>
                </a:tc>
                <a:tc>
                  <a:txBody>
                    <a:bodyPr/>
                    <a:lstStyle/>
                    <a:p>
                      <a:pPr>
                        <a:buNone/>
                      </a:pPr>
                      <a:r>
                        <a:rPr lang="en-AU" sz="1200" dirty="0"/>
                        <a:t>Same event as the overall population</a:t>
                      </a:r>
                    </a:p>
                  </a:txBody>
                  <a:tcPr marL="29804" marR="29804" marT="14902" marB="14902" anchor="ctr"/>
                </a:tc>
                <a:extLst>
                  <a:ext uri="{0D108BD9-81ED-4DB2-BD59-A6C34878D82A}">
                    <a16:rowId xmlns:a16="http://schemas.microsoft.com/office/drawing/2014/main" val="2166677732"/>
                  </a:ext>
                </a:extLst>
              </a:tr>
              <a:tr h="598640">
                <a:tc>
                  <a:txBody>
                    <a:bodyPr/>
                    <a:lstStyle/>
                    <a:p>
                      <a:pPr>
                        <a:buNone/>
                      </a:pPr>
                      <a:r>
                        <a:rPr lang="en-AU" sz="1200"/>
                        <a:t>Mosunetuzumab IV + lenalidomide</a:t>
                      </a:r>
                    </a:p>
                  </a:txBody>
                  <a:tcPr marL="29804" marR="29804" marT="14902" marB="14902" anchor="ctr"/>
                </a:tc>
                <a:tc>
                  <a:txBody>
                    <a:bodyPr/>
                    <a:lstStyle/>
                    <a:p>
                      <a:pPr>
                        <a:buNone/>
                      </a:pPr>
                      <a:r>
                        <a:rPr lang="en-AU" sz="1200"/>
                        <a:t>CELESTIMO, non-randomised US extension, arm C⁵</a:t>
                      </a:r>
                    </a:p>
                  </a:txBody>
                  <a:tcPr marL="29804" marR="29804" marT="14902" marB="14902" anchor="ctr"/>
                </a:tc>
                <a:tc>
                  <a:txBody>
                    <a:bodyPr/>
                    <a:lstStyle/>
                    <a:p>
                      <a:pPr>
                        <a:buNone/>
                      </a:pPr>
                      <a:r>
                        <a:rPr lang="en-AU" sz="1200"/>
                        <a:t>54</a:t>
                      </a:r>
                    </a:p>
                  </a:txBody>
                  <a:tcPr marL="29804" marR="29804" marT="14902" marB="14902" anchor="ctr"/>
                </a:tc>
                <a:tc>
                  <a:txBody>
                    <a:bodyPr/>
                    <a:lstStyle/>
                    <a:p>
                      <a:pPr>
                        <a:buNone/>
                      </a:pPr>
                      <a:r>
                        <a:rPr lang="en-AU" sz="1200"/>
                        <a:t>Not reported</a:t>
                      </a:r>
                    </a:p>
                  </a:txBody>
                  <a:tcPr marL="29804" marR="29804" marT="14902" marB="14902" anchor="ctr"/>
                </a:tc>
                <a:tc>
                  <a:txBody>
                    <a:bodyPr/>
                    <a:lstStyle/>
                    <a:p>
                      <a:pPr>
                        <a:buNone/>
                      </a:pPr>
                      <a:r>
                        <a:rPr lang="en-AU" sz="1200"/>
                        <a:t>Not reported</a:t>
                      </a:r>
                    </a:p>
                  </a:txBody>
                  <a:tcPr marL="29804" marR="29804" marT="14902" marB="14902" anchor="ctr"/>
                </a:tc>
                <a:tc>
                  <a:txBody>
                    <a:bodyPr/>
                    <a:lstStyle/>
                    <a:p>
                      <a:pPr>
                        <a:buNone/>
                      </a:pPr>
                      <a:r>
                        <a:rPr lang="en-AU" sz="1200" dirty="0"/>
                        <a:t>ICANS incidence not specified in the published abstract; should not be recorded as 0%</a:t>
                      </a:r>
                    </a:p>
                  </a:txBody>
                  <a:tcPr marL="29804" marR="29804" marT="14902" marB="14902" anchor="ctr"/>
                </a:tc>
                <a:extLst>
                  <a:ext uri="{0D108BD9-81ED-4DB2-BD59-A6C34878D82A}">
                    <a16:rowId xmlns:a16="http://schemas.microsoft.com/office/drawing/2014/main" val="490381899"/>
                  </a:ext>
                </a:extLst>
              </a:tr>
            </a:tbl>
          </a:graphicData>
        </a:graphic>
      </p:graphicFrame>
      <p:sp>
        <p:nvSpPr>
          <p:cNvPr id="6" name="TextBox 5">
            <a:extLst>
              <a:ext uri="{FF2B5EF4-FFF2-40B4-BE49-F238E27FC236}">
                <a16:creationId xmlns:a16="http://schemas.microsoft.com/office/drawing/2014/main" id="{90F1AD18-6A8A-EDB0-6EDC-4F74C454E174}"/>
              </a:ext>
            </a:extLst>
          </p:cNvPr>
          <p:cNvSpPr txBox="1"/>
          <p:nvPr/>
        </p:nvSpPr>
        <p:spPr>
          <a:xfrm>
            <a:off x="7031586" y="5980803"/>
            <a:ext cx="4474614" cy="86177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Budde LE,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Oncol.</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2022;23:1055–1065.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Bartlett NL,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Am J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2026;101:986–997.</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Linton KM,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 </a:t>
            </a:r>
            <a:r>
              <a:rPr kumimoji="0" lang="en-AU" sz="1000" b="0" i="1" u="none" strike="noStrike" kern="1200" cap="none" spc="0" normalizeH="0" baseline="0" noProof="0" dirty="0" err="1">
                <a:ln>
                  <a:noFill/>
                </a:ln>
                <a:solidFill>
                  <a:prstClr val="black"/>
                </a:solidFill>
                <a:effectLst/>
                <a:uLnTx/>
                <a:uFillTx/>
                <a:latin typeface="Aptos" panose="02110004020202020204"/>
                <a:ea typeface="+mn-ea"/>
                <a:cs typeface="+mn-cs"/>
              </a:rPr>
              <a:t>Haematol</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2024;11:e593–e605.</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Falchi L,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Lancet.</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2026;407:161–173.</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Sano D, et al. </a:t>
            </a:r>
            <a:r>
              <a:rPr kumimoji="0" lang="en-AU" sz="1000" b="0" i="1" u="none" strike="noStrike" kern="1200" cap="none" spc="0" normalizeH="0" baseline="0" noProof="0" dirty="0">
                <a:ln>
                  <a:noFill/>
                </a:ln>
                <a:solidFill>
                  <a:prstClr val="black"/>
                </a:solidFill>
                <a:effectLst/>
                <a:uLnTx/>
                <a:uFillTx/>
                <a:latin typeface="Aptos" panose="02110004020202020204"/>
                <a:ea typeface="+mn-ea"/>
                <a:cs typeface="+mn-cs"/>
              </a:rPr>
              <a:t>Blood.</a:t>
            </a:r>
            <a:r>
              <a:rPr kumimoji="0" lang="en-AU" sz="1000" b="0" i="0" u="none" strike="noStrike" kern="1200" cap="none" spc="0" normalizeH="0" baseline="0" noProof="0" dirty="0">
                <a:ln>
                  <a:noFill/>
                </a:ln>
                <a:solidFill>
                  <a:prstClr val="black"/>
                </a:solidFill>
                <a:effectLst/>
                <a:uLnTx/>
                <a:uFillTx/>
                <a:latin typeface="Aptos" panose="02110004020202020204"/>
                <a:ea typeface="+mn-ea"/>
                <a:cs typeface="+mn-cs"/>
              </a:rPr>
              <a:t> 2025;146(suppl 1):1800 (ASH abstract)</a:t>
            </a:r>
          </a:p>
        </p:txBody>
      </p:sp>
    </p:spTree>
    <p:extLst>
      <p:ext uri="{BB962C8B-B14F-4D97-AF65-F5344CB8AC3E}">
        <p14:creationId xmlns:p14="http://schemas.microsoft.com/office/powerpoint/2010/main" val="4272324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67FF-FA8E-38B3-D8E9-1B2A23BABC3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F7F176F-64EE-1EB4-3891-53B8DDF0972A}"/>
              </a:ext>
            </a:extLst>
          </p:cNvPr>
          <p:cNvSpPr/>
          <p:nvPr/>
        </p:nvSpPr>
        <p:spPr bwMode="auto">
          <a:xfrm>
            <a:off x="508421" y="3771668"/>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46A6689-30A5-51C6-24C0-082A7E75BFBF}"/>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8EAC0CF8-6D02-345B-F5E2-490305C1C40C}"/>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bg1"/>
                </a:solidFill>
              </a:rPr>
              <a:t>Module 4: 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32751186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5936-F12D-4EF1-5598-2AB5A56D87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461A0-D827-76A3-447D-85B33D673B9D}"/>
              </a:ext>
            </a:extLst>
          </p:cNvPr>
          <p:cNvSpPr>
            <a:spLocks noGrp="1"/>
          </p:cNvSpPr>
          <p:nvPr>
            <p:ph type="title"/>
          </p:nvPr>
        </p:nvSpPr>
        <p:spPr>
          <a:xfrm>
            <a:off x="838200" y="103871"/>
            <a:ext cx="10515600" cy="1325563"/>
          </a:xfrm>
        </p:spPr>
        <p:txBody>
          <a:bodyPr>
            <a:normAutofit/>
          </a:bodyPr>
          <a:lstStyle/>
          <a:p>
            <a:r>
              <a:rPr lang="en-US" sz="3600" dirty="0"/>
              <a:t>Prof Cheah Case Presentation: 80-year-old woman</a:t>
            </a:r>
          </a:p>
        </p:txBody>
      </p:sp>
      <p:sp>
        <p:nvSpPr>
          <p:cNvPr id="5" name="TextBox 4">
            <a:extLst>
              <a:ext uri="{FF2B5EF4-FFF2-40B4-BE49-F238E27FC236}">
                <a16:creationId xmlns:a16="http://schemas.microsoft.com/office/drawing/2014/main" id="{23B85B33-7E4E-0469-FF9D-30FE21B71334}"/>
              </a:ext>
            </a:extLst>
          </p:cNvPr>
          <p:cNvSpPr txBox="1"/>
          <p:nvPr/>
        </p:nvSpPr>
        <p:spPr>
          <a:xfrm>
            <a:off x="838200" y="1690688"/>
            <a:ext cx="44231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PMH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rheumatoid arthritis, T2DM</a:t>
            </a:r>
          </a:p>
        </p:txBody>
      </p:sp>
      <p:sp>
        <p:nvSpPr>
          <p:cNvPr id="6" name="Right Arrow 5">
            <a:extLst>
              <a:ext uri="{FF2B5EF4-FFF2-40B4-BE49-F238E27FC236}">
                <a16:creationId xmlns:a16="http://schemas.microsoft.com/office/drawing/2014/main" id="{BF231CF0-DC22-29A5-53DA-85A6716022BA}"/>
              </a:ext>
            </a:extLst>
          </p:cNvPr>
          <p:cNvSpPr/>
          <p:nvPr/>
        </p:nvSpPr>
        <p:spPr>
          <a:xfrm>
            <a:off x="838200" y="3311236"/>
            <a:ext cx="6636488" cy="4710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4D5CA39E-52EE-32ED-6DBE-394D8657722D}"/>
              </a:ext>
            </a:extLst>
          </p:cNvPr>
          <p:cNvSpPr txBox="1"/>
          <p:nvPr/>
        </p:nvSpPr>
        <p:spPr>
          <a:xfrm>
            <a:off x="838200" y="3662582"/>
            <a:ext cx="6783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2020</a:t>
            </a:r>
          </a:p>
        </p:txBody>
      </p:sp>
      <p:sp>
        <p:nvSpPr>
          <p:cNvPr id="8" name="TextBox 7">
            <a:extLst>
              <a:ext uri="{FF2B5EF4-FFF2-40B4-BE49-F238E27FC236}">
                <a16:creationId xmlns:a16="http://schemas.microsoft.com/office/drawing/2014/main" id="{558B465E-7084-02A8-F42B-B8BF1DC6F1CE}"/>
              </a:ext>
            </a:extLst>
          </p:cNvPr>
          <p:cNvSpPr txBox="1"/>
          <p:nvPr/>
        </p:nvSpPr>
        <p:spPr>
          <a:xfrm>
            <a:off x="838200" y="3921595"/>
            <a:ext cx="21389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diagnosis, asymptomatic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C5E9610-3E72-8146-6E61-2147D6EAEE0D}"/>
              </a:ext>
            </a:extLst>
          </p:cNvPr>
          <p:cNvSpPr txBox="1"/>
          <p:nvPr/>
        </p:nvSpPr>
        <p:spPr>
          <a:xfrm>
            <a:off x="2298725" y="3137135"/>
            <a:ext cx="6783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2021</a:t>
            </a:r>
          </a:p>
        </p:txBody>
      </p:sp>
      <p:sp>
        <p:nvSpPr>
          <p:cNvPr id="10" name="TextBox 9">
            <a:extLst>
              <a:ext uri="{FF2B5EF4-FFF2-40B4-BE49-F238E27FC236}">
                <a16:creationId xmlns:a16="http://schemas.microsoft.com/office/drawing/2014/main" id="{813A5F3F-4667-C74F-F259-B725D9F92CF0}"/>
              </a:ext>
            </a:extLst>
          </p:cNvPr>
          <p:cNvSpPr txBox="1"/>
          <p:nvPr/>
        </p:nvSpPr>
        <p:spPr>
          <a:xfrm>
            <a:off x="2316605" y="2766628"/>
            <a:ext cx="21389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progression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treated with R-CVP (CMR)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5654D2A9-B107-DEB4-F704-AB8F716B7762}"/>
              </a:ext>
            </a:extLst>
          </p:cNvPr>
          <p:cNvSpPr txBox="1"/>
          <p:nvPr/>
        </p:nvSpPr>
        <p:spPr>
          <a:xfrm>
            <a:off x="3368183" y="3736929"/>
            <a:ext cx="6783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2022</a:t>
            </a:r>
          </a:p>
        </p:txBody>
      </p:sp>
      <p:sp>
        <p:nvSpPr>
          <p:cNvPr id="12" name="TextBox 11">
            <a:extLst>
              <a:ext uri="{FF2B5EF4-FFF2-40B4-BE49-F238E27FC236}">
                <a16:creationId xmlns:a16="http://schemas.microsoft.com/office/drawing/2014/main" id="{F15489E3-40D7-2AB9-6E6C-B0B0ED6014BE}"/>
              </a:ext>
            </a:extLst>
          </p:cNvPr>
          <p:cNvSpPr txBox="1"/>
          <p:nvPr/>
        </p:nvSpPr>
        <p:spPr>
          <a:xfrm>
            <a:off x="3386063" y="4031914"/>
            <a:ext cx="21389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relapse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treated with R2 (PR)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F8222AEE-6C20-CA49-3BDE-552245A236FA}"/>
              </a:ext>
            </a:extLst>
          </p:cNvPr>
          <p:cNvSpPr txBox="1"/>
          <p:nvPr/>
        </p:nvSpPr>
        <p:spPr>
          <a:xfrm>
            <a:off x="5175151" y="3126570"/>
            <a:ext cx="6783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2023</a:t>
            </a:r>
          </a:p>
        </p:txBody>
      </p:sp>
      <p:sp>
        <p:nvSpPr>
          <p:cNvPr id="14" name="TextBox 13">
            <a:extLst>
              <a:ext uri="{FF2B5EF4-FFF2-40B4-BE49-F238E27FC236}">
                <a16:creationId xmlns:a16="http://schemas.microsoft.com/office/drawing/2014/main" id="{4E81BF90-0FD5-844D-AFA6-1A9EE0DCEB7B}"/>
              </a:ext>
            </a:extLst>
          </p:cNvPr>
          <p:cNvSpPr txBox="1"/>
          <p:nvPr/>
        </p:nvSpPr>
        <p:spPr>
          <a:xfrm>
            <a:off x="5175151" y="2923113"/>
            <a:ext cx="21389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treated with mosunetuzumab</a:t>
            </a:r>
          </a:p>
        </p:txBody>
      </p:sp>
      <p:pic>
        <p:nvPicPr>
          <p:cNvPr id="20" name="Picture 19">
            <a:extLst>
              <a:ext uri="{FF2B5EF4-FFF2-40B4-BE49-F238E27FC236}">
                <a16:creationId xmlns:a16="http://schemas.microsoft.com/office/drawing/2014/main" id="{15A4D03D-E108-C5FD-39C4-BAB344623722}"/>
              </a:ext>
            </a:extLst>
          </p:cNvPr>
          <p:cNvPicPr>
            <a:picLocks noChangeAspect="1"/>
          </p:cNvPicPr>
          <p:nvPr/>
        </p:nvPicPr>
        <p:blipFill>
          <a:blip r:embed="rId3"/>
          <a:srcRect l="2439" r="2059"/>
          <a:stretch>
            <a:fillRect/>
          </a:stretch>
        </p:blipFill>
        <p:spPr>
          <a:xfrm>
            <a:off x="9190715" y="1478817"/>
            <a:ext cx="1982439" cy="4333572"/>
          </a:xfrm>
          <a:prstGeom prst="rect">
            <a:avLst/>
          </a:prstGeom>
        </p:spPr>
      </p:pic>
    </p:spTree>
    <p:extLst>
      <p:ext uri="{BB962C8B-B14F-4D97-AF65-F5344CB8AC3E}">
        <p14:creationId xmlns:p14="http://schemas.microsoft.com/office/powerpoint/2010/main" val="1458294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EDE1-21BD-CA1F-CBD7-BF6DC377828F}"/>
              </a:ext>
            </a:extLst>
          </p:cNvPr>
          <p:cNvSpPr>
            <a:spLocks noGrp="1"/>
          </p:cNvSpPr>
          <p:nvPr>
            <p:ph type="title"/>
          </p:nvPr>
        </p:nvSpPr>
        <p:spPr/>
        <p:txBody>
          <a:bodyPr/>
          <a:lstStyle/>
          <a:p>
            <a:r>
              <a:rPr lang="en-US" dirty="0"/>
              <a:t>Clinical Progress</a:t>
            </a:r>
          </a:p>
        </p:txBody>
      </p:sp>
      <p:sp>
        <p:nvSpPr>
          <p:cNvPr id="3" name="Content Placeholder 2">
            <a:extLst>
              <a:ext uri="{FF2B5EF4-FFF2-40B4-BE49-F238E27FC236}">
                <a16:creationId xmlns:a16="http://schemas.microsoft.com/office/drawing/2014/main" id="{22C6EA74-9FFF-8738-490D-0560F77E4D2E}"/>
              </a:ext>
            </a:extLst>
          </p:cNvPr>
          <p:cNvSpPr>
            <a:spLocks noGrp="1"/>
          </p:cNvSpPr>
          <p:nvPr>
            <p:ph idx="1"/>
          </p:nvPr>
        </p:nvSpPr>
        <p:spPr/>
        <p:txBody>
          <a:bodyPr/>
          <a:lstStyle/>
          <a:p>
            <a:r>
              <a:rPr lang="en-US" dirty="0"/>
              <a:t>Grade 1 CRS after C1D1</a:t>
            </a:r>
          </a:p>
          <a:p>
            <a:r>
              <a:rPr lang="en-US" dirty="0"/>
              <a:t>CMR after cycle 3</a:t>
            </a:r>
          </a:p>
          <a:p>
            <a:r>
              <a:rPr lang="en-US" dirty="0"/>
              <a:t>Develops pneumonia in the setting of hypogammaglobulinemia</a:t>
            </a:r>
          </a:p>
          <a:p>
            <a:r>
              <a:rPr lang="en-US" dirty="0"/>
              <a:t>Commences IVIg </a:t>
            </a:r>
          </a:p>
          <a:p>
            <a:r>
              <a:rPr lang="en-US" dirty="0"/>
              <a:t>Completes 8 cycles</a:t>
            </a:r>
          </a:p>
          <a:p>
            <a:r>
              <a:rPr lang="en-US" dirty="0"/>
              <a:t>Ongoing remission 3 years later</a:t>
            </a:r>
          </a:p>
        </p:txBody>
      </p:sp>
    </p:spTree>
    <p:extLst>
      <p:ext uri="{BB962C8B-B14F-4D97-AF65-F5344CB8AC3E}">
        <p14:creationId xmlns:p14="http://schemas.microsoft.com/office/powerpoint/2010/main" val="2341974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353E-3332-C661-19B8-E79F29FCA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B261F-500E-C9F9-0FF3-8A379BF4CE66}"/>
              </a:ext>
            </a:extLst>
          </p:cNvPr>
          <p:cNvSpPr>
            <a:spLocks noGrp="1"/>
          </p:cNvSpPr>
          <p:nvPr>
            <p:ph type="title"/>
          </p:nvPr>
        </p:nvSpPr>
        <p:spPr>
          <a:xfrm>
            <a:off x="838200" y="175120"/>
            <a:ext cx="10515600" cy="1325563"/>
          </a:xfrm>
        </p:spPr>
        <p:txBody>
          <a:bodyPr>
            <a:normAutofit/>
          </a:bodyPr>
          <a:lstStyle/>
          <a:p>
            <a:r>
              <a:rPr lang="en-US" sz="4000" dirty="0"/>
              <a:t>Prof Cheah Case Presentation:</a:t>
            </a:r>
            <a:br>
              <a:rPr lang="en-US" sz="4000" dirty="0"/>
            </a:br>
            <a:r>
              <a:rPr lang="en-US" sz="4000" dirty="0"/>
              <a:t>56-year-old man</a:t>
            </a:r>
          </a:p>
        </p:txBody>
      </p:sp>
      <p:graphicFrame>
        <p:nvGraphicFramePr>
          <p:cNvPr id="5" name="Diagram 4">
            <a:extLst>
              <a:ext uri="{FF2B5EF4-FFF2-40B4-BE49-F238E27FC236}">
                <a16:creationId xmlns:a16="http://schemas.microsoft.com/office/drawing/2014/main" id="{9F01BA13-FD4E-BAE4-794A-23453BD4CEAC}"/>
              </a:ext>
            </a:extLst>
          </p:cNvPr>
          <p:cNvGraphicFramePr/>
          <p:nvPr/>
        </p:nvGraphicFramePr>
        <p:xfrm>
          <a:off x="838200" y="2881423"/>
          <a:ext cx="11134059" cy="3611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B3351ED0-AA2A-68D8-DEC7-6BD30AADE8C6}"/>
              </a:ext>
            </a:extLst>
          </p:cNvPr>
          <p:cNvSpPr txBox="1"/>
          <p:nvPr/>
        </p:nvSpPr>
        <p:spPr>
          <a:xfrm>
            <a:off x="838200" y="1690688"/>
            <a:ext cx="442314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PMH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hypertension, hypercholesterolemia, smoker, obesity</a:t>
            </a:r>
          </a:p>
        </p:txBody>
      </p:sp>
      <p:pic>
        <p:nvPicPr>
          <p:cNvPr id="10" name="Picture 9">
            <a:extLst>
              <a:ext uri="{FF2B5EF4-FFF2-40B4-BE49-F238E27FC236}">
                <a16:creationId xmlns:a16="http://schemas.microsoft.com/office/drawing/2014/main" id="{60F70A06-9F70-85F6-0D7C-A897B5BAA083}"/>
              </a:ext>
            </a:extLst>
          </p:cNvPr>
          <p:cNvPicPr>
            <a:picLocks noChangeAspect="1"/>
          </p:cNvPicPr>
          <p:nvPr/>
        </p:nvPicPr>
        <p:blipFill>
          <a:blip r:embed="rId8"/>
          <a:stretch>
            <a:fillRect/>
          </a:stretch>
        </p:blipFill>
        <p:spPr>
          <a:xfrm>
            <a:off x="10035959" y="365125"/>
            <a:ext cx="1839798" cy="3841748"/>
          </a:xfrm>
          <a:prstGeom prst="rect">
            <a:avLst/>
          </a:prstGeom>
        </p:spPr>
      </p:pic>
    </p:spTree>
    <p:extLst>
      <p:ext uri="{BB962C8B-B14F-4D97-AF65-F5344CB8AC3E}">
        <p14:creationId xmlns:p14="http://schemas.microsoft.com/office/powerpoint/2010/main" val="40779265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4B6EC-16D2-1239-29DF-3C0483D8E7A8}"/>
              </a:ext>
            </a:extLst>
          </p:cNvPr>
          <p:cNvSpPr>
            <a:spLocks noGrp="1"/>
          </p:cNvSpPr>
          <p:nvPr>
            <p:ph type="title"/>
          </p:nvPr>
        </p:nvSpPr>
        <p:spPr/>
        <p:txBody>
          <a:bodyPr/>
          <a:lstStyle/>
          <a:p>
            <a:r>
              <a:rPr lang="en-US" dirty="0"/>
              <a:t>Clinical Progress</a:t>
            </a:r>
          </a:p>
        </p:txBody>
      </p:sp>
      <p:sp>
        <p:nvSpPr>
          <p:cNvPr id="3" name="Content Placeholder 2">
            <a:extLst>
              <a:ext uri="{FF2B5EF4-FFF2-40B4-BE49-F238E27FC236}">
                <a16:creationId xmlns:a16="http://schemas.microsoft.com/office/drawing/2014/main" id="{9456C318-E8A8-5E76-9243-D982CA837647}"/>
              </a:ext>
            </a:extLst>
          </p:cNvPr>
          <p:cNvSpPr>
            <a:spLocks noGrp="1"/>
          </p:cNvSpPr>
          <p:nvPr>
            <p:ph idx="1"/>
          </p:nvPr>
        </p:nvSpPr>
        <p:spPr/>
        <p:txBody>
          <a:bodyPr/>
          <a:lstStyle/>
          <a:p>
            <a:r>
              <a:rPr lang="en-US" dirty="0"/>
              <a:t>Develops grade 2 CRS requiring steroids, tocilizumab after first full dose of epcoritamab</a:t>
            </a:r>
          </a:p>
          <a:p>
            <a:r>
              <a:rPr lang="en-US" dirty="0"/>
              <a:t>Recurrent G2 injection site reactions requiring topical steroids</a:t>
            </a:r>
          </a:p>
          <a:p>
            <a:r>
              <a:rPr lang="en-US" dirty="0"/>
              <a:t>Episode of COVID-19 despite vaccination</a:t>
            </a:r>
          </a:p>
          <a:p>
            <a:pPr lvl="1"/>
            <a:r>
              <a:rPr lang="en-US" dirty="0"/>
              <a:t>prolonged </a:t>
            </a:r>
            <a:r>
              <a:rPr lang="en-US" dirty="0" err="1"/>
              <a:t>hospitalisation</a:t>
            </a:r>
            <a:r>
              <a:rPr lang="en-US" dirty="0"/>
              <a:t> despite early prescription antiviral therapy</a:t>
            </a:r>
          </a:p>
          <a:p>
            <a:pPr lvl="1"/>
            <a:r>
              <a:rPr lang="en-US" dirty="0"/>
              <a:t>4 days of oxygen requirement</a:t>
            </a:r>
          </a:p>
          <a:p>
            <a:r>
              <a:rPr lang="en-US" dirty="0"/>
              <a:t>Completes 12 cycles of therapy </a:t>
            </a:r>
          </a:p>
          <a:p>
            <a:r>
              <a:rPr lang="en-US" dirty="0"/>
              <a:t>Remains in CR 1 year later</a:t>
            </a:r>
          </a:p>
          <a:p>
            <a:endParaRPr lang="en-US" dirty="0"/>
          </a:p>
        </p:txBody>
      </p:sp>
    </p:spTree>
    <p:extLst>
      <p:ext uri="{BB962C8B-B14F-4D97-AF65-F5344CB8AC3E}">
        <p14:creationId xmlns:p14="http://schemas.microsoft.com/office/powerpoint/2010/main" val="28662654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92B6-50FB-EAE4-09E8-E4927C04D82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7A2F8E6-BCE5-B14D-5A27-43D95955E8DB}"/>
              </a:ext>
            </a:extLst>
          </p:cNvPr>
          <p:cNvSpPr/>
          <p:nvPr/>
        </p:nvSpPr>
        <p:spPr bwMode="auto">
          <a:xfrm>
            <a:off x="508421" y="4346375"/>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99DE9D27-EDB2-FA02-B8C3-D65E0AB2E96B}"/>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FDD123FB-C12F-AF4C-B1E3-0A57C732B58B}"/>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bg1"/>
                </a:solidFill>
              </a:rPr>
              <a:t>Module 5: New Bispecific T-Cell Engagers – </a:t>
            </a:r>
            <a:r>
              <a:rPr lang="en-US" sz="2600" dirty="0" err="1">
                <a:solidFill>
                  <a:schemeClr val="bg1"/>
                </a:solidFill>
              </a:rPr>
              <a:t>Surovatamig</a:t>
            </a:r>
            <a:r>
              <a:rPr lang="en-US" sz="2600" dirty="0">
                <a:solidFill>
                  <a:schemeClr val="bg1"/>
                </a:solidFill>
              </a:rPr>
              <a:t> </a:t>
            </a:r>
          </a:p>
          <a:p>
            <a:pPr marL="98425" indent="0">
              <a:lnSpc>
                <a:spcPts val="3240"/>
              </a:lnSpc>
              <a:spcBef>
                <a:spcPts val="1000"/>
              </a:spcBef>
              <a:spcAft>
                <a:spcPts val="600"/>
              </a:spcAft>
              <a:buNone/>
            </a:pPr>
            <a:r>
              <a:rPr lang="en-US" sz="2600" dirty="0">
                <a:solidFill>
                  <a:schemeClr val="accent2"/>
                </a:solidFill>
              </a:rPr>
              <a:t>Module 6: </a:t>
            </a:r>
            <a:r>
              <a:rPr lang="en-US" sz="2600" dirty="0">
                <a:solidFill>
                  <a:schemeClr val="tx1"/>
                </a:solidFill>
              </a:rPr>
              <a:t>Other Novel Agents</a:t>
            </a:r>
          </a:p>
        </p:txBody>
      </p:sp>
    </p:spTree>
    <p:custDataLst>
      <p:tags r:id="rId1"/>
    </p:custDataLst>
    <p:extLst>
      <p:ext uri="{BB962C8B-B14F-4D97-AF65-F5344CB8AC3E}">
        <p14:creationId xmlns:p14="http://schemas.microsoft.com/office/powerpoint/2010/main" val="19626161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248CF456-A1FB-AC5B-4326-8EC8683F1644}"/>
              </a:ext>
            </a:extLst>
          </p:cNvPr>
          <p:cNvSpPr txBox="1">
            <a:spLocks/>
          </p:cNvSpPr>
          <p:nvPr/>
        </p:nvSpPr>
        <p:spPr bwMode="auto">
          <a:xfrm>
            <a:off x="847635" y="2262554"/>
            <a:ext cx="9820365" cy="1880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920" tIns="60960" rIns="121920" bIns="60960" numCol="1" anchor="ctr" anchorCtr="0" compatLnSpc="1">
            <a:prstTxWarp prst="textNoShape">
              <a:avLst/>
            </a:prstTxWarp>
            <a:noAutofit/>
          </a:bodyPr>
          <a:lstStyle>
            <a:lvl1pPr algn="ctr" rtl="0" eaLnBrk="1" fontAlgn="base" hangingPunct="1">
              <a:spcBef>
                <a:spcPct val="0"/>
              </a:spcBef>
              <a:spcAft>
                <a:spcPct val="0"/>
              </a:spcAft>
              <a:defRPr sz="4400">
                <a:solidFill>
                  <a:schemeClr val="tx1"/>
                </a:solidFill>
                <a:latin typeface="+mj-lt"/>
                <a:ea typeface="ヒラギノ角ゴ Pro W3" charset="0"/>
                <a:cs typeface="Geneva" charset="0"/>
              </a:defRPr>
            </a:lvl1pPr>
            <a:lvl2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2pPr>
            <a:lvl3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3pPr>
            <a:lvl4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4pPr>
            <a:lvl5pPr algn="l" rtl="0" eaLnBrk="1" fontAlgn="base" hangingPunct="1">
              <a:spcBef>
                <a:spcPct val="0"/>
              </a:spcBef>
              <a:spcAft>
                <a:spcPct val="0"/>
              </a:spcAft>
              <a:defRPr sz="3000">
                <a:solidFill>
                  <a:schemeClr val="tx2"/>
                </a:solidFill>
                <a:latin typeface="Arial" charset="0"/>
                <a:ea typeface="ヒラギノ角ゴ Pro W3" charset="0"/>
                <a:cs typeface="Geneva" charset="0"/>
              </a:defRPr>
            </a:lvl5pPr>
            <a:lvl6pPr marL="457200" algn="l" rtl="0" eaLnBrk="1" fontAlgn="base" hangingPunct="1">
              <a:spcBef>
                <a:spcPct val="0"/>
              </a:spcBef>
              <a:spcAft>
                <a:spcPct val="0"/>
              </a:spcAft>
              <a:defRPr sz="3000">
                <a:solidFill>
                  <a:schemeClr val="tx2"/>
                </a:solidFill>
                <a:latin typeface="Arial" charset="0"/>
              </a:defRPr>
            </a:lvl6pPr>
            <a:lvl7pPr marL="914400" algn="l" rtl="0" eaLnBrk="1" fontAlgn="base" hangingPunct="1">
              <a:spcBef>
                <a:spcPct val="0"/>
              </a:spcBef>
              <a:spcAft>
                <a:spcPct val="0"/>
              </a:spcAft>
              <a:defRPr sz="3000">
                <a:solidFill>
                  <a:schemeClr val="tx2"/>
                </a:solidFill>
                <a:latin typeface="Arial" charset="0"/>
              </a:defRPr>
            </a:lvl7pPr>
            <a:lvl8pPr marL="1371600" algn="l" rtl="0" eaLnBrk="1" fontAlgn="base" hangingPunct="1">
              <a:spcBef>
                <a:spcPct val="0"/>
              </a:spcBef>
              <a:spcAft>
                <a:spcPct val="0"/>
              </a:spcAft>
              <a:defRPr sz="3000">
                <a:solidFill>
                  <a:schemeClr val="tx2"/>
                </a:solidFill>
                <a:latin typeface="Arial" charset="0"/>
              </a:defRPr>
            </a:lvl8pPr>
            <a:lvl9pPr marL="1828800" algn="l" rtl="0" eaLnBrk="1" fontAlgn="base" hangingPunct="1">
              <a:spcBef>
                <a:spcPct val="0"/>
              </a:spcBef>
              <a:spcAft>
                <a:spcPct val="0"/>
              </a:spcAft>
              <a:defRPr sz="30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067" b="0" i="0" u="none" strike="noStrike" kern="1200" cap="none" spc="0" normalizeH="0" baseline="0" noProof="0" dirty="0">
              <a:ln>
                <a:noFill/>
              </a:ln>
              <a:solidFill>
                <a:srgbClr val="C00000"/>
              </a:solidFill>
              <a:effectLst/>
              <a:uLnTx/>
              <a:uFillTx/>
              <a:latin typeface="Aptos Display" panose="02110004020202020204"/>
            </a:endParaRPr>
          </a:p>
        </p:txBody>
      </p:sp>
      <p:sp>
        <p:nvSpPr>
          <p:cNvPr id="3" name="Subtitle 7">
            <a:extLst>
              <a:ext uri="{FF2B5EF4-FFF2-40B4-BE49-F238E27FC236}">
                <a16:creationId xmlns:a16="http://schemas.microsoft.com/office/drawing/2014/main" id="{574A404E-1FEF-D051-8FEB-E16CA22CF4DC}"/>
              </a:ext>
            </a:extLst>
          </p:cNvPr>
          <p:cNvSpPr txBox="1">
            <a:spLocks/>
          </p:cNvSpPr>
          <p:nvPr/>
        </p:nvSpPr>
        <p:spPr bwMode="auto">
          <a:xfrm>
            <a:off x="847634" y="4400164"/>
            <a:ext cx="10589623" cy="1655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920" tIns="60960" rIns="121920" bIns="60960" numCol="1" anchor="t" anchorCtr="0" compatLnSpc="1">
            <a:prstTxWarp prst="textNoShape">
              <a:avLst/>
            </a:prstTxWarp>
            <a:normAutofit/>
          </a:bodyPr>
          <a:lstStyle>
            <a:lvl1pPr marL="0" indent="0" algn="ctr" rtl="0" eaLnBrk="1" fontAlgn="base" hangingPunct="1">
              <a:spcBef>
                <a:spcPct val="20000"/>
              </a:spcBef>
              <a:spcAft>
                <a:spcPct val="0"/>
              </a:spcAft>
              <a:buFontTx/>
              <a:buNone/>
              <a:defRPr sz="3000">
                <a:solidFill>
                  <a:schemeClr val="tx1"/>
                </a:solidFill>
                <a:latin typeface="+mn-lt"/>
                <a:ea typeface="ヒラギノ角ゴ Pro W3" charset="0"/>
                <a:cs typeface="Geneva" charset="0"/>
              </a:defRPr>
            </a:lvl1pPr>
            <a:lvl2pPr marL="742950" indent="-285750" algn="l" rtl="0" eaLnBrk="1" fontAlgn="base" hangingPunct="1">
              <a:spcBef>
                <a:spcPct val="20000"/>
              </a:spcBef>
              <a:spcAft>
                <a:spcPct val="0"/>
              </a:spcAft>
              <a:buChar char="–"/>
              <a:defRPr>
                <a:solidFill>
                  <a:schemeClr val="tx2"/>
                </a:solidFill>
                <a:latin typeface="+mn-lt"/>
                <a:ea typeface="Geneva" charset="0"/>
                <a:cs typeface="Geneva" charset="0"/>
              </a:defRPr>
            </a:lvl2pPr>
            <a:lvl3pPr marL="1143000" indent="-228600" algn="l" rtl="0" eaLnBrk="1" fontAlgn="base" hangingPunct="1">
              <a:spcBef>
                <a:spcPct val="20000"/>
              </a:spcBef>
              <a:spcAft>
                <a:spcPct val="0"/>
              </a:spcAft>
              <a:buChar char="•"/>
              <a:defRPr sz="1600">
                <a:solidFill>
                  <a:schemeClr val="tx2"/>
                </a:solidFill>
                <a:latin typeface="+mn-lt"/>
                <a:ea typeface="Geneva" charset="0"/>
                <a:cs typeface="Geneva" charset="0"/>
              </a:defRPr>
            </a:lvl3pPr>
            <a:lvl4pPr marL="1600200" indent="-228600" algn="l" rtl="0" eaLnBrk="1" fontAlgn="base" hangingPunct="1">
              <a:spcBef>
                <a:spcPct val="20000"/>
              </a:spcBef>
              <a:spcAft>
                <a:spcPct val="0"/>
              </a:spcAft>
              <a:buChar char="–"/>
              <a:defRPr sz="1400">
                <a:solidFill>
                  <a:schemeClr val="tx2"/>
                </a:solidFill>
                <a:latin typeface="+mn-lt"/>
                <a:ea typeface="Geneva" charset="0"/>
                <a:cs typeface="Geneva" charset="0"/>
              </a:defRPr>
            </a:lvl4pPr>
            <a:lvl5pPr marL="2057400" indent="-228600" algn="l" rtl="0" eaLnBrk="1" fontAlgn="base" hangingPunct="1">
              <a:spcBef>
                <a:spcPct val="20000"/>
              </a:spcBef>
              <a:spcAft>
                <a:spcPct val="0"/>
              </a:spcAft>
              <a:buChar char="»"/>
              <a:defRPr sz="1400">
                <a:solidFill>
                  <a:schemeClr val="tx2"/>
                </a:solidFill>
                <a:latin typeface="+mn-lt"/>
                <a:ea typeface="Geneva" charset="0"/>
                <a:cs typeface="Geneva" charset="0"/>
              </a:defRPr>
            </a:lvl5pPr>
            <a:lvl6pPr marL="2514600" indent="-228600" algn="l" rtl="0" eaLnBrk="1" fontAlgn="base" hangingPunct="1">
              <a:spcBef>
                <a:spcPct val="20000"/>
              </a:spcBef>
              <a:spcAft>
                <a:spcPct val="0"/>
              </a:spcAft>
              <a:buChar char="»"/>
              <a:defRPr sz="1400">
                <a:solidFill>
                  <a:srgbClr val="5F5F5F"/>
                </a:solidFill>
                <a:latin typeface="+mn-lt"/>
              </a:defRPr>
            </a:lvl6pPr>
            <a:lvl7pPr marL="2971800" indent="-228600" algn="l" rtl="0" eaLnBrk="1" fontAlgn="base" hangingPunct="1">
              <a:spcBef>
                <a:spcPct val="20000"/>
              </a:spcBef>
              <a:spcAft>
                <a:spcPct val="0"/>
              </a:spcAft>
              <a:buChar char="»"/>
              <a:defRPr sz="1400">
                <a:solidFill>
                  <a:srgbClr val="5F5F5F"/>
                </a:solidFill>
                <a:latin typeface="+mn-lt"/>
              </a:defRPr>
            </a:lvl7pPr>
            <a:lvl8pPr marL="3429000" indent="-228600" algn="l" rtl="0" eaLnBrk="1" fontAlgn="base" hangingPunct="1">
              <a:spcBef>
                <a:spcPct val="20000"/>
              </a:spcBef>
              <a:spcAft>
                <a:spcPct val="0"/>
              </a:spcAft>
              <a:buChar char="»"/>
              <a:defRPr sz="1400">
                <a:solidFill>
                  <a:srgbClr val="5F5F5F"/>
                </a:solidFill>
                <a:latin typeface="+mn-lt"/>
              </a:defRPr>
            </a:lvl8pPr>
            <a:lvl9pPr marL="3886200" indent="-228600" algn="l" rtl="0" eaLnBrk="1" fontAlgn="base" hangingPunct="1">
              <a:spcBef>
                <a:spcPct val="20000"/>
              </a:spcBef>
              <a:spcAft>
                <a:spcPct val="0"/>
              </a:spcAft>
              <a:buChar char="»"/>
              <a:defRPr sz="1400">
                <a:solidFill>
                  <a:srgbClr val="5F5F5F"/>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sz="4000" b="0" i="0" u="none" strike="noStrike" kern="0" cap="none" spc="0" normalizeH="0" baseline="0" noProof="0" dirty="0">
              <a:ln>
                <a:noFill/>
              </a:ln>
              <a:solidFill>
                <a:prstClr val="black"/>
              </a:solidFill>
              <a:effectLst/>
              <a:uLnTx/>
              <a:uFillTx/>
              <a:latin typeface="Aptos" panose="02110004020202020204"/>
            </a:endParaRPr>
          </a:p>
        </p:txBody>
      </p:sp>
      <p:sp>
        <p:nvSpPr>
          <p:cNvPr id="5" name="Title 4">
            <a:extLst>
              <a:ext uri="{FF2B5EF4-FFF2-40B4-BE49-F238E27FC236}">
                <a16:creationId xmlns:a16="http://schemas.microsoft.com/office/drawing/2014/main" id="{02B76346-AE0E-0B56-9D06-8BE99F603E22}"/>
              </a:ext>
            </a:extLst>
          </p:cNvPr>
          <p:cNvSpPr>
            <a:spLocks noGrp="1"/>
          </p:cNvSpPr>
          <p:nvPr>
            <p:ph type="title"/>
          </p:nvPr>
        </p:nvSpPr>
        <p:spPr>
          <a:xfrm>
            <a:off x="1873494" y="1877218"/>
            <a:ext cx="9396211" cy="1325563"/>
          </a:xfrm>
        </p:spPr>
        <p:txBody>
          <a:bodyPr>
            <a:normAutofit/>
          </a:bodyPr>
          <a:lstStyle/>
          <a:p>
            <a:r>
              <a:rPr lang="en-US" dirty="0"/>
              <a:t>Emerging Bispecific Antibody Strategies in FL</a:t>
            </a:r>
          </a:p>
        </p:txBody>
      </p:sp>
      <p:sp>
        <p:nvSpPr>
          <p:cNvPr id="6" name="Content Placeholder 5">
            <a:extLst>
              <a:ext uri="{FF2B5EF4-FFF2-40B4-BE49-F238E27FC236}">
                <a16:creationId xmlns:a16="http://schemas.microsoft.com/office/drawing/2014/main" id="{3DB73266-39E4-90D8-97E7-EA9B15728630}"/>
              </a:ext>
            </a:extLst>
          </p:cNvPr>
          <p:cNvSpPr>
            <a:spLocks noGrp="1"/>
          </p:cNvSpPr>
          <p:nvPr>
            <p:ph idx="1"/>
          </p:nvPr>
        </p:nvSpPr>
        <p:spPr>
          <a:xfrm>
            <a:off x="1873494" y="4400164"/>
            <a:ext cx="9396212" cy="4351338"/>
          </a:xfrm>
        </p:spPr>
        <p:txBody>
          <a:bodyPr/>
          <a:lstStyle/>
          <a:p>
            <a:r>
              <a:rPr lang="en-US" kern="0" dirty="0"/>
              <a:t>Matt Matasar, MD </a:t>
            </a:r>
          </a:p>
          <a:p>
            <a:r>
              <a:rPr lang="en-US" kern="0" dirty="0"/>
              <a:t>Chief of Blood Disorders, Rutgers Cancer Institute</a:t>
            </a:r>
          </a:p>
          <a:p>
            <a:r>
              <a:rPr lang="en-US" kern="0" dirty="0"/>
              <a:t>Professor of Medicine, Rutgers RWJ Medical School</a:t>
            </a:r>
          </a:p>
          <a:p>
            <a:endParaRPr lang="en-US" dirty="0"/>
          </a:p>
        </p:txBody>
      </p:sp>
      <p:sp>
        <p:nvSpPr>
          <p:cNvPr id="4" name="Google Shape;93;p1">
            <a:extLst>
              <a:ext uri="{FF2B5EF4-FFF2-40B4-BE49-F238E27FC236}">
                <a16:creationId xmlns:a16="http://schemas.microsoft.com/office/drawing/2014/main" id="{24C6EF99-9A0D-C4E9-8F08-05F2CB70EEBF}"/>
              </a:ext>
            </a:extLst>
          </p:cNvPr>
          <p:cNvSpPr txBox="1"/>
          <p:nvPr/>
        </p:nvSpPr>
        <p:spPr>
          <a:xfrm>
            <a:off x="9192000" y="0"/>
            <a:ext cx="3000000" cy="338524"/>
          </a:xfrm>
          <a:prstGeom prst="rect">
            <a:avLst/>
          </a:prstGeom>
          <a:noFill/>
          <a:ln>
            <a:noFill/>
          </a:ln>
        </p:spPr>
        <p:txBody>
          <a:bodyPr spcFirstLastPara="1" wrap="square" lIns="91425" tIns="91425" rIns="91425" bIns="91425"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M-KR-00004345</a:t>
            </a:r>
            <a:endParaRPr kumimoji="0" sz="1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4F2F9-7293-C182-2709-BE4D6AB7918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A90074-764A-E566-0489-33AA35CE5DC3}"/>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 – Dr </a:t>
            </a:r>
            <a:r>
              <a:rPr kumimoji="0" lang="en-US" sz="32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Matasar</a:t>
            </a:r>
            <a:endPar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sp>
        <p:nvSpPr>
          <p:cNvPr id="7" name="TextBox 6">
            <a:extLst>
              <a:ext uri="{FF2B5EF4-FFF2-40B4-BE49-F238E27FC236}">
                <a16:creationId xmlns:a16="http://schemas.microsoft.com/office/drawing/2014/main" id="{A4C8D8A5-68E8-FA0C-B61E-6282FA9EF61A}"/>
              </a:ext>
            </a:extLst>
          </p:cNvPr>
          <p:cNvSpPr txBox="1"/>
          <p:nvPr/>
        </p:nvSpPr>
        <p:spPr>
          <a:xfrm>
            <a:off x="540367" y="1100550"/>
            <a:ext cx="10717441" cy="5449502"/>
          </a:xfrm>
          <a:prstGeom prst="rect">
            <a:avLst/>
          </a:prstGeom>
          <a:noFill/>
        </p:spPr>
        <p:txBody>
          <a:bodyPr wrap="square">
            <a:noAutofit/>
          </a:bodyPr>
          <a:lstStyle/>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Braun A et al. Bispecific antibody use in patients with lymphoma and multiple myeloma. </a:t>
            </a:r>
            <a:r>
              <a:rPr lang="en-US" sz="2000" b="0" i="1" dirty="0">
                <a:solidFill>
                  <a:srgbClr val="000000"/>
                </a:solidFill>
                <a:latin typeface="Calibri"/>
              </a:rPr>
              <a:t>Am Soc Clin Oncol Educ Book </a:t>
            </a:r>
            <a:r>
              <a:rPr lang="en-US" sz="2000" b="0" dirty="0">
                <a:solidFill>
                  <a:srgbClr val="000000"/>
                </a:solidFill>
                <a:latin typeface="Calibri"/>
              </a:rPr>
              <a:t>2024;44(3):e433516.</a:t>
            </a:r>
          </a:p>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Hou JZ et al. Three-year follow-up of the Phase 1 first-in-human study investigating </a:t>
            </a:r>
            <a:r>
              <a:rPr lang="en-US" sz="2000" b="0" dirty="0" err="1">
                <a:solidFill>
                  <a:srgbClr val="000000"/>
                </a:solidFill>
                <a:latin typeface="Calibri"/>
              </a:rPr>
              <a:t>surovatamig</a:t>
            </a:r>
            <a:r>
              <a:rPr lang="en-US" sz="2000" b="0" dirty="0">
                <a:solidFill>
                  <a:srgbClr val="000000"/>
                </a:solidFill>
                <a:latin typeface="Calibri"/>
              </a:rPr>
              <a:t>, a novel CD19xCD3 T-cell engager, in patients with relapsed/refractory (R/R) follicular lymphoma (FL). ASH 2025;Abstract 1005.</a:t>
            </a:r>
          </a:p>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Cheah CY et al. </a:t>
            </a:r>
            <a:r>
              <a:rPr lang="en-US" sz="2000" b="0" dirty="0" err="1">
                <a:solidFill>
                  <a:srgbClr val="000000"/>
                </a:solidFill>
                <a:latin typeface="Calibri"/>
              </a:rPr>
              <a:t>Surovatamig</a:t>
            </a:r>
            <a:r>
              <a:rPr lang="en-US" sz="2000" b="0" dirty="0">
                <a:solidFill>
                  <a:srgbClr val="000000"/>
                </a:solidFill>
                <a:latin typeface="Calibri"/>
              </a:rPr>
              <a:t> (AZD0486) plus rituximab in previously untreated follicular lymphoma (FL): Initial safety data from the phase 3 SOUNDTRACK-F1 trial. EHA 2026;Abstract S228.</a:t>
            </a:r>
          </a:p>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Cheah CY et al. SOUNDTRACK-B: A phase 2 single-arm study to evaluate the efficacy and safety of </a:t>
            </a:r>
            <a:r>
              <a:rPr lang="en-US" sz="2000" b="0" dirty="0" err="1">
                <a:solidFill>
                  <a:srgbClr val="000000"/>
                </a:solidFill>
                <a:latin typeface="Calibri"/>
              </a:rPr>
              <a:t>surovatamig</a:t>
            </a:r>
            <a:r>
              <a:rPr lang="en-US" sz="2000" b="0" dirty="0">
                <a:solidFill>
                  <a:srgbClr val="000000"/>
                </a:solidFill>
                <a:latin typeface="Calibri"/>
              </a:rPr>
              <a:t> (AZD0486) in relapsed or refractory B-cell non-Hodgkin lymphoma. ASH 2025;Abstract 3747.</a:t>
            </a:r>
          </a:p>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Song Y et al. Phase 1 study of MK-1045, a novel CD19xCD3 T-cell engager, in participants with relapsed or refractory follicular lymphoma. ASH 2025;Abstract 5372.</a:t>
            </a:r>
          </a:p>
          <a:p>
            <a:pPr marL="285750" indent="-285750" defTabSz="914400" fontAlgn="auto">
              <a:spcBef>
                <a:spcPts val="0"/>
              </a:spcBef>
              <a:spcAft>
                <a:spcPts val="600"/>
              </a:spcAft>
              <a:buFont typeface="Arial" panose="020B0604020202020204" pitchFamily="34" charset="0"/>
              <a:buChar char="•"/>
              <a:defRPr/>
            </a:pPr>
            <a:r>
              <a:rPr lang="en-US" sz="2000" b="0" dirty="0">
                <a:solidFill>
                  <a:srgbClr val="000000"/>
                </a:solidFill>
                <a:latin typeface="Calibri"/>
              </a:rPr>
              <a:t>Wei J et al. CD22-targeted CD28 bispecific antibody enhances antitumor efficacy of </a:t>
            </a:r>
            <a:r>
              <a:rPr lang="en-US" sz="2000" b="0" dirty="0" err="1">
                <a:solidFill>
                  <a:srgbClr val="000000"/>
                </a:solidFill>
                <a:latin typeface="Calibri"/>
              </a:rPr>
              <a:t>odronextamab</a:t>
            </a:r>
            <a:r>
              <a:rPr lang="en-US" sz="2000" b="0" dirty="0">
                <a:solidFill>
                  <a:srgbClr val="000000"/>
                </a:solidFill>
                <a:latin typeface="Calibri"/>
              </a:rPr>
              <a:t> in refractory diffuse large B cell lymphoma models. </a:t>
            </a:r>
            <a:r>
              <a:rPr lang="en-US" sz="2000" b="0" i="1" dirty="0">
                <a:solidFill>
                  <a:srgbClr val="000000"/>
                </a:solidFill>
                <a:latin typeface="Calibri"/>
              </a:rPr>
              <a:t>Sci </a:t>
            </a:r>
            <a:r>
              <a:rPr lang="en-US" sz="2000" b="0" i="1" dirty="0" err="1">
                <a:solidFill>
                  <a:srgbClr val="000000"/>
                </a:solidFill>
                <a:latin typeface="Calibri"/>
              </a:rPr>
              <a:t>Transl</a:t>
            </a:r>
            <a:r>
              <a:rPr lang="en-US" sz="2000" b="0" i="1" dirty="0">
                <a:solidFill>
                  <a:srgbClr val="000000"/>
                </a:solidFill>
                <a:latin typeface="Calibri"/>
              </a:rPr>
              <a:t> Med</a:t>
            </a:r>
            <a:r>
              <a:rPr lang="en-US" sz="2000" b="0" dirty="0">
                <a:solidFill>
                  <a:srgbClr val="000000"/>
                </a:solidFill>
                <a:latin typeface="Calibri"/>
              </a:rPr>
              <a:t> 2022;14(670):eabn1082.</a:t>
            </a:r>
          </a:p>
        </p:txBody>
      </p:sp>
    </p:spTree>
    <p:custDataLst>
      <p:tags r:id="rId1"/>
    </p:custDataLst>
    <p:extLst>
      <p:ext uri="{BB962C8B-B14F-4D97-AF65-F5344CB8AC3E}">
        <p14:creationId xmlns:p14="http://schemas.microsoft.com/office/powerpoint/2010/main" val="358006431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F29F0-0EAC-B353-2ECB-4D21D0EFF5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7AE9A21-1CCC-625C-1933-B92C6072A7E6}"/>
              </a:ext>
            </a:extLst>
          </p:cNvPr>
          <p:cNvSpPr/>
          <p:nvPr/>
        </p:nvSpPr>
        <p:spPr bwMode="auto">
          <a:xfrm>
            <a:off x="661639" y="2070185"/>
            <a:ext cx="11047141" cy="424659"/>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2BF51EB8-3A9A-B730-A143-71705CFC2CA3}"/>
              </a:ext>
            </a:extLst>
          </p:cNvPr>
          <p:cNvSpPr/>
          <p:nvPr/>
        </p:nvSpPr>
        <p:spPr bwMode="auto">
          <a:xfrm>
            <a:off x="661639" y="4124763"/>
            <a:ext cx="11047141" cy="424659"/>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83CDC06-2106-6032-61C6-2EDDB7DF1043}"/>
              </a:ext>
            </a:extLst>
          </p:cNvPr>
          <p:cNvSpPr>
            <a:spLocks noGrp="1"/>
          </p:cNvSpPr>
          <p:nvPr>
            <p:ph type="title"/>
          </p:nvPr>
        </p:nvSpPr>
        <p:spPr>
          <a:xfrm>
            <a:off x="912286" y="61386"/>
            <a:ext cx="10358967" cy="1143000"/>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642CCF1D-CCDE-5F31-56A2-A24793228A43}"/>
              </a:ext>
            </a:extLst>
          </p:cNvPr>
          <p:cNvSpPr>
            <a:spLocks noGrp="1"/>
          </p:cNvSpPr>
          <p:nvPr>
            <p:ph idx="1"/>
          </p:nvPr>
        </p:nvSpPr>
        <p:spPr>
          <a:xfrm>
            <a:off x="912286" y="1122542"/>
            <a:ext cx="10358967" cy="4799013"/>
          </a:xfrm>
        </p:spPr>
        <p:txBody>
          <a:bodyPr/>
          <a:lstStyle/>
          <a:p>
            <a:pPr marL="98425" indent="0">
              <a:lnSpc>
                <a:spcPts val="3240"/>
              </a:lnSpc>
              <a:spcBef>
                <a:spcPts val="0"/>
              </a:spcBef>
              <a:spcAft>
                <a:spcPts val="600"/>
              </a:spcAft>
              <a:buNone/>
            </a:pPr>
            <a:r>
              <a:rPr lang="en-US" sz="2800" dirty="0">
                <a:solidFill>
                  <a:schemeClr val="accent2"/>
                </a:solidFill>
              </a:rPr>
              <a:t>Module 5: </a:t>
            </a:r>
            <a:r>
              <a:rPr lang="en-US" sz="2800" dirty="0">
                <a:solidFill>
                  <a:schemeClr val="tx1"/>
                </a:solidFill>
              </a:rPr>
              <a:t>New Bispecific T-Cell Engagers – </a:t>
            </a:r>
            <a:r>
              <a:rPr lang="en-US" sz="2800" dirty="0" err="1">
                <a:solidFill>
                  <a:schemeClr val="tx1"/>
                </a:solidFill>
              </a:rPr>
              <a:t>Surovatamig</a:t>
            </a:r>
            <a:endParaRPr lang="en-US" sz="2800" dirty="0">
              <a:solidFill>
                <a:schemeClr val="tx1"/>
              </a:solidFill>
            </a:endParaRPr>
          </a:p>
          <a:p>
            <a:pPr>
              <a:lnSpc>
                <a:spcPts val="3240"/>
              </a:lnSpc>
              <a:spcBef>
                <a:spcPts val="0"/>
              </a:spcBef>
              <a:spcAft>
                <a:spcPts val="600"/>
              </a:spcAft>
            </a:pPr>
            <a:r>
              <a:rPr lang="en-US" sz="2400" dirty="0">
                <a:solidFill>
                  <a:schemeClr val="tx1"/>
                </a:solidFill>
              </a:rPr>
              <a:t>Efficacy: Quick MRD-negative durable responses</a:t>
            </a:r>
          </a:p>
          <a:p>
            <a:pPr>
              <a:lnSpc>
                <a:spcPts val="3240"/>
              </a:lnSpc>
              <a:spcBef>
                <a:spcPts val="0"/>
              </a:spcBef>
              <a:spcAft>
                <a:spcPts val="0"/>
              </a:spcAft>
            </a:pPr>
            <a:r>
              <a:rPr lang="en-US" sz="2400" dirty="0">
                <a:solidFill>
                  <a:schemeClr val="bg1"/>
                </a:solidFill>
              </a:rPr>
              <a:t>Toxicity:</a:t>
            </a:r>
          </a:p>
          <a:p>
            <a:pPr lvl="1">
              <a:lnSpc>
                <a:spcPts val="2840"/>
              </a:lnSpc>
              <a:spcBef>
                <a:spcPts val="0"/>
              </a:spcBef>
              <a:spcAft>
                <a:spcPts val="0"/>
              </a:spcAft>
            </a:pPr>
            <a:r>
              <a:rPr lang="en-US" sz="2100" dirty="0">
                <a:solidFill>
                  <a:schemeClr val="tx1"/>
                </a:solidFill>
              </a:rPr>
              <a:t>CRS</a:t>
            </a:r>
          </a:p>
          <a:p>
            <a:pPr lvl="1">
              <a:lnSpc>
                <a:spcPts val="2840"/>
              </a:lnSpc>
              <a:spcBef>
                <a:spcPts val="0"/>
              </a:spcBef>
              <a:spcAft>
                <a:spcPts val="0"/>
              </a:spcAft>
            </a:pPr>
            <a:r>
              <a:rPr lang="en-US" sz="2100" dirty="0">
                <a:solidFill>
                  <a:schemeClr val="tx1"/>
                </a:solidFill>
              </a:rPr>
              <a:t>ICANS: FL vs large cell lymphoma</a:t>
            </a:r>
          </a:p>
          <a:p>
            <a:pPr lvl="1">
              <a:lnSpc>
                <a:spcPts val="2840"/>
              </a:lnSpc>
              <a:spcBef>
                <a:spcPts val="0"/>
              </a:spcBef>
              <a:spcAft>
                <a:spcPts val="0"/>
              </a:spcAft>
            </a:pPr>
            <a:r>
              <a:rPr lang="en-US" sz="2100" dirty="0">
                <a:solidFill>
                  <a:schemeClr val="tx1"/>
                </a:solidFill>
              </a:rPr>
              <a:t>Infections</a:t>
            </a:r>
          </a:p>
          <a:p>
            <a:pPr>
              <a:lnSpc>
                <a:spcPts val="3240"/>
              </a:lnSpc>
              <a:spcBef>
                <a:spcPts val="600"/>
              </a:spcBef>
              <a:spcAft>
                <a:spcPts val="600"/>
              </a:spcAft>
            </a:pPr>
            <a:r>
              <a:rPr lang="en-US" sz="2400" dirty="0">
                <a:solidFill>
                  <a:schemeClr val="tx1"/>
                </a:solidFill>
              </a:rPr>
              <a:t>Case presentation: 57-year-old man</a:t>
            </a:r>
          </a:p>
          <a:p>
            <a:pPr>
              <a:lnSpc>
                <a:spcPts val="3240"/>
              </a:lnSpc>
              <a:spcBef>
                <a:spcPts val="0"/>
              </a:spcBef>
              <a:spcAft>
                <a:spcPts val="600"/>
              </a:spcAft>
            </a:pPr>
            <a:r>
              <a:rPr lang="en-US" sz="2400" dirty="0">
                <a:solidFill>
                  <a:schemeClr val="bg1"/>
                </a:solidFill>
              </a:rPr>
              <a:t>Key ongoing trials</a:t>
            </a:r>
          </a:p>
          <a:p>
            <a:pPr>
              <a:lnSpc>
                <a:spcPts val="2840"/>
              </a:lnSpc>
              <a:spcBef>
                <a:spcPts val="0"/>
              </a:spcBef>
              <a:spcAft>
                <a:spcPts val="600"/>
              </a:spcAft>
            </a:pPr>
            <a:r>
              <a:rPr lang="en-US" sz="2100" dirty="0">
                <a:solidFill>
                  <a:schemeClr val="tx1"/>
                </a:solidFill>
              </a:rPr>
              <a:t>SOUNDTRACK-F1: </a:t>
            </a:r>
            <a:r>
              <a:rPr lang="en-US" sz="2100" dirty="0" err="1">
                <a:solidFill>
                  <a:schemeClr val="tx1"/>
                </a:solidFill>
              </a:rPr>
              <a:t>Surovatamig</a:t>
            </a:r>
            <a:r>
              <a:rPr lang="en-US" sz="2100" dirty="0">
                <a:solidFill>
                  <a:schemeClr val="tx1"/>
                </a:solidFill>
              </a:rPr>
              <a:t>/rituximab ± surovatamig maintenance vs chemoimmunotherapy + rituximab maintenance </a:t>
            </a:r>
          </a:p>
          <a:p>
            <a:pPr lvl="1">
              <a:lnSpc>
                <a:spcPts val="2840"/>
              </a:lnSpc>
              <a:spcBef>
                <a:spcPts val="0"/>
              </a:spcBef>
              <a:spcAft>
                <a:spcPts val="0"/>
              </a:spcAft>
            </a:pPr>
            <a:r>
              <a:rPr lang="en-US" sz="2100" dirty="0">
                <a:solidFill>
                  <a:schemeClr val="tx1"/>
                </a:solidFill>
              </a:rPr>
              <a:t>SOUNDTRACK-B: </a:t>
            </a:r>
            <a:r>
              <a:rPr lang="en-US" sz="2100" dirty="0" err="1">
                <a:solidFill>
                  <a:schemeClr val="tx1"/>
                </a:solidFill>
              </a:rPr>
              <a:t>Surovatamig</a:t>
            </a:r>
            <a:r>
              <a:rPr lang="en-US" sz="2100" dirty="0">
                <a:solidFill>
                  <a:schemeClr val="tx1"/>
                </a:solidFill>
              </a:rPr>
              <a:t> monotherapy for R/R FL and R/R DLBCL</a:t>
            </a:r>
          </a:p>
          <a:p>
            <a:pPr lvl="1">
              <a:lnSpc>
                <a:spcPts val="2840"/>
              </a:lnSpc>
              <a:spcBef>
                <a:spcPts val="0"/>
              </a:spcBef>
              <a:spcAft>
                <a:spcPts val="0"/>
              </a:spcAft>
            </a:pPr>
            <a:r>
              <a:rPr lang="en-US" sz="2100" dirty="0">
                <a:solidFill>
                  <a:schemeClr val="tx1"/>
                </a:solidFill>
              </a:rPr>
              <a:t>Multinational investigator-initiated study Stage I/II FL: </a:t>
            </a:r>
            <a:r>
              <a:rPr lang="en-US" sz="2100" dirty="0" err="1">
                <a:solidFill>
                  <a:schemeClr val="tx1"/>
                </a:solidFill>
              </a:rPr>
              <a:t>Surovatamig</a:t>
            </a:r>
            <a:r>
              <a:rPr lang="en-US" sz="2100" dirty="0">
                <a:solidFill>
                  <a:schemeClr val="tx1"/>
                </a:solidFill>
              </a:rPr>
              <a:t> vs involved-site radiation therapy (ISRT) ± rituximab</a:t>
            </a:r>
          </a:p>
          <a:p>
            <a:pPr>
              <a:lnSpc>
                <a:spcPts val="3240"/>
              </a:lnSpc>
              <a:spcBef>
                <a:spcPts val="600"/>
              </a:spcBef>
              <a:spcAft>
                <a:spcPts val="600"/>
              </a:spcAft>
            </a:pPr>
            <a:endParaRPr lang="en-US" sz="2400" b="0" dirty="0">
              <a:solidFill>
                <a:schemeClr val="tx1"/>
              </a:solidFill>
            </a:endParaRPr>
          </a:p>
          <a:p>
            <a:pPr lvl="1">
              <a:lnSpc>
                <a:spcPts val="3240"/>
              </a:lnSpc>
              <a:spcBef>
                <a:spcPts val="600"/>
              </a:spcBef>
              <a:spcAft>
                <a:spcPts val="600"/>
              </a:spcAft>
            </a:pPr>
            <a:endParaRPr lang="en-US" sz="2100" b="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13147063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hlinkClick r:id="rId3" action="ppaction://hlinksldjump"/>
            <a:extLst>
              <a:ext uri="{FF2B5EF4-FFF2-40B4-BE49-F238E27FC236}">
                <a16:creationId xmlns:a16="http://schemas.microsoft.com/office/drawing/2014/main" id="{C8EBAD1F-0E28-94C0-A812-46FE44A2A85A}"/>
              </a:ext>
            </a:extLst>
          </p:cNvPr>
          <p:cNvSpPr/>
          <p:nvPr/>
        </p:nvSpPr>
        <p:spPr>
          <a:xfrm>
            <a:off x="11284826" y="6039139"/>
            <a:ext cx="583521" cy="639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28" name="Group 27">
            <a:extLst>
              <a:ext uri="{FF2B5EF4-FFF2-40B4-BE49-F238E27FC236}">
                <a16:creationId xmlns:a16="http://schemas.microsoft.com/office/drawing/2014/main" id="{9A8909D0-ACB7-7905-FB42-3C12259219CB}"/>
              </a:ext>
            </a:extLst>
          </p:cNvPr>
          <p:cNvGrpSpPr/>
          <p:nvPr/>
        </p:nvGrpSpPr>
        <p:grpSpPr>
          <a:xfrm>
            <a:off x="485065" y="1082217"/>
            <a:ext cx="10907639" cy="5191849"/>
            <a:chOff x="438078" y="811663"/>
            <a:chExt cx="8271662" cy="3893887"/>
          </a:xfrm>
        </p:grpSpPr>
        <p:sp>
          <p:nvSpPr>
            <p:cNvPr id="24" name="Rectangle 23">
              <a:extLst>
                <a:ext uri="{FF2B5EF4-FFF2-40B4-BE49-F238E27FC236}">
                  <a16:creationId xmlns:a16="http://schemas.microsoft.com/office/drawing/2014/main" id="{2898BBB8-CF5C-BD8B-1586-9556B39F61E0}"/>
                </a:ext>
              </a:extLst>
            </p:cNvPr>
            <p:cNvSpPr/>
            <p:nvPr/>
          </p:nvSpPr>
          <p:spPr>
            <a:xfrm>
              <a:off x="445906" y="811663"/>
              <a:ext cx="8263834" cy="234920"/>
            </a:xfrm>
            <a:prstGeom prst="rect">
              <a:avLst/>
            </a:prstGeom>
            <a:solidFill>
              <a:schemeClr val="accent6"/>
            </a:solid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354" rtl="0" eaLnBrk="1" fontAlgn="auto" latinLnBrk="0" hangingPunct="1">
                <a:lnSpc>
                  <a:spcPct val="9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a:ea typeface="+mn-ea"/>
                  <a:cs typeface="+mn-cs"/>
                </a:rPr>
                <a:t>Dosing Regimen</a:t>
              </a:r>
              <a:endParaRPr kumimoji="0" lang="en-GB" sz="1800" b="1" i="0" u="none" strike="sngStrike" kern="1200" cap="none" spc="0" normalizeH="0" baseline="0" noProof="0">
                <a:ln>
                  <a:noFill/>
                </a:ln>
                <a:solidFill>
                  <a:srgbClr val="FF000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0966C09E-5567-054B-9C0C-129758BE023A}"/>
                </a:ext>
              </a:extLst>
            </p:cNvPr>
            <p:cNvSpPr/>
            <p:nvPr/>
          </p:nvSpPr>
          <p:spPr>
            <a:xfrm>
              <a:off x="438078" y="824752"/>
              <a:ext cx="8271662" cy="388079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354" rtl="0" eaLnBrk="1" fontAlgn="auto" latinLnBrk="0" hangingPunct="1">
                <a:lnSpc>
                  <a:spcPct val="90000"/>
                </a:lnSpc>
                <a:spcBef>
                  <a:spcPts val="0"/>
                </a:spcBef>
                <a:spcAft>
                  <a:spcPts val="60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2AFE4D10-A395-61DB-3996-93F022EF289A}"/>
                </a:ext>
              </a:extLst>
            </p:cNvPr>
            <p:cNvSpPr/>
            <p:nvPr/>
          </p:nvSpPr>
          <p:spPr>
            <a:xfrm>
              <a:off x="445906" y="2960439"/>
              <a:ext cx="8263834" cy="228003"/>
            </a:xfrm>
            <a:prstGeom prst="rect">
              <a:avLst/>
            </a:prstGeom>
            <a:solidFill>
              <a:schemeClr val="accent6"/>
            </a:solid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noAutofit/>
            </a:bodyPr>
            <a:lstStyle/>
            <a:p>
              <a:pPr marL="0" marR="0" lvl="0" indent="0" algn="ctr" defTabSz="914354" rtl="0" eaLnBrk="1" fontAlgn="auto" latinLnBrk="0" hangingPunct="1">
                <a:lnSpc>
                  <a:spcPct val="90000"/>
                </a:lnSpc>
                <a:spcBef>
                  <a:spcPts val="0"/>
                </a:spcBef>
                <a:spcAft>
                  <a:spcPts val="60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a:ea typeface="+mn-ea"/>
                  <a:cs typeface="+mn-cs"/>
                </a:rPr>
                <a:t>Surovatamig Treatment</a:t>
              </a:r>
            </a:p>
          </p:txBody>
        </p:sp>
        <p:sp>
          <p:nvSpPr>
            <p:cNvPr id="27" name="TextBox 26">
              <a:extLst>
                <a:ext uri="{FF2B5EF4-FFF2-40B4-BE49-F238E27FC236}">
                  <a16:creationId xmlns:a16="http://schemas.microsoft.com/office/drawing/2014/main" id="{477534C3-1E3C-80FE-C709-4B411B26804E}"/>
                </a:ext>
              </a:extLst>
            </p:cNvPr>
            <p:cNvSpPr txBox="1"/>
            <p:nvPr/>
          </p:nvSpPr>
          <p:spPr>
            <a:xfrm>
              <a:off x="527822" y="3245429"/>
              <a:ext cx="8104609" cy="13851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4939" marR="0" lvl="0" indent="-234939" algn="l" defTabSz="914354" rtl="0" eaLnBrk="1" fontAlgn="auto" latinLnBrk="0" hangingPunct="1">
                <a:lnSpc>
                  <a:spcPct val="100000"/>
                </a:lnSpc>
                <a:spcBef>
                  <a:spcPts val="0"/>
                </a:spcBef>
                <a:spcAft>
                  <a:spcPts val="667"/>
                </a:spcAft>
                <a:buClr>
                  <a:srgbClr val="830051"/>
                </a:buClr>
                <a:buSzTx/>
                <a:buFont typeface="Arial" panose="020B0604020202020204" pitchFamily="34" charset="0"/>
                <a:buChar char="•"/>
                <a:tabLst/>
                <a:defRPr/>
              </a:pPr>
              <a:r>
                <a:rPr kumimoji="0" lang="en-GB" sz="1867" b="0" i="0" u="none" strike="noStrike" kern="1200" cap="none" spc="0" normalizeH="0" baseline="0" noProof="0">
                  <a:ln>
                    <a:noFill/>
                  </a:ln>
                  <a:solidFill>
                    <a:srgbClr val="000000"/>
                  </a:solidFill>
                  <a:effectLst/>
                  <a:uLnTx/>
                  <a:uFillTx/>
                  <a:latin typeface="Arial"/>
                  <a:ea typeface="+mn-ea"/>
                  <a:cs typeface="Arial"/>
                </a:rPr>
                <a:t>Surovatamig is administered intravenously in fixed-dose escalation, 1SUD, or 2SUD</a:t>
              </a:r>
              <a:endParaRPr kumimoji="0" lang="en-GB" sz="1867" b="0" i="0" u="none" strike="sngStrike" kern="1200" cap="none" spc="0" normalizeH="0" baseline="30000" noProof="0">
                <a:ln>
                  <a:noFill/>
                </a:ln>
                <a:solidFill>
                  <a:srgbClr val="000000"/>
                </a:solidFill>
                <a:effectLst/>
                <a:uLnTx/>
                <a:uFillTx/>
                <a:latin typeface="Arial"/>
                <a:ea typeface="+mn-ea"/>
                <a:cs typeface="Arial"/>
              </a:endParaRPr>
            </a:p>
            <a:p>
              <a:pPr marL="234939" marR="0" lvl="0" indent="-234939" algn="l" defTabSz="914354" rtl="0" eaLnBrk="1" fontAlgn="auto" latinLnBrk="0" hangingPunct="1">
                <a:lnSpc>
                  <a:spcPct val="100000"/>
                </a:lnSpc>
                <a:spcBef>
                  <a:spcPts val="0"/>
                </a:spcBef>
                <a:spcAft>
                  <a:spcPts val="667"/>
                </a:spcAft>
                <a:buClr>
                  <a:srgbClr val="830051"/>
                </a:buClr>
                <a:buSzTx/>
                <a:buFont typeface="Arial" panose="020B0604020202020204" pitchFamily="34" charset="0"/>
                <a:buChar char="•"/>
                <a:tabLst/>
                <a:defRPr/>
              </a:pPr>
              <a:r>
                <a:rPr kumimoji="0" lang="en-GB" sz="1867" b="0" i="0" u="none" strike="noStrike" kern="1200" cap="none" spc="0" normalizeH="0" baseline="0" noProof="0">
                  <a:ln>
                    <a:noFill/>
                  </a:ln>
                  <a:solidFill>
                    <a:srgbClr val="000000"/>
                  </a:solidFill>
                  <a:effectLst/>
                  <a:uLnTx/>
                  <a:uFillTx/>
                  <a:latin typeface="Arial"/>
                  <a:ea typeface="+mn-ea"/>
                  <a:cs typeface="Arial"/>
                </a:rPr>
                <a:t>Treatment is delivered in 28-day cycles </a:t>
              </a:r>
              <a:r>
                <a:rPr kumimoji="0" lang="en-US" sz="1867" b="0" i="0" u="none" strike="noStrike" kern="1200" cap="none" spc="0" normalizeH="0" baseline="0" noProof="0">
                  <a:ln>
                    <a:noFill/>
                  </a:ln>
                  <a:solidFill>
                    <a:srgbClr val="000000"/>
                  </a:solidFill>
                  <a:effectLst/>
                  <a:uLnTx/>
                  <a:uFillTx/>
                  <a:latin typeface="Arial"/>
                  <a:ea typeface="+mn-ea"/>
                  <a:cs typeface="Arial"/>
                </a:rPr>
                <a:t>up to 2 years</a:t>
              </a:r>
            </a:p>
            <a:p>
              <a:pPr marL="840296" marR="0" lvl="1" indent="-230712" algn="l" defTabSz="914354" rtl="0" eaLnBrk="1" fontAlgn="auto" latinLnBrk="0" hangingPunct="1">
                <a:lnSpc>
                  <a:spcPct val="100000"/>
                </a:lnSpc>
                <a:spcBef>
                  <a:spcPts val="0"/>
                </a:spcBef>
                <a:spcAft>
                  <a:spcPts val="667"/>
                </a:spcAft>
                <a:buClr>
                  <a:srgbClr val="830051"/>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Arial"/>
                </a:rPr>
                <a:t>Cycle 1 doses were inpatient</a:t>
              </a:r>
            </a:p>
            <a:p>
              <a:pPr marL="234939" marR="0" lvl="0" indent="-234939" algn="l" defTabSz="914354" rtl="0" eaLnBrk="1" fontAlgn="auto" latinLnBrk="0" hangingPunct="1">
                <a:lnSpc>
                  <a:spcPct val="100000"/>
                </a:lnSpc>
                <a:spcBef>
                  <a:spcPts val="0"/>
                </a:spcBef>
                <a:spcAft>
                  <a:spcPts val="667"/>
                </a:spcAft>
                <a:buClr>
                  <a:srgbClr val="830051"/>
                </a:buClr>
                <a:buSzTx/>
                <a:buFont typeface="Arial" panose="020B0604020202020204" pitchFamily="34" charset="0"/>
                <a:buChar char="•"/>
                <a:tabLst/>
                <a:defRPr/>
              </a:pPr>
              <a:r>
                <a:rPr kumimoji="0" lang="en-GB" sz="1867" b="0" i="0" u="none" strike="noStrike" kern="1200" cap="none" spc="0" normalizeH="0" baseline="0" noProof="0">
                  <a:ln>
                    <a:noFill/>
                  </a:ln>
                  <a:solidFill>
                    <a:srgbClr val="000000"/>
                  </a:solidFill>
                  <a:effectLst/>
                  <a:uLnTx/>
                  <a:uFillTx/>
                  <a:latin typeface="Arial"/>
                  <a:ea typeface="+mn-ea"/>
                  <a:cs typeface="Arial"/>
                </a:rPr>
                <a:t>Patients with CR on 2 consecutive scans may receive surovatamig every 4 weeks after C6</a:t>
              </a:r>
            </a:p>
            <a:p>
              <a:pPr marL="234939" marR="0" lvl="0" indent="-234939" algn="l" defTabSz="914354" rtl="0" eaLnBrk="1" fontAlgn="auto" latinLnBrk="0" hangingPunct="1">
                <a:lnSpc>
                  <a:spcPct val="100000"/>
                </a:lnSpc>
                <a:spcBef>
                  <a:spcPts val="0"/>
                </a:spcBef>
                <a:spcAft>
                  <a:spcPts val="667"/>
                </a:spcAft>
                <a:buClr>
                  <a:srgbClr val="830051"/>
                </a:buClr>
                <a:buSzTx/>
                <a:buFont typeface="Arial" panose="020B0604020202020204" pitchFamily="34" charset="0"/>
                <a:buChar char="•"/>
                <a:tabLst/>
                <a:defRPr/>
              </a:pPr>
              <a:r>
                <a:rPr kumimoji="0" lang="en-US" sz="1867" b="0" i="0" u="none" strike="noStrike" kern="1200" cap="none" spc="0" normalizeH="0" baseline="0" noProof="0">
                  <a:ln>
                    <a:noFill/>
                  </a:ln>
                  <a:solidFill>
                    <a:srgbClr val="000000"/>
                  </a:solidFill>
                  <a:effectLst/>
                  <a:uLnTx/>
                  <a:uFillTx/>
                  <a:latin typeface="Arial"/>
                  <a:ea typeface="+mn-ea"/>
                  <a:cs typeface="+mn-cs"/>
                </a:rPr>
                <a:t>Premedication with dexamethasone included two 10-mg doses prior to cycle 1 surovatamig doses</a:t>
              </a:r>
              <a:endParaRPr kumimoji="0" lang="en-GB" sz="2133" b="0" i="0" u="none" strike="sngStrike" kern="1200" cap="none" spc="0" normalizeH="0" baseline="0" noProof="0">
                <a:ln>
                  <a:noFill/>
                </a:ln>
                <a:solidFill>
                  <a:srgbClr val="000000"/>
                </a:solidFill>
                <a:effectLst/>
                <a:uLnTx/>
                <a:uFillTx/>
                <a:latin typeface="Arial"/>
                <a:ea typeface="+mn-ea"/>
                <a:cs typeface="Arial"/>
              </a:endParaRPr>
            </a:p>
          </p:txBody>
        </p:sp>
        <p:sp>
          <p:nvSpPr>
            <p:cNvPr id="23" name="Speech Bubble: Rectangle 38">
              <a:extLst>
                <a:ext uri="{FF2B5EF4-FFF2-40B4-BE49-F238E27FC236}">
                  <a16:creationId xmlns:a16="http://schemas.microsoft.com/office/drawing/2014/main" id="{9F4E58DA-2455-AF62-8DD0-EB8156888D51}"/>
                </a:ext>
              </a:extLst>
            </p:cNvPr>
            <p:cNvSpPr/>
            <p:nvPr/>
          </p:nvSpPr>
          <p:spPr>
            <a:xfrm>
              <a:off x="527822" y="1104459"/>
              <a:ext cx="8078083" cy="1787330"/>
            </a:xfrm>
            <a:prstGeom prst="rect">
              <a:avLst/>
            </a:prstGeom>
            <a:noFill/>
            <a:ln w="28575" cap="flat" cmpd="sng" algn="ctr">
              <a:solidFill>
                <a:schemeClr val="bg2"/>
              </a:solidFill>
              <a:prstDash val="solid"/>
              <a:miter lim="800000"/>
            </a:ln>
            <a:effectLst/>
            <a:extLst>
              <a:ext uri="{909E8E84-426E-40DD-AFC4-6F175D3DCCD1}">
                <a14:hiddenFill xmlns:a14="http://schemas.microsoft.com/office/drawing/2010/main">
                  <a:solidFill>
                    <a:schemeClr val="bg2"/>
                  </a:solidFill>
                </a14:hiddenFill>
              </a:ext>
            </a:extLst>
          </p:spPr>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D409EE1E-F249-EAEB-054D-653BA81111FD}"/>
                </a:ext>
              </a:extLst>
            </p:cNvPr>
            <p:cNvSpPr txBox="1"/>
            <p:nvPr/>
          </p:nvSpPr>
          <p:spPr>
            <a:xfrm>
              <a:off x="524654" y="1104459"/>
              <a:ext cx="8076421" cy="284742"/>
            </a:xfrm>
            <a:prstGeom prst="rect">
              <a:avLst/>
            </a:prstGeom>
            <a:solidFill>
              <a:schemeClr val="bg2"/>
            </a:solid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a:ln>
                    <a:noFill/>
                  </a:ln>
                  <a:solidFill>
                    <a:srgbClr val="000000"/>
                  </a:solidFill>
                  <a:effectLst/>
                  <a:uLnTx/>
                  <a:uFillTx/>
                  <a:latin typeface="Arial"/>
                  <a:ea typeface="+mn-ea"/>
                  <a:cs typeface="+mn-cs"/>
                </a:rPr>
                <a:t>Double SUD (n=43)</a:t>
              </a:r>
            </a:p>
          </p:txBody>
        </p:sp>
        <p:grpSp>
          <p:nvGrpSpPr>
            <p:cNvPr id="102" name="Group 101">
              <a:extLst>
                <a:ext uri="{FF2B5EF4-FFF2-40B4-BE49-F238E27FC236}">
                  <a16:creationId xmlns:a16="http://schemas.microsoft.com/office/drawing/2014/main" id="{98EA3FDC-9C4E-FEB2-FF84-F5EFA0826998}"/>
                </a:ext>
              </a:extLst>
            </p:cNvPr>
            <p:cNvGrpSpPr/>
            <p:nvPr/>
          </p:nvGrpSpPr>
          <p:grpSpPr>
            <a:xfrm>
              <a:off x="5508434" y="1677609"/>
              <a:ext cx="3011708" cy="1149667"/>
              <a:chOff x="9614467" y="2126459"/>
              <a:chExt cx="1852896" cy="1532890"/>
            </a:xfrm>
          </p:grpSpPr>
          <p:sp>
            <p:nvSpPr>
              <p:cNvPr id="73" name="Arrow: Bent-Up 72">
                <a:extLst>
                  <a:ext uri="{FF2B5EF4-FFF2-40B4-BE49-F238E27FC236}">
                    <a16:creationId xmlns:a16="http://schemas.microsoft.com/office/drawing/2014/main" id="{835A82A8-C658-896D-6B71-6433B497BE8A}"/>
                  </a:ext>
                </a:extLst>
              </p:cNvPr>
              <p:cNvSpPr/>
              <p:nvPr/>
            </p:nvSpPr>
            <p:spPr>
              <a:xfrm>
                <a:off x="10141879" y="2461992"/>
                <a:ext cx="865378" cy="581415"/>
              </a:xfrm>
              <a:prstGeom prst="bentUpArrow">
                <a:avLst>
                  <a:gd name="adj1" fmla="val 50000"/>
                  <a:gd name="adj2" fmla="val 24355"/>
                  <a:gd name="adj3" fmla="val 20985"/>
                </a:avLst>
              </a:prstGeom>
              <a:solidFill>
                <a:schemeClr val="bg2"/>
              </a:solidFill>
              <a:ln w="12700" cap="flat" cmpd="sng" algn="ctr">
                <a:solidFill>
                  <a:schemeClr val="tx1"/>
                </a:solid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400" b="1" i="0" u="none" strike="noStrike" kern="0" cap="none" spc="0" normalizeH="0" baseline="0" noProof="0">
                    <a:ln>
                      <a:noFill/>
                    </a:ln>
                    <a:solidFill>
                      <a:srgbClr val="000000"/>
                    </a:solidFill>
                    <a:effectLst/>
                    <a:uLnTx/>
                    <a:uFillTx/>
                    <a:latin typeface="Arial" panose="020B0604020202020204"/>
                    <a:ea typeface="+mn-ea"/>
                    <a:cs typeface="+mn-cs"/>
                  </a:rPr>
                  <a:t>7.2 mg (n=19)</a:t>
                </a:r>
              </a:p>
            </p:txBody>
          </p:sp>
          <p:sp>
            <p:nvSpPr>
              <p:cNvPr id="75" name="Rectangle 74">
                <a:extLst>
                  <a:ext uri="{FF2B5EF4-FFF2-40B4-BE49-F238E27FC236}">
                    <a16:creationId xmlns:a16="http://schemas.microsoft.com/office/drawing/2014/main" id="{0F614D2A-9F5E-AE63-E55A-0970CE3993FD}"/>
                  </a:ext>
                </a:extLst>
              </p:cNvPr>
              <p:cNvSpPr/>
              <p:nvPr/>
            </p:nvSpPr>
            <p:spPr>
              <a:xfrm>
                <a:off x="10737761" y="2126459"/>
                <a:ext cx="729602" cy="303174"/>
              </a:xfrm>
              <a:prstGeom prst="rect">
                <a:avLst/>
              </a:prstGeom>
              <a:solidFill>
                <a:schemeClr val="bg2"/>
              </a:solidFill>
              <a:ln w="12700" cap="flat" cmpd="sng" algn="ctr">
                <a:solidFill>
                  <a:schemeClr val="tx1"/>
                </a:solid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400" b="1" i="0" u="none" strike="noStrike" kern="0" cap="none" spc="0" normalizeH="0" baseline="0" noProof="0">
                    <a:ln>
                      <a:noFill/>
                    </a:ln>
                    <a:solidFill>
                      <a:srgbClr val="000000"/>
                    </a:solidFill>
                    <a:effectLst/>
                    <a:uLnTx/>
                    <a:uFillTx/>
                    <a:latin typeface="Arial" panose="020B0604020202020204"/>
                    <a:ea typeface="+mn-ea"/>
                    <a:cs typeface="+mn-cs"/>
                  </a:rPr>
                  <a:t>15 mg (n=15)</a:t>
                </a:r>
              </a:p>
            </p:txBody>
          </p:sp>
          <p:sp>
            <p:nvSpPr>
              <p:cNvPr id="77" name="Arrow: Bent-Up 76">
                <a:extLst>
                  <a:ext uri="{FF2B5EF4-FFF2-40B4-BE49-F238E27FC236}">
                    <a16:creationId xmlns:a16="http://schemas.microsoft.com/office/drawing/2014/main" id="{5ED0CD69-97E5-E632-A96A-59F25CD22F22}"/>
                  </a:ext>
                </a:extLst>
              </p:cNvPr>
              <p:cNvSpPr/>
              <p:nvPr/>
            </p:nvSpPr>
            <p:spPr>
              <a:xfrm>
                <a:off x="9614467" y="3077934"/>
                <a:ext cx="861089" cy="581415"/>
              </a:xfrm>
              <a:prstGeom prst="bentUpArrow">
                <a:avLst>
                  <a:gd name="adj1" fmla="val 50000"/>
                  <a:gd name="adj2" fmla="val 24355"/>
                  <a:gd name="adj3" fmla="val 20985"/>
                </a:avLst>
              </a:prstGeom>
              <a:solidFill>
                <a:schemeClr val="bg2"/>
              </a:solidFill>
              <a:ln w="12700" cap="flat" cmpd="sng" algn="ctr">
                <a:solidFill>
                  <a:schemeClr val="tx1"/>
                </a:solid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400" b="1" i="0" u="none" strike="noStrike" kern="0" cap="none" spc="0" normalizeH="0" baseline="0" noProof="0">
                    <a:ln>
                      <a:noFill/>
                    </a:ln>
                    <a:solidFill>
                      <a:srgbClr val="000000"/>
                    </a:solidFill>
                    <a:effectLst/>
                    <a:uLnTx/>
                    <a:uFillTx/>
                    <a:latin typeface="Arial" panose="020B0604020202020204"/>
                    <a:ea typeface="+mn-ea"/>
                    <a:cs typeface="+mn-cs"/>
                  </a:rPr>
                  <a:t>2.4 mg (n=9)</a:t>
                </a:r>
              </a:p>
            </p:txBody>
          </p:sp>
        </p:grpSp>
        <p:grpSp>
          <p:nvGrpSpPr>
            <p:cNvPr id="101" name="Group 100">
              <a:extLst>
                <a:ext uri="{FF2B5EF4-FFF2-40B4-BE49-F238E27FC236}">
                  <a16:creationId xmlns:a16="http://schemas.microsoft.com/office/drawing/2014/main" id="{CCD6C7E3-3AF2-B0F0-9618-B210F16705BE}"/>
                </a:ext>
              </a:extLst>
            </p:cNvPr>
            <p:cNvGrpSpPr/>
            <p:nvPr/>
          </p:nvGrpSpPr>
          <p:grpSpPr>
            <a:xfrm>
              <a:off x="725528" y="1508243"/>
              <a:ext cx="4381365" cy="1317863"/>
              <a:chOff x="5452387" y="2024422"/>
              <a:chExt cx="4019402" cy="1618456"/>
            </a:xfrm>
          </p:grpSpPr>
          <p:sp>
            <p:nvSpPr>
              <p:cNvPr id="58" name="Rectangle 57">
                <a:extLst>
                  <a:ext uri="{FF2B5EF4-FFF2-40B4-BE49-F238E27FC236}">
                    <a16:creationId xmlns:a16="http://schemas.microsoft.com/office/drawing/2014/main" id="{4793CF66-A570-0BDA-F0BE-F9B701F35935}"/>
                  </a:ext>
                </a:extLst>
              </p:cNvPr>
              <p:cNvSpPr/>
              <p:nvPr/>
            </p:nvSpPr>
            <p:spPr>
              <a:xfrm>
                <a:off x="6889483" y="2024422"/>
                <a:ext cx="587200" cy="331263"/>
              </a:xfrm>
              <a:prstGeom prst="rect">
                <a:avLst/>
              </a:prstGeom>
              <a:solidFill>
                <a:srgbClr val="D9D9D9"/>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0" normalizeH="0" baseline="0" noProof="0">
                    <a:ln>
                      <a:noFill/>
                    </a:ln>
                    <a:solidFill>
                      <a:srgbClr val="000000"/>
                    </a:solidFill>
                    <a:effectLst/>
                    <a:uLnTx/>
                    <a:uFillTx/>
                    <a:latin typeface="Arial" panose="020B0604020202020204"/>
                    <a:ea typeface="+mn-ea"/>
                    <a:cs typeface="+mn-cs"/>
                  </a:rPr>
                  <a:t>TD</a:t>
                </a:r>
              </a:p>
            </p:txBody>
          </p:sp>
          <p:sp>
            <p:nvSpPr>
              <p:cNvPr id="59" name="Rectangle 58">
                <a:extLst>
                  <a:ext uri="{FF2B5EF4-FFF2-40B4-BE49-F238E27FC236}">
                    <a16:creationId xmlns:a16="http://schemas.microsoft.com/office/drawing/2014/main" id="{9580C357-4C2C-E172-7367-102EF49BA960}"/>
                  </a:ext>
                </a:extLst>
              </p:cNvPr>
              <p:cNvSpPr/>
              <p:nvPr/>
            </p:nvSpPr>
            <p:spPr>
              <a:xfrm>
                <a:off x="7605408" y="2024422"/>
                <a:ext cx="587200" cy="331263"/>
              </a:xfrm>
              <a:prstGeom prst="rect">
                <a:avLst/>
              </a:prstGeom>
              <a:solidFill>
                <a:srgbClr val="D9D9D9"/>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0" normalizeH="0" baseline="0" noProof="0">
                    <a:ln>
                      <a:noFill/>
                    </a:ln>
                    <a:solidFill>
                      <a:srgbClr val="000000"/>
                    </a:solidFill>
                    <a:effectLst/>
                    <a:uLnTx/>
                    <a:uFillTx/>
                    <a:latin typeface="Arial" panose="020B0604020202020204"/>
                    <a:ea typeface="+mn-ea"/>
                    <a:cs typeface="+mn-cs"/>
                  </a:rPr>
                  <a:t>TD</a:t>
                </a:r>
              </a:p>
            </p:txBody>
          </p:sp>
          <p:sp>
            <p:nvSpPr>
              <p:cNvPr id="60" name="Rectangle 59">
                <a:extLst>
                  <a:ext uri="{FF2B5EF4-FFF2-40B4-BE49-F238E27FC236}">
                    <a16:creationId xmlns:a16="http://schemas.microsoft.com/office/drawing/2014/main" id="{DB85711B-0741-B1E0-798A-A2D5C6FA9E5B}"/>
                  </a:ext>
                </a:extLst>
              </p:cNvPr>
              <p:cNvSpPr/>
              <p:nvPr/>
            </p:nvSpPr>
            <p:spPr>
              <a:xfrm>
                <a:off x="8334539" y="2024422"/>
                <a:ext cx="587200" cy="331263"/>
              </a:xfrm>
              <a:prstGeom prst="rect">
                <a:avLst/>
              </a:prstGeom>
              <a:solidFill>
                <a:srgbClr val="D9D9D9"/>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0" normalizeH="0" baseline="0" noProof="0">
                    <a:ln>
                      <a:noFill/>
                    </a:ln>
                    <a:solidFill>
                      <a:srgbClr val="000000"/>
                    </a:solidFill>
                    <a:effectLst/>
                    <a:uLnTx/>
                    <a:uFillTx/>
                    <a:latin typeface="Arial" panose="020B0604020202020204"/>
                    <a:ea typeface="+mn-ea"/>
                    <a:cs typeface="+mn-cs"/>
                  </a:rPr>
                  <a:t>TD</a:t>
                </a:r>
              </a:p>
            </p:txBody>
          </p:sp>
          <p:sp>
            <p:nvSpPr>
              <p:cNvPr id="61" name="Rectangle 60">
                <a:extLst>
                  <a:ext uri="{FF2B5EF4-FFF2-40B4-BE49-F238E27FC236}">
                    <a16:creationId xmlns:a16="http://schemas.microsoft.com/office/drawing/2014/main" id="{3BBBFF10-47D4-F974-ABB1-DC49DC641D0F}"/>
                  </a:ext>
                </a:extLst>
              </p:cNvPr>
              <p:cNvSpPr/>
              <p:nvPr/>
            </p:nvSpPr>
            <p:spPr>
              <a:xfrm>
                <a:off x="6213716" y="2423388"/>
                <a:ext cx="587200" cy="296986"/>
              </a:xfrm>
              <a:prstGeom prst="rect">
                <a:avLst/>
              </a:prstGeom>
              <a:solidFill>
                <a:srgbClr val="D9D9D9"/>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0" normalizeH="0" baseline="0" noProof="0">
                    <a:ln>
                      <a:noFill/>
                    </a:ln>
                    <a:solidFill>
                      <a:srgbClr val="000000"/>
                    </a:solidFill>
                    <a:effectLst/>
                    <a:uLnTx/>
                    <a:uFillTx/>
                    <a:latin typeface="Arial" panose="020B0604020202020204"/>
                    <a:ea typeface="+mn-ea"/>
                    <a:cs typeface="+mn-cs"/>
                  </a:rPr>
                  <a:t>1.0 mg</a:t>
                </a:r>
              </a:p>
            </p:txBody>
          </p:sp>
          <p:sp>
            <p:nvSpPr>
              <p:cNvPr id="62" name="Rectangle 61">
                <a:extLst>
                  <a:ext uri="{FF2B5EF4-FFF2-40B4-BE49-F238E27FC236}">
                    <a16:creationId xmlns:a16="http://schemas.microsoft.com/office/drawing/2014/main" id="{72AF457B-81AB-5C0E-89C6-A4D466C99943}"/>
                  </a:ext>
                </a:extLst>
              </p:cNvPr>
              <p:cNvSpPr/>
              <p:nvPr/>
            </p:nvSpPr>
            <p:spPr>
              <a:xfrm>
                <a:off x="5452387" y="2788077"/>
                <a:ext cx="587200" cy="296986"/>
              </a:xfrm>
              <a:prstGeom prst="rect">
                <a:avLst/>
              </a:prstGeom>
              <a:solidFill>
                <a:schemeClr val="bg1">
                  <a:lumMod val="85000"/>
                </a:schemeClr>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000000"/>
                    </a:solidFill>
                    <a:effectLst/>
                    <a:uLnTx/>
                    <a:uFillTx/>
                    <a:latin typeface="Arial" panose="020B0604020202020204"/>
                    <a:ea typeface="+mn-ea"/>
                    <a:cs typeface="+mn-cs"/>
                  </a:rPr>
                  <a:t>0.27 mg</a:t>
                </a:r>
              </a:p>
            </p:txBody>
          </p:sp>
          <p:sp>
            <p:nvSpPr>
              <p:cNvPr id="63" name="Rectangle 62">
                <a:extLst>
                  <a:ext uri="{FF2B5EF4-FFF2-40B4-BE49-F238E27FC236}">
                    <a16:creationId xmlns:a16="http://schemas.microsoft.com/office/drawing/2014/main" id="{95ADDE40-A077-52C5-46D9-129362E69BDC}"/>
                  </a:ext>
                </a:extLst>
              </p:cNvPr>
              <p:cNvSpPr/>
              <p:nvPr/>
            </p:nvSpPr>
            <p:spPr>
              <a:xfrm>
                <a:off x="5452387" y="3284569"/>
                <a:ext cx="587200" cy="358309"/>
              </a:xfrm>
              <a:prstGeom prst="rect">
                <a:avLst/>
              </a:prstGeom>
              <a:solidFill>
                <a:schemeClr val="accent6"/>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C1</a:t>
                </a:r>
              </a:p>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D1</a:t>
                </a:r>
              </a:p>
            </p:txBody>
          </p:sp>
          <p:sp>
            <p:nvSpPr>
              <p:cNvPr id="64" name="Rectangle 63">
                <a:extLst>
                  <a:ext uri="{FF2B5EF4-FFF2-40B4-BE49-F238E27FC236}">
                    <a16:creationId xmlns:a16="http://schemas.microsoft.com/office/drawing/2014/main" id="{5CF7FA79-0232-4597-E1B1-65A95E18CCD8}"/>
                  </a:ext>
                </a:extLst>
              </p:cNvPr>
              <p:cNvSpPr/>
              <p:nvPr/>
            </p:nvSpPr>
            <p:spPr>
              <a:xfrm>
                <a:off x="7897686" y="3284569"/>
                <a:ext cx="1574103" cy="358309"/>
              </a:xfrm>
              <a:prstGeom prst="rect">
                <a:avLst/>
              </a:prstGeom>
              <a:solidFill>
                <a:schemeClr val="accent6"/>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C2–24</a:t>
                </a:r>
              </a:p>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Q2W (D1, 15)</a:t>
                </a:r>
              </a:p>
            </p:txBody>
          </p:sp>
          <p:cxnSp>
            <p:nvCxnSpPr>
              <p:cNvPr id="67" name="Straight Arrow Connector 66">
                <a:extLst>
                  <a:ext uri="{FF2B5EF4-FFF2-40B4-BE49-F238E27FC236}">
                    <a16:creationId xmlns:a16="http://schemas.microsoft.com/office/drawing/2014/main" id="{B787A47F-3430-9733-1699-6AC141363ECB}"/>
                  </a:ext>
                </a:extLst>
              </p:cNvPr>
              <p:cNvCxnSpPr>
                <a:cxnSpLocks/>
              </p:cNvCxnSpPr>
              <p:nvPr/>
            </p:nvCxnSpPr>
            <p:spPr>
              <a:xfrm>
                <a:off x="8626755" y="2355685"/>
                <a:ext cx="0" cy="923574"/>
              </a:xfrm>
              <a:prstGeom prst="straightConnector1">
                <a:avLst/>
              </a:prstGeom>
              <a:noFill/>
              <a:ln w="19050" cap="flat" cmpd="sng" algn="ctr">
                <a:solidFill>
                  <a:srgbClr val="000000"/>
                </a:solidFill>
                <a:prstDash val="solid"/>
                <a:miter lim="800000"/>
                <a:tailEnd type="triangle"/>
              </a:ln>
              <a:effectLst/>
            </p:spPr>
          </p:cxnSp>
          <p:cxnSp>
            <p:nvCxnSpPr>
              <p:cNvPr id="68" name="Straight Arrow Connector 67">
                <a:extLst>
                  <a:ext uri="{FF2B5EF4-FFF2-40B4-BE49-F238E27FC236}">
                    <a16:creationId xmlns:a16="http://schemas.microsoft.com/office/drawing/2014/main" id="{19E8DC11-4FB8-C7C7-5F6D-04796960EF49}"/>
                  </a:ext>
                </a:extLst>
              </p:cNvPr>
              <p:cNvCxnSpPr>
                <a:cxnSpLocks/>
              </p:cNvCxnSpPr>
              <p:nvPr/>
            </p:nvCxnSpPr>
            <p:spPr>
              <a:xfrm>
                <a:off x="7897686" y="2355685"/>
                <a:ext cx="0" cy="923574"/>
              </a:xfrm>
              <a:prstGeom prst="straightConnector1">
                <a:avLst/>
              </a:prstGeom>
              <a:noFill/>
              <a:ln w="19050" cap="flat" cmpd="sng" algn="ctr">
                <a:solidFill>
                  <a:srgbClr val="000000"/>
                </a:solidFill>
                <a:prstDash val="solid"/>
                <a:miter lim="800000"/>
                <a:tailEnd type="triangle"/>
              </a:ln>
              <a:effectLst/>
            </p:spPr>
          </p:cxnSp>
          <p:cxnSp>
            <p:nvCxnSpPr>
              <p:cNvPr id="69" name="Straight Arrow Connector 68">
                <a:extLst>
                  <a:ext uri="{FF2B5EF4-FFF2-40B4-BE49-F238E27FC236}">
                    <a16:creationId xmlns:a16="http://schemas.microsoft.com/office/drawing/2014/main" id="{6D616E7F-44AB-ED14-ABF9-7BA07F6273F2}"/>
                  </a:ext>
                </a:extLst>
              </p:cNvPr>
              <p:cNvCxnSpPr>
                <a:cxnSpLocks/>
              </p:cNvCxnSpPr>
              <p:nvPr/>
            </p:nvCxnSpPr>
            <p:spPr>
              <a:xfrm>
                <a:off x="7183083" y="2355684"/>
                <a:ext cx="0" cy="923574"/>
              </a:xfrm>
              <a:prstGeom prst="straightConnector1">
                <a:avLst/>
              </a:prstGeom>
              <a:noFill/>
              <a:ln w="19050" cap="flat" cmpd="sng" algn="ctr">
                <a:solidFill>
                  <a:srgbClr val="000000"/>
                </a:solidFill>
                <a:prstDash val="solid"/>
                <a:miter lim="800000"/>
                <a:tailEnd type="triangle"/>
              </a:ln>
              <a:effectLst/>
            </p:spPr>
          </p:cxnSp>
          <p:cxnSp>
            <p:nvCxnSpPr>
              <p:cNvPr id="70" name="Straight Arrow Connector 69">
                <a:extLst>
                  <a:ext uri="{FF2B5EF4-FFF2-40B4-BE49-F238E27FC236}">
                    <a16:creationId xmlns:a16="http://schemas.microsoft.com/office/drawing/2014/main" id="{AA679661-17BF-629D-FBBD-5DFD1412BA2E}"/>
                  </a:ext>
                </a:extLst>
              </p:cNvPr>
              <p:cNvCxnSpPr>
                <a:cxnSpLocks/>
              </p:cNvCxnSpPr>
              <p:nvPr/>
            </p:nvCxnSpPr>
            <p:spPr>
              <a:xfrm>
                <a:off x="6507316" y="2725159"/>
                <a:ext cx="0" cy="554099"/>
              </a:xfrm>
              <a:prstGeom prst="straightConnector1">
                <a:avLst/>
              </a:prstGeom>
              <a:noFill/>
              <a:ln w="19050" cap="flat" cmpd="sng" algn="ctr">
                <a:solidFill>
                  <a:srgbClr val="000000"/>
                </a:solidFill>
                <a:prstDash val="solid"/>
                <a:miter lim="800000"/>
                <a:tailEnd type="triangle"/>
              </a:ln>
              <a:effectLst/>
            </p:spPr>
          </p:cxnSp>
          <p:cxnSp>
            <p:nvCxnSpPr>
              <p:cNvPr id="71" name="Straight Arrow Connector 70">
                <a:extLst>
                  <a:ext uri="{FF2B5EF4-FFF2-40B4-BE49-F238E27FC236}">
                    <a16:creationId xmlns:a16="http://schemas.microsoft.com/office/drawing/2014/main" id="{05B28E7F-080F-0782-A250-67D8460BAA8F}"/>
                  </a:ext>
                </a:extLst>
              </p:cNvPr>
              <p:cNvCxnSpPr>
                <a:cxnSpLocks/>
              </p:cNvCxnSpPr>
              <p:nvPr/>
            </p:nvCxnSpPr>
            <p:spPr>
              <a:xfrm>
                <a:off x="5745987" y="3095396"/>
                <a:ext cx="0" cy="183862"/>
              </a:xfrm>
              <a:prstGeom prst="straightConnector1">
                <a:avLst/>
              </a:prstGeom>
              <a:noFill/>
              <a:ln w="19050" cap="flat" cmpd="sng" algn="ctr">
                <a:solidFill>
                  <a:srgbClr val="000000"/>
                </a:solidFill>
                <a:prstDash val="solid"/>
                <a:miter lim="800000"/>
                <a:tailEnd type="triangle"/>
              </a:ln>
              <a:effectLst/>
            </p:spPr>
          </p:cxnSp>
          <p:sp>
            <p:nvSpPr>
              <p:cNvPr id="99" name="Rectangle 98">
                <a:extLst>
                  <a:ext uri="{FF2B5EF4-FFF2-40B4-BE49-F238E27FC236}">
                    <a16:creationId xmlns:a16="http://schemas.microsoft.com/office/drawing/2014/main" id="{4E29F4AB-D785-ADFE-D1A3-446C054D2706}"/>
                  </a:ext>
                </a:extLst>
              </p:cNvPr>
              <p:cNvSpPr/>
              <p:nvPr/>
            </p:nvSpPr>
            <p:spPr>
              <a:xfrm>
                <a:off x="6213716" y="3284569"/>
                <a:ext cx="587200" cy="358309"/>
              </a:xfrm>
              <a:prstGeom prst="rect">
                <a:avLst/>
              </a:prstGeom>
              <a:solidFill>
                <a:schemeClr val="accent6"/>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C1</a:t>
                </a:r>
              </a:p>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D8</a:t>
                </a:r>
              </a:p>
            </p:txBody>
          </p:sp>
          <p:sp>
            <p:nvSpPr>
              <p:cNvPr id="100" name="Rectangle 99">
                <a:extLst>
                  <a:ext uri="{FF2B5EF4-FFF2-40B4-BE49-F238E27FC236}">
                    <a16:creationId xmlns:a16="http://schemas.microsoft.com/office/drawing/2014/main" id="{6A9D5136-FF06-D6E3-4599-54549391AEED}"/>
                  </a:ext>
                </a:extLst>
              </p:cNvPr>
              <p:cNvSpPr/>
              <p:nvPr/>
            </p:nvSpPr>
            <p:spPr>
              <a:xfrm>
                <a:off x="6889483" y="3284569"/>
                <a:ext cx="587200" cy="358309"/>
              </a:xfrm>
              <a:prstGeom prst="rect">
                <a:avLst/>
              </a:prstGeom>
              <a:solidFill>
                <a:schemeClr val="accent6"/>
              </a:solid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C1</a:t>
                </a:r>
              </a:p>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200" b="1" i="0" u="none" strike="noStrike" kern="0" cap="none" spc="-20" normalizeH="0" baseline="0" noProof="0">
                    <a:ln>
                      <a:noFill/>
                    </a:ln>
                    <a:solidFill>
                      <a:srgbClr val="FFFFFF"/>
                    </a:solidFill>
                    <a:effectLst/>
                    <a:uLnTx/>
                    <a:uFillTx/>
                    <a:latin typeface="Arial" panose="020B0604020202020204"/>
                    <a:ea typeface="+mn-ea"/>
                    <a:cs typeface="+mn-cs"/>
                  </a:rPr>
                  <a:t>D15</a:t>
                </a:r>
              </a:p>
            </p:txBody>
          </p:sp>
        </p:grpSp>
        <p:sp>
          <p:nvSpPr>
            <p:cNvPr id="2" name="Rectangle 1">
              <a:extLst>
                <a:ext uri="{FF2B5EF4-FFF2-40B4-BE49-F238E27FC236}">
                  <a16:creationId xmlns:a16="http://schemas.microsoft.com/office/drawing/2014/main" id="{8C5AAE1B-1E65-15AC-6FE6-7902D8541FC7}"/>
                </a:ext>
              </a:extLst>
            </p:cNvPr>
            <p:cNvSpPr/>
            <p:nvPr/>
          </p:nvSpPr>
          <p:spPr>
            <a:xfrm>
              <a:off x="5578485" y="1443153"/>
              <a:ext cx="2659135" cy="227379"/>
            </a:xfrm>
            <a:prstGeom prst="rect">
              <a:avLst/>
            </a:prstGeom>
            <a:noFill/>
            <a:ln w="12700" cap="flat" cmpd="sng" algn="ctr">
              <a:noFill/>
              <a:prstDash val="solid"/>
              <a:miter lim="800000"/>
            </a:ln>
            <a:effectLst/>
          </p:spPr>
          <p:txBody>
            <a:bodyPr lIns="36000" tIns="36000" rIns="36000" bIns="36000" rtlCol="0" anchor="ctr"/>
            <a:lstStyle/>
            <a:p>
              <a:pPr marL="0" marR="0" lvl="0" indent="0" algn="ctr" defTabSz="914354" rtl="0" eaLnBrk="1" fontAlgn="auto" latinLnBrk="0" hangingPunct="1">
                <a:lnSpc>
                  <a:spcPct val="90000"/>
                </a:lnSpc>
                <a:spcBef>
                  <a:spcPts val="0"/>
                </a:spcBef>
                <a:spcAft>
                  <a:spcPts val="0"/>
                </a:spcAft>
                <a:buClrTx/>
                <a:buSzTx/>
                <a:buFontTx/>
                <a:buNone/>
                <a:tabLst/>
                <a:defRPr/>
              </a:pPr>
              <a:r>
                <a:rPr kumimoji="0" lang="en-IN" sz="1867" b="1" i="0" u="none" strike="noStrike" kern="0" cap="none" spc="0" normalizeH="0" baseline="0" noProof="0">
                  <a:ln>
                    <a:noFill/>
                  </a:ln>
                  <a:solidFill>
                    <a:srgbClr val="000000"/>
                  </a:solidFill>
                  <a:effectLst/>
                  <a:uLnTx/>
                  <a:uFillTx/>
                  <a:latin typeface="Arial" panose="020B0604020202020204"/>
                  <a:ea typeface="+mn-ea"/>
                  <a:cs typeface="+mn-cs"/>
                </a:rPr>
                <a:t>Target Doses: 2.4–15 mg</a:t>
              </a:r>
            </a:p>
          </p:txBody>
        </p:sp>
      </p:grpSp>
      <p:sp>
        <p:nvSpPr>
          <p:cNvPr id="3" name="Title 2">
            <a:extLst>
              <a:ext uri="{FF2B5EF4-FFF2-40B4-BE49-F238E27FC236}">
                <a16:creationId xmlns:a16="http://schemas.microsoft.com/office/drawing/2014/main" id="{480B2440-C15F-8D31-EE24-927839DE4AD0}"/>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Surovatamig Phase 1 Study Design</a:t>
            </a:r>
          </a:p>
        </p:txBody>
      </p:sp>
      <p:sp>
        <p:nvSpPr>
          <p:cNvPr id="22" name="Text Placeholder 7">
            <a:extLst>
              <a:ext uri="{FF2B5EF4-FFF2-40B4-BE49-F238E27FC236}">
                <a16:creationId xmlns:a16="http://schemas.microsoft.com/office/drawing/2014/main" id="{FE618FC7-0EEF-733E-9AC5-BDF928F20820}"/>
              </a:ext>
            </a:extLst>
          </p:cNvPr>
          <p:cNvSpPr txBox="1">
            <a:spLocks/>
          </p:cNvSpPr>
          <p:nvPr/>
        </p:nvSpPr>
        <p:spPr>
          <a:xfrm>
            <a:off x="799296" y="5818235"/>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891"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0" noProof="0" dirty="0">
                <a:ln>
                  <a:noFill/>
                </a:ln>
                <a:solidFill>
                  <a:srgbClr val="000000"/>
                </a:solidFill>
                <a:effectLst/>
                <a:uLnTx/>
                <a:uFillTx/>
                <a:latin typeface="Arial"/>
                <a:ea typeface="+mn-ea"/>
                <a:cs typeface="+mn-cs"/>
              </a:rPr>
              <a:t>NCT04594642; data cutoff: May 19, 2025</a:t>
            </a:r>
          </a:p>
        </p:txBody>
      </p:sp>
      <p:sp>
        <p:nvSpPr>
          <p:cNvPr id="4" name="TextBox 3">
            <a:extLst>
              <a:ext uri="{FF2B5EF4-FFF2-40B4-BE49-F238E27FC236}">
                <a16:creationId xmlns:a16="http://schemas.microsoft.com/office/drawing/2014/main" id="{19EEB1B0-8772-31B2-7586-430001A52534}"/>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39387364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4">
            <a:extLst>
              <a:ext uri="{FF2B5EF4-FFF2-40B4-BE49-F238E27FC236}">
                <a16:creationId xmlns:a16="http://schemas.microsoft.com/office/drawing/2014/main" id="{7CB31ADB-5FE8-4C97-8014-8E5747542C36}"/>
              </a:ext>
            </a:extLst>
          </p:cNvPr>
          <p:cNvGraphicFramePr>
            <a:graphicFrameLocks noGrp="1"/>
          </p:cNvGraphicFramePr>
          <p:nvPr/>
        </p:nvGraphicFramePr>
        <p:xfrm>
          <a:off x="6502620" y="1179456"/>
          <a:ext cx="5126445" cy="4542128"/>
        </p:xfrm>
        <a:graphic>
          <a:graphicData uri="http://schemas.openxmlformats.org/drawingml/2006/table">
            <a:tbl>
              <a:tblPr firstRow="1" bandRow="1">
                <a:tableStyleId>{F2DE63D5-997A-4646-A377-4702673A728D}</a:tableStyleId>
              </a:tblPr>
              <a:tblGrid>
                <a:gridCol w="3785325">
                  <a:extLst>
                    <a:ext uri="{9D8B030D-6E8A-4147-A177-3AD203B41FA5}">
                      <a16:colId xmlns:a16="http://schemas.microsoft.com/office/drawing/2014/main" val="3196226667"/>
                    </a:ext>
                  </a:extLst>
                </a:gridCol>
                <a:gridCol w="1341120">
                  <a:extLst>
                    <a:ext uri="{9D8B030D-6E8A-4147-A177-3AD203B41FA5}">
                      <a16:colId xmlns:a16="http://schemas.microsoft.com/office/drawing/2014/main" val="1470898033"/>
                    </a:ext>
                  </a:extLst>
                </a:gridCol>
              </a:tblGrid>
              <a:tr h="267184">
                <a:tc>
                  <a:txBody>
                    <a:bodyPr/>
                    <a:lstStyle/>
                    <a:p>
                      <a:pPr>
                        <a:lnSpc>
                          <a:spcPct val="100000"/>
                        </a:lnSpc>
                      </a:pPr>
                      <a:r>
                        <a:rPr lang="en-US" sz="1300" b="1">
                          <a:solidFill>
                            <a:schemeClr val="tx1"/>
                          </a:solidFill>
                        </a:rPr>
                        <a:t>Characteristic</a:t>
                      </a:r>
                      <a:endParaRPr lang="en-US" sz="1300" b="1">
                        <a:solidFill>
                          <a:schemeClr val="tx1"/>
                        </a:solidFill>
                        <a:latin typeface="+mn-lt"/>
                      </a:endParaRPr>
                    </a:p>
                  </a:txBody>
                  <a:tcPr marL="162560" marR="162560" marT="0" marB="0" anchor="ctr"/>
                </a:tc>
                <a:tc>
                  <a:txBody>
                    <a:bodyPr/>
                    <a:lstStyle/>
                    <a:p>
                      <a:pPr algn="ctr">
                        <a:lnSpc>
                          <a:spcPct val="100000"/>
                        </a:lnSpc>
                      </a:pPr>
                      <a:r>
                        <a:rPr lang="en-US" sz="1300" b="1">
                          <a:solidFill>
                            <a:schemeClr val="tx1"/>
                          </a:solidFill>
                        </a:rPr>
                        <a:t>N=61</a:t>
                      </a:r>
                      <a:r>
                        <a:rPr lang="en-US" sz="1300" b="1" baseline="30000">
                          <a:solidFill>
                            <a:schemeClr val="tx1"/>
                          </a:solidFill>
                        </a:rPr>
                        <a:t>a</a:t>
                      </a:r>
                      <a:endParaRPr lang="en-US" sz="1300" b="1" baseline="30000">
                        <a:solidFill>
                          <a:schemeClr val="tx1"/>
                        </a:solidFill>
                        <a:latin typeface="+mn-lt"/>
                      </a:endParaRPr>
                    </a:p>
                  </a:txBody>
                  <a:tcPr marL="162560" marR="162560" marT="0" marB="0" anchor="ctr"/>
                </a:tc>
                <a:extLst>
                  <a:ext uri="{0D108BD9-81ED-4DB2-BD59-A6C34878D82A}">
                    <a16:rowId xmlns:a16="http://schemas.microsoft.com/office/drawing/2014/main" val="3478019141"/>
                  </a:ext>
                </a:extLst>
              </a:tr>
              <a:tr h="267184">
                <a:tc>
                  <a:txBody>
                    <a:bodyPr/>
                    <a:lstStyle/>
                    <a:p>
                      <a:pPr>
                        <a:lnSpc>
                          <a:spcPct val="100000"/>
                        </a:lnSpc>
                      </a:pPr>
                      <a:r>
                        <a:rPr lang="en-US" sz="1300">
                          <a:solidFill>
                            <a:schemeClr val="tx1"/>
                          </a:solidFill>
                        </a:rPr>
                        <a:t>Age, median (range), y</a:t>
                      </a:r>
                    </a:p>
                  </a:txBody>
                  <a:tcPr marL="121920" marR="121920" marT="0" marB="0" anchor="ct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300">
                          <a:solidFill>
                            <a:schemeClr val="tx1"/>
                          </a:solidFill>
                        </a:rPr>
                        <a:t>63 (33–86)</a:t>
                      </a:r>
                      <a:endParaRPr lang="en-US" sz="1300">
                        <a:solidFill>
                          <a:schemeClr val="tx1"/>
                        </a:solidFill>
                        <a:latin typeface="+mn-lt"/>
                      </a:endParaRPr>
                    </a:p>
                  </a:txBody>
                  <a:tcPr marL="162560" marR="162560" marT="0" marB="0" anchor="ctr"/>
                </a:tc>
                <a:extLst>
                  <a:ext uri="{0D108BD9-81ED-4DB2-BD59-A6C34878D82A}">
                    <a16:rowId xmlns:a16="http://schemas.microsoft.com/office/drawing/2014/main" val="3197593845"/>
                  </a:ext>
                </a:extLst>
              </a:tr>
              <a:tr h="267184">
                <a:tc>
                  <a:txBody>
                    <a:bodyPr/>
                    <a:lstStyle/>
                    <a:p>
                      <a:pPr marL="0" marR="0">
                        <a:lnSpc>
                          <a:spcPct val="100000"/>
                        </a:lnSpc>
                        <a:spcBef>
                          <a:spcPts val="0"/>
                        </a:spcBef>
                        <a:spcAft>
                          <a:spcPts val="0"/>
                        </a:spcAft>
                      </a:pPr>
                      <a:r>
                        <a:rPr lang="en-US" sz="1300">
                          <a:solidFill>
                            <a:schemeClr val="tx1"/>
                          </a:solidFill>
                          <a:effectLst/>
                        </a:rPr>
                        <a:t>ECOG PS 2, </a:t>
                      </a:r>
                      <a:r>
                        <a:rPr lang="en-US" sz="1300">
                          <a:solidFill>
                            <a:schemeClr val="tx1"/>
                          </a:solidFill>
                        </a:rPr>
                        <a:t>n (%)</a:t>
                      </a:r>
                      <a:endParaRPr lang="en-US" sz="13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rPr>
                        <a:t>2 (3)</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extLst>
                  <a:ext uri="{0D108BD9-81ED-4DB2-BD59-A6C34878D82A}">
                    <a16:rowId xmlns:a16="http://schemas.microsoft.com/office/drawing/2014/main" val="3422188940"/>
                  </a:ext>
                </a:extLst>
              </a:tr>
              <a:tr h="267184">
                <a:tc>
                  <a:txBody>
                    <a:bodyPr/>
                    <a:lstStyle/>
                    <a:p>
                      <a:pPr marL="0" marR="0">
                        <a:lnSpc>
                          <a:spcPct val="100000"/>
                        </a:lnSpc>
                        <a:spcBef>
                          <a:spcPts val="0"/>
                        </a:spcBef>
                        <a:spcAft>
                          <a:spcPts val="0"/>
                        </a:spcAft>
                      </a:pPr>
                      <a:r>
                        <a:rPr lang="en-US" sz="1300">
                          <a:solidFill>
                            <a:schemeClr val="tx1"/>
                          </a:solidFill>
                          <a:effectLst/>
                        </a:rPr>
                        <a:t>Ann Arbor stage III–IV,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rPr>
                        <a:t>49 (80)</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extLst>
                  <a:ext uri="{0D108BD9-81ED-4DB2-BD59-A6C34878D82A}">
                    <a16:rowId xmlns:a16="http://schemas.microsoft.com/office/drawing/2014/main" val="1461719014"/>
                  </a:ext>
                </a:extLst>
              </a:tr>
              <a:tr h="267184">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300">
                          <a:solidFill>
                            <a:schemeClr val="tx1"/>
                          </a:solidFill>
                          <a:effectLst/>
                        </a:rPr>
                        <a:t>CD20-</a:t>
                      </a:r>
                      <a:r>
                        <a:rPr lang="en-US" sz="1300" baseline="0">
                          <a:solidFill>
                            <a:schemeClr val="tx1"/>
                          </a:solidFill>
                          <a:effectLst/>
                        </a:rPr>
                        <a:t>negative disease at study entry, n (%)</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rPr>
                        <a:t>10 (16)</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extLst>
                  <a:ext uri="{0D108BD9-81ED-4DB2-BD59-A6C34878D82A}">
                    <a16:rowId xmlns:a16="http://schemas.microsoft.com/office/drawing/2014/main" val="1343431020"/>
                  </a:ext>
                </a:extLst>
              </a:tr>
              <a:tr h="267184">
                <a:tc>
                  <a:txBody>
                    <a:bodyPr/>
                    <a:lstStyle/>
                    <a:p>
                      <a:pPr marL="0" marR="0">
                        <a:lnSpc>
                          <a:spcPct val="100000"/>
                        </a:lnSpc>
                        <a:spcBef>
                          <a:spcPts val="0"/>
                        </a:spcBef>
                        <a:spcAft>
                          <a:spcPts val="0"/>
                        </a:spcAft>
                      </a:pPr>
                      <a:r>
                        <a:rPr lang="en-US" sz="1300">
                          <a:solidFill>
                            <a:schemeClr val="tx1"/>
                          </a:solidFill>
                          <a:effectLst/>
                        </a:rPr>
                        <a:t>Bulky disease,</a:t>
                      </a:r>
                      <a:r>
                        <a:rPr lang="en-US" sz="1300" baseline="30000">
                          <a:solidFill>
                            <a:schemeClr val="tx1"/>
                          </a:solidFill>
                          <a:effectLst/>
                        </a:rPr>
                        <a:t>b</a:t>
                      </a:r>
                      <a:r>
                        <a:rPr lang="en-US" sz="1300">
                          <a:solidFill>
                            <a:schemeClr val="tx1"/>
                          </a:solidFill>
                          <a:effectLst/>
                        </a:rPr>
                        <a:t>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rPr>
                        <a:t>13 (21)</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extLst>
                  <a:ext uri="{0D108BD9-81ED-4DB2-BD59-A6C34878D82A}">
                    <a16:rowId xmlns:a16="http://schemas.microsoft.com/office/drawing/2014/main" val="3436003"/>
                  </a:ext>
                </a:extLst>
              </a:tr>
              <a:tr h="267184">
                <a:tc>
                  <a:txBody>
                    <a:bodyPr/>
                    <a:lstStyle/>
                    <a:p>
                      <a:pPr marL="0" marR="0">
                        <a:lnSpc>
                          <a:spcPct val="100000"/>
                        </a:lnSpc>
                        <a:spcBef>
                          <a:spcPts val="0"/>
                        </a:spcBef>
                        <a:spcAft>
                          <a:spcPts val="0"/>
                        </a:spcAft>
                      </a:pPr>
                      <a:r>
                        <a:rPr lang="en-US" sz="1300">
                          <a:solidFill>
                            <a:schemeClr val="tx1"/>
                          </a:solidFill>
                          <a:effectLst/>
                          <a:latin typeface="+mn-lt"/>
                          <a:ea typeface="Calibri" panose="020F0502020204030204" pitchFamily="34" charset="0"/>
                          <a:cs typeface="Times New Roman" panose="02020603050405020304" pitchFamily="18" charset="0"/>
                        </a:rPr>
                        <a:t>POD24, n (%)</a:t>
                      </a: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latin typeface="+mn-lt"/>
                          <a:ea typeface="Calibri" panose="020F0502020204030204" pitchFamily="34" charset="0"/>
                          <a:cs typeface="Times New Roman" panose="02020603050405020304" pitchFamily="18" charset="0"/>
                        </a:rPr>
                        <a:t>22 (36)</a:t>
                      </a:r>
                    </a:p>
                  </a:txBody>
                  <a:tcPr marL="121920" marR="121920" marT="0" marB="0" anchor="ctr"/>
                </a:tc>
                <a:extLst>
                  <a:ext uri="{0D108BD9-81ED-4DB2-BD59-A6C34878D82A}">
                    <a16:rowId xmlns:a16="http://schemas.microsoft.com/office/drawing/2014/main" val="1614435903"/>
                  </a:ext>
                </a:extLst>
              </a:tr>
              <a:tr h="267184">
                <a:tc>
                  <a:txBody>
                    <a:bodyPr/>
                    <a:lstStyle/>
                    <a:p>
                      <a:pPr marL="0" marR="0">
                        <a:lnSpc>
                          <a:spcPct val="100000"/>
                        </a:lnSpc>
                        <a:spcBef>
                          <a:spcPts val="0"/>
                        </a:spcBef>
                        <a:spcAft>
                          <a:spcPts val="0"/>
                        </a:spcAft>
                      </a:pPr>
                      <a:r>
                        <a:rPr lang="en-US" sz="1300">
                          <a:solidFill>
                            <a:schemeClr val="tx1"/>
                          </a:solidFill>
                          <a:effectLst/>
                        </a:rPr>
                        <a:t>Median prior lines of therapy (range)</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pPr>
                      <a:r>
                        <a:rPr lang="en-US" sz="1300">
                          <a:solidFill>
                            <a:schemeClr val="tx1"/>
                          </a:solidFill>
                          <a:effectLst/>
                        </a:rPr>
                        <a:t>3 (2–11)</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extLst>
                  <a:ext uri="{0D108BD9-81ED-4DB2-BD59-A6C34878D82A}">
                    <a16:rowId xmlns:a16="http://schemas.microsoft.com/office/drawing/2014/main" val="769302802"/>
                  </a:ext>
                </a:extLst>
              </a:tr>
              <a:tr h="267184">
                <a:tc>
                  <a:txBody>
                    <a:bodyPr/>
                    <a:lstStyle/>
                    <a:p>
                      <a:pPr marL="609585" marR="0" lvl="1" indent="0">
                        <a:lnSpc>
                          <a:spcPct val="100000"/>
                        </a:lnSpc>
                        <a:spcBef>
                          <a:spcPts val="0"/>
                        </a:spcBef>
                        <a:spcAft>
                          <a:spcPts val="0"/>
                        </a:spcAft>
                      </a:pPr>
                      <a:r>
                        <a:rPr lang="en-US" sz="1300">
                          <a:solidFill>
                            <a:schemeClr val="tx1"/>
                          </a:solidFill>
                          <a:effectLst/>
                        </a:rPr>
                        <a:t>3–4 lines,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27 (44)</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2831513722"/>
                  </a:ext>
                </a:extLst>
              </a:tr>
              <a:tr h="267184">
                <a:tc>
                  <a:txBody>
                    <a:bodyPr/>
                    <a:lstStyle/>
                    <a:p>
                      <a:pPr marL="609585" marR="0" lvl="1" indent="0">
                        <a:lnSpc>
                          <a:spcPct val="100000"/>
                        </a:lnSpc>
                        <a:spcBef>
                          <a:spcPts val="0"/>
                        </a:spcBef>
                        <a:spcAft>
                          <a:spcPts val="0"/>
                        </a:spcAft>
                      </a:pPr>
                      <a:r>
                        <a:rPr lang="en-US" sz="1300">
                          <a:solidFill>
                            <a:schemeClr val="tx1"/>
                          </a:solidFill>
                          <a:effectLst/>
                        </a:rPr>
                        <a:t>≥5 lines,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9 (15)</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955275764"/>
                  </a:ext>
                </a:extLst>
              </a:tr>
              <a:tr h="267184">
                <a:tc>
                  <a:txBody>
                    <a:bodyPr/>
                    <a:lstStyle/>
                    <a:p>
                      <a:pPr marL="0" marR="0" indent="0">
                        <a:lnSpc>
                          <a:spcPct val="100000"/>
                        </a:lnSpc>
                        <a:spcBef>
                          <a:spcPts val="0"/>
                        </a:spcBef>
                        <a:spcAft>
                          <a:spcPts val="0"/>
                        </a:spcAft>
                      </a:pPr>
                      <a:r>
                        <a:rPr lang="en-US" sz="1300">
                          <a:solidFill>
                            <a:schemeClr val="tx1"/>
                          </a:solidFill>
                          <a:effectLst/>
                        </a:rPr>
                        <a:t>Refractory to last line of therapy,</a:t>
                      </a:r>
                      <a:r>
                        <a:rPr lang="en-US" sz="1300" baseline="30000">
                          <a:solidFill>
                            <a:schemeClr val="tx1"/>
                          </a:solidFill>
                          <a:effectLst/>
                        </a:rPr>
                        <a:t>c</a:t>
                      </a:r>
                      <a:r>
                        <a:rPr lang="en-US" sz="1300">
                          <a:solidFill>
                            <a:schemeClr val="tx1"/>
                          </a:solidFill>
                          <a:effectLst/>
                        </a:rPr>
                        <a:t>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32 (52)</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2241001751"/>
                  </a:ext>
                </a:extLst>
              </a:tr>
              <a:tr h="267184">
                <a:tc>
                  <a:txBody>
                    <a:bodyPr/>
                    <a:lstStyle/>
                    <a:p>
                      <a:pPr marL="0" marR="0" indent="0">
                        <a:lnSpc>
                          <a:spcPct val="100000"/>
                        </a:lnSpc>
                        <a:spcBef>
                          <a:spcPts val="0"/>
                        </a:spcBef>
                        <a:spcAft>
                          <a:spcPts val="0"/>
                        </a:spcAft>
                      </a:pPr>
                      <a:r>
                        <a:rPr lang="en-US" sz="1300">
                          <a:solidFill>
                            <a:schemeClr val="tx1"/>
                          </a:solidFill>
                          <a:effectLst/>
                        </a:rPr>
                        <a:t>Prior types of treatment, n (%)</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3325126066"/>
                  </a:ext>
                </a:extLst>
              </a:tr>
              <a:tr h="267184">
                <a:tc>
                  <a:txBody>
                    <a:bodyPr/>
                    <a:lstStyle/>
                    <a:p>
                      <a:pPr marL="609585" marR="0" lvl="1" indent="0" algn="l" defTabSz="609585" rtl="0" eaLnBrk="1" fontAlgn="auto" latinLnBrk="0" hangingPunct="1">
                        <a:lnSpc>
                          <a:spcPct val="100000"/>
                        </a:lnSpc>
                        <a:spcBef>
                          <a:spcPts val="0"/>
                        </a:spcBef>
                        <a:spcAft>
                          <a:spcPts val="0"/>
                        </a:spcAft>
                        <a:buClrTx/>
                        <a:buSzTx/>
                        <a:buFontTx/>
                        <a:buNone/>
                        <a:tabLst/>
                        <a:defRPr/>
                      </a:pPr>
                      <a:r>
                        <a:rPr lang="en-US" sz="1300">
                          <a:solidFill>
                            <a:schemeClr val="tx1"/>
                          </a:solidFill>
                          <a:effectLst/>
                          <a:latin typeface="+mn-lt"/>
                          <a:ea typeface="Calibri" panose="020F0502020204030204" pitchFamily="34" charset="0"/>
                          <a:cs typeface="Times New Roman" panose="02020603050405020304" pitchFamily="18" charset="0"/>
                        </a:rPr>
                        <a:t>R-CHOP</a:t>
                      </a: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latin typeface="+mn-lt"/>
                          <a:ea typeface="Times New Roman" panose="02020603050405020304" pitchFamily="18" charset="0"/>
                          <a:cs typeface="Times New Roman" panose="02020603050405020304" pitchFamily="18" charset="0"/>
                        </a:rPr>
                        <a:t>37 (61)</a:t>
                      </a:r>
                    </a:p>
                  </a:txBody>
                  <a:tcPr marL="121920" marR="121920" marT="0" marB="0" anchor="ctr"/>
                </a:tc>
                <a:extLst>
                  <a:ext uri="{0D108BD9-81ED-4DB2-BD59-A6C34878D82A}">
                    <a16:rowId xmlns:a16="http://schemas.microsoft.com/office/drawing/2014/main" val="3821414901"/>
                  </a:ext>
                </a:extLst>
              </a:tr>
              <a:tr h="267184">
                <a:tc>
                  <a:txBody>
                    <a:bodyPr/>
                    <a:lstStyle/>
                    <a:p>
                      <a:pPr marL="609585" marR="0" lvl="1" indent="0">
                        <a:lnSpc>
                          <a:spcPct val="100000"/>
                        </a:lnSpc>
                        <a:spcBef>
                          <a:spcPts val="0"/>
                        </a:spcBef>
                        <a:spcAft>
                          <a:spcPts val="0"/>
                        </a:spcAft>
                      </a:pPr>
                      <a:r>
                        <a:rPr lang="en-US" sz="1300" baseline="0">
                          <a:solidFill>
                            <a:schemeClr val="tx1"/>
                          </a:solidFill>
                          <a:effectLst/>
                        </a:rPr>
                        <a:t>Lenalidomide</a:t>
                      </a:r>
                      <a:endParaRPr lang="en-US" sz="1300" baseline="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baseline="0">
                          <a:solidFill>
                            <a:schemeClr val="tx1"/>
                          </a:solidFill>
                          <a:effectLst/>
                        </a:rPr>
                        <a:t>26 (43)</a:t>
                      </a:r>
                      <a:endParaRPr lang="en-US" sz="1300" baseline="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860409336"/>
                  </a:ext>
                </a:extLst>
              </a:tr>
              <a:tr h="267184">
                <a:tc>
                  <a:txBody>
                    <a:bodyPr/>
                    <a:lstStyle/>
                    <a:p>
                      <a:pPr marL="609585" marR="0" lvl="1" indent="0" algn="l" defTabSz="609585" rtl="0" eaLnBrk="1" fontAlgn="auto" latinLnBrk="0" hangingPunct="1">
                        <a:lnSpc>
                          <a:spcPct val="100000"/>
                        </a:lnSpc>
                        <a:spcBef>
                          <a:spcPts val="0"/>
                        </a:spcBef>
                        <a:spcAft>
                          <a:spcPts val="0"/>
                        </a:spcAft>
                        <a:buClrTx/>
                        <a:buSzTx/>
                        <a:buFontTx/>
                        <a:buNone/>
                        <a:tabLst/>
                        <a:defRPr/>
                      </a:pPr>
                      <a:r>
                        <a:rPr lang="en-US" sz="1300">
                          <a:solidFill>
                            <a:schemeClr val="tx1"/>
                          </a:solidFill>
                          <a:effectLst/>
                        </a:rPr>
                        <a:t>CD19-directed CAR T</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7 (11)</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2972032466"/>
                  </a:ext>
                </a:extLst>
              </a:tr>
              <a:tr h="267184">
                <a:tc>
                  <a:txBody>
                    <a:bodyPr/>
                    <a:lstStyle/>
                    <a:p>
                      <a:pPr marL="609585" marR="0" lvl="1" indent="0">
                        <a:lnSpc>
                          <a:spcPct val="100000"/>
                        </a:lnSpc>
                        <a:spcBef>
                          <a:spcPts val="0"/>
                        </a:spcBef>
                        <a:spcAft>
                          <a:spcPts val="0"/>
                        </a:spcAft>
                      </a:pPr>
                      <a:r>
                        <a:rPr lang="en-US" sz="1300">
                          <a:solidFill>
                            <a:schemeClr val="tx1"/>
                          </a:solidFill>
                          <a:effectLst/>
                        </a:rPr>
                        <a:t>CD20 TCE</a:t>
                      </a:r>
                      <a:endParaRPr lang="en-US" sz="13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5 (8)</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2134902820"/>
                  </a:ext>
                </a:extLst>
              </a:tr>
              <a:tr h="267184">
                <a:tc>
                  <a:txBody>
                    <a:bodyPr/>
                    <a:lstStyle/>
                    <a:p>
                      <a:pPr marL="608965" marR="0" lvl="1" indent="0">
                        <a:lnSpc>
                          <a:spcPct val="100000"/>
                        </a:lnSpc>
                        <a:spcBef>
                          <a:spcPts val="0"/>
                        </a:spcBef>
                        <a:spcAft>
                          <a:spcPts val="0"/>
                        </a:spcAft>
                      </a:pPr>
                      <a:r>
                        <a:rPr lang="en-US" sz="1300">
                          <a:solidFill>
                            <a:schemeClr val="tx1"/>
                          </a:solidFill>
                          <a:effectLst/>
                        </a:rPr>
                        <a:t>Allogeneic or autologous SCT</a:t>
                      </a:r>
                      <a:endParaRPr lang="en-US" sz="1300" baseline="30000">
                        <a:solidFill>
                          <a:schemeClr val="tx1"/>
                        </a:solidFill>
                        <a:effectLst/>
                        <a:latin typeface="+mn-lt"/>
                        <a:ea typeface="Calibri" panose="020F0502020204030204" pitchFamily="34" charset="0"/>
                        <a:cs typeface="Times New Roman" panose="02020603050405020304" pitchFamily="18" charset="0"/>
                      </a:endParaRPr>
                    </a:p>
                  </a:txBody>
                  <a:tcPr marL="121920" marR="121920" marT="0" marB="0" anchor="ctr"/>
                </a:tc>
                <a:tc>
                  <a:txBody>
                    <a:bodyPr/>
                    <a:lstStyle/>
                    <a:p>
                      <a:pPr marL="0" marR="0" algn="ctr">
                        <a:lnSpc>
                          <a:spcPct val="100000"/>
                        </a:lnSpc>
                        <a:spcBef>
                          <a:spcPts val="0"/>
                        </a:spcBef>
                        <a:spcAft>
                          <a:spcPts val="0"/>
                        </a:spcAft>
                        <a:tabLst>
                          <a:tab pos="0" algn="l"/>
                        </a:tabLst>
                      </a:pPr>
                      <a:r>
                        <a:rPr lang="en-US" sz="1300">
                          <a:solidFill>
                            <a:schemeClr val="tx1"/>
                          </a:solidFill>
                          <a:effectLst/>
                        </a:rPr>
                        <a:t>3 (5)</a:t>
                      </a:r>
                      <a:endParaRPr lang="en-US" sz="1300">
                        <a:solidFill>
                          <a:schemeClr val="tx1"/>
                        </a:solidFill>
                        <a:effectLst/>
                        <a:latin typeface="+mn-lt"/>
                        <a:ea typeface="Times New Roman" panose="02020603050405020304" pitchFamily="18" charset="0"/>
                        <a:cs typeface="Times New Roman" panose="02020603050405020304" pitchFamily="18" charset="0"/>
                      </a:endParaRPr>
                    </a:p>
                  </a:txBody>
                  <a:tcPr marL="121920" marR="121920" marT="0" marB="0" anchor="ctr"/>
                </a:tc>
                <a:extLst>
                  <a:ext uri="{0D108BD9-81ED-4DB2-BD59-A6C34878D82A}">
                    <a16:rowId xmlns:a16="http://schemas.microsoft.com/office/drawing/2014/main" val="1554995535"/>
                  </a:ext>
                </a:extLst>
              </a:tr>
            </a:tbl>
          </a:graphicData>
        </a:graphic>
      </p:graphicFrame>
      <p:sp>
        <p:nvSpPr>
          <p:cNvPr id="4" name="Rectangle 3">
            <a:extLst>
              <a:ext uri="{FF2B5EF4-FFF2-40B4-BE49-F238E27FC236}">
                <a16:creationId xmlns:a16="http://schemas.microsoft.com/office/drawing/2014/main" id="{C6F1B13C-FECD-E89E-72B0-78E5FFAD1DE3}"/>
              </a:ext>
            </a:extLst>
          </p:cNvPr>
          <p:cNvSpPr/>
          <p:nvPr/>
        </p:nvSpPr>
        <p:spPr>
          <a:xfrm>
            <a:off x="6502620" y="4916309"/>
            <a:ext cx="5120640" cy="533816"/>
          </a:xfrm>
          <a:prstGeom prst="rect">
            <a:avLst/>
          </a:prstGeom>
          <a:noFill/>
          <a:ln w="28575">
            <a:solidFill>
              <a:srgbClr val="FFA5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E768A1A2-6563-68E9-9D58-0034084477AE}"/>
              </a:ext>
            </a:extLst>
          </p:cNvPr>
          <p:cNvSpPr/>
          <p:nvPr/>
        </p:nvSpPr>
        <p:spPr>
          <a:xfrm>
            <a:off x="6502620" y="3578215"/>
            <a:ext cx="5120640" cy="280416"/>
          </a:xfrm>
          <a:prstGeom prst="rect">
            <a:avLst/>
          </a:prstGeom>
          <a:noFill/>
          <a:ln w="28575">
            <a:solidFill>
              <a:srgbClr val="FFA5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6532FF31-DD75-91C4-D8CD-1557F4E8650E}"/>
              </a:ext>
            </a:extLst>
          </p:cNvPr>
          <p:cNvSpPr/>
          <p:nvPr/>
        </p:nvSpPr>
        <p:spPr>
          <a:xfrm>
            <a:off x="6502620" y="2800313"/>
            <a:ext cx="5120640" cy="506444"/>
          </a:xfrm>
          <a:prstGeom prst="rect">
            <a:avLst/>
          </a:prstGeom>
          <a:noFill/>
          <a:ln w="28575">
            <a:solidFill>
              <a:srgbClr val="FFA5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E657ACCA-FFE8-5E5B-A3F5-B2122A36C24A}"/>
              </a:ext>
            </a:extLst>
          </p:cNvPr>
          <p:cNvSpPr txBox="1"/>
          <p:nvPr/>
        </p:nvSpPr>
        <p:spPr>
          <a:xfrm>
            <a:off x="470350" y="5015660"/>
            <a:ext cx="5879244" cy="666977"/>
          </a:xfrm>
          <a:prstGeom prst="rect">
            <a:avLst/>
          </a:prstGeom>
          <a:noFill/>
        </p:spPr>
        <p:txBody>
          <a:bodyPr wrap="square">
            <a:spAutoFit/>
          </a:bodyPr>
          <a:lstStyle/>
          <a:p>
            <a:pPr marL="230712" marR="0" lvl="0" indent="-230712" algn="l" defTabSz="609585" rtl="0" eaLnBrk="1" fontAlgn="auto" latinLnBrk="0" hangingPunct="1">
              <a:lnSpc>
                <a:spcPct val="100000"/>
              </a:lnSpc>
              <a:spcBef>
                <a:spcPts val="0"/>
              </a:spcBef>
              <a:spcAft>
                <a:spcPts val="1600"/>
              </a:spcAft>
              <a:buClr>
                <a:srgbClr val="830051"/>
              </a:buClr>
              <a:buSzTx/>
              <a:buFont typeface="Arial" panose="020B0604020202020204" pitchFamily="34" charset="0"/>
              <a:buChar char="•"/>
              <a:tabLst/>
              <a:defRPr/>
            </a:pPr>
            <a:r>
              <a:rPr kumimoji="0" lang="en-US" sz="1867" b="0" i="0" u="none" strike="noStrike" kern="1200" cap="none" spc="0" normalizeH="0" baseline="0" noProof="0">
                <a:ln>
                  <a:noFill/>
                </a:ln>
                <a:solidFill>
                  <a:srgbClr val="000000"/>
                </a:solidFill>
                <a:effectLst/>
                <a:uLnTx/>
                <a:uFillTx/>
                <a:latin typeface="Arial"/>
                <a:ea typeface="+mn-ea"/>
                <a:cs typeface="+mn-cs"/>
              </a:rPr>
              <a:t>Median study follow-up for TDs ≥2.4 mg: </a:t>
            </a:r>
            <a:br>
              <a:rPr kumimoji="0" lang="en-US" sz="1867" b="0" i="0" u="none" strike="noStrike" kern="1200" cap="none" spc="0" normalizeH="0" baseline="0" noProof="0">
                <a:ln>
                  <a:noFill/>
                </a:ln>
                <a:solidFill>
                  <a:srgbClr val="000000"/>
                </a:solidFill>
                <a:effectLst/>
                <a:uLnTx/>
                <a:uFillTx/>
                <a:latin typeface="Arial"/>
                <a:ea typeface="+mn-ea"/>
                <a:cs typeface="+mn-cs"/>
              </a:rPr>
            </a:br>
            <a:r>
              <a:rPr kumimoji="0" lang="en-US" sz="1867" b="0" i="0" u="none" strike="noStrike" kern="1200" cap="none" spc="0" normalizeH="0" baseline="0" noProof="0">
                <a:ln>
                  <a:noFill/>
                </a:ln>
                <a:solidFill>
                  <a:srgbClr val="000000"/>
                </a:solidFill>
                <a:effectLst/>
                <a:uLnTx/>
                <a:uFillTx/>
                <a:latin typeface="Arial"/>
                <a:ea typeface="+mn-ea"/>
                <a:cs typeface="+mn-cs"/>
              </a:rPr>
              <a:t>16 mo (range 1–40)</a:t>
            </a:r>
            <a:endParaRPr kumimoji="0" lang="en-US" sz="1867" b="0" i="0" u="none" strike="sngStrike" kern="1200" cap="none" spc="0" normalizeH="0" baseline="0" noProof="0">
              <a:ln>
                <a:noFill/>
              </a:ln>
              <a:solidFill>
                <a:srgbClr val="000000"/>
              </a:solidFill>
              <a:effectLst/>
              <a:uLnTx/>
              <a:uFillTx/>
              <a:latin typeface="Arial"/>
              <a:ea typeface="+mn-ea"/>
              <a:cs typeface="+mn-cs"/>
            </a:endParaRPr>
          </a:p>
        </p:txBody>
      </p:sp>
      <p:grpSp>
        <p:nvGrpSpPr>
          <p:cNvPr id="27" name="Group 26">
            <a:extLst>
              <a:ext uri="{FF2B5EF4-FFF2-40B4-BE49-F238E27FC236}">
                <a16:creationId xmlns:a16="http://schemas.microsoft.com/office/drawing/2014/main" id="{EFFFEB1D-84A8-52F8-55AB-6F606C76278C}"/>
              </a:ext>
            </a:extLst>
          </p:cNvPr>
          <p:cNvGrpSpPr/>
          <p:nvPr/>
        </p:nvGrpSpPr>
        <p:grpSpPr>
          <a:xfrm>
            <a:off x="546202" y="1179295"/>
            <a:ext cx="5745409" cy="3462496"/>
            <a:chOff x="320123" y="738743"/>
            <a:chExt cx="4401922" cy="2569130"/>
          </a:xfrm>
        </p:grpSpPr>
        <p:sp>
          <p:nvSpPr>
            <p:cNvPr id="12" name="Rectangle 11">
              <a:extLst>
                <a:ext uri="{FF2B5EF4-FFF2-40B4-BE49-F238E27FC236}">
                  <a16:creationId xmlns:a16="http://schemas.microsoft.com/office/drawing/2014/main" id="{2930894C-692B-7D90-33D7-F17CCB36E7BC}"/>
                </a:ext>
              </a:extLst>
            </p:cNvPr>
            <p:cNvSpPr/>
            <p:nvPr/>
          </p:nvSpPr>
          <p:spPr>
            <a:xfrm>
              <a:off x="320123" y="1679536"/>
              <a:ext cx="2096205" cy="1628337"/>
            </a:xfrm>
            <a:prstGeom prst="rect">
              <a:avLst/>
            </a:prstGeom>
            <a:solidFill>
              <a:schemeClr val="bg1"/>
            </a:solidFill>
            <a:ln>
              <a:solidFill>
                <a:srgbClr val="68D2DF"/>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l" defTabSz="609585" rtl="0" eaLnBrk="1" fontAlgn="auto" latinLnBrk="0" hangingPunct="1">
                <a:lnSpc>
                  <a:spcPct val="90000"/>
                </a:lnSpc>
                <a:spcBef>
                  <a:spcPts val="0"/>
                </a:spcBef>
                <a:spcAft>
                  <a:spcPts val="400"/>
                </a:spcAft>
                <a:buClr>
                  <a:srgbClr val="830051"/>
                </a:buClr>
                <a:buSzTx/>
                <a:buFontTx/>
                <a:buNone/>
                <a:tabLst/>
                <a:defRPr/>
              </a:pPr>
              <a:r>
                <a:rPr kumimoji="0" lang="en-US" sz="1467" b="1" i="0" u="none" strike="noStrike" kern="1200" cap="none" spc="0" normalizeH="0" baseline="0" noProof="0">
                  <a:ln>
                    <a:noFill/>
                  </a:ln>
                  <a:solidFill>
                    <a:srgbClr val="000000"/>
                  </a:solidFill>
                  <a:effectLst/>
                  <a:uLnTx/>
                  <a:uFillTx/>
                  <a:latin typeface="Arial"/>
                  <a:ea typeface="+mn-ea"/>
                  <a:cs typeface="+mn-cs"/>
                </a:rPr>
                <a:t>20 patients </a:t>
              </a:r>
            </a:p>
            <a:p>
              <a:pPr marL="0" marR="0" lvl="0" indent="0" algn="l" defTabSz="609585" rtl="0" eaLnBrk="1" fontAlgn="auto" latinLnBrk="0" hangingPunct="1">
                <a:lnSpc>
                  <a:spcPct val="90000"/>
                </a:lnSpc>
                <a:spcBef>
                  <a:spcPts val="0"/>
                </a:spcBef>
                <a:spcAft>
                  <a:spcPts val="400"/>
                </a:spcAft>
                <a:buClr>
                  <a:srgbClr val="830051"/>
                </a:buClr>
                <a:buSzTx/>
                <a:buFontTx/>
                <a:buNone/>
                <a:tabLst/>
                <a:defRPr/>
              </a:pPr>
              <a:r>
                <a:rPr kumimoji="0" lang="en-US" sz="1467" b="1" i="0" u="none" strike="noStrike" kern="1200" cap="none" spc="0" normalizeH="0" baseline="0" noProof="0">
                  <a:ln>
                    <a:noFill/>
                  </a:ln>
                  <a:solidFill>
                    <a:srgbClr val="000000"/>
                  </a:solidFill>
                  <a:effectLst/>
                  <a:uLnTx/>
                  <a:uFillTx/>
                  <a:latin typeface="Arial"/>
                  <a:ea typeface="+mn-ea"/>
                  <a:cs typeface="+mn-cs"/>
                </a:rPr>
                <a:t>discontinued treatment:</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Disease progression (n=8)</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Physician decision (n=4)</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AEs (n=3)</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Withdrawal by patient (n=2)</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Treatment delay (n=1)</a:t>
              </a:r>
            </a:p>
            <a:p>
              <a:pPr marL="365751" marR="0" lvl="0" indent="-243834" algn="l" defTabSz="609585" rtl="0" eaLnBrk="1" fontAlgn="auto" latinLnBrk="0" hangingPunct="1">
                <a:lnSpc>
                  <a:spcPct val="90000"/>
                </a:lnSpc>
                <a:spcBef>
                  <a:spcPts val="0"/>
                </a:spcBef>
                <a:spcAft>
                  <a:spcPts val="533"/>
                </a:spcAft>
                <a:buClr>
                  <a:srgbClr val="000000"/>
                </a:buClr>
                <a:buSzTx/>
                <a:buFont typeface="Arial" panose="020B0604020202020204" pitchFamily="34" charset="0"/>
                <a:buChar char="•"/>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Other (n=2)</a:t>
              </a:r>
            </a:p>
          </p:txBody>
        </p:sp>
        <p:cxnSp>
          <p:nvCxnSpPr>
            <p:cNvPr id="14" name="Straight Arrow Connector 13">
              <a:extLst>
                <a:ext uri="{FF2B5EF4-FFF2-40B4-BE49-F238E27FC236}">
                  <a16:creationId xmlns:a16="http://schemas.microsoft.com/office/drawing/2014/main" id="{459E55C3-FEAE-1075-6E1D-37689CCD4A54}"/>
                </a:ext>
              </a:extLst>
            </p:cNvPr>
            <p:cNvCxnSpPr>
              <a:cxnSpLocks/>
            </p:cNvCxnSpPr>
            <p:nvPr/>
          </p:nvCxnSpPr>
          <p:spPr>
            <a:xfrm>
              <a:off x="2756273" y="1230612"/>
              <a:ext cx="515627" cy="407084"/>
            </a:xfrm>
            <a:prstGeom prst="straightConnector1">
              <a:avLst/>
            </a:prstGeom>
            <a:ln>
              <a:solidFill>
                <a:schemeClr val="accent1">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57B8A153-A4FC-A739-5850-0EAA01E90D65}"/>
                </a:ext>
              </a:extLst>
            </p:cNvPr>
            <p:cNvSpPr/>
            <p:nvPr/>
          </p:nvSpPr>
          <p:spPr>
            <a:xfrm>
              <a:off x="2629647" y="1679535"/>
              <a:ext cx="2092398" cy="1628337"/>
            </a:xfrm>
            <a:prstGeom prst="rect">
              <a:avLst/>
            </a:prstGeom>
            <a:solidFill>
              <a:schemeClr val="bg1"/>
            </a:solidFill>
            <a:ln>
              <a:solidFill>
                <a:srgbClr val="68D2DF"/>
              </a:solidFill>
            </a:ln>
          </p:spPr>
          <p:style>
            <a:lnRef idx="2">
              <a:schemeClr val="accent3">
                <a:shade val="15000"/>
              </a:schemeClr>
            </a:lnRef>
            <a:fillRef idx="1">
              <a:schemeClr val="accent3"/>
            </a:fillRef>
            <a:effectRef idx="0">
              <a:schemeClr val="accent3"/>
            </a:effectRef>
            <a:fontRef idx="minor">
              <a:schemeClr val="lt1"/>
            </a:fontRef>
          </p:style>
          <p:txBody>
            <a:bodyPr rIns="0" rtlCol="0" anchor="ctr"/>
            <a:lstStyle/>
            <a:p>
              <a:pPr marL="0" marR="0" lvl="0" indent="0" algn="ctr" defTabSz="609585" rtl="0" eaLnBrk="1" fontAlgn="auto" latinLnBrk="0" hangingPunct="1">
                <a:lnSpc>
                  <a:spcPct val="90000"/>
                </a:lnSpc>
                <a:spcBef>
                  <a:spcPts val="0"/>
                </a:spcBef>
                <a:spcAft>
                  <a:spcPts val="1200"/>
                </a:spcAft>
                <a:buClr>
                  <a:srgbClr val="830051"/>
                </a:buClr>
                <a:buSzTx/>
                <a:buFontTx/>
                <a:buNone/>
                <a:tabLst/>
                <a:defRPr/>
              </a:pPr>
              <a:r>
                <a:rPr kumimoji="0" lang="en-US" sz="1467" b="1" i="0" u="none" strike="noStrike" kern="1200" cap="none" spc="0" normalizeH="0" baseline="0" noProof="0">
                  <a:ln>
                    <a:noFill/>
                  </a:ln>
                  <a:solidFill>
                    <a:srgbClr val="000000"/>
                  </a:solidFill>
                  <a:effectLst/>
                  <a:uLnTx/>
                  <a:uFillTx/>
                  <a:latin typeface="Arial"/>
                  <a:ea typeface="+mn-ea"/>
                  <a:cs typeface="+mn-cs"/>
                </a:rPr>
                <a:t>11 patients completed treatment</a:t>
              </a:r>
            </a:p>
            <a:p>
              <a:pPr marL="0" marR="0" lvl="0" indent="0" algn="ctr" defTabSz="609585" rtl="0" eaLnBrk="1" fontAlgn="auto" latinLnBrk="0" hangingPunct="1">
                <a:lnSpc>
                  <a:spcPct val="90000"/>
                </a:lnSpc>
                <a:spcBef>
                  <a:spcPts val="0"/>
                </a:spcBef>
                <a:spcAft>
                  <a:spcPts val="1200"/>
                </a:spcAft>
                <a:buClr>
                  <a:srgbClr val="830051"/>
                </a:buClr>
                <a:buSzTx/>
                <a:buFontTx/>
                <a:buNone/>
                <a:tabLst/>
                <a:defRPr/>
              </a:pPr>
              <a:r>
                <a:rPr kumimoji="0" lang="en-US" sz="1467" b="0" i="0" u="none" strike="noStrike" kern="1200" cap="none" spc="0" normalizeH="0" baseline="0" noProof="0">
                  <a:ln>
                    <a:noFill/>
                  </a:ln>
                  <a:solidFill>
                    <a:srgbClr val="000000"/>
                  </a:solidFill>
                  <a:effectLst/>
                  <a:uLnTx/>
                  <a:uFillTx/>
                  <a:latin typeface="Arial"/>
                  <a:ea typeface="+mn-ea"/>
                  <a:cs typeface="+mn-cs"/>
                </a:rPr>
                <a:t>and</a:t>
              </a:r>
            </a:p>
            <a:p>
              <a:pPr marL="0" marR="0" lvl="0" indent="0" algn="ctr" defTabSz="609585" rtl="0" eaLnBrk="1" fontAlgn="auto" latinLnBrk="0" hangingPunct="1">
                <a:lnSpc>
                  <a:spcPct val="90000"/>
                </a:lnSpc>
                <a:spcBef>
                  <a:spcPts val="0"/>
                </a:spcBef>
                <a:spcAft>
                  <a:spcPts val="400"/>
                </a:spcAft>
                <a:buClr>
                  <a:srgbClr val="830051"/>
                </a:buClr>
                <a:buSzTx/>
                <a:buFontTx/>
                <a:buNone/>
                <a:tabLst/>
                <a:defRPr/>
              </a:pPr>
              <a:r>
                <a:rPr kumimoji="0" lang="en-US" sz="1467" b="1" i="0" u="none" strike="noStrike" kern="1200" cap="none" spc="0" normalizeH="0" baseline="0" noProof="0">
                  <a:ln>
                    <a:noFill/>
                  </a:ln>
                  <a:solidFill>
                    <a:srgbClr val="000000"/>
                  </a:solidFill>
                  <a:effectLst/>
                  <a:uLnTx/>
                  <a:uFillTx/>
                  <a:latin typeface="Arial"/>
                  <a:ea typeface="+mn-ea"/>
                  <a:cs typeface="+mn-cs"/>
                </a:rPr>
                <a:t>30 patients remain on treatment</a:t>
              </a:r>
            </a:p>
          </p:txBody>
        </p:sp>
        <p:sp>
          <p:nvSpPr>
            <p:cNvPr id="10" name="Rectangle 9">
              <a:extLst>
                <a:ext uri="{FF2B5EF4-FFF2-40B4-BE49-F238E27FC236}">
                  <a16:creationId xmlns:a16="http://schemas.microsoft.com/office/drawing/2014/main" id="{CA8BED03-1F9A-08A4-B28C-C6B753B3628A}"/>
                </a:ext>
              </a:extLst>
            </p:cNvPr>
            <p:cNvSpPr/>
            <p:nvPr/>
          </p:nvSpPr>
          <p:spPr>
            <a:xfrm>
              <a:off x="1296813" y="738743"/>
              <a:ext cx="2428676" cy="457200"/>
            </a:xfrm>
            <a:prstGeom prst="rect">
              <a:avLst/>
            </a:prstGeom>
            <a:solidFill>
              <a:schemeClr val="bg1"/>
            </a:solidFill>
            <a:ln>
              <a:solidFill>
                <a:srgbClr val="68D2DF"/>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000000"/>
                  </a:solidFill>
                  <a:effectLst/>
                  <a:uLnTx/>
                  <a:uFillTx/>
                  <a:latin typeface="Arial"/>
                  <a:ea typeface="+mn-ea"/>
                  <a:cs typeface="+mn-cs"/>
                </a:rPr>
                <a:t>61 patients received ≥1 dose of surovatamig</a:t>
              </a:r>
            </a:p>
          </p:txBody>
        </p:sp>
      </p:grpSp>
      <p:sp>
        <p:nvSpPr>
          <p:cNvPr id="11" name="Title 2">
            <a:extLst>
              <a:ext uri="{FF2B5EF4-FFF2-40B4-BE49-F238E27FC236}">
                <a16:creationId xmlns:a16="http://schemas.microsoft.com/office/drawing/2014/main" id="{696CD3F2-BCA8-090E-2570-6A4CD315A7C5}"/>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Patients Were Heavily Pretreated</a:t>
            </a:r>
          </a:p>
        </p:txBody>
      </p:sp>
      <p:sp>
        <p:nvSpPr>
          <p:cNvPr id="22" name="Text Placeholder 7">
            <a:extLst>
              <a:ext uri="{FF2B5EF4-FFF2-40B4-BE49-F238E27FC236}">
                <a16:creationId xmlns:a16="http://schemas.microsoft.com/office/drawing/2014/main" id="{21921C8F-1622-BE57-6B3F-C68EF5FFB788}"/>
              </a:ext>
            </a:extLst>
          </p:cNvPr>
          <p:cNvSpPr txBox="1">
            <a:spLocks/>
          </p:cNvSpPr>
          <p:nvPr/>
        </p:nvSpPr>
        <p:spPr>
          <a:xfrm>
            <a:off x="799298" y="5867294"/>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a</a:t>
            </a:r>
            <a:r>
              <a:rPr kumimoji="0" lang="en-US" sz="1067" b="0" i="0" u="none" strike="noStrike" kern="1200" cap="none" spc="0" normalizeH="0" baseline="0" noProof="0" dirty="0" err="1">
                <a:ln>
                  <a:noFill/>
                </a:ln>
                <a:solidFill>
                  <a:srgbClr val="000000"/>
                </a:solidFill>
                <a:effectLst/>
                <a:uLnTx/>
                <a:uFillTx/>
                <a:latin typeface="Arial"/>
                <a:ea typeface="+mn-ea"/>
                <a:cs typeface="+mn-cs"/>
              </a:rPr>
              <a:t>Racial</a:t>
            </a:r>
            <a:r>
              <a:rPr kumimoji="0" lang="en-US" sz="1067" b="0" i="0" u="none" strike="noStrike" kern="1200" cap="none" spc="0" normalizeH="0" baseline="0" noProof="0" dirty="0">
                <a:ln>
                  <a:noFill/>
                </a:ln>
                <a:solidFill>
                  <a:srgbClr val="000000"/>
                </a:solidFill>
                <a:effectLst/>
                <a:uLnTx/>
                <a:uFillTx/>
                <a:latin typeface="Arial"/>
                <a:ea typeface="+mn-ea"/>
                <a:cs typeface="+mn-cs"/>
              </a:rPr>
              <a:t> demographics included White (56%), Asian (38%), Black or African American (2%), and not reported (5%); 59% of study participants were male, 41% were female</a:t>
            </a:r>
            <a:br>
              <a:rPr kumimoji="0" lang="en-US" sz="1067" b="0" i="0" u="none" strike="noStrike" kern="1200" cap="none" spc="0" normalizeH="0" baseline="0" noProof="0" dirty="0">
                <a:ln>
                  <a:noFill/>
                </a:ln>
                <a:solidFill>
                  <a:srgbClr val="000000"/>
                </a:solidFill>
                <a:effectLst/>
                <a:uLnTx/>
                <a:uFillTx/>
                <a:latin typeface="Arial"/>
                <a:ea typeface="+mn-ea"/>
                <a:cs typeface="+mn-cs"/>
              </a:rPr>
            </a:br>
            <a:r>
              <a:rPr kumimoji="0" lang="en-US" sz="1067" b="0" i="0" u="none" strike="noStrike" kern="1200" cap="none" spc="0" normalizeH="0" baseline="30000" noProof="0" dirty="0" err="1">
                <a:ln>
                  <a:noFill/>
                </a:ln>
                <a:solidFill>
                  <a:srgbClr val="000000"/>
                </a:solidFill>
                <a:effectLst/>
                <a:uLnTx/>
                <a:uFillTx/>
                <a:latin typeface="Arial"/>
                <a:ea typeface="+mn-ea"/>
                <a:cs typeface="+mn-cs"/>
              </a:rPr>
              <a:t>b</a:t>
            </a:r>
            <a:r>
              <a:rPr kumimoji="0" lang="en-US" sz="1067" b="0" i="0" u="none" strike="noStrike" kern="1200" cap="none" spc="0" normalizeH="0" baseline="0" noProof="0" dirty="0" err="1">
                <a:ln>
                  <a:noFill/>
                </a:ln>
                <a:solidFill>
                  <a:srgbClr val="000000"/>
                </a:solidFill>
                <a:effectLst/>
                <a:uLnTx/>
                <a:uFillTx/>
                <a:latin typeface="Arial"/>
                <a:ea typeface="+mn-ea"/>
                <a:cs typeface="+mn-cs"/>
              </a:rPr>
              <a:t>Defined</a:t>
            </a:r>
            <a:r>
              <a:rPr kumimoji="0" lang="en-US" sz="1067" b="0" i="0" u="none" strike="noStrike" kern="1200" cap="none" spc="0" normalizeH="0" baseline="0" noProof="0" dirty="0">
                <a:ln>
                  <a:noFill/>
                </a:ln>
                <a:solidFill>
                  <a:srgbClr val="000000"/>
                </a:solidFill>
                <a:effectLst/>
                <a:uLnTx/>
                <a:uFillTx/>
                <a:latin typeface="Arial"/>
                <a:ea typeface="+mn-ea"/>
                <a:cs typeface="+mn-cs"/>
              </a:rPr>
              <a:t> as having the longest diameter ≥7 cm at baseline target lesion assessment or having 3 or more lesions that are ≥3 cm each </a:t>
            </a:r>
          </a:p>
          <a:p>
            <a:pPr marL="0" marR="0" lvl="0" indent="0" algn="l" defTabSz="457189" rtl="0" eaLnBrk="1" fontAlgn="auto" latinLnBrk="0" hangingPunct="1">
              <a:lnSpc>
                <a:spcPct val="100000"/>
              </a:lnSpc>
              <a:spcBef>
                <a:spcPts val="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c</a:t>
            </a:r>
            <a:r>
              <a:rPr kumimoji="0" lang="en-US" sz="1067" b="0" i="0" u="none" strike="noStrike" kern="1200" cap="none" spc="0" normalizeH="0" baseline="0" noProof="0" dirty="0" err="1">
                <a:ln>
                  <a:noFill/>
                </a:ln>
                <a:solidFill>
                  <a:srgbClr val="000000"/>
                </a:solidFill>
                <a:effectLst/>
                <a:uLnTx/>
                <a:uFillTx/>
                <a:latin typeface="Arial"/>
                <a:ea typeface="+mn-ea"/>
                <a:cs typeface="+mn-cs"/>
              </a:rPr>
              <a:t>Defined</a:t>
            </a:r>
            <a:r>
              <a:rPr kumimoji="0" lang="en-US" sz="1067" b="0" i="0" u="none" strike="noStrike" kern="1200" cap="none" spc="0" normalizeH="0" baseline="0" noProof="0" dirty="0">
                <a:ln>
                  <a:noFill/>
                </a:ln>
                <a:solidFill>
                  <a:srgbClr val="000000"/>
                </a:solidFill>
                <a:effectLst/>
                <a:uLnTx/>
                <a:uFillTx/>
                <a:latin typeface="Arial"/>
                <a:ea typeface="+mn-ea"/>
                <a:cs typeface="+mn-cs"/>
              </a:rPr>
              <a:t> as SD/PD as best response from last prior line of therapy or if disease progression occurred within 6 months of the last prior cancer therapy end date</a:t>
            </a:r>
          </a:p>
        </p:txBody>
      </p:sp>
      <p:cxnSp>
        <p:nvCxnSpPr>
          <p:cNvPr id="23" name="Straight Arrow Connector 22">
            <a:extLst>
              <a:ext uri="{FF2B5EF4-FFF2-40B4-BE49-F238E27FC236}">
                <a16:creationId xmlns:a16="http://schemas.microsoft.com/office/drawing/2014/main" id="{DD18C410-FDE7-0EA3-D4D4-3C29023F0DC6}"/>
              </a:ext>
            </a:extLst>
          </p:cNvPr>
          <p:cNvCxnSpPr>
            <a:cxnSpLocks/>
          </p:cNvCxnSpPr>
          <p:nvPr/>
        </p:nvCxnSpPr>
        <p:spPr>
          <a:xfrm flipH="1">
            <a:off x="2446529" y="1840576"/>
            <a:ext cx="672999" cy="548640"/>
          </a:xfrm>
          <a:prstGeom prst="straightConnector1">
            <a:avLst/>
          </a:prstGeom>
          <a:ln>
            <a:solidFill>
              <a:schemeClr val="accent1">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FED2809-176E-80F3-34E9-FD0CE7B87CAB}"/>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35843240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2198F-AA00-2501-5D53-35868654AB30}"/>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0D05C82-4A82-772F-0191-EDBF0432A90D}"/>
              </a:ext>
            </a:extLst>
          </p:cNvPr>
          <p:cNvGraphicFramePr/>
          <p:nvPr/>
        </p:nvGraphicFramePr>
        <p:xfrm>
          <a:off x="455084" y="943219"/>
          <a:ext cx="11074400" cy="419643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57741A6-4DD4-1BFA-3BDE-BFB28F362CD1}"/>
              </a:ext>
            </a:extLst>
          </p:cNvPr>
          <p:cNvSpPr txBox="1"/>
          <p:nvPr/>
        </p:nvSpPr>
        <p:spPr>
          <a:xfrm>
            <a:off x="5782422" y="1519534"/>
            <a:ext cx="1269167" cy="54386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90.9%</a:t>
            </a:r>
          </a:p>
        </p:txBody>
      </p:sp>
      <p:sp>
        <p:nvSpPr>
          <p:cNvPr id="9" name="TextBox 8">
            <a:extLst>
              <a:ext uri="{FF2B5EF4-FFF2-40B4-BE49-F238E27FC236}">
                <a16:creationId xmlns:a16="http://schemas.microsoft.com/office/drawing/2014/main" id="{5326A615-C27D-F5C4-FB24-0F9E0A52162F}"/>
              </a:ext>
            </a:extLst>
          </p:cNvPr>
          <p:cNvSpPr txBox="1"/>
          <p:nvPr/>
        </p:nvSpPr>
        <p:spPr>
          <a:xfrm>
            <a:off x="2924298" y="1258509"/>
            <a:ext cx="1269167" cy="54386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100%</a:t>
            </a:r>
          </a:p>
        </p:txBody>
      </p:sp>
      <p:sp>
        <p:nvSpPr>
          <p:cNvPr id="11" name="TextBox 10">
            <a:extLst>
              <a:ext uri="{FF2B5EF4-FFF2-40B4-BE49-F238E27FC236}">
                <a16:creationId xmlns:a16="http://schemas.microsoft.com/office/drawing/2014/main" id="{01CC1767-DCC8-1708-EDB0-F5B9B8B05FC9}"/>
              </a:ext>
            </a:extLst>
          </p:cNvPr>
          <p:cNvSpPr txBox="1"/>
          <p:nvPr/>
        </p:nvSpPr>
        <p:spPr>
          <a:xfrm>
            <a:off x="686400" y="5139658"/>
            <a:ext cx="11060176" cy="10568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4939" marR="0" lvl="0" indent="-234939" algn="l" defTabSz="914354" rtl="0" eaLnBrk="1" fontAlgn="auto" latinLnBrk="0" hangingPunct="1">
              <a:lnSpc>
                <a:spcPct val="100000"/>
              </a:lnSpc>
              <a:spcBef>
                <a:spcPts val="0"/>
              </a:spcBef>
              <a:spcAft>
                <a:spcPts val="800"/>
              </a:spcAft>
              <a:buClr>
                <a:srgbClr val="830051"/>
              </a:buClr>
              <a:buSzTx/>
              <a:buFont typeface="Arial" panose="020B0604020202020204" pitchFamily="34" charset="0"/>
              <a:buChar char="•"/>
              <a:tabLst/>
              <a:defRPr/>
            </a:pPr>
            <a:r>
              <a:rPr kumimoji="0" lang="en-US" sz="1867" b="0" i="0" u="none" strike="noStrike" kern="1200" cap="none" spc="0" normalizeH="0" baseline="0" noProof="0">
                <a:ln>
                  <a:noFill/>
                </a:ln>
                <a:solidFill>
                  <a:srgbClr val="000000"/>
                </a:solidFill>
                <a:effectLst/>
                <a:uLnTx/>
                <a:uFillTx/>
                <a:latin typeface="Arial"/>
                <a:ea typeface="+mn-ea"/>
                <a:cs typeface="Arial"/>
              </a:rPr>
              <a:t>ORR/CR rate for patients who received ≥2.4 mg was 96%/92%</a:t>
            </a:r>
          </a:p>
          <a:p>
            <a:pPr marL="234939" marR="0" lvl="0" indent="-234939" algn="l" defTabSz="914354" rtl="0" eaLnBrk="1" fontAlgn="auto" latinLnBrk="0" hangingPunct="1">
              <a:lnSpc>
                <a:spcPct val="100000"/>
              </a:lnSpc>
              <a:spcBef>
                <a:spcPts val="0"/>
              </a:spcBef>
              <a:spcAft>
                <a:spcPts val="400"/>
              </a:spcAft>
              <a:buClr>
                <a:srgbClr val="830051"/>
              </a:buClr>
              <a:buSzTx/>
              <a:buFont typeface="Arial" panose="020B0604020202020204" pitchFamily="34" charset="0"/>
              <a:buChar char="•"/>
              <a:tabLst/>
              <a:defRPr/>
            </a:pPr>
            <a:r>
              <a:rPr kumimoji="0" lang="en-US" sz="1867" b="0" i="0" u="none" strike="noStrike" kern="1200" cap="none" spc="0" normalizeH="0" baseline="0" noProof="0">
                <a:ln>
                  <a:noFill/>
                </a:ln>
                <a:solidFill>
                  <a:srgbClr val="000000"/>
                </a:solidFill>
                <a:effectLst/>
                <a:uLnTx/>
                <a:uFillTx/>
                <a:latin typeface="Arial"/>
                <a:ea typeface="+mn-ea"/>
                <a:cs typeface="Arial"/>
              </a:rPr>
              <a:t>In the ITT population, ORR/CR rates were 100%/93%, 87%/83% and 100%/100% in the </a:t>
            </a:r>
            <a:br>
              <a:rPr kumimoji="0" lang="en-US" sz="1867" b="0" i="0" u="none" strike="noStrike" kern="1200" cap="none" spc="0" normalizeH="0" baseline="0" noProof="0">
                <a:ln>
                  <a:noFill/>
                </a:ln>
                <a:solidFill>
                  <a:srgbClr val="000000"/>
                </a:solidFill>
                <a:effectLst/>
                <a:uLnTx/>
                <a:uFillTx/>
                <a:latin typeface="Arial"/>
                <a:ea typeface="+mn-ea"/>
                <a:cs typeface="Arial"/>
              </a:rPr>
            </a:br>
            <a:r>
              <a:rPr kumimoji="0" lang="en-US" sz="1867" b="0" i="0" u="none" strike="noStrike" kern="1200" cap="none" spc="0" normalizeH="0" baseline="0" noProof="0">
                <a:ln>
                  <a:noFill/>
                </a:ln>
                <a:solidFill>
                  <a:srgbClr val="000000"/>
                </a:solidFill>
                <a:effectLst/>
                <a:uLnTx/>
                <a:uFillTx/>
                <a:latin typeface="Arial"/>
                <a:ea typeface="+mn-ea"/>
                <a:cs typeface="Arial"/>
              </a:rPr>
              <a:t>2.4-mg, 7.2-mg and 15-mg cohorts, respectively</a:t>
            </a:r>
            <a:r>
              <a:rPr kumimoji="0" lang="en-US" sz="1867" b="0" i="0" u="none" strike="noStrike" kern="1200" cap="none" spc="0" normalizeH="0" baseline="30000" noProof="0">
                <a:ln>
                  <a:noFill/>
                </a:ln>
                <a:solidFill>
                  <a:srgbClr val="000000"/>
                </a:solidFill>
                <a:effectLst/>
                <a:uLnTx/>
                <a:uFillTx/>
                <a:latin typeface="Arial"/>
                <a:ea typeface="+mn-ea"/>
                <a:cs typeface="Arial"/>
              </a:rPr>
              <a:t>a</a:t>
            </a:r>
            <a:endParaRPr kumimoji="0" lang="en-GB" sz="1867" b="0" i="0" u="none" strike="sngStrike" kern="1200" cap="none" spc="0" normalizeH="0" baseline="30000" noProof="0">
              <a:ln>
                <a:noFill/>
              </a:ln>
              <a:solidFill>
                <a:srgbClr val="000000"/>
              </a:solidFill>
              <a:effectLst/>
              <a:uLnTx/>
              <a:uFillTx/>
              <a:latin typeface="Arial"/>
              <a:ea typeface="+mn-ea"/>
              <a:cs typeface="Arial"/>
            </a:endParaRPr>
          </a:p>
        </p:txBody>
      </p:sp>
      <p:sp>
        <p:nvSpPr>
          <p:cNvPr id="2" name="Title 2">
            <a:extLst>
              <a:ext uri="{FF2B5EF4-FFF2-40B4-BE49-F238E27FC236}">
                <a16:creationId xmlns:a16="http://schemas.microsoft.com/office/drawing/2014/main" id="{3CF0D5C6-D06D-9F79-80B6-35CC388EDDFD}"/>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High Response Rates Observed at All Target Doses</a:t>
            </a:r>
          </a:p>
        </p:txBody>
      </p:sp>
      <p:sp>
        <p:nvSpPr>
          <p:cNvPr id="18" name="TextBox 17">
            <a:extLst>
              <a:ext uri="{FF2B5EF4-FFF2-40B4-BE49-F238E27FC236}">
                <a16:creationId xmlns:a16="http://schemas.microsoft.com/office/drawing/2014/main" id="{76BCD4D5-CACE-1F5F-671F-F5A67ED48A3E}"/>
              </a:ext>
            </a:extLst>
          </p:cNvPr>
          <p:cNvSpPr txBox="1"/>
          <p:nvPr/>
        </p:nvSpPr>
        <p:spPr>
          <a:xfrm>
            <a:off x="8650541" y="1258509"/>
            <a:ext cx="1269167" cy="54386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ORR:</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467" b="1" i="0" u="none" strike="noStrike" kern="0" cap="none" spc="0" normalizeH="0" baseline="0" noProof="0">
                <a:ln>
                  <a:noFill/>
                </a:ln>
                <a:solidFill>
                  <a:srgbClr val="000000"/>
                </a:solidFill>
                <a:effectLst/>
                <a:uLnTx/>
                <a:uFillTx/>
                <a:latin typeface="Arial"/>
                <a:ea typeface="+mn-ea"/>
                <a:cs typeface="+mn-cs"/>
              </a:rPr>
              <a:t>100%</a:t>
            </a:r>
          </a:p>
        </p:txBody>
      </p:sp>
      <p:sp>
        <p:nvSpPr>
          <p:cNvPr id="3" name="Text Placeholder 7">
            <a:extLst>
              <a:ext uri="{FF2B5EF4-FFF2-40B4-BE49-F238E27FC236}">
                <a16:creationId xmlns:a16="http://schemas.microsoft.com/office/drawing/2014/main" id="{8B28E401-4A61-6215-4ADA-607A54C83E02}"/>
              </a:ext>
            </a:extLst>
          </p:cNvPr>
          <p:cNvSpPr txBox="1">
            <a:spLocks/>
          </p:cNvSpPr>
          <p:nvPr/>
        </p:nvSpPr>
        <p:spPr>
          <a:xfrm>
            <a:off x="764409" y="5825317"/>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a</a:t>
            </a:r>
            <a:r>
              <a:rPr kumimoji="0" lang="en-US" sz="1067" b="0" i="0" u="none" strike="noStrike" kern="1200" cap="none" spc="0" normalizeH="0" baseline="0" noProof="0" dirty="0" err="1">
                <a:ln>
                  <a:noFill/>
                </a:ln>
                <a:solidFill>
                  <a:srgbClr val="000000"/>
                </a:solidFill>
                <a:effectLst/>
                <a:uLnTx/>
                <a:uFillTx/>
                <a:latin typeface="Arial"/>
                <a:ea typeface="+mn-ea"/>
                <a:cs typeface="+mn-cs"/>
              </a:rPr>
              <a:t>ITT</a:t>
            </a:r>
            <a:r>
              <a:rPr kumimoji="0" lang="en-US" sz="1067" b="0" i="0" u="none" strike="noStrike" kern="1200" cap="none" spc="0" normalizeH="0" baseline="0" noProof="0" dirty="0">
                <a:ln>
                  <a:noFill/>
                </a:ln>
                <a:solidFill>
                  <a:srgbClr val="000000"/>
                </a:solidFill>
                <a:effectLst/>
                <a:uLnTx/>
                <a:uFillTx/>
                <a:latin typeface="Arial"/>
                <a:ea typeface="+mn-ea"/>
                <a:cs typeface="+mn-cs"/>
              </a:rPr>
              <a:t> population includes 1 additional patient who discontinued prior to response assessment due to AE at 7.2 mg TD</a:t>
            </a:r>
            <a:endParaRPr kumimoji="0" lang="en-US" sz="1067" b="0" i="0" u="none" strike="sngStrike" kern="1200" cap="none" spc="0" normalizeH="0" baseline="0" noProof="0" dirty="0">
              <a:ln>
                <a:noFill/>
              </a:ln>
              <a:solidFill>
                <a:srgbClr val="000000"/>
              </a:solidFill>
              <a:effectLst/>
              <a:uLnTx/>
              <a:uFillTx/>
              <a:latin typeface="Arial"/>
              <a:ea typeface="+mn-ea"/>
              <a:cs typeface="+mn-cs"/>
            </a:endParaRPr>
          </a:p>
        </p:txBody>
      </p:sp>
      <p:sp>
        <p:nvSpPr>
          <p:cNvPr id="4" name="TextBox 3">
            <a:extLst>
              <a:ext uri="{FF2B5EF4-FFF2-40B4-BE49-F238E27FC236}">
                <a16:creationId xmlns:a16="http://schemas.microsoft.com/office/drawing/2014/main" id="{AF424E31-665E-4251-651E-3869AFAEFCCA}"/>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30910332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A8E8B-19D6-475A-C997-D9C81E822514}"/>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FFE0D783-ABAE-66B9-4610-D8D6D3EE6B8E}"/>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High CR Rates Overall and in High-Risk Populations </a:t>
            </a:r>
            <a:b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b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for TD ≥2.4 mg</a:t>
            </a:r>
          </a:p>
        </p:txBody>
      </p:sp>
      <p:graphicFrame>
        <p:nvGraphicFramePr>
          <p:cNvPr id="14" name="Table 13">
            <a:extLst>
              <a:ext uri="{FF2B5EF4-FFF2-40B4-BE49-F238E27FC236}">
                <a16:creationId xmlns:a16="http://schemas.microsoft.com/office/drawing/2014/main" id="{7401773D-8DF8-94F7-8AC7-169500E857EA}"/>
              </a:ext>
            </a:extLst>
          </p:cNvPr>
          <p:cNvGraphicFramePr>
            <a:graphicFrameLocks noGrp="1"/>
          </p:cNvGraphicFramePr>
          <p:nvPr/>
        </p:nvGraphicFramePr>
        <p:xfrm>
          <a:off x="558800" y="1719751"/>
          <a:ext cx="11074401" cy="3926538"/>
        </p:xfrm>
        <a:graphic>
          <a:graphicData uri="http://schemas.openxmlformats.org/drawingml/2006/table">
            <a:tbl>
              <a:tblPr firstRow="1" bandRow="1">
                <a:tableStyleId>{5C22544A-7EE6-4342-B048-85BDC9FD1C3A}</a:tableStyleId>
              </a:tblPr>
              <a:tblGrid>
                <a:gridCol w="2547655">
                  <a:extLst>
                    <a:ext uri="{9D8B030D-6E8A-4147-A177-3AD203B41FA5}">
                      <a16:colId xmlns:a16="http://schemas.microsoft.com/office/drawing/2014/main" val="2497187358"/>
                    </a:ext>
                  </a:extLst>
                </a:gridCol>
                <a:gridCol w="1093940">
                  <a:extLst>
                    <a:ext uri="{9D8B030D-6E8A-4147-A177-3AD203B41FA5}">
                      <a16:colId xmlns:a16="http://schemas.microsoft.com/office/drawing/2014/main" val="857429553"/>
                    </a:ext>
                  </a:extLst>
                </a:gridCol>
                <a:gridCol w="5979091">
                  <a:extLst>
                    <a:ext uri="{9D8B030D-6E8A-4147-A177-3AD203B41FA5}">
                      <a16:colId xmlns:a16="http://schemas.microsoft.com/office/drawing/2014/main" val="2762410765"/>
                    </a:ext>
                  </a:extLst>
                </a:gridCol>
                <a:gridCol w="1453715">
                  <a:extLst>
                    <a:ext uri="{9D8B030D-6E8A-4147-A177-3AD203B41FA5}">
                      <a16:colId xmlns:a16="http://schemas.microsoft.com/office/drawing/2014/main" val="2573510709"/>
                    </a:ext>
                  </a:extLst>
                </a:gridCol>
              </a:tblGrid>
              <a:tr h="178479">
                <a:tc>
                  <a:txBody>
                    <a:bodyPr/>
                    <a:lstStyle/>
                    <a:p>
                      <a:r>
                        <a:rPr lang="en-US" sz="1100" b="1">
                          <a:solidFill>
                            <a:schemeClr val="tx1"/>
                          </a:solidFill>
                        </a:rPr>
                        <a:t>All patients</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1">
                          <a:solidFill>
                            <a:schemeClr val="tx1"/>
                          </a:solidFill>
                        </a:rPr>
                        <a:t>52 (100)</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1">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1">
                          <a:solidFill>
                            <a:schemeClr val="tx1"/>
                          </a:solidFill>
                        </a:rPr>
                        <a:t>92.3 (81.5, 97.9)</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90945633"/>
                  </a:ext>
                </a:extLst>
              </a:tr>
              <a:tr h="178479">
                <a:tc>
                  <a:txBody>
                    <a:bodyPr/>
                    <a:lstStyle/>
                    <a:p>
                      <a:r>
                        <a:rPr lang="en-US" sz="1100" b="1">
                          <a:solidFill>
                            <a:schemeClr val="tx1"/>
                          </a:solidFill>
                        </a:rPr>
                        <a:t>CD20 disease status</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359966"/>
                  </a:ext>
                </a:extLst>
              </a:tr>
              <a:tr h="178479">
                <a:tc>
                  <a:txBody>
                    <a:bodyPr/>
                    <a:lstStyle/>
                    <a:p>
                      <a:r>
                        <a:rPr lang="en-US" sz="1100" b="0">
                          <a:solidFill>
                            <a:schemeClr val="tx1"/>
                          </a:solidFill>
                        </a:rPr>
                        <a:t>Positive</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44 (84.6)</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93.2 (81.3, 98.6)</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4260043"/>
                  </a:ext>
                </a:extLst>
              </a:tr>
              <a:tr h="178479">
                <a:tc>
                  <a:txBody>
                    <a:bodyPr/>
                    <a:lstStyle/>
                    <a:p>
                      <a:r>
                        <a:rPr lang="en-US" sz="1100" b="0">
                          <a:solidFill>
                            <a:schemeClr val="tx1"/>
                          </a:solidFill>
                        </a:rPr>
                        <a:t>Negative</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8 (15.4)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87.5 (47.3, 99.7)</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7096167"/>
                  </a:ext>
                </a:extLst>
              </a:tr>
              <a:tr h="178479">
                <a:tc>
                  <a:txBody>
                    <a:bodyPr/>
                    <a:lstStyle/>
                    <a:p>
                      <a:r>
                        <a:rPr lang="en-US" sz="1100" b="1">
                          <a:solidFill>
                            <a:schemeClr val="tx1"/>
                          </a:solidFill>
                        </a:rPr>
                        <a:t>Prior CD19 CAR T</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773189799"/>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6 (11.5)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66.7 (22.3, 95.7)</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61411465"/>
                  </a:ext>
                </a:extLst>
              </a:tr>
              <a:tr h="178479">
                <a:tc>
                  <a:txBody>
                    <a:bodyPr/>
                    <a:lstStyle/>
                    <a:p>
                      <a:r>
                        <a:rPr lang="en-US" sz="1100" b="0">
                          <a:solidFill>
                            <a:schemeClr val="tx1"/>
                          </a:solidFill>
                        </a:rPr>
                        <a:t>No</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46 (88.5)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95.7 (85.2, 99.5)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1050160"/>
                  </a:ext>
                </a:extLst>
              </a:tr>
              <a:tr h="178479">
                <a:tc>
                  <a:txBody>
                    <a:bodyPr/>
                    <a:lstStyle/>
                    <a:p>
                      <a:r>
                        <a:rPr lang="en-US" sz="1100" b="1">
                          <a:solidFill>
                            <a:schemeClr val="tx1"/>
                          </a:solidFill>
                        </a:rPr>
                        <a:t>Prior CD20 TCE</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502126"/>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5 (9.6)</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80.0 (28.4, 99.5)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6517551"/>
                  </a:ext>
                </a:extLst>
              </a:tr>
              <a:tr h="178479">
                <a:tc>
                  <a:txBody>
                    <a:bodyPr/>
                    <a:lstStyle/>
                    <a:p>
                      <a:r>
                        <a:rPr lang="en-US" sz="1100" b="0">
                          <a:solidFill>
                            <a:schemeClr val="tx1"/>
                          </a:solidFill>
                        </a:rPr>
                        <a:t>No</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47 (90.4)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93.6 (82.5, 98.7)</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4040305"/>
                  </a:ext>
                </a:extLst>
              </a:tr>
              <a:tr h="178479">
                <a:tc>
                  <a:txBody>
                    <a:bodyPr/>
                    <a:lstStyle/>
                    <a:p>
                      <a:r>
                        <a:rPr lang="en-US" sz="1100" b="1">
                          <a:solidFill>
                            <a:schemeClr val="tx1"/>
                          </a:solidFill>
                        </a:rPr>
                        <a:t>Refractory to last line of therapy</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312930808"/>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24 (46.2)</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87.5 (67.6, 97.3)</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939483203"/>
                  </a:ext>
                </a:extLst>
              </a:tr>
              <a:tr h="178479">
                <a:tc>
                  <a:txBody>
                    <a:bodyPr/>
                    <a:lstStyle/>
                    <a:p>
                      <a:r>
                        <a:rPr lang="en-US" sz="1100" b="0">
                          <a:solidFill>
                            <a:schemeClr val="tx1"/>
                          </a:solidFill>
                        </a:rPr>
                        <a:t>No </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28 (53.8)</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96.4 (81.7, 99.9)</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30829411"/>
                  </a:ext>
                </a:extLst>
              </a:tr>
              <a:tr h="178479">
                <a:tc>
                  <a:txBody>
                    <a:bodyPr/>
                    <a:lstStyle/>
                    <a:p>
                      <a:r>
                        <a:rPr lang="en-US" sz="1100" b="1">
                          <a:solidFill>
                            <a:schemeClr val="tx1"/>
                          </a:solidFill>
                        </a:rPr>
                        <a:t>POD24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4917570"/>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18 (34.6)</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100 (81.5, 100)</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666477"/>
                  </a:ext>
                </a:extLst>
              </a:tr>
              <a:tr h="178479">
                <a:tc>
                  <a:txBody>
                    <a:bodyPr/>
                    <a:lstStyle/>
                    <a:p>
                      <a:r>
                        <a:rPr lang="en-US" sz="1100" b="0">
                          <a:solidFill>
                            <a:schemeClr val="tx1"/>
                          </a:solidFill>
                        </a:rPr>
                        <a:t>No</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34 (65.4)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88.2 (72.5, 96.7)</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4637862"/>
                  </a:ext>
                </a:extLst>
              </a:tr>
              <a:tr h="178479">
                <a:tc>
                  <a:txBody>
                    <a:bodyPr/>
                    <a:lstStyle/>
                    <a:p>
                      <a:r>
                        <a:rPr lang="en-US" sz="1100" b="1">
                          <a:solidFill>
                            <a:schemeClr val="tx1"/>
                          </a:solidFill>
                        </a:rPr>
                        <a:t>Prior R-CHOP</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929828598"/>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32 (61.5)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87.5 (71.0, 96.5)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545714570"/>
                  </a:ext>
                </a:extLst>
              </a:tr>
              <a:tr h="178479">
                <a:tc>
                  <a:txBody>
                    <a:bodyPr/>
                    <a:lstStyle/>
                    <a:p>
                      <a:r>
                        <a:rPr lang="en-US" sz="1100" b="0">
                          <a:solidFill>
                            <a:schemeClr val="tx1"/>
                          </a:solidFill>
                        </a:rPr>
                        <a:t>No</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20 (38.5)</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100" b="0">
                          <a:solidFill>
                            <a:schemeClr val="tx1"/>
                          </a:solidFill>
                        </a:rPr>
                        <a:t>100 (83.2, 100)</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149254551"/>
                  </a:ext>
                </a:extLst>
              </a:tr>
              <a:tr h="178479">
                <a:tc>
                  <a:txBody>
                    <a:bodyPr/>
                    <a:lstStyle/>
                    <a:p>
                      <a:r>
                        <a:rPr lang="en-US" sz="1100" b="1">
                          <a:solidFill>
                            <a:schemeClr val="tx1"/>
                          </a:solidFill>
                        </a:rPr>
                        <a:t>Prior lenalidomide</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6017702"/>
                  </a:ext>
                </a:extLst>
              </a:tr>
              <a:tr h="178479">
                <a:tc>
                  <a:txBody>
                    <a:bodyPr/>
                    <a:lstStyle/>
                    <a:p>
                      <a:r>
                        <a:rPr lang="en-US" sz="1100" b="0">
                          <a:solidFill>
                            <a:schemeClr val="tx1"/>
                          </a:solidFill>
                        </a:rPr>
                        <a:t>Yes</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21 (40.4)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95.2 (76.2, 99.9)</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656839"/>
                  </a:ext>
                </a:extLst>
              </a:tr>
              <a:tr h="178479">
                <a:tc>
                  <a:txBody>
                    <a:bodyPr/>
                    <a:lstStyle/>
                    <a:p>
                      <a:r>
                        <a:rPr lang="en-US" sz="1100" b="0">
                          <a:solidFill>
                            <a:schemeClr val="tx1"/>
                          </a:solidFill>
                        </a:rPr>
                        <a:t>No</a:t>
                      </a:r>
                    </a:p>
                  </a:txBody>
                  <a:tcPr marL="24384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31 (59.6)</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100" b="0">
                        <a:solidFill>
                          <a:schemeClr val="tx1"/>
                        </a:solidFill>
                      </a:endParaRP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a:solidFill>
                            <a:schemeClr val="tx1"/>
                          </a:solidFill>
                        </a:rPr>
                        <a:t>90.3 (74.2, 98.0)</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9081321"/>
                  </a:ext>
                </a:extLst>
              </a:tr>
            </a:tbl>
          </a:graphicData>
        </a:graphic>
      </p:graphicFrame>
      <p:sp>
        <p:nvSpPr>
          <p:cNvPr id="17" name="TextBox 16">
            <a:extLst>
              <a:ext uri="{FF2B5EF4-FFF2-40B4-BE49-F238E27FC236}">
                <a16:creationId xmlns:a16="http://schemas.microsoft.com/office/drawing/2014/main" id="{F530E72D-BFF5-F0C4-2C8F-C77C2D9B1867}"/>
              </a:ext>
            </a:extLst>
          </p:cNvPr>
          <p:cNvSpPr txBox="1"/>
          <p:nvPr/>
        </p:nvSpPr>
        <p:spPr>
          <a:xfrm>
            <a:off x="2997896" y="1441432"/>
            <a:ext cx="1260953" cy="24622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a:ea typeface="+mn-ea"/>
                <a:cs typeface="+mn-cs"/>
              </a:rPr>
              <a:t>Patients, n (%)</a:t>
            </a:r>
          </a:p>
        </p:txBody>
      </p:sp>
      <p:sp>
        <p:nvSpPr>
          <p:cNvPr id="18" name="TextBox 17">
            <a:extLst>
              <a:ext uri="{FF2B5EF4-FFF2-40B4-BE49-F238E27FC236}">
                <a16:creationId xmlns:a16="http://schemas.microsoft.com/office/drawing/2014/main" id="{BBBA8821-C351-BB39-4ABF-7C12B17B3819}"/>
              </a:ext>
            </a:extLst>
          </p:cNvPr>
          <p:cNvSpPr txBox="1"/>
          <p:nvPr/>
        </p:nvSpPr>
        <p:spPr>
          <a:xfrm>
            <a:off x="10130588" y="1441432"/>
            <a:ext cx="1525755" cy="24622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a:ea typeface="+mn-ea"/>
                <a:cs typeface="+mn-cs"/>
              </a:rPr>
              <a:t>CR rate, % (95% CI)</a:t>
            </a:r>
          </a:p>
        </p:txBody>
      </p:sp>
      <p:cxnSp>
        <p:nvCxnSpPr>
          <p:cNvPr id="21" name="Straight Connector 20">
            <a:extLst>
              <a:ext uri="{FF2B5EF4-FFF2-40B4-BE49-F238E27FC236}">
                <a16:creationId xmlns:a16="http://schemas.microsoft.com/office/drawing/2014/main" id="{D9BBB08E-E03A-528F-03BD-7D087D566636}"/>
              </a:ext>
            </a:extLst>
          </p:cNvPr>
          <p:cNvCxnSpPr/>
          <p:nvPr/>
        </p:nvCxnSpPr>
        <p:spPr>
          <a:xfrm>
            <a:off x="9636193" y="1579931"/>
            <a:ext cx="0" cy="4140288"/>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12" name="Chart 11">
            <a:extLst>
              <a:ext uri="{FF2B5EF4-FFF2-40B4-BE49-F238E27FC236}">
                <a16:creationId xmlns:a16="http://schemas.microsoft.com/office/drawing/2014/main" id="{E01117D5-D4F6-53B5-4677-63237506A836}"/>
              </a:ext>
            </a:extLst>
          </p:cNvPr>
          <p:cNvGraphicFramePr/>
          <p:nvPr/>
        </p:nvGraphicFramePr>
        <p:xfrm>
          <a:off x="4125239" y="1447800"/>
          <a:ext cx="6254663" cy="46228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6729D985-FD52-5640-8A5B-724270E4D21F}"/>
              </a:ext>
            </a:extLst>
          </p:cNvPr>
          <p:cNvSpPr txBox="1"/>
          <p:nvPr/>
        </p:nvSpPr>
        <p:spPr>
          <a:xfrm>
            <a:off x="4359059" y="5982445"/>
            <a:ext cx="5736920" cy="256545"/>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rPr>
              <a:t>CR rate (%)</a:t>
            </a:r>
          </a:p>
        </p:txBody>
      </p:sp>
      <p:sp>
        <p:nvSpPr>
          <p:cNvPr id="2" name="TextBox 1">
            <a:extLst>
              <a:ext uri="{FF2B5EF4-FFF2-40B4-BE49-F238E27FC236}">
                <a16:creationId xmlns:a16="http://schemas.microsoft.com/office/drawing/2014/main" id="{22B45796-5F28-3432-BB87-4CCECD33B96C}"/>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38531112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1586320-303D-585D-FA93-A1043DD52C61}"/>
              </a:ext>
            </a:extLst>
          </p:cNvPr>
          <p:cNvSpPr txBox="1"/>
          <p:nvPr/>
        </p:nvSpPr>
        <p:spPr>
          <a:xfrm>
            <a:off x="453357" y="5677267"/>
            <a:ext cx="11283560" cy="666849"/>
          </a:xfrm>
          <a:prstGeom prst="rect">
            <a:avLst/>
          </a:prstGeom>
          <a:noFill/>
        </p:spPr>
        <p:txBody>
          <a:bodyPr wrap="square" lIns="0" tIns="60960" rIns="121920" bIns="60960" anchor="t">
            <a:spAutoFit/>
          </a:bodyPr>
          <a:lstStyle/>
          <a:p>
            <a:pPr marL="230712" marR="0" lvl="0" indent="-230712" algn="l" defTabSz="609585" rtl="0" eaLnBrk="1" fontAlgn="auto" latinLnBrk="0" hangingPunct="1">
              <a:lnSpc>
                <a:spcPct val="100000"/>
              </a:lnSpc>
              <a:spcBef>
                <a:spcPts val="0"/>
              </a:spcBef>
              <a:spcAft>
                <a:spcPts val="400"/>
              </a:spcAft>
              <a:buClr>
                <a:srgbClr val="830051"/>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All 8 patients with prior CD20 TCE therapy and/or CD19 CAR T who achieved CR with surovatamig remain in CR</a:t>
            </a:r>
          </a:p>
          <a:p>
            <a:pPr marL="230712" marR="0" lvl="0" indent="-230712" algn="l" defTabSz="609585" rtl="0" eaLnBrk="1" fontAlgn="auto" latinLnBrk="0" hangingPunct="1">
              <a:lnSpc>
                <a:spcPct val="100000"/>
              </a:lnSpc>
              <a:spcBef>
                <a:spcPts val="0"/>
              </a:spcBef>
              <a:spcAft>
                <a:spcPts val="400"/>
              </a:spcAft>
              <a:buClr>
                <a:srgbClr val="830051"/>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All 11 patients who completed surovatamig treatment remain in CR off treatment </a:t>
            </a:r>
          </a:p>
        </p:txBody>
      </p:sp>
      <p:sp>
        <p:nvSpPr>
          <p:cNvPr id="5" name="Title 2">
            <a:extLst>
              <a:ext uri="{FF2B5EF4-FFF2-40B4-BE49-F238E27FC236}">
                <a16:creationId xmlns:a16="http://schemas.microsoft.com/office/drawing/2014/main" id="{C7F3D432-EE46-82B7-A46E-3A4535876C50}"/>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Durable Responses Observed, Including in Patients With Prior CD20 TCE and/or CD19 CAR T</a:t>
            </a:r>
          </a:p>
        </p:txBody>
      </p:sp>
      <p:grpSp>
        <p:nvGrpSpPr>
          <p:cNvPr id="1157" name="Group 1156">
            <a:extLst>
              <a:ext uri="{FF2B5EF4-FFF2-40B4-BE49-F238E27FC236}">
                <a16:creationId xmlns:a16="http://schemas.microsoft.com/office/drawing/2014/main" id="{43229A7C-34D6-BFD5-7A2F-FBF73C0C3D01}"/>
              </a:ext>
            </a:extLst>
          </p:cNvPr>
          <p:cNvGrpSpPr/>
          <p:nvPr/>
        </p:nvGrpSpPr>
        <p:grpSpPr>
          <a:xfrm>
            <a:off x="831433" y="1481157"/>
            <a:ext cx="9990403" cy="3995873"/>
            <a:chOff x="451188" y="1110868"/>
            <a:chExt cx="7492802" cy="2996905"/>
          </a:xfrm>
        </p:grpSpPr>
        <p:cxnSp>
          <p:nvCxnSpPr>
            <p:cNvPr id="11" name="Straight Connector 10">
              <a:extLst>
                <a:ext uri="{FF2B5EF4-FFF2-40B4-BE49-F238E27FC236}">
                  <a16:creationId xmlns:a16="http://schemas.microsoft.com/office/drawing/2014/main" id="{563351E4-41B2-99F6-A8B1-A73EF7BFD926}"/>
                </a:ext>
              </a:extLst>
            </p:cNvPr>
            <p:cNvCxnSpPr>
              <a:cxnSpLocks/>
            </p:cNvCxnSpPr>
            <p:nvPr/>
          </p:nvCxnSpPr>
          <p:spPr>
            <a:xfrm flipV="1">
              <a:off x="3507702" y="1110868"/>
              <a:ext cx="0" cy="2301446"/>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B7DD7756-C0B6-9E18-2FE9-23F40EC37346}"/>
                </a:ext>
              </a:extLst>
            </p:cNvPr>
            <p:cNvSpPr txBox="1"/>
            <p:nvPr/>
          </p:nvSpPr>
          <p:spPr>
            <a:xfrm>
              <a:off x="3773796" y="2364001"/>
              <a:ext cx="1802416" cy="39241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830051"/>
                  </a:solidFill>
                  <a:effectLst/>
                  <a:uLnTx/>
                  <a:uFillTx/>
                  <a:latin typeface="Arial"/>
                  <a:ea typeface="+mn-ea"/>
                  <a:cs typeface="+mn-cs"/>
                </a:rPr>
                <a:t>12-mo estimate:</a:t>
              </a:r>
              <a:br>
                <a:rPr kumimoji="0" lang="en-US" sz="1400" b="1" i="0" u="none" strike="noStrike" kern="1200" cap="none" spc="0" normalizeH="0" baseline="0" noProof="0">
                  <a:ln>
                    <a:noFill/>
                  </a:ln>
                  <a:solidFill>
                    <a:srgbClr val="830051"/>
                  </a:solidFill>
                  <a:effectLst/>
                  <a:uLnTx/>
                  <a:uFillTx/>
                  <a:latin typeface="Arial"/>
                  <a:ea typeface="+mn-ea"/>
                  <a:cs typeface="+mn-cs"/>
                </a:rPr>
              </a:br>
              <a:r>
                <a:rPr kumimoji="0" lang="en-US" sz="1400" b="1" i="0" u="none" strike="noStrike" kern="1200" cap="none" spc="0" normalizeH="0" baseline="0" noProof="0">
                  <a:ln>
                    <a:noFill/>
                  </a:ln>
                  <a:solidFill>
                    <a:srgbClr val="830051"/>
                  </a:solidFill>
                  <a:effectLst/>
                  <a:uLnTx/>
                  <a:uFillTx/>
                  <a:latin typeface="Arial"/>
                  <a:ea typeface="+mn-ea"/>
                  <a:cs typeface="+mn-cs"/>
                </a:rPr>
                <a:t>91.4% (95% CI: 78.6, 96.7) </a:t>
              </a:r>
            </a:p>
          </p:txBody>
        </p:sp>
        <p:grpSp>
          <p:nvGrpSpPr>
            <p:cNvPr id="1108" name="Group 1107">
              <a:extLst>
                <a:ext uri="{FF2B5EF4-FFF2-40B4-BE49-F238E27FC236}">
                  <a16:creationId xmlns:a16="http://schemas.microsoft.com/office/drawing/2014/main" id="{D18292E9-EA2B-7C12-E05D-816DC9CFEBB0}"/>
                </a:ext>
              </a:extLst>
            </p:cNvPr>
            <p:cNvGrpSpPr/>
            <p:nvPr/>
          </p:nvGrpSpPr>
          <p:grpSpPr>
            <a:xfrm>
              <a:off x="1628798" y="3413242"/>
              <a:ext cx="6098021" cy="48850"/>
              <a:chOff x="1628798" y="3770683"/>
              <a:chExt cx="6098021" cy="48850"/>
            </a:xfrm>
          </p:grpSpPr>
          <p:sp>
            <p:nvSpPr>
              <p:cNvPr id="22" name="Freeform 21">
                <a:extLst>
                  <a:ext uri="{FF2B5EF4-FFF2-40B4-BE49-F238E27FC236}">
                    <a16:creationId xmlns:a16="http://schemas.microsoft.com/office/drawing/2014/main" id="{A2D51383-EF08-C54C-35F0-DC50244A36E3}"/>
                  </a:ext>
                </a:extLst>
              </p:cNvPr>
              <p:cNvSpPr/>
              <p:nvPr/>
            </p:nvSpPr>
            <p:spPr>
              <a:xfrm>
                <a:off x="1628798"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3" name="Freeform 22">
                <a:extLst>
                  <a:ext uri="{FF2B5EF4-FFF2-40B4-BE49-F238E27FC236}">
                    <a16:creationId xmlns:a16="http://schemas.microsoft.com/office/drawing/2014/main" id="{490DC56C-94B3-5DB3-F1FA-6FE9C13D3972}"/>
                  </a:ext>
                </a:extLst>
              </p:cNvPr>
              <p:cNvSpPr/>
              <p:nvPr/>
            </p:nvSpPr>
            <p:spPr>
              <a:xfrm>
                <a:off x="2567301"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4" name="Freeform 23">
                <a:extLst>
                  <a:ext uri="{FF2B5EF4-FFF2-40B4-BE49-F238E27FC236}">
                    <a16:creationId xmlns:a16="http://schemas.microsoft.com/office/drawing/2014/main" id="{99568701-23F7-6A5C-AD89-690834419923}"/>
                  </a:ext>
                </a:extLst>
              </p:cNvPr>
              <p:cNvSpPr/>
              <p:nvPr/>
            </p:nvSpPr>
            <p:spPr>
              <a:xfrm>
                <a:off x="2098199"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5" name="Freeform 24">
                <a:extLst>
                  <a:ext uri="{FF2B5EF4-FFF2-40B4-BE49-F238E27FC236}">
                    <a16:creationId xmlns:a16="http://schemas.microsoft.com/office/drawing/2014/main" id="{117E11C0-F47F-904E-BFAC-DA42BCE6F905}"/>
                  </a:ext>
                </a:extLst>
              </p:cNvPr>
              <p:cNvSpPr/>
              <p:nvPr/>
            </p:nvSpPr>
            <p:spPr>
              <a:xfrm>
                <a:off x="3036702"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6" name="Freeform 25">
                <a:extLst>
                  <a:ext uri="{FF2B5EF4-FFF2-40B4-BE49-F238E27FC236}">
                    <a16:creationId xmlns:a16="http://schemas.microsoft.com/office/drawing/2014/main" id="{8ABC486C-38D1-AC38-12FD-32FE485DD11E}"/>
                  </a:ext>
                </a:extLst>
              </p:cNvPr>
              <p:cNvSpPr/>
              <p:nvPr/>
            </p:nvSpPr>
            <p:spPr>
              <a:xfrm>
                <a:off x="3975505"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7" name="Freeform 26">
                <a:extLst>
                  <a:ext uri="{FF2B5EF4-FFF2-40B4-BE49-F238E27FC236}">
                    <a16:creationId xmlns:a16="http://schemas.microsoft.com/office/drawing/2014/main" id="{3050EC65-908A-1AD4-7FC8-924FE5DE58D9}"/>
                  </a:ext>
                </a:extLst>
              </p:cNvPr>
              <p:cNvSpPr/>
              <p:nvPr/>
            </p:nvSpPr>
            <p:spPr>
              <a:xfrm>
                <a:off x="3506103"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8" name="Freeform 27">
                <a:extLst>
                  <a:ext uri="{FF2B5EF4-FFF2-40B4-BE49-F238E27FC236}">
                    <a16:creationId xmlns:a16="http://schemas.microsoft.com/office/drawing/2014/main" id="{96FC340B-E049-A7DC-1AAD-EB20908A3F01}"/>
                  </a:ext>
                </a:extLst>
              </p:cNvPr>
              <p:cNvSpPr/>
              <p:nvPr/>
            </p:nvSpPr>
            <p:spPr>
              <a:xfrm>
                <a:off x="4444906"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9" name="Freeform 28">
                <a:extLst>
                  <a:ext uri="{FF2B5EF4-FFF2-40B4-BE49-F238E27FC236}">
                    <a16:creationId xmlns:a16="http://schemas.microsoft.com/office/drawing/2014/main" id="{B92F3CCD-53BB-9042-4C25-3B4D7EE80E4F}"/>
                  </a:ext>
                </a:extLst>
              </p:cNvPr>
              <p:cNvSpPr/>
              <p:nvPr/>
            </p:nvSpPr>
            <p:spPr>
              <a:xfrm>
                <a:off x="5383409"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0" name="Freeform 29">
                <a:extLst>
                  <a:ext uri="{FF2B5EF4-FFF2-40B4-BE49-F238E27FC236}">
                    <a16:creationId xmlns:a16="http://schemas.microsoft.com/office/drawing/2014/main" id="{2EA156B8-8A55-6EC4-1F6E-B71FB32D9FE5}"/>
                  </a:ext>
                </a:extLst>
              </p:cNvPr>
              <p:cNvSpPr/>
              <p:nvPr/>
            </p:nvSpPr>
            <p:spPr>
              <a:xfrm>
                <a:off x="4914008"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1" name="Freeform 30">
                <a:extLst>
                  <a:ext uri="{FF2B5EF4-FFF2-40B4-BE49-F238E27FC236}">
                    <a16:creationId xmlns:a16="http://schemas.microsoft.com/office/drawing/2014/main" id="{CFBE44CA-B265-F83A-04D1-09508E42FCD9}"/>
                  </a:ext>
                </a:extLst>
              </p:cNvPr>
              <p:cNvSpPr/>
              <p:nvPr/>
            </p:nvSpPr>
            <p:spPr>
              <a:xfrm>
                <a:off x="5852811"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2" name="Freeform 31">
                <a:extLst>
                  <a:ext uri="{FF2B5EF4-FFF2-40B4-BE49-F238E27FC236}">
                    <a16:creationId xmlns:a16="http://schemas.microsoft.com/office/drawing/2014/main" id="{159917BC-8CB3-0659-4C07-532BA8E54D9F}"/>
                  </a:ext>
                </a:extLst>
              </p:cNvPr>
              <p:cNvSpPr/>
              <p:nvPr/>
            </p:nvSpPr>
            <p:spPr>
              <a:xfrm>
                <a:off x="6791614"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3" name="Freeform 32">
                <a:extLst>
                  <a:ext uri="{FF2B5EF4-FFF2-40B4-BE49-F238E27FC236}">
                    <a16:creationId xmlns:a16="http://schemas.microsoft.com/office/drawing/2014/main" id="{7C17B1C3-8D6A-4C20-E220-242E938E98E8}"/>
                  </a:ext>
                </a:extLst>
              </p:cNvPr>
              <p:cNvSpPr/>
              <p:nvPr/>
            </p:nvSpPr>
            <p:spPr>
              <a:xfrm>
                <a:off x="7723822"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4" name="Freeform 33">
                <a:extLst>
                  <a:ext uri="{FF2B5EF4-FFF2-40B4-BE49-F238E27FC236}">
                    <a16:creationId xmlns:a16="http://schemas.microsoft.com/office/drawing/2014/main" id="{67FDDBD0-3D4D-7604-BB59-0A1221822513}"/>
                  </a:ext>
                </a:extLst>
              </p:cNvPr>
              <p:cNvSpPr/>
              <p:nvPr/>
            </p:nvSpPr>
            <p:spPr>
              <a:xfrm>
                <a:off x="7254421"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5" name="Freeform 34">
                <a:extLst>
                  <a:ext uri="{FF2B5EF4-FFF2-40B4-BE49-F238E27FC236}">
                    <a16:creationId xmlns:a16="http://schemas.microsoft.com/office/drawing/2014/main" id="{1C2F5C84-85D1-67C3-34C0-D945AA7FA7E7}"/>
                  </a:ext>
                </a:extLst>
              </p:cNvPr>
              <p:cNvSpPr/>
              <p:nvPr/>
            </p:nvSpPr>
            <p:spPr>
              <a:xfrm>
                <a:off x="6322212" y="3770683"/>
                <a:ext cx="2997" cy="48850"/>
              </a:xfrm>
              <a:custGeom>
                <a:avLst/>
                <a:gdLst>
                  <a:gd name="connsiteX0" fmla="*/ 0 w 2997"/>
                  <a:gd name="connsiteY0" fmla="*/ 0 h 48850"/>
                  <a:gd name="connsiteX1" fmla="*/ 0 w 2997"/>
                  <a:gd name="connsiteY1" fmla="*/ 48851 h 48850"/>
                </a:gdLst>
                <a:ahLst/>
                <a:cxnLst>
                  <a:cxn ang="0">
                    <a:pos x="connsiteX0" y="connsiteY0"/>
                  </a:cxn>
                  <a:cxn ang="0">
                    <a:pos x="connsiteX1" y="connsiteY1"/>
                  </a:cxn>
                </a:cxnLst>
                <a:rect l="l" t="t" r="r" b="b"/>
                <a:pathLst>
                  <a:path w="2997" h="48850">
                    <a:moveTo>
                      <a:pt x="0" y="0"/>
                    </a:moveTo>
                    <a:lnTo>
                      <a:pt x="0" y="48851"/>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sp>
          <p:nvSpPr>
            <p:cNvPr id="15" name="Freeform 14">
              <a:extLst>
                <a:ext uri="{FF2B5EF4-FFF2-40B4-BE49-F238E27FC236}">
                  <a16:creationId xmlns:a16="http://schemas.microsoft.com/office/drawing/2014/main" id="{939A68F8-9149-AB14-6FB2-9DB8943B5D16}"/>
                </a:ext>
              </a:extLst>
            </p:cNvPr>
            <p:cNvSpPr/>
            <p:nvPr/>
          </p:nvSpPr>
          <p:spPr>
            <a:xfrm>
              <a:off x="1492713" y="1235397"/>
              <a:ext cx="6369590" cy="2176918"/>
            </a:xfrm>
            <a:custGeom>
              <a:avLst/>
              <a:gdLst>
                <a:gd name="connsiteX0" fmla="*/ 0 w 6369590"/>
                <a:gd name="connsiteY0" fmla="*/ 0 h 2659815"/>
                <a:gd name="connsiteX1" fmla="*/ 0 w 6369590"/>
                <a:gd name="connsiteY1" fmla="*/ 2659816 h 2659815"/>
                <a:gd name="connsiteX2" fmla="*/ 6369591 w 6369590"/>
                <a:gd name="connsiteY2" fmla="*/ 2659816 h 2659815"/>
              </a:gdLst>
              <a:ahLst/>
              <a:cxnLst>
                <a:cxn ang="0">
                  <a:pos x="connsiteX0" y="connsiteY0"/>
                </a:cxn>
                <a:cxn ang="0">
                  <a:pos x="connsiteX1" y="connsiteY1"/>
                </a:cxn>
                <a:cxn ang="0">
                  <a:pos x="connsiteX2" y="connsiteY2"/>
                </a:cxn>
              </a:cxnLst>
              <a:rect l="l" t="t" r="r" b="b"/>
              <a:pathLst>
                <a:path w="6369590" h="2659815">
                  <a:moveTo>
                    <a:pt x="0" y="0"/>
                  </a:moveTo>
                  <a:lnTo>
                    <a:pt x="0" y="2659816"/>
                  </a:lnTo>
                  <a:lnTo>
                    <a:pt x="6369591" y="2659816"/>
                  </a:lnTo>
                </a:path>
              </a:pathLst>
            </a:custGeom>
            <a:noFill/>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6" name="Freeform 15">
              <a:extLst>
                <a:ext uri="{FF2B5EF4-FFF2-40B4-BE49-F238E27FC236}">
                  <a16:creationId xmlns:a16="http://schemas.microsoft.com/office/drawing/2014/main" id="{B8FAC61E-F727-FC98-DE3C-76373A8D7859}"/>
                </a:ext>
              </a:extLst>
            </p:cNvPr>
            <p:cNvSpPr/>
            <p:nvPr/>
          </p:nvSpPr>
          <p:spPr>
            <a:xfrm>
              <a:off x="1443855" y="3412314"/>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7" name="Freeform 16">
              <a:extLst>
                <a:ext uri="{FF2B5EF4-FFF2-40B4-BE49-F238E27FC236}">
                  <a16:creationId xmlns:a16="http://schemas.microsoft.com/office/drawing/2014/main" id="{76E82C69-FB34-3647-7825-5030B13A15DC}"/>
                </a:ext>
              </a:extLst>
            </p:cNvPr>
            <p:cNvSpPr/>
            <p:nvPr/>
          </p:nvSpPr>
          <p:spPr>
            <a:xfrm>
              <a:off x="1443855" y="2541437"/>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8" name="Freeform 17">
              <a:extLst>
                <a:ext uri="{FF2B5EF4-FFF2-40B4-BE49-F238E27FC236}">
                  <a16:creationId xmlns:a16="http://schemas.microsoft.com/office/drawing/2014/main" id="{1F04BADB-D931-B554-252F-A35CFFF123F2}"/>
                </a:ext>
              </a:extLst>
            </p:cNvPr>
            <p:cNvSpPr/>
            <p:nvPr/>
          </p:nvSpPr>
          <p:spPr>
            <a:xfrm>
              <a:off x="1443855" y="2976876"/>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9" name="Freeform 18">
              <a:extLst>
                <a:ext uri="{FF2B5EF4-FFF2-40B4-BE49-F238E27FC236}">
                  <a16:creationId xmlns:a16="http://schemas.microsoft.com/office/drawing/2014/main" id="{06C7C944-249D-C4B7-0023-184F04173D29}"/>
                </a:ext>
              </a:extLst>
            </p:cNvPr>
            <p:cNvSpPr/>
            <p:nvPr/>
          </p:nvSpPr>
          <p:spPr>
            <a:xfrm>
              <a:off x="1443855" y="2106273"/>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0" name="Freeform 19">
              <a:extLst>
                <a:ext uri="{FF2B5EF4-FFF2-40B4-BE49-F238E27FC236}">
                  <a16:creationId xmlns:a16="http://schemas.microsoft.com/office/drawing/2014/main" id="{525F19EB-69C7-6FDC-18F1-C7726B51FD8A}"/>
                </a:ext>
              </a:extLst>
            </p:cNvPr>
            <p:cNvSpPr/>
            <p:nvPr/>
          </p:nvSpPr>
          <p:spPr>
            <a:xfrm>
              <a:off x="1443855" y="1235397"/>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21" name="Freeform 20">
              <a:extLst>
                <a:ext uri="{FF2B5EF4-FFF2-40B4-BE49-F238E27FC236}">
                  <a16:creationId xmlns:a16="http://schemas.microsoft.com/office/drawing/2014/main" id="{69E3F2DF-8FF1-33C0-F1F1-920FB79C5253}"/>
                </a:ext>
              </a:extLst>
            </p:cNvPr>
            <p:cNvSpPr/>
            <p:nvPr/>
          </p:nvSpPr>
          <p:spPr>
            <a:xfrm>
              <a:off x="1443855" y="1670835"/>
              <a:ext cx="48858" cy="2736"/>
            </a:xfrm>
            <a:custGeom>
              <a:avLst/>
              <a:gdLst>
                <a:gd name="connsiteX0" fmla="*/ 0 w 48858"/>
                <a:gd name="connsiteY0" fmla="*/ 0 h 2996"/>
                <a:gd name="connsiteX1" fmla="*/ 48858 w 48858"/>
                <a:gd name="connsiteY1" fmla="*/ 0 h 2996"/>
              </a:gdLst>
              <a:ahLst/>
              <a:cxnLst>
                <a:cxn ang="0">
                  <a:pos x="connsiteX0" y="connsiteY0"/>
                </a:cxn>
                <a:cxn ang="0">
                  <a:pos x="connsiteX1" y="connsiteY1"/>
                </a:cxn>
              </a:cxnLst>
              <a:rect l="l" t="t" r="r" b="b"/>
              <a:pathLst>
                <a:path w="48858" h="2996">
                  <a:moveTo>
                    <a:pt x="0" y="0"/>
                  </a:moveTo>
                  <a:lnTo>
                    <a:pt x="48858" y="0"/>
                  </a:lnTo>
                </a:path>
              </a:pathLst>
            </a:custGeom>
            <a:ln w="9525" cap="flat">
              <a:solidFill>
                <a:srgbClr val="000000"/>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6" name="Freeform 35">
              <a:extLst>
                <a:ext uri="{FF2B5EF4-FFF2-40B4-BE49-F238E27FC236}">
                  <a16:creationId xmlns:a16="http://schemas.microsoft.com/office/drawing/2014/main" id="{CDFEB25C-5444-4BF3-0C65-199516A596D0}"/>
                </a:ext>
              </a:extLst>
            </p:cNvPr>
            <p:cNvSpPr/>
            <p:nvPr/>
          </p:nvSpPr>
          <p:spPr>
            <a:xfrm>
              <a:off x="1628798" y="1235397"/>
              <a:ext cx="5836943" cy="601567"/>
            </a:xfrm>
            <a:custGeom>
              <a:avLst/>
              <a:gdLst>
                <a:gd name="connsiteX0" fmla="*/ 0 w 5836943"/>
                <a:gd name="connsiteY0" fmla="*/ 0 h 658735"/>
                <a:gd name="connsiteX1" fmla="*/ 434931 w 5836943"/>
                <a:gd name="connsiteY1" fmla="*/ 0 h 658735"/>
                <a:gd name="connsiteX2" fmla="*/ 434931 w 5836943"/>
                <a:gd name="connsiteY2" fmla="*/ 56043 h 658735"/>
                <a:gd name="connsiteX3" fmla="*/ 469402 w 5836943"/>
                <a:gd name="connsiteY3" fmla="*/ 56043 h 658735"/>
                <a:gd name="connsiteX4" fmla="*/ 469402 w 5836943"/>
                <a:gd name="connsiteY4" fmla="*/ 98900 h 658735"/>
                <a:gd name="connsiteX5" fmla="*/ 938503 w 5836943"/>
                <a:gd name="connsiteY5" fmla="*/ 98900 h 658735"/>
                <a:gd name="connsiteX6" fmla="*/ 938503 w 5836943"/>
                <a:gd name="connsiteY6" fmla="*/ 154944 h 658735"/>
                <a:gd name="connsiteX7" fmla="*/ 991858 w 5836943"/>
                <a:gd name="connsiteY7" fmla="*/ 154944 h 658735"/>
                <a:gd name="connsiteX8" fmla="*/ 991858 w 5836943"/>
                <a:gd name="connsiteY8" fmla="*/ 210687 h 658735"/>
                <a:gd name="connsiteX9" fmla="*/ 2200731 w 5836943"/>
                <a:gd name="connsiteY9" fmla="*/ 210687 h 658735"/>
                <a:gd name="connsiteX10" fmla="*/ 2200731 w 5836943"/>
                <a:gd name="connsiteY10" fmla="*/ 309588 h 658735"/>
                <a:gd name="connsiteX11" fmla="*/ 2622173 w 5836943"/>
                <a:gd name="connsiteY11" fmla="*/ 309588 h 658735"/>
                <a:gd name="connsiteX12" fmla="*/ 2622173 w 5836943"/>
                <a:gd name="connsiteY12" fmla="*/ 438158 h 658735"/>
                <a:gd name="connsiteX13" fmla="*/ 3982718 w 5836943"/>
                <a:gd name="connsiteY13" fmla="*/ 438158 h 658735"/>
                <a:gd name="connsiteX14" fmla="*/ 3982718 w 5836943"/>
                <a:gd name="connsiteY14" fmla="*/ 658735 h 658735"/>
                <a:gd name="connsiteX15" fmla="*/ 5836944 w 5836943"/>
                <a:gd name="connsiteY15" fmla="*/ 658735 h 65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36943" h="658735">
                  <a:moveTo>
                    <a:pt x="0" y="0"/>
                  </a:moveTo>
                  <a:lnTo>
                    <a:pt x="434931" y="0"/>
                  </a:lnTo>
                  <a:lnTo>
                    <a:pt x="434931" y="56043"/>
                  </a:lnTo>
                  <a:lnTo>
                    <a:pt x="469402" y="56043"/>
                  </a:lnTo>
                  <a:lnTo>
                    <a:pt x="469402" y="98900"/>
                  </a:lnTo>
                  <a:lnTo>
                    <a:pt x="938503" y="98900"/>
                  </a:lnTo>
                  <a:lnTo>
                    <a:pt x="938503" y="154944"/>
                  </a:lnTo>
                  <a:lnTo>
                    <a:pt x="991858" y="154944"/>
                  </a:lnTo>
                  <a:lnTo>
                    <a:pt x="991858" y="210687"/>
                  </a:lnTo>
                  <a:lnTo>
                    <a:pt x="2200731" y="210687"/>
                  </a:lnTo>
                  <a:lnTo>
                    <a:pt x="2200731" y="309588"/>
                  </a:lnTo>
                  <a:lnTo>
                    <a:pt x="2622173" y="309588"/>
                  </a:lnTo>
                  <a:lnTo>
                    <a:pt x="2622173" y="438158"/>
                  </a:lnTo>
                  <a:lnTo>
                    <a:pt x="3982718" y="438158"/>
                  </a:lnTo>
                  <a:lnTo>
                    <a:pt x="3982718" y="658735"/>
                  </a:lnTo>
                  <a:lnTo>
                    <a:pt x="5836944" y="658735"/>
                  </a:lnTo>
                </a:path>
              </a:pathLst>
            </a:custGeom>
            <a:no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nvGrpSpPr>
            <p:cNvPr id="37" name="Graphic 12">
              <a:extLst>
                <a:ext uri="{FF2B5EF4-FFF2-40B4-BE49-F238E27FC236}">
                  <a16:creationId xmlns:a16="http://schemas.microsoft.com/office/drawing/2014/main" id="{52BC99A8-2870-3C36-D1B6-39F51F3C330C}"/>
                </a:ext>
              </a:extLst>
            </p:cNvPr>
            <p:cNvGrpSpPr/>
            <p:nvPr/>
          </p:nvGrpSpPr>
          <p:grpSpPr>
            <a:xfrm>
              <a:off x="2454596" y="1289040"/>
              <a:ext cx="80032" cy="72801"/>
              <a:chOff x="2272969" y="880186"/>
              <a:chExt cx="80032" cy="79719"/>
            </a:xfrm>
            <a:noFill/>
          </p:grpSpPr>
          <p:sp>
            <p:nvSpPr>
              <p:cNvPr id="38" name="Freeform 37">
                <a:extLst>
                  <a:ext uri="{FF2B5EF4-FFF2-40B4-BE49-F238E27FC236}">
                    <a16:creationId xmlns:a16="http://schemas.microsoft.com/office/drawing/2014/main" id="{5126D99B-5F78-0CA7-2F4D-E3816FC6EF56}"/>
                  </a:ext>
                </a:extLst>
              </p:cNvPr>
              <p:cNvSpPr/>
              <p:nvPr/>
            </p:nvSpPr>
            <p:spPr>
              <a:xfrm>
                <a:off x="2313135" y="880186"/>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39" name="Freeform 38">
                <a:extLst>
                  <a:ext uri="{FF2B5EF4-FFF2-40B4-BE49-F238E27FC236}">
                    <a16:creationId xmlns:a16="http://schemas.microsoft.com/office/drawing/2014/main" id="{B8DE8B41-5363-3AC5-2C36-D68ACF173719}"/>
                  </a:ext>
                </a:extLst>
              </p:cNvPr>
              <p:cNvSpPr/>
              <p:nvPr/>
            </p:nvSpPr>
            <p:spPr>
              <a:xfrm>
                <a:off x="2272969" y="920045"/>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40" name="Graphic 12">
              <a:extLst>
                <a:ext uri="{FF2B5EF4-FFF2-40B4-BE49-F238E27FC236}">
                  <a16:creationId xmlns:a16="http://schemas.microsoft.com/office/drawing/2014/main" id="{6FBCF731-501A-418E-F844-C9BEF7E42E4D}"/>
                </a:ext>
              </a:extLst>
            </p:cNvPr>
            <p:cNvGrpSpPr/>
            <p:nvPr/>
          </p:nvGrpSpPr>
          <p:grpSpPr>
            <a:xfrm>
              <a:off x="2521739" y="1289040"/>
              <a:ext cx="79732" cy="72801"/>
              <a:chOff x="2340112" y="880186"/>
              <a:chExt cx="79732" cy="79719"/>
            </a:xfrm>
            <a:noFill/>
          </p:grpSpPr>
          <p:sp>
            <p:nvSpPr>
              <p:cNvPr id="41" name="Freeform 40">
                <a:extLst>
                  <a:ext uri="{FF2B5EF4-FFF2-40B4-BE49-F238E27FC236}">
                    <a16:creationId xmlns:a16="http://schemas.microsoft.com/office/drawing/2014/main" id="{9014FDD6-4984-C14A-C476-6AC20305E2F9}"/>
                  </a:ext>
                </a:extLst>
              </p:cNvPr>
              <p:cNvSpPr/>
              <p:nvPr/>
            </p:nvSpPr>
            <p:spPr>
              <a:xfrm>
                <a:off x="2379979" y="880186"/>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42" name="Freeform 41">
                <a:extLst>
                  <a:ext uri="{FF2B5EF4-FFF2-40B4-BE49-F238E27FC236}">
                    <a16:creationId xmlns:a16="http://schemas.microsoft.com/office/drawing/2014/main" id="{268C0794-0BFD-2864-5B61-DE061E26C5EE}"/>
                  </a:ext>
                </a:extLst>
              </p:cNvPr>
              <p:cNvSpPr/>
              <p:nvPr/>
            </p:nvSpPr>
            <p:spPr>
              <a:xfrm>
                <a:off x="2340112" y="920045"/>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43" name="Graphic 12">
              <a:extLst>
                <a:ext uri="{FF2B5EF4-FFF2-40B4-BE49-F238E27FC236}">
                  <a16:creationId xmlns:a16="http://schemas.microsoft.com/office/drawing/2014/main" id="{6BCE1D3F-5FF0-F427-022D-B4BFA5A3CD60}"/>
                </a:ext>
              </a:extLst>
            </p:cNvPr>
            <p:cNvGrpSpPr/>
            <p:nvPr/>
          </p:nvGrpSpPr>
          <p:grpSpPr>
            <a:xfrm>
              <a:off x="2534628" y="1340493"/>
              <a:ext cx="79732" cy="72801"/>
              <a:chOff x="2353001" y="936529"/>
              <a:chExt cx="79732" cy="79719"/>
            </a:xfrm>
            <a:noFill/>
          </p:grpSpPr>
          <p:sp>
            <p:nvSpPr>
              <p:cNvPr id="44" name="Freeform 43">
                <a:extLst>
                  <a:ext uri="{FF2B5EF4-FFF2-40B4-BE49-F238E27FC236}">
                    <a16:creationId xmlns:a16="http://schemas.microsoft.com/office/drawing/2014/main" id="{BB0124D3-1309-6EE4-F761-938E4A662025}"/>
                  </a:ext>
                </a:extLst>
              </p:cNvPr>
              <p:cNvSpPr/>
              <p:nvPr/>
            </p:nvSpPr>
            <p:spPr>
              <a:xfrm>
                <a:off x="2392868" y="936529"/>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45" name="Freeform 44">
                <a:extLst>
                  <a:ext uri="{FF2B5EF4-FFF2-40B4-BE49-F238E27FC236}">
                    <a16:creationId xmlns:a16="http://schemas.microsoft.com/office/drawing/2014/main" id="{A7DB577F-A1C9-EE6C-03C8-2D3765934A72}"/>
                  </a:ext>
                </a:extLst>
              </p:cNvPr>
              <p:cNvSpPr/>
              <p:nvPr/>
            </p:nvSpPr>
            <p:spPr>
              <a:xfrm>
                <a:off x="2353001" y="976388"/>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46" name="Graphic 12">
              <a:extLst>
                <a:ext uri="{FF2B5EF4-FFF2-40B4-BE49-F238E27FC236}">
                  <a16:creationId xmlns:a16="http://schemas.microsoft.com/office/drawing/2014/main" id="{B377E430-E193-36D6-6CDE-8C718867DECF}"/>
                </a:ext>
              </a:extLst>
            </p:cNvPr>
            <p:cNvGrpSpPr/>
            <p:nvPr/>
          </p:nvGrpSpPr>
          <p:grpSpPr>
            <a:xfrm>
              <a:off x="2580489" y="1340493"/>
              <a:ext cx="79732" cy="72801"/>
              <a:chOff x="2398862" y="936529"/>
              <a:chExt cx="79732" cy="79719"/>
            </a:xfrm>
            <a:noFill/>
          </p:grpSpPr>
          <p:sp>
            <p:nvSpPr>
              <p:cNvPr id="47" name="Freeform 46">
                <a:extLst>
                  <a:ext uri="{FF2B5EF4-FFF2-40B4-BE49-F238E27FC236}">
                    <a16:creationId xmlns:a16="http://schemas.microsoft.com/office/drawing/2014/main" id="{7E0E4EE0-445C-F5E2-EAEA-13A47F2CD597}"/>
                  </a:ext>
                </a:extLst>
              </p:cNvPr>
              <p:cNvSpPr/>
              <p:nvPr/>
            </p:nvSpPr>
            <p:spPr>
              <a:xfrm>
                <a:off x="2438729" y="936529"/>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48" name="Freeform 47">
                <a:extLst>
                  <a:ext uri="{FF2B5EF4-FFF2-40B4-BE49-F238E27FC236}">
                    <a16:creationId xmlns:a16="http://schemas.microsoft.com/office/drawing/2014/main" id="{7EEA7B45-3FF7-E948-20E6-696E48D783A2}"/>
                  </a:ext>
                </a:extLst>
              </p:cNvPr>
              <p:cNvSpPr/>
              <p:nvPr/>
            </p:nvSpPr>
            <p:spPr>
              <a:xfrm>
                <a:off x="2398862" y="976388"/>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49" name="Graphic 12">
              <a:extLst>
                <a:ext uri="{FF2B5EF4-FFF2-40B4-BE49-F238E27FC236}">
                  <a16:creationId xmlns:a16="http://schemas.microsoft.com/office/drawing/2014/main" id="{E8B68BA5-FBC2-E75B-C6A5-176634FBFC42}"/>
                </a:ext>
              </a:extLst>
            </p:cNvPr>
            <p:cNvGrpSpPr/>
            <p:nvPr/>
          </p:nvGrpSpPr>
          <p:grpSpPr>
            <a:xfrm>
              <a:off x="2885331" y="1391399"/>
              <a:ext cx="79732" cy="72801"/>
              <a:chOff x="2703704" y="992272"/>
              <a:chExt cx="79732" cy="79719"/>
            </a:xfrm>
            <a:noFill/>
          </p:grpSpPr>
          <p:sp>
            <p:nvSpPr>
              <p:cNvPr id="50" name="Freeform 49">
                <a:extLst>
                  <a:ext uri="{FF2B5EF4-FFF2-40B4-BE49-F238E27FC236}">
                    <a16:creationId xmlns:a16="http://schemas.microsoft.com/office/drawing/2014/main" id="{90B463B4-DB4E-4888-B4D0-AB89532156A4}"/>
                  </a:ext>
                </a:extLst>
              </p:cNvPr>
              <p:cNvSpPr/>
              <p:nvPr/>
            </p:nvSpPr>
            <p:spPr>
              <a:xfrm>
                <a:off x="2743570"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51" name="Freeform 50">
                <a:extLst>
                  <a:ext uri="{FF2B5EF4-FFF2-40B4-BE49-F238E27FC236}">
                    <a16:creationId xmlns:a16="http://schemas.microsoft.com/office/drawing/2014/main" id="{C09598F6-E854-E42C-A0F9-4E1CA8CBFB1B}"/>
                  </a:ext>
                </a:extLst>
              </p:cNvPr>
              <p:cNvSpPr/>
              <p:nvPr/>
            </p:nvSpPr>
            <p:spPr>
              <a:xfrm>
                <a:off x="2703704"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52" name="Graphic 12">
              <a:extLst>
                <a:ext uri="{FF2B5EF4-FFF2-40B4-BE49-F238E27FC236}">
                  <a16:creationId xmlns:a16="http://schemas.microsoft.com/office/drawing/2014/main" id="{9894F09F-E21A-87E8-CA6C-A172E9B3F269}"/>
                </a:ext>
              </a:extLst>
            </p:cNvPr>
            <p:cNvGrpSpPr/>
            <p:nvPr/>
          </p:nvGrpSpPr>
          <p:grpSpPr>
            <a:xfrm>
              <a:off x="2903016" y="1391399"/>
              <a:ext cx="80032" cy="72801"/>
              <a:chOff x="2721389" y="992272"/>
              <a:chExt cx="80032" cy="79719"/>
            </a:xfrm>
            <a:noFill/>
          </p:grpSpPr>
          <p:sp>
            <p:nvSpPr>
              <p:cNvPr id="53" name="Freeform 52">
                <a:extLst>
                  <a:ext uri="{FF2B5EF4-FFF2-40B4-BE49-F238E27FC236}">
                    <a16:creationId xmlns:a16="http://schemas.microsoft.com/office/drawing/2014/main" id="{82DE4CD3-40B1-D0E6-888C-AF04E258C25A}"/>
                  </a:ext>
                </a:extLst>
              </p:cNvPr>
              <p:cNvSpPr/>
              <p:nvPr/>
            </p:nvSpPr>
            <p:spPr>
              <a:xfrm>
                <a:off x="2761555"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54" name="Freeform 53">
                <a:extLst>
                  <a:ext uri="{FF2B5EF4-FFF2-40B4-BE49-F238E27FC236}">
                    <a16:creationId xmlns:a16="http://schemas.microsoft.com/office/drawing/2014/main" id="{9D22C896-93D0-A32C-6AA5-67F98AA26C87}"/>
                  </a:ext>
                </a:extLst>
              </p:cNvPr>
              <p:cNvSpPr/>
              <p:nvPr/>
            </p:nvSpPr>
            <p:spPr>
              <a:xfrm>
                <a:off x="2721389"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55" name="Graphic 12">
              <a:extLst>
                <a:ext uri="{FF2B5EF4-FFF2-40B4-BE49-F238E27FC236}">
                  <a16:creationId xmlns:a16="http://schemas.microsoft.com/office/drawing/2014/main" id="{986C70E8-CCD0-DB17-865C-76009D77F49B}"/>
                </a:ext>
              </a:extLst>
            </p:cNvPr>
            <p:cNvGrpSpPr/>
            <p:nvPr/>
          </p:nvGrpSpPr>
          <p:grpSpPr>
            <a:xfrm>
              <a:off x="2918303" y="1391399"/>
              <a:ext cx="79732" cy="72801"/>
              <a:chOff x="2736676" y="992272"/>
              <a:chExt cx="79732" cy="79719"/>
            </a:xfrm>
            <a:noFill/>
          </p:grpSpPr>
          <p:sp>
            <p:nvSpPr>
              <p:cNvPr id="56" name="Freeform 55">
                <a:extLst>
                  <a:ext uri="{FF2B5EF4-FFF2-40B4-BE49-F238E27FC236}">
                    <a16:creationId xmlns:a16="http://schemas.microsoft.com/office/drawing/2014/main" id="{49E71F22-A935-C31F-00B9-1C4033259037}"/>
                  </a:ext>
                </a:extLst>
              </p:cNvPr>
              <p:cNvSpPr/>
              <p:nvPr/>
            </p:nvSpPr>
            <p:spPr>
              <a:xfrm>
                <a:off x="2776542"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57" name="Freeform 56">
                <a:extLst>
                  <a:ext uri="{FF2B5EF4-FFF2-40B4-BE49-F238E27FC236}">
                    <a16:creationId xmlns:a16="http://schemas.microsoft.com/office/drawing/2014/main" id="{31F6734D-01DD-6F27-8A18-2FFF04B37197}"/>
                  </a:ext>
                </a:extLst>
              </p:cNvPr>
              <p:cNvSpPr/>
              <p:nvPr/>
            </p:nvSpPr>
            <p:spPr>
              <a:xfrm>
                <a:off x="2736676"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58" name="Graphic 12">
              <a:extLst>
                <a:ext uri="{FF2B5EF4-FFF2-40B4-BE49-F238E27FC236}">
                  <a16:creationId xmlns:a16="http://schemas.microsoft.com/office/drawing/2014/main" id="{8B628908-6C32-E253-CD80-4933417760AD}"/>
                </a:ext>
              </a:extLst>
            </p:cNvPr>
            <p:cNvGrpSpPr/>
            <p:nvPr/>
          </p:nvGrpSpPr>
          <p:grpSpPr>
            <a:xfrm>
              <a:off x="2959668" y="1391399"/>
              <a:ext cx="79732" cy="72801"/>
              <a:chOff x="2778041" y="992272"/>
              <a:chExt cx="79732" cy="79719"/>
            </a:xfrm>
            <a:noFill/>
          </p:grpSpPr>
          <p:sp>
            <p:nvSpPr>
              <p:cNvPr id="59" name="Freeform 58">
                <a:extLst>
                  <a:ext uri="{FF2B5EF4-FFF2-40B4-BE49-F238E27FC236}">
                    <a16:creationId xmlns:a16="http://schemas.microsoft.com/office/drawing/2014/main" id="{3886B47D-E509-8A1C-FBE4-BB5A2A46A069}"/>
                  </a:ext>
                </a:extLst>
              </p:cNvPr>
              <p:cNvSpPr/>
              <p:nvPr/>
            </p:nvSpPr>
            <p:spPr>
              <a:xfrm>
                <a:off x="2817907"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0" name="Freeform 59">
                <a:extLst>
                  <a:ext uri="{FF2B5EF4-FFF2-40B4-BE49-F238E27FC236}">
                    <a16:creationId xmlns:a16="http://schemas.microsoft.com/office/drawing/2014/main" id="{8E4210E0-EA94-A1FC-4E5C-A3522CF726F4}"/>
                  </a:ext>
                </a:extLst>
              </p:cNvPr>
              <p:cNvSpPr/>
              <p:nvPr/>
            </p:nvSpPr>
            <p:spPr>
              <a:xfrm>
                <a:off x="2778041"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61" name="Graphic 12">
              <a:extLst>
                <a:ext uri="{FF2B5EF4-FFF2-40B4-BE49-F238E27FC236}">
                  <a16:creationId xmlns:a16="http://schemas.microsoft.com/office/drawing/2014/main" id="{1DE35F21-028C-01B2-9A02-228305CC9F02}"/>
                </a:ext>
              </a:extLst>
            </p:cNvPr>
            <p:cNvGrpSpPr/>
            <p:nvPr/>
          </p:nvGrpSpPr>
          <p:grpSpPr>
            <a:xfrm>
              <a:off x="2968960" y="1391399"/>
              <a:ext cx="80032" cy="72801"/>
              <a:chOff x="2787333" y="992272"/>
              <a:chExt cx="80032" cy="79719"/>
            </a:xfrm>
            <a:noFill/>
          </p:grpSpPr>
          <p:sp>
            <p:nvSpPr>
              <p:cNvPr id="62" name="Freeform 61">
                <a:extLst>
                  <a:ext uri="{FF2B5EF4-FFF2-40B4-BE49-F238E27FC236}">
                    <a16:creationId xmlns:a16="http://schemas.microsoft.com/office/drawing/2014/main" id="{AD31965D-6108-43E8-1563-8CF4597322E3}"/>
                  </a:ext>
                </a:extLst>
              </p:cNvPr>
              <p:cNvSpPr/>
              <p:nvPr/>
            </p:nvSpPr>
            <p:spPr>
              <a:xfrm>
                <a:off x="2827499"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3" name="Freeform 62">
                <a:extLst>
                  <a:ext uri="{FF2B5EF4-FFF2-40B4-BE49-F238E27FC236}">
                    <a16:creationId xmlns:a16="http://schemas.microsoft.com/office/drawing/2014/main" id="{8CBD9D91-E396-14BF-50A2-138CBE60D867}"/>
                  </a:ext>
                </a:extLst>
              </p:cNvPr>
              <p:cNvSpPr/>
              <p:nvPr/>
            </p:nvSpPr>
            <p:spPr>
              <a:xfrm>
                <a:off x="2787333"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24" name="Graphic 12">
              <a:extLst>
                <a:ext uri="{FF2B5EF4-FFF2-40B4-BE49-F238E27FC236}">
                  <a16:creationId xmlns:a16="http://schemas.microsoft.com/office/drawing/2014/main" id="{87791159-5450-D2B3-D94F-24C1C8765F97}"/>
                </a:ext>
              </a:extLst>
            </p:cNvPr>
            <p:cNvGrpSpPr/>
            <p:nvPr/>
          </p:nvGrpSpPr>
          <p:grpSpPr>
            <a:xfrm>
              <a:off x="3084961" y="1391399"/>
              <a:ext cx="79732" cy="72801"/>
              <a:chOff x="2903334" y="992272"/>
              <a:chExt cx="79732" cy="79719"/>
            </a:xfrm>
            <a:noFill/>
          </p:grpSpPr>
          <p:sp>
            <p:nvSpPr>
              <p:cNvPr id="1025" name="Freeform 1024">
                <a:extLst>
                  <a:ext uri="{FF2B5EF4-FFF2-40B4-BE49-F238E27FC236}">
                    <a16:creationId xmlns:a16="http://schemas.microsoft.com/office/drawing/2014/main" id="{D3869BF3-D622-D178-85FC-54D43746A53E}"/>
                  </a:ext>
                </a:extLst>
              </p:cNvPr>
              <p:cNvSpPr/>
              <p:nvPr/>
            </p:nvSpPr>
            <p:spPr>
              <a:xfrm>
                <a:off x="2943200"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27" name="Freeform 1026">
                <a:extLst>
                  <a:ext uri="{FF2B5EF4-FFF2-40B4-BE49-F238E27FC236}">
                    <a16:creationId xmlns:a16="http://schemas.microsoft.com/office/drawing/2014/main" id="{06BB3CEC-824D-57A4-65E0-759C28603A9F}"/>
                  </a:ext>
                </a:extLst>
              </p:cNvPr>
              <p:cNvSpPr/>
              <p:nvPr/>
            </p:nvSpPr>
            <p:spPr>
              <a:xfrm>
                <a:off x="2903334"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28" name="Graphic 12">
              <a:extLst>
                <a:ext uri="{FF2B5EF4-FFF2-40B4-BE49-F238E27FC236}">
                  <a16:creationId xmlns:a16="http://schemas.microsoft.com/office/drawing/2014/main" id="{9DACFA7D-A429-0B06-A225-393ADDED369B}"/>
                </a:ext>
              </a:extLst>
            </p:cNvPr>
            <p:cNvGrpSpPr/>
            <p:nvPr/>
          </p:nvGrpSpPr>
          <p:grpSpPr>
            <a:xfrm>
              <a:off x="3176084" y="1391399"/>
              <a:ext cx="80032" cy="72801"/>
              <a:chOff x="2994457" y="992272"/>
              <a:chExt cx="80032" cy="79719"/>
            </a:xfrm>
            <a:noFill/>
          </p:grpSpPr>
          <p:sp>
            <p:nvSpPr>
              <p:cNvPr id="1029" name="Freeform 1028">
                <a:extLst>
                  <a:ext uri="{FF2B5EF4-FFF2-40B4-BE49-F238E27FC236}">
                    <a16:creationId xmlns:a16="http://schemas.microsoft.com/office/drawing/2014/main" id="{C625D392-2C9C-BEBF-BF06-799C3A8BB2FD}"/>
                  </a:ext>
                </a:extLst>
              </p:cNvPr>
              <p:cNvSpPr/>
              <p:nvPr/>
            </p:nvSpPr>
            <p:spPr>
              <a:xfrm>
                <a:off x="3034323"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30" name="Freeform 1029">
                <a:extLst>
                  <a:ext uri="{FF2B5EF4-FFF2-40B4-BE49-F238E27FC236}">
                    <a16:creationId xmlns:a16="http://schemas.microsoft.com/office/drawing/2014/main" id="{9D8DE458-FD99-1B3B-CF4B-D77D989728D0}"/>
                  </a:ext>
                </a:extLst>
              </p:cNvPr>
              <p:cNvSpPr/>
              <p:nvPr/>
            </p:nvSpPr>
            <p:spPr>
              <a:xfrm>
                <a:off x="2994457"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31" name="Graphic 12">
              <a:extLst>
                <a:ext uri="{FF2B5EF4-FFF2-40B4-BE49-F238E27FC236}">
                  <a16:creationId xmlns:a16="http://schemas.microsoft.com/office/drawing/2014/main" id="{2873ACB5-1475-D8C1-1F31-7552929E589E}"/>
                </a:ext>
              </a:extLst>
            </p:cNvPr>
            <p:cNvGrpSpPr/>
            <p:nvPr/>
          </p:nvGrpSpPr>
          <p:grpSpPr>
            <a:xfrm>
              <a:off x="3245625" y="1391399"/>
              <a:ext cx="80032" cy="72801"/>
              <a:chOff x="3063998" y="992272"/>
              <a:chExt cx="80032" cy="79719"/>
            </a:xfrm>
            <a:noFill/>
          </p:grpSpPr>
          <p:sp>
            <p:nvSpPr>
              <p:cNvPr id="1032" name="Freeform 1031">
                <a:extLst>
                  <a:ext uri="{FF2B5EF4-FFF2-40B4-BE49-F238E27FC236}">
                    <a16:creationId xmlns:a16="http://schemas.microsoft.com/office/drawing/2014/main" id="{E26E0206-FC98-DB4E-78F7-E3A10AEDE118}"/>
                  </a:ext>
                </a:extLst>
              </p:cNvPr>
              <p:cNvSpPr/>
              <p:nvPr/>
            </p:nvSpPr>
            <p:spPr>
              <a:xfrm>
                <a:off x="3104164"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33" name="Freeform 1032">
                <a:extLst>
                  <a:ext uri="{FF2B5EF4-FFF2-40B4-BE49-F238E27FC236}">
                    <a16:creationId xmlns:a16="http://schemas.microsoft.com/office/drawing/2014/main" id="{F5BA69A9-9BA8-524F-5F70-26547C2C4F76}"/>
                  </a:ext>
                </a:extLst>
              </p:cNvPr>
              <p:cNvSpPr/>
              <p:nvPr/>
            </p:nvSpPr>
            <p:spPr>
              <a:xfrm>
                <a:off x="3063998"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34" name="Graphic 12">
              <a:extLst>
                <a:ext uri="{FF2B5EF4-FFF2-40B4-BE49-F238E27FC236}">
                  <a16:creationId xmlns:a16="http://schemas.microsoft.com/office/drawing/2014/main" id="{78FD877D-6619-D371-C304-648937F8A291}"/>
                </a:ext>
              </a:extLst>
            </p:cNvPr>
            <p:cNvGrpSpPr/>
            <p:nvPr/>
          </p:nvGrpSpPr>
          <p:grpSpPr>
            <a:xfrm>
              <a:off x="3293584" y="1391399"/>
              <a:ext cx="79732" cy="72801"/>
              <a:chOff x="3111957" y="992272"/>
              <a:chExt cx="79732" cy="79719"/>
            </a:xfrm>
            <a:noFill/>
          </p:grpSpPr>
          <p:sp>
            <p:nvSpPr>
              <p:cNvPr id="1035" name="Freeform 1034">
                <a:extLst>
                  <a:ext uri="{FF2B5EF4-FFF2-40B4-BE49-F238E27FC236}">
                    <a16:creationId xmlns:a16="http://schemas.microsoft.com/office/drawing/2014/main" id="{91F0CC60-A2EB-6EA3-81F8-674D2DF87245}"/>
                  </a:ext>
                </a:extLst>
              </p:cNvPr>
              <p:cNvSpPr/>
              <p:nvPr/>
            </p:nvSpPr>
            <p:spPr>
              <a:xfrm>
                <a:off x="3151823"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36" name="Freeform 1035">
                <a:extLst>
                  <a:ext uri="{FF2B5EF4-FFF2-40B4-BE49-F238E27FC236}">
                    <a16:creationId xmlns:a16="http://schemas.microsoft.com/office/drawing/2014/main" id="{0B730158-2FC7-1C42-7C5F-A38E337C4C45}"/>
                  </a:ext>
                </a:extLst>
              </p:cNvPr>
              <p:cNvSpPr/>
              <p:nvPr/>
            </p:nvSpPr>
            <p:spPr>
              <a:xfrm>
                <a:off x="3111957"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37" name="Graphic 12">
              <a:extLst>
                <a:ext uri="{FF2B5EF4-FFF2-40B4-BE49-F238E27FC236}">
                  <a16:creationId xmlns:a16="http://schemas.microsoft.com/office/drawing/2014/main" id="{81B4FDDC-8F3A-0DFC-F6CB-BDF136F8865D}"/>
                </a:ext>
              </a:extLst>
            </p:cNvPr>
            <p:cNvGrpSpPr/>
            <p:nvPr/>
          </p:nvGrpSpPr>
          <p:grpSpPr>
            <a:xfrm>
              <a:off x="3426671" y="1391399"/>
              <a:ext cx="80032" cy="72801"/>
              <a:chOff x="3245044" y="992272"/>
              <a:chExt cx="80032" cy="79719"/>
            </a:xfrm>
            <a:noFill/>
          </p:grpSpPr>
          <p:sp>
            <p:nvSpPr>
              <p:cNvPr id="1038" name="Freeform 1037">
                <a:extLst>
                  <a:ext uri="{FF2B5EF4-FFF2-40B4-BE49-F238E27FC236}">
                    <a16:creationId xmlns:a16="http://schemas.microsoft.com/office/drawing/2014/main" id="{9382DBAB-D657-040B-547D-A56CFB8BF6FC}"/>
                  </a:ext>
                </a:extLst>
              </p:cNvPr>
              <p:cNvSpPr/>
              <p:nvPr/>
            </p:nvSpPr>
            <p:spPr>
              <a:xfrm>
                <a:off x="3284910"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39" name="Freeform 1038">
                <a:extLst>
                  <a:ext uri="{FF2B5EF4-FFF2-40B4-BE49-F238E27FC236}">
                    <a16:creationId xmlns:a16="http://schemas.microsoft.com/office/drawing/2014/main" id="{2CE7E6C1-779E-FE2F-11FC-1FE56F288F7E}"/>
                  </a:ext>
                </a:extLst>
              </p:cNvPr>
              <p:cNvSpPr/>
              <p:nvPr/>
            </p:nvSpPr>
            <p:spPr>
              <a:xfrm>
                <a:off x="3245044"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40" name="Graphic 12">
              <a:extLst>
                <a:ext uri="{FF2B5EF4-FFF2-40B4-BE49-F238E27FC236}">
                  <a16:creationId xmlns:a16="http://schemas.microsoft.com/office/drawing/2014/main" id="{511A63A8-A344-DA75-C3E3-77A9E82541DC}"/>
                </a:ext>
              </a:extLst>
            </p:cNvPr>
            <p:cNvGrpSpPr/>
            <p:nvPr/>
          </p:nvGrpSpPr>
          <p:grpSpPr>
            <a:xfrm>
              <a:off x="3390102" y="1391399"/>
              <a:ext cx="79732" cy="72801"/>
              <a:chOff x="3208475" y="992272"/>
              <a:chExt cx="79732" cy="79719"/>
            </a:xfrm>
            <a:noFill/>
          </p:grpSpPr>
          <p:sp>
            <p:nvSpPr>
              <p:cNvPr id="1041" name="Freeform 1040">
                <a:extLst>
                  <a:ext uri="{FF2B5EF4-FFF2-40B4-BE49-F238E27FC236}">
                    <a16:creationId xmlns:a16="http://schemas.microsoft.com/office/drawing/2014/main" id="{C0A0C570-C794-75AF-A643-8108422140CF}"/>
                  </a:ext>
                </a:extLst>
              </p:cNvPr>
              <p:cNvSpPr/>
              <p:nvPr/>
            </p:nvSpPr>
            <p:spPr>
              <a:xfrm>
                <a:off x="3248341"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42" name="Freeform 1041">
                <a:extLst>
                  <a:ext uri="{FF2B5EF4-FFF2-40B4-BE49-F238E27FC236}">
                    <a16:creationId xmlns:a16="http://schemas.microsoft.com/office/drawing/2014/main" id="{FD7E375F-27BF-3B91-16A1-02E58BD8D78C}"/>
                  </a:ext>
                </a:extLst>
              </p:cNvPr>
              <p:cNvSpPr/>
              <p:nvPr/>
            </p:nvSpPr>
            <p:spPr>
              <a:xfrm>
                <a:off x="3208475"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43" name="Graphic 12">
              <a:extLst>
                <a:ext uri="{FF2B5EF4-FFF2-40B4-BE49-F238E27FC236}">
                  <a16:creationId xmlns:a16="http://schemas.microsoft.com/office/drawing/2014/main" id="{2013D881-F313-A9FF-0090-C447C5EACBB9}"/>
                </a:ext>
              </a:extLst>
            </p:cNvPr>
            <p:cNvGrpSpPr/>
            <p:nvPr/>
          </p:nvGrpSpPr>
          <p:grpSpPr>
            <a:xfrm>
              <a:off x="3531282" y="1391399"/>
              <a:ext cx="79732" cy="72801"/>
              <a:chOff x="3349655" y="992272"/>
              <a:chExt cx="79732" cy="79719"/>
            </a:xfrm>
            <a:noFill/>
          </p:grpSpPr>
          <p:sp>
            <p:nvSpPr>
              <p:cNvPr id="1044" name="Freeform 1043">
                <a:extLst>
                  <a:ext uri="{FF2B5EF4-FFF2-40B4-BE49-F238E27FC236}">
                    <a16:creationId xmlns:a16="http://schemas.microsoft.com/office/drawing/2014/main" id="{54D18110-20A7-73A2-89D2-1BF7BDA06505}"/>
                  </a:ext>
                </a:extLst>
              </p:cNvPr>
              <p:cNvSpPr/>
              <p:nvPr/>
            </p:nvSpPr>
            <p:spPr>
              <a:xfrm>
                <a:off x="3389521"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45" name="Freeform 1044">
                <a:extLst>
                  <a:ext uri="{FF2B5EF4-FFF2-40B4-BE49-F238E27FC236}">
                    <a16:creationId xmlns:a16="http://schemas.microsoft.com/office/drawing/2014/main" id="{EE4AD738-F54A-37F4-573B-C6A76CE50ADF}"/>
                  </a:ext>
                </a:extLst>
              </p:cNvPr>
              <p:cNvSpPr/>
              <p:nvPr/>
            </p:nvSpPr>
            <p:spPr>
              <a:xfrm>
                <a:off x="3349655"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46" name="Graphic 12">
              <a:extLst>
                <a:ext uri="{FF2B5EF4-FFF2-40B4-BE49-F238E27FC236}">
                  <a16:creationId xmlns:a16="http://schemas.microsoft.com/office/drawing/2014/main" id="{F1CE4A72-8662-03AA-ABCE-7FD189C97DB9}"/>
                </a:ext>
              </a:extLst>
            </p:cNvPr>
            <p:cNvGrpSpPr/>
            <p:nvPr/>
          </p:nvGrpSpPr>
          <p:grpSpPr>
            <a:xfrm>
              <a:off x="3666767" y="1391399"/>
              <a:ext cx="79732" cy="72801"/>
              <a:chOff x="3485140" y="992272"/>
              <a:chExt cx="79732" cy="79719"/>
            </a:xfrm>
            <a:noFill/>
          </p:grpSpPr>
          <p:sp>
            <p:nvSpPr>
              <p:cNvPr id="1047" name="Freeform 1046">
                <a:extLst>
                  <a:ext uri="{FF2B5EF4-FFF2-40B4-BE49-F238E27FC236}">
                    <a16:creationId xmlns:a16="http://schemas.microsoft.com/office/drawing/2014/main" id="{BBB2F4F5-EEEE-D26B-F2C8-917DCB4D3B79}"/>
                  </a:ext>
                </a:extLst>
              </p:cNvPr>
              <p:cNvSpPr/>
              <p:nvPr/>
            </p:nvSpPr>
            <p:spPr>
              <a:xfrm>
                <a:off x="3525006"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48" name="Freeform 1047">
                <a:extLst>
                  <a:ext uri="{FF2B5EF4-FFF2-40B4-BE49-F238E27FC236}">
                    <a16:creationId xmlns:a16="http://schemas.microsoft.com/office/drawing/2014/main" id="{65BD3302-5F37-04D3-4FEB-DD926E90A17D}"/>
                  </a:ext>
                </a:extLst>
              </p:cNvPr>
              <p:cNvSpPr/>
              <p:nvPr/>
            </p:nvSpPr>
            <p:spPr>
              <a:xfrm>
                <a:off x="3485140"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49" name="Graphic 12">
              <a:extLst>
                <a:ext uri="{FF2B5EF4-FFF2-40B4-BE49-F238E27FC236}">
                  <a16:creationId xmlns:a16="http://schemas.microsoft.com/office/drawing/2014/main" id="{18552EE5-B0C4-52CC-C114-2CF69B5BA4DD}"/>
                </a:ext>
              </a:extLst>
            </p:cNvPr>
            <p:cNvGrpSpPr/>
            <p:nvPr/>
          </p:nvGrpSpPr>
          <p:grpSpPr>
            <a:xfrm>
              <a:off x="3749497" y="1391399"/>
              <a:ext cx="80032" cy="72801"/>
              <a:chOff x="3567870" y="992272"/>
              <a:chExt cx="80032" cy="79719"/>
            </a:xfrm>
            <a:noFill/>
          </p:grpSpPr>
          <p:sp>
            <p:nvSpPr>
              <p:cNvPr id="1050" name="Freeform 1049">
                <a:extLst>
                  <a:ext uri="{FF2B5EF4-FFF2-40B4-BE49-F238E27FC236}">
                    <a16:creationId xmlns:a16="http://schemas.microsoft.com/office/drawing/2014/main" id="{5375A6D8-7980-2268-1172-7C0451892B68}"/>
                  </a:ext>
                </a:extLst>
              </p:cNvPr>
              <p:cNvSpPr/>
              <p:nvPr/>
            </p:nvSpPr>
            <p:spPr>
              <a:xfrm>
                <a:off x="3607736"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51" name="Freeform 1050">
                <a:extLst>
                  <a:ext uri="{FF2B5EF4-FFF2-40B4-BE49-F238E27FC236}">
                    <a16:creationId xmlns:a16="http://schemas.microsoft.com/office/drawing/2014/main" id="{FED77843-1BED-694D-9D75-679F258E5073}"/>
                  </a:ext>
                </a:extLst>
              </p:cNvPr>
              <p:cNvSpPr/>
              <p:nvPr/>
            </p:nvSpPr>
            <p:spPr>
              <a:xfrm>
                <a:off x="3567870" y="1032132"/>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52" name="Graphic 12">
              <a:extLst>
                <a:ext uri="{FF2B5EF4-FFF2-40B4-BE49-F238E27FC236}">
                  <a16:creationId xmlns:a16="http://schemas.microsoft.com/office/drawing/2014/main" id="{31B4B88E-425F-9EE3-2B8B-789D1D23CB1C}"/>
                </a:ext>
              </a:extLst>
            </p:cNvPr>
            <p:cNvGrpSpPr/>
            <p:nvPr/>
          </p:nvGrpSpPr>
          <p:grpSpPr>
            <a:xfrm>
              <a:off x="3857705" y="1481717"/>
              <a:ext cx="79732" cy="73075"/>
              <a:chOff x="3676078" y="1091173"/>
              <a:chExt cx="79732" cy="80019"/>
            </a:xfrm>
            <a:noFill/>
          </p:grpSpPr>
          <p:sp>
            <p:nvSpPr>
              <p:cNvPr id="1053" name="Freeform 1052">
                <a:extLst>
                  <a:ext uri="{FF2B5EF4-FFF2-40B4-BE49-F238E27FC236}">
                    <a16:creationId xmlns:a16="http://schemas.microsoft.com/office/drawing/2014/main" id="{270988EB-478D-5FDD-5858-0E939FBD65BF}"/>
                  </a:ext>
                </a:extLst>
              </p:cNvPr>
              <p:cNvSpPr/>
              <p:nvPr/>
            </p:nvSpPr>
            <p:spPr>
              <a:xfrm>
                <a:off x="3715944" y="1091173"/>
                <a:ext cx="2997" cy="80019"/>
              </a:xfrm>
              <a:custGeom>
                <a:avLst/>
                <a:gdLst>
                  <a:gd name="connsiteX0" fmla="*/ 0 w 2997"/>
                  <a:gd name="connsiteY0" fmla="*/ 0 h 80019"/>
                  <a:gd name="connsiteX1" fmla="*/ 0 w 2997"/>
                  <a:gd name="connsiteY1" fmla="*/ 80019 h 80019"/>
                </a:gdLst>
                <a:ahLst/>
                <a:cxnLst>
                  <a:cxn ang="0">
                    <a:pos x="connsiteX0" y="connsiteY0"/>
                  </a:cxn>
                  <a:cxn ang="0">
                    <a:pos x="connsiteX1" y="connsiteY1"/>
                  </a:cxn>
                </a:cxnLst>
                <a:rect l="l" t="t" r="r" b="b"/>
                <a:pathLst>
                  <a:path w="2997" h="80019">
                    <a:moveTo>
                      <a:pt x="0" y="0"/>
                    </a:moveTo>
                    <a:lnTo>
                      <a:pt x="0" y="80019"/>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54" name="Freeform 1053">
                <a:extLst>
                  <a:ext uri="{FF2B5EF4-FFF2-40B4-BE49-F238E27FC236}">
                    <a16:creationId xmlns:a16="http://schemas.microsoft.com/office/drawing/2014/main" id="{F4BB4BA6-C560-914E-1046-BB70A56B4FCA}"/>
                  </a:ext>
                </a:extLst>
              </p:cNvPr>
              <p:cNvSpPr/>
              <p:nvPr/>
            </p:nvSpPr>
            <p:spPr>
              <a:xfrm>
                <a:off x="3676078" y="11310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55" name="Graphic 12">
              <a:extLst>
                <a:ext uri="{FF2B5EF4-FFF2-40B4-BE49-F238E27FC236}">
                  <a16:creationId xmlns:a16="http://schemas.microsoft.com/office/drawing/2014/main" id="{47BFFE9C-BFB0-3EB5-4D9F-18697FC91439}"/>
                </a:ext>
              </a:extLst>
            </p:cNvPr>
            <p:cNvGrpSpPr/>
            <p:nvPr/>
          </p:nvGrpSpPr>
          <p:grpSpPr>
            <a:xfrm>
              <a:off x="4288739" y="1598855"/>
              <a:ext cx="79732" cy="72801"/>
              <a:chOff x="4107112" y="1219443"/>
              <a:chExt cx="79732" cy="79719"/>
            </a:xfrm>
            <a:noFill/>
          </p:grpSpPr>
          <p:sp>
            <p:nvSpPr>
              <p:cNvPr id="1056" name="Freeform 1055">
                <a:extLst>
                  <a:ext uri="{FF2B5EF4-FFF2-40B4-BE49-F238E27FC236}">
                    <a16:creationId xmlns:a16="http://schemas.microsoft.com/office/drawing/2014/main" id="{D0F7F81B-1070-F32B-D141-11D8809ACE3C}"/>
                  </a:ext>
                </a:extLst>
              </p:cNvPr>
              <p:cNvSpPr/>
              <p:nvPr/>
            </p:nvSpPr>
            <p:spPr>
              <a:xfrm>
                <a:off x="4146978"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57" name="Freeform 1056">
                <a:extLst>
                  <a:ext uri="{FF2B5EF4-FFF2-40B4-BE49-F238E27FC236}">
                    <a16:creationId xmlns:a16="http://schemas.microsoft.com/office/drawing/2014/main" id="{E4A05651-CC6C-6101-02FD-082062B73998}"/>
                  </a:ext>
                </a:extLst>
              </p:cNvPr>
              <p:cNvSpPr/>
              <p:nvPr/>
            </p:nvSpPr>
            <p:spPr>
              <a:xfrm>
                <a:off x="4107112"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58" name="Graphic 12">
              <a:extLst>
                <a:ext uri="{FF2B5EF4-FFF2-40B4-BE49-F238E27FC236}">
                  <a16:creationId xmlns:a16="http://schemas.microsoft.com/office/drawing/2014/main" id="{E6DE80C5-1D22-13E8-1C56-4992FACD7BD5}"/>
                </a:ext>
              </a:extLst>
            </p:cNvPr>
            <p:cNvGrpSpPr/>
            <p:nvPr/>
          </p:nvGrpSpPr>
          <p:grpSpPr>
            <a:xfrm>
              <a:off x="4317514" y="1598855"/>
              <a:ext cx="79732" cy="72801"/>
              <a:chOff x="4135887" y="1219443"/>
              <a:chExt cx="79732" cy="79719"/>
            </a:xfrm>
            <a:noFill/>
          </p:grpSpPr>
          <p:sp>
            <p:nvSpPr>
              <p:cNvPr id="1059" name="Freeform 1058">
                <a:extLst>
                  <a:ext uri="{FF2B5EF4-FFF2-40B4-BE49-F238E27FC236}">
                    <a16:creationId xmlns:a16="http://schemas.microsoft.com/office/drawing/2014/main" id="{CAB3EB6B-208E-8AD9-99FE-CAE347C3F9EB}"/>
                  </a:ext>
                </a:extLst>
              </p:cNvPr>
              <p:cNvSpPr/>
              <p:nvPr/>
            </p:nvSpPr>
            <p:spPr>
              <a:xfrm>
                <a:off x="4175754"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60" name="Freeform 1059">
                <a:extLst>
                  <a:ext uri="{FF2B5EF4-FFF2-40B4-BE49-F238E27FC236}">
                    <a16:creationId xmlns:a16="http://schemas.microsoft.com/office/drawing/2014/main" id="{A336C2E9-1048-C4A7-4B7A-12E0E27DE28A}"/>
                  </a:ext>
                </a:extLst>
              </p:cNvPr>
              <p:cNvSpPr/>
              <p:nvPr/>
            </p:nvSpPr>
            <p:spPr>
              <a:xfrm>
                <a:off x="4135887"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61" name="Graphic 12">
              <a:extLst>
                <a:ext uri="{FF2B5EF4-FFF2-40B4-BE49-F238E27FC236}">
                  <a16:creationId xmlns:a16="http://schemas.microsoft.com/office/drawing/2014/main" id="{D30CA035-FB01-B7FB-5F3F-FEBC338F8EF9}"/>
                </a:ext>
              </a:extLst>
            </p:cNvPr>
            <p:cNvGrpSpPr/>
            <p:nvPr/>
          </p:nvGrpSpPr>
          <p:grpSpPr>
            <a:xfrm>
              <a:off x="4631947" y="1598855"/>
              <a:ext cx="79732" cy="72801"/>
              <a:chOff x="4450320" y="1219443"/>
              <a:chExt cx="79732" cy="79719"/>
            </a:xfrm>
            <a:noFill/>
          </p:grpSpPr>
          <p:sp>
            <p:nvSpPr>
              <p:cNvPr id="1062" name="Freeform 1061">
                <a:extLst>
                  <a:ext uri="{FF2B5EF4-FFF2-40B4-BE49-F238E27FC236}">
                    <a16:creationId xmlns:a16="http://schemas.microsoft.com/office/drawing/2014/main" id="{8DF37877-FBF1-E256-7701-1D73279E1E27}"/>
                  </a:ext>
                </a:extLst>
              </p:cNvPr>
              <p:cNvSpPr/>
              <p:nvPr/>
            </p:nvSpPr>
            <p:spPr>
              <a:xfrm>
                <a:off x="4490187"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63" name="Freeform 1062">
                <a:extLst>
                  <a:ext uri="{FF2B5EF4-FFF2-40B4-BE49-F238E27FC236}">
                    <a16:creationId xmlns:a16="http://schemas.microsoft.com/office/drawing/2014/main" id="{E0094E4E-034B-0755-5B71-BD1C44A66994}"/>
                  </a:ext>
                </a:extLst>
              </p:cNvPr>
              <p:cNvSpPr/>
              <p:nvPr/>
            </p:nvSpPr>
            <p:spPr>
              <a:xfrm>
                <a:off x="4450320"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64" name="Graphic 12">
              <a:extLst>
                <a:ext uri="{FF2B5EF4-FFF2-40B4-BE49-F238E27FC236}">
                  <a16:creationId xmlns:a16="http://schemas.microsoft.com/office/drawing/2014/main" id="{A06079E3-E159-4392-2A7A-3CF855943DD5}"/>
                </a:ext>
              </a:extLst>
            </p:cNvPr>
            <p:cNvGrpSpPr/>
            <p:nvPr/>
          </p:nvGrpSpPr>
          <p:grpSpPr>
            <a:xfrm>
              <a:off x="4671814" y="1598855"/>
              <a:ext cx="79732" cy="72801"/>
              <a:chOff x="4490187" y="1219443"/>
              <a:chExt cx="79732" cy="79719"/>
            </a:xfrm>
            <a:noFill/>
          </p:grpSpPr>
          <p:sp>
            <p:nvSpPr>
              <p:cNvPr id="1065" name="Freeform 1064">
                <a:extLst>
                  <a:ext uri="{FF2B5EF4-FFF2-40B4-BE49-F238E27FC236}">
                    <a16:creationId xmlns:a16="http://schemas.microsoft.com/office/drawing/2014/main" id="{A0A42689-A237-8643-F143-9A6A0570EA6C}"/>
                  </a:ext>
                </a:extLst>
              </p:cNvPr>
              <p:cNvSpPr/>
              <p:nvPr/>
            </p:nvSpPr>
            <p:spPr>
              <a:xfrm>
                <a:off x="4530053"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66" name="Freeform 1065">
                <a:extLst>
                  <a:ext uri="{FF2B5EF4-FFF2-40B4-BE49-F238E27FC236}">
                    <a16:creationId xmlns:a16="http://schemas.microsoft.com/office/drawing/2014/main" id="{37277C97-A2DB-4C71-2322-90E052042074}"/>
                  </a:ext>
                </a:extLst>
              </p:cNvPr>
              <p:cNvSpPr/>
              <p:nvPr/>
            </p:nvSpPr>
            <p:spPr>
              <a:xfrm>
                <a:off x="4490187"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67" name="Graphic 12">
              <a:extLst>
                <a:ext uri="{FF2B5EF4-FFF2-40B4-BE49-F238E27FC236}">
                  <a16:creationId xmlns:a16="http://schemas.microsoft.com/office/drawing/2014/main" id="{4970E771-0F54-6DF2-5081-50AB310E9199}"/>
                </a:ext>
              </a:extLst>
            </p:cNvPr>
            <p:cNvGrpSpPr/>
            <p:nvPr/>
          </p:nvGrpSpPr>
          <p:grpSpPr>
            <a:xfrm>
              <a:off x="5021916" y="1598855"/>
              <a:ext cx="80032" cy="72801"/>
              <a:chOff x="4840289" y="1219443"/>
              <a:chExt cx="80032" cy="79719"/>
            </a:xfrm>
            <a:noFill/>
          </p:grpSpPr>
          <p:sp>
            <p:nvSpPr>
              <p:cNvPr id="1068" name="Freeform 1067">
                <a:extLst>
                  <a:ext uri="{FF2B5EF4-FFF2-40B4-BE49-F238E27FC236}">
                    <a16:creationId xmlns:a16="http://schemas.microsoft.com/office/drawing/2014/main" id="{AE22171B-F7FA-161D-8AEE-677E5ED46748}"/>
                  </a:ext>
                </a:extLst>
              </p:cNvPr>
              <p:cNvSpPr/>
              <p:nvPr/>
            </p:nvSpPr>
            <p:spPr>
              <a:xfrm>
                <a:off x="4880455"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69" name="Freeform 1068">
                <a:extLst>
                  <a:ext uri="{FF2B5EF4-FFF2-40B4-BE49-F238E27FC236}">
                    <a16:creationId xmlns:a16="http://schemas.microsoft.com/office/drawing/2014/main" id="{8D3495C0-9271-2EB1-9EDF-30D5B84753BF}"/>
                  </a:ext>
                </a:extLst>
              </p:cNvPr>
              <p:cNvSpPr/>
              <p:nvPr/>
            </p:nvSpPr>
            <p:spPr>
              <a:xfrm>
                <a:off x="4840289" y="1259303"/>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70" name="Graphic 12">
              <a:extLst>
                <a:ext uri="{FF2B5EF4-FFF2-40B4-BE49-F238E27FC236}">
                  <a16:creationId xmlns:a16="http://schemas.microsoft.com/office/drawing/2014/main" id="{48D1A6DE-8848-0D08-6F69-6AAD82E700C5}"/>
                </a:ext>
              </a:extLst>
            </p:cNvPr>
            <p:cNvGrpSpPr/>
            <p:nvPr/>
          </p:nvGrpSpPr>
          <p:grpSpPr>
            <a:xfrm>
              <a:off x="5224245" y="1598855"/>
              <a:ext cx="79732" cy="72801"/>
              <a:chOff x="5042618" y="1219443"/>
              <a:chExt cx="79732" cy="79719"/>
            </a:xfrm>
            <a:noFill/>
          </p:grpSpPr>
          <p:sp>
            <p:nvSpPr>
              <p:cNvPr id="1071" name="Freeform 1070">
                <a:extLst>
                  <a:ext uri="{FF2B5EF4-FFF2-40B4-BE49-F238E27FC236}">
                    <a16:creationId xmlns:a16="http://schemas.microsoft.com/office/drawing/2014/main" id="{97318E33-D7C1-299F-BF9D-772BBB50469D}"/>
                  </a:ext>
                </a:extLst>
              </p:cNvPr>
              <p:cNvSpPr/>
              <p:nvPr/>
            </p:nvSpPr>
            <p:spPr>
              <a:xfrm>
                <a:off x="5082484"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72" name="Freeform 1071">
                <a:extLst>
                  <a:ext uri="{FF2B5EF4-FFF2-40B4-BE49-F238E27FC236}">
                    <a16:creationId xmlns:a16="http://schemas.microsoft.com/office/drawing/2014/main" id="{BE9C141A-17AB-FA10-7651-E350BD6EB02F}"/>
                  </a:ext>
                </a:extLst>
              </p:cNvPr>
              <p:cNvSpPr/>
              <p:nvPr/>
            </p:nvSpPr>
            <p:spPr>
              <a:xfrm>
                <a:off x="5042618"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73" name="Graphic 12">
              <a:extLst>
                <a:ext uri="{FF2B5EF4-FFF2-40B4-BE49-F238E27FC236}">
                  <a16:creationId xmlns:a16="http://schemas.microsoft.com/office/drawing/2014/main" id="{696D3BE0-FDE4-4F18-BE54-746735F19DA9}"/>
                </a:ext>
              </a:extLst>
            </p:cNvPr>
            <p:cNvGrpSpPr/>
            <p:nvPr/>
          </p:nvGrpSpPr>
          <p:grpSpPr>
            <a:xfrm>
              <a:off x="5426273" y="1598855"/>
              <a:ext cx="79732" cy="72801"/>
              <a:chOff x="5244646" y="1219443"/>
              <a:chExt cx="79732" cy="79719"/>
            </a:xfrm>
            <a:noFill/>
          </p:grpSpPr>
          <p:sp>
            <p:nvSpPr>
              <p:cNvPr id="1074" name="Freeform 1073">
                <a:extLst>
                  <a:ext uri="{FF2B5EF4-FFF2-40B4-BE49-F238E27FC236}">
                    <a16:creationId xmlns:a16="http://schemas.microsoft.com/office/drawing/2014/main" id="{4A16ECB1-BD71-7A14-AB75-FA191F24C49E}"/>
                  </a:ext>
                </a:extLst>
              </p:cNvPr>
              <p:cNvSpPr/>
              <p:nvPr/>
            </p:nvSpPr>
            <p:spPr>
              <a:xfrm>
                <a:off x="5284512" y="1219443"/>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75" name="Freeform 1074">
                <a:extLst>
                  <a:ext uri="{FF2B5EF4-FFF2-40B4-BE49-F238E27FC236}">
                    <a16:creationId xmlns:a16="http://schemas.microsoft.com/office/drawing/2014/main" id="{F57124C8-26FE-88B9-9289-274098F7DEC0}"/>
                  </a:ext>
                </a:extLst>
              </p:cNvPr>
              <p:cNvSpPr/>
              <p:nvPr/>
            </p:nvSpPr>
            <p:spPr>
              <a:xfrm>
                <a:off x="5244646" y="1259303"/>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76" name="Graphic 12">
              <a:extLst>
                <a:ext uri="{FF2B5EF4-FFF2-40B4-BE49-F238E27FC236}">
                  <a16:creationId xmlns:a16="http://schemas.microsoft.com/office/drawing/2014/main" id="{DA37B567-939E-A3AA-9B78-6A655A522EBF}"/>
                </a:ext>
              </a:extLst>
            </p:cNvPr>
            <p:cNvGrpSpPr/>
            <p:nvPr/>
          </p:nvGrpSpPr>
          <p:grpSpPr>
            <a:xfrm>
              <a:off x="5571650" y="1800563"/>
              <a:ext cx="79732" cy="72801"/>
              <a:chOff x="5390023" y="1440320"/>
              <a:chExt cx="79732" cy="79719"/>
            </a:xfrm>
            <a:noFill/>
          </p:grpSpPr>
          <p:sp>
            <p:nvSpPr>
              <p:cNvPr id="1077" name="Freeform 1076">
                <a:extLst>
                  <a:ext uri="{FF2B5EF4-FFF2-40B4-BE49-F238E27FC236}">
                    <a16:creationId xmlns:a16="http://schemas.microsoft.com/office/drawing/2014/main" id="{0AA06CEC-2B21-1F50-0FEF-EB489582DF85}"/>
                  </a:ext>
                </a:extLst>
              </p:cNvPr>
              <p:cNvSpPr/>
              <p:nvPr/>
            </p:nvSpPr>
            <p:spPr>
              <a:xfrm>
                <a:off x="5429889"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78" name="Freeform 1077">
                <a:extLst>
                  <a:ext uri="{FF2B5EF4-FFF2-40B4-BE49-F238E27FC236}">
                    <a16:creationId xmlns:a16="http://schemas.microsoft.com/office/drawing/2014/main" id="{AE5BDB09-9F71-8EDE-56D4-61E3B11C12A5}"/>
                  </a:ext>
                </a:extLst>
              </p:cNvPr>
              <p:cNvSpPr/>
              <p:nvPr/>
            </p:nvSpPr>
            <p:spPr>
              <a:xfrm>
                <a:off x="5390023"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79" name="Graphic 12">
              <a:extLst>
                <a:ext uri="{FF2B5EF4-FFF2-40B4-BE49-F238E27FC236}">
                  <a16:creationId xmlns:a16="http://schemas.microsoft.com/office/drawing/2014/main" id="{93CB0F14-0E56-6722-3A1D-CDC277CDCA23}"/>
                </a:ext>
              </a:extLst>
            </p:cNvPr>
            <p:cNvGrpSpPr/>
            <p:nvPr/>
          </p:nvGrpSpPr>
          <p:grpSpPr>
            <a:xfrm>
              <a:off x="5861803" y="1800563"/>
              <a:ext cx="79732" cy="72801"/>
              <a:chOff x="5680176" y="1440320"/>
              <a:chExt cx="79732" cy="79719"/>
            </a:xfrm>
            <a:noFill/>
          </p:grpSpPr>
          <p:sp>
            <p:nvSpPr>
              <p:cNvPr id="1080" name="Freeform 1079">
                <a:extLst>
                  <a:ext uri="{FF2B5EF4-FFF2-40B4-BE49-F238E27FC236}">
                    <a16:creationId xmlns:a16="http://schemas.microsoft.com/office/drawing/2014/main" id="{8349870D-C999-51ED-5B38-4EC1B12F901C}"/>
                  </a:ext>
                </a:extLst>
              </p:cNvPr>
              <p:cNvSpPr/>
              <p:nvPr/>
            </p:nvSpPr>
            <p:spPr>
              <a:xfrm>
                <a:off x="5720042"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81" name="Freeform 1080">
                <a:extLst>
                  <a:ext uri="{FF2B5EF4-FFF2-40B4-BE49-F238E27FC236}">
                    <a16:creationId xmlns:a16="http://schemas.microsoft.com/office/drawing/2014/main" id="{B744649E-008A-B723-214F-69DA208E9EF9}"/>
                  </a:ext>
                </a:extLst>
              </p:cNvPr>
              <p:cNvSpPr/>
              <p:nvPr/>
            </p:nvSpPr>
            <p:spPr>
              <a:xfrm>
                <a:off x="5680176"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82" name="Graphic 12">
              <a:extLst>
                <a:ext uri="{FF2B5EF4-FFF2-40B4-BE49-F238E27FC236}">
                  <a16:creationId xmlns:a16="http://schemas.microsoft.com/office/drawing/2014/main" id="{E3209A07-C4E8-57AF-06F3-88AFEB728A7D}"/>
                </a:ext>
              </a:extLst>
            </p:cNvPr>
            <p:cNvGrpSpPr/>
            <p:nvPr/>
          </p:nvGrpSpPr>
          <p:grpSpPr>
            <a:xfrm>
              <a:off x="5931044" y="1800563"/>
              <a:ext cx="79732" cy="72801"/>
              <a:chOff x="5749417" y="1440320"/>
              <a:chExt cx="79732" cy="79719"/>
            </a:xfrm>
            <a:noFill/>
          </p:grpSpPr>
          <p:sp>
            <p:nvSpPr>
              <p:cNvPr id="1083" name="Freeform 1082">
                <a:extLst>
                  <a:ext uri="{FF2B5EF4-FFF2-40B4-BE49-F238E27FC236}">
                    <a16:creationId xmlns:a16="http://schemas.microsoft.com/office/drawing/2014/main" id="{6378F841-A613-0916-EE0B-CD606081B5E3}"/>
                  </a:ext>
                </a:extLst>
              </p:cNvPr>
              <p:cNvSpPr/>
              <p:nvPr/>
            </p:nvSpPr>
            <p:spPr>
              <a:xfrm>
                <a:off x="5789283"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84" name="Freeform 1083">
                <a:extLst>
                  <a:ext uri="{FF2B5EF4-FFF2-40B4-BE49-F238E27FC236}">
                    <a16:creationId xmlns:a16="http://schemas.microsoft.com/office/drawing/2014/main" id="{F400A249-2848-4021-3185-AFE811BD0471}"/>
                  </a:ext>
                </a:extLst>
              </p:cNvPr>
              <p:cNvSpPr/>
              <p:nvPr/>
            </p:nvSpPr>
            <p:spPr>
              <a:xfrm>
                <a:off x="5749417"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85" name="Graphic 12">
              <a:extLst>
                <a:ext uri="{FF2B5EF4-FFF2-40B4-BE49-F238E27FC236}">
                  <a16:creationId xmlns:a16="http://schemas.microsoft.com/office/drawing/2014/main" id="{6007C5F9-7198-D4A2-5249-4C49FAEBF598}"/>
                </a:ext>
              </a:extLst>
            </p:cNvPr>
            <p:cNvGrpSpPr/>
            <p:nvPr/>
          </p:nvGrpSpPr>
          <p:grpSpPr>
            <a:xfrm>
              <a:off x="6166345" y="1800563"/>
              <a:ext cx="79732" cy="72801"/>
              <a:chOff x="5984718" y="1440320"/>
              <a:chExt cx="79732" cy="79719"/>
            </a:xfrm>
            <a:noFill/>
          </p:grpSpPr>
          <p:sp>
            <p:nvSpPr>
              <p:cNvPr id="1086" name="Freeform 1085">
                <a:extLst>
                  <a:ext uri="{FF2B5EF4-FFF2-40B4-BE49-F238E27FC236}">
                    <a16:creationId xmlns:a16="http://schemas.microsoft.com/office/drawing/2014/main" id="{8B101231-DA59-57AD-FA7A-AC72A704E136}"/>
                  </a:ext>
                </a:extLst>
              </p:cNvPr>
              <p:cNvSpPr/>
              <p:nvPr/>
            </p:nvSpPr>
            <p:spPr>
              <a:xfrm>
                <a:off x="6024584"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87" name="Freeform 1086">
                <a:extLst>
                  <a:ext uri="{FF2B5EF4-FFF2-40B4-BE49-F238E27FC236}">
                    <a16:creationId xmlns:a16="http://schemas.microsoft.com/office/drawing/2014/main" id="{80559830-040A-220C-CFC6-1FDAF9B52DEE}"/>
                  </a:ext>
                </a:extLst>
              </p:cNvPr>
              <p:cNvSpPr/>
              <p:nvPr/>
            </p:nvSpPr>
            <p:spPr>
              <a:xfrm>
                <a:off x="5984718"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88" name="Graphic 12">
              <a:extLst>
                <a:ext uri="{FF2B5EF4-FFF2-40B4-BE49-F238E27FC236}">
                  <a16:creationId xmlns:a16="http://schemas.microsoft.com/office/drawing/2014/main" id="{878B80D8-B2D3-7660-872C-C2DFA1A319E5}"/>
                </a:ext>
              </a:extLst>
            </p:cNvPr>
            <p:cNvGrpSpPr/>
            <p:nvPr/>
          </p:nvGrpSpPr>
          <p:grpSpPr>
            <a:xfrm>
              <a:off x="6719974" y="1800563"/>
              <a:ext cx="79732" cy="72801"/>
              <a:chOff x="6538347" y="1440320"/>
              <a:chExt cx="79732" cy="79719"/>
            </a:xfrm>
            <a:noFill/>
          </p:grpSpPr>
          <p:sp>
            <p:nvSpPr>
              <p:cNvPr id="1089" name="Freeform 1088">
                <a:extLst>
                  <a:ext uri="{FF2B5EF4-FFF2-40B4-BE49-F238E27FC236}">
                    <a16:creationId xmlns:a16="http://schemas.microsoft.com/office/drawing/2014/main" id="{86F19A65-3481-BB28-3283-0D84323CF096}"/>
                  </a:ext>
                </a:extLst>
              </p:cNvPr>
              <p:cNvSpPr/>
              <p:nvPr/>
            </p:nvSpPr>
            <p:spPr>
              <a:xfrm>
                <a:off x="6578214"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90" name="Freeform 1089">
                <a:extLst>
                  <a:ext uri="{FF2B5EF4-FFF2-40B4-BE49-F238E27FC236}">
                    <a16:creationId xmlns:a16="http://schemas.microsoft.com/office/drawing/2014/main" id="{D3464D2B-777F-3116-2B0A-7CD133263186}"/>
                  </a:ext>
                </a:extLst>
              </p:cNvPr>
              <p:cNvSpPr/>
              <p:nvPr/>
            </p:nvSpPr>
            <p:spPr>
              <a:xfrm>
                <a:off x="6538347"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91" name="Graphic 12">
              <a:extLst>
                <a:ext uri="{FF2B5EF4-FFF2-40B4-BE49-F238E27FC236}">
                  <a16:creationId xmlns:a16="http://schemas.microsoft.com/office/drawing/2014/main" id="{B1EEE001-1A14-8E7A-01ED-3499121759F6}"/>
                </a:ext>
              </a:extLst>
            </p:cNvPr>
            <p:cNvGrpSpPr/>
            <p:nvPr/>
          </p:nvGrpSpPr>
          <p:grpSpPr>
            <a:xfrm>
              <a:off x="6799707" y="1800563"/>
              <a:ext cx="79732" cy="72801"/>
              <a:chOff x="6618080" y="1440320"/>
              <a:chExt cx="79732" cy="79719"/>
            </a:xfrm>
            <a:noFill/>
          </p:grpSpPr>
          <p:sp>
            <p:nvSpPr>
              <p:cNvPr id="1092" name="Freeform 1091">
                <a:extLst>
                  <a:ext uri="{FF2B5EF4-FFF2-40B4-BE49-F238E27FC236}">
                    <a16:creationId xmlns:a16="http://schemas.microsoft.com/office/drawing/2014/main" id="{9B295B6C-C4E8-63BF-01FD-337F2C731E97}"/>
                  </a:ext>
                </a:extLst>
              </p:cNvPr>
              <p:cNvSpPr/>
              <p:nvPr/>
            </p:nvSpPr>
            <p:spPr>
              <a:xfrm>
                <a:off x="6657946"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93" name="Freeform 1092">
                <a:extLst>
                  <a:ext uri="{FF2B5EF4-FFF2-40B4-BE49-F238E27FC236}">
                    <a16:creationId xmlns:a16="http://schemas.microsoft.com/office/drawing/2014/main" id="{7A6E06A3-81B5-1D9F-EE22-B43009CC61A1}"/>
                  </a:ext>
                </a:extLst>
              </p:cNvPr>
              <p:cNvSpPr/>
              <p:nvPr/>
            </p:nvSpPr>
            <p:spPr>
              <a:xfrm>
                <a:off x="6618080" y="1480180"/>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94" name="Graphic 12">
              <a:extLst>
                <a:ext uri="{FF2B5EF4-FFF2-40B4-BE49-F238E27FC236}">
                  <a16:creationId xmlns:a16="http://schemas.microsoft.com/office/drawing/2014/main" id="{1A6D51B2-A8AB-6EB6-ADCB-4E586F668501}"/>
                </a:ext>
              </a:extLst>
            </p:cNvPr>
            <p:cNvGrpSpPr/>
            <p:nvPr/>
          </p:nvGrpSpPr>
          <p:grpSpPr>
            <a:xfrm>
              <a:off x="7396500" y="1800563"/>
              <a:ext cx="79732" cy="72801"/>
              <a:chOff x="7214873" y="1440320"/>
              <a:chExt cx="79732" cy="79719"/>
            </a:xfrm>
            <a:noFill/>
          </p:grpSpPr>
          <p:sp>
            <p:nvSpPr>
              <p:cNvPr id="1095" name="Freeform 1094">
                <a:extLst>
                  <a:ext uri="{FF2B5EF4-FFF2-40B4-BE49-F238E27FC236}">
                    <a16:creationId xmlns:a16="http://schemas.microsoft.com/office/drawing/2014/main" id="{58F6E544-FC24-CCD7-273A-DCCCE97753E9}"/>
                  </a:ext>
                </a:extLst>
              </p:cNvPr>
              <p:cNvSpPr/>
              <p:nvPr/>
            </p:nvSpPr>
            <p:spPr>
              <a:xfrm>
                <a:off x="7254739"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96" name="Freeform 1095">
                <a:extLst>
                  <a:ext uri="{FF2B5EF4-FFF2-40B4-BE49-F238E27FC236}">
                    <a16:creationId xmlns:a16="http://schemas.microsoft.com/office/drawing/2014/main" id="{36C5E763-3672-DFB9-439F-9990D4326B5A}"/>
                  </a:ext>
                </a:extLst>
              </p:cNvPr>
              <p:cNvSpPr/>
              <p:nvPr/>
            </p:nvSpPr>
            <p:spPr>
              <a:xfrm>
                <a:off x="7214873" y="1480180"/>
                <a:ext cx="79732" cy="2996"/>
              </a:xfrm>
              <a:custGeom>
                <a:avLst/>
                <a:gdLst>
                  <a:gd name="connsiteX0" fmla="*/ 79733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3"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097" name="Graphic 12">
              <a:extLst>
                <a:ext uri="{FF2B5EF4-FFF2-40B4-BE49-F238E27FC236}">
                  <a16:creationId xmlns:a16="http://schemas.microsoft.com/office/drawing/2014/main" id="{7B9014A5-8107-E925-4BC5-CB8AF808D3F7}"/>
                </a:ext>
              </a:extLst>
            </p:cNvPr>
            <p:cNvGrpSpPr/>
            <p:nvPr/>
          </p:nvGrpSpPr>
          <p:grpSpPr>
            <a:xfrm>
              <a:off x="7418082" y="1800563"/>
              <a:ext cx="80032" cy="72801"/>
              <a:chOff x="7236455" y="1440320"/>
              <a:chExt cx="80032" cy="79719"/>
            </a:xfrm>
            <a:noFill/>
          </p:grpSpPr>
          <p:sp>
            <p:nvSpPr>
              <p:cNvPr id="1098" name="Freeform 1097">
                <a:extLst>
                  <a:ext uri="{FF2B5EF4-FFF2-40B4-BE49-F238E27FC236}">
                    <a16:creationId xmlns:a16="http://schemas.microsoft.com/office/drawing/2014/main" id="{9694F2DD-C927-32BC-D2B7-9CE40B15CC06}"/>
                  </a:ext>
                </a:extLst>
              </p:cNvPr>
              <p:cNvSpPr/>
              <p:nvPr/>
            </p:nvSpPr>
            <p:spPr>
              <a:xfrm>
                <a:off x="7276620" y="1440320"/>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099" name="Freeform 1098">
                <a:extLst>
                  <a:ext uri="{FF2B5EF4-FFF2-40B4-BE49-F238E27FC236}">
                    <a16:creationId xmlns:a16="http://schemas.microsoft.com/office/drawing/2014/main" id="{FB5ACFE7-F907-84A6-5C36-9D89DD54A6ED}"/>
                  </a:ext>
                </a:extLst>
              </p:cNvPr>
              <p:cNvSpPr/>
              <p:nvPr/>
            </p:nvSpPr>
            <p:spPr>
              <a:xfrm>
                <a:off x="7236455" y="1480180"/>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100" name="Graphic 12">
              <a:extLst>
                <a:ext uri="{FF2B5EF4-FFF2-40B4-BE49-F238E27FC236}">
                  <a16:creationId xmlns:a16="http://schemas.microsoft.com/office/drawing/2014/main" id="{AE3F51E4-E39D-6836-5186-9DF8F2912C49}"/>
                </a:ext>
              </a:extLst>
            </p:cNvPr>
            <p:cNvGrpSpPr/>
            <p:nvPr/>
          </p:nvGrpSpPr>
          <p:grpSpPr>
            <a:xfrm>
              <a:off x="3465038" y="1391399"/>
              <a:ext cx="79732" cy="72801"/>
              <a:chOff x="3283411" y="992272"/>
              <a:chExt cx="79732" cy="79719"/>
            </a:xfrm>
            <a:noFill/>
          </p:grpSpPr>
          <p:sp>
            <p:nvSpPr>
              <p:cNvPr id="1101" name="Freeform 1100">
                <a:extLst>
                  <a:ext uri="{FF2B5EF4-FFF2-40B4-BE49-F238E27FC236}">
                    <a16:creationId xmlns:a16="http://schemas.microsoft.com/office/drawing/2014/main" id="{208EC02B-26D4-0DDC-850B-DFCB4E15BCE6}"/>
                  </a:ext>
                </a:extLst>
              </p:cNvPr>
              <p:cNvSpPr/>
              <p:nvPr/>
            </p:nvSpPr>
            <p:spPr>
              <a:xfrm>
                <a:off x="3323278"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102" name="Freeform 1101">
                <a:extLst>
                  <a:ext uri="{FF2B5EF4-FFF2-40B4-BE49-F238E27FC236}">
                    <a16:creationId xmlns:a16="http://schemas.microsoft.com/office/drawing/2014/main" id="{675DF24F-DAF3-FE57-6E96-6E6F083A8EA8}"/>
                  </a:ext>
                </a:extLst>
              </p:cNvPr>
              <p:cNvSpPr/>
              <p:nvPr/>
            </p:nvSpPr>
            <p:spPr>
              <a:xfrm>
                <a:off x="3283411"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1103" name="Graphic 12">
              <a:extLst>
                <a:ext uri="{FF2B5EF4-FFF2-40B4-BE49-F238E27FC236}">
                  <a16:creationId xmlns:a16="http://schemas.microsoft.com/office/drawing/2014/main" id="{DEE1424A-9037-8FB0-77B0-D97ACF47438F}"/>
                </a:ext>
              </a:extLst>
            </p:cNvPr>
            <p:cNvGrpSpPr/>
            <p:nvPr/>
          </p:nvGrpSpPr>
          <p:grpSpPr>
            <a:xfrm>
              <a:off x="3456046" y="1391399"/>
              <a:ext cx="79732" cy="72801"/>
              <a:chOff x="3274419" y="992272"/>
              <a:chExt cx="79732" cy="79719"/>
            </a:xfrm>
            <a:noFill/>
          </p:grpSpPr>
          <p:sp>
            <p:nvSpPr>
              <p:cNvPr id="1104" name="Freeform 1103">
                <a:extLst>
                  <a:ext uri="{FF2B5EF4-FFF2-40B4-BE49-F238E27FC236}">
                    <a16:creationId xmlns:a16="http://schemas.microsoft.com/office/drawing/2014/main" id="{AC6E1BE9-B597-51D9-9B40-0188D1D169A8}"/>
                  </a:ext>
                </a:extLst>
              </p:cNvPr>
              <p:cNvSpPr/>
              <p:nvPr/>
            </p:nvSpPr>
            <p:spPr>
              <a:xfrm>
                <a:off x="3314285" y="992272"/>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105" name="Freeform 1104">
                <a:extLst>
                  <a:ext uri="{FF2B5EF4-FFF2-40B4-BE49-F238E27FC236}">
                    <a16:creationId xmlns:a16="http://schemas.microsoft.com/office/drawing/2014/main" id="{96036FFB-ED23-AF70-D501-2A56947F2B08}"/>
                  </a:ext>
                </a:extLst>
              </p:cNvPr>
              <p:cNvSpPr/>
              <p:nvPr/>
            </p:nvSpPr>
            <p:spPr>
              <a:xfrm>
                <a:off x="3274419" y="1032132"/>
                <a:ext cx="79732" cy="2996"/>
              </a:xfrm>
              <a:custGeom>
                <a:avLst/>
                <a:gdLst>
                  <a:gd name="connsiteX0" fmla="*/ 79732 w 79732"/>
                  <a:gd name="connsiteY0" fmla="*/ 0 h 2996"/>
                  <a:gd name="connsiteX1" fmla="*/ 0 w 79732"/>
                  <a:gd name="connsiteY1" fmla="*/ 0 h 2996"/>
                </a:gdLst>
                <a:ahLst/>
                <a:cxnLst>
                  <a:cxn ang="0">
                    <a:pos x="connsiteX0" y="connsiteY0"/>
                  </a:cxn>
                  <a:cxn ang="0">
                    <a:pos x="connsiteX1" y="connsiteY1"/>
                  </a:cxn>
                </a:cxnLst>
                <a:rect l="l" t="t" r="r" b="b"/>
                <a:pathLst>
                  <a:path w="79732" h="2996">
                    <a:moveTo>
                      <a:pt x="797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sp>
          <p:nvSpPr>
            <p:cNvPr id="1109" name="TextBox 1108">
              <a:extLst>
                <a:ext uri="{FF2B5EF4-FFF2-40B4-BE49-F238E27FC236}">
                  <a16:creationId xmlns:a16="http://schemas.microsoft.com/office/drawing/2014/main" id="{8181BDD6-58BE-20C4-2C91-E27CC8128028}"/>
                </a:ext>
              </a:extLst>
            </p:cNvPr>
            <p:cNvSpPr txBox="1"/>
            <p:nvPr/>
          </p:nvSpPr>
          <p:spPr>
            <a:xfrm>
              <a:off x="1407519"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a:t>
              </a:r>
            </a:p>
          </p:txBody>
        </p:sp>
        <p:sp>
          <p:nvSpPr>
            <p:cNvPr id="1110" name="tx358">
              <a:extLst>
                <a:ext uri="{FF2B5EF4-FFF2-40B4-BE49-F238E27FC236}">
                  <a16:creationId xmlns:a16="http://schemas.microsoft.com/office/drawing/2014/main" id="{2F524A22-FA26-165C-0874-7895716AD49F}"/>
                </a:ext>
              </a:extLst>
            </p:cNvPr>
            <p:cNvSpPr/>
            <p:nvPr/>
          </p:nvSpPr>
          <p:spPr>
            <a:xfrm>
              <a:off x="1492713" y="3669442"/>
              <a:ext cx="6369590" cy="185717"/>
            </a:xfrm>
            <a:prstGeom prst="rect">
              <a:avLst/>
            </a:prstGeom>
            <a:noFill/>
          </p:spPr>
          <p:txBody>
            <a:bodyPr wrap="none" lIns="0" tIns="0" rIns="0" bIns="0" anchor="ctr" anchorCtr="1"/>
            <a:lstStyle/>
            <a:p>
              <a:pPr marL="0" marR="0" lvl="0" indent="0" algn="l" defTabSz="914377" rtl="0" eaLnBrk="1" fontAlgn="auto" latinLnBrk="0" hangingPunct="1">
                <a:lnSpc>
                  <a:spcPts val="1200"/>
                </a:lnSpc>
                <a:spcBef>
                  <a:spcPts val="0"/>
                </a:spcBef>
                <a:spcAft>
                  <a:spcPts val="0"/>
                </a:spcAft>
                <a:buClrTx/>
                <a:buSzTx/>
                <a:buFontTx/>
                <a:buNone/>
                <a:tabLst/>
                <a:defRPr/>
              </a:pPr>
              <a:r>
                <a:rPr kumimoji="0" lang="en-US" sz="1467" b="1" i="0" u="none" strike="noStrike" kern="1200" cap="none" spc="0" normalizeH="0" baseline="0" noProof="0">
                  <a:ln>
                    <a:noFill/>
                  </a:ln>
                  <a:solidFill>
                    <a:srgbClr val="000000">
                      <a:alpha val="100000"/>
                    </a:srgbClr>
                  </a:solidFill>
                  <a:effectLst/>
                  <a:uLnTx/>
                  <a:uFillTx/>
                  <a:latin typeface="Arial"/>
                  <a:ea typeface="+mn-ea"/>
                  <a:cs typeface="Arial"/>
                </a:rPr>
                <a:t>Months</a:t>
              </a:r>
            </a:p>
          </p:txBody>
        </p:sp>
        <p:sp>
          <p:nvSpPr>
            <p:cNvPr id="1111" name="TextBox 1110">
              <a:extLst>
                <a:ext uri="{FF2B5EF4-FFF2-40B4-BE49-F238E27FC236}">
                  <a16:creationId xmlns:a16="http://schemas.microsoft.com/office/drawing/2014/main" id="{68331442-FD45-912D-41F3-0B7FC727606F}"/>
                </a:ext>
              </a:extLst>
            </p:cNvPr>
            <p:cNvSpPr txBox="1"/>
            <p:nvPr/>
          </p:nvSpPr>
          <p:spPr>
            <a:xfrm>
              <a:off x="1877245"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3</a:t>
              </a:r>
            </a:p>
          </p:txBody>
        </p:sp>
        <p:sp>
          <p:nvSpPr>
            <p:cNvPr id="1112" name="TextBox 1111">
              <a:extLst>
                <a:ext uri="{FF2B5EF4-FFF2-40B4-BE49-F238E27FC236}">
                  <a16:creationId xmlns:a16="http://schemas.microsoft.com/office/drawing/2014/main" id="{82E3DF15-90EC-4BFC-EBC4-2165156DA498}"/>
                </a:ext>
              </a:extLst>
            </p:cNvPr>
            <p:cNvSpPr txBox="1"/>
            <p:nvPr/>
          </p:nvSpPr>
          <p:spPr>
            <a:xfrm>
              <a:off x="2353234"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6</a:t>
              </a:r>
            </a:p>
          </p:txBody>
        </p:sp>
        <p:sp>
          <p:nvSpPr>
            <p:cNvPr id="1113" name="TextBox 1112">
              <a:extLst>
                <a:ext uri="{FF2B5EF4-FFF2-40B4-BE49-F238E27FC236}">
                  <a16:creationId xmlns:a16="http://schemas.microsoft.com/office/drawing/2014/main" id="{B2F4059E-611B-D12F-1486-0738E11AF205}"/>
                </a:ext>
              </a:extLst>
            </p:cNvPr>
            <p:cNvSpPr txBox="1"/>
            <p:nvPr/>
          </p:nvSpPr>
          <p:spPr>
            <a:xfrm>
              <a:off x="2816697"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9</a:t>
              </a:r>
            </a:p>
          </p:txBody>
        </p:sp>
        <p:sp>
          <p:nvSpPr>
            <p:cNvPr id="1114" name="TextBox 1113">
              <a:extLst>
                <a:ext uri="{FF2B5EF4-FFF2-40B4-BE49-F238E27FC236}">
                  <a16:creationId xmlns:a16="http://schemas.microsoft.com/office/drawing/2014/main" id="{0867E553-F1A6-1AAF-7BBA-AA9DF0D6F490}"/>
                </a:ext>
              </a:extLst>
            </p:cNvPr>
            <p:cNvSpPr txBox="1"/>
            <p:nvPr/>
          </p:nvSpPr>
          <p:spPr>
            <a:xfrm>
              <a:off x="3286423"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12</a:t>
              </a:r>
            </a:p>
          </p:txBody>
        </p:sp>
        <p:sp>
          <p:nvSpPr>
            <p:cNvPr id="1115" name="TextBox 1114">
              <a:extLst>
                <a:ext uri="{FF2B5EF4-FFF2-40B4-BE49-F238E27FC236}">
                  <a16:creationId xmlns:a16="http://schemas.microsoft.com/office/drawing/2014/main" id="{8D2FF0BB-26A8-097F-143E-15AF288BBC50}"/>
                </a:ext>
              </a:extLst>
            </p:cNvPr>
            <p:cNvSpPr txBox="1"/>
            <p:nvPr/>
          </p:nvSpPr>
          <p:spPr>
            <a:xfrm>
              <a:off x="3762412"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15</a:t>
              </a:r>
            </a:p>
          </p:txBody>
        </p:sp>
        <p:sp>
          <p:nvSpPr>
            <p:cNvPr id="1116" name="TextBox 1115">
              <a:extLst>
                <a:ext uri="{FF2B5EF4-FFF2-40B4-BE49-F238E27FC236}">
                  <a16:creationId xmlns:a16="http://schemas.microsoft.com/office/drawing/2014/main" id="{3BFBEC13-3815-0B24-AC2E-59B361ACC56D}"/>
                </a:ext>
              </a:extLst>
            </p:cNvPr>
            <p:cNvSpPr txBox="1"/>
            <p:nvPr/>
          </p:nvSpPr>
          <p:spPr>
            <a:xfrm>
              <a:off x="4219613"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18</a:t>
              </a:r>
            </a:p>
          </p:txBody>
        </p:sp>
        <p:sp>
          <p:nvSpPr>
            <p:cNvPr id="1117" name="TextBox 1116">
              <a:extLst>
                <a:ext uri="{FF2B5EF4-FFF2-40B4-BE49-F238E27FC236}">
                  <a16:creationId xmlns:a16="http://schemas.microsoft.com/office/drawing/2014/main" id="{DA5F90D6-E14B-1ACB-89D1-014640DB1613}"/>
                </a:ext>
              </a:extLst>
            </p:cNvPr>
            <p:cNvSpPr txBox="1"/>
            <p:nvPr/>
          </p:nvSpPr>
          <p:spPr>
            <a:xfrm>
              <a:off x="4689339"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21</a:t>
              </a:r>
            </a:p>
          </p:txBody>
        </p:sp>
        <p:sp>
          <p:nvSpPr>
            <p:cNvPr id="1118" name="TextBox 1117">
              <a:extLst>
                <a:ext uri="{FF2B5EF4-FFF2-40B4-BE49-F238E27FC236}">
                  <a16:creationId xmlns:a16="http://schemas.microsoft.com/office/drawing/2014/main" id="{CD9A6F42-1DD5-6647-F02A-4FB3DAA3F9F4}"/>
                </a:ext>
              </a:extLst>
            </p:cNvPr>
            <p:cNvSpPr txBox="1"/>
            <p:nvPr/>
          </p:nvSpPr>
          <p:spPr>
            <a:xfrm>
              <a:off x="5165328"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24</a:t>
              </a:r>
            </a:p>
          </p:txBody>
        </p:sp>
        <p:sp>
          <p:nvSpPr>
            <p:cNvPr id="1119" name="TextBox 1118">
              <a:extLst>
                <a:ext uri="{FF2B5EF4-FFF2-40B4-BE49-F238E27FC236}">
                  <a16:creationId xmlns:a16="http://schemas.microsoft.com/office/drawing/2014/main" id="{4225DFDB-C463-250C-CBA5-15B7F31E13D9}"/>
                </a:ext>
              </a:extLst>
            </p:cNvPr>
            <p:cNvSpPr txBox="1"/>
            <p:nvPr/>
          </p:nvSpPr>
          <p:spPr>
            <a:xfrm>
              <a:off x="5628791"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27</a:t>
              </a:r>
            </a:p>
          </p:txBody>
        </p:sp>
        <p:sp>
          <p:nvSpPr>
            <p:cNvPr id="1120" name="TextBox 1119">
              <a:extLst>
                <a:ext uri="{FF2B5EF4-FFF2-40B4-BE49-F238E27FC236}">
                  <a16:creationId xmlns:a16="http://schemas.microsoft.com/office/drawing/2014/main" id="{B547D5B7-9BF9-CBC8-2224-64DEC95FA575}"/>
                </a:ext>
              </a:extLst>
            </p:cNvPr>
            <p:cNvSpPr txBox="1"/>
            <p:nvPr/>
          </p:nvSpPr>
          <p:spPr>
            <a:xfrm>
              <a:off x="6098517"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30</a:t>
              </a:r>
            </a:p>
          </p:txBody>
        </p:sp>
        <p:sp>
          <p:nvSpPr>
            <p:cNvPr id="1121" name="TextBox 1120">
              <a:extLst>
                <a:ext uri="{FF2B5EF4-FFF2-40B4-BE49-F238E27FC236}">
                  <a16:creationId xmlns:a16="http://schemas.microsoft.com/office/drawing/2014/main" id="{D49F54BC-BAE8-DEDC-8989-D18246AF2537}"/>
                </a:ext>
              </a:extLst>
            </p:cNvPr>
            <p:cNvSpPr txBox="1"/>
            <p:nvPr/>
          </p:nvSpPr>
          <p:spPr>
            <a:xfrm>
              <a:off x="6574506"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33</a:t>
              </a:r>
            </a:p>
          </p:txBody>
        </p:sp>
        <p:sp>
          <p:nvSpPr>
            <p:cNvPr id="1122" name="TextBox 1121">
              <a:extLst>
                <a:ext uri="{FF2B5EF4-FFF2-40B4-BE49-F238E27FC236}">
                  <a16:creationId xmlns:a16="http://schemas.microsoft.com/office/drawing/2014/main" id="{53CAB494-6BFE-37F6-8F5E-F86E02678B22}"/>
                </a:ext>
              </a:extLst>
            </p:cNvPr>
            <p:cNvSpPr txBox="1"/>
            <p:nvPr/>
          </p:nvSpPr>
          <p:spPr>
            <a:xfrm>
              <a:off x="7044232"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36</a:t>
              </a:r>
            </a:p>
          </p:txBody>
        </p:sp>
        <p:sp>
          <p:nvSpPr>
            <p:cNvPr id="1123" name="TextBox 1122">
              <a:extLst>
                <a:ext uri="{FF2B5EF4-FFF2-40B4-BE49-F238E27FC236}">
                  <a16:creationId xmlns:a16="http://schemas.microsoft.com/office/drawing/2014/main" id="{C8F9B887-870C-205A-817E-C5B3E6DEF167}"/>
                </a:ext>
              </a:extLst>
            </p:cNvPr>
            <p:cNvSpPr txBox="1"/>
            <p:nvPr/>
          </p:nvSpPr>
          <p:spPr>
            <a:xfrm>
              <a:off x="7501432" y="3433112"/>
              <a:ext cx="442558" cy="223091"/>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39</a:t>
              </a:r>
            </a:p>
          </p:txBody>
        </p:sp>
        <p:sp>
          <p:nvSpPr>
            <p:cNvPr id="1124" name="TextBox 1123">
              <a:extLst>
                <a:ext uri="{FF2B5EF4-FFF2-40B4-BE49-F238E27FC236}">
                  <a16:creationId xmlns:a16="http://schemas.microsoft.com/office/drawing/2014/main" id="{E8D2D8AB-62EB-AD07-71A1-67F98874B57F}"/>
                </a:ext>
              </a:extLst>
            </p:cNvPr>
            <p:cNvSpPr txBox="1"/>
            <p:nvPr/>
          </p:nvSpPr>
          <p:spPr>
            <a:xfrm>
              <a:off x="1041629" y="1118803"/>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1.0</a:t>
              </a:r>
            </a:p>
          </p:txBody>
        </p:sp>
        <p:sp>
          <p:nvSpPr>
            <p:cNvPr id="1125" name="TextBox 1124">
              <a:extLst>
                <a:ext uri="{FF2B5EF4-FFF2-40B4-BE49-F238E27FC236}">
                  <a16:creationId xmlns:a16="http://schemas.microsoft.com/office/drawing/2014/main" id="{02D62726-A35B-46BE-9E91-58688AC9DEE3}"/>
                </a:ext>
              </a:extLst>
            </p:cNvPr>
            <p:cNvSpPr txBox="1"/>
            <p:nvPr/>
          </p:nvSpPr>
          <p:spPr>
            <a:xfrm>
              <a:off x="1041629" y="1550951"/>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0.8</a:t>
              </a:r>
            </a:p>
          </p:txBody>
        </p:sp>
        <p:sp>
          <p:nvSpPr>
            <p:cNvPr id="1126" name="TextBox 1125">
              <a:extLst>
                <a:ext uri="{FF2B5EF4-FFF2-40B4-BE49-F238E27FC236}">
                  <a16:creationId xmlns:a16="http://schemas.microsoft.com/office/drawing/2014/main" id="{2C22F160-9883-108B-109C-168AF2298DBB}"/>
                </a:ext>
              </a:extLst>
            </p:cNvPr>
            <p:cNvSpPr txBox="1"/>
            <p:nvPr/>
          </p:nvSpPr>
          <p:spPr>
            <a:xfrm>
              <a:off x="1041629" y="1983099"/>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0.6</a:t>
              </a:r>
            </a:p>
          </p:txBody>
        </p:sp>
        <p:sp>
          <p:nvSpPr>
            <p:cNvPr id="1127" name="TextBox 1126">
              <a:extLst>
                <a:ext uri="{FF2B5EF4-FFF2-40B4-BE49-F238E27FC236}">
                  <a16:creationId xmlns:a16="http://schemas.microsoft.com/office/drawing/2014/main" id="{B7F20B03-949B-31E3-DEA2-9A368DCF7323}"/>
                </a:ext>
              </a:extLst>
            </p:cNvPr>
            <p:cNvSpPr txBox="1"/>
            <p:nvPr/>
          </p:nvSpPr>
          <p:spPr>
            <a:xfrm>
              <a:off x="1041629" y="2421510"/>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0.4</a:t>
              </a:r>
            </a:p>
          </p:txBody>
        </p:sp>
        <p:sp>
          <p:nvSpPr>
            <p:cNvPr id="1128" name="TextBox 1127">
              <a:extLst>
                <a:ext uri="{FF2B5EF4-FFF2-40B4-BE49-F238E27FC236}">
                  <a16:creationId xmlns:a16="http://schemas.microsoft.com/office/drawing/2014/main" id="{1FC71B9C-3CC9-5C53-1DEB-35A003F3227C}"/>
                </a:ext>
              </a:extLst>
            </p:cNvPr>
            <p:cNvSpPr txBox="1"/>
            <p:nvPr/>
          </p:nvSpPr>
          <p:spPr>
            <a:xfrm>
              <a:off x="1041629" y="2853658"/>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0.2</a:t>
              </a:r>
            </a:p>
          </p:txBody>
        </p:sp>
        <p:sp>
          <p:nvSpPr>
            <p:cNvPr id="1129" name="TextBox 1128">
              <a:extLst>
                <a:ext uri="{FF2B5EF4-FFF2-40B4-BE49-F238E27FC236}">
                  <a16:creationId xmlns:a16="http://schemas.microsoft.com/office/drawing/2014/main" id="{16C38137-0D59-E3DF-7215-C2FF2AB5D206}"/>
                </a:ext>
              </a:extLst>
            </p:cNvPr>
            <p:cNvSpPr txBox="1"/>
            <p:nvPr/>
          </p:nvSpPr>
          <p:spPr>
            <a:xfrm>
              <a:off x="1041629" y="3285806"/>
              <a:ext cx="442558" cy="223091"/>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000000"/>
                  </a:solidFill>
                  <a:effectLst/>
                  <a:uLnTx/>
                  <a:uFillTx/>
                  <a:latin typeface="Arial"/>
                  <a:ea typeface="+mn-ea"/>
                  <a:cs typeface="+mn-cs"/>
                </a:rPr>
                <a:t>0.0</a:t>
              </a:r>
            </a:p>
          </p:txBody>
        </p:sp>
        <p:sp>
          <p:nvSpPr>
            <p:cNvPr id="1130" name="tx358">
              <a:extLst>
                <a:ext uri="{FF2B5EF4-FFF2-40B4-BE49-F238E27FC236}">
                  <a16:creationId xmlns:a16="http://schemas.microsoft.com/office/drawing/2014/main" id="{AD3B62C7-6AB6-FD25-0949-8FA77DE35A2D}"/>
                </a:ext>
              </a:extLst>
            </p:cNvPr>
            <p:cNvSpPr/>
            <p:nvPr/>
          </p:nvSpPr>
          <p:spPr>
            <a:xfrm rot="16200000">
              <a:off x="-114871" y="2137247"/>
              <a:ext cx="2176919" cy="373217"/>
            </a:xfrm>
            <a:prstGeom prst="rect">
              <a:avLst/>
            </a:prstGeom>
            <a:noFill/>
          </p:spPr>
          <p:txBody>
            <a:bodyPr wrap="none" lIns="0" tIns="0" rIns="0" bIns="0" anchor="t" anchorCtr="1"/>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000000">
                      <a:alpha val="100000"/>
                    </a:srgbClr>
                  </a:solidFill>
                  <a:effectLst/>
                  <a:uLnTx/>
                  <a:uFillTx/>
                  <a:latin typeface="Arial"/>
                  <a:ea typeface="+mn-ea"/>
                  <a:cs typeface="Arial"/>
                </a:rPr>
                <a:t>Probability of Remaining</a:t>
              </a:r>
              <a:br>
                <a:rPr kumimoji="0" lang="en-US" sz="1467" b="1" i="0" u="none" strike="noStrike" kern="1200" cap="none" spc="0" normalizeH="0" baseline="0" noProof="0">
                  <a:ln>
                    <a:noFill/>
                  </a:ln>
                  <a:solidFill>
                    <a:srgbClr val="000000">
                      <a:alpha val="100000"/>
                    </a:srgbClr>
                  </a:solidFill>
                  <a:effectLst/>
                  <a:uLnTx/>
                  <a:uFillTx/>
                  <a:latin typeface="Arial"/>
                  <a:ea typeface="+mn-ea"/>
                  <a:cs typeface="Arial"/>
                </a:rPr>
              </a:br>
              <a:r>
                <a:rPr kumimoji="0" lang="en-US" sz="1467" b="1" i="0" u="none" strike="noStrike" kern="1200" cap="none" spc="0" normalizeH="0" baseline="0" noProof="0">
                  <a:ln>
                    <a:noFill/>
                  </a:ln>
                  <a:solidFill>
                    <a:srgbClr val="000000">
                      <a:alpha val="100000"/>
                    </a:srgbClr>
                  </a:solidFill>
                  <a:effectLst/>
                  <a:uLnTx/>
                  <a:uFillTx/>
                  <a:latin typeface="Arial"/>
                  <a:ea typeface="+mn-ea"/>
                  <a:cs typeface="Arial"/>
                </a:rPr>
                <a:t>Event Free</a:t>
              </a:r>
            </a:p>
          </p:txBody>
        </p:sp>
        <p:sp>
          <p:nvSpPr>
            <p:cNvPr id="1134" name="TextBox 1133">
              <a:extLst>
                <a:ext uri="{FF2B5EF4-FFF2-40B4-BE49-F238E27FC236}">
                  <a16:creationId xmlns:a16="http://schemas.microsoft.com/office/drawing/2014/main" id="{D6C6FBBE-37B1-9E92-1DBD-7B825921D1C4}"/>
                </a:ext>
              </a:extLst>
            </p:cNvPr>
            <p:cNvSpPr txBox="1"/>
            <p:nvPr/>
          </p:nvSpPr>
          <p:spPr>
            <a:xfrm>
              <a:off x="1407519"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50</a:t>
              </a:r>
            </a:p>
          </p:txBody>
        </p:sp>
        <p:sp>
          <p:nvSpPr>
            <p:cNvPr id="1135" name="TextBox 1134">
              <a:extLst>
                <a:ext uri="{FF2B5EF4-FFF2-40B4-BE49-F238E27FC236}">
                  <a16:creationId xmlns:a16="http://schemas.microsoft.com/office/drawing/2014/main" id="{571460FD-1341-44DE-43D4-809E9231E2DA}"/>
                </a:ext>
              </a:extLst>
            </p:cNvPr>
            <p:cNvSpPr txBox="1"/>
            <p:nvPr/>
          </p:nvSpPr>
          <p:spPr>
            <a:xfrm>
              <a:off x="1877245"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47</a:t>
              </a:r>
            </a:p>
          </p:txBody>
        </p:sp>
        <p:sp>
          <p:nvSpPr>
            <p:cNvPr id="1136" name="TextBox 1135">
              <a:extLst>
                <a:ext uri="{FF2B5EF4-FFF2-40B4-BE49-F238E27FC236}">
                  <a16:creationId xmlns:a16="http://schemas.microsoft.com/office/drawing/2014/main" id="{4D0F09B2-7FE4-5054-41A9-69852227CD27}"/>
                </a:ext>
              </a:extLst>
            </p:cNvPr>
            <p:cNvSpPr txBox="1"/>
            <p:nvPr/>
          </p:nvSpPr>
          <p:spPr>
            <a:xfrm>
              <a:off x="2353234"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44</a:t>
              </a:r>
            </a:p>
          </p:txBody>
        </p:sp>
        <p:sp>
          <p:nvSpPr>
            <p:cNvPr id="1137" name="TextBox 1136">
              <a:extLst>
                <a:ext uri="{FF2B5EF4-FFF2-40B4-BE49-F238E27FC236}">
                  <a16:creationId xmlns:a16="http://schemas.microsoft.com/office/drawing/2014/main" id="{81C0A176-691B-328C-E7B0-5882E5ABCC92}"/>
                </a:ext>
              </a:extLst>
            </p:cNvPr>
            <p:cNvSpPr txBox="1"/>
            <p:nvPr/>
          </p:nvSpPr>
          <p:spPr>
            <a:xfrm>
              <a:off x="2816697"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32</a:t>
              </a:r>
            </a:p>
          </p:txBody>
        </p:sp>
        <p:sp>
          <p:nvSpPr>
            <p:cNvPr id="1138" name="TextBox 1137">
              <a:extLst>
                <a:ext uri="{FF2B5EF4-FFF2-40B4-BE49-F238E27FC236}">
                  <a16:creationId xmlns:a16="http://schemas.microsoft.com/office/drawing/2014/main" id="{B7D56463-DDF3-BB6D-45E6-81266EAF947A}"/>
                </a:ext>
              </a:extLst>
            </p:cNvPr>
            <p:cNvSpPr txBox="1"/>
            <p:nvPr/>
          </p:nvSpPr>
          <p:spPr>
            <a:xfrm>
              <a:off x="3286423"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23</a:t>
              </a:r>
            </a:p>
          </p:txBody>
        </p:sp>
        <p:sp>
          <p:nvSpPr>
            <p:cNvPr id="1139" name="TextBox 1138">
              <a:extLst>
                <a:ext uri="{FF2B5EF4-FFF2-40B4-BE49-F238E27FC236}">
                  <a16:creationId xmlns:a16="http://schemas.microsoft.com/office/drawing/2014/main" id="{1FF89424-6DB7-FBDD-F790-E42382B2DD02}"/>
                </a:ext>
              </a:extLst>
            </p:cNvPr>
            <p:cNvSpPr txBox="1"/>
            <p:nvPr/>
          </p:nvSpPr>
          <p:spPr>
            <a:xfrm>
              <a:off x="3762412"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17</a:t>
              </a:r>
            </a:p>
          </p:txBody>
        </p:sp>
        <p:sp>
          <p:nvSpPr>
            <p:cNvPr id="1140" name="TextBox 1139">
              <a:extLst>
                <a:ext uri="{FF2B5EF4-FFF2-40B4-BE49-F238E27FC236}">
                  <a16:creationId xmlns:a16="http://schemas.microsoft.com/office/drawing/2014/main" id="{15CAC03A-1DA5-2B89-01CF-4986235F17EB}"/>
                </a:ext>
              </a:extLst>
            </p:cNvPr>
            <p:cNvSpPr txBox="1"/>
            <p:nvPr/>
          </p:nvSpPr>
          <p:spPr>
            <a:xfrm>
              <a:off x="4219613"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14</a:t>
              </a:r>
            </a:p>
          </p:txBody>
        </p:sp>
        <p:sp>
          <p:nvSpPr>
            <p:cNvPr id="1141" name="TextBox 1140">
              <a:extLst>
                <a:ext uri="{FF2B5EF4-FFF2-40B4-BE49-F238E27FC236}">
                  <a16:creationId xmlns:a16="http://schemas.microsoft.com/office/drawing/2014/main" id="{7803B79B-83F1-BC0D-648A-A1884299C71D}"/>
                </a:ext>
              </a:extLst>
            </p:cNvPr>
            <p:cNvSpPr txBox="1"/>
            <p:nvPr/>
          </p:nvSpPr>
          <p:spPr>
            <a:xfrm>
              <a:off x="4689339"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12</a:t>
              </a:r>
            </a:p>
          </p:txBody>
        </p:sp>
        <p:sp>
          <p:nvSpPr>
            <p:cNvPr id="1142" name="TextBox 1141">
              <a:extLst>
                <a:ext uri="{FF2B5EF4-FFF2-40B4-BE49-F238E27FC236}">
                  <a16:creationId xmlns:a16="http://schemas.microsoft.com/office/drawing/2014/main" id="{E131162F-6937-6463-B561-393B1694F474}"/>
                </a:ext>
              </a:extLst>
            </p:cNvPr>
            <p:cNvSpPr txBox="1"/>
            <p:nvPr/>
          </p:nvSpPr>
          <p:spPr>
            <a:xfrm>
              <a:off x="5165328"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10</a:t>
              </a:r>
            </a:p>
          </p:txBody>
        </p:sp>
        <p:sp>
          <p:nvSpPr>
            <p:cNvPr id="1143" name="TextBox 1142">
              <a:extLst>
                <a:ext uri="{FF2B5EF4-FFF2-40B4-BE49-F238E27FC236}">
                  <a16:creationId xmlns:a16="http://schemas.microsoft.com/office/drawing/2014/main" id="{786C3CDD-E7B0-77D3-BDBE-1E9B9C6FF729}"/>
                </a:ext>
              </a:extLst>
            </p:cNvPr>
            <p:cNvSpPr txBox="1"/>
            <p:nvPr/>
          </p:nvSpPr>
          <p:spPr>
            <a:xfrm>
              <a:off x="5628791"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7</a:t>
              </a:r>
            </a:p>
          </p:txBody>
        </p:sp>
        <p:sp>
          <p:nvSpPr>
            <p:cNvPr id="1144" name="TextBox 1143">
              <a:extLst>
                <a:ext uri="{FF2B5EF4-FFF2-40B4-BE49-F238E27FC236}">
                  <a16:creationId xmlns:a16="http://schemas.microsoft.com/office/drawing/2014/main" id="{E10036B3-DF21-149B-97D9-AC6B99A61559}"/>
                </a:ext>
              </a:extLst>
            </p:cNvPr>
            <p:cNvSpPr txBox="1"/>
            <p:nvPr/>
          </p:nvSpPr>
          <p:spPr>
            <a:xfrm>
              <a:off x="6098517"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4</a:t>
              </a:r>
            </a:p>
          </p:txBody>
        </p:sp>
        <p:sp>
          <p:nvSpPr>
            <p:cNvPr id="1145" name="TextBox 1144">
              <a:extLst>
                <a:ext uri="{FF2B5EF4-FFF2-40B4-BE49-F238E27FC236}">
                  <a16:creationId xmlns:a16="http://schemas.microsoft.com/office/drawing/2014/main" id="{8E8F9D9C-8A94-87B4-FF02-C6616FBC397D}"/>
                </a:ext>
              </a:extLst>
            </p:cNvPr>
            <p:cNvSpPr txBox="1"/>
            <p:nvPr/>
          </p:nvSpPr>
          <p:spPr>
            <a:xfrm>
              <a:off x="6574506"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3</a:t>
              </a:r>
            </a:p>
          </p:txBody>
        </p:sp>
        <p:sp>
          <p:nvSpPr>
            <p:cNvPr id="1146" name="TextBox 1145">
              <a:extLst>
                <a:ext uri="{FF2B5EF4-FFF2-40B4-BE49-F238E27FC236}">
                  <a16:creationId xmlns:a16="http://schemas.microsoft.com/office/drawing/2014/main" id="{8C504F00-4C55-CA8F-DF00-6DCCFF6CF7FB}"/>
                </a:ext>
              </a:extLst>
            </p:cNvPr>
            <p:cNvSpPr txBox="1"/>
            <p:nvPr/>
          </p:nvSpPr>
          <p:spPr>
            <a:xfrm>
              <a:off x="7044232"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2</a:t>
              </a:r>
            </a:p>
          </p:txBody>
        </p:sp>
        <p:sp>
          <p:nvSpPr>
            <p:cNvPr id="1147" name="TextBox 1146">
              <a:extLst>
                <a:ext uri="{FF2B5EF4-FFF2-40B4-BE49-F238E27FC236}">
                  <a16:creationId xmlns:a16="http://schemas.microsoft.com/office/drawing/2014/main" id="{5E66E885-51F6-108C-3C61-DE5BBA6A2B92}"/>
                </a:ext>
              </a:extLst>
            </p:cNvPr>
            <p:cNvSpPr txBox="1"/>
            <p:nvPr/>
          </p:nvSpPr>
          <p:spPr>
            <a:xfrm>
              <a:off x="7501432" y="3915364"/>
              <a:ext cx="442558" cy="19240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0</a:t>
              </a:r>
            </a:p>
          </p:txBody>
        </p:sp>
        <p:sp>
          <p:nvSpPr>
            <p:cNvPr id="1148" name="TextBox 1147">
              <a:extLst>
                <a:ext uri="{FF2B5EF4-FFF2-40B4-BE49-F238E27FC236}">
                  <a16:creationId xmlns:a16="http://schemas.microsoft.com/office/drawing/2014/main" id="{8A4FC515-EFBA-FBCD-5283-A81CC4668F5B}"/>
                </a:ext>
              </a:extLst>
            </p:cNvPr>
            <p:cNvSpPr txBox="1"/>
            <p:nvPr/>
          </p:nvSpPr>
          <p:spPr>
            <a:xfrm>
              <a:off x="451188" y="3915364"/>
              <a:ext cx="1017096" cy="19240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830051"/>
                  </a:solidFill>
                  <a:effectLst/>
                  <a:uLnTx/>
                  <a:uFillTx/>
                  <a:latin typeface="Arial"/>
                  <a:ea typeface="+mn-ea"/>
                  <a:cs typeface="+mn-cs"/>
                </a:rPr>
                <a:t>DOR TD ≥2.4 mg</a:t>
              </a:r>
            </a:p>
          </p:txBody>
        </p:sp>
        <p:sp>
          <p:nvSpPr>
            <p:cNvPr id="1149" name="TextBox 1148">
              <a:extLst>
                <a:ext uri="{FF2B5EF4-FFF2-40B4-BE49-F238E27FC236}">
                  <a16:creationId xmlns:a16="http://schemas.microsoft.com/office/drawing/2014/main" id="{D791EA36-029A-F5F7-DE28-4B3953A94BF4}"/>
                </a:ext>
              </a:extLst>
            </p:cNvPr>
            <p:cNvSpPr txBox="1"/>
            <p:nvPr/>
          </p:nvSpPr>
          <p:spPr>
            <a:xfrm>
              <a:off x="451188" y="3759501"/>
              <a:ext cx="1017096" cy="19240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rPr>
                <a:t>No. at risk</a:t>
              </a:r>
            </a:p>
          </p:txBody>
        </p:sp>
        <p:sp>
          <p:nvSpPr>
            <p:cNvPr id="1151" name="TextBox 1150">
              <a:extLst>
                <a:ext uri="{FF2B5EF4-FFF2-40B4-BE49-F238E27FC236}">
                  <a16:creationId xmlns:a16="http://schemas.microsoft.com/office/drawing/2014/main" id="{BA98FB01-B2E5-EA45-502A-96C246F8D99E}"/>
                </a:ext>
              </a:extLst>
            </p:cNvPr>
            <p:cNvSpPr txBox="1"/>
            <p:nvPr/>
          </p:nvSpPr>
          <p:spPr>
            <a:xfrm>
              <a:off x="1852193" y="3125819"/>
              <a:ext cx="1436067" cy="19240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000000"/>
                  </a:solidFill>
                  <a:effectLst/>
                  <a:uLnTx/>
                  <a:uFillTx/>
                  <a:latin typeface="Arial"/>
                  <a:ea typeface="+mn-ea"/>
                  <a:cs typeface="+mn-cs"/>
                </a:rPr>
                <a:t>DOR TD ≥2.4 mg (N=50)</a:t>
              </a:r>
            </a:p>
          </p:txBody>
        </p:sp>
        <p:cxnSp>
          <p:nvCxnSpPr>
            <p:cNvPr id="1153" name="Straight Connector 1152">
              <a:extLst>
                <a:ext uri="{FF2B5EF4-FFF2-40B4-BE49-F238E27FC236}">
                  <a16:creationId xmlns:a16="http://schemas.microsoft.com/office/drawing/2014/main" id="{C55558ED-C36B-B900-A1F5-C8A82F1BCFDC}"/>
                </a:ext>
              </a:extLst>
            </p:cNvPr>
            <p:cNvCxnSpPr/>
            <p:nvPr/>
          </p:nvCxnSpPr>
          <p:spPr>
            <a:xfrm>
              <a:off x="1633893" y="3236553"/>
              <a:ext cx="221279" cy="0"/>
            </a:xfrm>
            <a:prstGeom prst="line">
              <a:avLst/>
            </a:prstGeom>
            <a:noFill/>
            <a:ln w="15875" cap="flat">
              <a:solidFill>
                <a:schemeClr val="accent2"/>
              </a:solidFill>
              <a:prstDash val="solid"/>
              <a:miter/>
            </a:ln>
          </p:spPr>
        </p:cxnSp>
        <p:grpSp>
          <p:nvGrpSpPr>
            <p:cNvPr id="1154" name="Graphic 12">
              <a:extLst>
                <a:ext uri="{FF2B5EF4-FFF2-40B4-BE49-F238E27FC236}">
                  <a16:creationId xmlns:a16="http://schemas.microsoft.com/office/drawing/2014/main" id="{B77982D5-ECAA-8383-4DFC-3F904767D559}"/>
                </a:ext>
              </a:extLst>
            </p:cNvPr>
            <p:cNvGrpSpPr/>
            <p:nvPr/>
          </p:nvGrpSpPr>
          <p:grpSpPr>
            <a:xfrm>
              <a:off x="1592662" y="1199099"/>
              <a:ext cx="80032" cy="72801"/>
              <a:chOff x="2272969" y="880186"/>
              <a:chExt cx="80032" cy="79719"/>
            </a:xfrm>
            <a:noFill/>
          </p:grpSpPr>
          <p:sp>
            <p:nvSpPr>
              <p:cNvPr id="1155" name="Freeform 1154">
                <a:extLst>
                  <a:ext uri="{FF2B5EF4-FFF2-40B4-BE49-F238E27FC236}">
                    <a16:creationId xmlns:a16="http://schemas.microsoft.com/office/drawing/2014/main" id="{930A9675-5799-D83B-D071-E79E0C50618B}"/>
                  </a:ext>
                </a:extLst>
              </p:cNvPr>
              <p:cNvSpPr/>
              <p:nvPr/>
            </p:nvSpPr>
            <p:spPr>
              <a:xfrm>
                <a:off x="2313135" y="880186"/>
                <a:ext cx="2997" cy="79719"/>
              </a:xfrm>
              <a:custGeom>
                <a:avLst/>
                <a:gdLst>
                  <a:gd name="connsiteX0" fmla="*/ 0 w 2997"/>
                  <a:gd name="connsiteY0" fmla="*/ 0 h 79719"/>
                  <a:gd name="connsiteX1" fmla="*/ 0 w 2997"/>
                  <a:gd name="connsiteY1" fmla="*/ 79720 h 79719"/>
                </a:gdLst>
                <a:ahLst/>
                <a:cxnLst>
                  <a:cxn ang="0">
                    <a:pos x="connsiteX0" y="connsiteY0"/>
                  </a:cxn>
                  <a:cxn ang="0">
                    <a:pos x="connsiteX1" y="connsiteY1"/>
                  </a:cxn>
                </a:cxnLst>
                <a:rect l="l" t="t" r="r" b="b"/>
                <a:pathLst>
                  <a:path w="2997" h="79719">
                    <a:moveTo>
                      <a:pt x="0" y="0"/>
                    </a:moveTo>
                    <a:lnTo>
                      <a:pt x="0" y="7972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156" name="Freeform 1155">
                <a:extLst>
                  <a:ext uri="{FF2B5EF4-FFF2-40B4-BE49-F238E27FC236}">
                    <a16:creationId xmlns:a16="http://schemas.microsoft.com/office/drawing/2014/main" id="{93157D9B-7D39-6752-DD2B-986F56D26F6E}"/>
                  </a:ext>
                </a:extLst>
              </p:cNvPr>
              <p:cNvSpPr/>
              <p:nvPr/>
            </p:nvSpPr>
            <p:spPr>
              <a:xfrm>
                <a:off x="2272969" y="920045"/>
                <a:ext cx="80032" cy="2996"/>
              </a:xfrm>
              <a:custGeom>
                <a:avLst/>
                <a:gdLst>
                  <a:gd name="connsiteX0" fmla="*/ 80032 w 80032"/>
                  <a:gd name="connsiteY0" fmla="*/ 0 h 2996"/>
                  <a:gd name="connsiteX1" fmla="*/ 0 w 80032"/>
                  <a:gd name="connsiteY1" fmla="*/ 0 h 2996"/>
                </a:gdLst>
                <a:ahLst/>
                <a:cxnLst>
                  <a:cxn ang="0">
                    <a:pos x="connsiteX0" y="connsiteY0"/>
                  </a:cxn>
                  <a:cxn ang="0">
                    <a:pos x="connsiteX1" y="connsiteY1"/>
                  </a:cxn>
                </a:cxnLst>
                <a:rect l="l" t="t" r="r" b="b"/>
                <a:pathLst>
                  <a:path w="80032" h="2996">
                    <a:moveTo>
                      <a:pt x="80032" y="0"/>
                    </a:moveTo>
                    <a:lnTo>
                      <a:pt x="0" y="0"/>
                    </a:lnTo>
                  </a:path>
                </a:pathLst>
              </a:custGeom>
              <a:grpFill/>
              <a:ln w="15875" cap="flat">
                <a:solidFill>
                  <a:schemeClr val="accent2"/>
                </a:solidFill>
                <a:prstDash val="solid"/>
                <a:miter/>
              </a:ln>
            </p:spPr>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grpSp>
      </p:grpSp>
      <p:cxnSp>
        <p:nvCxnSpPr>
          <p:cNvPr id="4" name="Straight Arrow Connector 3">
            <a:extLst>
              <a:ext uri="{FF2B5EF4-FFF2-40B4-BE49-F238E27FC236}">
                <a16:creationId xmlns:a16="http://schemas.microsoft.com/office/drawing/2014/main" id="{D2A7F39A-A16B-AD04-4F61-6190DDA60D79}"/>
              </a:ext>
            </a:extLst>
          </p:cNvPr>
          <p:cNvCxnSpPr>
            <a:stCxn id="12" idx="0"/>
          </p:cNvCxnSpPr>
          <p:nvPr/>
        </p:nvCxnSpPr>
        <p:spPr>
          <a:xfrm flipH="1" flipV="1">
            <a:off x="4985835" y="2048241"/>
            <a:ext cx="1477353" cy="110376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AC27619-BF5D-8370-BBA4-54AD00639DE9}"/>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25398673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CE7C1-961C-6C27-B240-2458051C1A56}"/>
            </a:ext>
          </a:extLst>
        </p:cNvPr>
        <p:cNvGrpSpPr/>
        <p:nvPr/>
      </p:nvGrpSpPr>
      <p:grpSpPr>
        <a:xfrm>
          <a:off x="0" y="0"/>
          <a:ext cx="0" cy="0"/>
          <a:chOff x="0" y="0"/>
          <a:chExt cx="0" cy="0"/>
        </a:xfrm>
      </p:grpSpPr>
      <p:sp>
        <p:nvSpPr>
          <p:cNvPr id="36" name="Title 2">
            <a:extLst>
              <a:ext uri="{FF2B5EF4-FFF2-40B4-BE49-F238E27FC236}">
                <a16:creationId xmlns:a16="http://schemas.microsoft.com/office/drawing/2014/main" id="{57B9BFEF-8571-6891-2A6F-E6F97576AD9A}"/>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MRD Negativity Correlated With Durable Responses</a:t>
            </a:r>
          </a:p>
        </p:txBody>
      </p:sp>
      <p:sp>
        <p:nvSpPr>
          <p:cNvPr id="38" name="Text Placeholder 7">
            <a:extLst>
              <a:ext uri="{FF2B5EF4-FFF2-40B4-BE49-F238E27FC236}">
                <a16:creationId xmlns:a16="http://schemas.microsoft.com/office/drawing/2014/main" id="{17478C48-AD09-85B0-8557-4F2667B53286}"/>
              </a:ext>
            </a:extLst>
          </p:cNvPr>
          <p:cNvSpPr txBox="1">
            <a:spLocks/>
          </p:cNvSpPr>
          <p:nvPr/>
        </p:nvSpPr>
        <p:spPr>
          <a:xfrm>
            <a:off x="799298" y="5850202"/>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a</a:t>
            </a:r>
            <a:r>
              <a:rPr kumimoji="0" lang="en-US" sz="1067" b="0" i="0" u="none" strike="noStrike" kern="1200" cap="none" spc="0" normalizeH="0" baseline="0" noProof="0" dirty="0" err="1">
                <a:ln>
                  <a:noFill/>
                </a:ln>
                <a:solidFill>
                  <a:srgbClr val="000000"/>
                </a:solidFill>
                <a:effectLst/>
                <a:uLnTx/>
                <a:uFillTx/>
                <a:latin typeface="Arial"/>
                <a:ea typeface="+mn-ea"/>
                <a:cs typeface="+mn-cs"/>
              </a:rPr>
              <a:t>Only</a:t>
            </a:r>
            <a:r>
              <a:rPr kumimoji="0" lang="en-US" sz="1067" b="0" i="0" u="none" strike="noStrike" kern="1200" cap="none" spc="0" normalizeH="0" baseline="0" noProof="0" dirty="0">
                <a:ln>
                  <a:noFill/>
                </a:ln>
                <a:solidFill>
                  <a:srgbClr val="000000"/>
                </a:solidFill>
                <a:effectLst/>
                <a:uLnTx/>
                <a:uFillTx/>
                <a:latin typeface="Arial"/>
                <a:ea typeface="+mn-ea"/>
                <a:cs typeface="+mn-cs"/>
              </a:rPr>
              <a:t> patients with BOR ≥SD</a:t>
            </a:r>
          </a:p>
        </p:txBody>
      </p:sp>
      <p:sp>
        <p:nvSpPr>
          <p:cNvPr id="4" name="TextBox 3">
            <a:extLst>
              <a:ext uri="{FF2B5EF4-FFF2-40B4-BE49-F238E27FC236}">
                <a16:creationId xmlns:a16="http://schemas.microsoft.com/office/drawing/2014/main" id="{CFE7DF9E-2679-7D42-55C6-2EB26A7DC895}"/>
              </a:ext>
            </a:extLst>
          </p:cNvPr>
          <p:cNvSpPr txBox="1"/>
          <p:nvPr/>
        </p:nvSpPr>
        <p:spPr>
          <a:xfrm>
            <a:off x="453357" y="5677267"/>
            <a:ext cx="11283560" cy="666849"/>
          </a:xfrm>
          <a:prstGeom prst="rect">
            <a:avLst/>
          </a:prstGeom>
          <a:noFill/>
        </p:spPr>
        <p:txBody>
          <a:bodyPr wrap="square" lIns="0" tIns="60960" rIns="121920" bIns="60960" anchor="t">
            <a:spAutoFit/>
          </a:bodyPr>
          <a:lstStyle/>
          <a:p>
            <a:pPr marL="230712" marR="0" lvl="0" indent="-230712" algn="l" defTabSz="609585" rtl="0" eaLnBrk="1" fontAlgn="auto" latinLnBrk="0" hangingPunct="1">
              <a:lnSpc>
                <a:spcPct val="100000"/>
              </a:lnSpc>
              <a:spcBef>
                <a:spcPts val="0"/>
              </a:spcBef>
              <a:spcAft>
                <a:spcPts val="400"/>
              </a:spcAft>
              <a:buClr>
                <a:srgbClr val="830051"/>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95% (41/43) of MRD-evaluable patients with CR had undetectable MRD</a:t>
            </a:r>
          </a:p>
          <a:p>
            <a:pPr marL="230712" marR="0" lvl="0" indent="-230712" algn="l" defTabSz="609585" rtl="0" eaLnBrk="1" fontAlgn="auto" latinLnBrk="0" hangingPunct="1">
              <a:lnSpc>
                <a:spcPct val="100000"/>
              </a:lnSpc>
              <a:spcBef>
                <a:spcPts val="0"/>
              </a:spcBef>
              <a:spcAft>
                <a:spcPts val="400"/>
              </a:spcAft>
              <a:buClr>
                <a:srgbClr val="830051"/>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12-month PFS estimates were 97% for patients with undetectable MRD and 50% for patients with detectable MRD</a:t>
            </a:r>
          </a:p>
        </p:txBody>
      </p:sp>
      <p:grpSp>
        <p:nvGrpSpPr>
          <p:cNvPr id="20" name="Group 19">
            <a:extLst>
              <a:ext uri="{FF2B5EF4-FFF2-40B4-BE49-F238E27FC236}">
                <a16:creationId xmlns:a16="http://schemas.microsoft.com/office/drawing/2014/main" id="{226D2374-0366-5048-86B8-339ABC5D5BD0}"/>
              </a:ext>
            </a:extLst>
          </p:cNvPr>
          <p:cNvGrpSpPr/>
          <p:nvPr/>
        </p:nvGrpSpPr>
        <p:grpSpPr>
          <a:xfrm>
            <a:off x="915924" y="1146494"/>
            <a:ext cx="172237" cy="3931277"/>
            <a:chOff x="610655" y="956904"/>
            <a:chExt cx="370174" cy="2948458"/>
          </a:xfrm>
        </p:grpSpPr>
        <p:sp>
          <p:nvSpPr>
            <p:cNvPr id="842" name="tx374">
              <a:extLst>
                <a:ext uri="{FF2B5EF4-FFF2-40B4-BE49-F238E27FC236}">
                  <a16:creationId xmlns:a16="http://schemas.microsoft.com/office/drawing/2014/main" id="{42848B02-09AF-D853-DF72-F5FE6DA557B5}"/>
                </a:ext>
              </a:extLst>
            </p:cNvPr>
            <p:cNvSpPr/>
            <p:nvPr/>
          </p:nvSpPr>
          <p:spPr>
            <a:xfrm>
              <a:off x="610655" y="1600910"/>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11</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3" name="tx375">
              <a:extLst>
                <a:ext uri="{FF2B5EF4-FFF2-40B4-BE49-F238E27FC236}">
                  <a16:creationId xmlns:a16="http://schemas.microsoft.com/office/drawing/2014/main" id="{4B242667-5C68-04EC-DFDC-82A328D99773}"/>
                </a:ext>
              </a:extLst>
            </p:cNvPr>
            <p:cNvSpPr/>
            <p:nvPr/>
          </p:nvSpPr>
          <p:spPr>
            <a:xfrm>
              <a:off x="610655" y="1536523"/>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10</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4" name="tx376">
              <a:extLst>
                <a:ext uri="{FF2B5EF4-FFF2-40B4-BE49-F238E27FC236}">
                  <a16:creationId xmlns:a16="http://schemas.microsoft.com/office/drawing/2014/main" id="{716155EE-3635-D810-C508-55EE9AB89ED4}"/>
                </a:ext>
              </a:extLst>
            </p:cNvPr>
            <p:cNvSpPr/>
            <p:nvPr/>
          </p:nvSpPr>
          <p:spPr>
            <a:xfrm>
              <a:off x="610655" y="1472102"/>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09</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5" name="tx377">
              <a:extLst>
                <a:ext uri="{FF2B5EF4-FFF2-40B4-BE49-F238E27FC236}">
                  <a16:creationId xmlns:a16="http://schemas.microsoft.com/office/drawing/2014/main" id="{D69836D8-3C06-D066-1DDB-7C1287D00AFC}"/>
                </a:ext>
              </a:extLst>
            </p:cNvPr>
            <p:cNvSpPr/>
            <p:nvPr/>
          </p:nvSpPr>
          <p:spPr>
            <a:xfrm>
              <a:off x="610655" y="1407681"/>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08</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6" name="tx378">
              <a:extLst>
                <a:ext uri="{FF2B5EF4-FFF2-40B4-BE49-F238E27FC236}">
                  <a16:creationId xmlns:a16="http://schemas.microsoft.com/office/drawing/2014/main" id="{BCC7CF40-7703-B488-A661-E8FB78897670}"/>
                </a:ext>
              </a:extLst>
            </p:cNvPr>
            <p:cNvSpPr/>
            <p:nvPr/>
          </p:nvSpPr>
          <p:spPr>
            <a:xfrm>
              <a:off x="610655" y="1343294"/>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07</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7" name="tx379">
              <a:extLst>
                <a:ext uri="{FF2B5EF4-FFF2-40B4-BE49-F238E27FC236}">
                  <a16:creationId xmlns:a16="http://schemas.microsoft.com/office/drawing/2014/main" id="{ECF072A5-426E-720A-A39B-D52BDFCD1391}"/>
                </a:ext>
              </a:extLst>
            </p:cNvPr>
            <p:cNvSpPr/>
            <p:nvPr/>
          </p:nvSpPr>
          <p:spPr>
            <a:xfrm>
              <a:off x="610655" y="1278907"/>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06</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8" name="tx380">
              <a:extLst>
                <a:ext uri="{FF2B5EF4-FFF2-40B4-BE49-F238E27FC236}">
                  <a16:creationId xmlns:a16="http://schemas.microsoft.com/office/drawing/2014/main" id="{879BEDF3-F118-8AC5-8BCB-A9FFF2E9A05D}"/>
                </a:ext>
              </a:extLst>
            </p:cNvPr>
            <p:cNvSpPr/>
            <p:nvPr/>
          </p:nvSpPr>
          <p:spPr>
            <a:xfrm>
              <a:off x="610655" y="1214486"/>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05</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49" name="tx381">
              <a:extLst>
                <a:ext uri="{FF2B5EF4-FFF2-40B4-BE49-F238E27FC236}">
                  <a16:creationId xmlns:a16="http://schemas.microsoft.com/office/drawing/2014/main" id="{7100DEF4-F1FF-090D-94BA-0B76B2E65896}"/>
                </a:ext>
              </a:extLst>
            </p:cNvPr>
            <p:cNvSpPr/>
            <p:nvPr/>
          </p:nvSpPr>
          <p:spPr>
            <a:xfrm>
              <a:off x="610655" y="1150099"/>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04</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50" name="tx382">
              <a:extLst>
                <a:ext uri="{FF2B5EF4-FFF2-40B4-BE49-F238E27FC236}">
                  <a16:creationId xmlns:a16="http://schemas.microsoft.com/office/drawing/2014/main" id="{19F509BD-C1EB-F2A8-D571-01F3B6CE7250}"/>
                </a:ext>
              </a:extLst>
            </p:cNvPr>
            <p:cNvSpPr/>
            <p:nvPr/>
          </p:nvSpPr>
          <p:spPr>
            <a:xfrm>
              <a:off x="610655" y="1085712"/>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03</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51" name="tx383">
              <a:extLst>
                <a:ext uri="{FF2B5EF4-FFF2-40B4-BE49-F238E27FC236}">
                  <a16:creationId xmlns:a16="http://schemas.microsoft.com/office/drawing/2014/main" id="{2EF0808D-82BC-0912-76B4-8274A07DFE8F}"/>
                </a:ext>
              </a:extLst>
            </p:cNvPr>
            <p:cNvSpPr/>
            <p:nvPr/>
          </p:nvSpPr>
          <p:spPr>
            <a:xfrm>
              <a:off x="610655" y="1021291"/>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02</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52" name="tx384">
              <a:extLst>
                <a:ext uri="{FF2B5EF4-FFF2-40B4-BE49-F238E27FC236}">
                  <a16:creationId xmlns:a16="http://schemas.microsoft.com/office/drawing/2014/main" id="{74F3AC20-4FAE-20F0-31E6-122610BB5403}"/>
                </a:ext>
              </a:extLst>
            </p:cNvPr>
            <p:cNvSpPr/>
            <p:nvPr/>
          </p:nvSpPr>
          <p:spPr>
            <a:xfrm>
              <a:off x="610655" y="956904"/>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01</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4" name="tx396">
              <a:extLst>
                <a:ext uri="{FF2B5EF4-FFF2-40B4-BE49-F238E27FC236}">
                  <a16:creationId xmlns:a16="http://schemas.microsoft.com/office/drawing/2014/main" id="{3290AA52-EDD2-E6F6-DD0E-6C2410DF7AEF}"/>
                </a:ext>
              </a:extLst>
            </p:cNvPr>
            <p:cNvSpPr/>
            <p:nvPr/>
          </p:nvSpPr>
          <p:spPr>
            <a:xfrm>
              <a:off x="610655" y="2888956"/>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31</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5" name="tx397">
              <a:extLst>
                <a:ext uri="{FF2B5EF4-FFF2-40B4-BE49-F238E27FC236}">
                  <a16:creationId xmlns:a16="http://schemas.microsoft.com/office/drawing/2014/main" id="{3EE9E51B-95B4-076C-D5EF-ABABD8DDB0F9}"/>
                </a:ext>
              </a:extLst>
            </p:cNvPr>
            <p:cNvSpPr/>
            <p:nvPr/>
          </p:nvSpPr>
          <p:spPr>
            <a:xfrm>
              <a:off x="610655" y="2824535"/>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30</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6" name="tx398">
              <a:extLst>
                <a:ext uri="{FF2B5EF4-FFF2-40B4-BE49-F238E27FC236}">
                  <a16:creationId xmlns:a16="http://schemas.microsoft.com/office/drawing/2014/main" id="{E77CD138-591F-066D-D1D4-1DFDA096C162}"/>
                </a:ext>
              </a:extLst>
            </p:cNvPr>
            <p:cNvSpPr/>
            <p:nvPr/>
          </p:nvSpPr>
          <p:spPr>
            <a:xfrm>
              <a:off x="610655" y="2760148"/>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29</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7" name="tx399">
              <a:extLst>
                <a:ext uri="{FF2B5EF4-FFF2-40B4-BE49-F238E27FC236}">
                  <a16:creationId xmlns:a16="http://schemas.microsoft.com/office/drawing/2014/main" id="{C3FD75AC-91B2-02AD-DA01-D0E34BB4122A}"/>
                </a:ext>
              </a:extLst>
            </p:cNvPr>
            <p:cNvSpPr/>
            <p:nvPr/>
          </p:nvSpPr>
          <p:spPr>
            <a:xfrm>
              <a:off x="610655" y="2695761"/>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28</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8" name="tx400">
              <a:extLst>
                <a:ext uri="{FF2B5EF4-FFF2-40B4-BE49-F238E27FC236}">
                  <a16:creationId xmlns:a16="http://schemas.microsoft.com/office/drawing/2014/main" id="{14CFFCFE-3695-BAE5-8789-AAE451A12A11}"/>
                </a:ext>
              </a:extLst>
            </p:cNvPr>
            <p:cNvSpPr/>
            <p:nvPr/>
          </p:nvSpPr>
          <p:spPr>
            <a:xfrm>
              <a:off x="610655" y="2631374"/>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27</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69" name="tx401">
              <a:extLst>
                <a:ext uri="{FF2B5EF4-FFF2-40B4-BE49-F238E27FC236}">
                  <a16:creationId xmlns:a16="http://schemas.microsoft.com/office/drawing/2014/main" id="{DC3E5961-14E4-BE70-1DA5-A104AFBA779B}"/>
                </a:ext>
              </a:extLst>
            </p:cNvPr>
            <p:cNvSpPr/>
            <p:nvPr/>
          </p:nvSpPr>
          <p:spPr>
            <a:xfrm>
              <a:off x="610655" y="2566987"/>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26</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0" name="tx402">
              <a:extLst>
                <a:ext uri="{FF2B5EF4-FFF2-40B4-BE49-F238E27FC236}">
                  <a16:creationId xmlns:a16="http://schemas.microsoft.com/office/drawing/2014/main" id="{CDCE147B-EF94-3BC2-3477-D337A0CE7E5A}"/>
                </a:ext>
              </a:extLst>
            </p:cNvPr>
            <p:cNvSpPr/>
            <p:nvPr/>
          </p:nvSpPr>
          <p:spPr>
            <a:xfrm>
              <a:off x="610655" y="2502566"/>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25</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1" name="tx403">
              <a:extLst>
                <a:ext uri="{FF2B5EF4-FFF2-40B4-BE49-F238E27FC236}">
                  <a16:creationId xmlns:a16="http://schemas.microsoft.com/office/drawing/2014/main" id="{57C7C6E0-52F2-913A-16EB-20680FCBB743}"/>
                </a:ext>
              </a:extLst>
            </p:cNvPr>
            <p:cNvSpPr/>
            <p:nvPr/>
          </p:nvSpPr>
          <p:spPr>
            <a:xfrm>
              <a:off x="610655" y="2438179"/>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24</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2" name="tx404">
              <a:extLst>
                <a:ext uri="{FF2B5EF4-FFF2-40B4-BE49-F238E27FC236}">
                  <a16:creationId xmlns:a16="http://schemas.microsoft.com/office/drawing/2014/main" id="{D8CA9D66-5AB7-4B6C-B5D9-4CA0B3DFF55F}"/>
                </a:ext>
              </a:extLst>
            </p:cNvPr>
            <p:cNvSpPr/>
            <p:nvPr/>
          </p:nvSpPr>
          <p:spPr>
            <a:xfrm>
              <a:off x="610655" y="2373792"/>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23</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3" name="tx405">
              <a:extLst>
                <a:ext uri="{FF2B5EF4-FFF2-40B4-BE49-F238E27FC236}">
                  <a16:creationId xmlns:a16="http://schemas.microsoft.com/office/drawing/2014/main" id="{F71A29CE-4B5B-CFC9-46CC-96D9E398F770}"/>
                </a:ext>
              </a:extLst>
            </p:cNvPr>
            <p:cNvSpPr/>
            <p:nvPr/>
          </p:nvSpPr>
          <p:spPr>
            <a:xfrm>
              <a:off x="610655" y="2309405"/>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22</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4" name="tx406">
              <a:extLst>
                <a:ext uri="{FF2B5EF4-FFF2-40B4-BE49-F238E27FC236}">
                  <a16:creationId xmlns:a16="http://schemas.microsoft.com/office/drawing/2014/main" id="{EE364F11-61FA-F20D-B754-D2E9C88DC6C1}"/>
                </a:ext>
              </a:extLst>
            </p:cNvPr>
            <p:cNvSpPr/>
            <p:nvPr/>
          </p:nvSpPr>
          <p:spPr>
            <a:xfrm>
              <a:off x="610655" y="2244984"/>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21</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5" name="tx407">
              <a:extLst>
                <a:ext uri="{FF2B5EF4-FFF2-40B4-BE49-F238E27FC236}">
                  <a16:creationId xmlns:a16="http://schemas.microsoft.com/office/drawing/2014/main" id="{C95F0949-5662-F4C9-F5AA-D1F964FFD7F4}"/>
                </a:ext>
              </a:extLst>
            </p:cNvPr>
            <p:cNvSpPr/>
            <p:nvPr/>
          </p:nvSpPr>
          <p:spPr>
            <a:xfrm>
              <a:off x="610655" y="2180563"/>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20</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6" name="tx408">
              <a:extLst>
                <a:ext uri="{FF2B5EF4-FFF2-40B4-BE49-F238E27FC236}">
                  <a16:creationId xmlns:a16="http://schemas.microsoft.com/office/drawing/2014/main" id="{CAB7B25A-DBA9-8722-BDFD-FA4BBD66C0B7}"/>
                </a:ext>
              </a:extLst>
            </p:cNvPr>
            <p:cNvSpPr/>
            <p:nvPr/>
          </p:nvSpPr>
          <p:spPr>
            <a:xfrm>
              <a:off x="610655" y="2116142"/>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19</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7" name="tx409">
              <a:extLst>
                <a:ext uri="{FF2B5EF4-FFF2-40B4-BE49-F238E27FC236}">
                  <a16:creationId xmlns:a16="http://schemas.microsoft.com/office/drawing/2014/main" id="{4E6F3BCB-7A92-5AE7-96A1-DBE47883FBCC}"/>
                </a:ext>
              </a:extLst>
            </p:cNvPr>
            <p:cNvSpPr/>
            <p:nvPr/>
          </p:nvSpPr>
          <p:spPr>
            <a:xfrm>
              <a:off x="610655" y="2051755"/>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18</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8" name="tx410">
              <a:extLst>
                <a:ext uri="{FF2B5EF4-FFF2-40B4-BE49-F238E27FC236}">
                  <a16:creationId xmlns:a16="http://schemas.microsoft.com/office/drawing/2014/main" id="{836D85D4-D778-D20D-CB91-15AB7CAD3516}"/>
                </a:ext>
              </a:extLst>
            </p:cNvPr>
            <p:cNvSpPr/>
            <p:nvPr/>
          </p:nvSpPr>
          <p:spPr>
            <a:xfrm>
              <a:off x="610655" y="1987334"/>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17</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79" name="tx411">
              <a:extLst>
                <a:ext uri="{FF2B5EF4-FFF2-40B4-BE49-F238E27FC236}">
                  <a16:creationId xmlns:a16="http://schemas.microsoft.com/office/drawing/2014/main" id="{D0CE9FDD-A164-A681-6CD0-2EF489953ACB}"/>
                </a:ext>
              </a:extLst>
            </p:cNvPr>
            <p:cNvSpPr/>
            <p:nvPr/>
          </p:nvSpPr>
          <p:spPr>
            <a:xfrm>
              <a:off x="610655" y="1922913"/>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16</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80" name="tx412">
              <a:extLst>
                <a:ext uri="{FF2B5EF4-FFF2-40B4-BE49-F238E27FC236}">
                  <a16:creationId xmlns:a16="http://schemas.microsoft.com/office/drawing/2014/main" id="{6B57D906-F661-9F43-5031-B91BA4B55BBA}"/>
                </a:ext>
              </a:extLst>
            </p:cNvPr>
            <p:cNvSpPr/>
            <p:nvPr/>
          </p:nvSpPr>
          <p:spPr>
            <a:xfrm>
              <a:off x="610655" y="1858492"/>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15</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81" name="tx413">
              <a:extLst>
                <a:ext uri="{FF2B5EF4-FFF2-40B4-BE49-F238E27FC236}">
                  <a16:creationId xmlns:a16="http://schemas.microsoft.com/office/drawing/2014/main" id="{AE4421C0-5C73-EDA1-E543-DAA932D6D98A}"/>
                </a:ext>
              </a:extLst>
            </p:cNvPr>
            <p:cNvSpPr/>
            <p:nvPr/>
          </p:nvSpPr>
          <p:spPr>
            <a:xfrm>
              <a:off x="610655" y="1794071"/>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14</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82" name="tx414">
              <a:extLst>
                <a:ext uri="{FF2B5EF4-FFF2-40B4-BE49-F238E27FC236}">
                  <a16:creationId xmlns:a16="http://schemas.microsoft.com/office/drawing/2014/main" id="{69470916-ED59-35F8-4431-48578BE448E3}"/>
                </a:ext>
              </a:extLst>
            </p:cNvPr>
            <p:cNvSpPr/>
            <p:nvPr/>
          </p:nvSpPr>
          <p:spPr>
            <a:xfrm>
              <a:off x="610655" y="1729684"/>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13</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883" name="tx415">
              <a:extLst>
                <a:ext uri="{FF2B5EF4-FFF2-40B4-BE49-F238E27FC236}">
                  <a16:creationId xmlns:a16="http://schemas.microsoft.com/office/drawing/2014/main" id="{8DBF0C36-A359-E85F-7564-73E64177053A}"/>
                </a:ext>
              </a:extLst>
            </p:cNvPr>
            <p:cNvSpPr/>
            <p:nvPr/>
          </p:nvSpPr>
          <p:spPr>
            <a:xfrm>
              <a:off x="610655" y="1665297"/>
              <a:ext cx="370174" cy="50090"/>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12</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4" name="tx436">
              <a:extLst>
                <a:ext uri="{FF2B5EF4-FFF2-40B4-BE49-F238E27FC236}">
                  <a16:creationId xmlns:a16="http://schemas.microsoft.com/office/drawing/2014/main" id="{6F39C414-E2F6-EA5E-EE81-4497F3C5FF75}"/>
                </a:ext>
              </a:extLst>
            </p:cNvPr>
            <p:cNvSpPr/>
            <p:nvPr/>
          </p:nvSpPr>
          <p:spPr>
            <a:xfrm>
              <a:off x="610655" y="3855238"/>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46</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5" name="tx437">
              <a:extLst>
                <a:ext uri="{FF2B5EF4-FFF2-40B4-BE49-F238E27FC236}">
                  <a16:creationId xmlns:a16="http://schemas.microsoft.com/office/drawing/2014/main" id="{AE95B3DF-348C-131B-84D5-1E2691B1F0B5}"/>
                </a:ext>
              </a:extLst>
            </p:cNvPr>
            <p:cNvSpPr/>
            <p:nvPr/>
          </p:nvSpPr>
          <p:spPr>
            <a:xfrm>
              <a:off x="610655" y="3790816"/>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45</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6" name="tx438">
              <a:extLst>
                <a:ext uri="{FF2B5EF4-FFF2-40B4-BE49-F238E27FC236}">
                  <a16:creationId xmlns:a16="http://schemas.microsoft.com/office/drawing/2014/main" id="{F6BF3DFB-E1BA-7CB9-AFAC-0DF845F5F863}"/>
                </a:ext>
              </a:extLst>
            </p:cNvPr>
            <p:cNvSpPr/>
            <p:nvPr/>
          </p:nvSpPr>
          <p:spPr>
            <a:xfrm>
              <a:off x="610655" y="3726395"/>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44</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7" name="tx439">
              <a:extLst>
                <a:ext uri="{FF2B5EF4-FFF2-40B4-BE49-F238E27FC236}">
                  <a16:creationId xmlns:a16="http://schemas.microsoft.com/office/drawing/2014/main" id="{93579CF5-6ACD-390B-8511-839ADBF2210D}"/>
                </a:ext>
              </a:extLst>
            </p:cNvPr>
            <p:cNvSpPr/>
            <p:nvPr/>
          </p:nvSpPr>
          <p:spPr>
            <a:xfrm>
              <a:off x="610655" y="3661974"/>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43</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8" name="tx440">
              <a:extLst>
                <a:ext uri="{FF2B5EF4-FFF2-40B4-BE49-F238E27FC236}">
                  <a16:creationId xmlns:a16="http://schemas.microsoft.com/office/drawing/2014/main" id="{371CE91A-1754-28F4-B8F9-10E582672A83}"/>
                </a:ext>
              </a:extLst>
            </p:cNvPr>
            <p:cNvSpPr/>
            <p:nvPr/>
          </p:nvSpPr>
          <p:spPr>
            <a:xfrm>
              <a:off x="610655" y="3597553"/>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42</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09" name="tx441">
              <a:extLst>
                <a:ext uri="{FF2B5EF4-FFF2-40B4-BE49-F238E27FC236}">
                  <a16:creationId xmlns:a16="http://schemas.microsoft.com/office/drawing/2014/main" id="{ECF794DE-A1FB-7106-4219-51BA05DF730C}"/>
                </a:ext>
              </a:extLst>
            </p:cNvPr>
            <p:cNvSpPr/>
            <p:nvPr/>
          </p:nvSpPr>
          <p:spPr>
            <a:xfrm>
              <a:off x="610655" y="3533132"/>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41</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0" name="tx442">
              <a:extLst>
                <a:ext uri="{FF2B5EF4-FFF2-40B4-BE49-F238E27FC236}">
                  <a16:creationId xmlns:a16="http://schemas.microsoft.com/office/drawing/2014/main" id="{E840AC68-A700-1011-528C-D541A75BE4A7}"/>
                </a:ext>
              </a:extLst>
            </p:cNvPr>
            <p:cNvSpPr/>
            <p:nvPr/>
          </p:nvSpPr>
          <p:spPr>
            <a:xfrm>
              <a:off x="610655" y="3468711"/>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40</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1" name="tx443">
              <a:extLst>
                <a:ext uri="{FF2B5EF4-FFF2-40B4-BE49-F238E27FC236}">
                  <a16:creationId xmlns:a16="http://schemas.microsoft.com/office/drawing/2014/main" id="{B08C11E0-EC99-1DB6-3DE5-F6DCC9F375AA}"/>
                </a:ext>
              </a:extLst>
            </p:cNvPr>
            <p:cNvSpPr/>
            <p:nvPr/>
          </p:nvSpPr>
          <p:spPr>
            <a:xfrm>
              <a:off x="610655" y="3404290"/>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39</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2" name="tx444">
              <a:extLst>
                <a:ext uri="{FF2B5EF4-FFF2-40B4-BE49-F238E27FC236}">
                  <a16:creationId xmlns:a16="http://schemas.microsoft.com/office/drawing/2014/main" id="{C1954605-5D1E-6C2B-ABC4-6E2CB5DCCB43}"/>
                </a:ext>
              </a:extLst>
            </p:cNvPr>
            <p:cNvSpPr/>
            <p:nvPr/>
          </p:nvSpPr>
          <p:spPr>
            <a:xfrm>
              <a:off x="610655" y="3339869"/>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38</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3" name="tx445">
              <a:extLst>
                <a:ext uri="{FF2B5EF4-FFF2-40B4-BE49-F238E27FC236}">
                  <a16:creationId xmlns:a16="http://schemas.microsoft.com/office/drawing/2014/main" id="{1711E08E-C209-CE13-921B-7BE699A47BC0}"/>
                </a:ext>
              </a:extLst>
            </p:cNvPr>
            <p:cNvSpPr/>
            <p:nvPr/>
          </p:nvSpPr>
          <p:spPr>
            <a:xfrm>
              <a:off x="610655" y="3275448"/>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37</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4" name="tx446">
              <a:extLst>
                <a:ext uri="{FF2B5EF4-FFF2-40B4-BE49-F238E27FC236}">
                  <a16:creationId xmlns:a16="http://schemas.microsoft.com/office/drawing/2014/main" id="{522195D5-89E0-7B04-825A-28E93934AFBD}"/>
                </a:ext>
              </a:extLst>
            </p:cNvPr>
            <p:cNvSpPr/>
            <p:nvPr/>
          </p:nvSpPr>
          <p:spPr>
            <a:xfrm>
              <a:off x="610655" y="3211027"/>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36</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5" name="tx447">
              <a:extLst>
                <a:ext uri="{FF2B5EF4-FFF2-40B4-BE49-F238E27FC236}">
                  <a16:creationId xmlns:a16="http://schemas.microsoft.com/office/drawing/2014/main" id="{8F8FF68A-6C1C-AED9-2040-8A798AA1231A}"/>
                </a:ext>
              </a:extLst>
            </p:cNvPr>
            <p:cNvSpPr/>
            <p:nvPr/>
          </p:nvSpPr>
          <p:spPr>
            <a:xfrm>
              <a:off x="610655" y="3146606"/>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35</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6" name="tx448">
              <a:extLst>
                <a:ext uri="{FF2B5EF4-FFF2-40B4-BE49-F238E27FC236}">
                  <a16:creationId xmlns:a16="http://schemas.microsoft.com/office/drawing/2014/main" id="{8DA73E79-AF96-216E-0DD4-94A7C5D7CD8F}"/>
                </a:ext>
              </a:extLst>
            </p:cNvPr>
            <p:cNvSpPr/>
            <p:nvPr/>
          </p:nvSpPr>
          <p:spPr>
            <a:xfrm>
              <a:off x="610655" y="3082185"/>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34</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7" name="tx449">
              <a:extLst>
                <a:ext uri="{FF2B5EF4-FFF2-40B4-BE49-F238E27FC236}">
                  <a16:creationId xmlns:a16="http://schemas.microsoft.com/office/drawing/2014/main" id="{24BA6CE8-C172-23B3-734E-87591681A35E}"/>
                </a:ext>
              </a:extLst>
            </p:cNvPr>
            <p:cNvSpPr/>
            <p:nvPr/>
          </p:nvSpPr>
          <p:spPr>
            <a:xfrm>
              <a:off x="610655" y="3017764"/>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33</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sp>
          <p:nvSpPr>
            <p:cNvPr id="918" name="tx450">
              <a:extLst>
                <a:ext uri="{FF2B5EF4-FFF2-40B4-BE49-F238E27FC236}">
                  <a16:creationId xmlns:a16="http://schemas.microsoft.com/office/drawing/2014/main" id="{D77B4AFB-2DD0-98E8-BD24-647AB1D719A9}"/>
                </a:ext>
              </a:extLst>
            </p:cNvPr>
            <p:cNvSpPr/>
            <p:nvPr/>
          </p:nvSpPr>
          <p:spPr>
            <a:xfrm>
              <a:off x="610655" y="2953343"/>
              <a:ext cx="370174" cy="50124"/>
            </a:xfrm>
            <a:prstGeom prst="rect">
              <a:avLst/>
            </a:prstGeom>
            <a:noFill/>
          </p:spPr>
          <p:txBody>
            <a:bodyPr wrap="none" lIns="0" tIns="0" rIns="0" bIns="0" anchor="ctr" anchorCtr="1"/>
            <a:lstStyle/>
            <a:p>
              <a:pPr marL="0" marR="0" lvl="0" indent="0" algn="r" defTabSz="609585" rtl="0" eaLnBrk="1" fontAlgn="auto" latinLnBrk="0" hangingPunct="1">
                <a:lnSpc>
                  <a:spcPts val="933"/>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Arial"/>
                </a:rPr>
                <a:t>32</a:t>
              </a:r>
              <a:endParaRPr kumimoji="0" sz="800" b="0" i="0" u="none" strike="noStrike" kern="1200" cap="none" spc="0" normalizeH="0" baseline="0" noProof="0">
                <a:ln>
                  <a:noFill/>
                </a:ln>
                <a:solidFill>
                  <a:srgbClr val="000000"/>
                </a:solidFill>
                <a:effectLst/>
                <a:uLnTx/>
                <a:uFillTx/>
                <a:latin typeface="Arial"/>
                <a:ea typeface="+mn-ea"/>
                <a:cs typeface="Arial"/>
              </a:endParaRPr>
            </a:p>
          </p:txBody>
        </p:sp>
      </p:grpSp>
      <p:sp>
        <p:nvSpPr>
          <p:cNvPr id="935" name="tx467">
            <a:extLst>
              <a:ext uri="{FF2B5EF4-FFF2-40B4-BE49-F238E27FC236}">
                <a16:creationId xmlns:a16="http://schemas.microsoft.com/office/drawing/2014/main" id="{850F65AC-0031-2395-177C-152A8926998C}"/>
              </a:ext>
            </a:extLst>
          </p:cNvPr>
          <p:cNvSpPr/>
          <p:nvPr/>
        </p:nvSpPr>
        <p:spPr>
          <a:xfrm rot="16200000">
            <a:off x="-1244077" y="3025338"/>
            <a:ext cx="3962400" cy="172237"/>
          </a:xfrm>
          <a:prstGeom prst="rect">
            <a:avLst/>
          </a:prstGeom>
          <a:noFill/>
        </p:spPr>
        <p:txBody>
          <a:bodyPr wrap="none" lIns="0" tIns="0" rIns="0" bIns="0" anchor="ctr" anchorCtr="1"/>
          <a:lstStyle/>
          <a:p>
            <a:pPr marL="0" marR="0" lvl="0" indent="0" algn="l" defTabSz="609585" rtl="0" eaLnBrk="1" fontAlgn="auto" latinLnBrk="0" hangingPunct="1">
              <a:lnSpc>
                <a:spcPts val="1467"/>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a:ea typeface="+mn-ea"/>
                <a:cs typeface="Arial"/>
              </a:rPr>
              <a:t>Patients</a:t>
            </a:r>
            <a:r>
              <a:rPr kumimoji="0" lang="en-US" sz="1200" b="1" i="0" u="none" strike="noStrike" kern="1200" cap="none" spc="0" normalizeH="0" baseline="30000" noProof="0">
                <a:ln>
                  <a:noFill/>
                </a:ln>
                <a:solidFill>
                  <a:srgbClr val="000000"/>
                </a:solidFill>
                <a:effectLst/>
                <a:uLnTx/>
                <a:uFillTx/>
                <a:latin typeface="Arial"/>
                <a:ea typeface="+mn-ea"/>
                <a:cs typeface="Arial"/>
              </a:rPr>
              <a:t>a</a:t>
            </a:r>
            <a:endParaRPr kumimoji="0" sz="1200" b="1" i="0" u="none" strike="noStrike" kern="1200" cap="none" spc="0" normalizeH="0" baseline="30000" noProof="0">
              <a:ln>
                <a:noFill/>
              </a:ln>
              <a:solidFill>
                <a:srgbClr val="000000"/>
              </a:solidFill>
              <a:effectLst/>
              <a:uLnTx/>
              <a:uFillTx/>
              <a:latin typeface="Arial"/>
              <a:ea typeface="+mn-ea"/>
              <a:cs typeface="Arial"/>
            </a:endParaRPr>
          </a:p>
        </p:txBody>
      </p:sp>
      <p:sp>
        <p:nvSpPr>
          <p:cNvPr id="474" name="pl6">
            <a:extLst>
              <a:ext uri="{FF2B5EF4-FFF2-40B4-BE49-F238E27FC236}">
                <a16:creationId xmlns:a16="http://schemas.microsoft.com/office/drawing/2014/main" id="{17EFAB9C-5632-E8C9-08D1-AB6BB147112F}"/>
              </a:ext>
            </a:extLst>
          </p:cNvPr>
          <p:cNvSpPr/>
          <p:nvPr/>
        </p:nvSpPr>
        <p:spPr>
          <a:xfrm>
            <a:off x="2363011" y="1132098"/>
            <a:ext cx="0" cy="951860"/>
          </a:xfrm>
          <a:custGeom>
            <a:avLst/>
            <a:gdLst/>
            <a:ahLst/>
            <a:cxnLst/>
            <a:rect l="0" t="0" r="0" b="0"/>
            <a:pathLst>
              <a:path h="880550">
                <a:moveTo>
                  <a:pt x="0" y="880550"/>
                </a:moveTo>
                <a:lnTo>
                  <a:pt x="0" y="0"/>
                </a:lnTo>
                <a:lnTo>
                  <a:pt x="0" y="0"/>
                </a:lnTo>
              </a:path>
            </a:pathLst>
          </a:custGeom>
          <a:ln w="677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75" name="pl7">
            <a:extLst>
              <a:ext uri="{FF2B5EF4-FFF2-40B4-BE49-F238E27FC236}">
                <a16:creationId xmlns:a16="http://schemas.microsoft.com/office/drawing/2014/main" id="{10924CD7-11EB-9C56-CCA1-CDE462EAEF51}"/>
              </a:ext>
            </a:extLst>
          </p:cNvPr>
          <p:cNvSpPr/>
          <p:nvPr/>
        </p:nvSpPr>
        <p:spPr>
          <a:xfrm>
            <a:off x="3881187" y="1132098"/>
            <a:ext cx="0" cy="951860"/>
          </a:xfrm>
          <a:custGeom>
            <a:avLst/>
            <a:gdLst/>
            <a:ahLst/>
            <a:cxnLst/>
            <a:rect l="0" t="0" r="0" b="0"/>
            <a:pathLst>
              <a:path h="880550">
                <a:moveTo>
                  <a:pt x="0" y="880550"/>
                </a:moveTo>
                <a:lnTo>
                  <a:pt x="0" y="0"/>
                </a:lnTo>
                <a:lnTo>
                  <a:pt x="0" y="0"/>
                </a:lnTo>
              </a:path>
            </a:pathLst>
          </a:custGeom>
          <a:ln w="677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76" name="pl8">
            <a:extLst>
              <a:ext uri="{FF2B5EF4-FFF2-40B4-BE49-F238E27FC236}">
                <a16:creationId xmlns:a16="http://schemas.microsoft.com/office/drawing/2014/main" id="{D988D314-0B6A-D820-5B75-E2111F8162BF}"/>
              </a:ext>
            </a:extLst>
          </p:cNvPr>
          <p:cNvSpPr/>
          <p:nvPr/>
        </p:nvSpPr>
        <p:spPr>
          <a:xfrm>
            <a:off x="5399363"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77" name="pl9">
            <a:extLst>
              <a:ext uri="{FF2B5EF4-FFF2-40B4-BE49-F238E27FC236}">
                <a16:creationId xmlns:a16="http://schemas.microsoft.com/office/drawing/2014/main" id="{E52E7640-E35D-0C68-84AF-171E9DF81AFD}"/>
              </a:ext>
            </a:extLst>
          </p:cNvPr>
          <p:cNvSpPr/>
          <p:nvPr/>
        </p:nvSpPr>
        <p:spPr>
          <a:xfrm>
            <a:off x="6917537"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78" name="pl10">
            <a:extLst>
              <a:ext uri="{FF2B5EF4-FFF2-40B4-BE49-F238E27FC236}">
                <a16:creationId xmlns:a16="http://schemas.microsoft.com/office/drawing/2014/main" id="{802960AF-A088-1FB5-2DA8-DC9E79044351}"/>
              </a:ext>
            </a:extLst>
          </p:cNvPr>
          <p:cNvSpPr/>
          <p:nvPr/>
        </p:nvSpPr>
        <p:spPr>
          <a:xfrm>
            <a:off x="8435713"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79" name="pl11">
            <a:extLst>
              <a:ext uri="{FF2B5EF4-FFF2-40B4-BE49-F238E27FC236}">
                <a16:creationId xmlns:a16="http://schemas.microsoft.com/office/drawing/2014/main" id="{C8D33B2D-5405-BB29-7FA5-4B8A87516417}"/>
              </a:ext>
            </a:extLst>
          </p:cNvPr>
          <p:cNvSpPr/>
          <p:nvPr/>
        </p:nvSpPr>
        <p:spPr>
          <a:xfrm>
            <a:off x="9953889"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0" name="pl12">
            <a:extLst>
              <a:ext uri="{FF2B5EF4-FFF2-40B4-BE49-F238E27FC236}">
                <a16:creationId xmlns:a16="http://schemas.microsoft.com/office/drawing/2014/main" id="{DD03B785-EEA4-A00E-B9C1-1A4530B8F312}"/>
              </a:ext>
            </a:extLst>
          </p:cNvPr>
          <p:cNvSpPr/>
          <p:nvPr/>
        </p:nvSpPr>
        <p:spPr>
          <a:xfrm>
            <a:off x="1145041" y="203296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1" name="pl13">
            <a:extLst>
              <a:ext uri="{FF2B5EF4-FFF2-40B4-BE49-F238E27FC236}">
                <a16:creationId xmlns:a16="http://schemas.microsoft.com/office/drawing/2014/main" id="{B68F7894-48E9-5DF2-0C15-3B5E8EB9D98B}"/>
              </a:ext>
            </a:extLst>
          </p:cNvPr>
          <p:cNvSpPr/>
          <p:nvPr/>
        </p:nvSpPr>
        <p:spPr>
          <a:xfrm>
            <a:off x="1145041" y="1947976"/>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2" name="pl14">
            <a:extLst>
              <a:ext uri="{FF2B5EF4-FFF2-40B4-BE49-F238E27FC236}">
                <a16:creationId xmlns:a16="http://schemas.microsoft.com/office/drawing/2014/main" id="{428A3E93-D360-CA96-03B0-58776A06FAFB}"/>
              </a:ext>
            </a:extLst>
          </p:cNvPr>
          <p:cNvSpPr/>
          <p:nvPr/>
        </p:nvSpPr>
        <p:spPr>
          <a:xfrm>
            <a:off x="1145041" y="186298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3" name="pl15">
            <a:extLst>
              <a:ext uri="{FF2B5EF4-FFF2-40B4-BE49-F238E27FC236}">
                <a16:creationId xmlns:a16="http://schemas.microsoft.com/office/drawing/2014/main" id="{4EA069F6-D28A-42DC-2338-BDC767CB01AD}"/>
              </a:ext>
            </a:extLst>
          </p:cNvPr>
          <p:cNvSpPr/>
          <p:nvPr/>
        </p:nvSpPr>
        <p:spPr>
          <a:xfrm>
            <a:off x="1145041" y="1778003"/>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4" name="pl16">
            <a:extLst>
              <a:ext uri="{FF2B5EF4-FFF2-40B4-BE49-F238E27FC236}">
                <a16:creationId xmlns:a16="http://schemas.microsoft.com/office/drawing/2014/main" id="{E33E0FEE-9422-D96B-7BE5-65FED8107C38}"/>
              </a:ext>
            </a:extLst>
          </p:cNvPr>
          <p:cNvSpPr/>
          <p:nvPr/>
        </p:nvSpPr>
        <p:spPr>
          <a:xfrm>
            <a:off x="1145041" y="169301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5" name="pl17">
            <a:extLst>
              <a:ext uri="{FF2B5EF4-FFF2-40B4-BE49-F238E27FC236}">
                <a16:creationId xmlns:a16="http://schemas.microsoft.com/office/drawing/2014/main" id="{F7FE8D4D-6E38-B02F-5766-D4121F78C408}"/>
              </a:ext>
            </a:extLst>
          </p:cNvPr>
          <p:cNvSpPr/>
          <p:nvPr/>
        </p:nvSpPr>
        <p:spPr>
          <a:xfrm>
            <a:off x="1145041" y="160802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6" name="pl18">
            <a:extLst>
              <a:ext uri="{FF2B5EF4-FFF2-40B4-BE49-F238E27FC236}">
                <a16:creationId xmlns:a16="http://schemas.microsoft.com/office/drawing/2014/main" id="{A3559682-8475-5E9B-D8E4-2C2FB7373948}"/>
              </a:ext>
            </a:extLst>
          </p:cNvPr>
          <p:cNvSpPr/>
          <p:nvPr/>
        </p:nvSpPr>
        <p:spPr>
          <a:xfrm>
            <a:off x="1145041" y="152303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7" name="pl19">
            <a:extLst>
              <a:ext uri="{FF2B5EF4-FFF2-40B4-BE49-F238E27FC236}">
                <a16:creationId xmlns:a16="http://schemas.microsoft.com/office/drawing/2014/main" id="{43F3518B-6C9C-CA2D-79B7-9C3F38521771}"/>
              </a:ext>
            </a:extLst>
          </p:cNvPr>
          <p:cNvSpPr/>
          <p:nvPr/>
        </p:nvSpPr>
        <p:spPr>
          <a:xfrm>
            <a:off x="1145041" y="1438052"/>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8" name="pl20">
            <a:extLst>
              <a:ext uri="{FF2B5EF4-FFF2-40B4-BE49-F238E27FC236}">
                <a16:creationId xmlns:a16="http://schemas.microsoft.com/office/drawing/2014/main" id="{1C51ADC5-3044-DEB2-3516-3CFB6B5E3857}"/>
              </a:ext>
            </a:extLst>
          </p:cNvPr>
          <p:cNvSpPr/>
          <p:nvPr/>
        </p:nvSpPr>
        <p:spPr>
          <a:xfrm>
            <a:off x="1145041" y="1353064"/>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89" name="pl21">
            <a:extLst>
              <a:ext uri="{FF2B5EF4-FFF2-40B4-BE49-F238E27FC236}">
                <a16:creationId xmlns:a16="http://schemas.microsoft.com/office/drawing/2014/main" id="{E3948913-61FD-8A5A-417F-2F18B9076BBB}"/>
              </a:ext>
            </a:extLst>
          </p:cNvPr>
          <p:cNvSpPr/>
          <p:nvPr/>
        </p:nvSpPr>
        <p:spPr>
          <a:xfrm>
            <a:off x="1145041" y="126807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0" name="pl22">
            <a:extLst>
              <a:ext uri="{FF2B5EF4-FFF2-40B4-BE49-F238E27FC236}">
                <a16:creationId xmlns:a16="http://schemas.microsoft.com/office/drawing/2014/main" id="{4DEB4976-7872-B589-8FC2-16CC93A05C5D}"/>
              </a:ext>
            </a:extLst>
          </p:cNvPr>
          <p:cNvSpPr/>
          <p:nvPr/>
        </p:nvSpPr>
        <p:spPr>
          <a:xfrm>
            <a:off x="1145041" y="1183088"/>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1" name="pl23">
            <a:extLst>
              <a:ext uri="{FF2B5EF4-FFF2-40B4-BE49-F238E27FC236}">
                <a16:creationId xmlns:a16="http://schemas.microsoft.com/office/drawing/2014/main" id="{B045215E-0F29-FF52-2D96-A97AF80CED73}"/>
              </a:ext>
            </a:extLst>
          </p:cNvPr>
          <p:cNvSpPr/>
          <p:nvPr/>
        </p:nvSpPr>
        <p:spPr>
          <a:xfrm>
            <a:off x="1603923" y="1132098"/>
            <a:ext cx="0" cy="951860"/>
          </a:xfrm>
          <a:custGeom>
            <a:avLst/>
            <a:gdLst/>
            <a:ahLst/>
            <a:cxnLst/>
            <a:rect l="0" t="0" r="0" b="0"/>
            <a:pathLst>
              <a:path h="880550">
                <a:moveTo>
                  <a:pt x="0" y="880550"/>
                </a:moveTo>
                <a:lnTo>
                  <a:pt x="0" y="0"/>
                </a:lnTo>
                <a:lnTo>
                  <a:pt x="0" y="0"/>
                </a:lnTo>
              </a:path>
            </a:pathLst>
          </a:custGeom>
          <a:ln w="13550"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2" name="pl24">
            <a:extLst>
              <a:ext uri="{FF2B5EF4-FFF2-40B4-BE49-F238E27FC236}">
                <a16:creationId xmlns:a16="http://schemas.microsoft.com/office/drawing/2014/main" id="{3F110626-3640-5E68-22CE-E31EA4AE1F94}"/>
              </a:ext>
            </a:extLst>
          </p:cNvPr>
          <p:cNvSpPr/>
          <p:nvPr/>
        </p:nvSpPr>
        <p:spPr>
          <a:xfrm>
            <a:off x="3122099" y="1132098"/>
            <a:ext cx="0" cy="951860"/>
          </a:xfrm>
          <a:custGeom>
            <a:avLst/>
            <a:gdLst/>
            <a:ahLst/>
            <a:cxnLst/>
            <a:rect l="0" t="0" r="0" b="0"/>
            <a:pathLst>
              <a:path h="880550">
                <a:moveTo>
                  <a:pt x="0" y="880550"/>
                </a:moveTo>
                <a:lnTo>
                  <a:pt x="0" y="0"/>
                </a:lnTo>
                <a:lnTo>
                  <a:pt x="0" y="0"/>
                </a:lnTo>
              </a:path>
            </a:pathLst>
          </a:custGeom>
          <a:ln w="13550"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3" name="pl25">
            <a:extLst>
              <a:ext uri="{FF2B5EF4-FFF2-40B4-BE49-F238E27FC236}">
                <a16:creationId xmlns:a16="http://schemas.microsoft.com/office/drawing/2014/main" id="{9825428B-D897-2AB1-F5FC-614C83F7D05F}"/>
              </a:ext>
            </a:extLst>
          </p:cNvPr>
          <p:cNvSpPr/>
          <p:nvPr/>
        </p:nvSpPr>
        <p:spPr>
          <a:xfrm>
            <a:off x="4640275"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4" name="pl26">
            <a:extLst>
              <a:ext uri="{FF2B5EF4-FFF2-40B4-BE49-F238E27FC236}">
                <a16:creationId xmlns:a16="http://schemas.microsoft.com/office/drawing/2014/main" id="{086F69C8-CD39-5FE0-9601-19E213B2F7B1}"/>
              </a:ext>
            </a:extLst>
          </p:cNvPr>
          <p:cNvSpPr/>
          <p:nvPr/>
        </p:nvSpPr>
        <p:spPr>
          <a:xfrm>
            <a:off x="6158451"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5" name="pl27">
            <a:extLst>
              <a:ext uri="{FF2B5EF4-FFF2-40B4-BE49-F238E27FC236}">
                <a16:creationId xmlns:a16="http://schemas.microsoft.com/office/drawing/2014/main" id="{8CCA4EDF-6929-09B0-D256-90ADCDA9E5E8}"/>
              </a:ext>
            </a:extLst>
          </p:cNvPr>
          <p:cNvSpPr/>
          <p:nvPr/>
        </p:nvSpPr>
        <p:spPr>
          <a:xfrm>
            <a:off x="7676625"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6" name="pl28">
            <a:extLst>
              <a:ext uri="{FF2B5EF4-FFF2-40B4-BE49-F238E27FC236}">
                <a16:creationId xmlns:a16="http://schemas.microsoft.com/office/drawing/2014/main" id="{90E55042-26E8-8D01-D7F1-99869288369E}"/>
              </a:ext>
            </a:extLst>
          </p:cNvPr>
          <p:cNvSpPr/>
          <p:nvPr/>
        </p:nvSpPr>
        <p:spPr>
          <a:xfrm>
            <a:off x="9194801"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7" name="pl29">
            <a:extLst>
              <a:ext uri="{FF2B5EF4-FFF2-40B4-BE49-F238E27FC236}">
                <a16:creationId xmlns:a16="http://schemas.microsoft.com/office/drawing/2014/main" id="{6ADB78FB-86A0-5352-9B95-4F7639741976}"/>
              </a:ext>
            </a:extLst>
          </p:cNvPr>
          <p:cNvSpPr/>
          <p:nvPr/>
        </p:nvSpPr>
        <p:spPr>
          <a:xfrm>
            <a:off x="10712977" y="1132098"/>
            <a:ext cx="0" cy="951860"/>
          </a:xfrm>
          <a:custGeom>
            <a:avLst/>
            <a:gdLst/>
            <a:ahLst/>
            <a:cxnLst/>
            <a:rect l="0" t="0" r="0" b="0"/>
            <a:pathLst>
              <a:path h="880550">
                <a:moveTo>
                  <a:pt x="0" y="880550"/>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8" name="rc30">
            <a:extLst>
              <a:ext uri="{FF2B5EF4-FFF2-40B4-BE49-F238E27FC236}">
                <a16:creationId xmlns:a16="http://schemas.microsoft.com/office/drawing/2014/main" id="{94CECFC5-F298-9487-A8A4-E7C7CC775AE3}"/>
              </a:ext>
            </a:extLst>
          </p:cNvPr>
          <p:cNvSpPr/>
          <p:nvPr/>
        </p:nvSpPr>
        <p:spPr>
          <a:xfrm>
            <a:off x="1603923" y="1654769"/>
            <a:ext cx="885341"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499" name="rc31">
            <a:extLst>
              <a:ext uri="{FF2B5EF4-FFF2-40B4-BE49-F238E27FC236}">
                <a16:creationId xmlns:a16="http://schemas.microsoft.com/office/drawing/2014/main" id="{0EA8E2FC-BCAC-CB83-A610-59E37546B86E}"/>
              </a:ext>
            </a:extLst>
          </p:cNvPr>
          <p:cNvSpPr/>
          <p:nvPr/>
        </p:nvSpPr>
        <p:spPr>
          <a:xfrm>
            <a:off x="1603923" y="1739757"/>
            <a:ext cx="885341"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0" name="rc32">
            <a:extLst>
              <a:ext uri="{FF2B5EF4-FFF2-40B4-BE49-F238E27FC236}">
                <a16:creationId xmlns:a16="http://schemas.microsoft.com/office/drawing/2014/main" id="{7BD0FBB9-35F2-BBD6-75A0-56143DC1FAB7}"/>
              </a:ext>
            </a:extLst>
          </p:cNvPr>
          <p:cNvSpPr/>
          <p:nvPr/>
        </p:nvSpPr>
        <p:spPr>
          <a:xfrm>
            <a:off x="1603923" y="1399807"/>
            <a:ext cx="187044"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1" name="rc33">
            <a:extLst>
              <a:ext uri="{FF2B5EF4-FFF2-40B4-BE49-F238E27FC236}">
                <a16:creationId xmlns:a16="http://schemas.microsoft.com/office/drawing/2014/main" id="{9FE5A038-1994-8C3C-D5CB-F22F6AF0B402}"/>
              </a:ext>
            </a:extLst>
          </p:cNvPr>
          <p:cNvSpPr/>
          <p:nvPr/>
        </p:nvSpPr>
        <p:spPr>
          <a:xfrm>
            <a:off x="1603923" y="1229832"/>
            <a:ext cx="885341"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2" name="rc34">
            <a:extLst>
              <a:ext uri="{FF2B5EF4-FFF2-40B4-BE49-F238E27FC236}">
                <a16:creationId xmlns:a16="http://schemas.microsoft.com/office/drawing/2014/main" id="{84E46FB7-1CD9-935B-4179-13D1FC98A505}"/>
              </a:ext>
            </a:extLst>
          </p:cNvPr>
          <p:cNvSpPr/>
          <p:nvPr/>
        </p:nvSpPr>
        <p:spPr>
          <a:xfrm>
            <a:off x="1603924" y="1824744"/>
            <a:ext cx="536193"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3" name="rc35">
            <a:extLst>
              <a:ext uri="{FF2B5EF4-FFF2-40B4-BE49-F238E27FC236}">
                <a16:creationId xmlns:a16="http://schemas.microsoft.com/office/drawing/2014/main" id="{E6F7BE98-79A2-AD1C-EE1E-DB1110AFE5D2}"/>
              </a:ext>
            </a:extLst>
          </p:cNvPr>
          <p:cNvSpPr/>
          <p:nvPr/>
        </p:nvSpPr>
        <p:spPr>
          <a:xfrm>
            <a:off x="1603923" y="1909733"/>
            <a:ext cx="462622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4" name="rc36">
            <a:extLst>
              <a:ext uri="{FF2B5EF4-FFF2-40B4-BE49-F238E27FC236}">
                <a16:creationId xmlns:a16="http://schemas.microsoft.com/office/drawing/2014/main" id="{F2BE5D5F-576D-D470-3ABF-D2A49E7B41B3}"/>
              </a:ext>
            </a:extLst>
          </p:cNvPr>
          <p:cNvSpPr/>
          <p:nvPr/>
        </p:nvSpPr>
        <p:spPr>
          <a:xfrm>
            <a:off x="1603923" y="1569783"/>
            <a:ext cx="1446475"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5" name="rc37">
            <a:extLst>
              <a:ext uri="{FF2B5EF4-FFF2-40B4-BE49-F238E27FC236}">
                <a16:creationId xmlns:a16="http://schemas.microsoft.com/office/drawing/2014/main" id="{9F800DEB-1B80-418D-BA6E-3BD447F87521}"/>
              </a:ext>
            </a:extLst>
          </p:cNvPr>
          <p:cNvSpPr/>
          <p:nvPr/>
        </p:nvSpPr>
        <p:spPr>
          <a:xfrm>
            <a:off x="1603923" y="1144845"/>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6" name="rc38">
            <a:extLst>
              <a:ext uri="{FF2B5EF4-FFF2-40B4-BE49-F238E27FC236}">
                <a16:creationId xmlns:a16="http://schemas.microsoft.com/office/drawing/2014/main" id="{2F887F92-348A-BAC6-ED77-459D08E0BE52}"/>
              </a:ext>
            </a:extLst>
          </p:cNvPr>
          <p:cNvSpPr/>
          <p:nvPr/>
        </p:nvSpPr>
        <p:spPr>
          <a:xfrm>
            <a:off x="1603923" y="1314820"/>
            <a:ext cx="72323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7" name="rc39">
            <a:extLst>
              <a:ext uri="{FF2B5EF4-FFF2-40B4-BE49-F238E27FC236}">
                <a16:creationId xmlns:a16="http://schemas.microsoft.com/office/drawing/2014/main" id="{FCF8E11D-1139-C839-1E6C-20F7CF8E10F1}"/>
              </a:ext>
            </a:extLst>
          </p:cNvPr>
          <p:cNvSpPr/>
          <p:nvPr/>
        </p:nvSpPr>
        <p:spPr>
          <a:xfrm>
            <a:off x="1603923" y="1994721"/>
            <a:ext cx="2905420"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8" name="rc40">
            <a:extLst>
              <a:ext uri="{FF2B5EF4-FFF2-40B4-BE49-F238E27FC236}">
                <a16:creationId xmlns:a16="http://schemas.microsoft.com/office/drawing/2014/main" id="{402B364F-7E2B-DC0A-ECCA-957BD41FF879}"/>
              </a:ext>
            </a:extLst>
          </p:cNvPr>
          <p:cNvSpPr/>
          <p:nvPr/>
        </p:nvSpPr>
        <p:spPr>
          <a:xfrm>
            <a:off x="1603923" y="1484795"/>
            <a:ext cx="37408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09" name="rc41">
            <a:extLst>
              <a:ext uri="{FF2B5EF4-FFF2-40B4-BE49-F238E27FC236}">
                <a16:creationId xmlns:a16="http://schemas.microsoft.com/office/drawing/2014/main" id="{F95DC7F2-4C2A-007C-128C-DB784B5E3232}"/>
              </a:ext>
            </a:extLst>
          </p:cNvPr>
          <p:cNvSpPr/>
          <p:nvPr/>
        </p:nvSpPr>
        <p:spPr>
          <a:xfrm>
            <a:off x="2489265" y="1654769"/>
            <a:ext cx="7232376"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0" name="rc42">
            <a:extLst>
              <a:ext uri="{FF2B5EF4-FFF2-40B4-BE49-F238E27FC236}">
                <a16:creationId xmlns:a16="http://schemas.microsoft.com/office/drawing/2014/main" id="{95BDE939-5641-BE97-7CB1-FAED6D9DCAFF}"/>
              </a:ext>
            </a:extLst>
          </p:cNvPr>
          <p:cNvSpPr/>
          <p:nvPr/>
        </p:nvSpPr>
        <p:spPr>
          <a:xfrm>
            <a:off x="2489266" y="1739757"/>
            <a:ext cx="7157559"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1" name="rc43">
            <a:extLst>
              <a:ext uri="{FF2B5EF4-FFF2-40B4-BE49-F238E27FC236}">
                <a16:creationId xmlns:a16="http://schemas.microsoft.com/office/drawing/2014/main" id="{EF976C85-3744-88E9-180A-9E2EFB60D7DF}"/>
              </a:ext>
            </a:extLst>
          </p:cNvPr>
          <p:cNvSpPr/>
          <p:nvPr/>
        </p:nvSpPr>
        <p:spPr>
          <a:xfrm>
            <a:off x="1790967" y="1399807"/>
            <a:ext cx="8454399"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2" name="rc44">
            <a:extLst>
              <a:ext uri="{FF2B5EF4-FFF2-40B4-BE49-F238E27FC236}">
                <a16:creationId xmlns:a16="http://schemas.microsoft.com/office/drawing/2014/main" id="{3EFF6433-296C-64C2-5CF8-DEBC75D198E9}"/>
              </a:ext>
            </a:extLst>
          </p:cNvPr>
          <p:cNvSpPr/>
          <p:nvPr/>
        </p:nvSpPr>
        <p:spPr>
          <a:xfrm>
            <a:off x="2489266" y="1229832"/>
            <a:ext cx="7968084"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3" name="rc45">
            <a:extLst>
              <a:ext uri="{FF2B5EF4-FFF2-40B4-BE49-F238E27FC236}">
                <a16:creationId xmlns:a16="http://schemas.microsoft.com/office/drawing/2014/main" id="{B74762BE-9DAC-89BC-2AEE-C57D0010DFF4}"/>
              </a:ext>
            </a:extLst>
          </p:cNvPr>
          <p:cNvSpPr/>
          <p:nvPr/>
        </p:nvSpPr>
        <p:spPr>
          <a:xfrm>
            <a:off x="2140117" y="1824744"/>
            <a:ext cx="7170028"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4" name="rc46">
            <a:extLst>
              <a:ext uri="{FF2B5EF4-FFF2-40B4-BE49-F238E27FC236}">
                <a16:creationId xmlns:a16="http://schemas.microsoft.com/office/drawing/2014/main" id="{C60A3FE4-804D-5091-B365-C0F5C1ED6AAB}"/>
              </a:ext>
            </a:extLst>
          </p:cNvPr>
          <p:cNvSpPr/>
          <p:nvPr/>
        </p:nvSpPr>
        <p:spPr>
          <a:xfrm>
            <a:off x="6230151" y="1909733"/>
            <a:ext cx="174575"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5" name="rc47">
            <a:extLst>
              <a:ext uri="{FF2B5EF4-FFF2-40B4-BE49-F238E27FC236}">
                <a16:creationId xmlns:a16="http://schemas.microsoft.com/office/drawing/2014/main" id="{79202F53-8D32-E87F-D4B0-B4989F003022}"/>
              </a:ext>
            </a:extLst>
          </p:cNvPr>
          <p:cNvSpPr/>
          <p:nvPr/>
        </p:nvSpPr>
        <p:spPr>
          <a:xfrm>
            <a:off x="3050400" y="1569783"/>
            <a:ext cx="6721121"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6" name="rc48">
            <a:extLst>
              <a:ext uri="{FF2B5EF4-FFF2-40B4-BE49-F238E27FC236}">
                <a16:creationId xmlns:a16="http://schemas.microsoft.com/office/drawing/2014/main" id="{8B2423DD-71F8-E3A4-4B96-834F15871633}"/>
              </a:ext>
            </a:extLst>
          </p:cNvPr>
          <p:cNvSpPr/>
          <p:nvPr/>
        </p:nvSpPr>
        <p:spPr>
          <a:xfrm>
            <a:off x="2314692" y="1144845"/>
            <a:ext cx="8466869"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7" name="rc49">
            <a:extLst>
              <a:ext uri="{FF2B5EF4-FFF2-40B4-BE49-F238E27FC236}">
                <a16:creationId xmlns:a16="http://schemas.microsoft.com/office/drawing/2014/main" id="{AC29E71B-3E81-D260-7602-DEC7A507D3BE}"/>
              </a:ext>
            </a:extLst>
          </p:cNvPr>
          <p:cNvSpPr/>
          <p:nvPr/>
        </p:nvSpPr>
        <p:spPr>
          <a:xfrm>
            <a:off x="2327162" y="1314820"/>
            <a:ext cx="8105249"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8" name="rc50">
            <a:extLst>
              <a:ext uri="{FF2B5EF4-FFF2-40B4-BE49-F238E27FC236}">
                <a16:creationId xmlns:a16="http://schemas.microsoft.com/office/drawing/2014/main" id="{F4BF4FD7-1E4D-8566-CFB8-23545CD6D598}"/>
              </a:ext>
            </a:extLst>
          </p:cNvPr>
          <p:cNvSpPr/>
          <p:nvPr/>
        </p:nvSpPr>
        <p:spPr>
          <a:xfrm>
            <a:off x="4509344" y="1994721"/>
            <a:ext cx="0"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19" name="rc51">
            <a:extLst>
              <a:ext uri="{FF2B5EF4-FFF2-40B4-BE49-F238E27FC236}">
                <a16:creationId xmlns:a16="http://schemas.microsoft.com/office/drawing/2014/main" id="{88791B40-FFC3-9928-C6B2-B58D3E4E223B}"/>
              </a:ext>
            </a:extLst>
          </p:cNvPr>
          <p:cNvSpPr/>
          <p:nvPr/>
        </p:nvSpPr>
        <p:spPr>
          <a:xfrm>
            <a:off x="1978012" y="1484795"/>
            <a:ext cx="7880797"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22" name="tx54">
            <a:extLst>
              <a:ext uri="{FF2B5EF4-FFF2-40B4-BE49-F238E27FC236}">
                <a16:creationId xmlns:a16="http://schemas.microsoft.com/office/drawing/2014/main" id="{5D622AF0-9C9A-CC92-92B7-B52EF9108DE5}"/>
              </a:ext>
            </a:extLst>
          </p:cNvPr>
          <p:cNvSpPr/>
          <p:nvPr/>
        </p:nvSpPr>
        <p:spPr>
          <a:xfrm>
            <a:off x="1902657"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3" name="tx55">
            <a:extLst>
              <a:ext uri="{FF2B5EF4-FFF2-40B4-BE49-F238E27FC236}">
                <a16:creationId xmlns:a16="http://schemas.microsoft.com/office/drawing/2014/main" id="{735653C6-B0A0-58CA-94DE-E3236CCA854C}"/>
              </a:ext>
            </a:extLst>
          </p:cNvPr>
          <p:cNvSpPr/>
          <p:nvPr/>
        </p:nvSpPr>
        <p:spPr>
          <a:xfrm>
            <a:off x="2251806"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4" name="tx56">
            <a:extLst>
              <a:ext uri="{FF2B5EF4-FFF2-40B4-BE49-F238E27FC236}">
                <a16:creationId xmlns:a16="http://schemas.microsoft.com/office/drawing/2014/main" id="{5ED74367-32C5-BE35-38C7-849CB784972F}"/>
              </a:ext>
            </a:extLst>
          </p:cNvPr>
          <p:cNvSpPr/>
          <p:nvPr/>
        </p:nvSpPr>
        <p:spPr>
          <a:xfrm>
            <a:off x="3062332"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5" name="tx57">
            <a:extLst>
              <a:ext uri="{FF2B5EF4-FFF2-40B4-BE49-F238E27FC236}">
                <a16:creationId xmlns:a16="http://schemas.microsoft.com/office/drawing/2014/main" id="{180CCF21-AC14-32D8-E451-DA55BCA2D29E}"/>
              </a:ext>
            </a:extLst>
          </p:cNvPr>
          <p:cNvSpPr/>
          <p:nvPr/>
        </p:nvSpPr>
        <p:spPr>
          <a:xfrm>
            <a:off x="3735690"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6" name="tx58">
            <a:extLst>
              <a:ext uri="{FF2B5EF4-FFF2-40B4-BE49-F238E27FC236}">
                <a16:creationId xmlns:a16="http://schemas.microsoft.com/office/drawing/2014/main" id="{F3C5814E-66BB-BF27-6C41-F9313BCA0D19}"/>
              </a:ext>
            </a:extLst>
          </p:cNvPr>
          <p:cNvSpPr/>
          <p:nvPr/>
        </p:nvSpPr>
        <p:spPr>
          <a:xfrm>
            <a:off x="4433989"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7" name="tx59">
            <a:extLst>
              <a:ext uri="{FF2B5EF4-FFF2-40B4-BE49-F238E27FC236}">
                <a16:creationId xmlns:a16="http://schemas.microsoft.com/office/drawing/2014/main" id="{54CCDC11-AB62-885F-7744-713DD8B27F5B}"/>
              </a:ext>
            </a:extLst>
          </p:cNvPr>
          <p:cNvSpPr/>
          <p:nvPr/>
        </p:nvSpPr>
        <p:spPr>
          <a:xfrm>
            <a:off x="5506376" y="191340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8" name="tx60">
            <a:extLst>
              <a:ext uri="{FF2B5EF4-FFF2-40B4-BE49-F238E27FC236}">
                <a16:creationId xmlns:a16="http://schemas.microsoft.com/office/drawing/2014/main" id="{E2FC680B-A750-6D07-3A06-F95A530EECAA}"/>
              </a:ext>
            </a:extLst>
          </p:cNvPr>
          <p:cNvSpPr/>
          <p:nvPr/>
        </p:nvSpPr>
        <p:spPr>
          <a:xfrm>
            <a:off x="2102172" y="174343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29" name="tx61">
            <a:extLst>
              <a:ext uri="{FF2B5EF4-FFF2-40B4-BE49-F238E27FC236}">
                <a16:creationId xmlns:a16="http://schemas.microsoft.com/office/drawing/2014/main" id="{CC44DCA7-B2EF-B10D-8FFD-A4737B84B29E}"/>
              </a:ext>
            </a:extLst>
          </p:cNvPr>
          <p:cNvSpPr/>
          <p:nvPr/>
        </p:nvSpPr>
        <p:spPr>
          <a:xfrm>
            <a:off x="1927596" y="157345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0" name="tx62">
            <a:extLst>
              <a:ext uri="{FF2B5EF4-FFF2-40B4-BE49-F238E27FC236}">
                <a16:creationId xmlns:a16="http://schemas.microsoft.com/office/drawing/2014/main" id="{0199CD3B-68E6-CB3E-250E-A89A7B0D8B06}"/>
              </a:ext>
            </a:extLst>
          </p:cNvPr>
          <p:cNvSpPr/>
          <p:nvPr/>
        </p:nvSpPr>
        <p:spPr>
          <a:xfrm>
            <a:off x="2276745" y="157345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1" name="tx63">
            <a:extLst>
              <a:ext uri="{FF2B5EF4-FFF2-40B4-BE49-F238E27FC236}">
                <a16:creationId xmlns:a16="http://schemas.microsoft.com/office/drawing/2014/main" id="{BB10DE79-F2A5-40B1-38B0-3DD0477BC4EC}"/>
              </a:ext>
            </a:extLst>
          </p:cNvPr>
          <p:cNvSpPr/>
          <p:nvPr/>
        </p:nvSpPr>
        <p:spPr>
          <a:xfrm>
            <a:off x="7277061" y="157345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2" name="tx64">
            <a:extLst>
              <a:ext uri="{FF2B5EF4-FFF2-40B4-BE49-F238E27FC236}">
                <a16:creationId xmlns:a16="http://schemas.microsoft.com/office/drawing/2014/main" id="{91CDD6F7-494C-94B8-B935-79FD0D64699C}"/>
              </a:ext>
            </a:extLst>
          </p:cNvPr>
          <p:cNvSpPr/>
          <p:nvPr/>
        </p:nvSpPr>
        <p:spPr>
          <a:xfrm>
            <a:off x="1915126" y="11485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3" name="tx65">
            <a:extLst>
              <a:ext uri="{FF2B5EF4-FFF2-40B4-BE49-F238E27FC236}">
                <a16:creationId xmlns:a16="http://schemas.microsoft.com/office/drawing/2014/main" id="{3793A6E5-118A-EE53-C08A-D9E003DB448C}"/>
              </a:ext>
            </a:extLst>
          </p:cNvPr>
          <p:cNvSpPr/>
          <p:nvPr/>
        </p:nvSpPr>
        <p:spPr>
          <a:xfrm>
            <a:off x="1902657" y="1318495"/>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4" name="tx66">
            <a:extLst>
              <a:ext uri="{FF2B5EF4-FFF2-40B4-BE49-F238E27FC236}">
                <a16:creationId xmlns:a16="http://schemas.microsoft.com/office/drawing/2014/main" id="{3B866771-5FCB-1C79-E9C7-DF934C64C230}"/>
              </a:ext>
            </a:extLst>
          </p:cNvPr>
          <p:cNvSpPr/>
          <p:nvPr/>
        </p:nvSpPr>
        <p:spPr>
          <a:xfrm>
            <a:off x="1902657" y="199839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5" name="tx67">
            <a:extLst>
              <a:ext uri="{FF2B5EF4-FFF2-40B4-BE49-F238E27FC236}">
                <a16:creationId xmlns:a16="http://schemas.microsoft.com/office/drawing/2014/main" id="{43FB9C3E-1624-DE99-A107-7CC45D5011F3}"/>
              </a:ext>
            </a:extLst>
          </p:cNvPr>
          <p:cNvSpPr/>
          <p:nvPr/>
        </p:nvSpPr>
        <p:spPr>
          <a:xfrm>
            <a:off x="2276745" y="199839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6" name="tx68">
            <a:extLst>
              <a:ext uri="{FF2B5EF4-FFF2-40B4-BE49-F238E27FC236}">
                <a16:creationId xmlns:a16="http://schemas.microsoft.com/office/drawing/2014/main" id="{19A98275-685E-5D83-8BEB-CEC2481A8139}"/>
              </a:ext>
            </a:extLst>
          </p:cNvPr>
          <p:cNvSpPr/>
          <p:nvPr/>
        </p:nvSpPr>
        <p:spPr>
          <a:xfrm>
            <a:off x="3062332" y="199839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7" name="tx69">
            <a:extLst>
              <a:ext uri="{FF2B5EF4-FFF2-40B4-BE49-F238E27FC236}">
                <a16:creationId xmlns:a16="http://schemas.microsoft.com/office/drawing/2014/main" id="{F41B3DB2-F4DF-E746-D875-E634EBB99D75}"/>
              </a:ext>
            </a:extLst>
          </p:cNvPr>
          <p:cNvSpPr/>
          <p:nvPr/>
        </p:nvSpPr>
        <p:spPr>
          <a:xfrm>
            <a:off x="4458928" y="199839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8" name="tx70">
            <a:extLst>
              <a:ext uri="{FF2B5EF4-FFF2-40B4-BE49-F238E27FC236}">
                <a16:creationId xmlns:a16="http://schemas.microsoft.com/office/drawing/2014/main" id="{6106689D-F483-45D6-7EA0-2F39AF2064C9}"/>
              </a:ext>
            </a:extLst>
          </p:cNvPr>
          <p:cNvSpPr/>
          <p:nvPr/>
        </p:nvSpPr>
        <p:spPr>
          <a:xfrm>
            <a:off x="2102172" y="1233506"/>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39" name="tx71">
            <a:extLst>
              <a:ext uri="{FF2B5EF4-FFF2-40B4-BE49-F238E27FC236}">
                <a16:creationId xmlns:a16="http://schemas.microsoft.com/office/drawing/2014/main" id="{01E48B8D-F2EE-5E31-C06D-6C1F21C088AD}"/>
              </a:ext>
            </a:extLst>
          </p:cNvPr>
          <p:cNvSpPr/>
          <p:nvPr/>
        </p:nvSpPr>
        <p:spPr>
          <a:xfrm>
            <a:off x="2438852" y="167019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0" name="tx72">
            <a:extLst>
              <a:ext uri="{FF2B5EF4-FFF2-40B4-BE49-F238E27FC236}">
                <a16:creationId xmlns:a16="http://schemas.microsoft.com/office/drawing/2014/main" id="{4D045353-63C2-65A6-71D7-D78DC8DF8ACC}"/>
              </a:ext>
            </a:extLst>
          </p:cNvPr>
          <p:cNvSpPr/>
          <p:nvPr/>
        </p:nvSpPr>
        <p:spPr>
          <a:xfrm>
            <a:off x="2438852" y="175716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1" name="tx73">
            <a:extLst>
              <a:ext uri="{FF2B5EF4-FFF2-40B4-BE49-F238E27FC236}">
                <a16:creationId xmlns:a16="http://schemas.microsoft.com/office/drawing/2014/main" id="{C4B4ACA6-6D1C-1A67-9F8A-525A7CD73EEF}"/>
              </a:ext>
            </a:extLst>
          </p:cNvPr>
          <p:cNvSpPr/>
          <p:nvPr/>
        </p:nvSpPr>
        <p:spPr>
          <a:xfrm>
            <a:off x="1740552" y="1418155"/>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2" name="tx74">
            <a:extLst>
              <a:ext uri="{FF2B5EF4-FFF2-40B4-BE49-F238E27FC236}">
                <a16:creationId xmlns:a16="http://schemas.microsoft.com/office/drawing/2014/main" id="{292AD74F-D64F-F9D3-BCF2-BB6E019EC3F7}"/>
              </a:ext>
            </a:extLst>
          </p:cNvPr>
          <p:cNvSpPr/>
          <p:nvPr/>
        </p:nvSpPr>
        <p:spPr>
          <a:xfrm>
            <a:off x="2438852" y="124312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3" name="tx75">
            <a:extLst>
              <a:ext uri="{FF2B5EF4-FFF2-40B4-BE49-F238E27FC236}">
                <a16:creationId xmlns:a16="http://schemas.microsoft.com/office/drawing/2014/main" id="{4E82DD90-C2F2-71AF-DAED-3A36DFD4F378}"/>
              </a:ext>
            </a:extLst>
          </p:cNvPr>
          <p:cNvSpPr/>
          <p:nvPr/>
        </p:nvSpPr>
        <p:spPr>
          <a:xfrm>
            <a:off x="2089701" y="184214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4" name="tx76">
            <a:extLst>
              <a:ext uri="{FF2B5EF4-FFF2-40B4-BE49-F238E27FC236}">
                <a16:creationId xmlns:a16="http://schemas.microsoft.com/office/drawing/2014/main" id="{C64AC1EC-013B-FD9B-2224-12EACF7E534C}"/>
              </a:ext>
            </a:extLst>
          </p:cNvPr>
          <p:cNvSpPr/>
          <p:nvPr/>
        </p:nvSpPr>
        <p:spPr>
          <a:xfrm>
            <a:off x="6179734" y="192382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5" name="tx77">
            <a:extLst>
              <a:ext uri="{FF2B5EF4-FFF2-40B4-BE49-F238E27FC236}">
                <a16:creationId xmlns:a16="http://schemas.microsoft.com/office/drawing/2014/main" id="{FE9962B7-5F66-424F-B331-CBB6AD90A7FD}"/>
              </a:ext>
            </a:extLst>
          </p:cNvPr>
          <p:cNvSpPr/>
          <p:nvPr/>
        </p:nvSpPr>
        <p:spPr>
          <a:xfrm>
            <a:off x="2999984" y="1584965"/>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8" name="tx80">
            <a:extLst>
              <a:ext uri="{FF2B5EF4-FFF2-40B4-BE49-F238E27FC236}">
                <a16:creationId xmlns:a16="http://schemas.microsoft.com/office/drawing/2014/main" id="{30914D3C-B7AD-CE6F-017C-422499FC06D2}"/>
              </a:ext>
            </a:extLst>
          </p:cNvPr>
          <p:cNvSpPr/>
          <p:nvPr/>
        </p:nvSpPr>
        <p:spPr>
          <a:xfrm>
            <a:off x="1927596" y="150314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9" name="tx81">
            <a:extLst>
              <a:ext uri="{FF2B5EF4-FFF2-40B4-BE49-F238E27FC236}">
                <a16:creationId xmlns:a16="http://schemas.microsoft.com/office/drawing/2014/main" id="{BF64BB44-6404-DD22-9389-A3231CF6E65D}"/>
              </a:ext>
            </a:extLst>
          </p:cNvPr>
          <p:cNvSpPr/>
          <p:nvPr/>
        </p:nvSpPr>
        <p:spPr>
          <a:xfrm>
            <a:off x="2286559" y="2016571"/>
            <a:ext cx="81204" cy="47588"/>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495ED">
                    <a:alpha val="100000"/>
                  </a:srgbClr>
                </a:solidFill>
                <a:effectLst/>
                <a:uLnTx/>
                <a:uFillTx/>
                <a:latin typeface="Arial"/>
                <a:ea typeface="+mn-ea"/>
                <a:cs typeface="Arial"/>
              </a:rPr>
              <a:t>●</a:t>
            </a:r>
          </a:p>
        </p:txBody>
      </p:sp>
      <p:sp>
        <p:nvSpPr>
          <p:cNvPr id="550" name="tx82">
            <a:extLst>
              <a:ext uri="{FF2B5EF4-FFF2-40B4-BE49-F238E27FC236}">
                <a16:creationId xmlns:a16="http://schemas.microsoft.com/office/drawing/2014/main" id="{FFD4ECD8-E126-000E-965E-E5B7D1FE23D1}"/>
              </a:ext>
            </a:extLst>
          </p:cNvPr>
          <p:cNvSpPr/>
          <p:nvPr/>
        </p:nvSpPr>
        <p:spPr>
          <a:xfrm>
            <a:off x="2286559" y="1837494"/>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1" name="tx83">
            <a:extLst>
              <a:ext uri="{FF2B5EF4-FFF2-40B4-BE49-F238E27FC236}">
                <a16:creationId xmlns:a16="http://schemas.microsoft.com/office/drawing/2014/main" id="{C3DA817C-3812-2219-D03E-25625DF1DAA2}"/>
              </a:ext>
            </a:extLst>
          </p:cNvPr>
          <p:cNvSpPr/>
          <p:nvPr/>
        </p:nvSpPr>
        <p:spPr>
          <a:xfrm>
            <a:off x="6526229" y="1922482"/>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2" name="tx84">
            <a:extLst>
              <a:ext uri="{FF2B5EF4-FFF2-40B4-BE49-F238E27FC236}">
                <a16:creationId xmlns:a16="http://schemas.microsoft.com/office/drawing/2014/main" id="{6FC9F0F8-0A0B-A060-BBBF-BE284139C481}"/>
              </a:ext>
            </a:extLst>
          </p:cNvPr>
          <p:cNvSpPr/>
          <p:nvPr/>
        </p:nvSpPr>
        <p:spPr>
          <a:xfrm>
            <a:off x="2261621" y="1667521"/>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3" name="tx85">
            <a:extLst>
              <a:ext uri="{FF2B5EF4-FFF2-40B4-BE49-F238E27FC236}">
                <a16:creationId xmlns:a16="http://schemas.microsoft.com/office/drawing/2014/main" id="{0E631C10-A4DA-226C-14D8-1F6121C3131B}"/>
              </a:ext>
            </a:extLst>
          </p:cNvPr>
          <p:cNvSpPr/>
          <p:nvPr/>
        </p:nvSpPr>
        <p:spPr>
          <a:xfrm>
            <a:off x="2261621" y="175250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4" name="tx86">
            <a:extLst>
              <a:ext uri="{FF2B5EF4-FFF2-40B4-BE49-F238E27FC236}">
                <a16:creationId xmlns:a16="http://schemas.microsoft.com/office/drawing/2014/main" id="{63705025-9F0C-21E5-DB3D-3C2BF5B341A2}"/>
              </a:ext>
            </a:extLst>
          </p:cNvPr>
          <p:cNvSpPr/>
          <p:nvPr/>
        </p:nvSpPr>
        <p:spPr>
          <a:xfrm>
            <a:off x="2274090" y="141255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5" name="tx87">
            <a:extLst>
              <a:ext uri="{FF2B5EF4-FFF2-40B4-BE49-F238E27FC236}">
                <a16:creationId xmlns:a16="http://schemas.microsoft.com/office/drawing/2014/main" id="{711B3C58-5836-967B-ACF9-B054F508C22D}"/>
              </a:ext>
            </a:extLst>
          </p:cNvPr>
          <p:cNvSpPr/>
          <p:nvPr/>
        </p:nvSpPr>
        <p:spPr>
          <a:xfrm>
            <a:off x="2274090" y="1582531"/>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6" name="tx88">
            <a:extLst>
              <a:ext uri="{FF2B5EF4-FFF2-40B4-BE49-F238E27FC236}">
                <a16:creationId xmlns:a16="http://schemas.microsoft.com/office/drawing/2014/main" id="{CD821D68-7C6D-74EC-10AF-1497AFAF354E}"/>
              </a:ext>
            </a:extLst>
          </p:cNvPr>
          <p:cNvSpPr/>
          <p:nvPr/>
        </p:nvSpPr>
        <p:spPr>
          <a:xfrm>
            <a:off x="2274090" y="1157594"/>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7" name="tx89">
            <a:extLst>
              <a:ext uri="{FF2B5EF4-FFF2-40B4-BE49-F238E27FC236}">
                <a16:creationId xmlns:a16="http://schemas.microsoft.com/office/drawing/2014/main" id="{479215F5-3A76-892C-9195-F1A108F8BDB3}"/>
              </a:ext>
            </a:extLst>
          </p:cNvPr>
          <p:cNvSpPr/>
          <p:nvPr/>
        </p:nvSpPr>
        <p:spPr>
          <a:xfrm>
            <a:off x="2286559" y="132756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8" name="tx90">
            <a:extLst>
              <a:ext uri="{FF2B5EF4-FFF2-40B4-BE49-F238E27FC236}">
                <a16:creationId xmlns:a16="http://schemas.microsoft.com/office/drawing/2014/main" id="{954464B7-EBA3-096E-6702-E00E20A0FB49}"/>
              </a:ext>
            </a:extLst>
          </p:cNvPr>
          <p:cNvSpPr/>
          <p:nvPr/>
        </p:nvSpPr>
        <p:spPr>
          <a:xfrm>
            <a:off x="2261621" y="1242581"/>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59" name="tx91">
            <a:extLst>
              <a:ext uri="{FF2B5EF4-FFF2-40B4-BE49-F238E27FC236}">
                <a16:creationId xmlns:a16="http://schemas.microsoft.com/office/drawing/2014/main" id="{06B4DD26-7CD7-649C-21C5-B3CB4C0CA904}"/>
              </a:ext>
            </a:extLst>
          </p:cNvPr>
          <p:cNvSpPr/>
          <p:nvPr/>
        </p:nvSpPr>
        <p:spPr>
          <a:xfrm>
            <a:off x="2261621" y="149754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560" name="rc92">
            <a:extLst>
              <a:ext uri="{FF2B5EF4-FFF2-40B4-BE49-F238E27FC236}">
                <a16:creationId xmlns:a16="http://schemas.microsoft.com/office/drawing/2014/main" id="{D35E5DA7-958E-C6EB-C959-FDCA7504EA1F}"/>
              </a:ext>
            </a:extLst>
          </p:cNvPr>
          <p:cNvSpPr/>
          <p:nvPr/>
        </p:nvSpPr>
        <p:spPr>
          <a:xfrm>
            <a:off x="1145041" y="1132098"/>
            <a:ext cx="10095400" cy="951860"/>
          </a:xfrm>
          <a:prstGeom prst="rect">
            <a:avLst/>
          </a:prstGeom>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2" name="pl94">
            <a:extLst>
              <a:ext uri="{FF2B5EF4-FFF2-40B4-BE49-F238E27FC236}">
                <a16:creationId xmlns:a16="http://schemas.microsoft.com/office/drawing/2014/main" id="{9DA876F7-5FC8-F86F-92D9-D0AF64742F4F}"/>
              </a:ext>
            </a:extLst>
          </p:cNvPr>
          <p:cNvSpPr/>
          <p:nvPr/>
        </p:nvSpPr>
        <p:spPr>
          <a:xfrm>
            <a:off x="2363011" y="2083958"/>
            <a:ext cx="0" cy="1716748"/>
          </a:xfrm>
          <a:custGeom>
            <a:avLst/>
            <a:gdLst/>
            <a:ahLst/>
            <a:cxnLst/>
            <a:rect l="0" t="0" r="0" b="0"/>
            <a:pathLst>
              <a:path h="1588135">
                <a:moveTo>
                  <a:pt x="0" y="1588135"/>
                </a:moveTo>
                <a:lnTo>
                  <a:pt x="0" y="0"/>
                </a:lnTo>
                <a:lnTo>
                  <a:pt x="0" y="0"/>
                </a:lnTo>
              </a:path>
            </a:pathLst>
          </a:custGeom>
          <a:ln w="677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3" name="pl95">
            <a:extLst>
              <a:ext uri="{FF2B5EF4-FFF2-40B4-BE49-F238E27FC236}">
                <a16:creationId xmlns:a16="http://schemas.microsoft.com/office/drawing/2014/main" id="{952F2008-F515-2223-BB8D-0FA5DEAEF6DF}"/>
              </a:ext>
            </a:extLst>
          </p:cNvPr>
          <p:cNvSpPr/>
          <p:nvPr/>
        </p:nvSpPr>
        <p:spPr>
          <a:xfrm>
            <a:off x="3881187"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4" name="pl96">
            <a:extLst>
              <a:ext uri="{FF2B5EF4-FFF2-40B4-BE49-F238E27FC236}">
                <a16:creationId xmlns:a16="http://schemas.microsoft.com/office/drawing/2014/main" id="{B81098A5-7A8A-A944-1298-E661CAEBDEE1}"/>
              </a:ext>
            </a:extLst>
          </p:cNvPr>
          <p:cNvSpPr/>
          <p:nvPr/>
        </p:nvSpPr>
        <p:spPr>
          <a:xfrm>
            <a:off x="5399363"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5" name="pl97">
            <a:extLst>
              <a:ext uri="{FF2B5EF4-FFF2-40B4-BE49-F238E27FC236}">
                <a16:creationId xmlns:a16="http://schemas.microsoft.com/office/drawing/2014/main" id="{80B5B7F3-13BE-4C20-3E24-CCFA646F02C8}"/>
              </a:ext>
            </a:extLst>
          </p:cNvPr>
          <p:cNvSpPr/>
          <p:nvPr/>
        </p:nvSpPr>
        <p:spPr>
          <a:xfrm>
            <a:off x="6917537"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6" name="pl98">
            <a:extLst>
              <a:ext uri="{FF2B5EF4-FFF2-40B4-BE49-F238E27FC236}">
                <a16:creationId xmlns:a16="http://schemas.microsoft.com/office/drawing/2014/main" id="{5342ECFC-D03D-1D1A-AC79-D27AAB03EBD4}"/>
              </a:ext>
            </a:extLst>
          </p:cNvPr>
          <p:cNvSpPr/>
          <p:nvPr/>
        </p:nvSpPr>
        <p:spPr>
          <a:xfrm>
            <a:off x="8435713"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7" name="pl99">
            <a:extLst>
              <a:ext uri="{FF2B5EF4-FFF2-40B4-BE49-F238E27FC236}">
                <a16:creationId xmlns:a16="http://schemas.microsoft.com/office/drawing/2014/main" id="{7C225F44-B9D2-468B-5F24-1462D7D8B605}"/>
              </a:ext>
            </a:extLst>
          </p:cNvPr>
          <p:cNvSpPr/>
          <p:nvPr/>
        </p:nvSpPr>
        <p:spPr>
          <a:xfrm>
            <a:off x="9953889"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8" name="pl100">
            <a:extLst>
              <a:ext uri="{FF2B5EF4-FFF2-40B4-BE49-F238E27FC236}">
                <a16:creationId xmlns:a16="http://schemas.microsoft.com/office/drawing/2014/main" id="{B85374D1-D076-59D7-EDA9-F9FD79251BCD}"/>
              </a:ext>
            </a:extLst>
          </p:cNvPr>
          <p:cNvSpPr/>
          <p:nvPr/>
        </p:nvSpPr>
        <p:spPr>
          <a:xfrm>
            <a:off x="1145041" y="3749713"/>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69" name="pl101">
            <a:extLst>
              <a:ext uri="{FF2B5EF4-FFF2-40B4-BE49-F238E27FC236}">
                <a16:creationId xmlns:a16="http://schemas.microsoft.com/office/drawing/2014/main" id="{AB8CFCE3-A010-D8EF-7FB3-B60D5FDCCA6A}"/>
              </a:ext>
            </a:extLst>
          </p:cNvPr>
          <p:cNvSpPr/>
          <p:nvPr/>
        </p:nvSpPr>
        <p:spPr>
          <a:xfrm>
            <a:off x="1145041" y="366472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0" name="pl102">
            <a:extLst>
              <a:ext uri="{FF2B5EF4-FFF2-40B4-BE49-F238E27FC236}">
                <a16:creationId xmlns:a16="http://schemas.microsoft.com/office/drawing/2014/main" id="{0F3934F1-0B17-69B6-8230-CE74E12EC697}"/>
              </a:ext>
            </a:extLst>
          </p:cNvPr>
          <p:cNvSpPr/>
          <p:nvPr/>
        </p:nvSpPr>
        <p:spPr>
          <a:xfrm>
            <a:off x="1145041" y="357973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1" name="pl103">
            <a:extLst>
              <a:ext uri="{FF2B5EF4-FFF2-40B4-BE49-F238E27FC236}">
                <a16:creationId xmlns:a16="http://schemas.microsoft.com/office/drawing/2014/main" id="{0E903B5A-E947-A684-740A-3A1CCE958D5A}"/>
              </a:ext>
            </a:extLst>
          </p:cNvPr>
          <p:cNvSpPr/>
          <p:nvPr/>
        </p:nvSpPr>
        <p:spPr>
          <a:xfrm>
            <a:off x="1145041" y="3494752"/>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2" name="pl104">
            <a:extLst>
              <a:ext uri="{FF2B5EF4-FFF2-40B4-BE49-F238E27FC236}">
                <a16:creationId xmlns:a16="http://schemas.microsoft.com/office/drawing/2014/main" id="{217FCF18-1DD6-FFAD-9BD9-82DB828CA62C}"/>
              </a:ext>
            </a:extLst>
          </p:cNvPr>
          <p:cNvSpPr/>
          <p:nvPr/>
        </p:nvSpPr>
        <p:spPr>
          <a:xfrm>
            <a:off x="1145041" y="3409764"/>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3" name="pl105">
            <a:extLst>
              <a:ext uri="{FF2B5EF4-FFF2-40B4-BE49-F238E27FC236}">
                <a16:creationId xmlns:a16="http://schemas.microsoft.com/office/drawing/2014/main" id="{C69C15FF-C51A-95D4-C112-4A1A26BDC169}"/>
              </a:ext>
            </a:extLst>
          </p:cNvPr>
          <p:cNvSpPr/>
          <p:nvPr/>
        </p:nvSpPr>
        <p:spPr>
          <a:xfrm>
            <a:off x="1145041" y="3324776"/>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4" name="pl106">
            <a:extLst>
              <a:ext uri="{FF2B5EF4-FFF2-40B4-BE49-F238E27FC236}">
                <a16:creationId xmlns:a16="http://schemas.microsoft.com/office/drawing/2014/main" id="{345AA166-E77E-D698-D442-F878C1D45579}"/>
              </a:ext>
            </a:extLst>
          </p:cNvPr>
          <p:cNvSpPr/>
          <p:nvPr/>
        </p:nvSpPr>
        <p:spPr>
          <a:xfrm>
            <a:off x="1145041" y="3239788"/>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5" name="pl107">
            <a:extLst>
              <a:ext uri="{FF2B5EF4-FFF2-40B4-BE49-F238E27FC236}">
                <a16:creationId xmlns:a16="http://schemas.microsoft.com/office/drawing/2014/main" id="{E7C89E5D-A96D-9F8D-23DA-66EC84771142}"/>
              </a:ext>
            </a:extLst>
          </p:cNvPr>
          <p:cNvSpPr/>
          <p:nvPr/>
        </p:nvSpPr>
        <p:spPr>
          <a:xfrm>
            <a:off x="1145041" y="3154801"/>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6" name="pl108">
            <a:extLst>
              <a:ext uri="{FF2B5EF4-FFF2-40B4-BE49-F238E27FC236}">
                <a16:creationId xmlns:a16="http://schemas.microsoft.com/office/drawing/2014/main" id="{1E1DF609-0347-F97F-B017-AAEE86B4BB03}"/>
              </a:ext>
            </a:extLst>
          </p:cNvPr>
          <p:cNvSpPr/>
          <p:nvPr/>
        </p:nvSpPr>
        <p:spPr>
          <a:xfrm>
            <a:off x="1145041" y="3069813"/>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7" name="pl109">
            <a:extLst>
              <a:ext uri="{FF2B5EF4-FFF2-40B4-BE49-F238E27FC236}">
                <a16:creationId xmlns:a16="http://schemas.microsoft.com/office/drawing/2014/main" id="{EC8D9F55-9AE4-6271-0022-C3566C4BC7FC}"/>
              </a:ext>
            </a:extLst>
          </p:cNvPr>
          <p:cNvSpPr/>
          <p:nvPr/>
        </p:nvSpPr>
        <p:spPr>
          <a:xfrm>
            <a:off x="1145041" y="2984824"/>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8" name="pl110">
            <a:extLst>
              <a:ext uri="{FF2B5EF4-FFF2-40B4-BE49-F238E27FC236}">
                <a16:creationId xmlns:a16="http://schemas.microsoft.com/office/drawing/2014/main" id="{B3B89CF4-E9BA-D1C3-C964-83843F16A495}"/>
              </a:ext>
            </a:extLst>
          </p:cNvPr>
          <p:cNvSpPr/>
          <p:nvPr/>
        </p:nvSpPr>
        <p:spPr>
          <a:xfrm>
            <a:off x="1145041" y="289983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79" name="pl111">
            <a:extLst>
              <a:ext uri="{FF2B5EF4-FFF2-40B4-BE49-F238E27FC236}">
                <a16:creationId xmlns:a16="http://schemas.microsoft.com/office/drawing/2014/main" id="{F1EC4C7A-8F4A-A296-19B3-248C9161E912}"/>
              </a:ext>
            </a:extLst>
          </p:cNvPr>
          <p:cNvSpPr/>
          <p:nvPr/>
        </p:nvSpPr>
        <p:spPr>
          <a:xfrm>
            <a:off x="1145041" y="2814851"/>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0" name="pl112">
            <a:extLst>
              <a:ext uri="{FF2B5EF4-FFF2-40B4-BE49-F238E27FC236}">
                <a16:creationId xmlns:a16="http://schemas.microsoft.com/office/drawing/2014/main" id="{25C55121-79DA-AAC5-8EE9-B69B00205929}"/>
              </a:ext>
            </a:extLst>
          </p:cNvPr>
          <p:cNvSpPr/>
          <p:nvPr/>
        </p:nvSpPr>
        <p:spPr>
          <a:xfrm>
            <a:off x="1145041" y="2729864"/>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1" name="pl113">
            <a:extLst>
              <a:ext uri="{FF2B5EF4-FFF2-40B4-BE49-F238E27FC236}">
                <a16:creationId xmlns:a16="http://schemas.microsoft.com/office/drawing/2014/main" id="{2C87DD9A-B77B-80BA-D571-C9E63D336FA0}"/>
              </a:ext>
            </a:extLst>
          </p:cNvPr>
          <p:cNvSpPr/>
          <p:nvPr/>
        </p:nvSpPr>
        <p:spPr>
          <a:xfrm>
            <a:off x="1145041" y="2644876"/>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2" name="pl114">
            <a:extLst>
              <a:ext uri="{FF2B5EF4-FFF2-40B4-BE49-F238E27FC236}">
                <a16:creationId xmlns:a16="http://schemas.microsoft.com/office/drawing/2014/main" id="{701B121C-7006-1258-080F-46BF4F5A8B50}"/>
              </a:ext>
            </a:extLst>
          </p:cNvPr>
          <p:cNvSpPr/>
          <p:nvPr/>
        </p:nvSpPr>
        <p:spPr>
          <a:xfrm>
            <a:off x="1145041" y="255988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3" name="pl115">
            <a:extLst>
              <a:ext uri="{FF2B5EF4-FFF2-40B4-BE49-F238E27FC236}">
                <a16:creationId xmlns:a16="http://schemas.microsoft.com/office/drawing/2014/main" id="{EBEEF84E-89C8-27CE-1A93-C35AC7403002}"/>
              </a:ext>
            </a:extLst>
          </p:cNvPr>
          <p:cNvSpPr/>
          <p:nvPr/>
        </p:nvSpPr>
        <p:spPr>
          <a:xfrm>
            <a:off x="1145041" y="2474900"/>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4" name="pl116">
            <a:extLst>
              <a:ext uri="{FF2B5EF4-FFF2-40B4-BE49-F238E27FC236}">
                <a16:creationId xmlns:a16="http://schemas.microsoft.com/office/drawing/2014/main" id="{483DF8D6-EB60-C3D1-3221-ED855419D335}"/>
              </a:ext>
            </a:extLst>
          </p:cNvPr>
          <p:cNvSpPr/>
          <p:nvPr/>
        </p:nvSpPr>
        <p:spPr>
          <a:xfrm>
            <a:off x="1145041" y="2389912"/>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5" name="pl117">
            <a:extLst>
              <a:ext uri="{FF2B5EF4-FFF2-40B4-BE49-F238E27FC236}">
                <a16:creationId xmlns:a16="http://schemas.microsoft.com/office/drawing/2014/main" id="{892A0107-B4A4-FBA6-32A7-DEB505997332}"/>
              </a:ext>
            </a:extLst>
          </p:cNvPr>
          <p:cNvSpPr/>
          <p:nvPr/>
        </p:nvSpPr>
        <p:spPr>
          <a:xfrm>
            <a:off x="1145041" y="230492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6" name="pl118">
            <a:extLst>
              <a:ext uri="{FF2B5EF4-FFF2-40B4-BE49-F238E27FC236}">
                <a16:creationId xmlns:a16="http://schemas.microsoft.com/office/drawing/2014/main" id="{411F558F-E9C1-D7D3-81AA-5A4D37473668}"/>
              </a:ext>
            </a:extLst>
          </p:cNvPr>
          <p:cNvSpPr/>
          <p:nvPr/>
        </p:nvSpPr>
        <p:spPr>
          <a:xfrm>
            <a:off x="1145041" y="221993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7" name="pl119">
            <a:extLst>
              <a:ext uri="{FF2B5EF4-FFF2-40B4-BE49-F238E27FC236}">
                <a16:creationId xmlns:a16="http://schemas.microsoft.com/office/drawing/2014/main" id="{3B66797D-8A1F-5D1E-166A-5947B1002B2E}"/>
              </a:ext>
            </a:extLst>
          </p:cNvPr>
          <p:cNvSpPr/>
          <p:nvPr/>
        </p:nvSpPr>
        <p:spPr>
          <a:xfrm>
            <a:off x="1145041" y="213494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8" name="pl120">
            <a:extLst>
              <a:ext uri="{FF2B5EF4-FFF2-40B4-BE49-F238E27FC236}">
                <a16:creationId xmlns:a16="http://schemas.microsoft.com/office/drawing/2014/main" id="{D223BC15-226E-A001-3A7F-2C5D1D68B1C3}"/>
              </a:ext>
            </a:extLst>
          </p:cNvPr>
          <p:cNvSpPr/>
          <p:nvPr/>
        </p:nvSpPr>
        <p:spPr>
          <a:xfrm>
            <a:off x="1603923" y="2083958"/>
            <a:ext cx="0" cy="1716748"/>
          </a:xfrm>
          <a:custGeom>
            <a:avLst/>
            <a:gdLst/>
            <a:ahLst/>
            <a:cxnLst/>
            <a:rect l="0" t="0" r="0" b="0"/>
            <a:pathLst>
              <a:path h="1588135">
                <a:moveTo>
                  <a:pt x="0" y="1588135"/>
                </a:moveTo>
                <a:lnTo>
                  <a:pt x="0" y="0"/>
                </a:lnTo>
                <a:lnTo>
                  <a:pt x="0" y="0"/>
                </a:lnTo>
              </a:path>
            </a:pathLst>
          </a:custGeom>
          <a:ln w="13550"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89" name="pl121">
            <a:extLst>
              <a:ext uri="{FF2B5EF4-FFF2-40B4-BE49-F238E27FC236}">
                <a16:creationId xmlns:a16="http://schemas.microsoft.com/office/drawing/2014/main" id="{9939C52D-C26D-52C4-7140-7E90DDFBE100}"/>
              </a:ext>
            </a:extLst>
          </p:cNvPr>
          <p:cNvSpPr/>
          <p:nvPr/>
        </p:nvSpPr>
        <p:spPr>
          <a:xfrm>
            <a:off x="3122099"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0" name="pl122">
            <a:extLst>
              <a:ext uri="{FF2B5EF4-FFF2-40B4-BE49-F238E27FC236}">
                <a16:creationId xmlns:a16="http://schemas.microsoft.com/office/drawing/2014/main" id="{8DF7B94F-603B-9C1C-7636-EAB13409F23E}"/>
              </a:ext>
            </a:extLst>
          </p:cNvPr>
          <p:cNvSpPr/>
          <p:nvPr/>
        </p:nvSpPr>
        <p:spPr>
          <a:xfrm>
            <a:off x="4640275"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1" name="pl123">
            <a:extLst>
              <a:ext uri="{FF2B5EF4-FFF2-40B4-BE49-F238E27FC236}">
                <a16:creationId xmlns:a16="http://schemas.microsoft.com/office/drawing/2014/main" id="{10E81DD0-CF2C-623A-7C2F-2ECA067411F1}"/>
              </a:ext>
            </a:extLst>
          </p:cNvPr>
          <p:cNvSpPr/>
          <p:nvPr/>
        </p:nvSpPr>
        <p:spPr>
          <a:xfrm>
            <a:off x="6158451"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2" name="pl124">
            <a:extLst>
              <a:ext uri="{FF2B5EF4-FFF2-40B4-BE49-F238E27FC236}">
                <a16:creationId xmlns:a16="http://schemas.microsoft.com/office/drawing/2014/main" id="{A29F6616-5704-C91F-B8D6-431C0ADC8824}"/>
              </a:ext>
            </a:extLst>
          </p:cNvPr>
          <p:cNvSpPr/>
          <p:nvPr/>
        </p:nvSpPr>
        <p:spPr>
          <a:xfrm>
            <a:off x="7676625"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3" name="pl125">
            <a:extLst>
              <a:ext uri="{FF2B5EF4-FFF2-40B4-BE49-F238E27FC236}">
                <a16:creationId xmlns:a16="http://schemas.microsoft.com/office/drawing/2014/main" id="{83D8DFB1-CE24-93D8-B123-C5E5871573EF}"/>
              </a:ext>
            </a:extLst>
          </p:cNvPr>
          <p:cNvSpPr/>
          <p:nvPr/>
        </p:nvSpPr>
        <p:spPr>
          <a:xfrm>
            <a:off x="9194801"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4" name="pl126">
            <a:extLst>
              <a:ext uri="{FF2B5EF4-FFF2-40B4-BE49-F238E27FC236}">
                <a16:creationId xmlns:a16="http://schemas.microsoft.com/office/drawing/2014/main" id="{1DFFE248-53C4-769D-6EA0-E6A50507C1B6}"/>
              </a:ext>
            </a:extLst>
          </p:cNvPr>
          <p:cNvSpPr/>
          <p:nvPr/>
        </p:nvSpPr>
        <p:spPr>
          <a:xfrm>
            <a:off x="10712977" y="2083958"/>
            <a:ext cx="0" cy="1716748"/>
          </a:xfrm>
          <a:custGeom>
            <a:avLst/>
            <a:gdLst/>
            <a:ahLst/>
            <a:cxnLst/>
            <a:rect l="0" t="0" r="0" b="0"/>
            <a:pathLst>
              <a:path h="1588135">
                <a:moveTo>
                  <a:pt x="0" y="1588135"/>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5" name="rc127">
            <a:extLst>
              <a:ext uri="{FF2B5EF4-FFF2-40B4-BE49-F238E27FC236}">
                <a16:creationId xmlns:a16="http://schemas.microsoft.com/office/drawing/2014/main" id="{0FA04583-C841-9CDE-85B9-28978D72A36F}"/>
              </a:ext>
            </a:extLst>
          </p:cNvPr>
          <p:cNvSpPr/>
          <p:nvPr/>
        </p:nvSpPr>
        <p:spPr>
          <a:xfrm>
            <a:off x="1603924" y="2266680"/>
            <a:ext cx="69829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6" name="rc128">
            <a:extLst>
              <a:ext uri="{FF2B5EF4-FFF2-40B4-BE49-F238E27FC236}">
                <a16:creationId xmlns:a16="http://schemas.microsoft.com/office/drawing/2014/main" id="{4EC55432-7865-0170-1DBB-B704C01C11C0}"/>
              </a:ext>
            </a:extLst>
          </p:cNvPr>
          <p:cNvSpPr/>
          <p:nvPr/>
        </p:nvSpPr>
        <p:spPr>
          <a:xfrm>
            <a:off x="1603924" y="2606632"/>
            <a:ext cx="536193"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7" name="rc129">
            <a:extLst>
              <a:ext uri="{FF2B5EF4-FFF2-40B4-BE49-F238E27FC236}">
                <a16:creationId xmlns:a16="http://schemas.microsoft.com/office/drawing/2014/main" id="{963D6753-0AF3-BDB3-66E5-B477F854717C}"/>
              </a:ext>
            </a:extLst>
          </p:cNvPr>
          <p:cNvSpPr/>
          <p:nvPr/>
        </p:nvSpPr>
        <p:spPr>
          <a:xfrm>
            <a:off x="1603923" y="3116556"/>
            <a:ext cx="187044"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8" name="rc130">
            <a:extLst>
              <a:ext uri="{FF2B5EF4-FFF2-40B4-BE49-F238E27FC236}">
                <a16:creationId xmlns:a16="http://schemas.microsoft.com/office/drawing/2014/main" id="{A8E7E77E-B17D-40D4-9743-CE5FF6AE72D5}"/>
              </a:ext>
            </a:extLst>
          </p:cNvPr>
          <p:cNvSpPr/>
          <p:nvPr/>
        </p:nvSpPr>
        <p:spPr>
          <a:xfrm>
            <a:off x="1603923" y="2181693"/>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599" name="rc131">
            <a:extLst>
              <a:ext uri="{FF2B5EF4-FFF2-40B4-BE49-F238E27FC236}">
                <a16:creationId xmlns:a16="http://schemas.microsoft.com/office/drawing/2014/main" id="{C1D05CBB-7816-3AA5-5378-E78F3D947067}"/>
              </a:ext>
            </a:extLst>
          </p:cNvPr>
          <p:cNvSpPr/>
          <p:nvPr/>
        </p:nvSpPr>
        <p:spPr>
          <a:xfrm>
            <a:off x="1603923" y="3456507"/>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0" name="rc132">
            <a:extLst>
              <a:ext uri="{FF2B5EF4-FFF2-40B4-BE49-F238E27FC236}">
                <a16:creationId xmlns:a16="http://schemas.microsoft.com/office/drawing/2014/main" id="{E887AAB6-5B6B-78F5-F592-1B392188F7F4}"/>
              </a:ext>
            </a:extLst>
          </p:cNvPr>
          <p:cNvSpPr/>
          <p:nvPr/>
        </p:nvSpPr>
        <p:spPr>
          <a:xfrm>
            <a:off x="1603923" y="3031569"/>
            <a:ext cx="473845"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1" name="rc133">
            <a:extLst>
              <a:ext uri="{FF2B5EF4-FFF2-40B4-BE49-F238E27FC236}">
                <a16:creationId xmlns:a16="http://schemas.microsoft.com/office/drawing/2014/main" id="{3DBB175F-AC82-E834-CEC8-87ACF7D81486}"/>
              </a:ext>
            </a:extLst>
          </p:cNvPr>
          <p:cNvSpPr/>
          <p:nvPr/>
        </p:nvSpPr>
        <p:spPr>
          <a:xfrm>
            <a:off x="1603923" y="2096704"/>
            <a:ext cx="5436751"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2" name="rc134">
            <a:extLst>
              <a:ext uri="{FF2B5EF4-FFF2-40B4-BE49-F238E27FC236}">
                <a16:creationId xmlns:a16="http://schemas.microsoft.com/office/drawing/2014/main" id="{A60EDC41-7238-8485-47C6-42B7054F862E}"/>
              </a:ext>
            </a:extLst>
          </p:cNvPr>
          <p:cNvSpPr/>
          <p:nvPr/>
        </p:nvSpPr>
        <p:spPr>
          <a:xfrm>
            <a:off x="1603923" y="2436656"/>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3" name="rc135">
            <a:extLst>
              <a:ext uri="{FF2B5EF4-FFF2-40B4-BE49-F238E27FC236}">
                <a16:creationId xmlns:a16="http://schemas.microsoft.com/office/drawing/2014/main" id="{E3E1BEB9-EB18-72CD-B1E7-62127E614D1D}"/>
              </a:ext>
            </a:extLst>
          </p:cNvPr>
          <p:cNvSpPr/>
          <p:nvPr/>
        </p:nvSpPr>
        <p:spPr>
          <a:xfrm>
            <a:off x="1603923" y="2946581"/>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4" name="rc136">
            <a:extLst>
              <a:ext uri="{FF2B5EF4-FFF2-40B4-BE49-F238E27FC236}">
                <a16:creationId xmlns:a16="http://schemas.microsoft.com/office/drawing/2014/main" id="{4A732312-4733-DC4D-FFCC-DCB0AE5956DE}"/>
              </a:ext>
            </a:extLst>
          </p:cNvPr>
          <p:cNvSpPr/>
          <p:nvPr/>
        </p:nvSpPr>
        <p:spPr>
          <a:xfrm>
            <a:off x="1603924" y="3711469"/>
            <a:ext cx="69829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5" name="rc137">
            <a:extLst>
              <a:ext uri="{FF2B5EF4-FFF2-40B4-BE49-F238E27FC236}">
                <a16:creationId xmlns:a16="http://schemas.microsoft.com/office/drawing/2014/main" id="{C5C1C594-2BB6-DA8F-1FAD-EB8935792073}"/>
              </a:ext>
            </a:extLst>
          </p:cNvPr>
          <p:cNvSpPr/>
          <p:nvPr/>
        </p:nvSpPr>
        <p:spPr>
          <a:xfrm>
            <a:off x="1603923" y="3541493"/>
            <a:ext cx="336680"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6" name="rc138">
            <a:extLst>
              <a:ext uri="{FF2B5EF4-FFF2-40B4-BE49-F238E27FC236}">
                <a16:creationId xmlns:a16="http://schemas.microsoft.com/office/drawing/2014/main" id="{63034084-6660-A2DD-C3C1-B3D2A9504FA3}"/>
              </a:ext>
            </a:extLst>
          </p:cNvPr>
          <p:cNvSpPr/>
          <p:nvPr/>
        </p:nvSpPr>
        <p:spPr>
          <a:xfrm>
            <a:off x="1603924" y="3371519"/>
            <a:ext cx="1745745"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7" name="rc139">
            <a:extLst>
              <a:ext uri="{FF2B5EF4-FFF2-40B4-BE49-F238E27FC236}">
                <a16:creationId xmlns:a16="http://schemas.microsoft.com/office/drawing/2014/main" id="{F7748D27-6AB3-B80F-BFDC-4AA846DED572}"/>
              </a:ext>
            </a:extLst>
          </p:cNvPr>
          <p:cNvSpPr/>
          <p:nvPr/>
        </p:nvSpPr>
        <p:spPr>
          <a:xfrm>
            <a:off x="1603923" y="3286532"/>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8" name="rc140">
            <a:extLst>
              <a:ext uri="{FF2B5EF4-FFF2-40B4-BE49-F238E27FC236}">
                <a16:creationId xmlns:a16="http://schemas.microsoft.com/office/drawing/2014/main" id="{294F82F1-F6A3-11C8-4AD6-66920D84479D}"/>
              </a:ext>
            </a:extLst>
          </p:cNvPr>
          <p:cNvSpPr/>
          <p:nvPr/>
        </p:nvSpPr>
        <p:spPr>
          <a:xfrm>
            <a:off x="1603923" y="2861593"/>
            <a:ext cx="73570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09" name="rc141">
            <a:extLst>
              <a:ext uri="{FF2B5EF4-FFF2-40B4-BE49-F238E27FC236}">
                <a16:creationId xmlns:a16="http://schemas.microsoft.com/office/drawing/2014/main" id="{8D7A6EC7-40D7-463D-3451-4DC158B0C1BE}"/>
              </a:ext>
            </a:extLst>
          </p:cNvPr>
          <p:cNvSpPr/>
          <p:nvPr/>
        </p:nvSpPr>
        <p:spPr>
          <a:xfrm>
            <a:off x="1603924" y="2521644"/>
            <a:ext cx="647172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0" name="rc142">
            <a:extLst>
              <a:ext uri="{FF2B5EF4-FFF2-40B4-BE49-F238E27FC236}">
                <a16:creationId xmlns:a16="http://schemas.microsoft.com/office/drawing/2014/main" id="{7838673A-DE13-86F9-2DA3-2D14E492C097}"/>
              </a:ext>
            </a:extLst>
          </p:cNvPr>
          <p:cNvSpPr/>
          <p:nvPr/>
        </p:nvSpPr>
        <p:spPr>
          <a:xfrm>
            <a:off x="1603923" y="2691619"/>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1" name="rc143">
            <a:extLst>
              <a:ext uri="{FF2B5EF4-FFF2-40B4-BE49-F238E27FC236}">
                <a16:creationId xmlns:a16="http://schemas.microsoft.com/office/drawing/2014/main" id="{262D5161-5652-78B9-AFD6-07378A827C23}"/>
              </a:ext>
            </a:extLst>
          </p:cNvPr>
          <p:cNvSpPr/>
          <p:nvPr/>
        </p:nvSpPr>
        <p:spPr>
          <a:xfrm>
            <a:off x="1603923" y="2776605"/>
            <a:ext cx="611011"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2" name="rc144">
            <a:extLst>
              <a:ext uri="{FF2B5EF4-FFF2-40B4-BE49-F238E27FC236}">
                <a16:creationId xmlns:a16="http://schemas.microsoft.com/office/drawing/2014/main" id="{F6B082CF-7662-AFAE-5CCD-4EA3857AC20F}"/>
              </a:ext>
            </a:extLst>
          </p:cNvPr>
          <p:cNvSpPr/>
          <p:nvPr/>
        </p:nvSpPr>
        <p:spPr>
          <a:xfrm>
            <a:off x="1603924" y="3201544"/>
            <a:ext cx="69829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3" name="rc145">
            <a:extLst>
              <a:ext uri="{FF2B5EF4-FFF2-40B4-BE49-F238E27FC236}">
                <a16:creationId xmlns:a16="http://schemas.microsoft.com/office/drawing/2014/main" id="{0B0233DD-9D3D-D3D7-451D-84F8F7CBDEAE}"/>
              </a:ext>
            </a:extLst>
          </p:cNvPr>
          <p:cNvSpPr/>
          <p:nvPr/>
        </p:nvSpPr>
        <p:spPr>
          <a:xfrm>
            <a:off x="1603923" y="3626481"/>
            <a:ext cx="723237"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4" name="rc146">
            <a:extLst>
              <a:ext uri="{FF2B5EF4-FFF2-40B4-BE49-F238E27FC236}">
                <a16:creationId xmlns:a16="http://schemas.microsoft.com/office/drawing/2014/main" id="{BF911DD9-2F6D-8176-D8D7-B432A6C3362D}"/>
              </a:ext>
            </a:extLst>
          </p:cNvPr>
          <p:cNvSpPr/>
          <p:nvPr/>
        </p:nvSpPr>
        <p:spPr>
          <a:xfrm>
            <a:off x="1603923" y="2351668"/>
            <a:ext cx="436436"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5" name="rc147">
            <a:extLst>
              <a:ext uri="{FF2B5EF4-FFF2-40B4-BE49-F238E27FC236}">
                <a16:creationId xmlns:a16="http://schemas.microsoft.com/office/drawing/2014/main" id="{06CF7718-6EF4-EEF5-779B-599E264E9DAB}"/>
              </a:ext>
            </a:extLst>
          </p:cNvPr>
          <p:cNvSpPr/>
          <p:nvPr/>
        </p:nvSpPr>
        <p:spPr>
          <a:xfrm>
            <a:off x="2302222" y="2266680"/>
            <a:ext cx="7506708"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6" name="rc148">
            <a:extLst>
              <a:ext uri="{FF2B5EF4-FFF2-40B4-BE49-F238E27FC236}">
                <a16:creationId xmlns:a16="http://schemas.microsoft.com/office/drawing/2014/main" id="{5B4A21AD-BB85-53A5-6764-B2E929BA5C59}"/>
              </a:ext>
            </a:extLst>
          </p:cNvPr>
          <p:cNvSpPr/>
          <p:nvPr/>
        </p:nvSpPr>
        <p:spPr>
          <a:xfrm>
            <a:off x="2140116" y="2606632"/>
            <a:ext cx="5910597"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7" name="rc149">
            <a:extLst>
              <a:ext uri="{FF2B5EF4-FFF2-40B4-BE49-F238E27FC236}">
                <a16:creationId xmlns:a16="http://schemas.microsoft.com/office/drawing/2014/main" id="{7E1A2B6C-A9B4-7C61-FE1D-ED31D34ED011}"/>
              </a:ext>
            </a:extLst>
          </p:cNvPr>
          <p:cNvSpPr/>
          <p:nvPr/>
        </p:nvSpPr>
        <p:spPr>
          <a:xfrm>
            <a:off x="1790967" y="3116556"/>
            <a:ext cx="5324525"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8" name="rc150">
            <a:extLst>
              <a:ext uri="{FF2B5EF4-FFF2-40B4-BE49-F238E27FC236}">
                <a16:creationId xmlns:a16="http://schemas.microsoft.com/office/drawing/2014/main" id="{295F9248-1658-9505-3E95-E69B6DA4931C}"/>
              </a:ext>
            </a:extLst>
          </p:cNvPr>
          <p:cNvSpPr/>
          <p:nvPr/>
        </p:nvSpPr>
        <p:spPr>
          <a:xfrm>
            <a:off x="2314692" y="2181693"/>
            <a:ext cx="7681283"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19" name="rc151">
            <a:extLst>
              <a:ext uri="{FF2B5EF4-FFF2-40B4-BE49-F238E27FC236}">
                <a16:creationId xmlns:a16="http://schemas.microsoft.com/office/drawing/2014/main" id="{EDF7DDFC-8202-B487-7DB4-7C5AC4DEDA9C}"/>
              </a:ext>
            </a:extLst>
          </p:cNvPr>
          <p:cNvSpPr/>
          <p:nvPr/>
        </p:nvSpPr>
        <p:spPr>
          <a:xfrm>
            <a:off x="1965543" y="3456507"/>
            <a:ext cx="4277077"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0" name="rc152">
            <a:extLst>
              <a:ext uri="{FF2B5EF4-FFF2-40B4-BE49-F238E27FC236}">
                <a16:creationId xmlns:a16="http://schemas.microsoft.com/office/drawing/2014/main" id="{59FC59FE-3973-22EA-02E7-A7A7E92B3781}"/>
              </a:ext>
            </a:extLst>
          </p:cNvPr>
          <p:cNvSpPr/>
          <p:nvPr/>
        </p:nvSpPr>
        <p:spPr>
          <a:xfrm>
            <a:off x="2077770" y="3031569"/>
            <a:ext cx="5062663"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1" name="rc153">
            <a:extLst>
              <a:ext uri="{FF2B5EF4-FFF2-40B4-BE49-F238E27FC236}">
                <a16:creationId xmlns:a16="http://schemas.microsoft.com/office/drawing/2014/main" id="{71C6983E-3090-105E-BAAC-2935427DB2C5}"/>
              </a:ext>
            </a:extLst>
          </p:cNvPr>
          <p:cNvSpPr/>
          <p:nvPr/>
        </p:nvSpPr>
        <p:spPr>
          <a:xfrm>
            <a:off x="7040676" y="2096704"/>
            <a:ext cx="2967768" cy="76488"/>
          </a:xfrm>
          <a:prstGeom prst="rect">
            <a:avLst/>
          </a:prstGeom>
          <a:solidFill>
            <a:srgbClr val="8DEEEE">
              <a:alpha val="100000"/>
            </a:srgbClr>
          </a:solidFill>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2" name="rc154">
            <a:extLst>
              <a:ext uri="{FF2B5EF4-FFF2-40B4-BE49-F238E27FC236}">
                <a16:creationId xmlns:a16="http://schemas.microsoft.com/office/drawing/2014/main" id="{015B5315-0516-537D-6BEA-7B31E312A97F}"/>
              </a:ext>
            </a:extLst>
          </p:cNvPr>
          <p:cNvSpPr/>
          <p:nvPr/>
        </p:nvSpPr>
        <p:spPr>
          <a:xfrm>
            <a:off x="1965543" y="2436656"/>
            <a:ext cx="6184928"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3" name="rc155">
            <a:extLst>
              <a:ext uri="{FF2B5EF4-FFF2-40B4-BE49-F238E27FC236}">
                <a16:creationId xmlns:a16="http://schemas.microsoft.com/office/drawing/2014/main" id="{326E8ABF-5C8A-E4BE-E1FD-BFED16CC2FE4}"/>
              </a:ext>
            </a:extLst>
          </p:cNvPr>
          <p:cNvSpPr/>
          <p:nvPr/>
        </p:nvSpPr>
        <p:spPr>
          <a:xfrm>
            <a:off x="1965543" y="2946581"/>
            <a:ext cx="5224768"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4" name="rc156">
            <a:extLst>
              <a:ext uri="{FF2B5EF4-FFF2-40B4-BE49-F238E27FC236}">
                <a16:creationId xmlns:a16="http://schemas.microsoft.com/office/drawing/2014/main" id="{A3504022-390B-6BA1-321A-0B1B522DDC0E}"/>
              </a:ext>
            </a:extLst>
          </p:cNvPr>
          <p:cNvSpPr/>
          <p:nvPr/>
        </p:nvSpPr>
        <p:spPr>
          <a:xfrm>
            <a:off x="2302221" y="3711469"/>
            <a:ext cx="0"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5" name="rc157">
            <a:extLst>
              <a:ext uri="{FF2B5EF4-FFF2-40B4-BE49-F238E27FC236}">
                <a16:creationId xmlns:a16="http://schemas.microsoft.com/office/drawing/2014/main" id="{276703D7-3A0C-4EEA-989B-9F2024594E6D}"/>
              </a:ext>
            </a:extLst>
          </p:cNvPr>
          <p:cNvSpPr/>
          <p:nvPr/>
        </p:nvSpPr>
        <p:spPr>
          <a:xfrm>
            <a:off x="1940603" y="3541493"/>
            <a:ext cx="3678536"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6" name="rc158">
            <a:extLst>
              <a:ext uri="{FF2B5EF4-FFF2-40B4-BE49-F238E27FC236}">
                <a16:creationId xmlns:a16="http://schemas.microsoft.com/office/drawing/2014/main" id="{96D265D7-2EAE-DA56-FAFC-A951F640FBB2}"/>
              </a:ext>
            </a:extLst>
          </p:cNvPr>
          <p:cNvSpPr/>
          <p:nvPr/>
        </p:nvSpPr>
        <p:spPr>
          <a:xfrm>
            <a:off x="3349671" y="3371519"/>
            <a:ext cx="2967768"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7" name="rc159">
            <a:extLst>
              <a:ext uri="{FF2B5EF4-FFF2-40B4-BE49-F238E27FC236}">
                <a16:creationId xmlns:a16="http://schemas.microsoft.com/office/drawing/2014/main" id="{94AC5BD3-E3D9-BD99-C084-9B5045F74A57}"/>
              </a:ext>
            </a:extLst>
          </p:cNvPr>
          <p:cNvSpPr/>
          <p:nvPr/>
        </p:nvSpPr>
        <p:spPr>
          <a:xfrm>
            <a:off x="2314693" y="3286532"/>
            <a:ext cx="4464121"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8" name="rc160">
            <a:extLst>
              <a:ext uri="{FF2B5EF4-FFF2-40B4-BE49-F238E27FC236}">
                <a16:creationId xmlns:a16="http://schemas.microsoft.com/office/drawing/2014/main" id="{CED960E8-66FA-1BB0-85F5-052A9547FC1D}"/>
              </a:ext>
            </a:extLst>
          </p:cNvPr>
          <p:cNvSpPr/>
          <p:nvPr/>
        </p:nvSpPr>
        <p:spPr>
          <a:xfrm>
            <a:off x="2339631" y="2861593"/>
            <a:ext cx="5125012"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29" name="rc161">
            <a:extLst>
              <a:ext uri="{FF2B5EF4-FFF2-40B4-BE49-F238E27FC236}">
                <a16:creationId xmlns:a16="http://schemas.microsoft.com/office/drawing/2014/main" id="{C624A3ED-E363-6CD1-1A43-1643C7FCA826}"/>
              </a:ext>
            </a:extLst>
          </p:cNvPr>
          <p:cNvSpPr/>
          <p:nvPr/>
        </p:nvSpPr>
        <p:spPr>
          <a:xfrm>
            <a:off x="8075653" y="2521644"/>
            <a:ext cx="0"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30" name="rc162">
            <a:extLst>
              <a:ext uri="{FF2B5EF4-FFF2-40B4-BE49-F238E27FC236}">
                <a16:creationId xmlns:a16="http://schemas.microsoft.com/office/drawing/2014/main" id="{9CCE2A61-8F3A-F7EE-CF8C-783F1BC3F3E2}"/>
              </a:ext>
            </a:extLst>
          </p:cNvPr>
          <p:cNvSpPr/>
          <p:nvPr/>
        </p:nvSpPr>
        <p:spPr>
          <a:xfrm>
            <a:off x="2314693" y="2691619"/>
            <a:ext cx="5262177"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31" name="rc163">
            <a:extLst>
              <a:ext uri="{FF2B5EF4-FFF2-40B4-BE49-F238E27FC236}">
                <a16:creationId xmlns:a16="http://schemas.microsoft.com/office/drawing/2014/main" id="{E80CB3D3-882E-AE2D-24AF-B33380A4A7AF}"/>
              </a:ext>
            </a:extLst>
          </p:cNvPr>
          <p:cNvSpPr/>
          <p:nvPr/>
        </p:nvSpPr>
        <p:spPr>
          <a:xfrm>
            <a:off x="2214936" y="2776605"/>
            <a:ext cx="5262177"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32" name="rc164">
            <a:extLst>
              <a:ext uri="{FF2B5EF4-FFF2-40B4-BE49-F238E27FC236}">
                <a16:creationId xmlns:a16="http://schemas.microsoft.com/office/drawing/2014/main" id="{56066C4F-831B-DF2A-3017-DAAEC882AD13}"/>
              </a:ext>
            </a:extLst>
          </p:cNvPr>
          <p:cNvSpPr/>
          <p:nvPr/>
        </p:nvSpPr>
        <p:spPr>
          <a:xfrm>
            <a:off x="2302222" y="3201544"/>
            <a:ext cx="4713513"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33" name="rc165">
            <a:extLst>
              <a:ext uri="{FF2B5EF4-FFF2-40B4-BE49-F238E27FC236}">
                <a16:creationId xmlns:a16="http://schemas.microsoft.com/office/drawing/2014/main" id="{65898F23-3117-4B20-4F47-4B6110A165AF}"/>
              </a:ext>
            </a:extLst>
          </p:cNvPr>
          <p:cNvSpPr/>
          <p:nvPr/>
        </p:nvSpPr>
        <p:spPr>
          <a:xfrm>
            <a:off x="2327162" y="3626481"/>
            <a:ext cx="897812"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34" name="rc166">
            <a:extLst>
              <a:ext uri="{FF2B5EF4-FFF2-40B4-BE49-F238E27FC236}">
                <a16:creationId xmlns:a16="http://schemas.microsoft.com/office/drawing/2014/main" id="{DD1EF519-0F69-9FDE-252D-2FAAC3119C92}"/>
              </a:ext>
            </a:extLst>
          </p:cNvPr>
          <p:cNvSpPr/>
          <p:nvPr/>
        </p:nvSpPr>
        <p:spPr>
          <a:xfrm>
            <a:off x="2040360" y="2351668"/>
            <a:ext cx="6733592"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650" name="tx182">
            <a:extLst>
              <a:ext uri="{FF2B5EF4-FFF2-40B4-BE49-F238E27FC236}">
                <a16:creationId xmlns:a16="http://schemas.microsoft.com/office/drawing/2014/main" id="{68838A50-9EF3-2886-E3F4-9152A20E8F0C}"/>
              </a:ext>
            </a:extLst>
          </p:cNvPr>
          <p:cNvSpPr/>
          <p:nvPr/>
        </p:nvSpPr>
        <p:spPr>
          <a:xfrm>
            <a:off x="1915126" y="218536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1" name="tx183">
            <a:extLst>
              <a:ext uri="{FF2B5EF4-FFF2-40B4-BE49-F238E27FC236}">
                <a16:creationId xmlns:a16="http://schemas.microsoft.com/office/drawing/2014/main" id="{11947833-6ADD-496F-1C24-C78C79844742}"/>
              </a:ext>
            </a:extLst>
          </p:cNvPr>
          <p:cNvSpPr/>
          <p:nvPr/>
        </p:nvSpPr>
        <p:spPr>
          <a:xfrm>
            <a:off x="4010022" y="312023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2" name="tx184">
            <a:extLst>
              <a:ext uri="{FF2B5EF4-FFF2-40B4-BE49-F238E27FC236}">
                <a16:creationId xmlns:a16="http://schemas.microsoft.com/office/drawing/2014/main" id="{E75427E2-8E52-5F45-AF20-27403AB7367F}"/>
              </a:ext>
            </a:extLst>
          </p:cNvPr>
          <p:cNvSpPr/>
          <p:nvPr/>
        </p:nvSpPr>
        <p:spPr>
          <a:xfrm>
            <a:off x="4708320" y="312023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3" name="tx185">
            <a:extLst>
              <a:ext uri="{FF2B5EF4-FFF2-40B4-BE49-F238E27FC236}">
                <a16:creationId xmlns:a16="http://schemas.microsoft.com/office/drawing/2014/main" id="{91A9AD78-BF8D-3AC5-F873-FC6241E2220B}"/>
              </a:ext>
            </a:extLst>
          </p:cNvPr>
          <p:cNvSpPr/>
          <p:nvPr/>
        </p:nvSpPr>
        <p:spPr>
          <a:xfrm>
            <a:off x="1902657"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4" name="tx186">
            <a:extLst>
              <a:ext uri="{FF2B5EF4-FFF2-40B4-BE49-F238E27FC236}">
                <a16:creationId xmlns:a16="http://schemas.microsoft.com/office/drawing/2014/main" id="{254803B8-F63C-75D6-E677-F59BF0EC0DCD}"/>
              </a:ext>
            </a:extLst>
          </p:cNvPr>
          <p:cNvSpPr/>
          <p:nvPr/>
        </p:nvSpPr>
        <p:spPr>
          <a:xfrm>
            <a:off x="2613425"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5" name="tx187">
            <a:extLst>
              <a:ext uri="{FF2B5EF4-FFF2-40B4-BE49-F238E27FC236}">
                <a16:creationId xmlns:a16="http://schemas.microsoft.com/office/drawing/2014/main" id="{92709406-F565-5571-0163-5965115B6E11}"/>
              </a:ext>
            </a:extLst>
          </p:cNvPr>
          <p:cNvSpPr/>
          <p:nvPr/>
        </p:nvSpPr>
        <p:spPr>
          <a:xfrm>
            <a:off x="2975045"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6" name="tx188">
            <a:extLst>
              <a:ext uri="{FF2B5EF4-FFF2-40B4-BE49-F238E27FC236}">
                <a16:creationId xmlns:a16="http://schemas.microsoft.com/office/drawing/2014/main" id="{BE7C0366-8C30-F8F5-A30E-D66C7B053BE3}"/>
              </a:ext>
            </a:extLst>
          </p:cNvPr>
          <p:cNvSpPr/>
          <p:nvPr/>
        </p:nvSpPr>
        <p:spPr>
          <a:xfrm>
            <a:off x="3673342"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7" name="tx189">
            <a:extLst>
              <a:ext uri="{FF2B5EF4-FFF2-40B4-BE49-F238E27FC236}">
                <a16:creationId xmlns:a16="http://schemas.microsoft.com/office/drawing/2014/main" id="{7CA6BD41-AA99-BE4E-C38D-6C2EF0678845}"/>
              </a:ext>
            </a:extLst>
          </p:cNvPr>
          <p:cNvSpPr/>
          <p:nvPr/>
        </p:nvSpPr>
        <p:spPr>
          <a:xfrm>
            <a:off x="4371641"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8" name="tx190">
            <a:extLst>
              <a:ext uri="{FF2B5EF4-FFF2-40B4-BE49-F238E27FC236}">
                <a16:creationId xmlns:a16="http://schemas.microsoft.com/office/drawing/2014/main" id="{258DF95C-E847-4188-B88F-64347524CFCC}"/>
              </a:ext>
            </a:extLst>
          </p:cNvPr>
          <p:cNvSpPr/>
          <p:nvPr/>
        </p:nvSpPr>
        <p:spPr>
          <a:xfrm>
            <a:off x="5069940"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59" name="tx191">
            <a:extLst>
              <a:ext uri="{FF2B5EF4-FFF2-40B4-BE49-F238E27FC236}">
                <a16:creationId xmlns:a16="http://schemas.microsoft.com/office/drawing/2014/main" id="{9B25A815-234A-E65D-F5CB-1B04DCFEE9C0}"/>
              </a:ext>
            </a:extLst>
          </p:cNvPr>
          <p:cNvSpPr/>
          <p:nvPr/>
        </p:nvSpPr>
        <p:spPr>
          <a:xfrm>
            <a:off x="5768238" y="210037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0" name="tx192">
            <a:extLst>
              <a:ext uri="{FF2B5EF4-FFF2-40B4-BE49-F238E27FC236}">
                <a16:creationId xmlns:a16="http://schemas.microsoft.com/office/drawing/2014/main" id="{02BC0EE1-A409-F06A-DA02-3E51A30D6E7F}"/>
              </a:ext>
            </a:extLst>
          </p:cNvPr>
          <p:cNvSpPr/>
          <p:nvPr/>
        </p:nvSpPr>
        <p:spPr>
          <a:xfrm>
            <a:off x="1902657" y="371514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1" name="tx193">
            <a:extLst>
              <a:ext uri="{FF2B5EF4-FFF2-40B4-BE49-F238E27FC236}">
                <a16:creationId xmlns:a16="http://schemas.microsoft.com/office/drawing/2014/main" id="{D7970C01-FE76-3727-6CB3-FA26A464302A}"/>
              </a:ext>
            </a:extLst>
          </p:cNvPr>
          <p:cNvSpPr/>
          <p:nvPr/>
        </p:nvSpPr>
        <p:spPr>
          <a:xfrm>
            <a:off x="2251806" y="371514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2" name="tx194">
            <a:extLst>
              <a:ext uri="{FF2B5EF4-FFF2-40B4-BE49-F238E27FC236}">
                <a16:creationId xmlns:a16="http://schemas.microsoft.com/office/drawing/2014/main" id="{8AA5FCF1-1DD2-41A0-9760-8EBB1EDE898A}"/>
              </a:ext>
            </a:extLst>
          </p:cNvPr>
          <p:cNvSpPr/>
          <p:nvPr/>
        </p:nvSpPr>
        <p:spPr>
          <a:xfrm>
            <a:off x="1902657" y="337519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3" name="tx195">
            <a:extLst>
              <a:ext uri="{FF2B5EF4-FFF2-40B4-BE49-F238E27FC236}">
                <a16:creationId xmlns:a16="http://schemas.microsoft.com/office/drawing/2014/main" id="{64123642-2BA6-2553-B60E-15F9360682AE}"/>
              </a:ext>
            </a:extLst>
          </p:cNvPr>
          <p:cNvSpPr/>
          <p:nvPr/>
        </p:nvSpPr>
        <p:spPr>
          <a:xfrm>
            <a:off x="2251806" y="337519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4" name="tx196">
            <a:extLst>
              <a:ext uri="{FF2B5EF4-FFF2-40B4-BE49-F238E27FC236}">
                <a16:creationId xmlns:a16="http://schemas.microsoft.com/office/drawing/2014/main" id="{3B7F6756-8564-A2E0-A363-4E5DBF8F58B5}"/>
              </a:ext>
            </a:extLst>
          </p:cNvPr>
          <p:cNvSpPr/>
          <p:nvPr/>
        </p:nvSpPr>
        <p:spPr>
          <a:xfrm>
            <a:off x="1915126" y="3290206"/>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5" name="tx197">
            <a:extLst>
              <a:ext uri="{FF2B5EF4-FFF2-40B4-BE49-F238E27FC236}">
                <a16:creationId xmlns:a16="http://schemas.microsoft.com/office/drawing/2014/main" id="{1A13CA50-D701-61D6-61C4-2C7568331175}"/>
              </a:ext>
            </a:extLst>
          </p:cNvPr>
          <p:cNvSpPr/>
          <p:nvPr/>
        </p:nvSpPr>
        <p:spPr>
          <a:xfrm>
            <a:off x="1915126" y="286526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6" name="tx198">
            <a:extLst>
              <a:ext uri="{FF2B5EF4-FFF2-40B4-BE49-F238E27FC236}">
                <a16:creationId xmlns:a16="http://schemas.microsoft.com/office/drawing/2014/main" id="{EF705819-4E60-5795-CDBF-5A25E1D1CD12}"/>
              </a:ext>
            </a:extLst>
          </p:cNvPr>
          <p:cNvSpPr/>
          <p:nvPr/>
        </p:nvSpPr>
        <p:spPr>
          <a:xfrm>
            <a:off x="1915126"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7" name="tx199">
            <a:extLst>
              <a:ext uri="{FF2B5EF4-FFF2-40B4-BE49-F238E27FC236}">
                <a16:creationId xmlns:a16="http://schemas.microsoft.com/office/drawing/2014/main" id="{1413A029-1E42-D05E-052B-F5A5035BB379}"/>
              </a:ext>
            </a:extLst>
          </p:cNvPr>
          <p:cNvSpPr/>
          <p:nvPr/>
        </p:nvSpPr>
        <p:spPr>
          <a:xfrm>
            <a:off x="2264276"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8" name="tx200">
            <a:extLst>
              <a:ext uri="{FF2B5EF4-FFF2-40B4-BE49-F238E27FC236}">
                <a16:creationId xmlns:a16="http://schemas.microsoft.com/office/drawing/2014/main" id="{1364EDE1-9FB3-1D9B-A5DF-9F0D54F3A41D}"/>
              </a:ext>
            </a:extLst>
          </p:cNvPr>
          <p:cNvSpPr/>
          <p:nvPr/>
        </p:nvSpPr>
        <p:spPr>
          <a:xfrm>
            <a:off x="2613425"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69" name="tx201">
            <a:extLst>
              <a:ext uri="{FF2B5EF4-FFF2-40B4-BE49-F238E27FC236}">
                <a16:creationId xmlns:a16="http://schemas.microsoft.com/office/drawing/2014/main" id="{7E87E388-37A5-38FB-18E4-69E8FF5EFC63}"/>
              </a:ext>
            </a:extLst>
          </p:cNvPr>
          <p:cNvSpPr/>
          <p:nvPr/>
        </p:nvSpPr>
        <p:spPr>
          <a:xfrm>
            <a:off x="3311724"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0" name="tx202">
            <a:extLst>
              <a:ext uri="{FF2B5EF4-FFF2-40B4-BE49-F238E27FC236}">
                <a16:creationId xmlns:a16="http://schemas.microsoft.com/office/drawing/2014/main" id="{FCD2C220-1FC1-2A75-2BCD-225F27F5FE72}"/>
              </a:ext>
            </a:extLst>
          </p:cNvPr>
          <p:cNvSpPr/>
          <p:nvPr/>
        </p:nvSpPr>
        <p:spPr>
          <a:xfrm>
            <a:off x="4359170"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1" name="tx203">
            <a:extLst>
              <a:ext uri="{FF2B5EF4-FFF2-40B4-BE49-F238E27FC236}">
                <a16:creationId xmlns:a16="http://schemas.microsoft.com/office/drawing/2014/main" id="{740A4DE8-ADEB-3BF4-82E8-2E56F062CD73}"/>
              </a:ext>
            </a:extLst>
          </p:cNvPr>
          <p:cNvSpPr/>
          <p:nvPr/>
        </p:nvSpPr>
        <p:spPr>
          <a:xfrm>
            <a:off x="5581193"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2" name="tx204">
            <a:extLst>
              <a:ext uri="{FF2B5EF4-FFF2-40B4-BE49-F238E27FC236}">
                <a16:creationId xmlns:a16="http://schemas.microsoft.com/office/drawing/2014/main" id="{736F971A-0BB5-8563-9378-B9BEAF3A413C}"/>
              </a:ext>
            </a:extLst>
          </p:cNvPr>
          <p:cNvSpPr/>
          <p:nvPr/>
        </p:nvSpPr>
        <p:spPr>
          <a:xfrm>
            <a:off x="6628641"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3" name="tx205">
            <a:extLst>
              <a:ext uri="{FF2B5EF4-FFF2-40B4-BE49-F238E27FC236}">
                <a16:creationId xmlns:a16="http://schemas.microsoft.com/office/drawing/2014/main" id="{7F6902D3-E106-8B25-70AC-5349BDFF1322}"/>
              </a:ext>
            </a:extLst>
          </p:cNvPr>
          <p:cNvSpPr/>
          <p:nvPr/>
        </p:nvSpPr>
        <p:spPr>
          <a:xfrm>
            <a:off x="7676089" y="252531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4" name="tx206">
            <a:extLst>
              <a:ext uri="{FF2B5EF4-FFF2-40B4-BE49-F238E27FC236}">
                <a16:creationId xmlns:a16="http://schemas.microsoft.com/office/drawing/2014/main" id="{DCC70644-6749-2618-CA73-64D45CB414C2}"/>
              </a:ext>
            </a:extLst>
          </p:cNvPr>
          <p:cNvSpPr/>
          <p:nvPr/>
        </p:nvSpPr>
        <p:spPr>
          <a:xfrm>
            <a:off x="1915126" y="269529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5" name="tx207">
            <a:extLst>
              <a:ext uri="{FF2B5EF4-FFF2-40B4-BE49-F238E27FC236}">
                <a16:creationId xmlns:a16="http://schemas.microsoft.com/office/drawing/2014/main" id="{E3826447-5B7C-BB2F-CFEC-F54415CEA6AE}"/>
              </a:ext>
            </a:extLst>
          </p:cNvPr>
          <p:cNvSpPr/>
          <p:nvPr/>
        </p:nvSpPr>
        <p:spPr>
          <a:xfrm>
            <a:off x="1927596" y="363015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6" name="tx208">
            <a:extLst>
              <a:ext uri="{FF2B5EF4-FFF2-40B4-BE49-F238E27FC236}">
                <a16:creationId xmlns:a16="http://schemas.microsoft.com/office/drawing/2014/main" id="{6DAAAF9E-B310-8149-078C-6E524A344188}"/>
              </a:ext>
            </a:extLst>
          </p:cNvPr>
          <p:cNvSpPr/>
          <p:nvPr/>
        </p:nvSpPr>
        <p:spPr>
          <a:xfrm>
            <a:off x="2251806" y="227878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7" name="tx209">
            <a:extLst>
              <a:ext uri="{FF2B5EF4-FFF2-40B4-BE49-F238E27FC236}">
                <a16:creationId xmlns:a16="http://schemas.microsoft.com/office/drawing/2014/main" id="{F2D5AB16-A033-90F6-912F-F6F1E249E65E}"/>
              </a:ext>
            </a:extLst>
          </p:cNvPr>
          <p:cNvSpPr/>
          <p:nvPr/>
        </p:nvSpPr>
        <p:spPr>
          <a:xfrm>
            <a:off x="2089701" y="261873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8" name="tx210">
            <a:extLst>
              <a:ext uri="{FF2B5EF4-FFF2-40B4-BE49-F238E27FC236}">
                <a16:creationId xmlns:a16="http://schemas.microsoft.com/office/drawing/2014/main" id="{93291922-FC4F-C904-49AB-EF8FAD427E67}"/>
              </a:ext>
            </a:extLst>
          </p:cNvPr>
          <p:cNvSpPr/>
          <p:nvPr/>
        </p:nvSpPr>
        <p:spPr>
          <a:xfrm>
            <a:off x="1740552" y="313396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79" name="tx211">
            <a:extLst>
              <a:ext uri="{FF2B5EF4-FFF2-40B4-BE49-F238E27FC236}">
                <a16:creationId xmlns:a16="http://schemas.microsoft.com/office/drawing/2014/main" id="{B7E7B7F5-1EE6-E04C-5DD7-8AD75C645B54}"/>
              </a:ext>
            </a:extLst>
          </p:cNvPr>
          <p:cNvSpPr/>
          <p:nvPr/>
        </p:nvSpPr>
        <p:spPr>
          <a:xfrm>
            <a:off x="2264276" y="219909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1" name="tx213">
            <a:extLst>
              <a:ext uri="{FF2B5EF4-FFF2-40B4-BE49-F238E27FC236}">
                <a16:creationId xmlns:a16="http://schemas.microsoft.com/office/drawing/2014/main" id="{A3232A68-7D27-EEF3-A424-BD2C24DF37EF}"/>
              </a:ext>
            </a:extLst>
          </p:cNvPr>
          <p:cNvSpPr/>
          <p:nvPr/>
        </p:nvSpPr>
        <p:spPr>
          <a:xfrm>
            <a:off x="2027353" y="304897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2" name="tx214">
            <a:extLst>
              <a:ext uri="{FF2B5EF4-FFF2-40B4-BE49-F238E27FC236}">
                <a16:creationId xmlns:a16="http://schemas.microsoft.com/office/drawing/2014/main" id="{DE9EC78F-B477-DE27-28F1-CB0ED288040F}"/>
              </a:ext>
            </a:extLst>
          </p:cNvPr>
          <p:cNvSpPr/>
          <p:nvPr/>
        </p:nvSpPr>
        <p:spPr>
          <a:xfrm>
            <a:off x="6990261" y="210874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3" name="tx215">
            <a:extLst>
              <a:ext uri="{FF2B5EF4-FFF2-40B4-BE49-F238E27FC236}">
                <a16:creationId xmlns:a16="http://schemas.microsoft.com/office/drawing/2014/main" id="{24F3BBCD-A189-4A1A-4436-249CACE36AB4}"/>
              </a:ext>
            </a:extLst>
          </p:cNvPr>
          <p:cNvSpPr/>
          <p:nvPr/>
        </p:nvSpPr>
        <p:spPr>
          <a:xfrm>
            <a:off x="1915126" y="244875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4" name="tx216">
            <a:extLst>
              <a:ext uri="{FF2B5EF4-FFF2-40B4-BE49-F238E27FC236}">
                <a16:creationId xmlns:a16="http://schemas.microsoft.com/office/drawing/2014/main" id="{A77894DC-3961-81B7-84A3-B308FF2727BC}"/>
              </a:ext>
            </a:extLst>
          </p:cNvPr>
          <p:cNvSpPr/>
          <p:nvPr/>
        </p:nvSpPr>
        <p:spPr>
          <a:xfrm>
            <a:off x="1915126" y="296085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6" name="tx218">
            <a:extLst>
              <a:ext uri="{FF2B5EF4-FFF2-40B4-BE49-F238E27FC236}">
                <a16:creationId xmlns:a16="http://schemas.microsoft.com/office/drawing/2014/main" id="{210CA82F-448D-0C24-66CD-7E8EA1F3FD0C}"/>
              </a:ext>
            </a:extLst>
          </p:cNvPr>
          <p:cNvSpPr/>
          <p:nvPr/>
        </p:nvSpPr>
        <p:spPr>
          <a:xfrm>
            <a:off x="3299254" y="338892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7" name="tx219">
            <a:extLst>
              <a:ext uri="{FF2B5EF4-FFF2-40B4-BE49-F238E27FC236}">
                <a16:creationId xmlns:a16="http://schemas.microsoft.com/office/drawing/2014/main" id="{32980C68-4B0B-088F-4777-B46B96B062B8}"/>
              </a:ext>
            </a:extLst>
          </p:cNvPr>
          <p:cNvSpPr/>
          <p:nvPr/>
        </p:nvSpPr>
        <p:spPr>
          <a:xfrm>
            <a:off x="2264276" y="330816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8" name="tx220">
            <a:extLst>
              <a:ext uri="{FF2B5EF4-FFF2-40B4-BE49-F238E27FC236}">
                <a16:creationId xmlns:a16="http://schemas.microsoft.com/office/drawing/2014/main" id="{C2DF2C4F-E72E-E9BD-FBAA-9237DD065C1F}"/>
              </a:ext>
            </a:extLst>
          </p:cNvPr>
          <p:cNvSpPr/>
          <p:nvPr/>
        </p:nvSpPr>
        <p:spPr>
          <a:xfrm>
            <a:off x="2289216" y="287899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9" name="tx221">
            <a:extLst>
              <a:ext uri="{FF2B5EF4-FFF2-40B4-BE49-F238E27FC236}">
                <a16:creationId xmlns:a16="http://schemas.microsoft.com/office/drawing/2014/main" id="{25125856-B827-A104-1166-2D19B270DE6A}"/>
              </a:ext>
            </a:extLst>
          </p:cNvPr>
          <p:cNvSpPr/>
          <p:nvPr/>
        </p:nvSpPr>
        <p:spPr>
          <a:xfrm>
            <a:off x="2264276" y="270902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90" name="tx222">
            <a:extLst>
              <a:ext uri="{FF2B5EF4-FFF2-40B4-BE49-F238E27FC236}">
                <a16:creationId xmlns:a16="http://schemas.microsoft.com/office/drawing/2014/main" id="{02233663-7381-E3B6-DD54-9DA326DA2BF8}"/>
              </a:ext>
            </a:extLst>
          </p:cNvPr>
          <p:cNvSpPr/>
          <p:nvPr/>
        </p:nvSpPr>
        <p:spPr>
          <a:xfrm>
            <a:off x="2164518" y="2794010"/>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91" name="tx223">
            <a:extLst>
              <a:ext uri="{FF2B5EF4-FFF2-40B4-BE49-F238E27FC236}">
                <a16:creationId xmlns:a16="http://schemas.microsoft.com/office/drawing/2014/main" id="{5EB6402D-891E-85B9-DD29-5623DFAE9637}"/>
              </a:ext>
            </a:extLst>
          </p:cNvPr>
          <p:cNvSpPr/>
          <p:nvPr/>
        </p:nvSpPr>
        <p:spPr>
          <a:xfrm>
            <a:off x="2251806" y="322318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93" name="tx225">
            <a:extLst>
              <a:ext uri="{FF2B5EF4-FFF2-40B4-BE49-F238E27FC236}">
                <a16:creationId xmlns:a16="http://schemas.microsoft.com/office/drawing/2014/main" id="{5279E45C-E3AD-3A75-8C72-9718CCC71CB5}"/>
              </a:ext>
            </a:extLst>
          </p:cNvPr>
          <p:cNvSpPr/>
          <p:nvPr/>
        </p:nvSpPr>
        <p:spPr>
          <a:xfrm>
            <a:off x="1989945" y="236907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94" name="tx226">
            <a:extLst>
              <a:ext uri="{FF2B5EF4-FFF2-40B4-BE49-F238E27FC236}">
                <a16:creationId xmlns:a16="http://schemas.microsoft.com/office/drawing/2014/main" id="{5D1B49EB-F281-A353-CAE7-84495DA21A11}"/>
              </a:ext>
            </a:extLst>
          </p:cNvPr>
          <p:cNvSpPr/>
          <p:nvPr/>
        </p:nvSpPr>
        <p:spPr>
          <a:xfrm>
            <a:off x="2422734" y="3711389"/>
            <a:ext cx="133065" cy="76648"/>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FFB90F">
                    <a:alpha val="100000"/>
                  </a:srgbClr>
                </a:solidFill>
                <a:effectLst/>
                <a:uLnTx/>
                <a:uFillTx/>
                <a:latin typeface="Arial"/>
                <a:ea typeface="+mn-ea"/>
                <a:cs typeface="Arial"/>
              </a:rPr>
              <a:t>▲</a:t>
            </a:r>
          </a:p>
        </p:txBody>
      </p:sp>
      <p:sp>
        <p:nvSpPr>
          <p:cNvPr id="695" name="tx227">
            <a:extLst>
              <a:ext uri="{FF2B5EF4-FFF2-40B4-BE49-F238E27FC236}">
                <a16:creationId xmlns:a16="http://schemas.microsoft.com/office/drawing/2014/main" id="{419A91AE-A998-4598-5608-B39589BDB855}"/>
              </a:ext>
            </a:extLst>
          </p:cNvPr>
          <p:cNvSpPr/>
          <p:nvPr/>
        </p:nvSpPr>
        <p:spPr>
          <a:xfrm>
            <a:off x="2286559" y="3648333"/>
            <a:ext cx="81204" cy="47588"/>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495ED">
                    <a:alpha val="100000"/>
                  </a:srgbClr>
                </a:solidFill>
                <a:effectLst/>
                <a:uLnTx/>
                <a:uFillTx/>
                <a:latin typeface="Arial"/>
                <a:ea typeface="+mn-ea"/>
                <a:cs typeface="Arial"/>
              </a:rPr>
              <a:t>●</a:t>
            </a:r>
          </a:p>
        </p:txBody>
      </p:sp>
      <p:sp>
        <p:nvSpPr>
          <p:cNvPr id="696" name="tx228">
            <a:extLst>
              <a:ext uri="{FF2B5EF4-FFF2-40B4-BE49-F238E27FC236}">
                <a16:creationId xmlns:a16="http://schemas.microsoft.com/office/drawing/2014/main" id="{289F046F-7A16-AF84-3442-B932EF0739AF}"/>
              </a:ext>
            </a:extLst>
          </p:cNvPr>
          <p:cNvSpPr/>
          <p:nvPr/>
        </p:nvSpPr>
        <p:spPr>
          <a:xfrm>
            <a:off x="2174333" y="2194442"/>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697" name="tx229">
            <a:extLst>
              <a:ext uri="{FF2B5EF4-FFF2-40B4-BE49-F238E27FC236}">
                <a16:creationId xmlns:a16="http://schemas.microsoft.com/office/drawing/2014/main" id="{1888CD29-C5EF-1B99-5CEB-8FFD1B27F494}"/>
              </a:ext>
            </a:extLst>
          </p:cNvPr>
          <p:cNvSpPr/>
          <p:nvPr/>
        </p:nvSpPr>
        <p:spPr>
          <a:xfrm>
            <a:off x="2386315" y="227942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698" name="tx230">
            <a:extLst>
              <a:ext uri="{FF2B5EF4-FFF2-40B4-BE49-F238E27FC236}">
                <a16:creationId xmlns:a16="http://schemas.microsoft.com/office/drawing/2014/main" id="{3C920A4A-C180-5CA1-BA62-0CA747EB185D}"/>
              </a:ext>
            </a:extLst>
          </p:cNvPr>
          <p:cNvSpPr/>
          <p:nvPr/>
        </p:nvSpPr>
        <p:spPr>
          <a:xfrm>
            <a:off x="2299029" y="346925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699" name="tx231">
            <a:extLst>
              <a:ext uri="{FF2B5EF4-FFF2-40B4-BE49-F238E27FC236}">
                <a16:creationId xmlns:a16="http://schemas.microsoft.com/office/drawing/2014/main" id="{4825080B-4991-D5FE-59A0-6EFE9092CC3D}"/>
              </a:ext>
            </a:extLst>
          </p:cNvPr>
          <p:cNvSpPr/>
          <p:nvPr/>
        </p:nvSpPr>
        <p:spPr>
          <a:xfrm>
            <a:off x="2299029" y="304431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0" name="tx232">
            <a:extLst>
              <a:ext uri="{FF2B5EF4-FFF2-40B4-BE49-F238E27FC236}">
                <a16:creationId xmlns:a16="http://schemas.microsoft.com/office/drawing/2014/main" id="{C7648EEE-A31B-BA45-5DAA-DEAA734C5182}"/>
              </a:ext>
            </a:extLst>
          </p:cNvPr>
          <p:cNvSpPr/>
          <p:nvPr/>
        </p:nvSpPr>
        <p:spPr>
          <a:xfrm>
            <a:off x="2261621" y="261937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1" name="tx233">
            <a:extLst>
              <a:ext uri="{FF2B5EF4-FFF2-40B4-BE49-F238E27FC236}">
                <a16:creationId xmlns:a16="http://schemas.microsoft.com/office/drawing/2014/main" id="{D011705A-2659-6905-3E80-31778C70F728}"/>
              </a:ext>
            </a:extLst>
          </p:cNvPr>
          <p:cNvSpPr/>
          <p:nvPr/>
        </p:nvSpPr>
        <p:spPr>
          <a:xfrm>
            <a:off x="2261621" y="3129306"/>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2" name="tx234">
            <a:extLst>
              <a:ext uri="{FF2B5EF4-FFF2-40B4-BE49-F238E27FC236}">
                <a16:creationId xmlns:a16="http://schemas.microsoft.com/office/drawing/2014/main" id="{085A0F1F-0069-ABF7-18CE-A94279A741DA}"/>
              </a:ext>
            </a:extLst>
          </p:cNvPr>
          <p:cNvSpPr/>
          <p:nvPr/>
        </p:nvSpPr>
        <p:spPr>
          <a:xfrm>
            <a:off x="7698373" y="210945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3" name="tx235">
            <a:extLst>
              <a:ext uri="{FF2B5EF4-FFF2-40B4-BE49-F238E27FC236}">
                <a16:creationId xmlns:a16="http://schemas.microsoft.com/office/drawing/2014/main" id="{09EE0D23-0C8F-D29C-2838-8B343E27F50C}"/>
              </a:ext>
            </a:extLst>
          </p:cNvPr>
          <p:cNvSpPr/>
          <p:nvPr/>
        </p:nvSpPr>
        <p:spPr>
          <a:xfrm>
            <a:off x="3321537" y="244940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4" name="tx236">
            <a:extLst>
              <a:ext uri="{FF2B5EF4-FFF2-40B4-BE49-F238E27FC236}">
                <a16:creationId xmlns:a16="http://schemas.microsoft.com/office/drawing/2014/main" id="{013A4DF5-DF5B-3760-427B-841C8B03AA4E}"/>
              </a:ext>
            </a:extLst>
          </p:cNvPr>
          <p:cNvSpPr/>
          <p:nvPr/>
        </p:nvSpPr>
        <p:spPr>
          <a:xfrm>
            <a:off x="2610770" y="2959330"/>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5" name="tx237">
            <a:extLst>
              <a:ext uri="{FF2B5EF4-FFF2-40B4-BE49-F238E27FC236}">
                <a16:creationId xmlns:a16="http://schemas.microsoft.com/office/drawing/2014/main" id="{86DAFA2A-E87C-0F23-CAD0-7B3F62278DBD}"/>
              </a:ext>
            </a:extLst>
          </p:cNvPr>
          <p:cNvSpPr/>
          <p:nvPr/>
        </p:nvSpPr>
        <p:spPr>
          <a:xfrm>
            <a:off x="2311499" y="3554243"/>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6" name="tx238">
            <a:extLst>
              <a:ext uri="{FF2B5EF4-FFF2-40B4-BE49-F238E27FC236}">
                <a16:creationId xmlns:a16="http://schemas.microsoft.com/office/drawing/2014/main" id="{C1327A61-FDEE-9CF6-106C-401F401AD50C}"/>
              </a:ext>
            </a:extLst>
          </p:cNvPr>
          <p:cNvSpPr/>
          <p:nvPr/>
        </p:nvSpPr>
        <p:spPr>
          <a:xfrm>
            <a:off x="2261621" y="338426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7" name="tx239">
            <a:extLst>
              <a:ext uri="{FF2B5EF4-FFF2-40B4-BE49-F238E27FC236}">
                <a16:creationId xmlns:a16="http://schemas.microsoft.com/office/drawing/2014/main" id="{D14C0920-6BE7-3D33-C7F4-9E6381FFE5E2}"/>
              </a:ext>
            </a:extLst>
          </p:cNvPr>
          <p:cNvSpPr/>
          <p:nvPr/>
        </p:nvSpPr>
        <p:spPr>
          <a:xfrm>
            <a:off x="2224211" y="3299281"/>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8" name="tx240">
            <a:extLst>
              <a:ext uri="{FF2B5EF4-FFF2-40B4-BE49-F238E27FC236}">
                <a16:creationId xmlns:a16="http://schemas.microsoft.com/office/drawing/2014/main" id="{EFF4E015-F202-392A-2504-D3DB88E6A536}"/>
              </a:ext>
            </a:extLst>
          </p:cNvPr>
          <p:cNvSpPr/>
          <p:nvPr/>
        </p:nvSpPr>
        <p:spPr>
          <a:xfrm>
            <a:off x="2211742" y="2874343"/>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09" name="tx241">
            <a:extLst>
              <a:ext uri="{FF2B5EF4-FFF2-40B4-BE49-F238E27FC236}">
                <a16:creationId xmlns:a16="http://schemas.microsoft.com/office/drawing/2014/main" id="{5A7E6D7B-B708-B6EE-7123-D218097773A8}"/>
              </a:ext>
            </a:extLst>
          </p:cNvPr>
          <p:cNvSpPr/>
          <p:nvPr/>
        </p:nvSpPr>
        <p:spPr>
          <a:xfrm>
            <a:off x="2186802" y="2534393"/>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10" name="tx242">
            <a:extLst>
              <a:ext uri="{FF2B5EF4-FFF2-40B4-BE49-F238E27FC236}">
                <a16:creationId xmlns:a16="http://schemas.microsoft.com/office/drawing/2014/main" id="{3E9A3D8A-B163-93B5-499B-59279AB0EAFC}"/>
              </a:ext>
            </a:extLst>
          </p:cNvPr>
          <p:cNvSpPr/>
          <p:nvPr/>
        </p:nvSpPr>
        <p:spPr>
          <a:xfrm>
            <a:off x="2186802" y="270436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11" name="tx243">
            <a:extLst>
              <a:ext uri="{FF2B5EF4-FFF2-40B4-BE49-F238E27FC236}">
                <a16:creationId xmlns:a16="http://schemas.microsoft.com/office/drawing/2014/main" id="{4CC9B46E-9E8F-C6F8-560F-D080E36803B4}"/>
              </a:ext>
            </a:extLst>
          </p:cNvPr>
          <p:cNvSpPr/>
          <p:nvPr/>
        </p:nvSpPr>
        <p:spPr>
          <a:xfrm>
            <a:off x="2348907" y="278935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12" name="tx244">
            <a:extLst>
              <a:ext uri="{FF2B5EF4-FFF2-40B4-BE49-F238E27FC236}">
                <a16:creationId xmlns:a16="http://schemas.microsoft.com/office/drawing/2014/main" id="{E422A412-B517-CA69-D11B-48D9B3014B0E}"/>
              </a:ext>
            </a:extLst>
          </p:cNvPr>
          <p:cNvSpPr/>
          <p:nvPr/>
        </p:nvSpPr>
        <p:spPr>
          <a:xfrm>
            <a:off x="2186802" y="3214294"/>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13" name="tx245">
            <a:extLst>
              <a:ext uri="{FF2B5EF4-FFF2-40B4-BE49-F238E27FC236}">
                <a16:creationId xmlns:a16="http://schemas.microsoft.com/office/drawing/2014/main" id="{2A17905F-07A1-DEC2-DB93-E2CFF191B242}"/>
              </a:ext>
            </a:extLst>
          </p:cNvPr>
          <p:cNvSpPr/>
          <p:nvPr/>
        </p:nvSpPr>
        <p:spPr>
          <a:xfrm>
            <a:off x="2286559" y="2364418"/>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714" name="rc246">
            <a:extLst>
              <a:ext uri="{FF2B5EF4-FFF2-40B4-BE49-F238E27FC236}">
                <a16:creationId xmlns:a16="http://schemas.microsoft.com/office/drawing/2014/main" id="{AADA9F6F-EC98-C621-735C-2C8017B3106C}"/>
              </a:ext>
            </a:extLst>
          </p:cNvPr>
          <p:cNvSpPr/>
          <p:nvPr/>
        </p:nvSpPr>
        <p:spPr>
          <a:xfrm>
            <a:off x="1145041" y="2083958"/>
            <a:ext cx="10095400" cy="1716748"/>
          </a:xfrm>
          <a:prstGeom prst="rect">
            <a:avLst/>
          </a:prstGeom>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16" name="pl248">
            <a:extLst>
              <a:ext uri="{FF2B5EF4-FFF2-40B4-BE49-F238E27FC236}">
                <a16:creationId xmlns:a16="http://schemas.microsoft.com/office/drawing/2014/main" id="{2760E31F-9947-61C5-75EF-8B2C0A10E11B}"/>
              </a:ext>
            </a:extLst>
          </p:cNvPr>
          <p:cNvSpPr/>
          <p:nvPr/>
        </p:nvSpPr>
        <p:spPr>
          <a:xfrm>
            <a:off x="2363011" y="3800707"/>
            <a:ext cx="0" cy="1291811"/>
          </a:xfrm>
          <a:custGeom>
            <a:avLst/>
            <a:gdLst/>
            <a:ahLst/>
            <a:cxnLst/>
            <a:rect l="0" t="0" r="0" b="0"/>
            <a:pathLst>
              <a:path h="1195032">
                <a:moveTo>
                  <a:pt x="0" y="1195032"/>
                </a:moveTo>
                <a:lnTo>
                  <a:pt x="0" y="0"/>
                </a:lnTo>
                <a:lnTo>
                  <a:pt x="0" y="0"/>
                </a:lnTo>
              </a:path>
            </a:pathLst>
          </a:custGeom>
          <a:ln w="677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17" name="pl249">
            <a:extLst>
              <a:ext uri="{FF2B5EF4-FFF2-40B4-BE49-F238E27FC236}">
                <a16:creationId xmlns:a16="http://schemas.microsoft.com/office/drawing/2014/main" id="{571111E0-1918-929D-B7EB-CF6E4EFA3119}"/>
              </a:ext>
            </a:extLst>
          </p:cNvPr>
          <p:cNvSpPr/>
          <p:nvPr/>
        </p:nvSpPr>
        <p:spPr>
          <a:xfrm>
            <a:off x="3881187"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18" name="pl250">
            <a:extLst>
              <a:ext uri="{FF2B5EF4-FFF2-40B4-BE49-F238E27FC236}">
                <a16:creationId xmlns:a16="http://schemas.microsoft.com/office/drawing/2014/main" id="{FC54CE7D-2B3F-3F75-A10B-35EC980C2CFB}"/>
              </a:ext>
            </a:extLst>
          </p:cNvPr>
          <p:cNvSpPr/>
          <p:nvPr/>
        </p:nvSpPr>
        <p:spPr>
          <a:xfrm>
            <a:off x="5399363"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19" name="pl251">
            <a:extLst>
              <a:ext uri="{FF2B5EF4-FFF2-40B4-BE49-F238E27FC236}">
                <a16:creationId xmlns:a16="http://schemas.microsoft.com/office/drawing/2014/main" id="{680546A5-5278-5C8D-E1FB-FCA2E1D5B71E}"/>
              </a:ext>
            </a:extLst>
          </p:cNvPr>
          <p:cNvSpPr/>
          <p:nvPr/>
        </p:nvSpPr>
        <p:spPr>
          <a:xfrm>
            <a:off x="6917537"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0" name="pl252">
            <a:extLst>
              <a:ext uri="{FF2B5EF4-FFF2-40B4-BE49-F238E27FC236}">
                <a16:creationId xmlns:a16="http://schemas.microsoft.com/office/drawing/2014/main" id="{ACE7C424-AE38-1592-5D6B-AAAEB7285704}"/>
              </a:ext>
            </a:extLst>
          </p:cNvPr>
          <p:cNvSpPr/>
          <p:nvPr/>
        </p:nvSpPr>
        <p:spPr>
          <a:xfrm>
            <a:off x="8435713"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1" name="pl253">
            <a:extLst>
              <a:ext uri="{FF2B5EF4-FFF2-40B4-BE49-F238E27FC236}">
                <a16:creationId xmlns:a16="http://schemas.microsoft.com/office/drawing/2014/main" id="{AFEAE7BE-3DA8-40F4-4803-2F05C205F5DE}"/>
              </a:ext>
            </a:extLst>
          </p:cNvPr>
          <p:cNvSpPr/>
          <p:nvPr/>
        </p:nvSpPr>
        <p:spPr>
          <a:xfrm>
            <a:off x="9953889" y="3620455"/>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2" name="pl254">
            <a:extLst>
              <a:ext uri="{FF2B5EF4-FFF2-40B4-BE49-F238E27FC236}">
                <a16:creationId xmlns:a16="http://schemas.microsoft.com/office/drawing/2014/main" id="{78AABE7A-CE24-90E9-6B73-E13F1092D0F9}"/>
              </a:ext>
            </a:extLst>
          </p:cNvPr>
          <p:cNvSpPr/>
          <p:nvPr/>
        </p:nvSpPr>
        <p:spPr>
          <a:xfrm>
            <a:off x="1145041" y="504152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3" name="pl255">
            <a:extLst>
              <a:ext uri="{FF2B5EF4-FFF2-40B4-BE49-F238E27FC236}">
                <a16:creationId xmlns:a16="http://schemas.microsoft.com/office/drawing/2014/main" id="{0CA31B44-555F-5F1E-386A-6C4F7B61D4C0}"/>
              </a:ext>
            </a:extLst>
          </p:cNvPr>
          <p:cNvSpPr/>
          <p:nvPr/>
        </p:nvSpPr>
        <p:spPr>
          <a:xfrm>
            <a:off x="1145041" y="495653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4" name="pl256">
            <a:extLst>
              <a:ext uri="{FF2B5EF4-FFF2-40B4-BE49-F238E27FC236}">
                <a16:creationId xmlns:a16="http://schemas.microsoft.com/office/drawing/2014/main" id="{B7DEAA08-C04A-D970-D1C8-BD0CBB98CB90}"/>
              </a:ext>
            </a:extLst>
          </p:cNvPr>
          <p:cNvSpPr/>
          <p:nvPr/>
        </p:nvSpPr>
        <p:spPr>
          <a:xfrm>
            <a:off x="1145041" y="487154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5" name="pl257">
            <a:extLst>
              <a:ext uri="{FF2B5EF4-FFF2-40B4-BE49-F238E27FC236}">
                <a16:creationId xmlns:a16="http://schemas.microsoft.com/office/drawing/2014/main" id="{E405D007-A645-B0A4-1997-D1BB2D679086}"/>
              </a:ext>
            </a:extLst>
          </p:cNvPr>
          <p:cNvSpPr/>
          <p:nvPr/>
        </p:nvSpPr>
        <p:spPr>
          <a:xfrm>
            <a:off x="1145041" y="4786563"/>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6" name="pl258">
            <a:extLst>
              <a:ext uri="{FF2B5EF4-FFF2-40B4-BE49-F238E27FC236}">
                <a16:creationId xmlns:a16="http://schemas.microsoft.com/office/drawing/2014/main" id="{28AD4B2F-03F7-927C-3060-6DB2074BF2A9}"/>
              </a:ext>
            </a:extLst>
          </p:cNvPr>
          <p:cNvSpPr/>
          <p:nvPr/>
        </p:nvSpPr>
        <p:spPr>
          <a:xfrm>
            <a:off x="1145041" y="4701573"/>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7" name="pl259">
            <a:extLst>
              <a:ext uri="{FF2B5EF4-FFF2-40B4-BE49-F238E27FC236}">
                <a16:creationId xmlns:a16="http://schemas.microsoft.com/office/drawing/2014/main" id="{71AA7B13-D780-10DD-8557-72DEBBB1DAE7}"/>
              </a:ext>
            </a:extLst>
          </p:cNvPr>
          <p:cNvSpPr/>
          <p:nvPr/>
        </p:nvSpPr>
        <p:spPr>
          <a:xfrm>
            <a:off x="1145041" y="461658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8" name="pl260">
            <a:extLst>
              <a:ext uri="{FF2B5EF4-FFF2-40B4-BE49-F238E27FC236}">
                <a16:creationId xmlns:a16="http://schemas.microsoft.com/office/drawing/2014/main" id="{A51B91B1-3150-ABE4-83CA-58E1B660557D}"/>
              </a:ext>
            </a:extLst>
          </p:cNvPr>
          <p:cNvSpPr/>
          <p:nvPr/>
        </p:nvSpPr>
        <p:spPr>
          <a:xfrm>
            <a:off x="1145041" y="4531600"/>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29" name="pl261">
            <a:extLst>
              <a:ext uri="{FF2B5EF4-FFF2-40B4-BE49-F238E27FC236}">
                <a16:creationId xmlns:a16="http://schemas.microsoft.com/office/drawing/2014/main" id="{1F5A6E59-80A7-3D36-3302-99C3D0DE83F8}"/>
              </a:ext>
            </a:extLst>
          </p:cNvPr>
          <p:cNvSpPr/>
          <p:nvPr/>
        </p:nvSpPr>
        <p:spPr>
          <a:xfrm>
            <a:off x="1145041" y="4446612"/>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0" name="pl262">
            <a:extLst>
              <a:ext uri="{FF2B5EF4-FFF2-40B4-BE49-F238E27FC236}">
                <a16:creationId xmlns:a16="http://schemas.microsoft.com/office/drawing/2014/main" id="{3C914A5A-FFB5-13D5-C85E-0CA4EBFF507E}"/>
              </a:ext>
            </a:extLst>
          </p:cNvPr>
          <p:cNvSpPr/>
          <p:nvPr/>
        </p:nvSpPr>
        <p:spPr>
          <a:xfrm>
            <a:off x="1145041" y="4361624"/>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1" name="pl263">
            <a:extLst>
              <a:ext uri="{FF2B5EF4-FFF2-40B4-BE49-F238E27FC236}">
                <a16:creationId xmlns:a16="http://schemas.microsoft.com/office/drawing/2014/main" id="{01147B81-E8E8-1B5D-ACAF-7DF0B524BC01}"/>
              </a:ext>
            </a:extLst>
          </p:cNvPr>
          <p:cNvSpPr/>
          <p:nvPr/>
        </p:nvSpPr>
        <p:spPr>
          <a:xfrm>
            <a:off x="1145041" y="4276636"/>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2" name="pl264">
            <a:extLst>
              <a:ext uri="{FF2B5EF4-FFF2-40B4-BE49-F238E27FC236}">
                <a16:creationId xmlns:a16="http://schemas.microsoft.com/office/drawing/2014/main" id="{B922BB4B-F428-793A-6755-4FED881FBA2C}"/>
              </a:ext>
            </a:extLst>
          </p:cNvPr>
          <p:cNvSpPr/>
          <p:nvPr/>
        </p:nvSpPr>
        <p:spPr>
          <a:xfrm>
            <a:off x="1145041" y="419164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3" name="pl265">
            <a:extLst>
              <a:ext uri="{FF2B5EF4-FFF2-40B4-BE49-F238E27FC236}">
                <a16:creationId xmlns:a16="http://schemas.microsoft.com/office/drawing/2014/main" id="{297C4669-0717-9BD2-65B1-1BB03935D5FE}"/>
              </a:ext>
            </a:extLst>
          </p:cNvPr>
          <p:cNvSpPr/>
          <p:nvPr/>
        </p:nvSpPr>
        <p:spPr>
          <a:xfrm>
            <a:off x="1145041" y="4106661"/>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4" name="pl266">
            <a:extLst>
              <a:ext uri="{FF2B5EF4-FFF2-40B4-BE49-F238E27FC236}">
                <a16:creationId xmlns:a16="http://schemas.microsoft.com/office/drawing/2014/main" id="{9E2722D0-E2DE-C678-95B9-4E50BE9EB986}"/>
              </a:ext>
            </a:extLst>
          </p:cNvPr>
          <p:cNvSpPr/>
          <p:nvPr/>
        </p:nvSpPr>
        <p:spPr>
          <a:xfrm>
            <a:off x="1145041" y="4021675"/>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5" name="pl267">
            <a:extLst>
              <a:ext uri="{FF2B5EF4-FFF2-40B4-BE49-F238E27FC236}">
                <a16:creationId xmlns:a16="http://schemas.microsoft.com/office/drawing/2014/main" id="{E07E86B9-D3DD-376D-6F51-99D1CD6A867F}"/>
              </a:ext>
            </a:extLst>
          </p:cNvPr>
          <p:cNvSpPr/>
          <p:nvPr/>
        </p:nvSpPr>
        <p:spPr>
          <a:xfrm>
            <a:off x="1145041" y="3936687"/>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6" name="pl268">
            <a:extLst>
              <a:ext uri="{FF2B5EF4-FFF2-40B4-BE49-F238E27FC236}">
                <a16:creationId xmlns:a16="http://schemas.microsoft.com/office/drawing/2014/main" id="{374209E2-6C60-9AA4-F0D0-77AAD89EDD1C}"/>
              </a:ext>
            </a:extLst>
          </p:cNvPr>
          <p:cNvSpPr/>
          <p:nvPr/>
        </p:nvSpPr>
        <p:spPr>
          <a:xfrm>
            <a:off x="1145041" y="3851699"/>
            <a:ext cx="10095400" cy="0"/>
          </a:xfrm>
          <a:custGeom>
            <a:avLst/>
            <a:gdLst/>
            <a:ahLst/>
            <a:cxnLst/>
            <a:rect l="0" t="0" r="0" b="0"/>
            <a:pathLst>
              <a:path w="7684517">
                <a:moveTo>
                  <a:pt x="0" y="0"/>
                </a:moveTo>
                <a:lnTo>
                  <a:pt x="7684517" y="0"/>
                </a:lnTo>
                <a:lnTo>
                  <a:pt x="7684517"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7" name="pl269">
            <a:extLst>
              <a:ext uri="{FF2B5EF4-FFF2-40B4-BE49-F238E27FC236}">
                <a16:creationId xmlns:a16="http://schemas.microsoft.com/office/drawing/2014/main" id="{F51B954A-3FE4-F858-C614-48E26959749B}"/>
              </a:ext>
            </a:extLst>
          </p:cNvPr>
          <p:cNvSpPr/>
          <p:nvPr/>
        </p:nvSpPr>
        <p:spPr>
          <a:xfrm>
            <a:off x="1603923" y="3800707"/>
            <a:ext cx="0" cy="1291811"/>
          </a:xfrm>
          <a:custGeom>
            <a:avLst/>
            <a:gdLst/>
            <a:ahLst/>
            <a:cxnLst/>
            <a:rect l="0" t="0" r="0" b="0"/>
            <a:pathLst>
              <a:path h="1195032">
                <a:moveTo>
                  <a:pt x="0" y="1195032"/>
                </a:moveTo>
                <a:lnTo>
                  <a:pt x="0" y="0"/>
                </a:lnTo>
                <a:lnTo>
                  <a:pt x="0" y="0"/>
                </a:lnTo>
              </a:path>
            </a:pathLst>
          </a:custGeom>
          <a:ln w="13550"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8" name="pl270">
            <a:extLst>
              <a:ext uri="{FF2B5EF4-FFF2-40B4-BE49-F238E27FC236}">
                <a16:creationId xmlns:a16="http://schemas.microsoft.com/office/drawing/2014/main" id="{79FE56DD-531F-ECBD-3C00-B011F684F429}"/>
              </a:ext>
            </a:extLst>
          </p:cNvPr>
          <p:cNvSpPr/>
          <p:nvPr/>
        </p:nvSpPr>
        <p:spPr>
          <a:xfrm>
            <a:off x="3122099" y="3800707"/>
            <a:ext cx="0" cy="1291811"/>
          </a:xfrm>
          <a:custGeom>
            <a:avLst/>
            <a:gdLst/>
            <a:ahLst/>
            <a:cxnLst/>
            <a:rect l="0" t="0" r="0" b="0"/>
            <a:pathLst>
              <a:path h="1195032">
                <a:moveTo>
                  <a:pt x="0" y="1195032"/>
                </a:moveTo>
                <a:lnTo>
                  <a:pt x="0" y="0"/>
                </a:lnTo>
                <a:lnTo>
                  <a:pt x="0" y="0"/>
                </a:lnTo>
              </a:path>
            </a:pathLst>
          </a:custGeom>
          <a:ln w="13550"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39" name="pl271">
            <a:extLst>
              <a:ext uri="{FF2B5EF4-FFF2-40B4-BE49-F238E27FC236}">
                <a16:creationId xmlns:a16="http://schemas.microsoft.com/office/drawing/2014/main" id="{EF3F6FF8-20B7-656C-7FD4-727B953AA918}"/>
              </a:ext>
            </a:extLst>
          </p:cNvPr>
          <p:cNvSpPr/>
          <p:nvPr/>
        </p:nvSpPr>
        <p:spPr>
          <a:xfrm>
            <a:off x="4640275"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0" name="pl272">
            <a:extLst>
              <a:ext uri="{FF2B5EF4-FFF2-40B4-BE49-F238E27FC236}">
                <a16:creationId xmlns:a16="http://schemas.microsoft.com/office/drawing/2014/main" id="{CEB5EDED-E7EF-CCFA-9729-4ABF127649B4}"/>
              </a:ext>
            </a:extLst>
          </p:cNvPr>
          <p:cNvSpPr/>
          <p:nvPr/>
        </p:nvSpPr>
        <p:spPr>
          <a:xfrm>
            <a:off x="6158451"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1" name="pl273">
            <a:extLst>
              <a:ext uri="{FF2B5EF4-FFF2-40B4-BE49-F238E27FC236}">
                <a16:creationId xmlns:a16="http://schemas.microsoft.com/office/drawing/2014/main" id="{AA2B20CF-0599-E02E-8176-32551247F67A}"/>
              </a:ext>
            </a:extLst>
          </p:cNvPr>
          <p:cNvSpPr/>
          <p:nvPr/>
        </p:nvSpPr>
        <p:spPr>
          <a:xfrm>
            <a:off x="7676625"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2" name="pl274">
            <a:extLst>
              <a:ext uri="{FF2B5EF4-FFF2-40B4-BE49-F238E27FC236}">
                <a16:creationId xmlns:a16="http://schemas.microsoft.com/office/drawing/2014/main" id="{47B03F76-95A4-8635-DD76-2B880FDB085A}"/>
              </a:ext>
            </a:extLst>
          </p:cNvPr>
          <p:cNvSpPr/>
          <p:nvPr/>
        </p:nvSpPr>
        <p:spPr>
          <a:xfrm>
            <a:off x="9194801"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3" name="pl275">
            <a:extLst>
              <a:ext uri="{FF2B5EF4-FFF2-40B4-BE49-F238E27FC236}">
                <a16:creationId xmlns:a16="http://schemas.microsoft.com/office/drawing/2014/main" id="{3E4E0302-60D3-B19E-C867-A01B83762275}"/>
              </a:ext>
            </a:extLst>
          </p:cNvPr>
          <p:cNvSpPr/>
          <p:nvPr/>
        </p:nvSpPr>
        <p:spPr>
          <a:xfrm>
            <a:off x="10712977" y="3800707"/>
            <a:ext cx="0" cy="1291811"/>
          </a:xfrm>
          <a:custGeom>
            <a:avLst/>
            <a:gdLst/>
            <a:ahLst/>
            <a:cxnLst/>
            <a:rect l="0" t="0" r="0" b="0"/>
            <a:pathLst>
              <a:path h="1195032">
                <a:moveTo>
                  <a:pt x="0" y="1195032"/>
                </a:moveTo>
                <a:lnTo>
                  <a:pt x="0" y="0"/>
                </a:lnTo>
                <a:lnTo>
                  <a:pt x="0" y="0"/>
                </a:lnTo>
              </a:path>
            </a:pathLst>
          </a:custGeom>
          <a:ln w="9525" cap="flat">
            <a:solidFill>
              <a:srgbClr val="EBEBEB">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4" name="rc276">
            <a:extLst>
              <a:ext uri="{FF2B5EF4-FFF2-40B4-BE49-F238E27FC236}">
                <a16:creationId xmlns:a16="http://schemas.microsoft.com/office/drawing/2014/main" id="{14ACF3AE-0C36-5BA4-F928-3F47B990A4FD}"/>
              </a:ext>
            </a:extLst>
          </p:cNvPr>
          <p:cNvSpPr/>
          <p:nvPr/>
        </p:nvSpPr>
        <p:spPr>
          <a:xfrm>
            <a:off x="1603923" y="4153404"/>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5" name="rc277">
            <a:extLst>
              <a:ext uri="{FF2B5EF4-FFF2-40B4-BE49-F238E27FC236}">
                <a16:creationId xmlns:a16="http://schemas.microsoft.com/office/drawing/2014/main" id="{14BD568C-BFA3-4657-BABC-6AF69912C5AA}"/>
              </a:ext>
            </a:extLst>
          </p:cNvPr>
          <p:cNvSpPr/>
          <p:nvPr/>
        </p:nvSpPr>
        <p:spPr>
          <a:xfrm>
            <a:off x="1603923" y="3983429"/>
            <a:ext cx="34914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6" name="rc278">
            <a:extLst>
              <a:ext uri="{FF2B5EF4-FFF2-40B4-BE49-F238E27FC236}">
                <a16:creationId xmlns:a16="http://schemas.microsoft.com/office/drawing/2014/main" id="{A2A982AA-B413-1A4F-D52C-AC41DB136C81}"/>
              </a:ext>
            </a:extLst>
          </p:cNvPr>
          <p:cNvSpPr/>
          <p:nvPr/>
        </p:nvSpPr>
        <p:spPr>
          <a:xfrm>
            <a:off x="1603924" y="4748319"/>
            <a:ext cx="387804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7" name="rc279">
            <a:extLst>
              <a:ext uri="{FF2B5EF4-FFF2-40B4-BE49-F238E27FC236}">
                <a16:creationId xmlns:a16="http://schemas.microsoft.com/office/drawing/2014/main" id="{9B93993A-1888-9A42-BD95-29B628123FF4}"/>
              </a:ext>
            </a:extLst>
          </p:cNvPr>
          <p:cNvSpPr/>
          <p:nvPr/>
        </p:nvSpPr>
        <p:spPr>
          <a:xfrm>
            <a:off x="1603923" y="4323381"/>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8" name="rc280">
            <a:extLst>
              <a:ext uri="{FF2B5EF4-FFF2-40B4-BE49-F238E27FC236}">
                <a16:creationId xmlns:a16="http://schemas.microsoft.com/office/drawing/2014/main" id="{D0C36A2C-F67D-C3D4-793F-DE8ED79ABFF0}"/>
              </a:ext>
            </a:extLst>
          </p:cNvPr>
          <p:cNvSpPr/>
          <p:nvPr/>
        </p:nvSpPr>
        <p:spPr>
          <a:xfrm>
            <a:off x="1603923" y="5003281"/>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49" name="rc281">
            <a:extLst>
              <a:ext uri="{FF2B5EF4-FFF2-40B4-BE49-F238E27FC236}">
                <a16:creationId xmlns:a16="http://schemas.microsoft.com/office/drawing/2014/main" id="{A898ADA2-E743-69CD-34D2-D83A5464D2D0}"/>
              </a:ext>
            </a:extLst>
          </p:cNvPr>
          <p:cNvSpPr/>
          <p:nvPr/>
        </p:nvSpPr>
        <p:spPr>
          <a:xfrm>
            <a:off x="1603923" y="4238393"/>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0" name="rc282">
            <a:extLst>
              <a:ext uri="{FF2B5EF4-FFF2-40B4-BE49-F238E27FC236}">
                <a16:creationId xmlns:a16="http://schemas.microsoft.com/office/drawing/2014/main" id="{C35152A0-CCFF-82A7-C50E-44F3EC8979B9}"/>
              </a:ext>
            </a:extLst>
          </p:cNvPr>
          <p:cNvSpPr/>
          <p:nvPr/>
        </p:nvSpPr>
        <p:spPr>
          <a:xfrm>
            <a:off x="1603923" y="4408368"/>
            <a:ext cx="37408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1" name="rc283">
            <a:extLst>
              <a:ext uri="{FF2B5EF4-FFF2-40B4-BE49-F238E27FC236}">
                <a16:creationId xmlns:a16="http://schemas.microsoft.com/office/drawing/2014/main" id="{1625ED43-C9AB-3220-DB81-CD8B1FF239ED}"/>
              </a:ext>
            </a:extLst>
          </p:cNvPr>
          <p:cNvSpPr/>
          <p:nvPr/>
        </p:nvSpPr>
        <p:spPr>
          <a:xfrm>
            <a:off x="1603923" y="3898443"/>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2" name="rc284">
            <a:extLst>
              <a:ext uri="{FF2B5EF4-FFF2-40B4-BE49-F238E27FC236}">
                <a16:creationId xmlns:a16="http://schemas.microsoft.com/office/drawing/2014/main" id="{4EA63F8E-9F92-34FD-A45B-63D76510AF39}"/>
              </a:ext>
            </a:extLst>
          </p:cNvPr>
          <p:cNvSpPr/>
          <p:nvPr/>
        </p:nvSpPr>
        <p:spPr>
          <a:xfrm>
            <a:off x="1603923" y="4833305"/>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3" name="rc285">
            <a:extLst>
              <a:ext uri="{FF2B5EF4-FFF2-40B4-BE49-F238E27FC236}">
                <a16:creationId xmlns:a16="http://schemas.microsoft.com/office/drawing/2014/main" id="{1EA196D4-4BD5-5474-9524-ACC6B8EB176A}"/>
              </a:ext>
            </a:extLst>
          </p:cNvPr>
          <p:cNvSpPr/>
          <p:nvPr/>
        </p:nvSpPr>
        <p:spPr>
          <a:xfrm>
            <a:off x="1603923" y="4663331"/>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4" name="rc286">
            <a:extLst>
              <a:ext uri="{FF2B5EF4-FFF2-40B4-BE49-F238E27FC236}">
                <a16:creationId xmlns:a16="http://schemas.microsoft.com/office/drawing/2014/main" id="{8B77A117-5C4E-9FE9-E725-CDA255A5A943}"/>
              </a:ext>
            </a:extLst>
          </p:cNvPr>
          <p:cNvSpPr/>
          <p:nvPr/>
        </p:nvSpPr>
        <p:spPr>
          <a:xfrm>
            <a:off x="1603923" y="3813453"/>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5" name="rc287">
            <a:extLst>
              <a:ext uri="{FF2B5EF4-FFF2-40B4-BE49-F238E27FC236}">
                <a16:creationId xmlns:a16="http://schemas.microsoft.com/office/drawing/2014/main" id="{FA737758-218D-450B-D20E-5AB658E5AA09}"/>
              </a:ext>
            </a:extLst>
          </p:cNvPr>
          <p:cNvSpPr/>
          <p:nvPr/>
        </p:nvSpPr>
        <p:spPr>
          <a:xfrm>
            <a:off x="1603923" y="4493355"/>
            <a:ext cx="710768"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6" name="rc288">
            <a:extLst>
              <a:ext uri="{FF2B5EF4-FFF2-40B4-BE49-F238E27FC236}">
                <a16:creationId xmlns:a16="http://schemas.microsoft.com/office/drawing/2014/main" id="{208E79E6-67F2-C4E1-4F73-022865780DAE}"/>
              </a:ext>
            </a:extLst>
          </p:cNvPr>
          <p:cNvSpPr/>
          <p:nvPr/>
        </p:nvSpPr>
        <p:spPr>
          <a:xfrm>
            <a:off x="1603923" y="4068417"/>
            <a:ext cx="361619"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7" name="rc289">
            <a:extLst>
              <a:ext uri="{FF2B5EF4-FFF2-40B4-BE49-F238E27FC236}">
                <a16:creationId xmlns:a16="http://schemas.microsoft.com/office/drawing/2014/main" id="{62B3D616-1EAE-CD9E-ED2B-E54D4D49F865}"/>
              </a:ext>
            </a:extLst>
          </p:cNvPr>
          <p:cNvSpPr/>
          <p:nvPr/>
        </p:nvSpPr>
        <p:spPr>
          <a:xfrm>
            <a:off x="1603924" y="4578341"/>
            <a:ext cx="448905"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8" name="rc290">
            <a:extLst>
              <a:ext uri="{FF2B5EF4-FFF2-40B4-BE49-F238E27FC236}">
                <a16:creationId xmlns:a16="http://schemas.microsoft.com/office/drawing/2014/main" id="{2A65CB4C-AA87-C5B3-FC0F-82F8C4749C10}"/>
              </a:ext>
            </a:extLst>
          </p:cNvPr>
          <p:cNvSpPr/>
          <p:nvPr/>
        </p:nvSpPr>
        <p:spPr>
          <a:xfrm>
            <a:off x="1603923" y="4918293"/>
            <a:ext cx="773116" cy="76488"/>
          </a:xfrm>
          <a:prstGeom prst="rect">
            <a:avLst/>
          </a:prstGeom>
          <a:solidFill>
            <a:srgbClr val="D098B4">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59" name="rc291">
            <a:extLst>
              <a:ext uri="{FF2B5EF4-FFF2-40B4-BE49-F238E27FC236}">
                <a16:creationId xmlns:a16="http://schemas.microsoft.com/office/drawing/2014/main" id="{A1D7C4DF-8478-094E-1E29-8356557B88CF}"/>
              </a:ext>
            </a:extLst>
          </p:cNvPr>
          <p:cNvSpPr/>
          <p:nvPr/>
        </p:nvSpPr>
        <p:spPr>
          <a:xfrm>
            <a:off x="1965544" y="4153404"/>
            <a:ext cx="4214729"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0" name="rc292">
            <a:extLst>
              <a:ext uri="{FF2B5EF4-FFF2-40B4-BE49-F238E27FC236}">
                <a16:creationId xmlns:a16="http://schemas.microsoft.com/office/drawing/2014/main" id="{78809025-B1EB-2211-8E9F-F087F81E64BD}"/>
              </a:ext>
            </a:extLst>
          </p:cNvPr>
          <p:cNvSpPr/>
          <p:nvPr/>
        </p:nvSpPr>
        <p:spPr>
          <a:xfrm>
            <a:off x="1953073" y="3983429"/>
            <a:ext cx="4551409"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1" name="rc293">
            <a:extLst>
              <a:ext uri="{FF2B5EF4-FFF2-40B4-BE49-F238E27FC236}">
                <a16:creationId xmlns:a16="http://schemas.microsoft.com/office/drawing/2014/main" id="{51FEE6A4-3AC8-C958-1D55-3D873901BF10}"/>
              </a:ext>
            </a:extLst>
          </p:cNvPr>
          <p:cNvSpPr/>
          <p:nvPr/>
        </p:nvSpPr>
        <p:spPr>
          <a:xfrm>
            <a:off x="5481973" y="4748319"/>
            <a:ext cx="0"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2" name="rc294">
            <a:extLst>
              <a:ext uri="{FF2B5EF4-FFF2-40B4-BE49-F238E27FC236}">
                <a16:creationId xmlns:a16="http://schemas.microsoft.com/office/drawing/2014/main" id="{3BD41617-8A37-8D88-3FA0-24A4E29C83AE}"/>
              </a:ext>
            </a:extLst>
          </p:cNvPr>
          <p:cNvSpPr/>
          <p:nvPr/>
        </p:nvSpPr>
        <p:spPr>
          <a:xfrm>
            <a:off x="1965544" y="4323381"/>
            <a:ext cx="4127441"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3" name="rc295">
            <a:extLst>
              <a:ext uri="{FF2B5EF4-FFF2-40B4-BE49-F238E27FC236}">
                <a16:creationId xmlns:a16="http://schemas.microsoft.com/office/drawing/2014/main" id="{84050937-4363-82E5-7F2A-373E357B2843}"/>
              </a:ext>
            </a:extLst>
          </p:cNvPr>
          <p:cNvSpPr/>
          <p:nvPr/>
        </p:nvSpPr>
        <p:spPr>
          <a:xfrm>
            <a:off x="1965543" y="5003281"/>
            <a:ext cx="1222023"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4" name="rc296">
            <a:extLst>
              <a:ext uri="{FF2B5EF4-FFF2-40B4-BE49-F238E27FC236}">
                <a16:creationId xmlns:a16="http://schemas.microsoft.com/office/drawing/2014/main" id="{F0784C60-5A5D-CD10-92E0-EE5AA41F0563}"/>
              </a:ext>
            </a:extLst>
          </p:cNvPr>
          <p:cNvSpPr/>
          <p:nvPr/>
        </p:nvSpPr>
        <p:spPr>
          <a:xfrm>
            <a:off x="1965544" y="4238393"/>
            <a:ext cx="4127441"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5" name="rc297">
            <a:extLst>
              <a:ext uri="{FF2B5EF4-FFF2-40B4-BE49-F238E27FC236}">
                <a16:creationId xmlns:a16="http://schemas.microsoft.com/office/drawing/2014/main" id="{9DB3F82D-DB58-ED0F-AA70-46795E7F40E8}"/>
              </a:ext>
            </a:extLst>
          </p:cNvPr>
          <p:cNvSpPr/>
          <p:nvPr/>
        </p:nvSpPr>
        <p:spPr>
          <a:xfrm>
            <a:off x="1978012" y="4408368"/>
            <a:ext cx="3927928"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6" name="rc298">
            <a:extLst>
              <a:ext uri="{FF2B5EF4-FFF2-40B4-BE49-F238E27FC236}">
                <a16:creationId xmlns:a16="http://schemas.microsoft.com/office/drawing/2014/main" id="{54091322-EBA8-CB72-2E30-0EB0514FF009}"/>
              </a:ext>
            </a:extLst>
          </p:cNvPr>
          <p:cNvSpPr/>
          <p:nvPr/>
        </p:nvSpPr>
        <p:spPr>
          <a:xfrm>
            <a:off x="1965543" y="3898443"/>
            <a:ext cx="5249707"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7" name="rc299">
            <a:extLst>
              <a:ext uri="{FF2B5EF4-FFF2-40B4-BE49-F238E27FC236}">
                <a16:creationId xmlns:a16="http://schemas.microsoft.com/office/drawing/2014/main" id="{0376D449-E059-A41D-A1A3-316C79F92409}"/>
              </a:ext>
            </a:extLst>
          </p:cNvPr>
          <p:cNvSpPr/>
          <p:nvPr/>
        </p:nvSpPr>
        <p:spPr>
          <a:xfrm>
            <a:off x="1965543" y="4833305"/>
            <a:ext cx="3055055"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8" name="rc300">
            <a:extLst>
              <a:ext uri="{FF2B5EF4-FFF2-40B4-BE49-F238E27FC236}">
                <a16:creationId xmlns:a16="http://schemas.microsoft.com/office/drawing/2014/main" id="{DB0C556F-569D-83F4-509D-AF496B7EFDE7}"/>
              </a:ext>
            </a:extLst>
          </p:cNvPr>
          <p:cNvSpPr/>
          <p:nvPr/>
        </p:nvSpPr>
        <p:spPr>
          <a:xfrm>
            <a:off x="1965543" y="4663331"/>
            <a:ext cx="3678536"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69" name="rc301">
            <a:extLst>
              <a:ext uri="{FF2B5EF4-FFF2-40B4-BE49-F238E27FC236}">
                <a16:creationId xmlns:a16="http://schemas.microsoft.com/office/drawing/2014/main" id="{4B0CA90F-88F3-3026-0594-E9E990951BE6}"/>
              </a:ext>
            </a:extLst>
          </p:cNvPr>
          <p:cNvSpPr/>
          <p:nvPr/>
        </p:nvSpPr>
        <p:spPr>
          <a:xfrm>
            <a:off x="2314693" y="3813453"/>
            <a:ext cx="5399343"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70" name="rc302">
            <a:extLst>
              <a:ext uri="{FF2B5EF4-FFF2-40B4-BE49-F238E27FC236}">
                <a16:creationId xmlns:a16="http://schemas.microsoft.com/office/drawing/2014/main" id="{0116D28C-AE08-B011-7A84-B0E7807A97CE}"/>
              </a:ext>
            </a:extLst>
          </p:cNvPr>
          <p:cNvSpPr/>
          <p:nvPr/>
        </p:nvSpPr>
        <p:spPr>
          <a:xfrm>
            <a:off x="2314692" y="4493355"/>
            <a:ext cx="3578779"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71" name="rc303">
            <a:extLst>
              <a:ext uri="{FF2B5EF4-FFF2-40B4-BE49-F238E27FC236}">
                <a16:creationId xmlns:a16="http://schemas.microsoft.com/office/drawing/2014/main" id="{0579D9E6-FD0B-35B2-14A1-4DECF9883BFB}"/>
              </a:ext>
            </a:extLst>
          </p:cNvPr>
          <p:cNvSpPr/>
          <p:nvPr/>
        </p:nvSpPr>
        <p:spPr>
          <a:xfrm>
            <a:off x="1965543" y="4068417"/>
            <a:ext cx="4376835"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72" name="rc304">
            <a:extLst>
              <a:ext uri="{FF2B5EF4-FFF2-40B4-BE49-F238E27FC236}">
                <a16:creationId xmlns:a16="http://schemas.microsoft.com/office/drawing/2014/main" id="{6C60D2ED-09C4-EDFC-E951-4B9E09F82C35}"/>
              </a:ext>
            </a:extLst>
          </p:cNvPr>
          <p:cNvSpPr/>
          <p:nvPr/>
        </p:nvSpPr>
        <p:spPr>
          <a:xfrm>
            <a:off x="2052830" y="4578341"/>
            <a:ext cx="3603719"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73" name="rc305">
            <a:extLst>
              <a:ext uri="{FF2B5EF4-FFF2-40B4-BE49-F238E27FC236}">
                <a16:creationId xmlns:a16="http://schemas.microsoft.com/office/drawing/2014/main" id="{4B3344C1-9DB4-6784-0BF0-5C6FA3C57A6F}"/>
              </a:ext>
            </a:extLst>
          </p:cNvPr>
          <p:cNvSpPr/>
          <p:nvPr/>
        </p:nvSpPr>
        <p:spPr>
          <a:xfrm>
            <a:off x="2377040" y="4918293"/>
            <a:ext cx="2207121" cy="76488"/>
          </a:xfrm>
          <a:prstGeom prst="rect">
            <a:avLst/>
          </a:prstGeom>
          <a:solidFill>
            <a:srgbClr val="8DEEEE">
              <a:alpha val="100000"/>
            </a:srgbClr>
          </a:solidFill>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787" name="tx319">
            <a:extLst>
              <a:ext uri="{FF2B5EF4-FFF2-40B4-BE49-F238E27FC236}">
                <a16:creationId xmlns:a16="http://schemas.microsoft.com/office/drawing/2014/main" id="{81BEB8DF-EFDF-25B7-F906-97FF88A5AC37}"/>
              </a:ext>
            </a:extLst>
          </p:cNvPr>
          <p:cNvSpPr/>
          <p:nvPr/>
        </p:nvSpPr>
        <p:spPr>
          <a:xfrm>
            <a:off x="1915126" y="475199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88" name="tx320">
            <a:extLst>
              <a:ext uri="{FF2B5EF4-FFF2-40B4-BE49-F238E27FC236}">
                <a16:creationId xmlns:a16="http://schemas.microsoft.com/office/drawing/2014/main" id="{DBA824BC-CF57-44E7-07A3-86F2E371D8E8}"/>
              </a:ext>
            </a:extLst>
          </p:cNvPr>
          <p:cNvSpPr/>
          <p:nvPr/>
        </p:nvSpPr>
        <p:spPr>
          <a:xfrm>
            <a:off x="2476260" y="475199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89" name="tx321">
            <a:extLst>
              <a:ext uri="{FF2B5EF4-FFF2-40B4-BE49-F238E27FC236}">
                <a16:creationId xmlns:a16="http://schemas.microsoft.com/office/drawing/2014/main" id="{B810D6C1-9BAA-4DF8-5109-30BCDA844696}"/>
              </a:ext>
            </a:extLst>
          </p:cNvPr>
          <p:cNvSpPr/>
          <p:nvPr/>
        </p:nvSpPr>
        <p:spPr>
          <a:xfrm>
            <a:off x="3486298" y="475199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0" name="tx322">
            <a:extLst>
              <a:ext uri="{FF2B5EF4-FFF2-40B4-BE49-F238E27FC236}">
                <a16:creationId xmlns:a16="http://schemas.microsoft.com/office/drawing/2014/main" id="{E0668160-7D5C-E541-2DA4-9E2D52A15882}"/>
              </a:ext>
            </a:extLst>
          </p:cNvPr>
          <p:cNvSpPr/>
          <p:nvPr/>
        </p:nvSpPr>
        <p:spPr>
          <a:xfrm>
            <a:off x="1915126" y="4497030"/>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1" name="tx323">
            <a:extLst>
              <a:ext uri="{FF2B5EF4-FFF2-40B4-BE49-F238E27FC236}">
                <a16:creationId xmlns:a16="http://schemas.microsoft.com/office/drawing/2014/main" id="{5BBBF213-98BB-0F11-FCCC-E2B6024C9C07}"/>
              </a:ext>
            </a:extLst>
          </p:cNvPr>
          <p:cNvSpPr/>
          <p:nvPr/>
        </p:nvSpPr>
        <p:spPr>
          <a:xfrm>
            <a:off x="1915126" y="492196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2" name="tx324">
            <a:extLst>
              <a:ext uri="{FF2B5EF4-FFF2-40B4-BE49-F238E27FC236}">
                <a16:creationId xmlns:a16="http://schemas.microsoft.com/office/drawing/2014/main" id="{5271E029-A7DC-939C-62D0-F5FCEAF3FCBF}"/>
              </a:ext>
            </a:extLst>
          </p:cNvPr>
          <p:cNvSpPr/>
          <p:nvPr/>
        </p:nvSpPr>
        <p:spPr>
          <a:xfrm>
            <a:off x="1915126" y="417080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3" name="tx325">
            <a:extLst>
              <a:ext uri="{FF2B5EF4-FFF2-40B4-BE49-F238E27FC236}">
                <a16:creationId xmlns:a16="http://schemas.microsoft.com/office/drawing/2014/main" id="{2E5DD5EE-09B5-9D75-5B1C-CCEC39AAE563}"/>
              </a:ext>
            </a:extLst>
          </p:cNvPr>
          <p:cNvSpPr/>
          <p:nvPr/>
        </p:nvSpPr>
        <p:spPr>
          <a:xfrm>
            <a:off x="1902657" y="400083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4" name="tx326">
            <a:extLst>
              <a:ext uri="{FF2B5EF4-FFF2-40B4-BE49-F238E27FC236}">
                <a16:creationId xmlns:a16="http://schemas.microsoft.com/office/drawing/2014/main" id="{C0EFE92C-607E-B59A-C9FD-AFBEA807DABF}"/>
              </a:ext>
            </a:extLst>
          </p:cNvPr>
          <p:cNvSpPr/>
          <p:nvPr/>
        </p:nvSpPr>
        <p:spPr>
          <a:xfrm>
            <a:off x="1915126" y="434078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5" name="tx327">
            <a:extLst>
              <a:ext uri="{FF2B5EF4-FFF2-40B4-BE49-F238E27FC236}">
                <a16:creationId xmlns:a16="http://schemas.microsoft.com/office/drawing/2014/main" id="{37EC25F7-B8A9-75A0-ACC4-9C4A4EAB2A5A}"/>
              </a:ext>
            </a:extLst>
          </p:cNvPr>
          <p:cNvSpPr/>
          <p:nvPr/>
        </p:nvSpPr>
        <p:spPr>
          <a:xfrm>
            <a:off x="1915126" y="5020685"/>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6" name="tx328">
            <a:extLst>
              <a:ext uri="{FF2B5EF4-FFF2-40B4-BE49-F238E27FC236}">
                <a16:creationId xmlns:a16="http://schemas.microsoft.com/office/drawing/2014/main" id="{F91F11CA-11AE-4559-68C0-3AD1CEF2D2B5}"/>
              </a:ext>
            </a:extLst>
          </p:cNvPr>
          <p:cNvSpPr/>
          <p:nvPr/>
        </p:nvSpPr>
        <p:spPr>
          <a:xfrm>
            <a:off x="1915126" y="425579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7" name="tx329">
            <a:extLst>
              <a:ext uri="{FF2B5EF4-FFF2-40B4-BE49-F238E27FC236}">
                <a16:creationId xmlns:a16="http://schemas.microsoft.com/office/drawing/2014/main" id="{9C47ED46-4716-3C66-2AED-C13FAA393C80}"/>
              </a:ext>
            </a:extLst>
          </p:cNvPr>
          <p:cNvSpPr/>
          <p:nvPr/>
        </p:nvSpPr>
        <p:spPr>
          <a:xfrm>
            <a:off x="1927596" y="4425773"/>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8" name="tx330">
            <a:extLst>
              <a:ext uri="{FF2B5EF4-FFF2-40B4-BE49-F238E27FC236}">
                <a16:creationId xmlns:a16="http://schemas.microsoft.com/office/drawing/2014/main" id="{72CFFF3F-33AB-1921-007F-015288C76063}"/>
              </a:ext>
            </a:extLst>
          </p:cNvPr>
          <p:cNvSpPr/>
          <p:nvPr/>
        </p:nvSpPr>
        <p:spPr>
          <a:xfrm>
            <a:off x="1915126" y="3915845"/>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99" name="tx331">
            <a:extLst>
              <a:ext uri="{FF2B5EF4-FFF2-40B4-BE49-F238E27FC236}">
                <a16:creationId xmlns:a16="http://schemas.microsoft.com/office/drawing/2014/main" id="{2CE059B2-9AE5-4417-620E-53E46C920DF8}"/>
              </a:ext>
            </a:extLst>
          </p:cNvPr>
          <p:cNvSpPr/>
          <p:nvPr/>
        </p:nvSpPr>
        <p:spPr>
          <a:xfrm>
            <a:off x="1915126" y="4850710"/>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0" name="tx332">
            <a:extLst>
              <a:ext uri="{FF2B5EF4-FFF2-40B4-BE49-F238E27FC236}">
                <a16:creationId xmlns:a16="http://schemas.microsoft.com/office/drawing/2014/main" id="{97E16B4E-ED36-6C49-374C-5796063CDF76}"/>
              </a:ext>
            </a:extLst>
          </p:cNvPr>
          <p:cNvSpPr/>
          <p:nvPr/>
        </p:nvSpPr>
        <p:spPr>
          <a:xfrm>
            <a:off x="1915126" y="4680734"/>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1" name="tx333">
            <a:extLst>
              <a:ext uri="{FF2B5EF4-FFF2-40B4-BE49-F238E27FC236}">
                <a16:creationId xmlns:a16="http://schemas.microsoft.com/office/drawing/2014/main" id="{0FF2804C-BD30-9485-FA0E-9D0CC1E08925}"/>
              </a:ext>
            </a:extLst>
          </p:cNvPr>
          <p:cNvSpPr/>
          <p:nvPr/>
        </p:nvSpPr>
        <p:spPr>
          <a:xfrm>
            <a:off x="2264276" y="383085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2" name="tx334">
            <a:extLst>
              <a:ext uri="{FF2B5EF4-FFF2-40B4-BE49-F238E27FC236}">
                <a16:creationId xmlns:a16="http://schemas.microsoft.com/office/drawing/2014/main" id="{9647B511-4D14-4BF1-9356-B51B2644B518}"/>
              </a:ext>
            </a:extLst>
          </p:cNvPr>
          <p:cNvSpPr/>
          <p:nvPr/>
        </p:nvSpPr>
        <p:spPr>
          <a:xfrm>
            <a:off x="2264276" y="451075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3" name="tx335">
            <a:extLst>
              <a:ext uri="{FF2B5EF4-FFF2-40B4-BE49-F238E27FC236}">
                <a16:creationId xmlns:a16="http://schemas.microsoft.com/office/drawing/2014/main" id="{2BDACCF7-521C-390D-285B-DC4A51C389D7}"/>
              </a:ext>
            </a:extLst>
          </p:cNvPr>
          <p:cNvSpPr/>
          <p:nvPr/>
        </p:nvSpPr>
        <p:spPr>
          <a:xfrm>
            <a:off x="1915126" y="408582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4" name="tx336">
            <a:extLst>
              <a:ext uri="{FF2B5EF4-FFF2-40B4-BE49-F238E27FC236}">
                <a16:creationId xmlns:a16="http://schemas.microsoft.com/office/drawing/2014/main" id="{594DE7AC-8F7B-E805-4B6A-DCA7A0179950}"/>
              </a:ext>
            </a:extLst>
          </p:cNvPr>
          <p:cNvSpPr/>
          <p:nvPr/>
        </p:nvSpPr>
        <p:spPr>
          <a:xfrm>
            <a:off x="2002414" y="4595746"/>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5" name="tx337">
            <a:extLst>
              <a:ext uri="{FF2B5EF4-FFF2-40B4-BE49-F238E27FC236}">
                <a16:creationId xmlns:a16="http://schemas.microsoft.com/office/drawing/2014/main" id="{060D3DC4-94D3-9155-FD46-334809CB4B49}"/>
              </a:ext>
            </a:extLst>
          </p:cNvPr>
          <p:cNvSpPr/>
          <p:nvPr/>
        </p:nvSpPr>
        <p:spPr>
          <a:xfrm>
            <a:off x="2326624" y="493569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806" name="tx338">
            <a:extLst>
              <a:ext uri="{FF2B5EF4-FFF2-40B4-BE49-F238E27FC236}">
                <a16:creationId xmlns:a16="http://schemas.microsoft.com/office/drawing/2014/main" id="{03989599-9B9B-0009-F69C-DECA3E921056}"/>
              </a:ext>
            </a:extLst>
          </p:cNvPr>
          <p:cNvSpPr/>
          <p:nvPr/>
        </p:nvSpPr>
        <p:spPr>
          <a:xfrm>
            <a:off x="2224211" y="4166154"/>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07" name="tx339">
            <a:extLst>
              <a:ext uri="{FF2B5EF4-FFF2-40B4-BE49-F238E27FC236}">
                <a16:creationId xmlns:a16="http://schemas.microsoft.com/office/drawing/2014/main" id="{B912CC14-345B-FBF3-94E4-8C4088E559A0}"/>
              </a:ext>
            </a:extLst>
          </p:cNvPr>
          <p:cNvSpPr/>
          <p:nvPr/>
        </p:nvSpPr>
        <p:spPr>
          <a:xfrm>
            <a:off x="2274090" y="3996178"/>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08" name="tx340">
            <a:extLst>
              <a:ext uri="{FF2B5EF4-FFF2-40B4-BE49-F238E27FC236}">
                <a16:creationId xmlns:a16="http://schemas.microsoft.com/office/drawing/2014/main" id="{4F7920A3-CE3C-CA31-E8DA-FF1E472E2F11}"/>
              </a:ext>
            </a:extLst>
          </p:cNvPr>
          <p:cNvSpPr/>
          <p:nvPr/>
        </p:nvSpPr>
        <p:spPr>
          <a:xfrm>
            <a:off x="4456273" y="4761066"/>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09" name="tx341">
            <a:extLst>
              <a:ext uri="{FF2B5EF4-FFF2-40B4-BE49-F238E27FC236}">
                <a16:creationId xmlns:a16="http://schemas.microsoft.com/office/drawing/2014/main" id="{8A8CCDA2-985D-E181-AC27-C5707485ED20}"/>
              </a:ext>
            </a:extLst>
          </p:cNvPr>
          <p:cNvSpPr/>
          <p:nvPr/>
        </p:nvSpPr>
        <p:spPr>
          <a:xfrm>
            <a:off x="2186802" y="433612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0" name="tx342">
            <a:extLst>
              <a:ext uri="{FF2B5EF4-FFF2-40B4-BE49-F238E27FC236}">
                <a16:creationId xmlns:a16="http://schemas.microsoft.com/office/drawing/2014/main" id="{A784B799-BC41-4FFC-88DF-CAA9C770CB84}"/>
              </a:ext>
            </a:extLst>
          </p:cNvPr>
          <p:cNvSpPr/>
          <p:nvPr/>
        </p:nvSpPr>
        <p:spPr>
          <a:xfrm>
            <a:off x="2348907" y="5016030"/>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1" name="tx343">
            <a:extLst>
              <a:ext uri="{FF2B5EF4-FFF2-40B4-BE49-F238E27FC236}">
                <a16:creationId xmlns:a16="http://schemas.microsoft.com/office/drawing/2014/main" id="{EDB0EF41-1635-C952-51BE-466EE0E96FAC}"/>
              </a:ext>
            </a:extLst>
          </p:cNvPr>
          <p:cNvSpPr/>
          <p:nvPr/>
        </p:nvSpPr>
        <p:spPr>
          <a:xfrm>
            <a:off x="2274090" y="4251142"/>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2" name="tx344">
            <a:extLst>
              <a:ext uri="{FF2B5EF4-FFF2-40B4-BE49-F238E27FC236}">
                <a16:creationId xmlns:a16="http://schemas.microsoft.com/office/drawing/2014/main" id="{AB976C4A-E239-CDF6-28F3-5D16CFA721E9}"/>
              </a:ext>
            </a:extLst>
          </p:cNvPr>
          <p:cNvSpPr/>
          <p:nvPr/>
        </p:nvSpPr>
        <p:spPr>
          <a:xfrm>
            <a:off x="2274090" y="4421118"/>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3" name="tx345">
            <a:extLst>
              <a:ext uri="{FF2B5EF4-FFF2-40B4-BE49-F238E27FC236}">
                <a16:creationId xmlns:a16="http://schemas.microsoft.com/office/drawing/2014/main" id="{41FBA600-7F2A-84FF-2119-6F93443330BB}"/>
              </a:ext>
            </a:extLst>
          </p:cNvPr>
          <p:cNvSpPr/>
          <p:nvPr/>
        </p:nvSpPr>
        <p:spPr>
          <a:xfrm>
            <a:off x="3259190" y="3911191"/>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4" name="tx346">
            <a:extLst>
              <a:ext uri="{FF2B5EF4-FFF2-40B4-BE49-F238E27FC236}">
                <a16:creationId xmlns:a16="http://schemas.microsoft.com/office/drawing/2014/main" id="{ACD0C698-AE1F-171D-FA82-12E6CCDC6704}"/>
              </a:ext>
            </a:extLst>
          </p:cNvPr>
          <p:cNvSpPr/>
          <p:nvPr/>
        </p:nvSpPr>
        <p:spPr>
          <a:xfrm>
            <a:off x="2186802" y="484605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5" name="tx347">
            <a:extLst>
              <a:ext uri="{FF2B5EF4-FFF2-40B4-BE49-F238E27FC236}">
                <a16:creationId xmlns:a16="http://schemas.microsoft.com/office/drawing/2014/main" id="{5DA709B0-1D03-A6A3-24F0-0374DA354685}"/>
              </a:ext>
            </a:extLst>
          </p:cNvPr>
          <p:cNvSpPr/>
          <p:nvPr/>
        </p:nvSpPr>
        <p:spPr>
          <a:xfrm>
            <a:off x="2261621" y="4676079"/>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6" name="tx348">
            <a:extLst>
              <a:ext uri="{FF2B5EF4-FFF2-40B4-BE49-F238E27FC236}">
                <a16:creationId xmlns:a16="http://schemas.microsoft.com/office/drawing/2014/main" id="{0F2C70C6-87EA-8D58-20F7-9618BA2E36D0}"/>
              </a:ext>
            </a:extLst>
          </p:cNvPr>
          <p:cNvSpPr/>
          <p:nvPr/>
        </p:nvSpPr>
        <p:spPr>
          <a:xfrm>
            <a:off x="2535951" y="382620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7" name="tx349">
            <a:extLst>
              <a:ext uri="{FF2B5EF4-FFF2-40B4-BE49-F238E27FC236}">
                <a16:creationId xmlns:a16="http://schemas.microsoft.com/office/drawing/2014/main" id="{A1B26619-B43C-6D02-EF79-85116995EC54}"/>
              </a:ext>
            </a:extLst>
          </p:cNvPr>
          <p:cNvSpPr/>
          <p:nvPr/>
        </p:nvSpPr>
        <p:spPr>
          <a:xfrm>
            <a:off x="2286559" y="4506105"/>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8" name="tx350">
            <a:extLst>
              <a:ext uri="{FF2B5EF4-FFF2-40B4-BE49-F238E27FC236}">
                <a16:creationId xmlns:a16="http://schemas.microsoft.com/office/drawing/2014/main" id="{0E9DD836-847F-7DA3-712A-FBBBB5862645}"/>
              </a:ext>
            </a:extLst>
          </p:cNvPr>
          <p:cNvSpPr/>
          <p:nvPr/>
        </p:nvSpPr>
        <p:spPr>
          <a:xfrm>
            <a:off x="2261621" y="4081167"/>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19" name="tx351">
            <a:extLst>
              <a:ext uri="{FF2B5EF4-FFF2-40B4-BE49-F238E27FC236}">
                <a16:creationId xmlns:a16="http://schemas.microsoft.com/office/drawing/2014/main" id="{A8B9AA78-8D22-A0DF-F8F0-A5746B6A5885}"/>
              </a:ext>
            </a:extLst>
          </p:cNvPr>
          <p:cNvSpPr/>
          <p:nvPr/>
        </p:nvSpPr>
        <p:spPr>
          <a:xfrm>
            <a:off x="2361377" y="4591093"/>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20" name="tx352">
            <a:extLst>
              <a:ext uri="{FF2B5EF4-FFF2-40B4-BE49-F238E27FC236}">
                <a16:creationId xmlns:a16="http://schemas.microsoft.com/office/drawing/2014/main" id="{AB5DAFB5-2B18-94D5-763C-1D6B0494C713}"/>
              </a:ext>
            </a:extLst>
          </p:cNvPr>
          <p:cNvSpPr/>
          <p:nvPr/>
        </p:nvSpPr>
        <p:spPr>
          <a:xfrm>
            <a:off x="2261621" y="4931042"/>
            <a:ext cx="81204" cy="50991"/>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66CD00">
                    <a:alpha val="100000"/>
                  </a:srgbClr>
                </a:solidFill>
                <a:effectLst/>
                <a:uLnTx/>
                <a:uFillTx/>
                <a:latin typeface="Arial"/>
                <a:ea typeface="+mn-ea"/>
                <a:cs typeface="Arial"/>
              </a:rPr>
              <a:t>■</a:t>
            </a:r>
          </a:p>
        </p:txBody>
      </p:sp>
      <p:sp>
        <p:nvSpPr>
          <p:cNvPr id="821" name="rc353">
            <a:extLst>
              <a:ext uri="{FF2B5EF4-FFF2-40B4-BE49-F238E27FC236}">
                <a16:creationId xmlns:a16="http://schemas.microsoft.com/office/drawing/2014/main" id="{FF75EC49-3BAD-66F8-0024-631CA8F7FC07}"/>
              </a:ext>
            </a:extLst>
          </p:cNvPr>
          <p:cNvSpPr/>
          <p:nvPr/>
        </p:nvSpPr>
        <p:spPr>
          <a:xfrm>
            <a:off x="1145041" y="3800707"/>
            <a:ext cx="10095400" cy="1291811"/>
          </a:xfrm>
          <a:prstGeom prst="rect">
            <a:avLst/>
          </a:prstGeom>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22" name="rc354">
            <a:extLst>
              <a:ext uri="{FF2B5EF4-FFF2-40B4-BE49-F238E27FC236}">
                <a16:creationId xmlns:a16="http://schemas.microsoft.com/office/drawing/2014/main" id="{95EF442E-F34B-EA31-2E8D-2B76CE82581C}"/>
              </a:ext>
            </a:extLst>
          </p:cNvPr>
          <p:cNvSpPr/>
          <p:nvPr/>
        </p:nvSpPr>
        <p:spPr>
          <a:xfrm>
            <a:off x="11240443" y="1132098"/>
            <a:ext cx="282271" cy="951860"/>
          </a:xfrm>
          <a:prstGeom prst="rect">
            <a:avLst/>
          </a:prstGeom>
          <a:solidFill>
            <a:srgbClr val="D9D9D9">
              <a:alpha val="100000"/>
            </a:srgbClr>
          </a:solidFill>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23" name="tx355">
            <a:extLst>
              <a:ext uri="{FF2B5EF4-FFF2-40B4-BE49-F238E27FC236}">
                <a16:creationId xmlns:a16="http://schemas.microsoft.com/office/drawing/2014/main" id="{6F0E93EB-9A85-D8E0-E79B-7193BD5904D7}"/>
              </a:ext>
            </a:extLst>
          </p:cNvPr>
          <p:cNvSpPr/>
          <p:nvPr/>
        </p:nvSpPr>
        <p:spPr>
          <a:xfrm rot="5400000">
            <a:off x="11222586" y="1539812"/>
            <a:ext cx="335769" cy="136427"/>
          </a:xfrm>
          <a:prstGeom prst="rect">
            <a:avLst/>
          </a:prstGeom>
          <a:noFill/>
        </p:spPr>
        <p:txBody>
          <a:bodyPr wrap="none" lIns="0" tIns="0" rIns="0" bIns="0" anchor="ctr" anchorCtr="1"/>
          <a:lstStyle/>
          <a:p>
            <a:pPr marL="0" marR="0" lvl="0" indent="0" algn="l" defTabSz="609585" rtl="0" eaLnBrk="1" fontAlgn="auto" latinLnBrk="0" hangingPunct="1">
              <a:lnSpc>
                <a:spcPts val="1173"/>
              </a:lnSpc>
              <a:spcBef>
                <a:spcPts val="0"/>
              </a:spcBef>
              <a:spcAft>
                <a:spcPts val="0"/>
              </a:spcAft>
              <a:buClrTx/>
              <a:buSzTx/>
              <a:buFontTx/>
              <a:buNone/>
              <a:tabLst/>
              <a:defRPr/>
            </a:pP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2.4</a:t>
            </a:r>
            <a:r>
              <a:rPr kumimoji="0" lang="en-US" sz="1173" b="0" i="0" u="none" strike="noStrike" kern="1200" cap="none" spc="0" normalizeH="0" baseline="0" noProof="0">
                <a:ln>
                  <a:noFill/>
                </a:ln>
                <a:solidFill>
                  <a:srgbClr val="1A1A1A">
                    <a:alpha val="100000"/>
                  </a:srgbClr>
                </a:solidFill>
                <a:effectLst/>
                <a:uLnTx/>
                <a:uFillTx/>
                <a:latin typeface="Arial"/>
                <a:ea typeface="+mn-ea"/>
                <a:cs typeface="Arial"/>
              </a:rPr>
              <a:t> </a:t>
            </a: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mg</a:t>
            </a:r>
          </a:p>
        </p:txBody>
      </p:sp>
      <p:sp>
        <p:nvSpPr>
          <p:cNvPr id="824" name="rc356">
            <a:extLst>
              <a:ext uri="{FF2B5EF4-FFF2-40B4-BE49-F238E27FC236}">
                <a16:creationId xmlns:a16="http://schemas.microsoft.com/office/drawing/2014/main" id="{EFE5182D-D650-8A61-4741-69DD23A50F94}"/>
              </a:ext>
            </a:extLst>
          </p:cNvPr>
          <p:cNvSpPr/>
          <p:nvPr/>
        </p:nvSpPr>
        <p:spPr>
          <a:xfrm>
            <a:off x="11240443" y="2083958"/>
            <a:ext cx="282271" cy="1716748"/>
          </a:xfrm>
          <a:prstGeom prst="rect">
            <a:avLst/>
          </a:prstGeom>
          <a:solidFill>
            <a:srgbClr val="D9D9D9">
              <a:alpha val="100000"/>
            </a:srgbClr>
          </a:solidFill>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25" name="tx357">
            <a:extLst>
              <a:ext uri="{FF2B5EF4-FFF2-40B4-BE49-F238E27FC236}">
                <a16:creationId xmlns:a16="http://schemas.microsoft.com/office/drawing/2014/main" id="{5F6249C6-6992-0431-B234-B02B8CF4AA48}"/>
              </a:ext>
            </a:extLst>
          </p:cNvPr>
          <p:cNvSpPr/>
          <p:nvPr/>
        </p:nvSpPr>
        <p:spPr>
          <a:xfrm rot="5400000">
            <a:off x="11222586" y="2874117"/>
            <a:ext cx="335769" cy="136427"/>
          </a:xfrm>
          <a:prstGeom prst="rect">
            <a:avLst/>
          </a:prstGeom>
          <a:noFill/>
        </p:spPr>
        <p:txBody>
          <a:bodyPr wrap="none" lIns="0" tIns="0" rIns="0" bIns="0" anchor="ctr" anchorCtr="1"/>
          <a:lstStyle/>
          <a:p>
            <a:pPr marL="0" marR="0" lvl="0" indent="0" algn="l" defTabSz="609585" rtl="0" eaLnBrk="1" fontAlgn="auto" latinLnBrk="0" hangingPunct="1">
              <a:lnSpc>
                <a:spcPts val="1173"/>
              </a:lnSpc>
              <a:spcBef>
                <a:spcPts val="0"/>
              </a:spcBef>
              <a:spcAft>
                <a:spcPts val="0"/>
              </a:spcAft>
              <a:buClrTx/>
              <a:buSzTx/>
              <a:buFontTx/>
              <a:buNone/>
              <a:tabLst/>
              <a:defRPr/>
            </a:pP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7.2</a:t>
            </a:r>
            <a:r>
              <a:rPr kumimoji="0" lang="en-US" sz="1173" b="0" i="0" u="none" strike="noStrike" kern="1200" cap="none" spc="0" normalizeH="0" baseline="0" noProof="0">
                <a:ln>
                  <a:noFill/>
                </a:ln>
                <a:solidFill>
                  <a:srgbClr val="1A1A1A">
                    <a:alpha val="100000"/>
                  </a:srgbClr>
                </a:solidFill>
                <a:effectLst/>
                <a:uLnTx/>
                <a:uFillTx/>
                <a:latin typeface="Arial"/>
                <a:ea typeface="+mn-ea"/>
                <a:cs typeface="Arial"/>
              </a:rPr>
              <a:t> </a:t>
            </a: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mg</a:t>
            </a:r>
          </a:p>
        </p:txBody>
      </p:sp>
      <p:sp>
        <p:nvSpPr>
          <p:cNvPr id="826" name="rc358">
            <a:extLst>
              <a:ext uri="{FF2B5EF4-FFF2-40B4-BE49-F238E27FC236}">
                <a16:creationId xmlns:a16="http://schemas.microsoft.com/office/drawing/2014/main" id="{E4F36799-37F1-95EF-009F-CADA537CADFA}"/>
              </a:ext>
            </a:extLst>
          </p:cNvPr>
          <p:cNvSpPr/>
          <p:nvPr/>
        </p:nvSpPr>
        <p:spPr>
          <a:xfrm>
            <a:off x="11240443" y="3800707"/>
            <a:ext cx="282271" cy="1291811"/>
          </a:xfrm>
          <a:prstGeom prst="rect">
            <a:avLst/>
          </a:prstGeom>
          <a:solidFill>
            <a:srgbClr val="D9D9D9">
              <a:alpha val="100000"/>
            </a:srgbClr>
          </a:solidFill>
          <a:ln w="9525" cap="rnd">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27" name="tx359">
            <a:extLst>
              <a:ext uri="{FF2B5EF4-FFF2-40B4-BE49-F238E27FC236}">
                <a16:creationId xmlns:a16="http://schemas.microsoft.com/office/drawing/2014/main" id="{9674AE72-05F1-ED1F-30FF-40940B387D8E}"/>
              </a:ext>
            </a:extLst>
          </p:cNvPr>
          <p:cNvSpPr/>
          <p:nvPr/>
        </p:nvSpPr>
        <p:spPr>
          <a:xfrm rot="5400000">
            <a:off x="11239367" y="4378399"/>
            <a:ext cx="302204" cy="136427"/>
          </a:xfrm>
          <a:prstGeom prst="rect">
            <a:avLst/>
          </a:prstGeom>
          <a:noFill/>
        </p:spPr>
        <p:txBody>
          <a:bodyPr wrap="none" lIns="0" tIns="0" rIns="0" bIns="0" anchor="ctr" anchorCtr="1"/>
          <a:lstStyle/>
          <a:p>
            <a:pPr marL="0" marR="0" lvl="0" indent="0" algn="l" defTabSz="609585" rtl="0" eaLnBrk="1" fontAlgn="auto" latinLnBrk="0" hangingPunct="1">
              <a:lnSpc>
                <a:spcPts val="1173"/>
              </a:lnSpc>
              <a:spcBef>
                <a:spcPts val="0"/>
              </a:spcBef>
              <a:spcAft>
                <a:spcPts val="0"/>
              </a:spcAft>
              <a:buClrTx/>
              <a:buSzTx/>
              <a:buFontTx/>
              <a:buNone/>
              <a:tabLst/>
              <a:defRPr/>
            </a:pP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15</a:t>
            </a:r>
            <a:r>
              <a:rPr kumimoji="0" lang="en-US" sz="1173" b="0" i="0" u="none" strike="noStrike" kern="1200" cap="none" spc="0" normalizeH="0" baseline="0" noProof="0">
                <a:ln>
                  <a:noFill/>
                </a:ln>
                <a:solidFill>
                  <a:srgbClr val="1A1A1A">
                    <a:alpha val="100000"/>
                  </a:srgbClr>
                </a:solidFill>
                <a:effectLst/>
                <a:uLnTx/>
                <a:uFillTx/>
                <a:latin typeface="Arial"/>
                <a:ea typeface="+mn-ea"/>
                <a:cs typeface="Arial"/>
              </a:rPr>
              <a:t> </a:t>
            </a:r>
            <a:r>
              <a:rPr kumimoji="0" sz="1173" b="0" i="0" u="none" strike="noStrike" kern="1200" cap="none" spc="0" normalizeH="0" baseline="0" noProof="0">
                <a:ln>
                  <a:noFill/>
                </a:ln>
                <a:solidFill>
                  <a:srgbClr val="1A1A1A">
                    <a:alpha val="100000"/>
                  </a:srgbClr>
                </a:solidFill>
                <a:effectLst/>
                <a:uLnTx/>
                <a:uFillTx/>
                <a:latin typeface="Arial"/>
                <a:ea typeface="+mn-ea"/>
                <a:cs typeface="Arial"/>
              </a:rPr>
              <a:t>mg</a:t>
            </a:r>
          </a:p>
        </p:txBody>
      </p:sp>
      <p:sp>
        <p:nvSpPr>
          <p:cNvPr id="828" name="pl360">
            <a:extLst>
              <a:ext uri="{FF2B5EF4-FFF2-40B4-BE49-F238E27FC236}">
                <a16:creationId xmlns:a16="http://schemas.microsoft.com/office/drawing/2014/main" id="{F1622A9B-D077-1E4D-5573-C8E66285D0C9}"/>
              </a:ext>
            </a:extLst>
          </p:cNvPr>
          <p:cNvSpPr/>
          <p:nvPr/>
        </p:nvSpPr>
        <p:spPr>
          <a:xfrm>
            <a:off x="1603923"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29" name="pl361">
            <a:extLst>
              <a:ext uri="{FF2B5EF4-FFF2-40B4-BE49-F238E27FC236}">
                <a16:creationId xmlns:a16="http://schemas.microsoft.com/office/drawing/2014/main" id="{CD7C5E78-F166-473D-A646-F0077B20ADC6}"/>
              </a:ext>
            </a:extLst>
          </p:cNvPr>
          <p:cNvSpPr/>
          <p:nvPr/>
        </p:nvSpPr>
        <p:spPr>
          <a:xfrm>
            <a:off x="3122099"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30" name="pl362">
            <a:extLst>
              <a:ext uri="{FF2B5EF4-FFF2-40B4-BE49-F238E27FC236}">
                <a16:creationId xmlns:a16="http://schemas.microsoft.com/office/drawing/2014/main" id="{DC5AF9A0-0EC4-CDAD-25B2-9C25FCF88D19}"/>
              </a:ext>
            </a:extLst>
          </p:cNvPr>
          <p:cNvSpPr/>
          <p:nvPr/>
        </p:nvSpPr>
        <p:spPr>
          <a:xfrm>
            <a:off x="4640275"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31" name="pl363">
            <a:extLst>
              <a:ext uri="{FF2B5EF4-FFF2-40B4-BE49-F238E27FC236}">
                <a16:creationId xmlns:a16="http://schemas.microsoft.com/office/drawing/2014/main" id="{646EF522-33FA-7572-3DF2-D21B33838C19}"/>
              </a:ext>
            </a:extLst>
          </p:cNvPr>
          <p:cNvSpPr/>
          <p:nvPr/>
        </p:nvSpPr>
        <p:spPr>
          <a:xfrm>
            <a:off x="6158451"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32" name="pl364">
            <a:extLst>
              <a:ext uri="{FF2B5EF4-FFF2-40B4-BE49-F238E27FC236}">
                <a16:creationId xmlns:a16="http://schemas.microsoft.com/office/drawing/2014/main" id="{9CA9FD28-C1FF-408E-91C6-4DC96BE7D00A}"/>
              </a:ext>
            </a:extLst>
          </p:cNvPr>
          <p:cNvSpPr/>
          <p:nvPr/>
        </p:nvSpPr>
        <p:spPr>
          <a:xfrm>
            <a:off x="7676625"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33" name="pl365">
            <a:extLst>
              <a:ext uri="{FF2B5EF4-FFF2-40B4-BE49-F238E27FC236}">
                <a16:creationId xmlns:a16="http://schemas.microsoft.com/office/drawing/2014/main" id="{B54A2390-D6D4-E268-9326-A218D35FF195}"/>
              </a:ext>
            </a:extLst>
          </p:cNvPr>
          <p:cNvSpPr/>
          <p:nvPr/>
        </p:nvSpPr>
        <p:spPr>
          <a:xfrm>
            <a:off x="9194801"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34" name="pl366">
            <a:extLst>
              <a:ext uri="{FF2B5EF4-FFF2-40B4-BE49-F238E27FC236}">
                <a16:creationId xmlns:a16="http://schemas.microsoft.com/office/drawing/2014/main" id="{59D22CE1-70C6-7F44-F403-329D6B0B9CD6}"/>
              </a:ext>
            </a:extLst>
          </p:cNvPr>
          <p:cNvSpPr/>
          <p:nvPr/>
        </p:nvSpPr>
        <p:spPr>
          <a:xfrm>
            <a:off x="10712977" y="5092519"/>
            <a:ext cx="0" cy="37611"/>
          </a:xfrm>
          <a:custGeom>
            <a:avLst/>
            <a:gdLst/>
            <a:ahLst/>
            <a:cxnLst/>
            <a:rect l="0" t="0" r="0" b="0"/>
            <a:pathLst>
              <a:path h="34794">
                <a:moveTo>
                  <a:pt x="0" y="34794"/>
                </a:moveTo>
                <a:lnTo>
                  <a:pt x="0"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3" name="pl385">
            <a:extLst>
              <a:ext uri="{FF2B5EF4-FFF2-40B4-BE49-F238E27FC236}">
                <a16:creationId xmlns:a16="http://schemas.microsoft.com/office/drawing/2014/main" id="{9AA69214-3DE9-4E76-7E38-33EA541AE7B2}"/>
              </a:ext>
            </a:extLst>
          </p:cNvPr>
          <p:cNvSpPr/>
          <p:nvPr/>
        </p:nvSpPr>
        <p:spPr>
          <a:xfrm>
            <a:off x="1099333" y="203296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4" name="pl386">
            <a:extLst>
              <a:ext uri="{FF2B5EF4-FFF2-40B4-BE49-F238E27FC236}">
                <a16:creationId xmlns:a16="http://schemas.microsoft.com/office/drawing/2014/main" id="{86179C35-B27A-1878-98A6-E71C3EB1625A}"/>
              </a:ext>
            </a:extLst>
          </p:cNvPr>
          <p:cNvSpPr/>
          <p:nvPr/>
        </p:nvSpPr>
        <p:spPr>
          <a:xfrm>
            <a:off x="1099333" y="1947976"/>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5" name="pl387">
            <a:extLst>
              <a:ext uri="{FF2B5EF4-FFF2-40B4-BE49-F238E27FC236}">
                <a16:creationId xmlns:a16="http://schemas.microsoft.com/office/drawing/2014/main" id="{0D6E53A3-C5F5-9DA5-EE98-C0650C11B527}"/>
              </a:ext>
            </a:extLst>
          </p:cNvPr>
          <p:cNvSpPr/>
          <p:nvPr/>
        </p:nvSpPr>
        <p:spPr>
          <a:xfrm>
            <a:off x="1099333" y="186298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6" name="pl388">
            <a:extLst>
              <a:ext uri="{FF2B5EF4-FFF2-40B4-BE49-F238E27FC236}">
                <a16:creationId xmlns:a16="http://schemas.microsoft.com/office/drawing/2014/main" id="{7154E0CD-DC73-A2EA-B1B8-3BEC7D897575}"/>
              </a:ext>
            </a:extLst>
          </p:cNvPr>
          <p:cNvSpPr/>
          <p:nvPr/>
        </p:nvSpPr>
        <p:spPr>
          <a:xfrm>
            <a:off x="1099333" y="1778003"/>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7" name="pl389">
            <a:extLst>
              <a:ext uri="{FF2B5EF4-FFF2-40B4-BE49-F238E27FC236}">
                <a16:creationId xmlns:a16="http://schemas.microsoft.com/office/drawing/2014/main" id="{D8860D21-1F9D-21A9-7F8E-6181CC035487}"/>
              </a:ext>
            </a:extLst>
          </p:cNvPr>
          <p:cNvSpPr/>
          <p:nvPr/>
        </p:nvSpPr>
        <p:spPr>
          <a:xfrm>
            <a:off x="1099333" y="169301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8" name="pl390">
            <a:extLst>
              <a:ext uri="{FF2B5EF4-FFF2-40B4-BE49-F238E27FC236}">
                <a16:creationId xmlns:a16="http://schemas.microsoft.com/office/drawing/2014/main" id="{92CF3D42-64B9-A41D-8E9D-874D8374B6C9}"/>
              </a:ext>
            </a:extLst>
          </p:cNvPr>
          <p:cNvSpPr/>
          <p:nvPr/>
        </p:nvSpPr>
        <p:spPr>
          <a:xfrm>
            <a:off x="1099333" y="160802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59" name="pl391">
            <a:extLst>
              <a:ext uri="{FF2B5EF4-FFF2-40B4-BE49-F238E27FC236}">
                <a16:creationId xmlns:a16="http://schemas.microsoft.com/office/drawing/2014/main" id="{66012860-048E-6CD6-C1D3-AAAA57DBC78A}"/>
              </a:ext>
            </a:extLst>
          </p:cNvPr>
          <p:cNvSpPr/>
          <p:nvPr/>
        </p:nvSpPr>
        <p:spPr>
          <a:xfrm>
            <a:off x="1099333" y="152303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60" name="pl392">
            <a:extLst>
              <a:ext uri="{FF2B5EF4-FFF2-40B4-BE49-F238E27FC236}">
                <a16:creationId xmlns:a16="http://schemas.microsoft.com/office/drawing/2014/main" id="{A2272B9F-8CAD-9BD3-A009-BACB8FE6C548}"/>
              </a:ext>
            </a:extLst>
          </p:cNvPr>
          <p:cNvSpPr/>
          <p:nvPr/>
        </p:nvSpPr>
        <p:spPr>
          <a:xfrm>
            <a:off x="1099333" y="1438052"/>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61" name="pl393">
            <a:extLst>
              <a:ext uri="{FF2B5EF4-FFF2-40B4-BE49-F238E27FC236}">
                <a16:creationId xmlns:a16="http://schemas.microsoft.com/office/drawing/2014/main" id="{D87286D5-8175-925C-B044-F8EF672D7C77}"/>
              </a:ext>
            </a:extLst>
          </p:cNvPr>
          <p:cNvSpPr/>
          <p:nvPr/>
        </p:nvSpPr>
        <p:spPr>
          <a:xfrm>
            <a:off x="1099333" y="1353064"/>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62" name="pl394">
            <a:extLst>
              <a:ext uri="{FF2B5EF4-FFF2-40B4-BE49-F238E27FC236}">
                <a16:creationId xmlns:a16="http://schemas.microsoft.com/office/drawing/2014/main" id="{C87F2D0B-93F6-6377-6535-5BAD3B9A66E1}"/>
              </a:ext>
            </a:extLst>
          </p:cNvPr>
          <p:cNvSpPr/>
          <p:nvPr/>
        </p:nvSpPr>
        <p:spPr>
          <a:xfrm>
            <a:off x="1099333" y="126807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63" name="pl395">
            <a:extLst>
              <a:ext uri="{FF2B5EF4-FFF2-40B4-BE49-F238E27FC236}">
                <a16:creationId xmlns:a16="http://schemas.microsoft.com/office/drawing/2014/main" id="{4DF14FB9-D511-1C05-7601-7650A086FE6E}"/>
              </a:ext>
            </a:extLst>
          </p:cNvPr>
          <p:cNvSpPr/>
          <p:nvPr/>
        </p:nvSpPr>
        <p:spPr>
          <a:xfrm>
            <a:off x="1099333" y="1183088"/>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4" name="pl416">
            <a:extLst>
              <a:ext uri="{FF2B5EF4-FFF2-40B4-BE49-F238E27FC236}">
                <a16:creationId xmlns:a16="http://schemas.microsoft.com/office/drawing/2014/main" id="{21E634A6-623C-CADD-4496-6DDD1F60F72D}"/>
              </a:ext>
            </a:extLst>
          </p:cNvPr>
          <p:cNvSpPr/>
          <p:nvPr/>
        </p:nvSpPr>
        <p:spPr>
          <a:xfrm>
            <a:off x="1099333" y="3749713"/>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5" name="pl417">
            <a:extLst>
              <a:ext uri="{FF2B5EF4-FFF2-40B4-BE49-F238E27FC236}">
                <a16:creationId xmlns:a16="http://schemas.microsoft.com/office/drawing/2014/main" id="{C5286D4E-E9DF-938E-F4C5-D16B1D698E0E}"/>
              </a:ext>
            </a:extLst>
          </p:cNvPr>
          <p:cNvSpPr/>
          <p:nvPr/>
        </p:nvSpPr>
        <p:spPr>
          <a:xfrm>
            <a:off x="1099333" y="366472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6" name="pl418">
            <a:extLst>
              <a:ext uri="{FF2B5EF4-FFF2-40B4-BE49-F238E27FC236}">
                <a16:creationId xmlns:a16="http://schemas.microsoft.com/office/drawing/2014/main" id="{06E927C3-A9E2-2EC4-934E-D97C6FF8A44E}"/>
              </a:ext>
            </a:extLst>
          </p:cNvPr>
          <p:cNvSpPr/>
          <p:nvPr/>
        </p:nvSpPr>
        <p:spPr>
          <a:xfrm>
            <a:off x="1099333" y="357973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7" name="pl419">
            <a:extLst>
              <a:ext uri="{FF2B5EF4-FFF2-40B4-BE49-F238E27FC236}">
                <a16:creationId xmlns:a16="http://schemas.microsoft.com/office/drawing/2014/main" id="{604585CC-1C8B-73DC-3A51-B8FDAE59F7D7}"/>
              </a:ext>
            </a:extLst>
          </p:cNvPr>
          <p:cNvSpPr/>
          <p:nvPr/>
        </p:nvSpPr>
        <p:spPr>
          <a:xfrm>
            <a:off x="1099333" y="3494752"/>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8" name="pl420">
            <a:extLst>
              <a:ext uri="{FF2B5EF4-FFF2-40B4-BE49-F238E27FC236}">
                <a16:creationId xmlns:a16="http://schemas.microsoft.com/office/drawing/2014/main" id="{921261C3-98AB-9BF5-0025-D313676BD94E}"/>
              </a:ext>
            </a:extLst>
          </p:cNvPr>
          <p:cNvSpPr/>
          <p:nvPr/>
        </p:nvSpPr>
        <p:spPr>
          <a:xfrm>
            <a:off x="1099333" y="3409764"/>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89" name="pl421">
            <a:extLst>
              <a:ext uri="{FF2B5EF4-FFF2-40B4-BE49-F238E27FC236}">
                <a16:creationId xmlns:a16="http://schemas.microsoft.com/office/drawing/2014/main" id="{1EAD57A9-D46A-9618-4867-365519A18995}"/>
              </a:ext>
            </a:extLst>
          </p:cNvPr>
          <p:cNvSpPr/>
          <p:nvPr/>
        </p:nvSpPr>
        <p:spPr>
          <a:xfrm>
            <a:off x="1099333" y="3324776"/>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0" name="pl422">
            <a:extLst>
              <a:ext uri="{FF2B5EF4-FFF2-40B4-BE49-F238E27FC236}">
                <a16:creationId xmlns:a16="http://schemas.microsoft.com/office/drawing/2014/main" id="{5D376219-54F4-B6E3-63FE-14198BA7B981}"/>
              </a:ext>
            </a:extLst>
          </p:cNvPr>
          <p:cNvSpPr/>
          <p:nvPr/>
        </p:nvSpPr>
        <p:spPr>
          <a:xfrm>
            <a:off x="1099333" y="3239788"/>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1" name="pl423">
            <a:extLst>
              <a:ext uri="{FF2B5EF4-FFF2-40B4-BE49-F238E27FC236}">
                <a16:creationId xmlns:a16="http://schemas.microsoft.com/office/drawing/2014/main" id="{6C0424C0-E7D4-4FAA-3209-906743C1FAB5}"/>
              </a:ext>
            </a:extLst>
          </p:cNvPr>
          <p:cNvSpPr/>
          <p:nvPr/>
        </p:nvSpPr>
        <p:spPr>
          <a:xfrm>
            <a:off x="1099333" y="3154801"/>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2" name="pl424">
            <a:extLst>
              <a:ext uri="{FF2B5EF4-FFF2-40B4-BE49-F238E27FC236}">
                <a16:creationId xmlns:a16="http://schemas.microsoft.com/office/drawing/2014/main" id="{31635209-4836-0BFF-F676-9B72267EAB9B}"/>
              </a:ext>
            </a:extLst>
          </p:cNvPr>
          <p:cNvSpPr/>
          <p:nvPr/>
        </p:nvSpPr>
        <p:spPr>
          <a:xfrm>
            <a:off x="1099333" y="3069813"/>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3" name="pl425">
            <a:extLst>
              <a:ext uri="{FF2B5EF4-FFF2-40B4-BE49-F238E27FC236}">
                <a16:creationId xmlns:a16="http://schemas.microsoft.com/office/drawing/2014/main" id="{201ECC6C-6D9A-B79D-1F4B-4578A7EEDEA8}"/>
              </a:ext>
            </a:extLst>
          </p:cNvPr>
          <p:cNvSpPr/>
          <p:nvPr/>
        </p:nvSpPr>
        <p:spPr>
          <a:xfrm>
            <a:off x="1099333" y="2984824"/>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4" name="pl426">
            <a:extLst>
              <a:ext uri="{FF2B5EF4-FFF2-40B4-BE49-F238E27FC236}">
                <a16:creationId xmlns:a16="http://schemas.microsoft.com/office/drawing/2014/main" id="{73BA4A68-50D8-2058-6902-F2DC289FB172}"/>
              </a:ext>
            </a:extLst>
          </p:cNvPr>
          <p:cNvSpPr/>
          <p:nvPr/>
        </p:nvSpPr>
        <p:spPr>
          <a:xfrm>
            <a:off x="1099333" y="289983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5" name="pl427">
            <a:extLst>
              <a:ext uri="{FF2B5EF4-FFF2-40B4-BE49-F238E27FC236}">
                <a16:creationId xmlns:a16="http://schemas.microsoft.com/office/drawing/2014/main" id="{B6E54409-B243-9E4F-04BF-960BC0589F7D}"/>
              </a:ext>
            </a:extLst>
          </p:cNvPr>
          <p:cNvSpPr/>
          <p:nvPr/>
        </p:nvSpPr>
        <p:spPr>
          <a:xfrm>
            <a:off x="1099333" y="2814851"/>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6" name="pl428">
            <a:extLst>
              <a:ext uri="{FF2B5EF4-FFF2-40B4-BE49-F238E27FC236}">
                <a16:creationId xmlns:a16="http://schemas.microsoft.com/office/drawing/2014/main" id="{C759DA85-C219-AF1E-91A5-790E002F5614}"/>
              </a:ext>
            </a:extLst>
          </p:cNvPr>
          <p:cNvSpPr/>
          <p:nvPr/>
        </p:nvSpPr>
        <p:spPr>
          <a:xfrm>
            <a:off x="1099333" y="2729864"/>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7" name="pl429">
            <a:extLst>
              <a:ext uri="{FF2B5EF4-FFF2-40B4-BE49-F238E27FC236}">
                <a16:creationId xmlns:a16="http://schemas.microsoft.com/office/drawing/2014/main" id="{5C5FE83E-18E7-EC77-ED00-F1CA5E660FD7}"/>
              </a:ext>
            </a:extLst>
          </p:cNvPr>
          <p:cNvSpPr/>
          <p:nvPr/>
        </p:nvSpPr>
        <p:spPr>
          <a:xfrm>
            <a:off x="1099333" y="2644876"/>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8" name="pl430">
            <a:extLst>
              <a:ext uri="{FF2B5EF4-FFF2-40B4-BE49-F238E27FC236}">
                <a16:creationId xmlns:a16="http://schemas.microsoft.com/office/drawing/2014/main" id="{78F0A4C8-BCBD-C5B9-E215-801FB8D3144D}"/>
              </a:ext>
            </a:extLst>
          </p:cNvPr>
          <p:cNvSpPr/>
          <p:nvPr/>
        </p:nvSpPr>
        <p:spPr>
          <a:xfrm>
            <a:off x="1099333" y="255988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899" name="pl431">
            <a:extLst>
              <a:ext uri="{FF2B5EF4-FFF2-40B4-BE49-F238E27FC236}">
                <a16:creationId xmlns:a16="http://schemas.microsoft.com/office/drawing/2014/main" id="{3790B294-CBD3-5359-D838-614035F4AA46}"/>
              </a:ext>
            </a:extLst>
          </p:cNvPr>
          <p:cNvSpPr/>
          <p:nvPr/>
        </p:nvSpPr>
        <p:spPr>
          <a:xfrm>
            <a:off x="1099333" y="2474900"/>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00" name="pl432">
            <a:extLst>
              <a:ext uri="{FF2B5EF4-FFF2-40B4-BE49-F238E27FC236}">
                <a16:creationId xmlns:a16="http://schemas.microsoft.com/office/drawing/2014/main" id="{4B46FE9A-444F-E3E6-C98C-8F68708F5633}"/>
              </a:ext>
            </a:extLst>
          </p:cNvPr>
          <p:cNvSpPr/>
          <p:nvPr/>
        </p:nvSpPr>
        <p:spPr>
          <a:xfrm>
            <a:off x="1099333" y="2389912"/>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01" name="pl433">
            <a:extLst>
              <a:ext uri="{FF2B5EF4-FFF2-40B4-BE49-F238E27FC236}">
                <a16:creationId xmlns:a16="http://schemas.microsoft.com/office/drawing/2014/main" id="{1304C5F0-FBE3-FD28-D71C-7DAF4648B24C}"/>
              </a:ext>
            </a:extLst>
          </p:cNvPr>
          <p:cNvSpPr/>
          <p:nvPr/>
        </p:nvSpPr>
        <p:spPr>
          <a:xfrm>
            <a:off x="1099333" y="230492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02" name="pl434">
            <a:extLst>
              <a:ext uri="{FF2B5EF4-FFF2-40B4-BE49-F238E27FC236}">
                <a16:creationId xmlns:a16="http://schemas.microsoft.com/office/drawing/2014/main" id="{6C1C4F8D-1C00-E643-2C31-22AC49147BCC}"/>
              </a:ext>
            </a:extLst>
          </p:cNvPr>
          <p:cNvSpPr/>
          <p:nvPr/>
        </p:nvSpPr>
        <p:spPr>
          <a:xfrm>
            <a:off x="1099333" y="221993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03" name="pl435">
            <a:extLst>
              <a:ext uri="{FF2B5EF4-FFF2-40B4-BE49-F238E27FC236}">
                <a16:creationId xmlns:a16="http://schemas.microsoft.com/office/drawing/2014/main" id="{CF695530-4CC9-7AE0-D2A4-92564F1AA779}"/>
              </a:ext>
            </a:extLst>
          </p:cNvPr>
          <p:cNvSpPr/>
          <p:nvPr/>
        </p:nvSpPr>
        <p:spPr>
          <a:xfrm>
            <a:off x="1099333" y="213494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19" name="pl451">
            <a:extLst>
              <a:ext uri="{FF2B5EF4-FFF2-40B4-BE49-F238E27FC236}">
                <a16:creationId xmlns:a16="http://schemas.microsoft.com/office/drawing/2014/main" id="{CD4F916C-8F85-60CD-900C-B88B1CB8473E}"/>
              </a:ext>
            </a:extLst>
          </p:cNvPr>
          <p:cNvSpPr/>
          <p:nvPr/>
        </p:nvSpPr>
        <p:spPr>
          <a:xfrm>
            <a:off x="1099333" y="504152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0" name="pl452">
            <a:extLst>
              <a:ext uri="{FF2B5EF4-FFF2-40B4-BE49-F238E27FC236}">
                <a16:creationId xmlns:a16="http://schemas.microsoft.com/office/drawing/2014/main" id="{C5C71FF6-D5EC-C2BD-EF9E-FBFF4BC46394}"/>
              </a:ext>
            </a:extLst>
          </p:cNvPr>
          <p:cNvSpPr/>
          <p:nvPr/>
        </p:nvSpPr>
        <p:spPr>
          <a:xfrm>
            <a:off x="1099333" y="495653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1" name="pl453">
            <a:extLst>
              <a:ext uri="{FF2B5EF4-FFF2-40B4-BE49-F238E27FC236}">
                <a16:creationId xmlns:a16="http://schemas.microsoft.com/office/drawing/2014/main" id="{4074CD6C-CBD7-0F92-AD2E-CC6DDCA4214F}"/>
              </a:ext>
            </a:extLst>
          </p:cNvPr>
          <p:cNvSpPr/>
          <p:nvPr/>
        </p:nvSpPr>
        <p:spPr>
          <a:xfrm>
            <a:off x="1099333" y="487154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2" name="pl454">
            <a:extLst>
              <a:ext uri="{FF2B5EF4-FFF2-40B4-BE49-F238E27FC236}">
                <a16:creationId xmlns:a16="http://schemas.microsoft.com/office/drawing/2014/main" id="{F63DDF73-4E7B-069A-DC07-1C35ECF9670D}"/>
              </a:ext>
            </a:extLst>
          </p:cNvPr>
          <p:cNvSpPr/>
          <p:nvPr/>
        </p:nvSpPr>
        <p:spPr>
          <a:xfrm>
            <a:off x="1099333" y="4786563"/>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3" name="pl455">
            <a:extLst>
              <a:ext uri="{FF2B5EF4-FFF2-40B4-BE49-F238E27FC236}">
                <a16:creationId xmlns:a16="http://schemas.microsoft.com/office/drawing/2014/main" id="{D2C0971E-C09F-67ED-492D-56C9F0C2F9DC}"/>
              </a:ext>
            </a:extLst>
          </p:cNvPr>
          <p:cNvSpPr/>
          <p:nvPr/>
        </p:nvSpPr>
        <p:spPr>
          <a:xfrm>
            <a:off x="1099333" y="4701573"/>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4" name="pl456">
            <a:extLst>
              <a:ext uri="{FF2B5EF4-FFF2-40B4-BE49-F238E27FC236}">
                <a16:creationId xmlns:a16="http://schemas.microsoft.com/office/drawing/2014/main" id="{16E32BBE-A32F-FD2F-F385-DF788765A437}"/>
              </a:ext>
            </a:extLst>
          </p:cNvPr>
          <p:cNvSpPr/>
          <p:nvPr/>
        </p:nvSpPr>
        <p:spPr>
          <a:xfrm>
            <a:off x="1099333" y="461658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5" name="pl457">
            <a:extLst>
              <a:ext uri="{FF2B5EF4-FFF2-40B4-BE49-F238E27FC236}">
                <a16:creationId xmlns:a16="http://schemas.microsoft.com/office/drawing/2014/main" id="{3B886F83-C483-781F-D4B6-7859F796E34B}"/>
              </a:ext>
            </a:extLst>
          </p:cNvPr>
          <p:cNvSpPr/>
          <p:nvPr/>
        </p:nvSpPr>
        <p:spPr>
          <a:xfrm>
            <a:off x="1099333" y="4531600"/>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6" name="pl458">
            <a:extLst>
              <a:ext uri="{FF2B5EF4-FFF2-40B4-BE49-F238E27FC236}">
                <a16:creationId xmlns:a16="http://schemas.microsoft.com/office/drawing/2014/main" id="{2108B170-7FCD-6DDC-A2AD-68C41C720772}"/>
              </a:ext>
            </a:extLst>
          </p:cNvPr>
          <p:cNvSpPr/>
          <p:nvPr/>
        </p:nvSpPr>
        <p:spPr>
          <a:xfrm>
            <a:off x="1099333" y="4446612"/>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7" name="pl459">
            <a:extLst>
              <a:ext uri="{FF2B5EF4-FFF2-40B4-BE49-F238E27FC236}">
                <a16:creationId xmlns:a16="http://schemas.microsoft.com/office/drawing/2014/main" id="{CD47B2FE-3820-7167-0483-B3675C734600}"/>
              </a:ext>
            </a:extLst>
          </p:cNvPr>
          <p:cNvSpPr/>
          <p:nvPr/>
        </p:nvSpPr>
        <p:spPr>
          <a:xfrm>
            <a:off x="1099333" y="4361624"/>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8" name="pl460">
            <a:extLst>
              <a:ext uri="{FF2B5EF4-FFF2-40B4-BE49-F238E27FC236}">
                <a16:creationId xmlns:a16="http://schemas.microsoft.com/office/drawing/2014/main" id="{03F7782F-37BD-1F4F-B6E7-1FDD81813801}"/>
              </a:ext>
            </a:extLst>
          </p:cNvPr>
          <p:cNvSpPr/>
          <p:nvPr/>
        </p:nvSpPr>
        <p:spPr>
          <a:xfrm>
            <a:off x="1099333" y="4276636"/>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29" name="pl461">
            <a:extLst>
              <a:ext uri="{FF2B5EF4-FFF2-40B4-BE49-F238E27FC236}">
                <a16:creationId xmlns:a16="http://schemas.microsoft.com/office/drawing/2014/main" id="{44E3BDC7-2455-5261-37F8-84FAAF674D4C}"/>
              </a:ext>
            </a:extLst>
          </p:cNvPr>
          <p:cNvSpPr/>
          <p:nvPr/>
        </p:nvSpPr>
        <p:spPr>
          <a:xfrm>
            <a:off x="1099333" y="419164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30" name="pl462">
            <a:extLst>
              <a:ext uri="{FF2B5EF4-FFF2-40B4-BE49-F238E27FC236}">
                <a16:creationId xmlns:a16="http://schemas.microsoft.com/office/drawing/2014/main" id="{60323FA8-0270-2947-2675-D3216A8BE3DA}"/>
              </a:ext>
            </a:extLst>
          </p:cNvPr>
          <p:cNvSpPr/>
          <p:nvPr/>
        </p:nvSpPr>
        <p:spPr>
          <a:xfrm>
            <a:off x="1099333" y="4106661"/>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31" name="pl463">
            <a:extLst>
              <a:ext uri="{FF2B5EF4-FFF2-40B4-BE49-F238E27FC236}">
                <a16:creationId xmlns:a16="http://schemas.microsoft.com/office/drawing/2014/main" id="{7B9E35A7-A9F7-E825-7191-929CE83E4B29}"/>
              </a:ext>
            </a:extLst>
          </p:cNvPr>
          <p:cNvSpPr/>
          <p:nvPr/>
        </p:nvSpPr>
        <p:spPr>
          <a:xfrm>
            <a:off x="1099333" y="4021675"/>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32" name="pl464">
            <a:extLst>
              <a:ext uri="{FF2B5EF4-FFF2-40B4-BE49-F238E27FC236}">
                <a16:creationId xmlns:a16="http://schemas.microsoft.com/office/drawing/2014/main" id="{2AA39B3B-41EF-E552-E130-A8370807F08C}"/>
              </a:ext>
            </a:extLst>
          </p:cNvPr>
          <p:cNvSpPr/>
          <p:nvPr/>
        </p:nvSpPr>
        <p:spPr>
          <a:xfrm>
            <a:off x="1099333" y="3936687"/>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33" name="pl465">
            <a:extLst>
              <a:ext uri="{FF2B5EF4-FFF2-40B4-BE49-F238E27FC236}">
                <a16:creationId xmlns:a16="http://schemas.microsoft.com/office/drawing/2014/main" id="{AC188DE1-20B9-AD76-059F-674145A63C76}"/>
              </a:ext>
            </a:extLst>
          </p:cNvPr>
          <p:cNvSpPr/>
          <p:nvPr/>
        </p:nvSpPr>
        <p:spPr>
          <a:xfrm>
            <a:off x="1099333" y="3851699"/>
            <a:ext cx="45711" cy="0"/>
          </a:xfrm>
          <a:custGeom>
            <a:avLst/>
            <a:gdLst/>
            <a:ahLst/>
            <a:cxnLst/>
            <a:rect l="0" t="0" r="0" b="0"/>
            <a:pathLst>
              <a:path w="34794">
                <a:moveTo>
                  <a:pt x="0" y="0"/>
                </a:moveTo>
                <a:lnTo>
                  <a:pt x="34794" y="0"/>
                </a:lnTo>
              </a:path>
            </a:pathLst>
          </a:custGeom>
          <a:ln w="9525" cap="flat">
            <a:solidFill>
              <a:srgbClr val="333333">
                <a:alpha val="100000"/>
              </a:srgbClr>
            </a:solidFill>
            <a:prstDash val="solid"/>
            <a:round/>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36" name="rc468">
            <a:extLst>
              <a:ext uri="{FF2B5EF4-FFF2-40B4-BE49-F238E27FC236}">
                <a16:creationId xmlns:a16="http://schemas.microsoft.com/office/drawing/2014/main" id="{281E8E7B-207E-9A3E-8D52-ADE03594677C}"/>
              </a:ext>
            </a:extLst>
          </p:cNvPr>
          <p:cNvSpPr/>
          <p:nvPr/>
        </p:nvSpPr>
        <p:spPr>
          <a:xfrm>
            <a:off x="9690335" y="3213573"/>
            <a:ext cx="1320269" cy="1879084"/>
          </a:xfrm>
          <a:prstGeom prst="rect">
            <a:avLst/>
          </a:prstGeom>
          <a:solidFill>
            <a:srgbClr val="FFFFFF">
              <a:alpha val="100000"/>
            </a:srgbClr>
          </a:solidFill>
          <a:ln w="6350">
            <a:solidFill>
              <a:schemeClr val="accent6"/>
            </a:solidFill>
          </a:ln>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946" name="tx478">
            <a:extLst>
              <a:ext uri="{FF2B5EF4-FFF2-40B4-BE49-F238E27FC236}">
                <a16:creationId xmlns:a16="http://schemas.microsoft.com/office/drawing/2014/main" id="{028B7DC1-A9A1-243F-6432-4CD1473D6B6A}"/>
              </a:ext>
            </a:extLst>
          </p:cNvPr>
          <p:cNvSpPr/>
          <p:nvPr/>
        </p:nvSpPr>
        <p:spPr>
          <a:xfrm>
            <a:off x="9876813" y="4521294"/>
            <a:ext cx="100833" cy="69140"/>
          </a:xfrm>
          <a:prstGeom prst="rect">
            <a:avLst/>
          </a:prstGeom>
          <a:noFill/>
        </p:spPr>
        <p:txBody>
          <a:bodyPr wrap="squar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2" name="rc301">
            <a:extLst>
              <a:ext uri="{FF2B5EF4-FFF2-40B4-BE49-F238E27FC236}">
                <a16:creationId xmlns:a16="http://schemas.microsoft.com/office/drawing/2014/main" id="{58CA529D-4F86-319E-EAE9-B29B41EB89C8}"/>
              </a:ext>
            </a:extLst>
          </p:cNvPr>
          <p:cNvSpPr/>
          <p:nvPr/>
        </p:nvSpPr>
        <p:spPr>
          <a:xfrm>
            <a:off x="9808392" y="3352488"/>
            <a:ext cx="170688" cy="85344"/>
          </a:xfrm>
          <a:prstGeom prst="rect">
            <a:avLst/>
          </a:prstGeom>
          <a:solidFill>
            <a:srgbClr val="8DEEEE">
              <a:alpha val="100000"/>
            </a:srgbClr>
          </a:solidFill>
        </p:spPr>
        <p:txBody>
          <a:bodyPr wrap="square"/>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Box 20">
            <a:extLst>
              <a:ext uri="{FF2B5EF4-FFF2-40B4-BE49-F238E27FC236}">
                <a16:creationId xmlns:a16="http://schemas.microsoft.com/office/drawing/2014/main" id="{4F69B38F-83A0-887C-FC0D-7D78AB334DFE}"/>
              </a:ext>
            </a:extLst>
          </p:cNvPr>
          <p:cNvSpPr txBox="1"/>
          <p:nvPr/>
        </p:nvSpPr>
        <p:spPr>
          <a:xfrm>
            <a:off x="1417030" y="5089863"/>
            <a:ext cx="373937"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0</a:t>
            </a:r>
          </a:p>
        </p:txBody>
      </p:sp>
      <p:sp>
        <p:nvSpPr>
          <p:cNvPr id="22" name="TextBox 21">
            <a:extLst>
              <a:ext uri="{FF2B5EF4-FFF2-40B4-BE49-F238E27FC236}">
                <a16:creationId xmlns:a16="http://schemas.microsoft.com/office/drawing/2014/main" id="{C9F226E9-2471-52B3-87F1-9069130F5A20}"/>
              </a:ext>
            </a:extLst>
          </p:cNvPr>
          <p:cNvSpPr txBox="1"/>
          <p:nvPr/>
        </p:nvSpPr>
        <p:spPr>
          <a:xfrm>
            <a:off x="2935130" y="5089863"/>
            <a:ext cx="373937"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4</a:t>
            </a:r>
          </a:p>
        </p:txBody>
      </p:sp>
      <p:sp>
        <p:nvSpPr>
          <p:cNvPr id="23" name="TextBox 22">
            <a:extLst>
              <a:ext uri="{FF2B5EF4-FFF2-40B4-BE49-F238E27FC236}">
                <a16:creationId xmlns:a16="http://schemas.microsoft.com/office/drawing/2014/main" id="{4504B90A-4B83-5239-F227-9FF4CC4CD20A}"/>
              </a:ext>
            </a:extLst>
          </p:cNvPr>
          <p:cNvSpPr txBox="1"/>
          <p:nvPr/>
        </p:nvSpPr>
        <p:spPr>
          <a:xfrm>
            <a:off x="4452204" y="5089863"/>
            <a:ext cx="373937"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8</a:t>
            </a:r>
          </a:p>
        </p:txBody>
      </p:sp>
      <p:sp>
        <p:nvSpPr>
          <p:cNvPr id="24" name="TextBox 23">
            <a:extLst>
              <a:ext uri="{FF2B5EF4-FFF2-40B4-BE49-F238E27FC236}">
                <a16:creationId xmlns:a16="http://schemas.microsoft.com/office/drawing/2014/main" id="{101A6FFA-1A91-D4B6-6AA8-980B5CBF993C}"/>
              </a:ext>
            </a:extLst>
          </p:cNvPr>
          <p:cNvSpPr txBox="1"/>
          <p:nvPr/>
        </p:nvSpPr>
        <p:spPr>
          <a:xfrm>
            <a:off x="5934643" y="5089864"/>
            <a:ext cx="428519"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12</a:t>
            </a:r>
          </a:p>
        </p:txBody>
      </p:sp>
      <p:sp>
        <p:nvSpPr>
          <p:cNvPr id="25" name="TextBox 24">
            <a:extLst>
              <a:ext uri="{FF2B5EF4-FFF2-40B4-BE49-F238E27FC236}">
                <a16:creationId xmlns:a16="http://schemas.microsoft.com/office/drawing/2014/main" id="{4E311800-5C81-DF23-79B6-80838DE90D31}"/>
              </a:ext>
            </a:extLst>
          </p:cNvPr>
          <p:cNvSpPr txBox="1"/>
          <p:nvPr/>
        </p:nvSpPr>
        <p:spPr>
          <a:xfrm>
            <a:off x="7465570" y="5089864"/>
            <a:ext cx="428519"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16</a:t>
            </a:r>
          </a:p>
        </p:txBody>
      </p:sp>
      <p:sp>
        <p:nvSpPr>
          <p:cNvPr id="26" name="TextBox 25">
            <a:extLst>
              <a:ext uri="{FF2B5EF4-FFF2-40B4-BE49-F238E27FC236}">
                <a16:creationId xmlns:a16="http://schemas.microsoft.com/office/drawing/2014/main" id="{DAA7420D-F451-72C5-789C-D4ABB53D3C63}"/>
              </a:ext>
            </a:extLst>
          </p:cNvPr>
          <p:cNvSpPr txBox="1"/>
          <p:nvPr/>
        </p:nvSpPr>
        <p:spPr>
          <a:xfrm>
            <a:off x="8982643" y="5089864"/>
            <a:ext cx="428519"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20</a:t>
            </a:r>
          </a:p>
        </p:txBody>
      </p:sp>
      <p:sp>
        <p:nvSpPr>
          <p:cNvPr id="27" name="TextBox 26">
            <a:extLst>
              <a:ext uri="{FF2B5EF4-FFF2-40B4-BE49-F238E27FC236}">
                <a16:creationId xmlns:a16="http://schemas.microsoft.com/office/drawing/2014/main" id="{2BBEE7E3-5CB2-B6C4-5BAA-C3F45464CAF3}"/>
              </a:ext>
            </a:extLst>
          </p:cNvPr>
          <p:cNvSpPr txBox="1"/>
          <p:nvPr/>
        </p:nvSpPr>
        <p:spPr>
          <a:xfrm>
            <a:off x="10499715" y="5089864"/>
            <a:ext cx="428519" cy="27699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24</a:t>
            </a:r>
          </a:p>
        </p:txBody>
      </p:sp>
      <p:sp>
        <p:nvSpPr>
          <p:cNvPr id="28" name="tx467">
            <a:extLst>
              <a:ext uri="{FF2B5EF4-FFF2-40B4-BE49-F238E27FC236}">
                <a16:creationId xmlns:a16="http://schemas.microsoft.com/office/drawing/2014/main" id="{1A92817E-6801-6C93-A8C8-219F197256E2}"/>
              </a:ext>
            </a:extLst>
          </p:cNvPr>
          <p:cNvSpPr/>
          <p:nvPr/>
        </p:nvSpPr>
        <p:spPr>
          <a:xfrm>
            <a:off x="1145041" y="5335665"/>
            <a:ext cx="10095391" cy="254963"/>
          </a:xfrm>
          <a:prstGeom prst="rect">
            <a:avLst/>
          </a:prstGeom>
          <a:noFill/>
        </p:spPr>
        <p:txBody>
          <a:bodyPr wrap="none" lIns="0" tIns="0" rIns="0" bIns="0" anchor="ctr" anchorCtr="1"/>
          <a:lstStyle/>
          <a:p>
            <a:pPr marL="0" marR="0" lvl="0" indent="0" algn="l" defTabSz="609585" rtl="0" eaLnBrk="1" fontAlgn="auto" latinLnBrk="0" hangingPunct="1">
              <a:lnSpc>
                <a:spcPts val="1467"/>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a:ea typeface="+mn-ea"/>
                <a:cs typeface="Arial"/>
              </a:rPr>
              <a:t>Treatment Duration (months)</a:t>
            </a:r>
          </a:p>
        </p:txBody>
      </p:sp>
      <p:sp>
        <p:nvSpPr>
          <p:cNvPr id="29" name="TextBox 28">
            <a:extLst>
              <a:ext uri="{FF2B5EF4-FFF2-40B4-BE49-F238E27FC236}">
                <a16:creationId xmlns:a16="http://schemas.microsoft.com/office/drawing/2014/main" id="{F62B1BD3-53D7-A2AC-8430-7527CF7A8B45}"/>
              </a:ext>
            </a:extLst>
          </p:cNvPr>
          <p:cNvSpPr txBox="1"/>
          <p:nvPr/>
        </p:nvSpPr>
        <p:spPr>
          <a:xfrm>
            <a:off x="10054399" y="3271771"/>
            <a:ext cx="1186043" cy="1746184"/>
          </a:xfrm>
          <a:prstGeom prst="rect">
            <a:avLst/>
          </a:prstGeom>
          <a:noFill/>
        </p:spPr>
        <p:txBody>
          <a:bodyPr wrap="square" lIns="0" rtlCol="0">
            <a:spAutoFit/>
          </a:bodyPr>
          <a:lstStyle/>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err="1">
                <a:ln>
                  <a:noFill/>
                </a:ln>
                <a:solidFill>
                  <a:srgbClr val="000000"/>
                </a:solidFill>
                <a:effectLst/>
                <a:uLnTx/>
                <a:uFillTx/>
                <a:latin typeface="Arial"/>
                <a:ea typeface="+mn-ea"/>
                <a:cs typeface="+mn-cs"/>
              </a:rPr>
              <a:t>MRD</a:t>
            </a:r>
            <a:r>
              <a:rPr kumimoji="0" lang="en-US" sz="867" b="0" i="0" u="none" strike="noStrike" kern="1200" cap="none" spc="0" normalizeH="0" baseline="0" noProof="0">
                <a:ln>
                  <a:noFill/>
                </a:ln>
                <a:solidFill>
                  <a:srgbClr val="000000"/>
                </a:solidFill>
                <a:effectLst/>
                <a:uLnTx/>
                <a:uFillTx/>
                <a:latin typeface="Arial"/>
                <a:ea typeface="+mn-ea"/>
                <a:cs typeface="+mn-cs"/>
              </a:rPr>
              <a:t> Negative</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err="1">
                <a:ln>
                  <a:noFill/>
                </a:ln>
                <a:solidFill>
                  <a:srgbClr val="000000"/>
                </a:solidFill>
                <a:effectLst/>
                <a:uLnTx/>
                <a:uFillTx/>
                <a:latin typeface="Arial"/>
                <a:ea typeface="+mn-ea"/>
                <a:cs typeface="+mn-cs"/>
              </a:rPr>
              <a:t>MRD</a:t>
            </a:r>
            <a:r>
              <a:rPr kumimoji="0" lang="en-US" sz="867" b="0" i="0" u="none" strike="noStrike" kern="1200" cap="none" spc="0" normalizeH="0" baseline="0" noProof="0">
                <a:ln>
                  <a:noFill/>
                </a:ln>
                <a:solidFill>
                  <a:srgbClr val="000000"/>
                </a:solidFill>
                <a:effectLst/>
                <a:uLnTx/>
                <a:uFillTx/>
                <a:latin typeface="Arial"/>
                <a:ea typeface="+mn-ea"/>
                <a:cs typeface="+mn-cs"/>
              </a:rPr>
              <a:t> Positive</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CR</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SD</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PR</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Progression</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Detected</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Not Detected</a:t>
            </a:r>
          </a:p>
          <a:p>
            <a:pPr marL="0" marR="0" lvl="0" indent="0" algn="l" defTabSz="609585" rtl="0" eaLnBrk="1" fontAlgn="auto" latinLnBrk="0" hangingPunct="1">
              <a:lnSpc>
                <a:spcPct val="95000"/>
              </a:lnSpc>
              <a:spcBef>
                <a:spcPts val="0"/>
              </a:spcBef>
              <a:spcAft>
                <a:spcPts val="467"/>
              </a:spcAft>
              <a:buClrTx/>
              <a:buSzTx/>
              <a:buFontTx/>
              <a:buNone/>
              <a:tabLst/>
              <a:defRPr/>
            </a:pPr>
            <a:r>
              <a:rPr kumimoji="0" lang="en-US" sz="867" b="0" i="0" u="none" strike="noStrike" kern="1200" cap="none" spc="0" normalizeH="0" baseline="0" noProof="0">
                <a:ln>
                  <a:noFill/>
                </a:ln>
                <a:solidFill>
                  <a:srgbClr val="000000"/>
                </a:solidFill>
                <a:effectLst/>
                <a:uLnTx/>
                <a:uFillTx/>
                <a:latin typeface="Arial"/>
                <a:ea typeface="+mn-ea"/>
                <a:cs typeface="+mn-cs"/>
              </a:rPr>
              <a:t>Ongoing</a:t>
            </a:r>
          </a:p>
        </p:txBody>
      </p:sp>
      <p:sp>
        <p:nvSpPr>
          <p:cNvPr id="30" name="rc301">
            <a:extLst>
              <a:ext uri="{FF2B5EF4-FFF2-40B4-BE49-F238E27FC236}">
                <a16:creationId xmlns:a16="http://schemas.microsoft.com/office/drawing/2014/main" id="{4F5FB87A-1039-4423-18A2-8AF38453F76E}"/>
              </a:ext>
            </a:extLst>
          </p:cNvPr>
          <p:cNvSpPr/>
          <p:nvPr/>
        </p:nvSpPr>
        <p:spPr>
          <a:xfrm>
            <a:off x="9808392" y="3542988"/>
            <a:ext cx="170688" cy="85344"/>
          </a:xfrm>
          <a:prstGeom prst="rect">
            <a:avLst/>
          </a:prstGeom>
          <a:solidFill>
            <a:srgbClr val="D098B4"/>
          </a:solidFill>
        </p:spPr>
        <p:txBody>
          <a:bodyPr wrap="square"/>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1" name="rc301">
            <a:extLst>
              <a:ext uri="{FF2B5EF4-FFF2-40B4-BE49-F238E27FC236}">
                <a16:creationId xmlns:a16="http://schemas.microsoft.com/office/drawing/2014/main" id="{F1A6DA10-F74E-B453-98D7-4778BB9A6A7D}"/>
              </a:ext>
            </a:extLst>
          </p:cNvPr>
          <p:cNvSpPr/>
          <p:nvPr/>
        </p:nvSpPr>
        <p:spPr>
          <a:xfrm>
            <a:off x="9884556" y="3733488"/>
            <a:ext cx="85344" cy="85344"/>
          </a:xfrm>
          <a:prstGeom prst="rect">
            <a:avLst/>
          </a:prstGeom>
          <a:solidFill>
            <a:srgbClr val="66CD00"/>
          </a:solidFill>
        </p:spPr>
        <p:txBody>
          <a:bodyPr wrap="square"/>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2" name="rc301">
            <a:extLst>
              <a:ext uri="{FF2B5EF4-FFF2-40B4-BE49-F238E27FC236}">
                <a16:creationId xmlns:a16="http://schemas.microsoft.com/office/drawing/2014/main" id="{CA81B6F5-53A5-1527-CE2D-32E944D2FC35}"/>
              </a:ext>
            </a:extLst>
          </p:cNvPr>
          <p:cNvSpPr/>
          <p:nvPr/>
        </p:nvSpPr>
        <p:spPr>
          <a:xfrm>
            <a:off x="9884556" y="3932455"/>
            <a:ext cx="85344" cy="85344"/>
          </a:xfrm>
          <a:prstGeom prst="triangle">
            <a:avLst/>
          </a:prstGeom>
          <a:solidFill>
            <a:schemeClr val="bg2"/>
          </a:solidFill>
        </p:spPr>
        <p:txBody>
          <a:bodyPr wrap="square"/>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3" name="rc301">
            <a:extLst>
              <a:ext uri="{FF2B5EF4-FFF2-40B4-BE49-F238E27FC236}">
                <a16:creationId xmlns:a16="http://schemas.microsoft.com/office/drawing/2014/main" id="{39C99AFF-6245-E6DD-D2A4-AB546FF52DC9}"/>
              </a:ext>
            </a:extLst>
          </p:cNvPr>
          <p:cNvSpPr/>
          <p:nvPr/>
        </p:nvSpPr>
        <p:spPr>
          <a:xfrm>
            <a:off x="9884556" y="4127188"/>
            <a:ext cx="85344" cy="85344"/>
          </a:xfrm>
          <a:prstGeom prst="ellipse">
            <a:avLst/>
          </a:prstGeom>
          <a:solidFill>
            <a:schemeClr val="accent6">
              <a:lumMod val="50000"/>
              <a:lumOff val="50000"/>
            </a:schemeClr>
          </a:solidFill>
        </p:spPr>
        <p:txBody>
          <a:bodyPr wrap="square"/>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5" name="tx478">
            <a:extLst>
              <a:ext uri="{FF2B5EF4-FFF2-40B4-BE49-F238E27FC236}">
                <a16:creationId xmlns:a16="http://schemas.microsoft.com/office/drawing/2014/main" id="{F58B0B7A-48C7-E6C7-5EAE-7A357C29F622}"/>
              </a:ext>
            </a:extLst>
          </p:cNvPr>
          <p:cNvSpPr/>
          <p:nvPr/>
        </p:nvSpPr>
        <p:spPr>
          <a:xfrm>
            <a:off x="9876813" y="4733333"/>
            <a:ext cx="100833" cy="69140"/>
          </a:xfrm>
          <a:prstGeom prst="rect">
            <a:avLst/>
          </a:prstGeom>
          <a:noFill/>
        </p:spPr>
        <p:txBody>
          <a:bodyPr wrap="squar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lang="en-US" sz="1067"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 name="tx76">
            <a:extLst>
              <a:ext uri="{FF2B5EF4-FFF2-40B4-BE49-F238E27FC236}">
                <a16:creationId xmlns:a16="http://schemas.microsoft.com/office/drawing/2014/main" id="{CFEEA4B9-1195-9977-BFE9-4893FE4838A6}"/>
              </a:ext>
            </a:extLst>
          </p:cNvPr>
          <p:cNvSpPr/>
          <p:nvPr/>
        </p:nvSpPr>
        <p:spPr>
          <a:xfrm>
            <a:off x="8553574" y="158438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 name="tx76">
            <a:extLst>
              <a:ext uri="{FF2B5EF4-FFF2-40B4-BE49-F238E27FC236}">
                <a16:creationId xmlns:a16="http://schemas.microsoft.com/office/drawing/2014/main" id="{A90A108A-F57F-57C8-733A-D0A407714479}"/>
              </a:ext>
            </a:extLst>
          </p:cNvPr>
          <p:cNvSpPr/>
          <p:nvPr/>
        </p:nvSpPr>
        <p:spPr>
          <a:xfrm>
            <a:off x="6867121" y="3151777"/>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endParaRPr kumimoji="0" sz="1073" b="0" i="0" u="none" strike="noStrike" kern="1200" cap="none" spc="0" normalizeH="0" baseline="0" noProof="0">
              <a:ln>
                <a:noFill/>
              </a:ln>
              <a:solidFill>
                <a:srgbClr val="000000">
                  <a:alpha val="100000"/>
                </a:srgbClr>
              </a:solidFill>
              <a:effectLst/>
              <a:uLnTx/>
              <a:uFillTx/>
              <a:latin typeface="Arial"/>
              <a:ea typeface="+mn-ea"/>
              <a:cs typeface="Arial"/>
            </a:endParaRPr>
          </a:p>
        </p:txBody>
      </p:sp>
      <p:sp>
        <p:nvSpPr>
          <p:cNvPr id="3" name="Triangle 2">
            <a:extLst>
              <a:ext uri="{FF2B5EF4-FFF2-40B4-BE49-F238E27FC236}">
                <a16:creationId xmlns:a16="http://schemas.microsoft.com/office/drawing/2014/main" id="{FE7C3B83-D91D-E3DB-922E-B64AE15ACC69}"/>
              </a:ext>
            </a:extLst>
          </p:cNvPr>
          <p:cNvSpPr/>
          <p:nvPr/>
        </p:nvSpPr>
        <p:spPr>
          <a:xfrm rot="5400000">
            <a:off x="9867568" y="14901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8" name="Triangle 7">
            <a:extLst>
              <a:ext uri="{FF2B5EF4-FFF2-40B4-BE49-F238E27FC236}">
                <a16:creationId xmlns:a16="http://schemas.microsoft.com/office/drawing/2014/main" id="{218EFB7D-8680-65FE-E69E-143714BACA71}"/>
              </a:ext>
            </a:extLst>
          </p:cNvPr>
          <p:cNvSpPr/>
          <p:nvPr/>
        </p:nvSpPr>
        <p:spPr>
          <a:xfrm rot="5400000">
            <a:off x="9316274" y="1830755"/>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9" name="Triangle 8">
            <a:extLst>
              <a:ext uri="{FF2B5EF4-FFF2-40B4-BE49-F238E27FC236}">
                <a16:creationId xmlns:a16="http://schemas.microsoft.com/office/drawing/2014/main" id="{FCADF401-65C0-631A-2882-288DA7CF2554}"/>
              </a:ext>
            </a:extLst>
          </p:cNvPr>
          <p:cNvSpPr/>
          <p:nvPr/>
        </p:nvSpPr>
        <p:spPr>
          <a:xfrm rot="5400000">
            <a:off x="10007268" y="21886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0" name="Triangle 9">
            <a:extLst>
              <a:ext uri="{FF2B5EF4-FFF2-40B4-BE49-F238E27FC236}">
                <a16:creationId xmlns:a16="http://schemas.microsoft.com/office/drawing/2014/main" id="{67FD3962-E80F-158B-54E9-B6DED2B77D04}"/>
              </a:ext>
            </a:extLst>
          </p:cNvPr>
          <p:cNvSpPr/>
          <p:nvPr/>
        </p:nvSpPr>
        <p:spPr>
          <a:xfrm rot="5400000">
            <a:off x="8783835" y="23579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1" name="Triangle 10">
            <a:extLst>
              <a:ext uri="{FF2B5EF4-FFF2-40B4-BE49-F238E27FC236}">
                <a16:creationId xmlns:a16="http://schemas.microsoft.com/office/drawing/2014/main" id="{22BDD6C1-5F5D-DC80-C44F-6D8FAA4D6C46}"/>
              </a:ext>
            </a:extLst>
          </p:cNvPr>
          <p:cNvSpPr/>
          <p:nvPr/>
        </p:nvSpPr>
        <p:spPr>
          <a:xfrm rot="5400000">
            <a:off x="8161535" y="24426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2" name="Triangle 11">
            <a:extLst>
              <a:ext uri="{FF2B5EF4-FFF2-40B4-BE49-F238E27FC236}">
                <a16:creationId xmlns:a16="http://schemas.microsoft.com/office/drawing/2014/main" id="{8D277CA8-F9C2-4BC1-B4CE-AF67375C28BC}"/>
              </a:ext>
            </a:extLst>
          </p:cNvPr>
          <p:cNvSpPr/>
          <p:nvPr/>
        </p:nvSpPr>
        <p:spPr>
          <a:xfrm rot="5400000">
            <a:off x="8085335" y="2527276"/>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3" name="Triangle 12">
            <a:extLst>
              <a:ext uri="{FF2B5EF4-FFF2-40B4-BE49-F238E27FC236}">
                <a16:creationId xmlns:a16="http://schemas.microsoft.com/office/drawing/2014/main" id="{875109A6-9873-DAF4-DEFA-8DF62341E47F}"/>
              </a:ext>
            </a:extLst>
          </p:cNvPr>
          <p:cNvSpPr/>
          <p:nvPr/>
        </p:nvSpPr>
        <p:spPr>
          <a:xfrm rot="5400000">
            <a:off x="7585802" y="26966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4" name="Triangle 13">
            <a:extLst>
              <a:ext uri="{FF2B5EF4-FFF2-40B4-BE49-F238E27FC236}">
                <a16:creationId xmlns:a16="http://schemas.microsoft.com/office/drawing/2014/main" id="{733FA5EA-1AE9-8CE6-4FD2-7AF326679C10}"/>
              </a:ext>
            </a:extLst>
          </p:cNvPr>
          <p:cNvSpPr/>
          <p:nvPr/>
        </p:nvSpPr>
        <p:spPr>
          <a:xfrm rot="5400000">
            <a:off x="7484202" y="2781276"/>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5" name="Triangle 14">
            <a:extLst>
              <a:ext uri="{FF2B5EF4-FFF2-40B4-BE49-F238E27FC236}">
                <a16:creationId xmlns:a16="http://schemas.microsoft.com/office/drawing/2014/main" id="{6F192F31-118E-5DCF-FC5A-2841DE7F2061}"/>
              </a:ext>
            </a:extLst>
          </p:cNvPr>
          <p:cNvSpPr/>
          <p:nvPr/>
        </p:nvSpPr>
        <p:spPr>
          <a:xfrm rot="5400000">
            <a:off x="7475735" y="28659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6" name="Triangle 15">
            <a:extLst>
              <a:ext uri="{FF2B5EF4-FFF2-40B4-BE49-F238E27FC236}">
                <a16:creationId xmlns:a16="http://schemas.microsoft.com/office/drawing/2014/main" id="{FD85EABA-B6FC-5560-AEA6-A91E7EF0A16B}"/>
              </a:ext>
            </a:extLst>
          </p:cNvPr>
          <p:cNvSpPr/>
          <p:nvPr/>
        </p:nvSpPr>
        <p:spPr>
          <a:xfrm rot="5400000">
            <a:off x="7200568" y="29506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7" name="Triangle 16">
            <a:extLst>
              <a:ext uri="{FF2B5EF4-FFF2-40B4-BE49-F238E27FC236}">
                <a16:creationId xmlns:a16="http://schemas.microsoft.com/office/drawing/2014/main" id="{20BEE61B-63FE-C59F-936D-9017B494B52A}"/>
              </a:ext>
            </a:extLst>
          </p:cNvPr>
          <p:cNvSpPr/>
          <p:nvPr/>
        </p:nvSpPr>
        <p:spPr>
          <a:xfrm rot="5400000">
            <a:off x="7149768" y="3035276"/>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8" name="Triangle 17">
            <a:extLst>
              <a:ext uri="{FF2B5EF4-FFF2-40B4-BE49-F238E27FC236}">
                <a16:creationId xmlns:a16="http://schemas.microsoft.com/office/drawing/2014/main" id="{BAD5DDB1-7037-819E-50E7-73DD89139D48}"/>
              </a:ext>
            </a:extLst>
          </p:cNvPr>
          <p:cNvSpPr/>
          <p:nvPr/>
        </p:nvSpPr>
        <p:spPr>
          <a:xfrm rot="5400000">
            <a:off x="7027002" y="32046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19" name="Triangle 18">
            <a:extLst>
              <a:ext uri="{FF2B5EF4-FFF2-40B4-BE49-F238E27FC236}">
                <a16:creationId xmlns:a16="http://schemas.microsoft.com/office/drawing/2014/main" id="{7A583B1D-ECDB-9D3D-200E-77EB313C9B0C}"/>
              </a:ext>
            </a:extLst>
          </p:cNvPr>
          <p:cNvSpPr/>
          <p:nvPr/>
        </p:nvSpPr>
        <p:spPr>
          <a:xfrm rot="5400000">
            <a:off x="6789935" y="32935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34" name="Triangle 33">
            <a:extLst>
              <a:ext uri="{FF2B5EF4-FFF2-40B4-BE49-F238E27FC236}">
                <a16:creationId xmlns:a16="http://schemas.microsoft.com/office/drawing/2014/main" id="{B102320C-7202-B8F8-56BA-3DD97F2AF817}"/>
              </a:ext>
            </a:extLst>
          </p:cNvPr>
          <p:cNvSpPr/>
          <p:nvPr/>
        </p:nvSpPr>
        <p:spPr>
          <a:xfrm rot="5400000">
            <a:off x="6328502" y="33739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39" name="Triangle 38">
            <a:extLst>
              <a:ext uri="{FF2B5EF4-FFF2-40B4-BE49-F238E27FC236}">
                <a16:creationId xmlns:a16="http://schemas.microsoft.com/office/drawing/2014/main" id="{94AE9E3B-DAA7-A2B9-D22E-3EB3B513B293}"/>
              </a:ext>
            </a:extLst>
          </p:cNvPr>
          <p:cNvSpPr/>
          <p:nvPr/>
        </p:nvSpPr>
        <p:spPr>
          <a:xfrm rot="5400000">
            <a:off x="6252302" y="34628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0" name="Triangle 39">
            <a:extLst>
              <a:ext uri="{FF2B5EF4-FFF2-40B4-BE49-F238E27FC236}">
                <a16:creationId xmlns:a16="http://schemas.microsoft.com/office/drawing/2014/main" id="{9B52212B-DC2C-5E63-492F-E9C2E8D6108F}"/>
              </a:ext>
            </a:extLst>
          </p:cNvPr>
          <p:cNvSpPr/>
          <p:nvPr/>
        </p:nvSpPr>
        <p:spPr>
          <a:xfrm rot="5400000">
            <a:off x="5625183" y="35475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1" name="Triangle 40">
            <a:extLst>
              <a:ext uri="{FF2B5EF4-FFF2-40B4-BE49-F238E27FC236}">
                <a16:creationId xmlns:a16="http://schemas.microsoft.com/office/drawing/2014/main" id="{11536746-9AA4-65DB-A42F-E847CAE59980}"/>
              </a:ext>
            </a:extLst>
          </p:cNvPr>
          <p:cNvSpPr/>
          <p:nvPr/>
        </p:nvSpPr>
        <p:spPr>
          <a:xfrm rot="5400000">
            <a:off x="7721268" y="38184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2" name="Triangle 41">
            <a:extLst>
              <a:ext uri="{FF2B5EF4-FFF2-40B4-BE49-F238E27FC236}">
                <a16:creationId xmlns:a16="http://schemas.microsoft.com/office/drawing/2014/main" id="{08D62A08-BD26-4B54-A216-966BB50C898B}"/>
              </a:ext>
            </a:extLst>
          </p:cNvPr>
          <p:cNvSpPr/>
          <p:nvPr/>
        </p:nvSpPr>
        <p:spPr>
          <a:xfrm rot="5400000">
            <a:off x="7225968" y="39031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3" name="Triangle 42">
            <a:extLst>
              <a:ext uri="{FF2B5EF4-FFF2-40B4-BE49-F238E27FC236}">
                <a16:creationId xmlns:a16="http://schemas.microsoft.com/office/drawing/2014/main" id="{A45D8579-6D4B-F07C-5CD9-5E400EBAEA82}"/>
              </a:ext>
            </a:extLst>
          </p:cNvPr>
          <p:cNvSpPr/>
          <p:nvPr/>
        </p:nvSpPr>
        <p:spPr>
          <a:xfrm rot="5400000">
            <a:off x="6514768" y="3987776"/>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4" name="Triangle 43">
            <a:extLst>
              <a:ext uri="{FF2B5EF4-FFF2-40B4-BE49-F238E27FC236}">
                <a16:creationId xmlns:a16="http://schemas.microsoft.com/office/drawing/2014/main" id="{E7A16C11-90E1-421F-B952-81A8158729B0}"/>
              </a:ext>
            </a:extLst>
          </p:cNvPr>
          <p:cNvSpPr/>
          <p:nvPr/>
        </p:nvSpPr>
        <p:spPr>
          <a:xfrm rot="5400000">
            <a:off x="6349668" y="40724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5" name="Triangle 44">
            <a:extLst>
              <a:ext uri="{FF2B5EF4-FFF2-40B4-BE49-F238E27FC236}">
                <a16:creationId xmlns:a16="http://schemas.microsoft.com/office/drawing/2014/main" id="{7D2EB2D9-0A04-9974-0D77-AC44C91E99A9}"/>
              </a:ext>
            </a:extLst>
          </p:cNvPr>
          <p:cNvSpPr/>
          <p:nvPr/>
        </p:nvSpPr>
        <p:spPr>
          <a:xfrm rot="5400000">
            <a:off x="6188802" y="41571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6" name="Triangle 45">
            <a:extLst>
              <a:ext uri="{FF2B5EF4-FFF2-40B4-BE49-F238E27FC236}">
                <a16:creationId xmlns:a16="http://schemas.microsoft.com/office/drawing/2014/main" id="{10BF4DA5-6B8F-6149-3F8C-62539CCE5D08}"/>
              </a:ext>
            </a:extLst>
          </p:cNvPr>
          <p:cNvSpPr/>
          <p:nvPr/>
        </p:nvSpPr>
        <p:spPr>
          <a:xfrm rot="5400000">
            <a:off x="6104135" y="4241776"/>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8" name="Triangle 47">
            <a:extLst>
              <a:ext uri="{FF2B5EF4-FFF2-40B4-BE49-F238E27FC236}">
                <a16:creationId xmlns:a16="http://schemas.microsoft.com/office/drawing/2014/main" id="{33931248-4B9E-A538-784E-57BA53B54991}"/>
              </a:ext>
            </a:extLst>
          </p:cNvPr>
          <p:cNvSpPr/>
          <p:nvPr/>
        </p:nvSpPr>
        <p:spPr>
          <a:xfrm rot="5400000">
            <a:off x="6104135" y="43264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49" name="Triangle 48">
            <a:extLst>
              <a:ext uri="{FF2B5EF4-FFF2-40B4-BE49-F238E27FC236}">
                <a16:creationId xmlns:a16="http://schemas.microsoft.com/office/drawing/2014/main" id="{ADBAE2D8-1A57-F243-4198-A88C7D9D9AAD}"/>
              </a:ext>
            </a:extLst>
          </p:cNvPr>
          <p:cNvSpPr/>
          <p:nvPr/>
        </p:nvSpPr>
        <p:spPr>
          <a:xfrm rot="5400000">
            <a:off x="5913635" y="44111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0" name="Triangle 49">
            <a:extLst>
              <a:ext uri="{FF2B5EF4-FFF2-40B4-BE49-F238E27FC236}">
                <a16:creationId xmlns:a16="http://schemas.microsoft.com/office/drawing/2014/main" id="{1CB6AAD0-0693-B1F7-643C-DFE60E738C70}"/>
              </a:ext>
            </a:extLst>
          </p:cNvPr>
          <p:cNvSpPr/>
          <p:nvPr/>
        </p:nvSpPr>
        <p:spPr>
          <a:xfrm rot="5400000">
            <a:off x="5663868" y="45804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1" name="Triangle 50">
            <a:extLst>
              <a:ext uri="{FF2B5EF4-FFF2-40B4-BE49-F238E27FC236}">
                <a16:creationId xmlns:a16="http://schemas.microsoft.com/office/drawing/2014/main" id="{45CABF5B-B90C-AA0B-E38E-0F8E96B58985}"/>
              </a:ext>
            </a:extLst>
          </p:cNvPr>
          <p:cNvSpPr/>
          <p:nvPr/>
        </p:nvSpPr>
        <p:spPr>
          <a:xfrm rot="5400000">
            <a:off x="5651168" y="46693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2" name="Triangle 51">
            <a:extLst>
              <a:ext uri="{FF2B5EF4-FFF2-40B4-BE49-F238E27FC236}">
                <a16:creationId xmlns:a16="http://schemas.microsoft.com/office/drawing/2014/main" id="{8BD72BAC-E369-0D03-F8A9-9AA32C411047}"/>
              </a:ext>
            </a:extLst>
          </p:cNvPr>
          <p:cNvSpPr/>
          <p:nvPr/>
        </p:nvSpPr>
        <p:spPr>
          <a:xfrm rot="5400000">
            <a:off x="5490302" y="4754009"/>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3" name="Triangle 52">
            <a:extLst>
              <a:ext uri="{FF2B5EF4-FFF2-40B4-BE49-F238E27FC236}">
                <a16:creationId xmlns:a16="http://schemas.microsoft.com/office/drawing/2014/main" id="{A2AFB53F-EFC9-13F1-664D-7FAB899DCA32}"/>
              </a:ext>
            </a:extLst>
          </p:cNvPr>
          <p:cNvSpPr/>
          <p:nvPr/>
        </p:nvSpPr>
        <p:spPr>
          <a:xfrm rot="5400000">
            <a:off x="5028868" y="48344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4" name="Triangle 53">
            <a:extLst>
              <a:ext uri="{FF2B5EF4-FFF2-40B4-BE49-F238E27FC236}">
                <a16:creationId xmlns:a16="http://schemas.microsoft.com/office/drawing/2014/main" id="{77BAA114-ED51-DC15-6694-034B970E4005}"/>
              </a:ext>
            </a:extLst>
          </p:cNvPr>
          <p:cNvSpPr/>
          <p:nvPr/>
        </p:nvSpPr>
        <p:spPr>
          <a:xfrm rot="5400000">
            <a:off x="4592835" y="4923343"/>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5" name="Triangle 54">
            <a:extLst>
              <a:ext uri="{FF2B5EF4-FFF2-40B4-BE49-F238E27FC236}">
                <a16:creationId xmlns:a16="http://schemas.microsoft.com/office/drawing/2014/main" id="{53441C64-5D9C-14C6-C69D-30AF5988B2D7}"/>
              </a:ext>
            </a:extLst>
          </p:cNvPr>
          <p:cNvSpPr/>
          <p:nvPr/>
        </p:nvSpPr>
        <p:spPr>
          <a:xfrm rot="5400000">
            <a:off x="3230154" y="3629432"/>
            <a:ext cx="77069" cy="66440"/>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47" name="tx79">
            <a:extLst>
              <a:ext uri="{FF2B5EF4-FFF2-40B4-BE49-F238E27FC236}">
                <a16:creationId xmlns:a16="http://schemas.microsoft.com/office/drawing/2014/main" id="{27EB6811-C84C-1829-2E5B-CCA17F8C9757}"/>
              </a:ext>
            </a:extLst>
          </p:cNvPr>
          <p:cNvSpPr/>
          <p:nvPr/>
        </p:nvSpPr>
        <p:spPr>
          <a:xfrm>
            <a:off x="2276745" y="133316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46" name="tx78">
            <a:extLst>
              <a:ext uri="{FF2B5EF4-FFF2-40B4-BE49-F238E27FC236}">
                <a16:creationId xmlns:a16="http://schemas.microsoft.com/office/drawing/2014/main" id="{CAD45DFF-E5CD-927E-DBDF-E4E59699F2F9}"/>
              </a:ext>
            </a:extLst>
          </p:cNvPr>
          <p:cNvSpPr/>
          <p:nvPr/>
        </p:nvSpPr>
        <p:spPr>
          <a:xfrm>
            <a:off x="2264276" y="116319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0" name="tx212">
            <a:extLst>
              <a:ext uri="{FF2B5EF4-FFF2-40B4-BE49-F238E27FC236}">
                <a16:creationId xmlns:a16="http://schemas.microsoft.com/office/drawing/2014/main" id="{8B2DB259-4B91-EC18-3A1C-9A7E9D4EB419}"/>
              </a:ext>
            </a:extLst>
          </p:cNvPr>
          <p:cNvSpPr/>
          <p:nvPr/>
        </p:nvSpPr>
        <p:spPr>
          <a:xfrm>
            <a:off x="1915126" y="3473911"/>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85" name="tx217">
            <a:extLst>
              <a:ext uri="{FF2B5EF4-FFF2-40B4-BE49-F238E27FC236}">
                <a16:creationId xmlns:a16="http://schemas.microsoft.com/office/drawing/2014/main" id="{459CBB28-F721-1A1E-A983-1CC06FD22F74}"/>
              </a:ext>
            </a:extLst>
          </p:cNvPr>
          <p:cNvSpPr/>
          <p:nvPr/>
        </p:nvSpPr>
        <p:spPr>
          <a:xfrm>
            <a:off x="1890188" y="3558898"/>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92" name="tx224">
            <a:extLst>
              <a:ext uri="{FF2B5EF4-FFF2-40B4-BE49-F238E27FC236}">
                <a16:creationId xmlns:a16="http://schemas.microsoft.com/office/drawing/2014/main" id="{FE62FBFD-562D-A884-D5D4-6F113358AEA4}"/>
              </a:ext>
            </a:extLst>
          </p:cNvPr>
          <p:cNvSpPr/>
          <p:nvPr/>
        </p:nvSpPr>
        <p:spPr>
          <a:xfrm>
            <a:off x="2276745" y="3654489"/>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56" name="Triangle 55">
            <a:extLst>
              <a:ext uri="{FF2B5EF4-FFF2-40B4-BE49-F238E27FC236}">
                <a16:creationId xmlns:a16="http://schemas.microsoft.com/office/drawing/2014/main" id="{77DAFB86-39BB-8965-B92C-EA7FDD5F7E6C}"/>
              </a:ext>
            </a:extLst>
          </p:cNvPr>
          <p:cNvSpPr/>
          <p:nvPr/>
        </p:nvSpPr>
        <p:spPr>
          <a:xfrm rot="5400000">
            <a:off x="9881186" y="4901469"/>
            <a:ext cx="92085" cy="79385"/>
          </a:xfrm>
          <a:prstGeom prst="triangle">
            <a:avLst/>
          </a:prstGeom>
          <a:solidFill>
            <a:schemeClr val="accent3">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endParaRPr>
          </a:p>
        </p:txBody>
      </p:sp>
      <p:sp>
        <p:nvSpPr>
          <p:cNvPr id="57" name="tx336">
            <a:extLst>
              <a:ext uri="{FF2B5EF4-FFF2-40B4-BE49-F238E27FC236}">
                <a16:creationId xmlns:a16="http://schemas.microsoft.com/office/drawing/2014/main" id="{B56CC57C-449F-E719-6CC2-EE54AAC5806A}"/>
              </a:ext>
            </a:extLst>
          </p:cNvPr>
          <p:cNvSpPr/>
          <p:nvPr/>
        </p:nvSpPr>
        <p:spPr>
          <a:xfrm>
            <a:off x="2915375" y="1978409"/>
            <a:ext cx="1083205" cy="104777"/>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0" name="tx336">
            <a:extLst>
              <a:ext uri="{FF2B5EF4-FFF2-40B4-BE49-F238E27FC236}">
                <a16:creationId xmlns:a16="http://schemas.microsoft.com/office/drawing/2014/main" id="{DF0A3542-AE8D-845F-EFDB-94BF4BB83F82}"/>
              </a:ext>
            </a:extLst>
          </p:cNvPr>
          <p:cNvSpPr/>
          <p:nvPr/>
        </p:nvSpPr>
        <p:spPr>
          <a:xfrm>
            <a:off x="7009479" y="2500894"/>
            <a:ext cx="1083205" cy="104777"/>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1" name="tx336">
            <a:extLst>
              <a:ext uri="{FF2B5EF4-FFF2-40B4-BE49-F238E27FC236}">
                <a16:creationId xmlns:a16="http://schemas.microsoft.com/office/drawing/2014/main" id="{988F123A-FD56-7483-CDB8-3AB5B2804EA3}"/>
              </a:ext>
            </a:extLst>
          </p:cNvPr>
          <p:cNvSpPr/>
          <p:nvPr/>
        </p:nvSpPr>
        <p:spPr>
          <a:xfrm>
            <a:off x="4021687" y="2589734"/>
            <a:ext cx="1083205" cy="104777"/>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2" name="tx336">
            <a:extLst>
              <a:ext uri="{FF2B5EF4-FFF2-40B4-BE49-F238E27FC236}">
                <a16:creationId xmlns:a16="http://schemas.microsoft.com/office/drawing/2014/main" id="{DE635062-6E26-2D6C-5B6D-6C252DAA4333}"/>
              </a:ext>
            </a:extLst>
          </p:cNvPr>
          <p:cNvSpPr/>
          <p:nvPr/>
        </p:nvSpPr>
        <p:spPr>
          <a:xfrm>
            <a:off x="1959583" y="3688324"/>
            <a:ext cx="1083205" cy="104777"/>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63" name="tx336">
            <a:extLst>
              <a:ext uri="{FF2B5EF4-FFF2-40B4-BE49-F238E27FC236}">
                <a16:creationId xmlns:a16="http://schemas.microsoft.com/office/drawing/2014/main" id="{F2154729-2D4A-CA9B-C220-6FFE8D4CBEF5}"/>
              </a:ext>
            </a:extLst>
          </p:cNvPr>
          <p:cNvSpPr/>
          <p:nvPr/>
        </p:nvSpPr>
        <p:spPr>
          <a:xfrm>
            <a:off x="9798913" y="4298345"/>
            <a:ext cx="259152" cy="119599"/>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93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7" name="tx76">
            <a:extLst>
              <a:ext uri="{FF2B5EF4-FFF2-40B4-BE49-F238E27FC236}">
                <a16:creationId xmlns:a16="http://schemas.microsoft.com/office/drawing/2014/main" id="{F207728F-80C3-58DC-9E66-5696B23F0AAB}"/>
              </a:ext>
            </a:extLst>
          </p:cNvPr>
          <p:cNvSpPr/>
          <p:nvPr/>
        </p:nvSpPr>
        <p:spPr>
          <a:xfrm>
            <a:off x="6871269" y="3120202"/>
            <a:ext cx="100833" cy="69140"/>
          </a:xfrm>
          <a:prstGeom prst="rect">
            <a:avLst/>
          </a:prstGeom>
          <a:noFill/>
        </p:spPr>
        <p:txBody>
          <a:bodyPr wrap="none" lIns="0" tIns="0" rIns="0" bIns="0" anchor="ctr" anchorCtr="1"/>
          <a:lstStyle/>
          <a:p>
            <a:pPr marL="0" marR="0" lvl="0" indent="0" algn="l" defTabSz="609585" rtl="0" eaLnBrk="1" fontAlgn="auto" latinLnBrk="0" hangingPunct="1">
              <a:lnSpc>
                <a:spcPts val="1073"/>
              </a:lnSpc>
              <a:spcBef>
                <a:spcPts val="0"/>
              </a:spcBef>
              <a:spcAft>
                <a:spcPts val="0"/>
              </a:spcAft>
              <a:buClrTx/>
              <a:buSzTx/>
              <a:buFontTx/>
              <a:buNone/>
              <a:tabLst/>
              <a:defRPr/>
            </a:pPr>
            <a:r>
              <a:rPr kumimoji="0" sz="1073" b="0" i="0" u="none" strike="noStrike" kern="1200" cap="none" spc="0" normalizeH="0" baseline="0" noProof="0">
                <a:ln>
                  <a:noFill/>
                </a:ln>
                <a:solidFill>
                  <a:srgbClr val="000000">
                    <a:alpha val="100000"/>
                  </a:srgbClr>
                </a:solidFill>
                <a:effectLst/>
                <a:uLnTx/>
                <a:uFillTx/>
                <a:latin typeface="Arial"/>
                <a:ea typeface="+mn-ea"/>
                <a:cs typeface="Arial"/>
              </a:rPr>
              <a:t>➖</a:t>
            </a:r>
          </a:p>
        </p:txBody>
      </p:sp>
      <p:sp>
        <p:nvSpPr>
          <p:cNvPr id="37" name="TextBox 36">
            <a:extLst>
              <a:ext uri="{FF2B5EF4-FFF2-40B4-BE49-F238E27FC236}">
                <a16:creationId xmlns:a16="http://schemas.microsoft.com/office/drawing/2014/main" id="{23EE2C1D-1A08-C67F-90B5-C3FEA2F099B8}"/>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12371161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 name="Title 2">
            <a:extLst>
              <a:ext uri="{FF2B5EF4-FFF2-40B4-BE49-F238E27FC236}">
                <a16:creationId xmlns:a16="http://schemas.microsoft.com/office/drawing/2014/main" id="{C7785EC5-C5BB-CC79-6E99-5FA11AE21E62}"/>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Rapid Clearance of ctDNA in MRD Responders</a:t>
            </a:r>
          </a:p>
        </p:txBody>
      </p:sp>
      <p:grpSp>
        <p:nvGrpSpPr>
          <p:cNvPr id="1362" name="Group 1361">
            <a:extLst>
              <a:ext uri="{FF2B5EF4-FFF2-40B4-BE49-F238E27FC236}">
                <a16:creationId xmlns:a16="http://schemas.microsoft.com/office/drawing/2014/main" id="{D4D77DD6-3F06-5BEF-EBBD-A1FCAFB08C2C}"/>
              </a:ext>
            </a:extLst>
          </p:cNvPr>
          <p:cNvGrpSpPr/>
          <p:nvPr/>
        </p:nvGrpSpPr>
        <p:grpSpPr>
          <a:xfrm>
            <a:off x="1102660" y="1338409"/>
            <a:ext cx="10181817" cy="4889840"/>
            <a:chOff x="883361" y="1003807"/>
            <a:chExt cx="7636363" cy="3667380"/>
          </a:xfrm>
        </p:grpSpPr>
        <p:sp>
          <p:nvSpPr>
            <p:cNvPr id="12" name="pl11">
              <a:extLst>
                <a:ext uri="{FF2B5EF4-FFF2-40B4-BE49-F238E27FC236}">
                  <a16:creationId xmlns:a16="http://schemas.microsoft.com/office/drawing/2014/main" id="{7B5103F2-9F48-2ADE-5207-4B48374F8DA3}"/>
                </a:ext>
              </a:extLst>
            </p:cNvPr>
            <p:cNvSpPr/>
            <p:nvPr/>
          </p:nvSpPr>
          <p:spPr>
            <a:xfrm>
              <a:off x="2386759"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 name="pl12">
              <a:extLst>
                <a:ext uri="{FF2B5EF4-FFF2-40B4-BE49-F238E27FC236}">
                  <a16:creationId xmlns:a16="http://schemas.microsoft.com/office/drawing/2014/main" id="{B7E3C286-D809-17E6-3E4E-7CDB0C2BFD80}"/>
                </a:ext>
              </a:extLst>
            </p:cNvPr>
            <p:cNvSpPr/>
            <p:nvPr/>
          </p:nvSpPr>
          <p:spPr>
            <a:xfrm>
              <a:off x="3564176"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5" name="pl14">
              <a:extLst>
                <a:ext uri="{FF2B5EF4-FFF2-40B4-BE49-F238E27FC236}">
                  <a16:creationId xmlns:a16="http://schemas.microsoft.com/office/drawing/2014/main" id="{A6FAF34D-7C81-0CB3-41DE-06BF4CC30847}"/>
                </a:ext>
              </a:extLst>
            </p:cNvPr>
            <p:cNvSpPr/>
            <p:nvPr/>
          </p:nvSpPr>
          <p:spPr>
            <a:xfrm flipH="1">
              <a:off x="5919010" y="1453486"/>
              <a:ext cx="45719" cy="2845365"/>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6" name="pl15">
              <a:extLst>
                <a:ext uri="{FF2B5EF4-FFF2-40B4-BE49-F238E27FC236}">
                  <a16:creationId xmlns:a16="http://schemas.microsoft.com/office/drawing/2014/main" id="{6D545F9B-3D76-F536-5596-77748C72B13F}"/>
                </a:ext>
              </a:extLst>
            </p:cNvPr>
            <p:cNvSpPr/>
            <p:nvPr/>
          </p:nvSpPr>
          <p:spPr>
            <a:xfrm>
              <a:off x="7096429"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7" name="pl16">
              <a:extLst>
                <a:ext uri="{FF2B5EF4-FFF2-40B4-BE49-F238E27FC236}">
                  <a16:creationId xmlns:a16="http://schemas.microsoft.com/office/drawing/2014/main" id="{D40D49D5-9030-7BC7-B73C-AAA5CF220BC4}"/>
                </a:ext>
              </a:extLst>
            </p:cNvPr>
            <p:cNvSpPr/>
            <p:nvPr/>
          </p:nvSpPr>
          <p:spPr>
            <a:xfrm>
              <a:off x="8273847"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3" name="pl22">
              <a:extLst>
                <a:ext uri="{FF2B5EF4-FFF2-40B4-BE49-F238E27FC236}">
                  <a16:creationId xmlns:a16="http://schemas.microsoft.com/office/drawing/2014/main" id="{43B87B3E-4FF4-280D-EAF1-DF94A5F7C114}"/>
                </a:ext>
              </a:extLst>
            </p:cNvPr>
            <p:cNvSpPr/>
            <p:nvPr/>
          </p:nvSpPr>
          <p:spPr>
            <a:xfrm>
              <a:off x="1798050"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4" name="pl23">
              <a:extLst>
                <a:ext uri="{FF2B5EF4-FFF2-40B4-BE49-F238E27FC236}">
                  <a16:creationId xmlns:a16="http://schemas.microsoft.com/office/drawing/2014/main" id="{A5F7087A-0690-4A9C-976A-090FA93B8C40}"/>
                </a:ext>
              </a:extLst>
            </p:cNvPr>
            <p:cNvSpPr/>
            <p:nvPr/>
          </p:nvSpPr>
          <p:spPr>
            <a:xfrm>
              <a:off x="2975467"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4" name="pl13">
              <a:extLst>
                <a:ext uri="{FF2B5EF4-FFF2-40B4-BE49-F238E27FC236}">
                  <a16:creationId xmlns:a16="http://schemas.microsoft.com/office/drawing/2014/main" id="{A8079873-C543-6C34-E394-C9D152AB9B19}"/>
                </a:ext>
              </a:extLst>
            </p:cNvPr>
            <p:cNvSpPr/>
            <p:nvPr/>
          </p:nvSpPr>
          <p:spPr>
            <a:xfrm>
              <a:off x="4741593" y="1453550"/>
              <a:ext cx="0" cy="2845301"/>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5" name="pl24">
              <a:extLst>
                <a:ext uri="{FF2B5EF4-FFF2-40B4-BE49-F238E27FC236}">
                  <a16:creationId xmlns:a16="http://schemas.microsoft.com/office/drawing/2014/main" id="{FFD13FFB-3935-09FD-65BB-B6CDA9BF29E7}"/>
                </a:ext>
              </a:extLst>
            </p:cNvPr>
            <p:cNvSpPr/>
            <p:nvPr/>
          </p:nvSpPr>
          <p:spPr>
            <a:xfrm>
              <a:off x="4152885" y="1453550"/>
              <a:ext cx="0" cy="2845301"/>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6" name="pl25">
              <a:extLst>
                <a:ext uri="{FF2B5EF4-FFF2-40B4-BE49-F238E27FC236}">
                  <a16:creationId xmlns:a16="http://schemas.microsoft.com/office/drawing/2014/main" id="{66ADB0E7-9259-C8E1-4117-E65046A59788}"/>
                </a:ext>
              </a:extLst>
            </p:cNvPr>
            <p:cNvSpPr/>
            <p:nvPr/>
          </p:nvSpPr>
          <p:spPr>
            <a:xfrm>
              <a:off x="5330302" y="1453550"/>
              <a:ext cx="0" cy="2845301"/>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7" name="pl26">
              <a:extLst>
                <a:ext uri="{FF2B5EF4-FFF2-40B4-BE49-F238E27FC236}">
                  <a16:creationId xmlns:a16="http://schemas.microsoft.com/office/drawing/2014/main" id="{F9A04781-E711-8154-A1DE-535439CF4267}"/>
                </a:ext>
              </a:extLst>
            </p:cNvPr>
            <p:cNvSpPr/>
            <p:nvPr/>
          </p:nvSpPr>
          <p:spPr>
            <a:xfrm>
              <a:off x="6507721"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8" name="pl27">
              <a:extLst>
                <a:ext uri="{FF2B5EF4-FFF2-40B4-BE49-F238E27FC236}">
                  <a16:creationId xmlns:a16="http://schemas.microsoft.com/office/drawing/2014/main" id="{286F7651-3921-8768-B31B-E562824EC258}"/>
                </a:ext>
              </a:extLst>
            </p:cNvPr>
            <p:cNvSpPr/>
            <p:nvPr/>
          </p:nvSpPr>
          <p:spPr>
            <a:xfrm>
              <a:off x="7685138" y="1111506"/>
              <a:ext cx="0" cy="3187346"/>
            </a:xfrm>
            <a:custGeom>
              <a:avLst/>
              <a:gdLst/>
              <a:ahLst/>
              <a:cxnLst/>
              <a:rect l="0" t="0" r="0" b="0"/>
              <a:pathLst>
                <a:path h="3704858">
                  <a:moveTo>
                    <a:pt x="0" y="3704858"/>
                  </a:moveTo>
                  <a:lnTo>
                    <a:pt x="0" y="0"/>
                  </a:lnTo>
                  <a:lnTo>
                    <a:pt x="0"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7" name="pl6">
              <a:extLst>
                <a:ext uri="{FF2B5EF4-FFF2-40B4-BE49-F238E27FC236}">
                  <a16:creationId xmlns:a16="http://schemas.microsoft.com/office/drawing/2014/main" id="{2DFD4948-7867-A917-0DA7-BE80D0712767}"/>
                </a:ext>
              </a:extLst>
            </p:cNvPr>
            <p:cNvSpPr/>
            <p:nvPr/>
          </p:nvSpPr>
          <p:spPr>
            <a:xfrm>
              <a:off x="1275344" y="4147073"/>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8" name="pl7">
              <a:extLst>
                <a:ext uri="{FF2B5EF4-FFF2-40B4-BE49-F238E27FC236}">
                  <a16:creationId xmlns:a16="http://schemas.microsoft.com/office/drawing/2014/main" id="{3C1E5BC7-1F58-EC84-722F-20266574A1C2}"/>
                </a:ext>
              </a:extLst>
            </p:cNvPr>
            <p:cNvSpPr/>
            <p:nvPr/>
          </p:nvSpPr>
          <p:spPr>
            <a:xfrm>
              <a:off x="1275344" y="3472503"/>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9" name="pl8">
              <a:extLst>
                <a:ext uri="{FF2B5EF4-FFF2-40B4-BE49-F238E27FC236}">
                  <a16:creationId xmlns:a16="http://schemas.microsoft.com/office/drawing/2014/main" id="{FEEB147A-C785-2150-A87F-061DBC17A3E9}"/>
                </a:ext>
              </a:extLst>
            </p:cNvPr>
            <p:cNvSpPr/>
            <p:nvPr/>
          </p:nvSpPr>
          <p:spPr>
            <a:xfrm>
              <a:off x="1275344" y="2797932"/>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 name="pl9">
              <a:extLst>
                <a:ext uri="{FF2B5EF4-FFF2-40B4-BE49-F238E27FC236}">
                  <a16:creationId xmlns:a16="http://schemas.microsoft.com/office/drawing/2014/main" id="{B467FE88-DF4B-EC59-5864-8C33B726FDE1}"/>
                </a:ext>
              </a:extLst>
            </p:cNvPr>
            <p:cNvSpPr/>
            <p:nvPr/>
          </p:nvSpPr>
          <p:spPr>
            <a:xfrm>
              <a:off x="1275344" y="2123361"/>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 name="pl10">
              <a:extLst>
                <a:ext uri="{FF2B5EF4-FFF2-40B4-BE49-F238E27FC236}">
                  <a16:creationId xmlns:a16="http://schemas.microsoft.com/office/drawing/2014/main" id="{B4928964-EA55-AEC5-B541-FCD1442393D2}"/>
                </a:ext>
              </a:extLst>
            </p:cNvPr>
            <p:cNvSpPr/>
            <p:nvPr/>
          </p:nvSpPr>
          <p:spPr>
            <a:xfrm>
              <a:off x="1275344" y="1448791"/>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9" name="pl18">
              <a:extLst>
                <a:ext uri="{FF2B5EF4-FFF2-40B4-BE49-F238E27FC236}">
                  <a16:creationId xmlns:a16="http://schemas.microsoft.com/office/drawing/2014/main" id="{CAFB8C1D-A730-54BC-15E2-4889C9DDE060}"/>
                </a:ext>
              </a:extLst>
            </p:cNvPr>
            <p:cNvSpPr/>
            <p:nvPr/>
          </p:nvSpPr>
          <p:spPr>
            <a:xfrm>
              <a:off x="1275344" y="3135218"/>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0" name="pl19">
              <a:extLst>
                <a:ext uri="{FF2B5EF4-FFF2-40B4-BE49-F238E27FC236}">
                  <a16:creationId xmlns:a16="http://schemas.microsoft.com/office/drawing/2014/main" id="{6BBA19AB-A1DF-9235-7C97-0D6C4A9272DD}"/>
                </a:ext>
              </a:extLst>
            </p:cNvPr>
            <p:cNvSpPr/>
            <p:nvPr/>
          </p:nvSpPr>
          <p:spPr>
            <a:xfrm>
              <a:off x="1275344" y="2460647"/>
              <a:ext cx="7004304" cy="0"/>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2" name="pl21">
              <a:extLst>
                <a:ext uri="{FF2B5EF4-FFF2-40B4-BE49-F238E27FC236}">
                  <a16:creationId xmlns:a16="http://schemas.microsoft.com/office/drawing/2014/main" id="{8BDBB968-1C72-FF47-4158-9DC461235FA7}"/>
                </a:ext>
              </a:extLst>
            </p:cNvPr>
            <p:cNvSpPr/>
            <p:nvPr/>
          </p:nvSpPr>
          <p:spPr>
            <a:xfrm>
              <a:off x="1275343" y="1111505"/>
              <a:ext cx="7000031" cy="45719"/>
            </a:xfrm>
            <a:custGeom>
              <a:avLst/>
              <a:gdLst/>
              <a:ahLst/>
              <a:cxnLst/>
              <a:rect l="0" t="0" r="0" b="0"/>
              <a:pathLst>
                <a:path w="8219558">
                  <a:moveTo>
                    <a:pt x="0" y="0"/>
                  </a:moveTo>
                  <a:lnTo>
                    <a:pt x="8219558" y="0"/>
                  </a:lnTo>
                  <a:lnTo>
                    <a:pt x="8219558" y="0"/>
                  </a:lnTo>
                </a:path>
              </a:pathLst>
            </a:custGeom>
            <a:ln w="1270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cxnSp>
          <p:nvCxnSpPr>
            <p:cNvPr id="1334" name="Straight Connector 1333">
              <a:extLst>
                <a:ext uri="{FF2B5EF4-FFF2-40B4-BE49-F238E27FC236}">
                  <a16:creationId xmlns:a16="http://schemas.microsoft.com/office/drawing/2014/main" id="{FFC4D5D1-3F60-BDC9-F90A-9A3A4C8C7A77}"/>
                </a:ext>
              </a:extLst>
            </p:cNvPr>
            <p:cNvCxnSpPr>
              <a:cxnSpLocks/>
            </p:cNvCxnSpPr>
            <p:nvPr/>
          </p:nvCxnSpPr>
          <p:spPr>
            <a:xfrm>
              <a:off x="1279419" y="3797382"/>
              <a:ext cx="7004304" cy="0"/>
            </a:xfrm>
            <a:prstGeom prst="line">
              <a:avLst/>
            </a:prstGeom>
            <a:noFill/>
            <a:ln w="12700" cap="flat" cmpd="sng" algn="ctr">
              <a:solidFill>
                <a:schemeClr val="tx1"/>
              </a:solidFill>
              <a:prstDash val="sysDash"/>
              <a:miter lim="800000"/>
            </a:ln>
            <a:effectLst/>
          </p:spPr>
        </p:cxnSp>
        <p:sp>
          <p:nvSpPr>
            <p:cNvPr id="18" name="pl17">
              <a:extLst>
                <a:ext uri="{FF2B5EF4-FFF2-40B4-BE49-F238E27FC236}">
                  <a16:creationId xmlns:a16="http://schemas.microsoft.com/office/drawing/2014/main" id="{87A843CA-54BD-A9F0-BC7C-62B6C63762B6}"/>
                </a:ext>
              </a:extLst>
            </p:cNvPr>
            <p:cNvSpPr/>
            <p:nvPr/>
          </p:nvSpPr>
          <p:spPr>
            <a:xfrm>
              <a:off x="1275344" y="3809788"/>
              <a:ext cx="7004304" cy="0"/>
            </a:xfrm>
            <a:custGeom>
              <a:avLst/>
              <a:gdLst/>
              <a:ahLst/>
              <a:cxnLst/>
              <a:rect l="0" t="0" r="0" b="0"/>
              <a:pathLst>
                <a:path w="8219558">
                  <a:moveTo>
                    <a:pt x="0" y="0"/>
                  </a:moveTo>
                  <a:lnTo>
                    <a:pt x="8219558" y="0"/>
                  </a:lnTo>
                  <a:lnTo>
                    <a:pt x="8219558" y="0"/>
                  </a:lnTo>
                </a:path>
              </a:pathLst>
            </a:custGeom>
            <a:ln w="1355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1" name="pl20">
              <a:extLst>
                <a:ext uri="{FF2B5EF4-FFF2-40B4-BE49-F238E27FC236}">
                  <a16:creationId xmlns:a16="http://schemas.microsoft.com/office/drawing/2014/main" id="{E243DDA6-E574-CB57-7721-35FBB6AC73BF}"/>
                </a:ext>
              </a:extLst>
            </p:cNvPr>
            <p:cNvSpPr/>
            <p:nvPr/>
          </p:nvSpPr>
          <p:spPr>
            <a:xfrm>
              <a:off x="1275344" y="1786076"/>
              <a:ext cx="7004304" cy="0"/>
            </a:xfrm>
            <a:custGeom>
              <a:avLst/>
              <a:gdLst/>
              <a:ahLst/>
              <a:cxnLst/>
              <a:rect l="0" t="0" r="0" b="0"/>
              <a:pathLst>
                <a:path w="8219558">
                  <a:moveTo>
                    <a:pt x="0" y="0"/>
                  </a:moveTo>
                  <a:lnTo>
                    <a:pt x="8219558" y="0"/>
                  </a:lnTo>
                  <a:lnTo>
                    <a:pt x="8219558" y="0"/>
                  </a:lnTo>
                </a:path>
              </a:pathLst>
            </a:custGeom>
            <a:ln w="13550" cap="flat">
              <a:solidFill>
                <a:srgbClr val="EBEBEB">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29" name="pt28">
              <a:extLst>
                <a:ext uri="{FF2B5EF4-FFF2-40B4-BE49-F238E27FC236}">
                  <a16:creationId xmlns:a16="http://schemas.microsoft.com/office/drawing/2014/main" id="{A02C29DB-6F6B-E808-099F-A6F596B6837E}"/>
                </a:ext>
              </a:extLst>
            </p:cNvPr>
            <p:cNvSpPr/>
            <p:nvPr/>
          </p:nvSpPr>
          <p:spPr>
            <a:xfrm>
              <a:off x="1650450" y="1763701"/>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0" name="pt29">
              <a:extLst>
                <a:ext uri="{FF2B5EF4-FFF2-40B4-BE49-F238E27FC236}">
                  <a16:creationId xmlns:a16="http://schemas.microsoft.com/office/drawing/2014/main" id="{200AC2A4-2F00-F315-C0F9-6DC6453A604A}"/>
                </a:ext>
              </a:extLst>
            </p:cNvPr>
            <p:cNvSpPr/>
            <p:nvPr/>
          </p:nvSpPr>
          <p:spPr>
            <a:xfrm>
              <a:off x="2046951" y="2602726"/>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1" name="pt30">
              <a:extLst>
                <a:ext uri="{FF2B5EF4-FFF2-40B4-BE49-F238E27FC236}">
                  <a16:creationId xmlns:a16="http://schemas.microsoft.com/office/drawing/2014/main" id="{1BF9F6E8-9917-9F1D-2F03-F3545036AB52}"/>
                </a:ext>
              </a:extLst>
            </p:cNvPr>
            <p:cNvSpPr/>
            <p:nvPr/>
          </p:nvSpPr>
          <p:spPr>
            <a:xfrm>
              <a:off x="231773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2" name="pt31">
              <a:extLst>
                <a:ext uri="{FF2B5EF4-FFF2-40B4-BE49-F238E27FC236}">
                  <a16:creationId xmlns:a16="http://schemas.microsoft.com/office/drawing/2014/main" id="{1A00CACD-908F-C53D-46D0-C3E25B52625C}"/>
                </a:ext>
              </a:extLst>
            </p:cNvPr>
            <p:cNvSpPr/>
            <p:nvPr/>
          </p:nvSpPr>
          <p:spPr>
            <a:xfrm>
              <a:off x="2859297"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3" name="pt32">
              <a:extLst>
                <a:ext uri="{FF2B5EF4-FFF2-40B4-BE49-F238E27FC236}">
                  <a16:creationId xmlns:a16="http://schemas.microsoft.com/office/drawing/2014/main" id="{A90D5989-4AA5-B8FA-0F69-681F47C9D389}"/>
                </a:ext>
              </a:extLst>
            </p:cNvPr>
            <p:cNvSpPr/>
            <p:nvPr/>
          </p:nvSpPr>
          <p:spPr>
            <a:xfrm>
              <a:off x="3400860"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4" name="pt33">
              <a:extLst>
                <a:ext uri="{FF2B5EF4-FFF2-40B4-BE49-F238E27FC236}">
                  <a16:creationId xmlns:a16="http://schemas.microsoft.com/office/drawing/2014/main" id="{389F4929-A435-EDB0-4FB2-24B57F0D6432}"/>
                </a:ext>
              </a:extLst>
            </p:cNvPr>
            <p:cNvSpPr/>
            <p:nvPr/>
          </p:nvSpPr>
          <p:spPr>
            <a:xfrm>
              <a:off x="3942425"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5" name="pt34">
              <a:extLst>
                <a:ext uri="{FF2B5EF4-FFF2-40B4-BE49-F238E27FC236}">
                  <a16:creationId xmlns:a16="http://schemas.microsoft.com/office/drawing/2014/main" id="{A86DDF25-697D-4573-86C3-7426AB48A635}"/>
                </a:ext>
              </a:extLst>
            </p:cNvPr>
            <p:cNvSpPr/>
            <p:nvPr/>
          </p:nvSpPr>
          <p:spPr>
            <a:xfrm>
              <a:off x="475477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6" name="pt35">
              <a:extLst>
                <a:ext uri="{FF2B5EF4-FFF2-40B4-BE49-F238E27FC236}">
                  <a16:creationId xmlns:a16="http://schemas.microsoft.com/office/drawing/2014/main" id="{83CCD252-8960-04D0-1F99-EA0453A8BA91}"/>
                </a:ext>
              </a:extLst>
            </p:cNvPr>
            <p:cNvSpPr/>
            <p:nvPr/>
          </p:nvSpPr>
          <p:spPr>
            <a:xfrm>
              <a:off x="6389132"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7" name="pt36">
              <a:extLst>
                <a:ext uri="{FF2B5EF4-FFF2-40B4-BE49-F238E27FC236}">
                  <a16:creationId xmlns:a16="http://schemas.microsoft.com/office/drawing/2014/main" id="{1CA1BE9F-045A-B026-2FC3-AADA9F3107FB}"/>
                </a:ext>
              </a:extLst>
            </p:cNvPr>
            <p:cNvSpPr/>
            <p:nvPr/>
          </p:nvSpPr>
          <p:spPr>
            <a:xfrm>
              <a:off x="800415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8" name="pt37">
              <a:extLst>
                <a:ext uri="{FF2B5EF4-FFF2-40B4-BE49-F238E27FC236}">
                  <a16:creationId xmlns:a16="http://schemas.microsoft.com/office/drawing/2014/main" id="{2A29498B-E3EB-8589-3D5C-13709BDAA369}"/>
                </a:ext>
              </a:extLst>
            </p:cNvPr>
            <p:cNvSpPr/>
            <p:nvPr/>
          </p:nvSpPr>
          <p:spPr>
            <a:xfrm>
              <a:off x="1911560"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39" name="pt38">
              <a:extLst>
                <a:ext uri="{FF2B5EF4-FFF2-40B4-BE49-F238E27FC236}">
                  <a16:creationId xmlns:a16="http://schemas.microsoft.com/office/drawing/2014/main" id="{5037DBEE-9EEA-258D-D075-654F47372C82}"/>
                </a:ext>
              </a:extLst>
            </p:cNvPr>
            <p:cNvSpPr/>
            <p:nvPr/>
          </p:nvSpPr>
          <p:spPr>
            <a:xfrm>
              <a:off x="230806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0" name="pt39">
              <a:extLst>
                <a:ext uri="{FF2B5EF4-FFF2-40B4-BE49-F238E27FC236}">
                  <a16:creationId xmlns:a16="http://schemas.microsoft.com/office/drawing/2014/main" id="{CCC59035-73B0-66D4-6938-E4E496EF5651}"/>
                </a:ext>
              </a:extLst>
            </p:cNvPr>
            <p:cNvSpPr/>
            <p:nvPr/>
          </p:nvSpPr>
          <p:spPr>
            <a:xfrm>
              <a:off x="2578844"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1" name="pt40">
              <a:extLst>
                <a:ext uri="{FF2B5EF4-FFF2-40B4-BE49-F238E27FC236}">
                  <a16:creationId xmlns:a16="http://schemas.microsoft.com/office/drawing/2014/main" id="{48CF7457-0ADE-C139-AEF5-25A318D0DE9B}"/>
                </a:ext>
              </a:extLst>
            </p:cNvPr>
            <p:cNvSpPr/>
            <p:nvPr/>
          </p:nvSpPr>
          <p:spPr>
            <a:xfrm>
              <a:off x="3120408"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2" name="pt41">
              <a:extLst>
                <a:ext uri="{FF2B5EF4-FFF2-40B4-BE49-F238E27FC236}">
                  <a16:creationId xmlns:a16="http://schemas.microsoft.com/office/drawing/2014/main" id="{C12D79CC-5F54-127C-60F1-07B371E92C5B}"/>
                </a:ext>
              </a:extLst>
            </p:cNvPr>
            <p:cNvSpPr/>
            <p:nvPr/>
          </p:nvSpPr>
          <p:spPr>
            <a:xfrm>
              <a:off x="366197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3" name="pt42">
              <a:extLst>
                <a:ext uri="{FF2B5EF4-FFF2-40B4-BE49-F238E27FC236}">
                  <a16:creationId xmlns:a16="http://schemas.microsoft.com/office/drawing/2014/main" id="{D41F89B5-A635-0B79-93A9-498A2A7B9A3F}"/>
                </a:ext>
              </a:extLst>
            </p:cNvPr>
            <p:cNvSpPr/>
            <p:nvPr/>
          </p:nvSpPr>
          <p:spPr>
            <a:xfrm>
              <a:off x="4068144"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4" name="pt43">
              <a:extLst>
                <a:ext uri="{FF2B5EF4-FFF2-40B4-BE49-F238E27FC236}">
                  <a16:creationId xmlns:a16="http://schemas.microsoft.com/office/drawing/2014/main" id="{A88C2A7E-BB8D-C9DB-D94C-626023E974D5}"/>
                </a:ext>
              </a:extLst>
            </p:cNvPr>
            <p:cNvSpPr/>
            <p:nvPr/>
          </p:nvSpPr>
          <p:spPr>
            <a:xfrm>
              <a:off x="4609708"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5" name="pt44">
              <a:extLst>
                <a:ext uri="{FF2B5EF4-FFF2-40B4-BE49-F238E27FC236}">
                  <a16:creationId xmlns:a16="http://schemas.microsoft.com/office/drawing/2014/main" id="{BAB694CA-9AFA-E105-CA4B-933B62FA0593}"/>
                </a:ext>
              </a:extLst>
            </p:cNvPr>
            <p:cNvSpPr/>
            <p:nvPr/>
          </p:nvSpPr>
          <p:spPr>
            <a:xfrm>
              <a:off x="5151272"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6" name="pt45">
              <a:extLst>
                <a:ext uri="{FF2B5EF4-FFF2-40B4-BE49-F238E27FC236}">
                  <a16:creationId xmlns:a16="http://schemas.microsoft.com/office/drawing/2014/main" id="{613E6C7B-B728-2A56-B87A-E8DD52D79600}"/>
                </a:ext>
              </a:extLst>
            </p:cNvPr>
            <p:cNvSpPr/>
            <p:nvPr/>
          </p:nvSpPr>
          <p:spPr>
            <a:xfrm>
              <a:off x="5963617"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7" name="pt46">
              <a:extLst>
                <a:ext uri="{FF2B5EF4-FFF2-40B4-BE49-F238E27FC236}">
                  <a16:creationId xmlns:a16="http://schemas.microsoft.com/office/drawing/2014/main" id="{876E06A0-D716-0768-26F9-F4A6DE99D8B8}"/>
                </a:ext>
              </a:extLst>
            </p:cNvPr>
            <p:cNvSpPr/>
            <p:nvPr/>
          </p:nvSpPr>
          <p:spPr>
            <a:xfrm>
              <a:off x="7317526"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8" name="pt47">
              <a:extLst>
                <a:ext uri="{FF2B5EF4-FFF2-40B4-BE49-F238E27FC236}">
                  <a16:creationId xmlns:a16="http://schemas.microsoft.com/office/drawing/2014/main" id="{B162EB94-2094-1E78-F613-366763491295}"/>
                </a:ext>
              </a:extLst>
            </p:cNvPr>
            <p:cNvSpPr/>
            <p:nvPr/>
          </p:nvSpPr>
          <p:spPr>
            <a:xfrm>
              <a:off x="812987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49" name="pt48">
              <a:extLst>
                <a:ext uri="{FF2B5EF4-FFF2-40B4-BE49-F238E27FC236}">
                  <a16:creationId xmlns:a16="http://schemas.microsoft.com/office/drawing/2014/main" id="{95B9A043-A144-DF79-131A-C500C3579FEC}"/>
                </a:ext>
              </a:extLst>
            </p:cNvPr>
            <p:cNvSpPr/>
            <p:nvPr/>
          </p:nvSpPr>
          <p:spPr>
            <a:xfrm>
              <a:off x="1776169"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0" name="pt49">
              <a:extLst>
                <a:ext uri="{FF2B5EF4-FFF2-40B4-BE49-F238E27FC236}">
                  <a16:creationId xmlns:a16="http://schemas.microsoft.com/office/drawing/2014/main" id="{019FFD36-B70D-874D-25E5-897F6FFD087E}"/>
                </a:ext>
              </a:extLst>
            </p:cNvPr>
            <p:cNvSpPr/>
            <p:nvPr/>
          </p:nvSpPr>
          <p:spPr>
            <a:xfrm>
              <a:off x="218234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1" name="pt50">
              <a:extLst>
                <a:ext uri="{FF2B5EF4-FFF2-40B4-BE49-F238E27FC236}">
                  <a16:creationId xmlns:a16="http://schemas.microsoft.com/office/drawing/2014/main" id="{64F20D25-35DF-CD30-372E-FE6129B85EF1}"/>
                </a:ext>
              </a:extLst>
            </p:cNvPr>
            <p:cNvSpPr/>
            <p:nvPr/>
          </p:nvSpPr>
          <p:spPr>
            <a:xfrm>
              <a:off x="258851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2" name="pt51">
              <a:extLst>
                <a:ext uri="{FF2B5EF4-FFF2-40B4-BE49-F238E27FC236}">
                  <a16:creationId xmlns:a16="http://schemas.microsoft.com/office/drawing/2014/main" id="{C7B01875-34F2-B941-3D20-4F2635FAE3CF}"/>
                </a:ext>
              </a:extLst>
            </p:cNvPr>
            <p:cNvSpPr/>
            <p:nvPr/>
          </p:nvSpPr>
          <p:spPr>
            <a:xfrm>
              <a:off x="3400860"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3" name="pt52">
              <a:extLst>
                <a:ext uri="{FF2B5EF4-FFF2-40B4-BE49-F238E27FC236}">
                  <a16:creationId xmlns:a16="http://schemas.microsoft.com/office/drawing/2014/main" id="{5C67A4EC-2723-0E6F-9198-03D8BBE9FA12}"/>
                </a:ext>
              </a:extLst>
            </p:cNvPr>
            <p:cNvSpPr/>
            <p:nvPr/>
          </p:nvSpPr>
          <p:spPr>
            <a:xfrm>
              <a:off x="448398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4" name="pt53">
              <a:extLst>
                <a:ext uri="{FF2B5EF4-FFF2-40B4-BE49-F238E27FC236}">
                  <a16:creationId xmlns:a16="http://schemas.microsoft.com/office/drawing/2014/main" id="{DA203775-2AF5-23D1-525D-25791B6D7DA9}"/>
                </a:ext>
              </a:extLst>
            </p:cNvPr>
            <p:cNvSpPr/>
            <p:nvPr/>
          </p:nvSpPr>
          <p:spPr>
            <a:xfrm>
              <a:off x="6389132"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5" name="pt54">
              <a:extLst>
                <a:ext uri="{FF2B5EF4-FFF2-40B4-BE49-F238E27FC236}">
                  <a16:creationId xmlns:a16="http://schemas.microsoft.com/office/drawing/2014/main" id="{8A0B066D-21E5-583F-178B-558D6F3DE12D}"/>
                </a:ext>
              </a:extLst>
            </p:cNvPr>
            <p:cNvSpPr/>
            <p:nvPr/>
          </p:nvSpPr>
          <p:spPr>
            <a:xfrm>
              <a:off x="1582753" y="1763701"/>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6" name="pt55">
              <a:extLst>
                <a:ext uri="{FF2B5EF4-FFF2-40B4-BE49-F238E27FC236}">
                  <a16:creationId xmlns:a16="http://schemas.microsoft.com/office/drawing/2014/main" id="{7DDEA9F8-47FB-B4FF-6951-3528AB3E029D}"/>
                </a:ext>
              </a:extLst>
            </p:cNvPr>
            <p:cNvSpPr/>
            <p:nvPr/>
          </p:nvSpPr>
          <p:spPr>
            <a:xfrm>
              <a:off x="2046951"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7" name="pt56">
              <a:extLst>
                <a:ext uri="{FF2B5EF4-FFF2-40B4-BE49-F238E27FC236}">
                  <a16:creationId xmlns:a16="http://schemas.microsoft.com/office/drawing/2014/main" id="{98F890FA-D370-0B67-2CF3-A0981CDCEE62}"/>
                </a:ext>
              </a:extLst>
            </p:cNvPr>
            <p:cNvSpPr/>
            <p:nvPr/>
          </p:nvSpPr>
          <p:spPr>
            <a:xfrm>
              <a:off x="2385428"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8" name="pt57">
              <a:extLst>
                <a:ext uri="{FF2B5EF4-FFF2-40B4-BE49-F238E27FC236}">
                  <a16:creationId xmlns:a16="http://schemas.microsoft.com/office/drawing/2014/main" id="{88F0859C-2A82-CC6F-0384-BF4674C6CF62}"/>
                </a:ext>
              </a:extLst>
            </p:cNvPr>
            <p:cNvSpPr/>
            <p:nvPr/>
          </p:nvSpPr>
          <p:spPr>
            <a:xfrm>
              <a:off x="292699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59" name="pt58">
              <a:extLst>
                <a:ext uri="{FF2B5EF4-FFF2-40B4-BE49-F238E27FC236}">
                  <a16:creationId xmlns:a16="http://schemas.microsoft.com/office/drawing/2014/main" id="{B93F2811-2064-3123-DF60-5D6212CA63D0}"/>
                </a:ext>
              </a:extLst>
            </p:cNvPr>
            <p:cNvSpPr/>
            <p:nvPr/>
          </p:nvSpPr>
          <p:spPr>
            <a:xfrm>
              <a:off x="3468556"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60" name="pt59">
              <a:extLst>
                <a:ext uri="{FF2B5EF4-FFF2-40B4-BE49-F238E27FC236}">
                  <a16:creationId xmlns:a16="http://schemas.microsoft.com/office/drawing/2014/main" id="{964670CB-47EA-212E-E153-08F3150340E5}"/>
                </a:ext>
              </a:extLst>
            </p:cNvPr>
            <p:cNvSpPr/>
            <p:nvPr/>
          </p:nvSpPr>
          <p:spPr>
            <a:xfrm>
              <a:off x="401012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61" name="pt60">
              <a:extLst>
                <a:ext uri="{FF2B5EF4-FFF2-40B4-BE49-F238E27FC236}">
                  <a16:creationId xmlns:a16="http://schemas.microsoft.com/office/drawing/2014/main" id="{973C6535-9946-0664-9273-8B36AC34D7C9}"/>
                </a:ext>
              </a:extLst>
            </p:cNvPr>
            <p:cNvSpPr/>
            <p:nvPr/>
          </p:nvSpPr>
          <p:spPr>
            <a:xfrm>
              <a:off x="4551683"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62" name="pt61">
              <a:extLst>
                <a:ext uri="{FF2B5EF4-FFF2-40B4-BE49-F238E27FC236}">
                  <a16:creationId xmlns:a16="http://schemas.microsoft.com/office/drawing/2014/main" id="{2B43D3BD-5637-4A5F-DC32-EB73F7715106}"/>
                </a:ext>
              </a:extLst>
            </p:cNvPr>
            <p:cNvSpPr/>
            <p:nvPr/>
          </p:nvSpPr>
          <p:spPr>
            <a:xfrm>
              <a:off x="5093247"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63" name="pt62">
              <a:extLst>
                <a:ext uri="{FF2B5EF4-FFF2-40B4-BE49-F238E27FC236}">
                  <a16:creationId xmlns:a16="http://schemas.microsoft.com/office/drawing/2014/main" id="{8ED0A8FB-433A-67E2-FF50-61B5C8E95F17}"/>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24" name="pt63">
              <a:extLst>
                <a:ext uri="{FF2B5EF4-FFF2-40B4-BE49-F238E27FC236}">
                  <a16:creationId xmlns:a16="http://schemas.microsoft.com/office/drawing/2014/main" id="{16BEDE56-D83E-6B4A-F4E9-6CA49E1A6B7F}"/>
                </a:ext>
              </a:extLst>
            </p:cNvPr>
            <p:cNvSpPr/>
            <p:nvPr/>
          </p:nvSpPr>
          <p:spPr>
            <a:xfrm>
              <a:off x="2133988"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25" name="pt64">
              <a:extLst>
                <a:ext uri="{FF2B5EF4-FFF2-40B4-BE49-F238E27FC236}">
                  <a16:creationId xmlns:a16="http://schemas.microsoft.com/office/drawing/2014/main" id="{AFC28993-9AEA-E4E9-9EBB-ED08F7D1D4D9}"/>
                </a:ext>
              </a:extLst>
            </p:cNvPr>
            <p:cNvSpPr/>
            <p:nvPr/>
          </p:nvSpPr>
          <p:spPr>
            <a:xfrm>
              <a:off x="2404771"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27" name="pt65">
              <a:extLst>
                <a:ext uri="{FF2B5EF4-FFF2-40B4-BE49-F238E27FC236}">
                  <a16:creationId xmlns:a16="http://schemas.microsoft.com/office/drawing/2014/main" id="{9BD94B4D-84D3-EBF7-FBFB-00AEF3E93A55}"/>
                </a:ext>
              </a:extLst>
            </p:cNvPr>
            <p:cNvSpPr/>
            <p:nvPr/>
          </p:nvSpPr>
          <p:spPr>
            <a:xfrm>
              <a:off x="3217116"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28" name="pt66">
              <a:extLst>
                <a:ext uri="{FF2B5EF4-FFF2-40B4-BE49-F238E27FC236}">
                  <a16:creationId xmlns:a16="http://schemas.microsoft.com/office/drawing/2014/main" id="{747EB976-748E-043F-A913-BEAF7B1D4BB2}"/>
                </a:ext>
              </a:extLst>
            </p:cNvPr>
            <p:cNvSpPr/>
            <p:nvPr/>
          </p:nvSpPr>
          <p:spPr>
            <a:xfrm>
              <a:off x="524798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29" name="pt67">
              <a:extLst>
                <a:ext uri="{FF2B5EF4-FFF2-40B4-BE49-F238E27FC236}">
                  <a16:creationId xmlns:a16="http://schemas.microsoft.com/office/drawing/2014/main" id="{1250CF2A-4B54-7982-CE5A-D39AFA754741}"/>
                </a:ext>
              </a:extLst>
            </p:cNvPr>
            <p:cNvSpPr/>
            <p:nvPr/>
          </p:nvSpPr>
          <p:spPr>
            <a:xfrm>
              <a:off x="1766498"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0" name="pt68">
              <a:extLst>
                <a:ext uri="{FF2B5EF4-FFF2-40B4-BE49-F238E27FC236}">
                  <a16:creationId xmlns:a16="http://schemas.microsoft.com/office/drawing/2014/main" id="{F1A18492-16BF-56CE-1D3C-2D8AEFD3AE79}"/>
                </a:ext>
              </a:extLst>
            </p:cNvPr>
            <p:cNvSpPr/>
            <p:nvPr/>
          </p:nvSpPr>
          <p:spPr>
            <a:xfrm>
              <a:off x="2037281" y="1649215"/>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1" name="pt69">
              <a:extLst>
                <a:ext uri="{FF2B5EF4-FFF2-40B4-BE49-F238E27FC236}">
                  <a16:creationId xmlns:a16="http://schemas.microsoft.com/office/drawing/2014/main" id="{627E85F1-3085-340C-3D65-65EBE5E68A3F}"/>
                </a:ext>
              </a:extLst>
            </p:cNvPr>
            <p:cNvSpPr/>
            <p:nvPr/>
          </p:nvSpPr>
          <p:spPr>
            <a:xfrm>
              <a:off x="2308063" y="171871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2" name="pt70">
              <a:extLst>
                <a:ext uri="{FF2B5EF4-FFF2-40B4-BE49-F238E27FC236}">
                  <a16:creationId xmlns:a16="http://schemas.microsoft.com/office/drawing/2014/main" id="{6F56E2D6-0E24-BDA5-ECD1-13256B09BBB0}"/>
                </a:ext>
              </a:extLst>
            </p:cNvPr>
            <p:cNvSpPr/>
            <p:nvPr/>
          </p:nvSpPr>
          <p:spPr>
            <a:xfrm>
              <a:off x="2936663" y="1904464"/>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3" name="pt71">
              <a:extLst>
                <a:ext uri="{FF2B5EF4-FFF2-40B4-BE49-F238E27FC236}">
                  <a16:creationId xmlns:a16="http://schemas.microsoft.com/office/drawing/2014/main" id="{DA523303-704F-FBAE-013C-CE952C2EFAFC}"/>
                </a:ext>
              </a:extLst>
            </p:cNvPr>
            <p:cNvSpPr/>
            <p:nvPr/>
          </p:nvSpPr>
          <p:spPr>
            <a:xfrm>
              <a:off x="3458886" y="2001187"/>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4" name="pt72">
              <a:extLst>
                <a:ext uri="{FF2B5EF4-FFF2-40B4-BE49-F238E27FC236}">
                  <a16:creationId xmlns:a16="http://schemas.microsoft.com/office/drawing/2014/main" id="{9645389E-B92B-E8C1-B68A-AA070DFAE026}"/>
                </a:ext>
              </a:extLst>
            </p:cNvPr>
            <p:cNvSpPr/>
            <p:nvPr/>
          </p:nvSpPr>
          <p:spPr>
            <a:xfrm>
              <a:off x="4000449" y="2090186"/>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5" name="pt73">
              <a:extLst>
                <a:ext uri="{FF2B5EF4-FFF2-40B4-BE49-F238E27FC236}">
                  <a16:creationId xmlns:a16="http://schemas.microsoft.com/office/drawing/2014/main" id="{CE841113-BEAF-378C-8886-B34087B88771}"/>
                </a:ext>
              </a:extLst>
            </p:cNvPr>
            <p:cNvSpPr/>
            <p:nvPr/>
          </p:nvSpPr>
          <p:spPr>
            <a:xfrm>
              <a:off x="4832136" y="2564486"/>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6" name="pt74">
              <a:extLst>
                <a:ext uri="{FF2B5EF4-FFF2-40B4-BE49-F238E27FC236}">
                  <a16:creationId xmlns:a16="http://schemas.microsoft.com/office/drawing/2014/main" id="{2110058B-7779-0CB4-E5DE-B8D27EF717EE}"/>
                </a:ext>
              </a:extLst>
            </p:cNvPr>
            <p:cNvSpPr/>
            <p:nvPr/>
          </p:nvSpPr>
          <p:spPr>
            <a:xfrm>
              <a:off x="535435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7" name="pt75">
              <a:extLst>
                <a:ext uri="{FF2B5EF4-FFF2-40B4-BE49-F238E27FC236}">
                  <a16:creationId xmlns:a16="http://schemas.microsoft.com/office/drawing/2014/main" id="{E71604E8-5976-5CFC-1417-3CAA09FFCBD8}"/>
                </a:ext>
              </a:extLst>
            </p:cNvPr>
            <p:cNvSpPr/>
            <p:nvPr/>
          </p:nvSpPr>
          <p:spPr>
            <a:xfrm>
              <a:off x="1911560"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8" name="pt76">
              <a:extLst>
                <a:ext uri="{FF2B5EF4-FFF2-40B4-BE49-F238E27FC236}">
                  <a16:creationId xmlns:a16="http://schemas.microsoft.com/office/drawing/2014/main" id="{A5A82CAF-E145-E235-A6DD-6010A97846D3}"/>
                </a:ext>
              </a:extLst>
            </p:cNvPr>
            <p:cNvSpPr/>
            <p:nvPr/>
          </p:nvSpPr>
          <p:spPr>
            <a:xfrm>
              <a:off x="2192013" y="2339399"/>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39" name="pt77">
              <a:extLst>
                <a:ext uri="{FF2B5EF4-FFF2-40B4-BE49-F238E27FC236}">
                  <a16:creationId xmlns:a16="http://schemas.microsoft.com/office/drawing/2014/main" id="{DB6BA08E-8197-AA01-ED1D-73710FC9DB3C}"/>
                </a:ext>
              </a:extLst>
            </p:cNvPr>
            <p:cNvSpPr/>
            <p:nvPr/>
          </p:nvSpPr>
          <p:spPr>
            <a:xfrm>
              <a:off x="245312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0" name="pt78">
              <a:extLst>
                <a:ext uri="{FF2B5EF4-FFF2-40B4-BE49-F238E27FC236}">
                  <a16:creationId xmlns:a16="http://schemas.microsoft.com/office/drawing/2014/main" id="{46FE61FB-1CDF-EA11-6CBA-5472BF5691A9}"/>
                </a:ext>
              </a:extLst>
            </p:cNvPr>
            <p:cNvSpPr/>
            <p:nvPr/>
          </p:nvSpPr>
          <p:spPr>
            <a:xfrm>
              <a:off x="300435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1" name="pt79">
              <a:extLst>
                <a:ext uri="{FF2B5EF4-FFF2-40B4-BE49-F238E27FC236}">
                  <a16:creationId xmlns:a16="http://schemas.microsoft.com/office/drawing/2014/main" id="{A5C28A4D-85C5-F275-5AB8-4AF8FD4C6275}"/>
                </a:ext>
              </a:extLst>
            </p:cNvPr>
            <p:cNvSpPr/>
            <p:nvPr/>
          </p:nvSpPr>
          <p:spPr>
            <a:xfrm>
              <a:off x="353625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2" name="pt80">
              <a:extLst>
                <a:ext uri="{FF2B5EF4-FFF2-40B4-BE49-F238E27FC236}">
                  <a16:creationId xmlns:a16="http://schemas.microsoft.com/office/drawing/2014/main" id="{D969CA40-C90E-5714-96E9-E1781FBEEFB8}"/>
                </a:ext>
              </a:extLst>
            </p:cNvPr>
            <p:cNvSpPr/>
            <p:nvPr/>
          </p:nvSpPr>
          <p:spPr>
            <a:xfrm>
              <a:off x="4213206"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3" name="pt81">
              <a:extLst>
                <a:ext uri="{FF2B5EF4-FFF2-40B4-BE49-F238E27FC236}">
                  <a16:creationId xmlns:a16="http://schemas.microsoft.com/office/drawing/2014/main" id="{A3241F7E-71E7-6962-6F18-36FE7EB3B151}"/>
                </a:ext>
              </a:extLst>
            </p:cNvPr>
            <p:cNvSpPr/>
            <p:nvPr/>
          </p:nvSpPr>
          <p:spPr>
            <a:xfrm>
              <a:off x="475477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4" name="pt82">
              <a:extLst>
                <a:ext uri="{FF2B5EF4-FFF2-40B4-BE49-F238E27FC236}">
                  <a16:creationId xmlns:a16="http://schemas.microsoft.com/office/drawing/2014/main" id="{A85D6C6B-CA94-0453-8297-DBA23ECAABBD}"/>
                </a:ext>
              </a:extLst>
            </p:cNvPr>
            <p:cNvSpPr/>
            <p:nvPr/>
          </p:nvSpPr>
          <p:spPr>
            <a:xfrm>
              <a:off x="5296334"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5" name="pt83">
              <a:extLst>
                <a:ext uri="{FF2B5EF4-FFF2-40B4-BE49-F238E27FC236}">
                  <a16:creationId xmlns:a16="http://schemas.microsoft.com/office/drawing/2014/main" id="{77EA73D4-B264-EE4A-B39A-B634E7F2A854}"/>
                </a:ext>
              </a:extLst>
            </p:cNvPr>
            <p:cNvSpPr/>
            <p:nvPr/>
          </p:nvSpPr>
          <p:spPr>
            <a:xfrm>
              <a:off x="5837897"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6" name="pt84">
              <a:extLst>
                <a:ext uri="{FF2B5EF4-FFF2-40B4-BE49-F238E27FC236}">
                  <a16:creationId xmlns:a16="http://schemas.microsoft.com/office/drawing/2014/main" id="{FA6FBCC7-287E-4346-3282-F538BC15432D}"/>
                </a:ext>
              </a:extLst>
            </p:cNvPr>
            <p:cNvSpPr/>
            <p:nvPr/>
          </p:nvSpPr>
          <p:spPr>
            <a:xfrm>
              <a:off x="637946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7" name="pt85">
              <a:extLst>
                <a:ext uri="{FF2B5EF4-FFF2-40B4-BE49-F238E27FC236}">
                  <a16:creationId xmlns:a16="http://schemas.microsoft.com/office/drawing/2014/main" id="{73F5AF83-3B8E-F871-0DBA-0747EDA8342E}"/>
                </a:ext>
              </a:extLst>
            </p:cNvPr>
            <p:cNvSpPr/>
            <p:nvPr/>
          </p:nvSpPr>
          <p:spPr>
            <a:xfrm>
              <a:off x="693069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8" name="pt86">
              <a:extLst>
                <a:ext uri="{FF2B5EF4-FFF2-40B4-BE49-F238E27FC236}">
                  <a16:creationId xmlns:a16="http://schemas.microsoft.com/office/drawing/2014/main" id="{32162361-DF51-6A98-FC01-007573F9D42B}"/>
                </a:ext>
              </a:extLst>
            </p:cNvPr>
            <p:cNvSpPr/>
            <p:nvPr/>
          </p:nvSpPr>
          <p:spPr>
            <a:xfrm>
              <a:off x="774304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49" name="pt87">
              <a:extLst>
                <a:ext uri="{FF2B5EF4-FFF2-40B4-BE49-F238E27FC236}">
                  <a16:creationId xmlns:a16="http://schemas.microsoft.com/office/drawing/2014/main" id="{1B62DA57-737A-9008-9383-0C5A78AD1B69}"/>
                </a:ext>
              </a:extLst>
            </p:cNvPr>
            <p:cNvSpPr/>
            <p:nvPr/>
          </p:nvSpPr>
          <p:spPr>
            <a:xfrm>
              <a:off x="1911560"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0" name="pt88">
              <a:extLst>
                <a:ext uri="{FF2B5EF4-FFF2-40B4-BE49-F238E27FC236}">
                  <a16:creationId xmlns:a16="http://schemas.microsoft.com/office/drawing/2014/main" id="{7C87D5B1-E818-2047-B2B1-A34B416DD68C}"/>
                </a:ext>
              </a:extLst>
            </p:cNvPr>
            <p:cNvSpPr/>
            <p:nvPr/>
          </p:nvSpPr>
          <p:spPr>
            <a:xfrm>
              <a:off x="218234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1" name="pt89">
              <a:extLst>
                <a:ext uri="{FF2B5EF4-FFF2-40B4-BE49-F238E27FC236}">
                  <a16:creationId xmlns:a16="http://schemas.microsoft.com/office/drawing/2014/main" id="{05D57318-BF70-C016-22D5-05D5283BCD37}"/>
                </a:ext>
              </a:extLst>
            </p:cNvPr>
            <p:cNvSpPr/>
            <p:nvPr/>
          </p:nvSpPr>
          <p:spPr>
            <a:xfrm>
              <a:off x="2453125"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2" name="pt90">
              <a:extLst>
                <a:ext uri="{FF2B5EF4-FFF2-40B4-BE49-F238E27FC236}">
                  <a16:creationId xmlns:a16="http://schemas.microsoft.com/office/drawing/2014/main" id="{C4C8180A-C97F-505B-45F8-25DFDAB93C55}"/>
                </a:ext>
              </a:extLst>
            </p:cNvPr>
            <p:cNvSpPr/>
            <p:nvPr/>
          </p:nvSpPr>
          <p:spPr>
            <a:xfrm>
              <a:off x="2994688"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3" name="pt91">
              <a:extLst>
                <a:ext uri="{FF2B5EF4-FFF2-40B4-BE49-F238E27FC236}">
                  <a16:creationId xmlns:a16="http://schemas.microsoft.com/office/drawing/2014/main" id="{206C5070-045B-1E29-0E79-86F5F34F26FE}"/>
                </a:ext>
              </a:extLst>
            </p:cNvPr>
            <p:cNvSpPr/>
            <p:nvPr/>
          </p:nvSpPr>
          <p:spPr>
            <a:xfrm>
              <a:off x="4677404"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4" name="pt92">
              <a:extLst>
                <a:ext uri="{FF2B5EF4-FFF2-40B4-BE49-F238E27FC236}">
                  <a16:creationId xmlns:a16="http://schemas.microsoft.com/office/drawing/2014/main" id="{8457B591-AB77-08AD-2613-10FFEAE57435}"/>
                </a:ext>
              </a:extLst>
            </p:cNvPr>
            <p:cNvSpPr/>
            <p:nvPr/>
          </p:nvSpPr>
          <p:spPr>
            <a:xfrm>
              <a:off x="515127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5" name="pt93">
              <a:extLst>
                <a:ext uri="{FF2B5EF4-FFF2-40B4-BE49-F238E27FC236}">
                  <a16:creationId xmlns:a16="http://schemas.microsoft.com/office/drawing/2014/main" id="{E9BD6336-750F-6F99-6287-1EF2C9A84DB0}"/>
                </a:ext>
              </a:extLst>
            </p:cNvPr>
            <p:cNvSpPr/>
            <p:nvPr/>
          </p:nvSpPr>
          <p:spPr>
            <a:xfrm>
              <a:off x="6099009"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6" name="pt94">
              <a:extLst>
                <a:ext uri="{FF2B5EF4-FFF2-40B4-BE49-F238E27FC236}">
                  <a16:creationId xmlns:a16="http://schemas.microsoft.com/office/drawing/2014/main" id="{62A86B1D-DAF6-C637-F93C-56D43B7546BE}"/>
                </a:ext>
              </a:extLst>
            </p:cNvPr>
            <p:cNvSpPr/>
            <p:nvPr/>
          </p:nvSpPr>
          <p:spPr>
            <a:xfrm>
              <a:off x="664057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7" name="pt95">
              <a:extLst>
                <a:ext uri="{FF2B5EF4-FFF2-40B4-BE49-F238E27FC236}">
                  <a16:creationId xmlns:a16="http://schemas.microsoft.com/office/drawing/2014/main" id="{96FA510F-8253-AA09-BE17-02D843383120}"/>
                </a:ext>
              </a:extLst>
            </p:cNvPr>
            <p:cNvSpPr/>
            <p:nvPr/>
          </p:nvSpPr>
          <p:spPr>
            <a:xfrm>
              <a:off x="1776169"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8" name="pt96">
              <a:extLst>
                <a:ext uri="{FF2B5EF4-FFF2-40B4-BE49-F238E27FC236}">
                  <a16:creationId xmlns:a16="http://schemas.microsoft.com/office/drawing/2014/main" id="{5647335E-3823-0C70-2262-382280D4EC84}"/>
                </a:ext>
              </a:extLst>
            </p:cNvPr>
            <p:cNvSpPr/>
            <p:nvPr/>
          </p:nvSpPr>
          <p:spPr>
            <a:xfrm>
              <a:off x="2056622" y="2545206"/>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59" name="pt97">
              <a:extLst>
                <a:ext uri="{FF2B5EF4-FFF2-40B4-BE49-F238E27FC236}">
                  <a16:creationId xmlns:a16="http://schemas.microsoft.com/office/drawing/2014/main" id="{AABA5D98-E31D-7653-AE1F-52312EAE11CE}"/>
                </a:ext>
              </a:extLst>
            </p:cNvPr>
            <p:cNvSpPr/>
            <p:nvPr/>
          </p:nvSpPr>
          <p:spPr>
            <a:xfrm>
              <a:off x="2327404" y="2562356"/>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0" name="pt98">
              <a:extLst>
                <a:ext uri="{FF2B5EF4-FFF2-40B4-BE49-F238E27FC236}">
                  <a16:creationId xmlns:a16="http://schemas.microsoft.com/office/drawing/2014/main" id="{5EB08FE1-FFF0-75F1-3437-42D6BE7A2659}"/>
                </a:ext>
              </a:extLst>
            </p:cNvPr>
            <p:cNvSpPr/>
            <p:nvPr/>
          </p:nvSpPr>
          <p:spPr>
            <a:xfrm>
              <a:off x="2888310"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1" name="pt99">
              <a:extLst>
                <a:ext uri="{FF2B5EF4-FFF2-40B4-BE49-F238E27FC236}">
                  <a16:creationId xmlns:a16="http://schemas.microsoft.com/office/drawing/2014/main" id="{20A19408-A435-20ED-1E39-72CE203A565A}"/>
                </a:ext>
              </a:extLst>
            </p:cNvPr>
            <p:cNvSpPr/>
            <p:nvPr/>
          </p:nvSpPr>
          <p:spPr>
            <a:xfrm>
              <a:off x="349756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2" name="pt100">
              <a:extLst>
                <a:ext uri="{FF2B5EF4-FFF2-40B4-BE49-F238E27FC236}">
                  <a16:creationId xmlns:a16="http://schemas.microsoft.com/office/drawing/2014/main" id="{9EFE4207-103A-7652-E8F8-026BDE532899}"/>
                </a:ext>
              </a:extLst>
            </p:cNvPr>
            <p:cNvSpPr/>
            <p:nvPr/>
          </p:nvSpPr>
          <p:spPr>
            <a:xfrm>
              <a:off x="4039132"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3" name="pt101">
              <a:extLst>
                <a:ext uri="{FF2B5EF4-FFF2-40B4-BE49-F238E27FC236}">
                  <a16:creationId xmlns:a16="http://schemas.microsoft.com/office/drawing/2014/main" id="{D87DF3AD-EEE0-2C94-76A2-BC0ED5C6DFE4}"/>
                </a:ext>
              </a:extLst>
            </p:cNvPr>
            <p:cNvSpPr/>
            <p:nvPr/>
          </p:nvSpPr>
          <p:spPr>
            <a:xfrm>
              <a:off x="4580696"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4" name="pt102">
              <a:extLst>
                <a:ext uri="{FF2B5EF4-FFF2-40B4-BE49-F238E27FC236}">
                  <a16:creationId xmlns:a16="http://schemas.microsoft.com/office/drawing/2014/main" id="{873C1BE7-278C-CF4B-7E01-2AD9174EFFB3}"/>
                </a:ext>
              </a:extLst>
            </p:cNvPr>
            <p:cNvSpPr/>
            <p:nvPr/>
          </p:nvSpPr>
          <p:spPr>
            <a:xfrm>
              <a:off x="539304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5" name="pt103">
              <a:extLst>
                <a:ext uri="{FF2B5EF4-FFF2-40B4-BE49-F238E27FC236}">
                  <a16:creationId xmlns:a16="http://schemas.microsoft.com/office/drawing/2014/main" id="{59A01E99-51F2-EB19-1C9E-7D281314F50D}"/>
                </a:ext>
              </a:extLst>
            </p:cNvPr>
            <p:cNvSpPr/>
            <p:nvPr/>
          </p:nvSpPr>
          <p:spPr>
            <a:xfrm>
              <a:off x="6205387" y="2692134"/>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6" name="pt104">
              <a:extLst>
                <a:ext uri="{FF2B5EF4-FFF2-40B4-BE49-F238E27FC236}">
                  <a16:creationId xmlns:a16="http://schemas.microsoft.com/office/drawing/2014/main" id="{BD1480C5-3533-79DD-CDCE-3B6568C99C2D}"/>
                </a:ext>
              </a:extLst>
            </p:cNvPr>
            <p:cNvSpPr/>
            <p:nvPr/>
          </p:nvSpPr>
          <p:spPr>
            <a:xfrm>
              <a:off x="728851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7" name="pt105">
              <a:extLst>
                <a:ext uri="{FF2B5EF4-FFF2-40B4-BE49-F238E27FC236}">
                  <a16:creationId xmlns:a16="http://schemas.microsoft.com/office/drawing/2014/main" id="{F5AB3BD1-B3BE-0E78-D764-F2897DF94892}"/>
                </a:ext>
              </a:extLst>
            </p:cNvPr>
            <p:cNvSpPr/>
            <p:nvPr/>
          </p:nvSpPr>
          <p:spPr>
            <a:xfrm>
              <a:off x="8100860"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8" name="pt106">
              <a:extLst>
                <a:ext uri="{FF2B5EF4-FFF2-40B4-BE49-F238E27FC236}">
                  <a16:creationId xmlns:a16="http://schemas.microsoft.com/office/drawing/2014/main" id="{E979190B-1939-BC8A-1F97-40576C9F23C0}"/>
                </a:ext>
              </a:extLst>
            </p:cNvPr>
            <p:cNvSpPr/>
            <p:nvPr/>
          </p:nvSpPr>
          <p:spPr>
            <a:xfrm>
              <a:off x="1718145"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69" name="pt107">
              <a:extLst>
                <a:ext uri="{FF2B5EF4-FFF2-40B4-BE49-F238E27FC236}">
                  <a16:creationId xmlns:a16="http://schemas.microsoft.com/office/drawing/2014/main" id="{18B76BD1-EFEA-D456-28AF-8300D99663FA}"/>
                </a:ext>
              </a:extLst>
            </p:cNvPr>
            <p:cNvSpPr/>
            <p:nvPr/>
          </p:nvSpPr>
          <p:spPr>
            <a:xfrm>
              <a:off x="2046951" y="2718825"/>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0" name="pt108">
              <a:extLst>
                <a:ext uri="{FF2B5EF4-FFF2-40B4-BE49-F238E27FC236}">
                  <a16:creationId xmlns:a16="http://schemas.microsoft.com/office/drawing/2014/main" id="{B8FCB09D-0801-5964-4EEA-A7CA8482B719}"/>
                </a:ext>
              </a:extLst>
            </p:cNvPr>
            <p:cNvSpPr/>
            <p:nvPr/>
          </p:nvSpPr>
          <p:spPr>
            <a:xfrm>
              <a:off x="2317733"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1" name="pt109">
              <a:extLst>
                <a:ext uri="{FF2B5EF4-FFF2-40B4-BE49-F238E27FC236}">
                  <a16:creationId xmlns:a16="http://schemas.microsoft.com/office/drawing/2014/main" id="{EF5E215A-AFA6-EAAD-64AB-82165B9913E9}"/>
                </a:ext>
              </a:extLst>
            </p:cNvPr>
            <p:cNvSpPr/>
            <p:nvPr/>
          </p:nvSpPr>
          <p:spPr>
            <a:xfrm>
              <a:off x="3400860"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2" name="pt110">
              <a:extLst>
                <a:ext uri="{FF2B5EF4-FFF2-40B4-BE49-F238E27FC236}">
                  <a16:creationId xmlns:a16="http://schemas.microsoft.com/office/drawing/2014/main" id="{D74E6650-807B-C541-5FEA-8CC55911E587}"/>
                </a:ext>
              </a:extLst>
            </p:cNvPr>
            <p:cNvSpPr/>
            <p:nvPr/>
          </p:nvSpPr>
          <p:spPr>
            <a:xfrm>
              <a:off x="395209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3" name="pt111">
              <a:extLst>
                <a:ext uri="{FF2B5EF4-FFF2-40B4-BE49-F238E27FC236}">
                  <a16:creationId xmlns:a16="http://schemas.microsoft.com/office/drawing/2014/main" id="{070D2636-8C86-4D3E-35CA-E104DF063F19}"/>
                </a:ext>
              </a:extLst>
            </p:cNvPr>
            <p:cNvSpPr/>
            <p:nvPr/>
          </p:nvSpPr>
          <p:spPr>
            <a:xfrm>
              <a:off x="448398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4" name="pt112">
              <a:extLst>
                <a:ext uri="{FF2B5EF4-FFF2-40B4-BE49-F238E27FC236}">
                  <a16:creationId xmlns:a16="http://schemas.microsoft.com/office/drawing/2014/main" id="{2EC17377-3124-B232-B045-B8056DB57C07}"/>
                </a:ext>
              </a:extLst>
            </p:cNvPr>
            <p:cNvSpPr/>
            <p:nvPr/>
          </p:nvSpPr>
          <p:spPr>
            <a:xfrm>
              <a:off x="502555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5" name="pt113">
              <a:extLst>
                <a:ext uri="{FF2B5EF4-FFF2-40B4-BE49-F238E27FC236}">
                  <a16:creationId xmlns:a16="http://schemas.microsoft.com/office/drawing/2014/main" id="{2A7F3ECC-2E13-980D-1A26-9508CE8A4D37}"/>
                </a:ext>
              </a:extLst>
            </p:cNvPr>
            <p:cNvSpPr/>
            <p:nvPr/>
          </p:nvSpPr>
          <p:spPr>
            <a:xfrm>
              <a:off x="5567116"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6" name="pt114">
              <a:extLst>
                <a:ext uri="{FF2B5EF4-FFF2-40B4-BE49-F238E27FC236}">
                  <a16:creationId xmlns:a16="http://schemas.microsoft.com/office/drawing/2014/main" id="{73DC2527-D652-DD59-18FA-90D2A968D7A6}"/>
                </a:ext>
              </a:extLst>
            </p:cNvPr>
            <p:cNvSpPr/>
            <p:nvPr/>
          </p:nvSpPr>
          <p:spPr>
            <a:xfrm>
              <a:off x="692102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7" name="pt115">
              <a:extLst>
                <a:ext uri="{FF2B5EF4-FFF2-40B4-BE49-F238E27FC236}">
                  <a16:creationId xmlns:a16="http://schemas.microsoft.com/office/drawing/2014/main" id="{0BE303A2-302B-31CA-99C1-4F59A5398CD6}"/>
                </a:ext>
              </a:extLst>
            </p:cNvPr>
            <p:cNvSpPr/>
            <p:nvPr/>
          </p:nvSpPr>
          <p:spPr>
            <a:xfrm>
              <a:off x="1689133"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8" name="pt116">
              <a:extLst>
                <a:ext uri="{FF2B5EF4-FFF2-40B4-BE49-F238E27FC236}">
                  <a16:creationId xmlns:a16="http://schemas.microsoft.com/office/drawing/2014/main" id="{09BF095E-7350-52E3-0825-00FFF4461B21}"/>
                </a:ext>
              </a:extLst>
            </p:cNvPr>
            <p:cNvSpPr/>
            <p:nvPr/>
          </p:nvSpPr>
          <p:spPr>
            <a:xfrm>
              <a:off x="2037281" y="2104823"/>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79" name="pt117">
              <a:extLst>
                <a:ext uri="{FF2B5EF4-FFF2-40B4-BE49-F238E27FC236}">
                  <a16:creationId xmlns:a16="http://schemas.microsoft.com/office/drawing/2014/main" id="{8A82B821-BE11-A7FA-691E-B6BBC811E95B}"/>
                </a:ext>
              </a:extLst>
            </p:cNvPr>
            <p:cNvSpPr/>
            <p:nvPr/>
          </p:nvSpPr>
          <p:spPr>
            <a:xfrm>
              <a:off x="2327404"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0" name="pt118">
              <a:extLst>
                <a:ext uri="{FF2B5EF4-FFF2-40B4-BE49-F238E27FC236}">
                  <a16:creationId xmlns:a16="http://schemas.microsoft.com/office/drawing/2014/main" id="{2F0E21B5-110E-3EED-BB27-E7813873E784}"/>
                </a:ext>
              </a:extLst>
            </p:cNvPr>
            <p:cNvSpPr/>
            <p:nvPr/>
          </p:nvSpPr>
          <p:spPr>
            <a:xfrm>
              <a:off x="299468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1" name="pt119">
              <a:extLst>
                <a:ext uri="{FF2B5EF4-FFF2-40B4-BE49-F238E27FC236}">
                  <a16:creationId xmlns:a16="http://schemas.microsoft.com/office/drawing/2014/main" id="{CD0A0808-0E80-9A15-668F-4D7AEACCD5FD}"/>
                </a:ext>
              </a:extLst>
            </p:cNvPr>
            <p:cNvSpPr/>
            <p:nvPr/>
          </p:nvSpPr>
          <p:spPr>
            <a:xfrm>
              <a:off x="394242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2" name="pt120">
              <a:extLst>
                <a:ext uri="{FF2B5EF4-FFF2-40B4-BE49-F238E27FC236}">
                  <a16:creationId xmlns:a16="http://schemas.microsoft.com/office/drawing/2014/main" id="{02D0AF06-C6ED-2891-D4D7-C6E5F527165A}"/>
                </a:ext>
              </a:extLst>
            </p:cNvPr>
            <p:cNvSpPr/>
            <p:nvPr/>
          </p:nvSpPr>
          <p:spPr>
            <a:xfrm>
              <a:off x="448398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3" name="pt121">
              <a:extLst>
                <a:ext uri="{FF2B5EF4-FFF2-40B4-BE49-F238E27FC236}">
                  <a16:creationId xmlns:a16="http://schemas.microsoft.com/office/drawing/2014/main" id="{469F3C76-6D91-B6B8-E430-A29D21200AB6}"/>
                </a:ext>
              </a:extLst>
            </p:cNvPr>
            <p:cNvSpPr/>
            <p:nvPr/>
          </p:nvSpPr>
          <p:spPr>
            <a:xfrm>
              <a:off x="5828226"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4" name="pt122">
              <a:extLst>
                <a:ext uri="{FF2B5EF4-FFF2-40B4-BE49-F238E27FC236}">
                  <a16:creationId xmlns:a16="http://schemas.microsoft.com/office/drawing/2014/main" id="{8170E0FE-35F9-D948-704D-9F17186A5535}"/>
                </a:ext>
              </a:extLst>
            </p:cNvPr>
            <p:cNvSpPr/>
            <p:nvPr/>
          </p:nvSpPr>
          <p:spPr>
            <a:xfrm>
              <a:off x="1718145" y="1763701"/>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5" name="pt123">
              <a:extLst>
                <a:ext uri="{FF2B5EF4-FFF2-40B4-BE49-F238E27FC236}">
                  <a16:creationId xmlns:a16="http://schemas.microsoft.com/office/drawing/2014/main" id="{D7598B9F-1CED-D74E-EA91-16C6C954CA1A}"/>
                </a:ext>
              </a:extLst>
            </p:cNvPr>
            <p:cNvSpPr/>
            <p:nvPr/>
          </p:nvSpPr>
          <p:spPr>
            <a:xfrm>
              <a:off x="2037281" y="1725522"/>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6" name="pt124">
              <a:extLst>
                <a:ext uri="{FF2B5EF4-FFF2-40B4-BE49-F238E27FC236}">
                  <a16:creationId xmlns:a16="http://schemas.microsoft.com/office/drawing/2014/main" id="{632F1794-6FA4-77AB-89FB-66E7F3A7A7F2}"/>
                </a:ext>
              </a:extLst>
            </p:cNvPr>
            <p:cNvSpPr/>
            <p:nvPr/>
          </p:nvSpPr>
          <p:spPr>
            <a:xfrm>
              <a:off x="2588515" y="227935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7" name="pt125">
              <a:extLst>
                <a:ext uri="{FF2B5EF4-FFF2-40B4-BE49-F238E27FC236}">
                  <a16:creationId xmlns:a16="http://schemas.microsoft.com/office/drawing/2014/main" id="{EBFADF5B-C1FF-EA26-B080-807E03425707}"/>
                </a:ext>
              </a:extLst>
            </p:cNvPr>
            <p:cNvSpPr/>
            <p:nvPr/>
          </p:nvSpPr>
          <p:spPr>
            <a:xfrm>
              <a:off x="2868967" y="2447525"/>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8" name="pt126">
              <a:extLst>
                <a:ext uri="{FF2B5EF4-FFF2-40B4-BE49-F238E27FC236}">
                  <a16:creationId xmlns:a16="http://schemas.microsoft.com/office/drawing/2014/main" id="{CA9D507C-0189-A122-2E7B-C088AEA9D06E}"/>
                </a:ext>
              </a:extLst>
            </p:cNvPr>
            <p:cNvSpPr/>
            <p:nvPr/>
          </p:nvSpPr>
          <p:spPr>
            <a:xfrm>
              <a:off x="3410532" y="2299047"/>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89" name="pt127">
              <a:extLst>
                <a:ext uri="{FF2B5EF4-FFF2-40B4-BE49-F238E27FC236}">
                  <a16:creationId xmlns:a16="http://schemas.microsoft.com/office/drawing/2014/main" id="{7B44B098-AAD8-28B3-F228-3F8D3B5E16D0}"/>
                </a:ext>
              </a:extLst>
            </p:cNvPr>
            <p:cNvSpPr/>
            <p:nvPr/>
          </p:nvSpPr>
          <p:spPr>
            <a:xfrm>
              <a:off x="3952095" y="2464119"/>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0" name="pt128">
              <a:extLst>
                <a:ext uri="{FF2B5EF4-FFF2-40B4-BE49-F238E27FC236}">
                  <a16:creationId xmlns:a16="http://schemas.microsoft.com/office/drawing/2014/main" id="{2B0291E6-32FD-1331-B76E-98F7C988EB43}"/>
                </a:ext>
              </a:extLst>
            </p:cNvPr>
            <p:cNvSpPr/>
            <p:nvPr/>
          </p:nvSpPr>
          <p:spPr>
            <a:xfrm>
              <a:off x="4493659" y="2187126"/>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1" name="pt129">
              <a:extLst>
                <a:ext uri="{FF2B5EF4-FFF2-40B4-BE49-F238E27FC236}">
                  <a16:creationId xmlns:a16="http://schemas.microsoft.com/office/drawing/2014/main" id="{D6D27493-3261-08F7-E73F-4496D580F377}"/>
                </a:ext>
              </a:extLst>
            </p:cNvPr>
            <p:cNvSpPr/>
            <p:nvPr/>
          </p:nvSpPr>
          <p:spPr>
            <a:xfrm>
              <a:off x="5035223" y="2369944"/>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2" name="pt130">
              <a:extLst>
                <a:ext uri="{FF2B5EF4-FFF2-40B4-BE49-F238E27FC236}">
                  <a16:creationId xmlns:a16="http://schemas.microsoft.com/office/drawing/2014/main" id="{CBAC286D-BFC2-8078-FD83-7716FB7F77AA}"/>
                </a:ext>
              </a:extLst>
            </p:cNvPr>
            <p:cNvSpPr/>
            <p:nvPr/>
          </p:nvSpPr>
          <p:spPr>
            <a:xfrm>
              <a:off x="5982959"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3" name="pt131">
              <a:extLst>
                <a:ext uri="{FF2B5EF4-FFF2-40B4-BE49-F238E27FC236}">
                  <a16:creationId xmlns:a16="http://schemas.microsoft.com/office/drawing/2014/main" id="{D452E2AA-B6D4-59E3-AC4A-EB00EA78ADFD}"/>
                </a:ext>
              </a:extLst>
            </p:cNvPr>
            <p:cNvSpPr/>
            <p:nvPr/>
          </p:nvSpPr>
          <p:spPr>
            <a:xfrm>
              <a:off x="6524523"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4" name="pt132">
              <a:extLst>
                <a:ext uri="{FF2B5EF4-FFF2-40B4-BE49-F238E27FC236}">
                  <a16:creationId xmlns:a16="http://schemas.microsoft.com/office/drawing/2014/main" id="{DAD1D896-8F66-F615-BF74-92B2729F4C37}"/>
                </a:ext>
              </a:extLst>
            </p:cNvPr>
            <p:cNvSpPr/>
            <p:nvPr/>
          </p:nvSpPr>
          <p:spPr>
            <a:xfrm>
              <a:off x="8149214"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5" name="pt133">
              <a:extLst>
                <a:ext uri="{FF2B5EF4-FFF2-40B4-BE49-F238E27FC236}">
                  <a16:creationId xmlns:a16="http://schemas.microsoft.com/office/drawing/2014/main" id="{F80405C2-601C-EADB-4847-231E6E10492C}"/>
                </a:ext>
              </a:extLst>
            </p:cNvPr>
            <p:cNvSpPr/>
            <p:nvPr/>
          </p:nvSpPr>
          <p:spPr>
            <a:xfrm>
              <a:off x="1776169"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6" name="pt134">
              <a:extLst>
                <a:ext uri="{FF2B5EF4-FFF2-40B4-BE49-F238E27FC236}">
                  <a16:creationId xmlns:a16="http://schemas.microsoft.com/office/drawing/2014/main" id="{C3CFAF28-1898-00C4-2763-79C30219D5F3}"/>
                </a:ext>
              </a:extLst>
            </p:cNvPr>
            <p:cNvSpPr/>
            <p:nvPr/>
          </p:nvSpPr>
          <p:spPr>
            <a:xfrm>
              <a:off x="2037281" y="1815677"/>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7" name="pt135">
              <a:extLst>
                <a:ext uri="{FF2B5EF4-FFF2-40B4-BE49-F238E27FC236}">
                  <a16:creationId xmlns:a16="http://schemas.microsoft.com/office/drawing/2014/main" id="{0D41CA8D-A06D-CDB9-97C4-92F62D8C675D}"/>
                </a:ext>
              </a:extLst>
            </p:cNvPr>
            <p:cNvSpPr/>
            <p:nvPr/>
          </p:nvSpPr>
          <p:spPr>
            <a:xfrm>
              <a:off x="2327404" y="1884089"/>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8" name="pt136">
              <a:extLst>
                <a:ext uri="{FF2B5EF4-FFF2-40B4-BE49-F238E27FC236}">
                  <a16:creationId xmlns:a16="http://schemas.microsoft.com/office/drawing/2014/main" id="{0BBFD4E1-3D7D-AC01-3291-6DA2C3B922C4}"/>
                </a:ext>
              </a:extLst>
            </p:cNvPr>
            <p:cNvSpPr/>
            <p:nvPr/>
          </p:nvSpPr>
          <p:spPr>
            <a:xfrm>
              <a:off x="2936663" y="1830174"/>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099" name="pt137">
              <a:extLst>
                <a:ext uri="{FF2B5EF4-FFF2-40B4-BE49-F238E27FC236}">
                  <a16:creationId xmlns:a16="http://schemas.microsoft.com/office/drawing/2014/main" id="{7120E226-847F-50F2-3B69-2587AA9E5F94}"/>
                </a:ext>
              </a:extLst>
            </p:cNvPr>
            <p:cNvSpPr/>
            <p:nvPr/>
          </p:nvSpPr>
          <p:spPr>
            <a:xfrm>
              <a:off x="4019790" y="154396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0" name="pt138">
              <a:extLst>
                <a:ext uri="{FF2B5EF4-FFF2-40B4-BE49-F238E27FC236}">
                  <a16:creationId xmlns:a16="http://schemas.microsoft.com/office/drawing/2014/main" id="{8F4F3B47-40F4-2FC8-B038-AAE99962E703}"/>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1" name="pt139">
              <a:extLst>
                <a:ext uri="{FF2B5EF4-FFF2-40B4-BE49-F238E27FC236}">
                  <a16:creationId xmlns:a16="http://schemas.microsoft.com/office/drawing/2014/main" id="{276E1EB7-73E4-11DD-F12D-A7A2BED1AC47}"/>
                </a:ext>
              </a:extLst>
            </p:cNvPr>
            <p:cNvSpPr/>
            <p:nvPr/>
          </p:nvSpPr>
          <p:spPr>
            <a:xfrm>
              <a:off x="2046951"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2" name="pt140">
              <a:extLst>
                <a:ext uri="{FF2B5EF4-FFF2-40B4-BE49-F238E27FC236}">
                  <a16:creationId xmlns:a16="http://schemas.microsoft.com/office/drawing/2014/main" id="{76411111-8A00-0A24-DCCA-5932B5D40ACB}"/>
                </a:ext>
              </a:extLst>
            </p:cNvPr>
            <p:cNvSpPr/>
            <p:nvPr/>
          </p:nvSpPr>
          <p:spPr>
            <a:xfrm>
              <a:off x="2588515"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3" name="pt141">
              <a:extLst>
                <a:ext uri="{FF2B5EF4-FFF2-40B4-BE49-F238E27FC236}">
                  <a16:creationId xmlns:a16="http://schemas.microsoft.com/office/drawing/2014/main" id="{42E40DEB-7BFD-4D45-9C21-43FEA2B212EB}"/>
                </a:ext>
              </a:extLst>
            </p:cNvPr>
            <p:cNvSpPr/>
            <p:nvPr/>
          </p:nvSpPr>
          <p:spPr>
            <a:xfrm>
              <a:off x="4890161"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4" name="pt142">
              <a:extLst>
                <a:ext uri="{FF2B5EF4-FFF2-40B4-BE49-F238E27FC236}">
                  <a16:creationId xmlns:a16="http://schemas.microsoft.com/office/drawing/2014/main" id="{B5301C8F-5A2A-C1B4-F23D-ADC18842ED46}"/>
                </a:ext>
              </a:extLst>
            </p:cNvPr>
            <p:cNvSpPr/>
            <p:nvPr/>
          </p:nvSpPr>
          <p:spPr>
            <a:xfrm>
              <a:off x="6582547"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5" name="pt143">
              <a:extLst>
                <a:ext uri="{FF2B5EF4-FFF2-40B4-BE49-F238E27FC236}">
                  <a16:creationId xmlns:a16="http://schemas.microsoft.com/office/drawing/2014/main" id="{2509F673-3B98-C85D-D22E-A7B19CEA9B46}"/>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6" name="pt144">
              <a:extLst>
                <a:ext uri="{FF2B5EF4-FFF2-40B4-BE49-F238E27FC236}">
                  <a16:creationId xmlns:a16="http://schemas.microsoft.com/office/drawing/2014/main" id="{2AA777ED-03D3-7E9C-B9F9-8BEE69B3C52F}"/>
                </a:ext>
              </a:extLst>
            </p:cNvPr>
            <p:cNvSpPr/>
            <p:nvPr/>
          </p:nvSpPr>
          <p:spPr>
            <a:xfrm>
              <a:off x="2046951"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7" name="pt145">
              <a:extLst>
                <a:ext uri="{FF2B5EF4-FFF2-40B4-BE49-F238E27FC236}">
                  <a16:creationId xmlns:a16="http://schemas.microsoft.com/office/drawing/2014/main" id="{9726D412-51EA-4FD0-D9D8-3CC281C62665}"/>
                </a:ext>
              </a:extLst>
            </p:cNvPr>
            <p:cNvSpPr/>
            <p:nvPr/>
          </p:nvSpPr>
          <p:spPr>
            <a:xfrm>
              <a:off x="230806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8" name="pt146">
              <a:extLst>
                <a:ext uri="{FF2B5EF4-FFF2-40B4-BE49-F238E27FC236}">
                  <a16:creationId xmlns:a16="http://schemas.microsoft.com/office/drawing/2014/main" id="{84AEE2B1-FC4A-7AE5-36F1-835008E773E5}"/>
                </a:ext>
              </a:extLst>
            </p:cNvPr>
            <p:cNvSpPr/>
            <p:nvPr/>
          </p:nvSpPr>
          <p:spPr>
            <a:xfrm>
              <a:off x="3130079"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09" name="pt147">
              <a:extLst>
                <a:ext uri="{FF2B5EF4-FFF2-40B4-BE49-F238E27FC236}">
                  <a16:creationId xmlns:a16="http://schemas.microsoft.com/office/drawing/2014/main" id="{0973D8F4-B45B-8457-A6B9-A016410B761F}"/>
                </a:ext>
              </a:extLst>
            </p:cNvPr>
            <p:cNvSpPr/>
            <p:nvPr/>
          </p:nvSpPr>
          <p:spPr>
            <a:xfrm>
              <a:off x="4745099"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0" name="pt148">
              <a:extLst>
                <a:ext uri="{FF2B5EF4-FFF2-40B4-BE49-F238E27FC236}">
                  <a16:creationId xmlns:a16="http://schemas.microsoft.com/office/drawing/2014/main" id="{B06E0D04-6D06-1286-96F2-40D56E2A2643}"/>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1" name="pt149">
              <a:extLst>
                <a:ext uri="{FF2B5EF4-FFF2-40B4-BE49-F238E27FC236}">
                  <a16:creationId xmlns:a16="http://schemas.microsoft.com/office/drawing/2014/main" id="{0F43A2BC-AFC5-345E-BDE4-9B8F18B23DA0}"/>
                </a:ext>
              </a:extLst>
            </p:cNvPr>
            <p:cNvSpPr/>
            <p:nvPr/>
          </p:nvSpPr>
          <p:spPr>
            <a:xfrm>
              <a:off x="2037281" y="1700980"/>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2" name="pt150">
              <a:extLst>
                <a:ext uri="{FF2B5EF4-FFF2-40B4-BE49-F238E27FC236}">
                  <a16:creationId xmlns:a16="http://schemas.microsoft.com/office/drawing/2014/main" id="{F6B48426-A273-C6B9-6050-175A23D04BB6}"/>
                </a:ext>
              </a:extLst>
            </p:cNvPr>
            <p:cNvSpPr/>
            <p:nvPr/>
          </p:nvSpPr>
          <p:spPr>
            <a:xfrm>
              <a:off x="2308063" y="1775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3" name="pt151">
              <a:extLst>
                <a:ext uri="{FF2B5EF4-FFF2-40B4-BE49-F238E27FC236}">
                  <a16:creationId xmlns:a16="http://schemas.microsoft.com/office/drawing/2014/main" id="{04539D16-0312-258B-BEB8-135319422665}"/>
                </a:ext>
              </a:extLst>
            </p:cNvPr>
            <p:cNvSpPr/>
            <p:nvPr/>
          </p:nvSpPr>
          <p:spPr>
            <a:xfrm>
              <a:off x="1766498"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4" name="pt152">
              <a:extLst>
                <a:ext uri="{FF2B5EF4-FFF2-40B4-BE49-F238E27FC236}">
                  <a16:creationId xmlns:a16="http://schemas.microsoft.com/office/drawing/2014/main" id="{C1CB337F-63EF-611E-0A9A-381852B7E7EC}"/>
                </a:ext>
              </a:extLst>
            </p:cNvPr>
            <p:cNvSpPr/>
            <p:nvPr/>
          </p:nvSpPr>
          <p:spPr>
            <a:xfrm>
              <a:off x="202761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5" name="pt153">
              <a:extLst>
                <a:ext uri="{FF2B5EF4-FFF2-40B4-BE49-F238E27FC236}">
                  <a16:creationId xmlns:a16="http://schemas.microsoft.com/office/drawing/2014/main" id="{998FD32D-423B-20D1-BB08-8CA09A6BA356}"/>
                </a:ext>
              </a:extLst>
            </p:cNvPr>
            <p:cNvSpPr/>
            <p:nvPr/>
          </p:nvSpPr>
          <p:spPr>
            <a:xfrm>
              <a:off x="230806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6" name="pt154">
              <a:extLst>
                <a:ext uri="{FF2B5EF4-FFF2-40B4-BE49-F238E27FC236}">
                  <a16:creationId xmlns:a16="http://schemas.microsoft.com/office/drawing/2014/main" id="{FF6D08BB-00B3-4FE2-EC0F-79894B78F197}"/>
                </a:ext>
              </a:extLst>
            </p:cNvPr>
            <p:cNvSpPr/>
            <p:nvPr/>
          </p:nvSpPr>
          <p:spPr>
            <a:xfrm>
              <a:off x="3255799"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7" name="pt155">
              <a:extLst>
                <a:ext uri="{FF2B5EF4-FFF2-40B4-BE49-F238E27FC236}">
                  <a16:creationId xmlns:a16="http://schemas.microsoft.com/office/drawing/2014/main" id="{75FD1B8A-6C2B-8CB9-2660-667C6F275AC7}"/>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8" name="pt156">
              <a:extLst>
                <a:ext uri="{FF2B5EF4-FFF2-40B4-BE49-F238E27FC236}">
                  <a16:creationId xmlns:a16="http://schemas.microsoft.com/office/drawing/2014/main" id="{E2F299A6-7894-1048-3DF8-37001901528B}"/>
                </a:ext>
              </a:extLst>
            </p:cNvPr>
            <p:cNvSpPr/>
            <p:nvPr/>
          </p:nvSpPr>
          <p:spPr>
            <a:xfrm>
              <a:off x="2037281" y="2300085"/>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19" name="pt157">
              <a:extLst>
                <a:ext uri="{FF2B5EF4-FFF2-40B4-BE49-F238E27FC236}">
                  <a16:creationId xmlns:a16="http://schemas.microsoft.com/office/drawing/2014/main" id="{1F69A440-D1F4-C1AF-D0BD-4183F5D89E36}"/>
                </a:ext>
              </a:extLst>
            </p:cNvPr>
            <p:cNvSpPr/>
            <p:nvPr/>
          </p:nvSpPr>
          <p:spPr>
            <a:xfrm>
              <a:off x="2308063" y="2796014"/>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0" name="pt158">
              <a:extLst>
                <a:ext uri="{FF2B5EF4-FFF2-40B4-BE49-F238E27FC236}">
                  <a16:creationId xmlns:a16="http://schemas.microsoft.com/office/drawing/2014/main" id="{FE2E04C8-4171-467A-F149-71EEABF07C22}"/>
                </a:ext>
              </a:extLst>
            </p:cNvPr>
            <p:cNvSpPr/>
            <p:nvPr/>
          </p:nvSpPr>
          <p:spPr>
            <a:xfrm>
              <a:off x="3120408"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1" name="pt159">
              <a:extLst>
                <a:ext uri="{FF2B5EF4-FFF2-40B4-BE49-F238E27FC236}">
                  <a16:creationId xmlns:a16="http://schemas.microsoft.com/office/drawing/2014/main" id="{7CD9876F-E46C-E763-5CC6-5C0670223797}"/>
                </a:ext>
              </a:extLst>
            </p:cNvPr>
            <p:cNvSpPr/>
            <p:nvPr/>
          </p:nvSpPr>
          <p:spPr>
            <a:xfrm>
              <a:off x="4745099"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2" name="pt160">
              <a:extLst>
                <a:ext uri="{FF2B5EF4-FFF2-40B4-BE49-F238E27FC236}">
                  <a16:creationId xmlns:a16="http://schemas.microsoft.com/office/drawing/2014/main" id="{0A9D8DF5-2AFA-C74E-DE33-2D335F322180}"/>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3" name="pt161">
              <a:extLst>
                <a:ext uri="{FF2B5EF4-FFF2-40B4-BE49-F238E27FC236}">
                  <a16:creationId xmlns:a16="http://schemas.microsoft.com/office/drawing/2014/main" id="{8BCE8FFB-2F90-DDC3-0F4D-94BC7CDE5A17}"/>
                </a:ext>
              </a:extLst>
            </p:cNvPr>
            <p:cNvSpPr/>
            <p:nvPr/>
          </p:nvSpPr>
          <p:spPr>
            <a:xfrm>
              <a:off x="2046951" y="1595806"/>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4" name="pt162">
              <a:extLst>
                <a:ext uri="{FF2B5EF4-FFF2-40B4-BE49-F238E27FC236}">
                  <a16:creationId xmlns:a16="http://schemas.microsoft.com/office/drawing/2014/main" id="{4D902D85-A837-75BE-5674-3A43C31286E9}"/>
                </a:ext>
              </a:extLst>
            </p:cNvPr>
            <p:cNvSpPr/>
            <p:nvPr/>
          </p:nvSpPr>
          <p:spPr>
            <a:xfrm>
              <a:off x="231773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5" name="pt163">
              <a:extLst>
                <a:ext uri="{FF2B5EF4-FFF2-40B4-BE49-F238E27FC236}">
                  <a16:creationId xmlns:a16="http://schemas.microsoft.com/office/drawing/2014/main" id="{357BB16D-9C52-8197-BFCE-9E620068FFB4}"/>
                </a:ext>
              </a:extLst>
            </p:cNvPr>
            <p:cNvSpPr/>
            <p:nvPr/>
          </p:nvSpPr>
          <p:spPr>
            <a:xfrm>
              <a:off x="1911560"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6" name="pt164">
              <a:extLst>
                <a:ext uri="{FF2B5EF4-FFF2-40B4-BE49-F238E27FC236}">
                  <a16:creationId xmlns:a16="http://schemas.microsoft.com/office/drawing/2014/main" id="{DBBBB822-AFB9-0F9F-636F-7392AF69896E}"/>
                </a:ext>
              </a:extLst>
            </p:cNvPr>
            <p:cNvSpPr/>
            <p:nvPr/>
          </p:nvSpPr>
          <p:spPr>
            <a:xfrm>
              <a:off x="2192013" y="2848994"/>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7" name="pt165">
              <a:extLst>
                <a:ext uri="{FF2B5EF4-FFF2-40B4-BE49-F238E27FC236}">
                  <a16:creationId xmlns:a16="http://schemas.microsoft.com/office/drawing/2014/main" id="{CA300D1F-B13F-6B77-6AFE-7AC3E8BD7B23}"/>
                </a:ext>
              </a:extLst>
            </p:cNvPr>
            <p:cNvSpPr/>
            <p:nvPr/>
          </p:nvSpPr>
          <p:spPr>
            <a:xfrm>
              <a:off x="245312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8" name="pt166">
              <a:extLst>
                <a:ext uri="{FF2B5EF4-FFF2-40B4-BE49-F238E27FC236}">
                  <a16:creationId xmlns:a16="http://schemas.microsoft.com/office/drawing/2014/main" id="{827AC1D1-6CA8-A2E9-8882-561613230D56}"/>
                </a:ext>
              </a:extLst>
            </p:cNvPr>
            <p:cNvSpPr/>
            <p:nvPr/>
          </p:nvSpPr>
          <p:spPr>
            <a:xfrm>
              <a:off x="300435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29" name="pt167">
              <a:extLst>
                <a:ext uri="{FF2B5EF4-FFF2-40B4-BE49-F238E27FC236}">
                  <a16:creationId xmlns:a16="http://schemas.microsoft.com/office/drawing/2014/main" id="{2053F11A-FBF3-2189-7118-1EA0107AA57A}"/>
                </a:ext>
              </a:extLst>
            </p:cNvPr>
            <p:cNvSpPr/>
            <p:nvPr/>
          </p:nvSpPr>
          <p:spPr>
            <a:xfrm>
              <a:off x="4087486"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0" name="pt168">
              <a:extLst>
                <a:ext uri="{FF2B5EF4-FFF2-40B4-BE49-F238E27FC236}">
                  <a16:creationId xmlns:a16="http://schemas.microsoft.com/office/drawing/2014/main" id="{3EB7CE25-C4C7-1459-6FF1-165583BB2A9D}"/>
                </a:ext>
              </a:extLst>
            </p:cNvPr>
            <p:cNvSpPr/>
            <p:nvPr/>
          </p:nvSpPr>
          <p:spPr>
            <a:xfrm>
              <a:off x="4629050"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1" name="pt169">
              <a:extLst>
                <a:ext uri="{FF2B5EF4-FFF2-40B4-BE49-F238E27FC236}">
                  <a16:creationId xmlns:a16="http://schemas.microsoft.com/office/drawing/2014/main" id="{4FB8122E-C37B-87A4-5CEF-B8657753D6C4}"/>
                </a:ext>
              </a:extLst>
            </p:cNvPr>
            <p:cNvSpPr/>
            <p:nvPr/>
          </p:nvSpPr>
          <p:spPr>
            <a:xfrm>
              <a:off x="5306004"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2" name="pt170">
              <a:extLst>
                <a:ext uri="{FF2B5EF4-FFF2-40B4-BE49-F238E27FC236}">
                  <a16:creationId xmlns:a16="http://schemas.microsoft.com/office/drawing/2014/main" id="{4BDA0433-D025-33C0-3371-478C92882C4D}"/>
                </a:ext>
              </a:extLst>
            </p:cNvPr>
            <p:cNvSpPr/>
            <p:nvPr/>
          </p:nvSpPr>
          <p:spPr>
            <a:xfrm>
              <a:off x="584756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3" name="pt171">
              <a:extLst>
                <a:ext uri="{FF2B5EF4-FFF2-40B4-BE49-F238E27FC236}">
                  <a16:creationId xmlns:a16="http://schemas.microsoft.com/office/drawing/2014/main" id="{FDBE72C1-1C95-E2DF-F308-EBE68A801916}"/>
                </a:ext>
              </a:extLst>
            </p:cNvPr>
            <p:cNvSpPr/>
            <p:nvPr/>
          </p:nvSpPr>
          <p:spPr>
            <a:xfrm>
              <a:off x="6389132"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4" name="pt172">
              <a:extLst>
                <a:ext uri="{FF2B5EF4-FFF2-40B4-BE49-F238E27FC236}">
                  <a16:creationId xmlns:a16="http://schemas.microsoft.com/office/drawing/2014/main" id="{DAF91918-7A2B-5DAF-EC30-B97FF68A5F1E}"/>
                </a:ext>
              </a:extLst>
            </p:cNvPr>
            <p:cNvSpPr/>
            <p:nvPr/>
          </p:nvSpPr>
          <p:spPr>
            <a:xfrm>
              <a:off x="699839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5" name="pt173">
              <a:extLst>
                <a:ext uri="{FF2B5EF4-FFF2-40B4-BE49-F238E27FC236}">
                  <a16:creationId xmlns:a16="http://schemas.microsoft.com/office/drawing/2014/main" id="{C55BA298-D3CE-FE15-A649-FA614977F426}"/>
                </a:ext>
              </a:extLst>
            </p:cNvPr>
            <p:cNvSpPr/>
            <p:nvPr/>
          </p:nvSpPr>
          <p:spPr>
            <a:xfrm>
              <a:off x="753995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6" name="pt174">
              <a:extLst>
                <a:ext uri="{FF2B5EF4-FFF2-40B4-BE49-F238E27FC236}">
                  <a16:creationId xmlns:a16="http://schemas.microsoft.com/office/drawing/2014/main" id="{CF69413F-82F6-9709-7DD6-926FE71448F2}"/>
                </a:ext>
              </a:extLst>
            </p:cNvPr>
            <p:cNvSpPr/>
            <p:nvPr/>
          </p:nvSpPr>
          <p:spPr>
            <a:xfrm>
              <a:off x="8081518"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7" name="pt175">
              <a:extLst>
                <a:ext uri="{FF2B5EF4-FFF2-40B4-BE49-F238E27FC236}">
                  <a16:creationId xmlns:a16="http://schemas.microsoft.com/office/drawing/2014/main" id="{408CE79B-CA0B-DA81-3295-3D6D4E86C709}"/>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8" name="pt176">
              <a:extLst>
                <a:ext uri="{FF2B5EF4-FFF2-40B4-BE49-F238E27FC236}">
                  <a16:creationId xmlns:a16="http://schemas.microsoft.com/office/drawing/2014/main" id="{DEDDC05E-2C21-331A-9539-8D9C0BDA1ADF}"/>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39" name="pt177">
              <a:extLst>
                <a:ext uri="{FF2B5EF4-FFF2-40B4-BE49-F238E27FC236}">
                  <a16:creationId xmlns:a16="http://schemas.microsoft.com/office/drawing/2014/main" id="{03768022-519B-B808-9E08-8FDD6B71495F}"/>
                </a:ext>
              </a:extLst>
            </p:cNvPr>
            <p:cNvSpPr/>
            <p:nvPr/>
          </p:nvSpPr>
          <p:spPr>
            <a:xfrm>
              <a:off x="2337075"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0" name="pt178">
              <a:extLst>
                <a:ext uri="{FF2B5EF4-FFF2-40B4-BE49-F238E27FC236}">
                  <a16:creationId xmlns:a16="http://schemas.microsoft.com/office/drawing/2014/main" id="{2DAEDAC4-223B-2A88-EB8A-841DF228BF10}"/>
                </a:ext>
              </a:extLst>
            </p:cNvPr>
            <p:cNvSpPr/>
            <p:nvPr/>
          </p:nvSpPr>
          <p:spPr>
            <a:xfrm>
              <a:off x="3149420"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1" name="pt179">
              <a:extLst>
                <a:ext uri="{FF2B5EF4-FFF2-40B4-BE49-F238E27FC236}">
                  <a16:creationId xmlns:a16="http://schemas.microsoft.com/office/drawing/2014/main" id="{3D9FE4BC-D15D-C8F5-6BDE-F0AB5537FCBC}"/>
                </a:ext>
              </a:extLst>
            </p:cNvPr>
            <p:cNvSpPr/>
            <p:nvPr/>
          </p:nvSpPr>
          <p:spPr>
            <a:xfrm>
              <a:off x="4774111"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2" name="pt180">
              <a:extLst>
                <a:ext uri="{FF2B5EF4-FFF2-40B4-BE49-F238E27FC236}">
                  <a16:creationId xmlns:a16="http://schemas.microsoft.com/office/drawing/2014/main" id="{8D6E928E-33B3-E8DA-9CB5-D6C0FD9A26DC}"/>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3" name="pt181">
              <a:extLst>
                <a:ext uri="{FF2B5EF4-FFF2-40B4-BE49-F238E27FC236}">
                  <a16:creationId xmlns:a16="http://schemas.microsoft.com/office/drawing/2014/main" id="{17CD1109-006B-B491-DE35-DA69C18E7C2D}"/>
                </a:ext>
              </a:extLst>
            </p:cNvPr>
            <p:cNvSpPr/>
            <p:nvPr/>
          </p:nvSpPr>
          <p:spPr>
            <a:xfrm>
              <a:off x="203728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4" name="pt182">
              <a:extLst>
                <a:ext uri="{FF2B5EF4-FFF2-40B4-BE49-F238E27FC236}">
                  <a16:creationId xmlns:a16="http://schemas.microsoft.com/office/drawing/2014/main" id="{0F31256E-6F8B-CCE9-A5D5-1D10471973C2}"/>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5" name="pt183">
              <a:extLst>
                <a:ext uri="{FF2B5EF4-FFF2-40B4-BE49-F238E27FC236}">
                  <a16:creationId xmlns:a16="http://schemas.microsoft.com/office/drawing/2014/main" id="{441D683E-8ED6-C225-F62C-1AFA8F429C3A}"/>
                </a:ext>
              </a:extLst>
            </p:cNvPr>
            <p:cNvSpPr/>
            <p:nvPr/>
          </p:nvSpPr>
          <p:spPr>
            <a:xfrm>
              <a:off x="3130079"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6" name="pt184">
              <a:extLst>
                <a:ext uri="{FF2B5EF4-FFF2-40B4-BE49-F238E27FC236}">
                  <a16:creationId xmlns:a16="http://schemas.microsoft.com/office/drawing/2014/main" id="{8A3B801B-268E-5FF1-2FCF-884F8691FEEF}"/>
                </a:ext>
              </a:extLst>
            </p:cNvPr>
            <p:cNvSpPr/>
            <p:nvPr/>
          </p:nvSpPr>
          <p:spPr>
            <a:xfrm>
              <a:off x="475477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7" name="pt185">
              <a:extLst>
                <a:ext uri="{FF2B5EF4-FFF2-40B4-BE49-F238E27FC236}">
                  <a16:creationId xmlns:a16="http://schemas.microsoft.com/office/drawing/2014/main" id="{F3327932-02A6-C458-9D04-CCC8E00A66B7}"/>
                </a:ext>
              </a:extLst>
            </p:cNvPr>
            <p:cNvSpPr/>
            <p:nvPr/>
          </p:nvSpPr>
          <p:spPr>
            <a:xfrm>
              <a:off x="1766498" y="1763701"/>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8" name="pt186">
              <a:extLst>
                <a:ext uri="{FF2B5EF4-FFF2-40B4-BE49-F238E27FC236}">
                  <a16:creationId xmlns:a16="http://schemas.microsoft.com/office/drawing/2014/main" id="{905422A2-6CDC-5603-A0CA-4EB9E3DF6DD2}"/>
                </a:ext>
              </a:extLst>
            </p:cNvPr>
            <p:cNvSpPr/>
            <p:nvPr/>
          </p:nvSpPr>
          <p:spPr>
            <a:xfrm>
              <a:off x="2056622"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49" name="pt187">
              <a:extLst>
                <a:ext uri="{FF2B5EF4-FFF2-40B4-BE49-F238E27FC236}">
                  <a16:creationId xmlns:a16="http://schemas.microsoft.com/office/drawing/2014/main" id="{0C96CDED-0262-3D5B-BB51-4AC2EF06DE46}"/>
                </a:ext>
              </a:extLst>
            </p:cNvPr>
            <p:cNvSpPr/>
            <p:nvPr/>
          </p:nvSpPr>
          <p:spPr>
            <a:xfrm>
              <a:off x="2317733"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0" name="pt188">
              <a:extLst>
                <a:ext uri="{FF2B5EF4-FFF2-40B4-BE49-F238E27FC236}">
                  <a16:creationId xmlns:a16="http://schemas.microsoft.com/office/drawing/2014/main" id="{7FAD3A8F-ABDA-0B36-E87C-04BDC084B17A}"/>
                </a:ext>
              </a:extLst>
            </p:cNvPr>
            <p:cNvSpPr/>
            <p:nvPr/>
          </p:nvSpPr>
          <p:spPr>
            <a:xfrm>
              <a:off x="2859297"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1" name="pt189">
              <a:extLst>
                <a:ext uri="{FF2B5EF4-FFF2-40B4-BE49-F238E27FC236}">
                  <a16:creationId xmlns:a16="http://schemas.microsoft.com/office/drawing/2014/main" id="{7CDA6D4D-04B6-8805-0C91-4758EC4816A9}"/>
                </a:ext>
              </a:extLst>
            </p:cNvPr>
            <p:cNvSpPr/>
            <p:nvPr/>
          </p:nvSpPr>
          <p:spPr>
            <a:xfrm>
              <a:off x="3671642"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2" name="pt190">
              <a:extLst>
                <a:ext uri="{FF2B5EF4-FFF2-40B4-BE49-F238E27FC236}">
                  <a16:creationId xmlns:a16="http://schemas.microsoft.com/office/drawing/2014/main" id="{DDAAD3D9-AC6E-7AAA-7642-42DA1F3839F6}"/>
                </a:ext>
              </a:extLst>
            </p:cNvPr>
            <p:cNvSpPr/>
            <p:nvPr/>
          </p:nvSpPr>
          <p:spPr>
            <a:xfrm>
              <a:off x="475477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3" name="pt191">
              <a:extLst>
                <a:ext uri="{FF2B5EF4-FFF2-40B4-BE49-F238E27FC236}">
                  <a16:creationId xmlns:a16="http://schemas.microsoft.com/office/drawing/2014/main" id="{42AFAE9B-5011-725F-B45F-EF38364B769F}"/>
                </a:ext>
              </a:extLst>
            </p:cNvPr>
            <p:cNvSpPr/>
            <p:nvPr/>
          </p:nvSpPr>
          <p:spPr>
            <a:xfrm>
              <a:off x="6379461"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4" name="pt192">
              <a:extLst>
                <a:ext uri="{FF2B5EF4-FFF2-40B4-BE49-F238E27FC236}">
                  <a16:creationId xmlns:a16="http://schemas.microsoft.com/office/drawing/2014/main" id="{0F759EC9-70B5-5300-E97B-402DBFA29B75}"/>
                </a:ext>
              </a:extLst>
            </p:cNvPr>
            <p:cNvSpPr/>
            <p:nvPr/>
          </p:nvSpPr>
          <p:spPr>
            <a:xfrm>
              <a:off x="8168555" y="4124698"/>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5" name="pt193">
              <a:extLst>
                <a:ext uri="{FF2B5EF4-FFF2-40B4-BE49-F238E27FC236}">
                  <a16:creationId xmlns:a16="http://schemas.microsoft.com/office/drawing/2014/main" id="{9A8DAF45-16C9-5BDB-67C8-CDB268E04ECD}"/>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6" name="pt194">
              <a:extLst>
                <a:ext uri="{FF2B5EF4-FFF2-40B4-BE49-F238E27FC236}">
                  <a16:creationId xmlns:a16="http://schemas.microsoft.com/office/drawing/2014/main" id="{6E62F895-2317-96A2-258D-D2019422614A}"/>
                </a:ext>
              </a:extLst>
            </p:cNvPr>
            <p:cNvSpPr/>
            <p:nvPr/>
          </p:nvSpPr>
          <p:spPr>
            <a:xfrm>
              <a:off x="2046951" y="2513329"/>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7" name="pt195">
              <a:extLst>
                <a:ext uri="{FF2B5EF4-FFF2-40B4-BE49-F238E27FC236}">
                  <a16:creationId xmlns:a16="http://schemas.microsoft.com/office/drawing/2014/main" id="{9D99F18E-8BD9-2A5E-00E2-DF8C65F23B45}"/>
                </a:ext>
              </a:extLst>
            </p:cNvPr>
            <p:cNvSpPr/>
            <p:nvPr/>
          </p:nvSpPr>
          <p:spPr>
            <a:xfrm>
              <a:off x="2337075"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8" name="pt196">
              <a:extLst>
                <a:ext uri="{FF2B5EF4-FFF2-40B4-BE49-F238E27FC236}">
                  <a16:creationId xmlns:a16="http://schemas.microsoft.com/office/drawing/2014/main" id="{A75A5BE3-FF9B-E999-8B9A-8A61BF5BB8E2}"/>
                </a:ext>
              </a:extLst>
            </p:cNvPr>
            <p:cNvSpPr/>
            <p:nvPr/>
          </p:nvSpPr>
          <p:spPr>
            <a:xfrm>
              <a:off x="2588515"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59" name="pt197">
              <a:extLst>
                <a:ext uri="{FF2B5EF4-FFF2-40B4-BE49-F238E27FC236}">
                  <a16:creationId xmlns:a16="http://schemas.microsoft.com/office/drawing/2014/main" id="{3B625533-DE40-100E-0CBA-C0B3918EA5AF}"/>
                </a:ext>
              </a:extLst>
            </p:cNvPr>
            <p:cNvSpPr/>
            <p:nvPr/>
          </p:nvSpPr>
          <p:spPr>
            <a:xfrm>
              <a:off x="3130079"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0" name="pt198">
              <a:extLst>
                <a:ext uri="{FF2B5EF4-FFF2-40B4-BE49-F238E27FC236}">
                  <a16:creationId xmlns:a16="http://schemas.microsoft.com/office/drawing/2014/main" id="{83A4715D-223B-63EA-5B02-8EAF3B8E48F7}"/>
                </a:ext>
              </a:extLst>
            </p:cNvPr>
            <p:cNvSpPr/>
            <p:nvPr/>
          </p:nvSpPr>
          <p:spPr>
            <a:xfrm>
              <a:off x="475477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1" name="pt199">
              <a:extLst>
                <a:ext uri="{FF2B5EF4-FFF2-40B4-BE49-F238E27FC236}">
                  <a16:creationId xmlns:a16="http://schemas.microsoft.com/office/drawing/2014/main" id="{66FA7E75-5428-995E-3591-FAF58DDD6A83}"/>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2" name="pt200">
              <a:extLst>
                <a:ext uri="{FF2B5EF4-FFF2-40B4-BE49-F238E27FC236}">
                  <a16:creationId xmlns:a16="http://schemas.microsoft.com/office/drawing/2014/main" id="{FFEE7668-7CB2-D0A8-E896-1428FE676CBE}"/>
                </a:ext>
              </a:extLst>
            </p:cNvPr>
            <p:cNvSpPr/>
            <p:nvPr/>
          </p:nvSpPr>
          <p:spPr>
            <a:xfrm>
              <a:off x="2046951" y="1694533"/>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3" name="pt201">
              <a:extLst>
                <a:ext uri="{FF2B5EF4-FFF2-40B4-BE49-F238E27FC236}">
                  <a16:creationId xmlns:a16="http://schemas.microsoft.com/office/drawing/2014/main" id="{EDE8A0E9-DF56-233A-7204-A299C16792CE}"/>
                </a:ext>
              </a:extLst>
            </p:cNvPr>
            <p:cNvSpPr/>
            <p:nvPr/>
          </p:nvSpPr>
          <p:spPr>
            <a:xfrm>
              <a:off x="2482136" y="19968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4" name="pt202">
              <a:extLst>
                <a:ext uri="{FF2B5EF4-FFF2-40B4-BE49-F238E27FC236}">
                  <a16:creationId xmlns:a16="http://schemas.microsoft.com/office/drawing/2014/main" id="{DAF883AA-3390-D7B5-9D6A-E4B4642CF1B2}"/>
                </a:ext>
              </a:extLst>
            </p:cNvPr>
            <p:cNvSpPr/>
            <p:nvPr/>
          </p:nvSpPr>
          <p:spPr>
            <a:xfrm>
              <a:off x="3265470" y="24892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5" name="pt203">
              <a:extLst>
                <a:ext uri="{FF2B5EF4-FFF2-40B4-BE49-F238E27FC236}">
                  <a16:creationId xmlns:a16="http://schemas.microsoft.com/office/drawing/2014/main" id="{EDB6D1F5-DB70-D1F8-F481-82339290CBF1}"/>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6" name="pt204">
              <a:extLst>
                <a:ext uri="{FF2B5EF4-FFF2-40B4-BE49-F238E27FC236}">
                  <a16:creationId xmlns:a16="http://schemas.microsoft.com/office/drawing/2014/main" id="{A4FD3BCC-FD65-023F-9810-0C01F9E1882C}"/>
                </a:ext>
              </a:extLst>
            </p:cNvPr>
            <p:cNvSpPr/>
            <p:nvPr/>
          </p:nvSpPr>
          <p:spPr>
            <a:xfrm>
              <a:off x="2046951" y="2734551"/>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7" name="pt205">
              <a:extLst>
                <a:ext uri="{FF2B5EF4-FFF2-40B4-BE49-F238E27FC236}">
                  <a16:creationId xmlns:a16="http://schemas.microsoft.com/office/drawing/2014/main" id="{EA08263F-6F1E-6471-8827-3876CA79E92D}"/>
                </a:ext>
              </a:extLst>
            </p:cNvPr>
            <p:cNvSpPr/>
            <p:nvPr/>
          </p:nvSpPr>
          <p:spPr>
            <a:xfrm>
              <a:off x="2317733" y="274225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8" name="pt206">
              <a:extLst>
                <a:ext uri="{FF2B5EF4-FFF2-40B4-BE49-F238E27FC236}">
                  <a16:creationId xmlns:a16="http://schemas.microsoft.com/office/drawing/2014/main" id="{0E7FCC06-A0D1-958D-B4D3-120436BAE407}"/>
                </a:ext>
              </a:extLst>
            </p:cNvPr>
            <p:cNvSpPr/>
            <p:nvPr/>
          </p:nvSpPr>
          <p:spPr>
            <a:xfrm>
              <a:off x="2588515" y="2031054"/>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69" name="pt207">
              <a:extLst>
                <a:ext uri="{FF2B5EF4-FFF2-40B4-BE49-F238E27FC236}">
                  <a16:creationId xmlns:a16="http://schemas.microsoft.com/office/drawing/2014/main" id="{5DEC1510-938A-4EE4-B51D-182D60680A26}"/>
                </a:ext>
              </a:extLst>
            </p:cNvPr>
            <p:cNvSpPr/>
            <p:nvPr/>
          </p:nvSpPr>
          <p:spPr>
            <a:xfrm>
              <a:off x="3130079" y="2173393"/>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0" name="pt208">
              <a:extLst>
                <a:ext uri="{FF2B5EF4-FFF2-40B4-BE49-F238E27FC236}">
                  <a16:creationId xmlns:a16="http://schemas.microsoft.com/office/drawing/2014/main" id="{D574EF77-81FD-5963-F8EC-20D9B5037D94}"/>
                </a:ext>
              </a:extLst>
            </p:cNvPr>
            <p:cNvSpPr/>
            <p:nvPr/>
          </p:nvSpPr>
          <p:spPr>
            <a:xfrm>
              <a:off x="3942425" y="22623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1" name="pt209">
              <a:extLst>
                <a:ext uri="{FF2B5EF4-FFF2-40B4-BE49-F238E27FC236}">
                  <a16:creationId xmlns:a16="http://schemas.microsoft.com/office/drawing/2014/main" id="{10111A6F-C0CE-A631-CBA8-CE015B43648D}"/>
                </a:ext>
              </a:extLst>
            </p:cNvPr>
            <p:cNvSpPr/>
            <p:nvPr/>
          </p:nvSpPr>
          <p:spPr>
            <a:xfrm>
              <a:off x="4890161" y="2181229"/>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2" name="pt210">
              <a:extLst>
                <a:ext uri="{FF2B5EF4-FFF2-40B4-BE49-F238E27FC236}">
                  <a16:creationId xmlns:a16="http://schemas.microsoft.com/office/drawing/2014/main" id="{F5506F7D-3D89-A2D5-3B2F-F393794454AA}"/>
                </a:ext>
              </a:extLst>
            </p:cNvPr>
            <p:cNvSpPr/>
            <p:nvPr/>
          </p:nvSpPr>
          <p:spPr>
            <a:xfrm>
              <a:off x="5702507" y="2167544"/>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3" name="pt211">
              <a:extLst>
                <a:ext uri="{FF2B5EF4-FFF2-40B4-BE49-F238E27FC236}">
                  <a16:creationId xmlns:a16="http://schemas.microsoft.com/office/drawing/2014/main" id="{A99B169F-BDAD-2421-5E9B-904A2CC4066E}"/>
                </a:ext>
              </a:extLst>
            </p:cNvPr>
            <p:cNvSpPr/>
            <p:nvPr/>
          </p:nvSpPr>
          <p:spPr>
            <a:xfrm>
              <a:off x="6514852" y="2057809"/>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4" name="pt212">
              <a:extLst>
                <a:ext uri="{FF2B5EF4-FFF2-40B4-BE49-F238E27FC236}">
                  <a16:creationId xmlns:a16="http://schemas.microsoft.com/office/drawing/2014/main" id="{AC4E195E-79DC-3BEE-2B14-A42BC996E3A2}"/>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5" name="pt213">
              <a:extLst>
                <a:ext uri="{FF2B5EF4-FFF2-40B4-BE49-F238E27FC236}">
                  <a16:creationId xmlns:a16="http://schemas.microsoft.com/office/drawing/2014/main" id="{E08E3122-B67B-5E78-6295-33F0D89338EB}"/>
                </a:ext>
              </a:extLst>
            </p:cNvPr>
            <p:cNvSpPr/>
            <p:nvPr/>
          </p:nvSpPr>
          <p:spPr>
            <a:xfrm>
              <a:off x="2046951" y="2688225"/>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6" name="pt214">
              <a:extLst>
                <a:ext uri="{FF2B5EF4-FFF2-40B4-BE49-F238E27FC236}">
                  <a16:creationId xmlns:a16="http://schemas.microsoft.com/office/drawing/2014/main" id="{348C219F-5E83-88DF-EDFB-69058276A893}"/>
                </a:ext>
              </a:extLst>
            </p:cNvPr>
            <p:cNvSpPr/>
            <p:nvPr/>
          </p:nvSpPr>
          <p:spPr>
            <a:xfrm>
              <a:off x="2317733"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7" name="pt215">
              <a:extLst>
                <a:ext uri="{FF2B5EF4-FFF2-40B4-BE49-F238E27FC236}">
                  <a16:creationId xmlns:a16="http://schemas.microsoft.com/office/drawing/2014/main" id="{426078D5-B760-DC17-D634-226FC2D3C6C8}"/>
                </a:ext>
              </a:extLst>
            </p:cNvPr>
            <p:cNvSpPr/>
            <p:nvPr/>
          </p:nvSpPr>
          <p:spPr>
            <a:xfrm>
              <a:off x="3130079"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8" name="pt216">
              <a:extLst>
                <a:ext uri="{FF2B5EF4-FFF2-40B4-BE49-F238E27FC236}">
                  <a16:creationId xmlns:a16="http://schemas.microsoft.com/office/drawing/2014/main" id="{56349A3C-FCC1-38EB-FFFF-2D25FE8C4929}"/>
                </a:ext>
              </a:extLst>
            </p:cNvPr>
            <p:cNvSpPr/>
            <p:nvPr/>
          </p:nvSpPr>
          <p:spPr>
            <a:xfrm>
              <a:off x="4774111"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79" name="pt217">
              <a:extLst>
                <a:ext uri="{FF2B5EF4-FFF2-40B4-BE49-F238E27FC236}">
                  <a16:creationId xmlns:a16="http://schemas.microsoft.com/office/drawing/2014/main" id="{F747EFA1-03DF-8AB7-029D-279734740B00}"/>
                </a:ext>
              </a:extLst>
            </p:cNvPr>
            <p:cNvSpPr/>
            <p:nvPr/>
          </p:nvSpPr>
          <p:spPr>
            <a:xfrm>
              <a:off x="639880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0" name="pt218">
              <a:extLst>
                <a:ext uri="{FF2B5EF4-FFF2-40B4-BE49-F238E27FC236}">
                  <a16:creationId xmlns:a16="http://schemas.microsoft.com/office/drawing/2014/main" id="{E902AA7B-DA71-CA0C-1B18-266AC046E88A}"/>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1" name="pt219">
              <a:extLst>
                <a:ext uri="{FF2B5EF4-FFF2-40B4-BE49-F238E27FC236}">
                  <a16:creationId xmlns:a16="http://schemas.microsoft.com/office/drawing/2014/main" id="{31312BC8-82E2-2399-A6AE-D7DE18F91099}"/>
                </a:ext>
              </a:extLst>
            </p:cNvPr>
            <p:cNvSpPr/>
            <p:nvPr/>
          </p:nvSpPr>
          <p:spPr>
            <a:xfrm>
              <a:off x="2240367"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2" name="pt220">
              <a:extLst>
                <a:ext uri="{FF2B5EF4-FFF2-40B4-BE49-F238E27FC236}">
                  <a16:creationId xmlns:a16="http://schemas.microsoft.com/office/drawing/2014/main" id="{7044E960-791B-0A12-8A31-4AC9D5C49619}"/>
                </a:ext>
              </a:extLst>
            </p:cNvPr>
            <p:cNvSpPr/>
            <p:nvPr/>
          </p:nvSpPr>
          <p:spPr>
            <a:xfrm>
              <a:off x="253049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3" name="pt221">
              <a:extLst>
                <a:ext uri="{FF2B5EF4-FFF2-40B4-BE49-F238E27FC236}">
                  <a16:creationId xmlns:a16="http://schemas.microsoft.com/office/drawing/2014/main" id="{74B6D119-073C-EB71-8E41-DC7B152EEFF0}"/>
                </a:ext>
              </a:extLst>
            </p:cNvPr>
            <p:cNvSpPr/>
            <p:nvPr/>
          </p:nvSpPr>
          <p:spPr>
            <a:xfrm>
              <a:off x="3342836"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4" name="pt222">
              <a:extLst>
                <a:ext uri="{FF2B5EF4-FFF2-40B4-BE49-F238E27FC236}">
                  <a16:creationId xmlns:a16="http://schemas.microsoft.com/office/drawing/2014/main" id="{A2E01778-463B-1DB8-47C9-CB4B51B1114C}"/>
                </a:ext>
              </a:extLst>
            </p:cNvPr>
            <p:cNvSpPr/>
            <p:nvPr/>
          </p:nvSpPr>
          <p:spPr>
            <a:xfrm>
              <a:off x="4967527"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5" name="pt223">
              <a:extLst>
                <a:ext uri="{FF2B5EF4-FFF2-40B4-BE49-F238E27FC236}">
                  <a16:creationId xmlns:a16="http://schemas.microsoft.com/office/drawing/2014/main" id="{97AABED0-EF9F-78F2-7C65-2CA66D9FCF15}"/>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6" name="pt224">
              <a:extLst>
                <a:ext uri="{FF2B5EF4-FFF2-40B4-BE49-F238E27FC236}">
                  <a16:creationId xmlns:a16="http://schemas.microsoft.com/office/drawing/2014/main" id="{B1685CEC-E02F-AFF5-AB39-F13811EFE43B}"/>
                </a:ext>
              </a:extLst>
            </p:cNvPr>
            <p:cNvSpPr/>
            <p:nvPr/>
          </p:nvSpPr>
          <p:spPr>
            <a:xfrm>
              <a:off x="2308063"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7" name="pt225">
              <a:extLst>
                <a:ext uri="{FF2B5EF4-FFF2-40B4-BE49-F238E27FC236}">
                  <a16:creationId xmlns:a16="http://schemas.microsoft.com/office/drawing/2014/main" id="{C3EE8297-B348-E97D-A7AF-F8DEA1A94534}"/>
                </a:ext>
              </a:extLst>
            </p:cNvPr>
            <p:cNvSpPr/>
            <p:nvPr/>
          </p:nvSpPr>
          <p:spPr>
            <a:xfrm>
              <a:off x="3275141"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8" name="pt226">
              <a:extLst>
                <a:ext uri="{FF2B5EF4-FFF2-40B4-BE49-F238E27FC236}">
                  <a16:creationId xmlns:a16="http://schemas.microsoft.com/office/drawing/2014/main" id="{B3D0F5AE-6463-8316-15BE-B37FCF06D712}"/>
                </a:ext>
              </a:extLst>
            </p:cNvPr>
            <p:cNvSpPr/>
            <p:nvPr/>
          </p:nvSpPr>
          <p:spPr>
            <a:xfrm>
              <a:off x="4880490"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89" name="pt227">
              <a:extLst>
                <a:ext uri="{FF2B5EF4-FFF2-40B4-BE49-F238E27FC236}">
                  <a16:creationId xmlns:a16="http://schemas.microsoft.com/office/drawing/2014/main" id="{E25828EE-8237-ABE5-F6E6-581958C3EBCB}"/>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0" name="pt228">
              <a:extLst>
                <a:ext uri="{FF2B5EF4-FFF2-40B4-BE49-F238E27FC236}">
                  <a16:creationId xmlns:a16="http://schemas.microsoft.com/office/drawing/2014/main" id="{540E9B26-024B-6EE7-A17B-86DE0EF910EA}"/>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1" name="pt229">
              <a:extLst>
                <a:ext uri="{FF2B5EF4-FFF2-40B4-BE49-F238E27FC236}">
                  <a16:creationId xmlns:a16="http://schemas.microsoft.com/office/drawing/2014/main" id="{2EE21FC1-B0AC-8346-6404-07E1091EDD94}"/>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2" name="pt230">
              <a:extLst>
                <a:ext uri="{FF2B5EF4-FFF2-40B4-BE49-F238E27FC236}">
                  <a16:creationId xmlns:a16="http://schemas.microsoft.com/office/drawing/2014/main" id="{8A289BC4-587C-8FF7-AD05-183FE2B93E3D}"/>
                </a:ext>
              </a:extLst>
            </p:cNvPr>
            <p:cNvSpPr/>
            <p:nvPr/>
          </p:nvSpPr>
          <p:spPr>
            <a:xfrm>
              <a:off x="3130079"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3" name="pt231">
              <a:extLst>
                <a:ext uri="{FF2B5EF4-FFF2-40B4-BE49-F238E27FC236}">
                  <a16:creationId xmlns:a16="http://schemas.microsoft.com/office/drawing/2014/main" id="{F0C9E6B2-47BF-F053-22F5-228457AF2915}"/>
                </a:ext>
              </a:extLst>
            </p:cNvPr>
            <p:cNvSpPr/>
            <p:nvPr/>
          </p:nvSpPr>
          <p:spPr>
            <a:xfrm>
              <a:off x="497719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4" name="pt232">
              <a:extLst>
                <a:ext uri="{FF2B5EF4-FFF2-40B4-BE49-F238E27FC236}">
                  <a16:creationId xmlns:a16="http://schemas.microsoft.com/office/drawing/2014/main" id="{7E5DF5D1-D4E7-9E17-E071-686A0F69730E}"/>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5" name="pt233">
              <a:extLst>
                <a:ext uri="{FF2B5EF4-FFF2-40B4-BE49-F238E27FC236}">
                  <a16:creationId xmlns:a16="http://schemas.microsoft.com/office/drawing/2014/main" id="{4825F688-CA89-2C6D-573D-3E81F772B6FD}"/>
                </a:ext>
              </a:extLst>
            </p:cNvPr>
            <p:cNvSpPr/>
            <p:nvPr/>
          </p:nvSpPr>
          <p:spPr>
            <a:xfrm>
              <a:off x="2056622" y="193311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6" name="pt234">
              <a:extLst>
                <a:ext uri="{FF2B5EF4-FFF2-40B4-BE49-F238E27FC236}">
                  <a16:creationId xmlns:a16="http://schemas.microsoft.com/office/drawing/2014/main" id="{40CD1734-CFA8-1538-21B5-02BBCA9F8C0E}"/>
                </a:ext>
              </a:extLst>
            </p:cNvPr>
            <p:cNvSpPr/>
            <p:nvPr/>
          </p:nvSpPr>
          <p:spPr>
            <a:xfrm>
              <a:off x="2327404" y="4124698"/>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7" name="pt235">
              <a:extLst>
                <a:ext uri="{FF2B5EF4-FFF2-40B4-BE49-F238E27FC236}">
                  <a16:creationId xmlns:a16="http://schemas.microsoft.com/office/drawing/2014/main" id="{C75E6FAF-B59F-63FB-FAB0-8D9EABDC9B74}"/>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8" name="pt236">
              <a:extLst>
                <a:ext uri="{FF2B5EF4-FFF2-40B4-BE49-F238E27FC236}">
                  <a16:creationId xmlns:a16="http://schemas.microsoft.com/office/drawing/2014/main" id="{5AAF99A8-A2B5-39CE-7895-351FC8A6F3C6}"/>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199" name="pt237">
              <a:extLst>
                <a:ext uri="{FF2B5EF4-FFF2-40B4-BE49-F238E27FC236}">
                  <a16:creationId xmlns:a16="http://schemas.microsoft.com/office/drawing/2014/main" id="{8A348765-D5B3-8E1D-AF80-DEE8AFE26D3B}"/>
                </a:ext>
              </a:extLst>
            </p:cNvPr>
            <p:cNvSpPr/>
            <p:nvPr/>
          </p:nvSpPr>
          <p:spPr>
            <a:xfrm>
              <a:off x="2327404"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0" name="pt238">
              <a:extLst>
                <a:ext uri="{FF2B5EF4-FFF2-40B4-BE49-F238E27FC236}">
                  <a16:creationId xmlns:a16="http://schemas.microsoft.com/office/drawing/2014/main" id="{280FF604-7B25-E8DA-E4AB-D9D5E3AC9F7B}"/>
                </a:ext>
              </a:extLst>
            </p:cNvPr>
            <p:cNvSpPr/>
            <p:nvPr/>
          </p:nvSpPr>
          <p:spPr>
            <a:xfrm>
              <a:off x="3139750"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1" name="pt239">
              <a:extLst>
                <a:ext uri="{FF2B5EF4-FFF2-40B4-BE49-F238E27FC236}">
                  <a16:creationId xmlns:a16="http://schemas.microsoft.com/office/drawing/2014/main" id="{62A26925-47B6-4ECD-6BD8-18504DD35EC1}"/>
                </a:ext>
              </a:extLst>
            </p:cNvPr>
            <p:cNvSpPr/>
            <p:nvPr/>
          </p:nvSpPr>
          <p:spPr>
            <a:xfrm>
              <a:off x="4116498"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2" name="pt240">
              <a:extLst>
                <a:ext uri="{FF2B5EF4-FFF2-40B4-BE49-F238E27FC236}">
                  <a16:creationId xmlns:a16="http://schemas.microsoft.com/office/drawing/2014/main" id="{D7C982D1-E7ED-F1B4-73B5-75520D8A6EDB}"/>
                </a:ext>
              </a:extLst>
            </p:cNvPr>
            <p:cNvSpPr/>
            <p:nvPr/>
          </p:nvSpPr>
          <p:spPr>
            <a:xfrm>
              <a:off x="4996540"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3" name="pt241">
              <a:extLst>
                <a:ext uri="{FF2B5EF4-FFF2-40B4-BE49-F238E27FC236}">
                  <a16:creationId xmlns:a16="http://schemas.microsoft.com/office/drawing/2014/main" id="{6B8B828C-3E85-88B5-337C-39BD44F03844}"/>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4" name="pt242">
              <a:extLst>
                <a:ext uri="{FF2B5EF4-FFF2-40B4-BE49-F238E27FC236}">
                  <a16:creationId xmlns:a16="http://schemas.microsoft.com/office/drawing/2014/main" id="{70F63589-734B-78CA-35FB-D3D088E017BE}"/>
                </a:ext>
              </a:extLst>
            </p:cNvPr>
            <p:cNvSpPr/>
            <p:nvPr/>
          </p:nvSpPr>
          <p:spPr>
            <a:xfrm>
              <a:off x="2056622"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5" name="pt243">
              <a:extLst>
                <a:ext uri="{FF2B5EF4-FFF2-40B4-BE49-F238E27FC236}">
                  <a16:creationId xmlns:a16="http://schemas.microsoft.com/office/drawing/2014/main" id="{2B0A0EAC-BF99-5279-2A2B-3E51CA251B6B}"/>
                </a:ext>
              </a:extLst>
            </p:cNvPr>
            <p:cNvSpPr/>
            <p:nvPr/>
          </p:nvSpPr>
          <p:spPr>
            <a:xfrm>
              <a:off x="2327404"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6" name="pt244">
              <a:extLst>
                <a:ext uri="{FF2B5EF4-FFF2-40B4-BE49-F238E27FC236}">
                  <a16:creationId xmlns:a16="http://schemas.microsoft.com/office/drawing/2014/main" id="{DDA320FD-587A-B80F-E2C0-8860C6BA810F}"/>
                </a:ext>
              </a:extLst>
            </p:cNvPr>
            <p:cNvSpPr/>
            <p:nvPr/>
          </p:nvSpPr>
          <p:spPr>
            <a:xfrm>
              <a:off x="3207445"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8" name="pt246">
              <a:extLst>
                <a:ext uri="{FF2B5EF4-FFF2-40B4-BE49-F238E27FC236}">
                  <a16:creationId xmlns:a16="http://schemas.microsoft.com/office/drawing/2014/main" id="{C6EF7F27-D5D0-5636-2143-D465774928BE}"/>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9" name="pt247">
              <a:extLst>
                <a:ext uri="{FF2B5EF4-FFF2-40B4-BE49-F238E27FC236}">
                  <a16:creationId xmlns:a16="http://schemas.microsoft.com/office/drawing/2014/main" id="{DEBB7269-5C15-8D94-67F7-858ABD7C48E6}"/>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0" name="pt248">
              <a:extLst>
                <a:ext uri="{FF2B5EF4-FFF2-40B4-BE49-F238E27FC236}">
                  <a16:creationId xmlns:a16="http://schemas.microsoft.com/office/drawing/2014/main" id="{103434A6-5133-6601-1BCA-4310231DB01F}"/>
                </a:ext>
              </a:extLst>
            </p:cNvPr>
            <p:cNvSpPr/>
            <p:nvPr/>
          </p:nvSpPr>
          <p:spPr>
            <a:xfrm>
              <a:off x="2327404"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1" name="pt249">
              <a:extLst>
                <a:ext uri="{FF2B5EF4-FFF2-40B4-BE49-F238E27FC236}">
                  <a16:creationId xmlns:a16="http://schemas.microsoft.com/office/drawing/2014/main" id="{438F9AAA-18FA-97AB-1A6A-76B5617C0744}"/>
                </a:ext>
              </a:extLst>
            </p:cNvPr>
            <p:cNvSpPr/>
            <p:nvPr/>
          </p:nvSpPr>
          <p:spPr>
            <a:xfrm>
              <a:off x="3139750"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07" name="pt245">
              <a:extLst>
                <a:ext uri="{FF2B5EF4-FFF2-40B4-BE49-F238E27FC236}">
                  <a16:creationId xmlns:a16="http://schemas.microsoft.com/office/drawing/2014/main" id="{787B5202-61C8-6621-EAAA-014F3797488C}"/>
                </a:ext>
              </a:extLst>
            </p:cNvPr>
            <p:cNvSpPr/>
            <p:nvPr/>
          </p:nvSpPr>
          <p:spPr>
            <a:xfrm>
              <a:off x="4832136"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2" name="pt250">
              <a:extLst>
                <a:ext uri="{FF2B5EF4-FFF2-40B4-BE49-F238E27FC236}">
                  <a16:creationId xmlns:a16="http://schemas.microsoft.com/office/drawing/2014/main" id="{F75CB24B-F12B-88F4-0231-402AFE2278AE}"/>
                </a:ext>
              </a:extLst>
            </p:cNvPr>
            <p:cNvSpPr/>
            <p:nvPr/>
          </p:nvSpPr>
          <p:spPr>
            <a:xfrm>
              <a:off x="476444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3" name="pt251">
              <a:extLst>
                <a:ext uri="{FF2B5EF4-FFF2-40B4-BE49-F238E27FC236}">
                  <a16:creationId xmlns:a16="http://schemas.microsoft.com/office/drawing/2014/main" id="{C8FB8829-919A-7B0A-6C09-688C59CF669D}"/>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4" name="pt252">
              <a:extLst>
                <a:ext uri="{FF2B5EF4-FFF2-40B4-BE49-F238E27FC236}">
                  <a16:creationId xmlns:a16="http://schemas.microsoft.com/office/drawing/2014/main" id="{C0C400F8-F92B-8D70-B669-7580D7D20C7B}"/>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5" name="pt253">
              <a:extLst>
                <a:ext uri="{FF2B5EF4-FFF2-40B4-BE49-F238E27FC236}">
                  <a16:creationId xmlns:a16="http://schemas.microsoft.com/office/drawing/2014/main" id="{88976E55-5293-900C-4A98-B3F0F3D71BFD}"/>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6" name="pt254">
              <a:extLst>
                <a:ext uri="{FF2B5EF4-FFF2-40B4-BE49-F238E27FC236}">
                  <a16:creationId xmlns:a16="http://schemas.microsoft.com/office/drawing/2014/main" id="{6EF8AD4E-6736-357B-4B18-64E8D81C8605}"/>
                </a:ext>
              </a:extLst>
            </p:cNvPr>
            <p:cNvSpPr/>
            <p:nvPr/>
          </p:nvSpPr>
          <p:spPr>
            <a:xfrm>
              <a:off x="3130079"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7" name="pt255">
              <a:extLst>
                <a:ext uri="{FF2B5EF4-FFF2-40B4-BE49-F238E27FC236}">
                  <a16:creationId xmlns:a16="http://schemas.microsoft.com/office/drawing/2014/main" id="{35528437-086D-1304-1485-4154A6A2398D}"/>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8" name="pt256">
              <a:extLst>
                <a:ext uri="{FF2B5EF4-FFF2-40B4-BE49-F238E27FC236}">
                  <a16:creationId xmlns:a16="http://schemas.microsoft.com/office/drawing/2014/main" id="{985DB7B8-4EB0-1602-A352-19F8F911C05F}"/>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19" name="pt257">
              <a:extLst>
                <a:ext uri="{FF2B5EF4-FFF2-40B4-BE49-F238E27FC236}">
                  <a16:creationId xmlns:a16="http://schemas.microsoft.com/office/drawing/2014/main" id="{755A2660-C2A3-B1F0-17ED-3CEDD7BF1136}"/>
                </a:ext>
              </a:extLst>
            </p:cNvPr>
            <p:cNvSpPr/>
            <p:nvPr/>
          </p:nvSpPr>
          <p:spPr>
            <a:xfrm>
              <a:off x="2327404"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0" name="pt258">
              <a:extLst>
                <a:ext uri="{FF2B5EF4-FFF2-40B4-BE49-F238E27FC236}">
                  <a16:creationId xmlns:a16="http://schemas.microsoft.com/office/drawing/2014/main" id="{BDFA678C-8B68-CE6B-1AAA-7552F50169D1}"/>
                </a:ext>
              </a:extLst>
            </p:cNvPr>
            <p:cNvSpPr/>
            <p:nvPr/>
          </p:nvSpPr>
          <p:spPr>
            <a:xfrm>
              <a:off x="3139750"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1" name="pt259">
              <a:extLst>
                <a:ext uri="{FF2B5EF4-FFF2-40B4-BE49-F238E27FC236}">
                  <a16:creationId xmlns:a16="http://schemas.microsoft.com/office/drawing/2014/main" id="{0C7D2A40-56A7-953F-F5F5-AA26982C5EA8}"/>
                </a:ext>
              </a:extLst>
            </p:cNvPr>
            <p:cNvSpPr/>
            <p:nvPr/>
          </p:nvSpPr>
          <p:spPr>
            <a:xfrm>
              <a:off x="4899832"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2" name="pt260">
              <a:extLst>
                <a:ext uri="{FF2B5EF4-FFF2-40B4-BE49-F238E27FC236}">
                  <a16:creationId xmlns:a16="http://schemas.microsoft.com/office/drawing/2014/main" id="{E38D9F01-BCA4-8135-B03C-36448453D586}"/>
                </a:ext>
              </a:extLst>
            </p:cNvPr>
            <p:cNvSpPr/>
            <p:nvPr/>
          </p:nvSpPr>
          <p:spPr>
            <a:xfrm>
              <a:off x="1776169" y="1763701"/>
              <a:ext cx="43760" cy="44750"/>
            </a:xfrm>
            <a:prstGeom prst="ellipse">
              <a:avLst/>
            </a:prstGeom>
            <a:solidFill>
              <a:srgbClr val="8DA943">
                <a:alpha val="100000"/>
              </a:srgbClr>
            </a:solidFill>
            <a:ln w="9000" cap="rnd">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3" name="pt261">
              <a:extLst>
                <a:ext uri="{FF2B5EF4-FFF2-40B4-BE49-F238E27FC236}">
                  <a16:creationId xmlns:a16="http://schemas.microsoft.com/office/drawing/2014/main" id="{3FB85B3F-6FDE-2D49-FA07-6016C14140DF}"/>
                </a:ext>
              </a:extLst>
            </p:cNvPr>
            <p:cNvSpPr/>
            <p:nvPr/>
          </p:nvSpPr>
          <p:spPr>
            <a:xfrm>
              <a:off x="2104976"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4" name="pt262">
              <a:extLst>
                <a:ext uri="{FF2B5EF4-FFF2-40B4-BE49-F238E27FC236}">
                  <a16:creationId xmlns:a16="http://schemas.microsoft.com/office/drawing/2014/main" id="{88BAE83A-8AC1-9BB7-56E0-97DBDBC2416A}"/>
                </a:ext>
              </a:extLst>
            </p:cNvPr>
            <p:cNvSpPr/>
            <p:nvPr/>
          </p:nvSpPr>
          <p:spPr>
            <a:xfrm>
              <a:off x="2385428"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5" name="pt263">
              <a:extLst>
                <a:ext uri="{FF2B5EF4-FFF2-40B4-BE49-F238E27FC236}">
                  <a16:creationId xmlns:a16="http://schemas.microsoft.com/office/drawing/2014/main" id="{22F900B1-9A9C-CC96-5C30-0DB2B7EBF393}"/>
                </a:ext>
              </a:extLst>
            </p:cNvPr>
            <p:cNvSpPr/>
            <p:nvPr/>
          </p:nvSpPr>
          <p:spPr>
            <a:xfrm>
              <a:off x="2985017"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6" name="pt264">
              <a:extLst>
                <a:ext uri="{FF2B5EF4-FFF2-40B4-BE49-F238E27FC236}">
                  <a16:creationId xmlns:a16="http://schemas.microsoft.com/office/drawing/2014/main" id="{F1EDD2D0-D636-076A-381E-365298D51A3B}"/>
                </a:ext>
              </a:extLst>
            </p:cNvPr>
            <p:cNvSpPr/>
            <p:nvPr/>
          </p:nvSpPr>
          <p:spPr>
            <a:xfrm>
              <a:off x="4880490"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7" name="pt265">
              <a:extLst>
                <a:ext uri="{FF2B5EF4-FFF2-40B4-BE49-F238E27FC236}">
                  <a16:creationId xmlns:a16="http://schemas.microsoft.com/office/drawing/2014/main" id="{DDD227B3-EB2B-31F0-5FE4-56FC11C1EE2D}"/>
                </a:ext>
              </a:extLst>
            </p:cNvPr>
            <p:cNvSpPr/>
            <p:nvPr/>
          </p:nvSpPr>
          <p:spPr>
            <a:xfrm>
              <a:off x="6514852" y="4124698"/>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8" name="pt266">
              <a:extLst>
                <a:ext uri="{FF2B5EF4-FFF2-40B4-BE49-F238E27FC236}">
                  <a16:creationId xmlns:a16="http://schemas.microsoft.com/office/drawing/2014/main" id="{0E014721-4CFE-C0C6-1E3E-93B292AB20CA}"/>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29" name="pt267">
              <a:extLst>
                <a:ext uri="{FF2B5EF4-FFF2-40B4-BE49-F238E27FC236}">
                  <a16:creationId xmlns:a16="http://schemas.microsoft.com/office/drawing/2014/main" id="{54763FA2-899D-4142-1D02-39C2D5D76CAE}"/>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0" name="pt268">
              <a:extLst>
                <a:ext uri="{FF2B5EF4-FFF2-40B4-BE49-F238E27FC236}">
                  <a16:creationId xmlns:a16="http://schemas.microsoft.com/office/drawing/2014/main" id="{C8CB7C4B-68CA-5409-3087-961484048381}"/>
                </a:ext>
              </a:extLst>
            </p:cNvPr>
            <p:cNvSpPr/>
            <p:nvPr/>
          </p:nvSpPr>
          <p:spPr>
            <a:xfrm>
              <a:off x="2578844"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1" name="pt269">
              <a:extLst>
                <a:ext uri="{FF2B5EF4-FFF2-40B4-BE49-F238E27FC236}">
                  <a16:creationId xmlns:a16="http://schemas.microsoft.com/office/drawing/2014/main" id="{C8EDA921-E03F-ECB8-9E71-E8634A1525C0}"/>
                </a:ext>
              </a:extLst>
            </p:cNvPr>
            <p:cNvSpPr/>
            <p:nvPr/>
          </p:nvSpPr>
          <p:spPr>
            <a:xfrm>
              <a:off x="372966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3" name="pt271">
              <a:extLst>
                <a:ext uri="{FF2B5EF4-FFF2-40B4-BE49-F238E27FC236}">
                  <a16:creationId xmlns:a16="http://schemas.microsoft.com/office/drawing/2014/main" id="{ED540585-F662-4FFC-B0AB-6EB05D5E2BA2}"/>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4" name="pt272">
              <a:extLst>
                <a:ext uri="{FF2B5EF4-FFF2-40B4-BE49-F238E27FC236}">
                  <a16:creationId xmlns:a16="http://schemas.microsoft.com/office/drawing/2014/main" id="{0D1C6790-5022-E50A-3BC5-BCC44DC683E7}"/>
                </a:ext>
              </a:extLst>
            </p:cNvPr>
            <p:cNvSpPr/>
            <p:nvPr/>
          </p:nvSpPr>
          <p:spPr>
            <a:xfrm>
              <a:off x="2046951" y="2210736"/>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5" name="pt273">
              <a:extLst>
                <a:ext uri="{FF2B5EF4-FFF2-40B4-BE49-F238E27FC236}">
                  <a16:creationId xmlns:a16="http://schemas.microsoft.com/office/drawing/2014/main" id="{310A0E87-6C87-690A-6665-9159D43AAC0C}"/>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6" name="pt274">
              <a:extLst>
                <a:ext uri="{FF2B5EF4-FFF2-40B4-BE49-F238E27FC236}">
                  <a16:creationId xmlns:a16="http://schemas.microsoft.com/office/drawing/2014/main" id="{24F841BB-EFEF-0C35-9302-D9EEB6B4B17A}"/>
                </a:ext>
              </a:extLst>
            </p:cNvPr>
            <p:cNvSpPr/>
            <p:nvPr/>
          </p:nvSpPr>
          <p:spPr>
            <a:xfrm>
              <a:off x="285929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7" name="pt275">
              <a:extLst>
                <a:ext uri="{FF2B5EF4-FFF2-40B4-BE49-F238E27FC236}">
                  <a16:creationId xmlns:a16="http://schemas.microsoft.com/office/drawing/2014/main" id="{911FE58F-10CA-1DD2-7A5B-1831BD708982}"/>
                </a:ext>
              </a:extLst>
            </p:cNvPr>
            <p:cNvSpPr/>
            <p:nvPr/>
          </p:nvSpPr>
          <p:spPr>
            <a:xfrm>
              <a:off x="509324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8" name="pt276">
              <a:extLst>
                <a:ext uri="{FF2B5EF4-FFF2-40B4-BE49-F238E27FC236}">
                  <a16:creationId xmlns:a16="http://schemas.microsoft.com/office/drawing/2014/main" id="{2ADBE7B4-9765-C3EC-E9BA-189DC7CC8BC3}"/>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39" name="pt277">
              <a:extLst>
                <a:ext uri="{FF2B5EF4-FFF2-40B4-BE49-F238E27FC236}">
                  <a16:creationId xmlns:a16="http://schemas.microsoft.com/office/drawing/2014/main" id="{C6F3AAF1-EA42-34C6-95F2-76AEA2925C09}"/>
                </a:ext>
              </a:extLst>
            </p:cNvPr>
            <p:cNvSpPr/>
            <p:nvPr/>
          </p:nvSpPr>
          <p:spPr>
            <a:xfrm>
              <a:off x="204695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0" name="pt278">
              <a:extLst>
                <a:ext uri="{FF2B5EF4-FFF2-40B4-BE49-F238E27FC236}">
                  <a16:creationId xmlns:a16="http://schemas.microsoft.com/office/drawing/2014/main" id="{C2AA546A-1BA4-E14B-93F3-AED2BD1D9487}"/>
                </a:ext>
              </a:extLst>
            </p:cNvPr>
            <p:cNvSpPr/>
            <p:nvPr/>
          </p:nvSpPr>
          <p:spPr>
            <a:xfrm>
              <a:off x="2317733"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1" name="pt279">
              <a:extLst>
                <a:ext uri="{FF2B5EF4-FFF2-40B4-BE49-F238E27FC236}">
                  <a16:creationId xmlns:a16="http://schemas.microsoft.com/office/drawing/2014/main" id="{36E733FD-EE2D-D974-268E-0E49E86514D1}"/>
                </a:ext>
              </a:extLst>
            </p:cNvPr>
            <p:cNvSpPr/>
            <p:nvPr/>
          </p:nvSpPr>
          <p:spPr>
            <a:xfrm>
              <a:off x="3545922"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2" name="pt280">
              <a:extLst>
                <a:ext uri="{FF2B5EF4-FFF2-40B4-BE49-F238E27FC236}">
                  <a16:creationId xmlns:a16="http://schemas.microsoft.com/office/drawing/2014/main" id="{3529D5C5-3B8F-0242-81B8-4228E4EB2D27}"/>
                </a:ext>
              </a:extLst>
            </p:cNvPr>
            <p:cNvSpPr/>
            <p:nvPr/>
          </p:nvSpPr>
          <p:spPr>
            <a:xfrm>
              <a:off x="489016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3" name="pt281">
              <a:extLst>
                <a:ext uri="{FF2B5EF4-FFF2-40B4-BE49-F238E27FC236}">
                  <a16:creationId xmlns:a16="http://schemas.microsoft.com/office/drawing/2014/main" id="{C6490293-BB48-9ADD-5432-679620DC7C43}"/>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4" name="pt282">
              <a:extLst>
                <a:ext uri="{FF2B5EF4-FFF2-40B4-BE49-F238E27FC236}">
                  <a16:creationId xmlns:a16="http://schemas.microsoft.com/office/drawing/2014/main" id="{BEDE5266-3801-99D6-1C9B-AEA44FE8C347}"/>
                </a:ext>
              </a:extLst>
            </p:cNvPr>
            <p:cNvSpPr/>
            <p:nvPr/>
          </p:nvSpPr>
          <p:spPr>
            <a:xfrm>
              <a:off x="211464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5" name="pt283">
              <a:extLst>
                <a:ext uri="{FF2B5EF4-FFF2-40B4-BE49-F238E27FC236}">
                  <a16:creationId xmlns:a16="http://schemas.microsoft.com/office/drawing/2014/main" id="{AC290C5D-2898-CAA5-49B4-441DBA33CC93}"/>
                </a:ext>
              </a:extLst>
            </p:cNvPr>
            <p:cNvSpPr/>
            <p:nvPr/>
          </p:nvSpPr>
          <p:spPr>
            <a:xfrm>
              <a:off x="3284811"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6" name="pt284">
              <a:extLst>
                <a:ext uri="{FF2B5EF4-FFF2-40B4-BE49-F238E27FC236}">
                  <a16:creationId xmlns:a16="http://schemas.microsoft.com/office/drawing/2014/main" id="{2FA79B47-D869-30B4-B312-9EAFA0A51060}"/>
                </a:ext>
              </a:extLst>
            </p:cNvPr>
            <p:cNvSpPr/>
            <p:nvPr/>
          </p:nvSpPr>
          <p:spPr>
            <a:xfrm>
              <a:off x="410682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7" name="pt285">
              <a:extLst>
                <a:ext uri="{FF2B5EF4-FFF2-40B4-BE49-F238E27FC236}">
                  <a16:creationId xmlns:a16="http://schemas.microsoft.com/office/drawing/2014/main" id="{DD970C11-92D3-5AD6-D183-B5C6F12EF816}"/>
                </a:ext>
              </a:extLst>
            </p:cNvPr>
            <p:cNvSpPr/>
            <p:nvPr/>
          </p:nvSpPr>
          <p:spPr>
            <a:xfrm>
              <a:off x="1776169" y="1763701"/>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8" name="pt286">
              <a:extLst>
                <a:ext uri="{FF2B5EF4-FFF2-40B4-BE49-F238E27FC236}">
                  <a16:creationId xmlns:a16="http://schemas.microsoft.com/office/drawing/2014/main" id="{A4B7A048-FD8B-2B42-F813-0B8605CC7ABF}"/>
                </a:ext>
              </a:extLst>
            </p:cNvPr>
            <p:cNvSpPr/>
            <p:nvPr/>
          </p:nvSpPr>
          <p:spPr>
            <a:xfrm>
              <a:off x="2046951" y="2605206"/>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49" name="pt287">
              <a:extLst>
                <a:ext uri="{FF2B5EF4-FFF2-40B4-BE49-F238E27FC236}">
                  <a16:creationId xmlns:a16="http://schemas.microsoft.com/office/drawing/2014/main" id="{E7D6CAE7-F37F-2953-52AE-903A3C46278C}"/>
                </a:ext>
              </a:extLst>
            </p:cNvPr>
            <p:cNvSpPr/>
            <p:nvPr/>
          </p:nvSpPr>
          <p:spPr>
            <a:xfrm>
              <a:off x="236608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0" name="pt288">
              <a:extLst>
                <a:ext uri="{FF2B5EF4-FFF2-40B4-BE49-F238E27FC236}">
                  <a16:creationId xmlns:a16="http://schemas.microsoft.com/office/drawing/2014/main" id="{BE34A1F4-D501-63D3-C69F-9804AF079062}"/>
                </a:ext>
              </a:extLst>
            </p:cNvPr>
            <p:cNvSpPr/>
            <p:nvPr/>
          </p:nvSpPr>
          <p:spPr>
            <a:xfrm>
              <a:off x="3246128"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1" name="pl289">
              <a:extLst>
                <a:ext uri="{FF2B5EF4-FFF2-40B4-BE49-F238E27FC236}">
                  <a16:creationId xmlns:a16="http://schemas.microsoft.com/office/drawing/2014/main" id="{848076EA-E861-023B-D59D-1C042B1A4955}"/>
                </a:ext>
              </a:extLst>
            </p:cNvPr>
            <p:cNvSpPr/>
            <p:nvPr/>
          </p:nvSpPr>
          <p:spPr>
            <a:xfrm>
              <a:off x="1672329" y="1786076"/>
              <a:ext cx="6353702" cy="2360996"/>
            </a:xfrm>
            <a:custGeom>
              <a:avLst/>
              <a:gdLst/>
              <a:ahLst/>
              <a:cxnLst/>
              <a:rect l="0" t="0" r="0" b="0"/>
              <a:pathLst>
                <a:path w="7208983" h="2619596">
                  <a:moveTo>
                    <a:pt x="0" y="0"/>
                  </a:moveTo>
                  <a:lnTo>
                    <a:pt x="449875" y="930923"/>
                  </a:lnTo>
                  <a:lnTo>
                    <a:pt x="757107" y="2619596"/>
                  </a:lnTo>
                  <a:lnTo>
                    <a:pt x="1371572" y="2619596"/>
                  </a:lnTo>
                  <a:lnTo>
                    <a:pt x="1986036" y="2619596"/>
                  </a:lnTo>
                  <a:lnTo>
                    <a:pt x="2600501" y="2619596"/>
                  </a:lnTo>
                  <a:lnTo>
                    <a:pt x="3522197" y="2619596"/>
                  </a:lnTo>
                  <a:lnTo>
                    <a:pt x="5376563" y="2619596"/>
                  </a:lnTo>
                  <a:lnTo>
                    <a:pt x="7208983"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2" name="pl290">
              <a:extLst>
                <a:ext uri="{FF2B5EF4-FFF2-40B4-BE49-F238E27FC236}">
                  <a16:creationId xmlns:a16="http://schemas.microsoft.com/office/drawing/2014/main" id="{7D2B2A4C-89C5-4CB1-0A9F-F834CBC7F872}"/>
                </a:ext>
              </a:extLst>
            </p:cNvPr>
            <p:cNvSpPr/>
            <p:nvPr/>
          </p:nvSpPr>
          <p:spPr>
            <a:xfrm>
              <a:off x="1933441" y="1786076"/>
              <a:ext cx="6218311" cy="2360996"/>
            </a:xfrm>
            <a:custGeom>
              <a:avLst/>
              <a:gdLst/>
              <a:ahLst/>
              <a:cxnLst/>
              <a:rect l="0" t="0" r="0" b="0"/>
              <a:pathLst>
                <a:path w="7055367" h="2619596">
                  <a:moveTo>
                    <a:pt x="0" y="0"/>
                  </a:moveTo>
                  <a:lnTo>
                    <a:pt x="449875" y="2619596"/>
                  </a:lnTo>
                  <a:lnTo>
                    <a:pt x="757107" y="2619596"/>
                  </a:lnTo>
                  <a:lnTo>
                    <a:pt x="1371572" y="2619596"/>
                  </a:lnTo>
                  <a:lnTo>
                    <a:pt x="1986036" y="2619596"/>
                  </a:lnTo>
                  <a:lnTo>
                    <a:pt x="2446884" y="2619596"/>
                  </a:lnTo>
                  <a:lnTo>
                    <a:pt x="3061349" y="2619596"/>
                  </a:lnTo>
                  <a:lnTo>
                    <a:pt x="3675813" y="2619596"/>
                  </a:lnTo>
                  <a:lnTo>
                    <a:pt x="4597510" y="2619596"/>
                  </a:lnTo>
                  <a:lnTo>
                    <a:pt x="6133671" y="2619596"/>
                  </a:lnTo>
                  <a:lnTo>
                    <a:pt x="7055367"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3" name="pl291">
              <a:extLst>
                <a:ext uri="{FF2B5EF4-FFF2-40B4-BE49-F238E27FC236}">
                  <a16:creationId xmlns:a16="http://schemas.microsoft.com/office/drawing/2014/main" id="{F828361A-07D3-6840-536E-334E1A141DC0}"/>
                </a:ext>
              </a:extLst>
            </p:cNvPr>
            <p:cNvSpPr/>
            <p:nvPr/>
          </p:nvSpPr>
          <p:spPr>
            <a:xfrm>
              <a:off x="1798050" y="1786076"/>
              <a:ext cx="4612962" cy="2360996"/>
            </a:xfrm>
            <a:custGeom>
              <a:avLst/>
              <a:gdLst/>
              <a:ahLst/>
              <a:cxnLst/>
              <a:rect l="0" t="0" r="0" b="0"/>
              <a:pathLst>
                <a:path w="5233919" h="2619596">
                  <a:moveTo>
                    <a:pt x="0" y="0"/>
                  </a:moveTo>
                  <a:lnTo>
                    <a:pt x="460848" y="2619596"/>
                  </a:lnTo>
                  <a:lnTo>
                    <a:pt x="921696" y="2619596"/>
                  </a:lnTo>
                  <a:lnTo>
                    <a:pt x="1843393" y="2619596"/>
                  </a:lnTo>
                  <a:lnTo>
                    <a:pt x="3072321" y="2619596"/>
                  </a:lnTo>
                  <a:lnTo>
                    <a:pt x="5233919"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4" name="pl292">
              <a:extLst>
                <a:ext uri="{FF2B5EF4-FFF2-40B4-BE49-F238E27FC236}">
                  <a16:creationId xmlns:a16="http://schemas.microsoft.com/office/drawing/2014/main" id="{61800461-95CB-1A26-AABE-F7316195F791}"/>
                </a:ext>
              </a:extLst>
            </p:cNvPr>
            <p:cNvSpPr/>
            <p:nvPr/>
          </p:nvSpPr>
          <p:spPr>
            <a:xfrm>
              <a:off x="1604634" y="1786076"/>
              <a:ext cx="3510493" cy="2360996"/>
            </a:xfrm>
            <a:custGeom>
              <a:avLst/>
              <a:gdLst/>
              <a:ahLst/>
              <a:cxnLst/>
              <a:rect l="0" t="0" r="0" b="0"/>
              <a:pathLst>
                <a:path w="3983045" h="2619596">
                  <a:moveTo>
                    <a:pt x="0" y="0"/>
                  </a:moveTo>
                  <a:lnTo>
                    <a:pt x="526683" y="2619596"/>
                  </a:lnTo>
                  <a:lnTo>
                    <a:pt x="910723" y="2619596"/>
                  </a:lnTo>
                  <a:lnTo>
                    <a:pt x="1525188" y="2619596"/>
                  </a:lnTo>
                  <a:lnTo>
                    <a:pt x="2139652" y="2619596"/>
                  </a:lnTo>
                  <a:lnTo>
                    <a:pt x="2754117" y="2619596"/>
                  </a:lnTo>
                  <a:lnTo>
                    <a:pt x="3368581" y="2619596"/>
                  </a:lnTo>
                  <a:lnTo>
                    <a:pt x="3983045"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5" name="pl293">
              <a:extLst>
                <a:ext uri="{FF2B5EF4-FFF2-40B4-BE49-F238E27FC236}">
                  <a16:creationId xmlns:a16="http://schemas.microsoft.com/office/drawing/2014/main" id="{0EC4BEF8-5906-56D1-2559-92FE8A18CB51}"/>
                </a:ext>
              </a:extLst>
            </p:cNvPr>
            <p:cNvSpPr/>
            <p:nvPr/>
          </p:nvSpPr>
          <p:spPr>
            <a:xfrm>
              <a:off x="1798050" y="1786076"/>
              <a:ext cx="3471810" cy="2360996"/>
            </a:xfrm>
            <a:custGeom>
              <a:avLst/>
              <a:gdLst/>
              <a:ahLst/>
              <a:cxnLst/>
              <a:rect l="0" t="0" r="0" b="0"/>
              <a:pathLst>
                <a:path w="3939155" h="2619596">
                  <a:moveTo>
                    <a:pt x="0" y="0"/>
                  </a:moveTo>
                  <a:lnTo>
                    <a:pt x="405985" y="2619596"/>
                  </a:lnTo>
                  <a:lnTo>
                    <a:pt x="713217" y="2619596"/>
                  </a:lnTo>
                  <a:lnTo>
                    <a:pt x="1634914" y="2619596"/>
                  </a:lnTo>
                  <a:lnTo>
                    <a:pt x="3939155"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6" name="pl294">
              <a:extLst>
                <a:ext uri="{FF2B5EF4-FFF2-40B4-BE49-F238E27FC236}">
                  <a16:creationId xmlns:a16="http://schemas.microsoft.com/office/drawing/2014/main" id="{8D82461A-9855-B04D-BBEC-50B46562A065}"/>
                </a:ext>
              </a:extLst>
            </p:cNvPr>
            <p:cNvSpPr/>
            <p:nvPr/>
          </p:nvSpPr>
          <p:spPr>
            <a:xfrm>
              <a:off x="1788379" y="1671591"/>
              <a:ext cx="3587859" cy="2475482"/>
            </a:xfrm>
            <a:custGeom>
              <a:avLst/>
              <a:gdLst/>
              <a:ahLst/>
              <a:cxnLst/>
              <a:rect l="0" t="0" r="0" b="0"/>
              <a:pathLst>
                <a:path w="4070826" h="2746622">
                  <a:moveTo>
                    <a:pt x="0" y="127025"/>
                  </a:moveTo>
                  <a:lnTo>
                    <a:pt x="307232" y="0"/>
                  </a:lnTo>
                  <a:lnTo>
                    <a:pt x="614464" y="77114"/>
                  </a:lnTo>
                  <a:lnTo>
                    <a:pt x="1327681" y="283205"/>
                  </a:lnTo>
                  <a:lnTo>
                    <a:pt x="1920201" y="390522"/>
                  </a:lnTo>
                  <a:lnTo>
                    <a:pt x="2534665" y="489269"/>
                  </a:lnTo>
                  <a:lnTo>
                    <a:pt x="3478307" y="1015519"/>
                  </a:lnTo>
                  <a:lnTo>
                    <a:pt x="4070826" y="2746622"/>
                  </a:lnTo>
                </a:path>
              </a:pathLst>
            </a:custGeom>
            <a:ln w="13550" cap="flat">
              <a:solidFill>
                <a:schemeClr val="accent3"/>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7" name="pl295">
              <a:extLst>
                <a:ext uri="{FF2B5EF4-FFF2-40B4-BE49-F238E27FC236}">
                  <a16:creationId xmlns:a16="http://schemas.microsoft.com/office/drawing/2014/main" id="{2C76FCA7-6D0C-21EC-270B-236F925A5A4B}"/>
                </a:ext>
              </a:extLst>
            </p:cNvPr>
            <p:cNvSpPr/>
            <p:nvPr/>
          </p:nvSpPr>
          <p:spPr>
            <a:xfrm>
              <a:off x="1933441" y="1786076"/>
              <a:ext cx="5831480" cy="2360996"/>
            </a:xfrm>
            <a:custGeom>
              <a:avLst/>
              <a:gdLst/>
              <a:ahLst/>
              <a:cxnLst/>
              <a:rect l="0" t="0" r="0" b="0"/>
              <a:pathLst>
                <a:path w="6616464" h="2619596">
                  <a:moveTo>
                    <a:pt x="0" y="0"/>
                  </a:moveTo>
                  <a:lnTo>
                    <a:pt x="318204" y="638753"/>
                  </a:lnTo>
                  <a:lnTo>
                    <a:pt x="614464" y="2619596"/>
                  </a:lnTo>
                  <a:lnTo>
                    <a:pt x="1239901" y="2619596"/>
                  </a:lnTo>
                  <a:lnTo>
                    <a:pt x="1843393" y="2619596"/>
                  </a:lnTo>
                  <a:lnTo>
                    <a:pt x="2611473" y="2619596"/>
                  </a:lnTo>
                  <a:lnTo>
                    <a:pt x="3225937" y="2619596"/>
                  </a:lnTo>
                  <a:lnTo>
                    <a:pt x="3840402" y="2619596"/>
                  </a:lnTo>
                  <a:lnTo>
                    <a:pt x="4454866" y="2619596"/>
                  </a:lnTo>
                  <a:lnTo>
                    <a:pt x="5069331" y="2619596"/>
                  </a:lnTo>
                  <a:lnTo>
                    <a:pt x="5694768" y="2619596"/>
                  </a:lnTo>
                  <a:lnTo>
                    <a:pt x="6616464"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8" name="pl296">
              <a:extLst>
                <a:ext uri="{FF2B5EF4-FFF2-40B4-BE49-F238E27FC236}">
                  <a16:creationId xmlns:a16="http://schemas.microsoft.com/office/drawing/2014/main" id="{AE370F8B-C6CF-BD50-389F-849C1562B33D}"/>
                </a:ext>
              </a:extLst>
            </p:cNvPr>
            <p:cNvSpPr/>
            <p:nvPr/>
          </p:nvSpPr>
          <p:spPr>
            <a:xfrm>
              <a:off x="1933441" y="1786076"/>
              <a:ext cx="4729011" cy="2360996"/>
            </a:xfrm>
            <a:custGeom>
              <a:avLst/>
              <a:gdLst/>
              <a:ahLst/>
              <a:cxnLst/>
              <a:rect l="0" t="0" r="0" b="0"/>
              <a:pathLst>
                <a:path w="5365590" h="2619596">
                  <a:moveTo>
                    <a:pt x="0" y="0"/>
                  </a:moveTo>
                  <a:lnTo>
                    <a:pt x="307232" y="2619596"/>
                  </a:lnTo>
                  <a:lnTo>
                    <a:pt x="614464" y="2619596"/>
                  </a:lnTo>
                  <a:lnTo>
                    <a:pt x="1228928" y="2619596"/>
                  </a:lnTo>
                  <a:lnTo>
                    <a:pt x="3138157" y="2619596"/>
                  </a:lnTo>
                  <a:lnTo>
                    <a:pt x="3675813" y="2619596"/>
                  </a:lnTo>
                  <a:lnTo>
                    <a:pt x="4751126" y="2619596"/>
                  </a:lnTo>
                  <a:lnTo>
                    <a:pt x="5365590"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59" name="pl297">
              <a:extLst>
                <a:ext uri="{FF2B5EF4-FFF2-40B4-BE49-F238E27FC236}">
                  <a16:creationId xmlns:a16="http://schemas.microsoft.com/office/drawing/2014/main" id="{5CD893CF-17C1-C338-F3B2-5DE939F8D455}"/>
                </a:ext>
              </a:extLst>
            </p:cNvPr>
            <p:cNvSpPr/>
            <p:nvPr/>
          </p:nvSpPr>
          <p:spPr>
            <a:xfrm>
              <a:off x="1798050" y="1786076"/>
              <a:ext cx="6324690" cy="2360996"/>
            </a:xfrm>
            <a:custGeom>
              <a:avLst/>
              <a:gdLst/>
              <a:ahLst/>
              <a:cxnLst/>
              <a:rect l="0" t="0" r="0" b="0"/>
              <a:pathLst>
                <a:path w="7176066" h="2619596">
                  <a:moveTo>
                    <a:pt x="0" y="0"/>
                  </a:moveTo>
                  <a:lnTo>
                    <a:pt x="318204" y="867103"/>
                  </a:lnTo>
                  <a:lnTo>
                    <a:pt x="625436" y="886131"/>
                  </a:lnTo>
                  <a:lnTo>
                    <a:pt x="1261846" y="2619596"/>
                  </a:lnTo>
                  <a:lnTo>
                    <a:pt x="1953118" y="2619596"/>
                  </a:lnTo>
                  <a:lnTo>
                    <a:pt x="2567583" y="2619596"/>
                  </a:lnTo>
                  <a:lnTo>
                    <a:pt x="3182047" y="2619596"/>
                  </a:lnTo>
                  <a:lnTo>
                    <a:pt x="4103744" y="2619596"/>
                  </a:lnTo>
                  <a:lnTo>
                    <a:pt x="5025440" y="1030125"/>
                  </a:lnTo>
                  <a:lnTo>
                    <a:pt x="6254369" y="2619596"/>
                  </a:lnTo>
                  <a:lnTo>
                    <a:pt x="7176066"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0" name="pl298">
              <a:extLst>
                <a:ext uri="{FF2B5EF4-FFF2-40B4-BE49-F238E27FC236}">
                  <a16:creationId xmlns:a16="http://schemas.microsoft.com/office/drawing/2014/main" id="{B9FA7C5B-6F3D-61BA-D82C-9E2CFCA6FF9A}"/>
                </a:ext>
              </a:extLst>
            </p:cNvPr>
            <p:cNvSpPr/>
            <p:nvPr/>
          </p:nvSpPr>
          <p:spPr>
            <a:xfrm>
              <a:off x="1740026" y="1786076"/>
              <a:ext cx="5202880" cy="2360996"/>
            </a:xfrm>
            <a:custGeom>
              <a:avLst/>
              <a:gdLst/>
              <a:ahLst/>
              <a:cxnLst/>
              <a:rect l="0" t="0" r="0" b="0"/>
              <a:pathLst>
                <a:path w="5903247" h="2619596">
                  <a:moveTo>
                    <a:pt x="0" y="0"/>
                  </a:moveTo>
                  <a:lnTo>
                    <a:pt x="373067" y="1059738"/>
                  </a:lnTo>
                  <a:lnTo>
                    <a:pt x="680299" y="2619596"/>
                  </a:lnTo>
                  <a:lnTo>
                    <a:pt x="1909228" y="2619596"/>
                  </a:lnTo>
                  <a:lnTo>
                    <a:pt x="2534665" y="2619596"/>
                  </a:lnTo>
                  <a:lnTo>
                    <a:pt x="3138157" y="2619596"/>
                  </a:lnTo>
                  <a:lnTo>
                    <a:pt x="3752621" y="2619596"/>
                  </a:lnTo>
                  <a:lnTo>
                    <a:pt x="4367086" y="2619596"/>
                  </a:lnTo>
                  <a:lnTo>
                    <a:pt x="5903247"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1" name="pl299">
              <a:extLst>
                <a:ext uri="{FF2B5EF4-FFF2-40B4-BE49-F238E27FC236}">
                  <a16:creationId xmlns:a16="http://schemas.microsoft.com/office/drawing/2014/main" id="{210F8BCB-A201-620F-1B02-87F78B8B38CC}"/>
                </a:ext>
              </a:extLst>
            </p:cNvPr>
            <p:cNvSpPr/>
            <p:nvPr/>
          </p:nvSpPr>
          <p:spPr>
            <a:xfrm>
              <a:off x="1711013" y="1786076"/>
              <a:ext cx="4139094" cy="2360996"/>
            </a:xfrm>
            <a:custGeom>
              <a:avLst/>
              <a:gdLst/>
              <a:ahLst/>
              <a:cxnLst/>
              <a:rect l="0" t="0" r="0" b="0"/>
              <a:pathLst>
                <a:path w="4696263" h="2619596">
                  <a:moveTo>
                    <a:pt x="0" y="0"/>
                  </a:moveTo>
                  <a:lnTo>
                    <a:pt x="395012" y="378484"/>
                  </a:lnTo>
                  <a:lnTo>
                    <a:pt x="724190" y="2619596"/>
                  </a:lnTo>
                  <a:lnTo>
                    <a:pt x="1481298" y="2619596"/>
                  </a:lnTo>
                  <a:lnTo>
                    <a:pt x="2556610" y="2619596"/>
                  </a:lnTo>
                  <a:lnTo>
                    <a:pt x="3171075" y="2619596"/>
                  </a:lnTo>
                  <a:lnTo>
                    <a:pt x="4696263"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2" name="pl300">
              <a:extLst>
                <a:ext uri="{FF2B5EF4-FFF2-40B4-BE49-F238E27FC236}">
                  <a16:creationId xmlns:a16="http://schemas.microsoft.com/office/drawing/2014/main" id="{BCA448A8-ECE7-D00D-6154-5364ACE842A4}"/>
                </a:ext>
              </a:extLst>
            </p:cNvPr>
            <p:cNvSpPr/>
            <p:nvPr/>
          </p:nvSpPr>
          <p:spPr>
            <a:xfrm>
              <a:off x="1740026" y="1747897"/>
              <a:ext cx="6431069" cy="2399176"/>
            </a:xfrm>
            <a:custGeom>
              <a:avLst/>
              <a:gdLst/>
              <a:ahLst/>
              <a:cxnLst/>
              <a:rect l="0" t="0" r="0" b="0"/>
              <a:pathLst>
                <a:path w="7296764" h="2661958">
                  <a:moveTo>
                    <a:pt x="0" y="42361"/>
                  </a:moveTo>
                  <a:lnTo>
                    <a:pt x="362095" y="0"/>
                  </a:lnTo>
                  <a:lnTo>
                    <a:pt x="987532" y="614497"/>
                  </a:lnTo>
                  <a:lnTo>
                    <a:pt x="1305736" y="801085"/>
                  </a:lnTo>
                  <a:lnTo>
                    <a:pt x="1920201" y="636344"/>
                  </a:lnTo>
                  <a:lnTo>
                    <a:pt x="2534665" y="819496"/>
                  </a:lnTo>
                  <a:lnTo>
                    <a:pt x="3149129" y="512164"/>
                  </a:lnTo>
                  <a:lnTo>
                    <a:pt x="3763594" y="715005"/>
                  </a:lnTo>
                  <a:lnTo>
                    <a:pt x="4838906" y="2661958"/>
                  </a:lnTo>
                  <a:lnTo>
                    <a:pt x="5453371" y="2661958"/>
                  </a:lnTo>
                  <a:lnTo>
                    <a:pt x="7296764" y="2661958"/>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3" name="pl301">
              <a:extLst>
                <a:ext uri="{FF2B5EF4-FFF2-40B4-BE49-F238E27FC236}">
                  <a16:creationId xmlns:a16="http://schemas.microsoft.com/office/drawing/2014/main" id="{81E6F425-75A4-88E5-DC3C-95CACD32CD6D}"/>
                </a:ext>
              </a:extLst>
            </p:cNvPr>
            <p:cNvSpPr/>
            <p:nvPr/>
          </p:nvSpPr>
          <p:spPr>
            <a:xfrm>
              <a:off x="1798050" y="1566343"/>
              <a:ext cx="2243621" cy="340120"/>
            </a:xfrm>
            <a:custGeom>
              <a:avLst/>
              <a:gdLst/>
              <a:ahLst/>
              <a:cxnLst/>
              <a:rect l="0" t="0" r="0" b="0"/>
              <a:pathLst>
                <a:path w="2545638" h="377373">
                  <a:moveTo>
                    <a:pt x="0" y="243800"/>
                  </a:moveTo>
                  <a:lnTo>
                    <a:pt x="296259" y="301468"/>
                  </a:lnTo>
                  <a:lnTo>
                    <a:pt x="625436" y="377373"/>
                  </a:lnTo>
                  <a:lnTo>
                    <a:pt x="1316709" y="317553"/>
                  </a:lnTo>
                  <a:lnTo>
                    <a:pt x="2545638" y="0"/>
                  </a:lnTo>
                </a:path>
              </a:pathLst>
            </a:custGeom>
            <a:ln w="13550" cap="flat">
              <a:solidFill>
                <a:schemeClr val="accent3"/>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4" name="pl302">
              <a:extLst>
                <a:ext uri="{FF2B5EF4-FFF2-40B4-BE49-F238E27FC236}">
                  <a16:creationId xmlns:a16="http://schemas.microsoft.com/office/drawing/2014/main" id="{BEB946A6-2DB3-2C6C-8920-79D23F1D1549}"/>
                </a:ext>
              </a:extLst>
            </p:cNvPr>
            <p:cNvSpPr/>
            <p:nvPr/>
          </p:nvSpPr>
          <p:spPr>
            <a:xfrm>
              <a:off x="1798050" y="1786076"/>
              <a:ext cx="4806378" cy="2360996"/>
            </a:xfrm>
            <a:custGeom>
              <a:avLst/>
              <a:gdLst/>
              <a:ahLst/>
              <a:cxnLst/>
              <a:rect l="0" t="0" r="0" b="0"/>
              <a:pathLst>
                <a:path w="5453371" h="2619596">
                  <a:moveTo>
                    <a:pt x="0" y="0"/>
                  </a:moveTo>
                  <a:lnTo>
                    <a:pt x="307232" y="2619596"/>
                  </a:lnTo>
                  <a:lnTo>
                    <a:pt x="921696" y="2619596"/>
                  </a:lnTo>
                  <a:lnTo>
                    <a:pt x="3533170" y="2619596"/>
                  </a:lnTo>
                  <a:lnTo>
                    <a:pt x="5453371" y="2619596"/>
                  </a:lnTo>
                </a:path>
              </a:pathLst>
            </a:custGeom>
            <a:ln w="13550" cap="flat">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5" name="pl303">
              <a:extLst>
                <a:ext uri="{FF2B5EF4-FFF2-40B4-BE49-F238E27FC236}">
                  <a16:creationId xmlns:a16="http://schemas.microsoft.com/office/drawing/2014/main" id="{8478DFC2-0060-A4E0-CC4E-A4AE29B85649}"/>
                </a:ext>
              </a:extLst>
            </p:cNvPr>
            <p:cNvSpPr/>
            <p:nvPr/>
          </p:nvSpPr>
          <p:spPr>
            <a:xfrm>
              <a:off x="1798050" y="1786076"/>
              <a:ext cx="2968929" cy="2360996"/>
            </a:xfrm>
            <a:custGeom>
              <a:avLst/>
              <a:gdLst/>
              <a:ahLst/>
              <a:cxnLst/>
              <a:rect l="0" t="0" r="0" b="0"/>
              <a:pathLst>
                <a:path w="3368581" h="2619596">
                  <a:moveTo>
                    <a:pt x="0" y="0"/>
                  </a:moveTo>
                  <a:lnTo>
                    <a:pt x="307232" y="2619596"/>
                  </a:lnTo>
                  <a:lnTo>
                    <a:pt x="603491" y="2619596"/>
                  </a:lnTo>
                  <a:lnTo>
                    <a:pt x="1536160" y="2619596"/>
                  </a:lnTo>
                  <a:lnTo>
                    <a:pt x="3368581" y="2619596"/>
                  </a:lnTo>
                </a:path>
              </a:pathLst>
            </a:custGeom>
            <a:ln w="13550" cap="flat">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6" name="pl304">
              <a:extLst>
                <a:ext uri="{FF2B5EF4-FFF2-40B4-BE49-F238E27FC236}">
                  <a16:creationId xmlns:a16="http://schemas.microsoft.com/office/drawing/2014/main" id="{EB894F98-F53E-C834-6C82-1A3B23631EE8}"/>
                </a:ext>
              </a:extLst>
            </p:cNvPr>
            <p:cNvSpPr/>
            <p:nvPr/>
          </p:nvSpPr>
          <p:spPr>
            <a:xfrm>
              <a:off x="1798050" y="1723355"/>
              <a:ext cx="531892" cy="74717"/>
            </a:xfrm>
            <a:custGeom>
              <a:avLst/>
              <a:gdLst/>
              <a:ahLst/>
              <a:cxnLst/>
              <a:rect l="0" t="0" r="0" b="0"/>
              <a:pathLst>
                <a:path w="603491" h="82901">
                  <a:moveTo>
                    <a:pt x="0" y="69591"/>
                  </a:moveTo>
                  <a:lnTo>
                    <a:pt x="296259" y="0"/>
                  </a:lnTo>
                  <a:lnTo>
                    <a:pt x="603491" y="82901"/>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7" name="pl305">
              <a:extLst>
                <a:ext uri="{FF2B5EF4-FFF2-40B4-BE49-F238E27FC236}">
                  <a16:creationId xmlns:a16="http://schemas.microsoft.com/office/drawing/2014/main" id="{D632A884-E013-561C-A41F-B2654126EB4B}"/>
                </a:ext>
              </a:extLst>
            </p:cNvPr>
            <p:cNvSpPr/>
            <p:nvPr/>
          </p:nvSpPr>
          <p:spPr>
            <a:xfrm>
              <a:off x="1788379" y="1786076"/>
              <a:ext cx="1489300" cy="2360996"/>
            </a:xfrm>
            <a:custGeom>
              <a:avLst/>
              <a:gdLst/>
              <a:ahLst/>
              <a:cxnLst/>
              <a:rect l="0" t="0" r="0" b="0"/>
              <a:pathLst>
                <a:path w="1689777" h="2619596">
                  <a:moveTo>
                    <a:pt x="0" y="0"/>
                  </a:moveTo>
                  <a:lnTo>
                    <a:pt x="296259" y="2619596"/>
                  </a:lnTo>
                  <a:lnTo>
                    <a:pt x="614464" y="2619596"/>
                  </a:lnTo>
                  <a:lnTo>
                    <a:pt x="1689777"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8" name="pl306">
              <a:extLst>
                <a:ext uri="{FF2B5EF4-FFF2-40B4-BE49-F238E27FC236}">
                  <a16:creationId xmlns:a16="http://schemas.microsoft.com/office/drawing/2014/main" id="{427C19C4-86EF-D1D1-BA7B-E7BA8B57AA7B}"/>
                </a:ext>
              </a:extLst>
            </p:cNvPr>
            <p:cNvSpPr/>
            <p:nvPr/>
          </p:nvSpPr>
          <p:spPr>
            <a:xfrm>
              <a:off x="1798050" y="1786076"/>
              <a:ext cx="2968929" cy="2360996"/>
            </a:xfrm>
            <a:custGeom>
              <a:avLst/>
              <a:gdLst/>
              <a:ahLst/>
              <a:cxnLst/>
              <a:rect l="0" t="0" r="0" b="0"/>
              <a:pathLst>
                <a:path w="3368581" h="2619596">
                  <a:moveTo>
                    <a:pt x="0" y="0"/>
                  </a:moveTo>
                  <a:lnTo>
                    <a:pt x="296259" y="595133"/>
                  </a:lnTo>
                  <a:lnTo>
                    <a:pt x="603491" y="1145381"/>
                  </a:lnTo>
                  <a:lnTo>
                    <a:pt x="1525188" y="2619596"/>
                  </a:lnTo>
                  <a:lnTo>
                    <a:pt x="3368581"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69" name="pl307">
              <a:extLst>
                <a:ext uri="{FF2B5EF4-FFF2-40B4-BE49-F238E27FC236}">
                  <a16:creationId xmlns:a16="http://schemas.microsoft.com/office/drawing/2014/main" id="{B5257F27-AF85-A708-0504-778CEBB32BCC}"/>
                </a:ext>
              </a:extLst>
            </p:cNvPr>
            <p:cNvSpPr/>
            <p:nvPr/>
          </p:nvSpPr>
          <p:spPr>
            <a:xfrm>
              <a:off x="1798050" y="1618182"/>
              <a:ext cx="541563" cy="2528891"/>
            </a:xfrm>
            <a:custGeom>
              <a:avLst/>
              <a:gdLst/>
              <a:ahLst/>
              <a:cxnLst/>
              <a:rect l="0" t="0" r="0" b="0"/>
              <a:pathLst>
                <a:path w="614464" h="2805880">
                  <a:moveTo>
                    <a:pt x="0" y="186284"/>
                  </a:moveTo>
                  <a:lnTo>
                    <a:pt x="307232" y="0"/>
                  </a:lnTo>
                  <a:lnTo>
                    <a:pt x="614464" y="2805880"/>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0" name="pl308">
              <a:extLst>
                <a:ext uri="{FF2B5EF4-FFF2-40B4-BE49-F238E27FC236}">
                  <a16:creationId xmlns:a16="http://schemas.microsoft.com/office/drawing/2014/main" id="{BE72A18B-D34C-876F-E3AF-DF6804FE1996}"/>
                </a:ext>
              </a:extLst>
            </p:cNvPr>
            <p:cNvSpPr/>
            <p:nvPr/>
          </p:nvSpPr>
          <p:spPr>
            <a:xfrm>
              <a:off x="1933441" y="1786076"/>
              <a:ext cx="6169957" cy="2360996"/>
            </a:xfrm>
            <a:custGeom>
              <a:avLst/>
              <a:gdLst/>
              <a:ahLst/>
              <a:cxnLst/>
              <a:rect l="0" t="0" r="0" b="0"/>
              <a:pathLst>
                <a:path w="7000504" h="2619596">
                  <a:moveTo>
                    <a:pt x="0" y="0"/>
                  </a:moveTo>
                  <a:lnTo>
                    <a:pt x="318204" y="1204164"/>
                  </a:lnTo>
                  <a:lnTo>
                    <a:pt x="614464" y="2619596"/>
                  </a:lnTo>
                  <a:lnTo>
                    <a:pt x="1239901" y="2619596"/>
                  </a:lnTo>
                  <a:lnTo>
                    <a:pt x="2468830" y="2619596"/>
                  </a:lnTo>
                  <a:lnTo>
                    <a:pt x="3083294" y="2619596"/>
                  </a:lnTo>
                  <a:lnTo>
                    <a:pt x="3851374" y="2619596"/>
                  </a:lnTo>
                  <a:lnTo>
                    <a:pt x="4465839" y="2619596"/>
                  </a:lnTo>
                  <a:lnTo>
                    <a:pt x="5080303" y="2619596"/>
                  </a:lnTo>
                  <a:lnTo>
                    <a:pt x="5771576" y="2619596"/>
                  </a:lnTo>
                  <a:lnTo>
                    <a:pt x="6386040" y="2619596"/>
                  </a:lnTo>
                  <a:lnTo>
                    <a:pt x="7000504"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1" name="pl309">
              <a:extLst>
                <a:ext uri="{FF2B5EF4-FFF2-40B4-BE49-F238E27FC236}">
                  <a16:creationId xmlns:a16="http://schemas.microsoft.com/office/drawing/2014/main" id="{05A3707D-88B5-FA2D-47C1-B4F911CDBBB5}"/>
                </a:ext>
              </a:extLst>
            </p:cNvPr>
            <p:cNvSpPr/>
            <p:nvPr/>
          </p:nvSpPr>
          <p:spPr>
            <a:xfrm>
              <a:off x="1798050" y="1786076"/>
              <a:ext cx="2997942" cy="2360996"/>
            </a:xfrm>
            <a:custGeom>
              <a:avLst/>
              <a:gdLst/>
              <a:ahLst/>
              <a:cxnLst/>
              <a:rect l="0" t="0" r="0" b="0"/>
              <a:pathLst>
                <a:path w="3401499" h="2619596">
                  <a:moveTo>
                    <a:pt x="0" y="0"/>
                  </a:moveTo>
                  <a:lnTo>
                    <a:pt x="307232" y="2619596"/>
                  </a:lnTo>
                  <a:lnTo>
                    <a:pt x="636409" y="2619596"/>
                  </a:lnTo>
                  <a:lnTo>
                    <a:pt x="1558106" y="2619596"/>
                  </a:lnTo>
                  <a:lnTo>
                    <a:pt x="3401499"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2" name="pl310">
              <a:extLst>
                <a:ext uri="{FF2B5EF4-FFF2-40B4-BE49-F238E27FC236}">
                  <a16:creationId xmlns:a16="http://schemas.microsoft.com/office/drawing/2014/main" id="{574A6BE9-3B5E-6948-EA7F-14A65F23E4EE}"/>
                </a:ext>
              </a:extLst>
            </p:cNvPr>
            <p:cNvSpPr/>
            <p:nvPr/>
          </p:nvSpPr>
          <p:spPr>
            <a:xfrm>
              <a:off x="1798050" y="1786076"/>
              <a:ext cx="2978600" cy="2360996"/>
            </a:xfrm>
            <a:custGeom>
              <a:avLst/>
              <a:gdLst/>
              <a:ahLst/>
              <a:cxnLst/>
              <a:rect l="0" t="0" r="0" b="0"/>
              <a:pathLst>
                <a:path w="3379554" h="2619596">
                  <a:moveTo>
                    <a:pt x="0" y="0"/>
                  </a:moveTo>
                  <a:lnTo>
                    <a:pt x="296259" y="2619596"/>
                  </a:lnTo>
                  <a:lnTo>
                    <a:pt x="614464" y="2619596"/>
                  </a:lnTo>
                  <a:lnTo>
                    <a:pt x="1536160" y="2619596"/>
                  </a:lnTo>
                  <a:lnTo>
                    <a:pt x="3379554"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3" name="pl311">
              <a:extLst>
                <a:ext uri="{FF2B5EF4-FFF2-40B4-BE49-F238E27FC236}">
                  <a16:creationId xmlns:a16="http://schemas.microsoft.com/office/drawing/2014/main" id="{6E99D78A-AA60-934D-5F53-3A2FFDE41E92}"/>
                </a:ext>
              </a:extLst>
            </p:cNvPr>
            <p:cNvSpPr/>
            <p:nvPr/>
          </p:nvSpPr>
          <p:spPr>
            <a:xfrm>
              <a:off x="1788379" y="1786076"/>
              <a:ext cx="6402056" cy="2360996"/>
            </a:xfrm>
            <a:custGeom>
              <a:avLst/>
              <a:gdLst/>
              <a:ahLst/>
              <a:cxnLst/>
              <a:rect l="0" t="0" r="0" b="0"/>
              <a:pathLst>
                <a:path w="7263846" h="2619596">
                  <a:moveTo>
                    <a:pt x="0" y="0"/>
                  </a:moveTo>
                  <a:lnTo>
                    <a:pt x="329177" y="2619596"/>
                  </a:lnTo>
                  <a:lnTo>
                    <a:pt x="625436" y="2619596"/>
                  </a:lnTo>
                  <a:lnTo>
                    <a:pt x="1239901" y="2619596"/>
                  </a:lnTo>
                  <a:lnTo>
                    <a:pt x="2161597" y="2619596"/>
                  </a:lnTo>
                  <a:lnTo>
                    <a:pt x="3390526" y="2619596"/>
                  </a:lnTo>
                  <a:lnTo>
                    <a:pt x="5233919" y="2619596"/>
                  </a:lnTo>
                  <a:lnTo>
                    <a:pt x="7263846" y="2619596"/>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4" name="pl312">
              <a:extLst>
                <a:ext uri="{FF2B5EF4-FFF2-40B4-BE49-F238E27FC236}">
                  <a16:creationId xmlns:a16="http://schemas.microsoft.com/office/drawing/2014/main" id="{BC2A9BF5-C215-2687-B8E2-E9D94899972F}"/>
                </a:ext>
              </a:extLst>
            </p:cNvPr>
            <p:cNvSpPr/>
            <p:nvPr/>
          </p:nvSpPr>
          <p:spPr>
            <a:xfrm>
              <a:off x="1798050" y="1786076"/>
              <a:ext cx="2978600" cy="2360996"/>
            </a:xfrm>
            <a:custGeom>
              <a:avLst/>
              <a:gdLst/>
              <a:ahLst/>
              <a:cxnLst/>
              <a:rect l="0" t="0" r="0" b="0"/>
              <a:pathLst>
                <a:path w="3379554" h="2619596">
                  <a:moveTo>
                    <a:pt x="0" y="0"/>
                  </a:moveTo>
                  <a:lnTo>
                    <a:pt x="307232" y="831734"/>
                  </a:lnTo>
                  <a:lnTo>
                    <a:pt x="636409" y="2619596"/>
                  </a:lnTo>
                  <a:lnTo>
                    <a:pt x="921696" y="2619596"/>
                  </a:lnTo>
                  <a:lnTo>
                    <a:pt x="1536160" y="2619596"/>
                  </a:lnTo>
                  <a:lnTo>
                    <a:pt x="3379554"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5" name="pl313">
              <a:extLst>
                <a:ext uri="{FF2B5EF4-FFF2-40B4-BE49-F238E27FC236}">
                  <a16:creationId xmlns:a16="http://schemas.microsoft.com/office/drawing/2014/main" id="{04EBBBF1-F669-08E3-08F9-6D3D0BD20B43}"/>
                </a:ext>
              </a:extLst>
            </p:cNvPr>
            <p:cNvSpPr/>
            <p:nvPr/>
          </p:nvSpPr>
          <p:spPr>
            <a:xfrm>
              <a:off x="1798050" y="1716908"/>
              <a:ext cx="1489300" cy="794667"/>
            </a:xfrm>
            <a:custGeom>
              <a:avLst/>
              <a:gdLst/>
              <a:ahLst/>
              <a:cxnLst/>
              <a:rect l="0" t="0" r="0" b="0"/>
              <a:pathLst>
                <a:path w="1689777" h="881707">
                  <a:moveTo>
                    <a:pt x="0" y="76744"/>
                  </a:moveTo>
                  <a:lnTo>
                    <a:pt x="307232" y="0"/>
                  </a:lnTo>
                  <a:lnTo>
                    <a:pt x="800998" y="335482"/>
                  </a:lnTo>
                  <a:lnTo>
                    <a:pt x="1689777" y="881707"/>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6" name="pl314">
              <a:extLst>
                <a:ext uri="{FF2B5EF4-FFF2-40B4-BE49-F238E27FC236}">
                  <a16:creationId xmlns:a16="http://schemas.microsoft.com/office/drawing/2014/main" id="{9C209EB1-C246-D14A-035C-C073AF4EEA90}"/>
                </a:ext>
              </a:extLst>
            </p:cNvPr>
            <p:cNvSpPr/>
            <p:nvPr/>
          </p:nvSpPr>
          <p:spPr>
            <a:xfrm>
              <a:off x="1798050" y="1786076"/>
              <a:ext cx="4738682" cy="978557"/>
            </a:xfrm>
            <a:custGeom>
              <a:avLst/>
              <a:gdLst/>
              <a:ahLst/>
              <a:cxnLst/>
              <a:rect l="0" t="0" r="0" b="0"/>
              <a:pathLst>
                <a:path w="5376563" h="1085738">
                  <a:moveTo>
                    <a:pt x="0" y="0"/>
                  </a:moveTo>
                  <a:lnTo>
                    <a:pt x="307232" y="1077186"/>
                  </a:lnTo>
                  <a:lnTo>
                    <a:pt x="614464" y="1085738"/>
                  </a:lnTo>
                  <a:lnTo>
                    <a:pt x="921696" y="296635"/>
                  </a:lnTo>
                  <a:lnTo>
                    <a:pt x="1536160" y="454565"/>
                  </a:lnTo>
                  <a:lnTo>
                    <a:pt x="2457857" y="553318"/>
                  </a:lnTo>
                  <a:lnTo>
                    <a:pt x="3533170" y="463259"/>
                  </a:lnTo>
                  <a:lnTo>
                    <a:pt x="4454866" y="448075"/>
                  </a:lnTo>
                  <a:lnTo>
                    <a:pt x="5376563" y="326321"/>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7" name="pl315">
              <a:extLst>
                <a:ext uri="{FF2B5EF4-FFF2-40B4-BE49-F238E27FC236}">
                  <a16:creationId xmlns:a16="http://schemas.microsoft.com/office/drawing/2014/main" id="{C0EE62FB-CCCA-C8E3-EECA-4243652BCC4F}"/>
                </a:ext>
              </a:extLst>
            </p:cNvPr>
            <p:cNvSpPr/>
            <p:nvPr/>
          </p:nvSpPr>
          <p:spPr>
            <a:xfrm>
              <a:off x="1798050" y="1786076"/>
              <a:ext cx="4622633" cy="2360996"/>
            </a:xfrm>
            <a:custGeom>
              <a:avLst/>
              <a:gdLst/>
              <a:ahLst/>
              <a:cxnLst/>
              <a:rect l="0" t="0" r="0" b="0"/>
              <a:pathLst>
                <a:path w="5244892" h="2619596">
                  <a:moveTo>
                    <a:pt x="0" y="0"/>
                  </a:moveTo>
                  <a:lnTo>
                    <a:pt x="307232" y="1025786"/>
                  </a:lnTo>
                  <a:lnTo>
                    <a:pt x="614464" y="2619596"/>
                  </a:lnTo>
                  <a:lnTo>
                    <a:pt x="1536160" y="2619596"/>
                  </a:lnTo>
                  <a:lnTo>
                    <a:pt x="3401499" y="2619596"/>
                  </a:lnTo>
                  <a:lnTo>
                    <a:pt x="5244892"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8" name="pl316">
              <a:extLst>
                <a:ext uri="{FF2B5EF4-FFF2-40B4-BE49-F238E27FC236}">
                  <a16:creationId xmlns:a16="http://schemas.microsoft.com/office/drawing/2014/main" id="{E8AA9A38-36D7-6315-0964-13999CC874A4}"/>
                </a:ext>
              </a:extLst>
            </p:cNvPr>
            <p:cNvSpPr/>
            <p:nvPr/>
          </p:nvSpPr>
          <p:spPr>
            <a:xfrm>
              <a:off x="1798050" y="1786076"/>
              <a:ext cx="3191357" cy="2360996"/>
            </a:xfrm>
            <a:custGeom>
              <a:avLst/>
              <a:gdLst/>
              <a:ahLst/>
              <a:cxnLst/>
              <a:rect l="0" t="0" r="0" b="0"/>
              <a:pathLst>
                <a:path w="3620950" h="2619596">
                  <a:moveTo>
                    <a:pt x="0" y="0"/>
                  </a:moveTo>
                  <a:lnTo>
                    <a:pt x="526683" y="2619596"/>
                  </a:lnTo>
                  <a:lnTo>
                    <a:pt x="855861" y="2619596"/>
                  </a:lnTo>
                  <a:lnTo>
                    <a:pt x="1777557" y="2619596"/>
                  </a:lnTo>
                  <a:lnTo>
                    <a:pt x="3620950"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79" name="pl317">
              <a:extLst>
                <a:ext uri="{FF2B5EF4-FFF2-40B4-BE49-F238E27FC236}">
                  <a16:creationId xmlns:a16="http://schemas.microsoft.com/office/drawing/2014/main" id="{98A1C540-BA40-C718-13F5-1683F16F3A2D}"/>
                </a:ext>
              </a:extLst>
            </p:cNvPr>
            <p:cNvSpPr/>
            <p:nvPr/>
          </p:nvSpPr>
          <p:spPr>
            <a:xfrm>
              <a:off x="1798050" y="1786076"/>
              <a:ext cx="3104320" cy="2360996"/>
            </a:xfrm>
            <a:custGeom>
              <a:avLst/>
              <a:gdLst/>
              <a:ahLst/>
              <a:cxnLst/>
              <a:rect l="0" t="0" r="0" b="0"/>
              <a:pathLst>
                <a:path w="3522197" h="2619596">
                  <a:moveTo>
                    <a:pt x="0" y="0"/>
                  </a:moveTo>
                  <a:lnTo>
                    <a:pt x="603491" y="2619596"/>
                  </a:lnTo>
                  <a:lnTo>
                    <a:pt x="1700749" y="2619596"/>
                  </a:lnTo>
                  <a:lnTo>
                    <a:pt x="3522197" y="2619596"/>
                  </a:lnTo>
                </a:path>
              </a:pathLst>
            </a:custGeom>
            <a:ln w="13550" cap="flat">
              <a:solidFill>
                <a:srgbClr val="8DA94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0" name="pl318">
              <a:extLst>
                <a:ext uri="{FF2B5EF4-FFF2-40B4-BE49-F238E27FC236}">
                  <a16:creationId xmlns:a16="http://schemas.microsoft.com/office/drawing/2014/main" id="{1AF2766B-04FD-BD14-8E87-C5DB4E815B5C}"/>
                </a:ext>
              </a:extLst>
            </p:cNvPr>
            <p:cNvSpPr/>
            <p:nvPr/>
          </p:nvSpPr>
          <p:spPr>
            <a:xfrm>
              <a:off x="1798050" y="1786076"/>
              <a:ext cx="3201028" cy="2360996"/>
            </a:xfrm>
            <a:custGeom>
              <a:avLst/>
              <a:gdLst/>
              <a:ahLst/>
              <a:cxnLst/>
              <a:rect l="0" t="0" r="0" b="0"/>
              <a:pathLst>
                <a:path w="3631923" h="2619596">
                  <a:moveTo>
                    <a:pt x="0" y="0"/>
                  </a:moveTo>
                  <a:lnTo>
                    <a:pt x="307232" y="2619596"/>
                  </a:lnTo>
                  <a:lnTo>
                    <a:pt x="614464" y="2619596"/>
                  </a:lnTo>
                  <a:lnTo>
                    <a:pt x="1536160" y="2619596"/>
                  </a:lnTo>
                  <a:lnTo>
                    <a:pt x="3631923"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1" name="pl319">
              <a:extLst>
                <a:ext uri="{FF2B5EF4-FFF2-40B4-BE49-F238E27FC236}">
                  <a16:creationId xmlns:a16="http://schemas.microsoft.com/office/drawing/2014/main" id="{4F590548-1768-85A1-8C8C-5B661B02F8D2}"/>
                </a:ext>
              </a:extLst>
            </p:cNvPr>
            <p:cNvSpPr/>
            <p:nvPr/>
          </p:nvSpPr>
          <p:spPr>
            <a:xfrm>
              <a:off x="1798050" y="1786076"/>
              <a:ext cx="551234" cy="2360996"/>
            </a:xfrm>
            <a:custGeom>
              <a:avLst/>
              <a:gdLst/>
              <a:ahLst/>
              <a:cxnLst/>
              <a:rect l="0" t="0" r="0" b="0"/>
              <a:pathLst>
                <a:path w="625436" h="2619596">
                  <a:moveTo>
                    <a:pt x="0" y="0"/>
                  </a:moveTo>
                  <a:lnTo>
                    <a:pt x="318204" y="187972"/>
                  </a:lnTo>
                  <a:lnTo>
                    <a:pt x="625436"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2" name="pl320">
              <a:extLst>
                <a:ext uri="{FF2B5EF4-FFF2-40B4-BE49-F238E27FC236}">
                  <a16:creationId xmlns:a16="http://schemas.microsoft.com/office/drawing/2014/main" id="{1059A196-83D1-A8EB-9B08-39101F0213E6}"/>
                </a:ext>
              </a:extLst>
            </p:cNvPr>
            <p:cNvSpPr/>
            <p:nvPr/>
          </p:nvSpPr>
          <p:spPr>
            <a:xfrm>
              <a:off x="1798050" y="1786076"/>
              <a:ext cx="3220369" cy="2360996"/>
            </a:xfrm>
            <a:custGeom>
              <a:avLst/>
              <a:gdLst/>
              <a:ahLst/>
              <a:cxnLst/>
              <a:rect l="0" t="0" r="0" b="0"/>
              <a:pathLst>
                <a:path w="3653868" h="2619596">
                  <a:moveTo>
                    <a:pt x="0" y="0"/>
                  </a:moveTo>
                  <a:lnTo>
                    <a:pt x="307232" y="2619596"/>
                  </a:lnTo>
                  <a:lnTo>
                    <a:pt x="625436" y="2619596"/>
                  </a:lnTo>
                  <a:lnTo>
                    <a:pt x="1547133" y="2619596"/>
                  </a:lnTo>
                  <a:lnTo>
                    <a:pt x="2655363" y="2619596"/>
                  </a:lnTo>
                  <a:lnTo>
                    <a:pt x="3653868"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3" name="pl321">
              <a:extLst>
                <a:ext uri="{FF2B5EF4-FFF2-40B4-BE49-F238E27FC236}">
                  <a16:creationId xmlns:a16="http://schemas.microsoft.com/office/drawing/2014/main" id="{DA4DE02C-F526-1CDD-7271-427DE06DD6C0}"/>
                </a:ext>
              </a:extLst>
            </p:cNvPr>
            <p:cNvSpPr/>
            <p:nvPr/>
          </p:nvSpPr>
          <p:spPr>
            <a:xfrm>
              <a:off x="1798050" y="1786076"/>
              <a:ext cx="3055966" cy="2360996"/>
            </a:xfrm>
            <a:custGeom>
              <a:avLst/>
              <a:gdLst/>
              <a:ahLst/>
              <a:cxnLst/>
              <a:rect l="0" t="0" r="0" b="0"/>
              <a:pathLst>
                <a:path w="3467334" h="2619596">
                  <a:moveTo>
                    <a:pt x="0" y="0"/>
                  </a:moveTo>
                  <a:lnTo>
                    <a:pt x="318204" y="2619596"/>
                  </a:lnTo>
                  <a:lnTo>
                    <a:pt x="625436" y="2619596"/>
                  </a:lnTo>
                  <a:lnTo>
                    <a:pt x="1623941" y="2619596"/>
                  </a:lnTo>
                  <a:lnTo>
                    <a:pt x="3467334"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4" name="pl322">
              <a:extLst>
                <a:ext uri="{FF2B5EF4-FFF2-40B4-BE49-F238E27FC236}">
                  <a16:creationId xmlns:a16="http://schemas.microsoft.com/office/drawing/2014/main" id="{288D5C22-9578-8619-1659-0F0D08643D6B}"/>
                </a:ext>
              </a:extLst>
            </p:cNvPr>
            <p:cNvSpPr/>
            <p:nvPr/>
          </p:nvSpPr>
          <p:spPr>
            <a:xfrm>
              <a:off x="1798050" y="1786076"/>
              <a:ext cx="2988271" cy="2360996"/>
            </a:xfrm>
            <a:custGeom>
              <a:avLst/>
              <a:gdLst/>
              <a:ahLst/>
              <a:cxnLst/>
              <a:rect l="0" t="0" r="0" b="0"/>
              <a:pathLst>
                <a:path w="3390526" h="2619596">
                  <a:moveTo>
                    <a:pt x="0" y="0"/>
                  </a:moveTo>
                  <a:lnTo>
                    <a:pt x="307232" y="2619596"/>
                  </a:lnTo>
                  <a:lnTo>
                    <a:pt x="625436" y="2619596"/>
                  </a:lnTo>
                  <a:lnTo>
                    <a:pt x="1547133" y="2619596"/>
                  </a:lnTo>
                  <a:lnTo>
                    <a:pt x="3390526"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5" name="pl323">
              <a:extLst>
                <a:ext uri="{FF2B5EF4-FFF2-40B4-BE49-F238E27FC236}">
                  <a16:creationId xmlns:a16="http://schemas.microsoft.com/office/drawing/2014/main" id="{42D88CBC-733E-12C8-7EDD-B61E5118DC5E}"/>
                </a:ext>
              </a:extLst>
            </p:cNvPr>
            <p:cNvSpPr/>
            <p:nvPr/>
          </p:nvSpPr>
          <p:spPr>
            <a:xfrm>
              <a:off x="1798050" y="1786076"/>
              <a:ext cx="1353908" cy="2360996"/>
            </a:xfrm>
            <a:custGeom>
              <a:avLst/>
              <a:gdLst/>
              <a:ahLst/>
              <a:cxnLst/>
              <a:rect l="0" t="0" r="0" b="0"/>
              <a:pathLst>
                <a:path w="1536160" h="2619596">
                  <a:moveTo>
                    <a:pt x="0" y="0"/>
                  </a:moveTo>
                  <a:lnTo>
                    <a:pt x="307232" y="2619596"/>
                  </a:lnTo>
                  <a:lnTo>
                    <a:pt x="614464" y="2619596"/>
                  </a:lnTo>
                  <a:lnTo>
                    <a:pt x="1536160"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6" name="pl324">
              <a:extLst>
                <a:ext uri="{FF2B5EF4-FFF2-40B4-BE49-F238E27FC236}">
                  <a16:creationId xmlns:a16="http://schemas.microsoft.com/office/drawing/2014/main" id="{1584EB8E-BC22-9C44-9ED0-FB212F11DDA5}"/>
                </a:ext>
              </a:extLst>
            </p:cNvPr>
            <p:cNvSpPr/>
            <p:nvPr/>
          </p:nvSpPr>
          <p:spPr>
            <a:xfrm>
              <a:off x="1798050" y="1786076"/>
              <a:ext cx="3123661" cy="2360996"/>
            </a:xfrm>
            <a:custGeom>
              <a:avLst/>
              <a:gdLst/>
              <a:ahLst/>
              <a:cxnLst/>
              <a:rect l="0" t="0" r="0" b="0"/>
              <a:pathLst>
                <a:path w="3544142" h="2619596">
                  <a:moveTo>
                    <a:pt x="0" y="0"/>
                  </a:moveTo>
                  <a:lnTo>
                    <a:pt x="307232" y="2619596"/>
                  </a:lnTo>
                  <a:lnTo>
                    <a:pt x="625436" y="2619596"/>
                  </a:lnTo>
                  <a:lnTo>
                    <a:pt x="1547133" y="2619596"/>
                  </a:lnTo>
                  <a:lnTo>
                    <a:pt x="3544142"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7" name="pl325">
              <a:extLst>
                <a:ext uri="{FF2B5EF4-FFF2-40B4-BE49-F238E27FC236}">
                  <a16:creationId xmlns:a16="http://schemas.microsoft.com/office/drawing/2014/main" id="{7B2E978A-0CBE-7950-9842-2A9615ED0505}"/>
                </a:ext>
              </a:extLst>
            </p:cNvPr>
            <p:cNvSpPr/>
            <p:nvPr/>
          </p:nvSpPr>
          <p:spPr>
            <a:xfrm>
              <a:off x="1798050" y="1786076"/>
              <a:ext cx="4738682" cy="2360996"/>
            </a:xfrm>
            <a:custGeom>
              <a:avLst/>
              <a:gdLst/>
              <a:ahLst/>
              <a:cxnLst/>
              <a:rect l="0" t="0" r="0" b="0"/>
              <a:pathLst>
                <a:path w="5376563" h="2619596">
                  <a:moveTo>
                    <a:pt x="0" y="0"/>
                  </a:moveTo>
                  <a:lnTo>
                    <a:pt x="373067" y="2619596"/>
                  </a:lnTo>
                  <a:lnTo>
                    <a:pt x="691272" y="2619596"/>
                  </a:lnTo>
                  <a:lnTo>
                    <a:pt x="1371572" y="2619596"/>
                  </a:lnTo>
                  <a:lnTo>
                    <a:pt x="3522197" y="2619596"/>
                  </a:lnTo>
                  <a:lnTo>
                    <a:pt x="5376563" y="2619596"/>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8" name="pl326">
              <a:extLst>
                <a:ext uri="{FF2B5EF4-FFF2-40B4-BE49-F238E27FC236}">
                  <a16:creationId xmlns:a16="http://schemas.microsoft.com/office/drawing/2014/main" id="{859B5D4A-1473-3029-CEC3-E2BA0C2B223B}"/>
                </a:ext>
              </a:extLst>
            </p:cNvPr>
            <p:cNvSpPr/>
            <p:nvPr/>
          </p:nvSpPr>
          <p:spPr>
            <a:xfrm>
              <a:off x="1798050" y="1786076"/>
              <a:ext cx="4187448" cy="2360996"/>
            </a:xfrm>
            <a:custGeom>
              <a:avLst/>
              <a:gdLst/>
              <a:ahLst/>
              <a:cxnLst/>
              <a:rect l="0" t="0" r="0" b="0"/>
              <a:pathLst>
                <a:path w="4751126" h="2619596">
                  <a:moveTo>
                    <a:pt x="0" y="0"/>
                  </a:moveTo>
                  <a:lnTo>
                    <a:pt x="614464" y="2619596"/>
                  </a:lnTo>
                  <a:lnTo>
                    <a:pt x="910723" y="2619596"/>
                  </a:lnTo>
                  <a:lnTo>
                    <a:pt x="2216460" y="2619596"/>
                  </a:lnTo>
                  <a:lnTo>
                    <a:pt x="4751126"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89" name="pl327">
              <a:extLst>
                <a:ext uri="{FF2B5EF4-FFF2-40B4-BE49-F238E27FC236}">
                  <a16:creationId xmlns:a16="http://schemas.microsoft.com/office/drawing/2014/main" id="{6EF1B8E2-52FF-B6AE-CE14-9DAA4B757DBD}"/>
                </a:ext>
              </a:extLst>
            </p:cNvPr>
            <p:cNvSpPr/>
            <p:nvPr/>
          </p:nvSpPr>
          <p:spPr>
            <a:xfrm>
              <a:off x="1798050" y="1786076"/>
              <a:ext cx="3317077" cy="2360996"/>
            </a:xfrm>
            <a:custGeom>
              <a:avLst/>
              <a:gdLst/>
              <a:ahLst/>
              <a:cxnLst/>
              <a:rect l="0" t="0" r="0" b="0"/>
              <a:pathLst>
                <a:path w="3763594" h="2619596">
                  <a:moveTo>
                    <a:pt x="0" y="0"/>
                  </a:moveTo>
                  <a:lnTo>
                    <a:pt x="307232" y="495998"/>
                  </a:lnTo>
                  <a:lnTo>
                    <a:pt x="614464" y="2619596"/>
                  </a:lnTo>
                  <a:lnTo>
                    <a:pt x="1228928" y="2619596"/>
                  </a:lnTo>
                  <a:lnTo>
                    <a:pt x="3763594"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90" name="pl328">
              <a:extLst>
                <a:ext uri="{FF2B5EF4-FFF2-40B4-BE49-F238E27FC236}">
                  <a16:creationId xmlns:a16="http://schemas.microsoft.com/office/drawing/2014/main" id="{D2F7B264-7632-073E-B909-1C0C95A67172}"/>
                </a:ext>
              </a:extLst>
            </p:cNvPr>
            <p:cNvSpPr/>
            <p:nvPr/>
          </p:nvSpPr>
          <p:spPr>
            <a:xfrm>
              <a:off x="1798050" y="1786076"/>
              <a:ext cx="3113991" cy="2360996"/>
            </a:xfrm>
            <a:custGeom>
              <a:avLst/>
              <a:gdLst/>
              <a:ahLst/>
              <a:cxnLst/>
              <a:rect l="0" t="0" r="0" b="0"/>
              <a:pathLst>
                <a:path w="3533170" h="2619596">
                  <a:moveTo>
                    <a:pt x="0" y="0"/>
                  </a:moveTo>
                  <a:lnTo>
                    <a:pt x="307232" y="2619596"/>
                  </a:lnTo>
                  <a:lnTo>
                    <a:pt x="614464" y="2619596"/>
                  </a:lnTo>
                  <a:lnTo>
                    <a:pt x="2007981" y="2619596"/>
                  </a:lnTo>
                  <a:lnTo>
                    <a:pt x="3533170"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91" name="pl329">
              <a:extLst>
                <a:ext uri="{FF2B5EF4-FFF2-40B4-BE49-F238E27FC236}">
                  <a16:creationId xmlns:a16="http://schemas.microsoft.com/office/drawing/2014/main" id="{E26C3673-6ADC-B708-88D8-BA5F8C0726F4}"/>
                </a:ext>
              </a:extLst>
            </p:cNvPr>
            <p:cNvSpPr/>
            <p:nvPr/>
          </p:nvSpPr>
          <p:spPr>
            <a:xfrm>
              <a:off x="1798050" y="1786076"/>
              <a:ext cx="2330658" cy="2360996"/>
            </a:xfrm>
            <a:custGeom>
              <a:avLst/>
              <a:gdLst/>
              <a:ahLst/>
              <a:cxnLst/>
              <a:rect l="0" t="0" r="0" b="0"/>
              <a:pathLst>
                <a:path w="2644391" h="2619596">
                  <a:moveTo>
                    <a:pt x="0" y="0"/>
                  </a:moveTo>
                  <a:lnTo>
                    <a:pt x="384040" y="2619596"/>
                  </a:lnTo>
                  <a:lnTo>
                    <a:pt x="1711722" y="2619596"/>
                  </a:lnTo>
                  <a:lnTo>
                    <a:pt x="2644391"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292" name="pl330">
              <a:extLst>
                <a:ext uri="{FF2B5EF4-FFF2-40B4-BE49-F238E27FC236}">
                  <a16:creationId xmlns:a16="http://schemas.microsoft.com/office/drawing/2014/main" id="{6BEFA283-70E6-C70C-8EEB-A82FBE40276D}"/>
                </a:ext>
              </a:extLst>
            </p:cNvPr>
            <p:cNvSpPr/>
            <p:nvPr/>
          </p:nvSpPr>
          <p:spPr>
            <a:xfrm>
              <a:off x="1798050" y="1786076"/>
              <a:ext cx="1469958" cy="2360996"/>
            </a:xfrm>
            <a:custGeom>
              <a:avLst/>
              <a:gdLst/>
              <a:ahLst/>
              <a:cxnLst/>
              <a:rect l="0" t="0" r="0" b="0"/>
              <a:pathLst>
                <a:path w="1667831" h="2619596">
                  <a:moveTo>
                    <a:pt x="0" y="0"/>
                  </a:moveTo>
                  <a:lnTo>
                    <a:pt x="307232" y="933674"/>
                  </a:lnTo>
                  <a:lnTo>
                    <a:pt x="669327" y="2619596"/>
                  </a:lnTo>
                  <a:lnTo>
                    <a:pt x="1667831" y="2619596"/>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6" name="pl345">
              <a:extLst>
                <a:ext uri="{FF2B5EF4-FFF2-40B4-BE49-F238E27FC236}">
                  <a16:creationId xmlns:a16="http://schemas.microsoft.com/office/drawing/2014/main" id="{E5F177F1-D4E8-CDE6-1B2F-CD87FB000B27}"/>
                </a:ext>
              </a:extLst>
            </p:cNvPr>
            <p:cNvSpPr/>
            <p:nvPr/>
          </p:nvSpPr>
          <p:spPr>
            <a:xfrm>
              <a:off x="1798050"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7" name="pl346">
              <a:extLst>
                <a:ext uri="{FF2B5EF4-FFF2-40B4-BE49-F238E27FC236}">
                  <a16:creationId xmlns:a16="http://schemas.microsoft.com/office/drawing/2014/main" id="{B106AD7D-01A0-417E-664F-129C8A74C0C8}"/>
                </a:ext>
              </a:extLst>
            </p:cNvPr>
            <p:cNvSpPr/>
            <p:nvPr/>
          </p:nvSpPr>
          <p:spPr>
            <a:xfrm>
              <a:off x="2975467"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8" name="pl347">
              <a:extLst>
                <a:ext uri="{FF2B5EF4-FFF2-40B4-BE49-F238E27FC236}">
                  <a16:creationId xmlns:a16="http://schemas.microsoft.com/office/drawing/2014/main" id="{A1A9DC94-E1A6-F6EC-FD32-5C3B865608E9}"/>
                </a:ext>
              </a:extLst>
            </p:cNvPr>
            <p:cNvSpPr/>
            <p:nvPr/>
          </p:nvSpPr>
          <p:spPr>
            <a:xfrm>
              <a:off x="4152885"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9" name="pl348">
              <a:extLst>
                <a:ext uri="{FF2B5EF4-FFF2-40B4-BE49-F238E27FC236}">
                  <a16:creationId xmlns:a16="http://schemas.microsoft.com/office/drawing/2014/main" id="{11BC0126-9DA2-7A9B-A558-2FE2CE1B3249}"/>
                </a:ext>
              </a:extLst>
            </p:cNvPr>
            <p:cNvSpPr/>
            <p:nvPr/>
          </p:nvSpPr>
          <p:spPr>
            <a:xfrm>
              <a:off x="5330302"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10" name="pl349">
              <a:extLst>
                <a:ext uri="{FF2B5EF4-FFF2-40B4-BE49-F238E27FC236}">
                  <a16:creationId xmlns:a16="http://schemas.microsoft.com/office/drawing/2014/main" id="{C761FF41-ABD0-3F47-71AA-883BA4EF3467}"/>
                </a:ext>
              </a:extLst>
            </p:cNvPr>
            <p:cNvSpPr/>
            <p:nvPr/>
          </p:nvSpPr>
          <p:spPr>
            <a:xfrm>
              <a:off x="6507721"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11" name="pl350">
              <a:extLst>
                <a:ext uri="{FF2B5EF4-FFF2-40B4-BE49-F238E27FC236}">
                  <a16:creationId xmlns:a16="http://schemas.microsoft.com/office/drawing/2014/main" id="{202181C2-2ECE-C044-CACD-794D37360CFF}"/>
                </a:ext>
              </a:extLst>
            </p:cNvPr>
            <p:cNvSpPr/>
            <p:nvPr/>
          </p:nvSpPr>
          <p:spPr>
            <a:xfrm>
              <a:off x="7685138" y="4298852"/>
              <a:ext cx="0" cy="31359"/>
            </a:xfrm>
            <a:custGeom>
              <a:avLst/>
              <a:gdLst/>
              <a:ahLst/>
              <a:cxnLst/>
              <a:rect l="0" t="0" r="0" b="0"/>
              <a:pathLst>
                <a:path h="34794">
                  <a:moveTo>
                    <a:pt x="0" y="34794"/>
                  </a:moveTo>
                  <a:lnTo>
                    <a:pt x="0" y="0"/>
                  </a:lnTo>
                </a:path>
              </a:pathLst>
            </a:custGeom>
            <a:ln w="12700"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19" name="tx358">
              <a:extLst>
                <a:ext uri="{FF2B5EF4-FFF2-40B4-BE49-F238E27FC236}">
                  <a16:creationId xmlns:a16="http://schemas.microsoft.com/office/drawing/2014/main" id="{637BA0CB-1D1A-DA6E-5BCC-C9355A340BAC}"/>
                </a:ext>
              </a:extLst>
            </p:cNvPr>
            <p:cNvSpPr/>
            <p:nvPr/>
          </p:nvSpPr>
          <p:spPr>
            <a:xfrm rot="16200000">
              <a:off x="-643485" y="2612695"/>
              <a:ext cx="3199312" cy="145620"/>
            </a:xfrm>
            <a:prstGeom prst="rect">
              <a:avLst/>
            </a:prstGeom>
            <a:noFill/>
          </p:spPr>
          <p:txBody>
            <a:bodyPr wrap="none" lIns="0" tIns="0" rIns="0" bIns="0" anchor="ctr" anchorCtr="1"/>
            <a:lstStyle/>
            <a:p>
              <a:pPr marL="0" marR="0" lvl="0" indent="0" algn="l" defTabSz="914377" rtl="0" eaLnBrk="1" fontAlgn="auto" latinLnBrk="0" hangingPunct="1">
                <a:lnSpc>
                  <a:spcPts val="12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alpha val="100000"/>
                    </a:srgbClr>
                  </a:solidFill>
                  <a:effectLst/>
                  <a:uLnTx/>
                  <a:uFillTx/>
                  <a:latin typeface="Arial"/>
                  <a:ea typeface="+mn-ea"/>
                  <a:cs typeface="Arial"/>
                </a:rPr>
                <a:t>P</a:t>
              </a:r>
              <a:r>
                <a:rPr kumimoji="0" sz="1200" b="1" i="0" u="none" strike="noStrike" kern="1200" cap="none" spc="0" normalizeH="0" baseline="0" noProof="0">
                  <a:ln>
                    <a:noFill/>
                  </a:ln>
                  <a:solidFill>
                    <a:srgbClr val="000000">
                      <a:alpha val="100000"/>
                    </a:srgbClr>
                  </a:solidFill>
                  <a:effectLst/>
                  <a:uLnTx/>
                  <a:uFillTx/>
                  <a:latin typeface="Arial"/>
                  <a:ea typeface="+mn-ea"/>
                  <a:cs typeface="Arial"/>
                </a:rPr>
                <a:t>VAF </a:t>
              </a:r>
              <a:r>
                <a:rPr kumimoji="0" lang="en-US" sz="1200" b="1" i="0" u="none" strike="noStrike" kern="1200" cap="none" spc="0" normalizeH="0" baseline="0" noProof="0">
                  <a:ln>
                    <a:noFill/>
                  </a:ln>
                  <a:solidFill>
                    <a:srgbClr val="000000">
                      <a:alpha val="100000"/>
                    </a:srgbClr>
                  </a:solidFill>
                  <a:effectLst/>
                  <a:uLnTx/>
                  <a:uFillTx/>
                  <a:latin typeface="Arial"/>
                  <a:ea typeface="+mn-ea"/>
                  <a:cs typeface="Arial"/>
                </a:rPr>
                <a:t>L</a:t>
              </a:r>
              <a:r>
                <a:rPr kumimoji="0" sz="1200" b="1" i="0" u="none" strike="noStrike" kern="1200" cap="none" spc="0" normalizeH="0" baseline="0" noProof="0">
                  <a:ln>
                    <a:noFill/>
                  </a:ln>
                  <a:solidFill>
                    <a:srgbClr val="000000">
                      <a:alpha val="100000"/>
                    </a:srgbClr>
                  </a:solidFill>
                  <a:effectLst/>
                  <a:uLnTx/>
                  <a:uFillTx/>
                  <a:latin typeface="Arial"/>
                  <a:ea typeface="+mn-ea"/>
                  <a:cs typeface="Arial"/>
                </a:rPr>
                <a:t>og </a:t>
              </a:r>
              <a:r>
                <a:rPr kumimoji="0" lang="en-US" sz="1200" b="1" i="0" u="none" strike="noStrike" kern="1200" cap="none" spc="0" normalizeH="0" baseline="0" noProof="0">
                  <a:ln>
                    <a:noFill/>
                  </a:ln>
                  <a:solidFill>
                    <a:srgbClr val="000000">
                      <a:alpha val="100000"/>
                    </a:srgbClr>
                  </a:solidFill>
                  <a:effectLst/>
                  <a:uLnTx/>
                  <a:uFillTx/>
                  <a:latin typeface="Arial"/>
                  <a:ea typeface="+mn-ea"/>
                  <a:cs typeface="Arial"/>
                </a:rPr>
                <a:t>F</a:t>
              </a:r>
              <a:r>
                <a:rPr kumimoji="0" sz="1200" b="1" i="0" u="none" strike="noStrike" kern="1200" cap="none" spc="0" normalizeH="0" baseline="0" noProof="0">
                  <a:ln>
                    <a:noFill/>
                  </a:ln>
                  <a:solidFill>
                    <a:srgbClr val="000000">
                      <a:alpha val="100000"/>
                    </a:srgbClr>
                  </a:solidFill>
                  <a:effectLst/>
                  <a:uLnTx/>
                  <a:uFillTx/>
                  <a:latin typeface="Arial"/>
                  <a:ea typeface="+mn-ea"/>
                  <a:cs typeface="Arial"/>
                </a:rPr>
                <a:t>old </a:t>
              </a:r>
              <a:r>
                <a:rPr kumimoji="0" lang="en-US" sz="1200" b="1" i="0" u="none" strike="noStrike" kern="1200" cap="none" spc="0" normalizeH="0" baseline="0" noProof="0">
                  <a:ln>
                    <a:noFill/>
                  </a:ln>
                  <a:solidFill>
                    <a:srgbClr val="000000">
                      <a:alpha val="100000"/>
                    </a:srgbClr>
                  </a:solidFill>
                  <a:effectLst/>
                  <a:uLnTx/>
                  <a:uFillTx/>
                  <a:latin typeface="Arial"/>
                  <a:ea typeface="+mn-ea"/>
                  <a:cs typeface="Arial"/>
                </a:rPr>
                <a:t>C</a:t>
              </a:r>
              <a:r>
                <a:rPr kumimoji="0" sz="1200" b="1" i="0" u="none" strike="noStrike" kern="1200" cap="none" spc="0" normalizeH="0" baseline="0" noProof="0">
                  <a:ln>
                    <a:noFill/>
                  </a:ln>
                  <a:solidFill>
                    <a:srgbClr val="000000">
                      <a:alpha val="100000"/>
                    </a:srgbClr>
                  </a:solidFill>
                  <a:effectLst/>
                  <a:uLnTx/>
                  <a:uFillTx/>
                  <a:latin typeface="Arial"/>
                  <a:ea typeface="+mn-ea"/>
                  <a:cs typeface="Arial"/>
                </a:rPr>
                <a:t>hange</a:t>
              </a:r>
            </a:p>
          </p:txBody>
        </p:sp>
        <p:sp>
          <p:nvSpPr>
            <p:cNvPr id="1321" name="tx360">
              <a:extLst>
                <a:ext uri="{FF2B5EF4-FFF2-40B4-BE49-F238E27FC236}">
                  <a16:creationId xmlns:a16="http://schemas.microsoft.com/office/drawing/2014/main" id="{FEA995D5-F856-EAA2-3A1C-C9C0D0E5F655}"/>
                </a:ext>
              </a:extLst>
            </p:cNvPr>
            <p:cNvSpPr/>
            <p:nvPr/>
          </p:nvSpPr>
          <p:spPr>
            <a:xfrm>
              <a:off x="3932967" y="1242077"/>
              <a:ext cx="246339" cy="74948"/>
            </a:xfrm>
            <a:prstGeom prst="rect">
              <a:avLst/>
            </a:prstGeom>
            <a:noFill/>
          </p:spPr>
          <p:txBody>
            <a:bodyPr wrap="none" lIns="0" tIns="0" rIns="0" bIns="0" anchor="ctr" anchorCtr="1"/>
            <a:lstStyle/>
            <a:p>
              <a:pPr marL="0" marR="0" lvl="0" indent="0" algn="r" defTabSz="914377" rtl="0" eaLnBrk="1" fontAlgn="auto" latinLnBrk="0" hangingPunct="1">
                <a:lnSpc>
                  <a:spcPts val="1200"/>
                </a:lnSpc>
                <a:spcBef>
                  <a:spcPts val="0"/>
                </a:spcBef>
                <a:spcAft>
                  <a:spcPts val="0"/>
                </a:spcAft>
                <a:buClrTx/>
                <a:buSzTx/>
                <a:buFontTx/>
                <a:buNone/>
                <a:tabLst/>
                <a:defRPr/>
              </a:pP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Dose</a:t>
              </a:r>
            </a:p>
          </p:txBody>
        </p:sp>
        <p:sp>
          <p:nvSpPr>
            <p:cNvPr id="1323" name="pt362">
              <a:extLst>
                <a:ext uri="{FF2B5EF4-FFF2-40B4-BE49-F238E27FC236}">
                  <a16:creationId xmlns:a16="http://schemas.microsoft.com/office/drawing/2014/main" id="{FEFEF469-CC85-5D42-43F7-1BAB1A5187B7}"/>
                </a:ext>
              </a:extLst>
            </p:cNvPr>
            <p:cNvSpPr/>
            <p:nvPr/>
          </p:nvSpPr>
          <p:spPr>
            <a:xfrm>
              <a:off x="4393267" y="1244226"/>
              <a:ext cx="43760" cy="44750"/>
            </a:xfrm>
            <a:prstGeom prst="ellipse">
              <a:avLst/>
            </a:prstGeom>
            <a:solidFill>
              <a:srgbClr val="68D2DF">
                <a:alpha val="100000"/>
              </a:srgbClr>
            </a:solidFill>
            <a:ln w="9000" cap="rnd">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24" name="pl363">
              <a:extLst>
                <a:ext uri="{FF2B5EF4-FFF2-40B4-BE49-F238E27FC236}">
                  <a16:creationId xmlns:a16="http://schemas.microsoft.com/office/drawing/2014/main" id="{02BE030F-B727-F414-DC6E-4E9591D78815}"/>
                </a:ext>
              </a:extLst>
            </p:cNvPr>
            <p:cNvSpPr/>
            <p:nvPr/>
          </p:nvSpPr>
          <p:spPr>
            <a:xfrm>
              <a:off x="4337780" y="1266601"/>
              <a:ext cx="154735" cy="0"/>
            </a:xfrm>
            <a:custGeom>
              <a:avLst/>
              <a:gdLst/>
              <a:ahLst/>
              <a:cxnLst/>
              <a:rect l="0" t="0" r="0" b="0"/>
              <a:pathLst>
                <a:path w="175564">
                  <a:moveTo>
                    <a:pt x="0" y="0"/>
                  </a:moveTo>
                  <a:lnTo>
                    <a:pt x="175564" y="0"/>
                  </a:lnTo>
                </a:path>
              </a:pathLst>
            </a:custGeom>
            <a:ln w="13550" cap="flat">
              <a:solidFill>
                <a:srgbClr val="68D2DF">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26" name="pt365">
              <a:extLst>
                <a:ext uri="{FF2B5EF4-FFF2-40B4-BE49-F238E27FC236}">
                  <a16:creationId xmlns:a16="http://schemas.microsoft.com/office/drawing/2014/main" id="{84FE1369-632B-6409-37A8-299849D516FC}"/>
                </a:ext>
              </a:extLst>
            </p:cNvPr>
            <p:cNvSpPr/>
            <p:nvPr/>
          </p:nvSpPr>
          <p:spPr>
            <a:xfrm>
              <a:off x="5047441" y="1244226"/>
              <a:ext cx="43760" cy="44750"/>
            </a:xfrm>
            <a:prstGeom prst="ellipse">
              <a:avLst/>
            </a:prstGeom>
            <a:solidFill>
              <a:schemeClr val="accent5"/>
            </a:solidFill>
            <a:ln w="9000" cap="rnd">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27" name="pl366">
              <a:extLst>
                <a:ext uri="{FF2B5EF4-FFF2-40B4-BE49-F238E27FC236}">
                  <a16:creationId xmlns:a16="http://schemas.microsoft.com/office/drawing/2014/main" id="{9F93F8AA-D259-DA1D-BA6D-B2BB7D9BB352}"/>
                </a:ext>
              </a:extLst>
            </p:cNvPr>
            <p:cNvSpPr/>
            <p:nvPr/>
          </p:nvSpPr>
          <p:spPr>
            <a:xfrm>
              <a:off x="4991954" y="1266601"/>
              <a:ext cx="154735" cy="0"/>
            </a:xfrm>
            <a:custGeom>
              <a:avLst/>
              <a:gdLst/>
              <a:ahLst/>
              <a:cxnLst/>
              <a:rect l="0" t="0" r="0" b="0"/>
              <a:pathLst>
                <a:path w="175564">
                  <a:moveTo>
                    <a:pt x="0" y="0"/>
                  </a:moveTo>
                  <a:lnTo>
                    <a:pt x="175564" y="0"/>
                  </a:lnTo>
                </a:path>
              </a:pathLst>
            </a:custGeom>
            <a:ln w="13550"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29" name="pt368">
              <a:extLst>
                <a:ext uri="{FF2B5EF4-FFF2-40B4-BE49-F238E27FC236}">
                  <a16:creationId xmlns:a16="http://schemas.microsoft.com/office/drawing/2014/main" id="{184579A4-3D48-FA74-BDC9-129F144850C6}"/>
                </a:ext>
              </a:extLst>
            </p:cNvPr>
            <p:cNvSpPr/>
            <p:nvPr/>
          </p:nvSpPr>
          <p:spPr>
            <a:xfrm>
              <a:off x="5713366" y="1244226"/>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30" name="pl369">
              <a:extLst>
                <a:ext uri="{FF2B5EF4-FFF2-40B4-BE49-F238E27FC236}">
                  <a16:creationId xmlns:a16="http://schemas.microsoft.com/office/drawing/2014/main" id="{25D191C6-EE62-D425-D100-D4403E257E4C}"/>
                </a:ext>
              </a:extLst>
            </p:cNvPr>
            <p:cNvSpPr/>
            <p:nvPr/>
          </p:nvSpPr>
          <p:spPr>
            <a:xfrm>
              <a:off x="5657879" y="1266601"/>
              <a:ext cx="154735" cy="0"/>
            </a:xfrm>
            <a:custGeom>
              <a:avLst/>
              <a:gdLst/>
              <a:ahLst/>
              <a:cxnLst/>
              <a:rect l="0" t="0" r="0" b="0"/>
              <a:pathLst>
                <a:path w="175564">
                  <a:moveTo>
                    <a:pt x="0" y="0"/>
                  </a:moveTo>
                  <a:lnTo>
                    <a:pt x="175564" y="0"/>
                  </a:lnTo>
                </a:path>
              </a:pathLst>
            </a:custGeom>
            <a:ln w="13550" cap="flat">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31" name="tx370">
              <a:extLst>
                <a:ext uri="{FF2B5EF4-FFF2-40B4-BE49-F238E27FC236}">
                  <a16:creationId xmlns:a16="http://schemas.microsoft.com/office/drawing/2014/main" id="{E44AE820-B94D-F98E-CC16-644BBC700388}"/>
                </a:ext>
              </a:extLst>
            </p:cNvPr>
            <p:cNvSpPr/>
            <p:nvPr/>
          </p:nvSpPr>
          <p:spPr>
            <a:xfrm>
              <a:off x="4571644" y="1232754"/>
              <a:ext cx="273762" cy="93595"/>
            </a:xfrm>
            <a:prstGeom prst="rect">
              <a:avLst/>
            </a:prstGeom>
            <a:noFill/>
          </p:spPr>
          <p:txBody>
            <a:bodyPr wrap="none" lIns="0" tIns="0" rIns="0" bIns="0" anchor="ctr" anchorCtr="1"/>
            <a:lstStyle/>
            <a:p>
              <a:pPr marL="0" marR="0" lvl="0" indent="0" algn="l" defTabSz="914377" rtl="0" eaLnBrk="1" fontAlgn="auto" latinLnBrk="0" hangingPunct="1">
                <a:lnSpc>
                  <a:spcPts val="1173"/>
                </a:lnSpc>
                <a:spcBef>
                  <a:spcPts val="0"/>
                </a:spcBef>
                <a:spcAft>
                  <a:spcPts val="0"/>
                </a:spcAft>
                <a:buClrTx/>
                <a:buSzTx/>
                <a:buFontTx/>
                <a:buNone/>
                <a:tabLst/>
                <a:defRPr/>
              </a:pP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2.4</a:t>
              </a:r>
              <a:r>
                <a:rPr kumimoji="0" lang="en-US" sz="1333" b="1" i="0" u="none" strike="noStrike" kern="1200" cap="none" spc="0" normalizeH="0" baseline="0" noProof="0">
                  <a:ln>
                    <a:noFill/>
                  </a:ln>
                  <a:solidFill>
                    <a:srgbClr val="000000">
                      <a:alpha val="100000"/>
                    </a:srgbClr>
                  </a:solidFill>
                  <a:effectLst/>
                  <a:uLnTx/>
                  <a:uFillTx/>
                  <a:latin typeface="Arial"/>
                  <a:ea typeface="+mn-ea"/>
                  <a:cs typeface="Arial"/>
                </a:rPr>
                <a:t> </a:t>
              </a: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mg</a:t>
              </a:r>
            </a:p>
          </p:txBody>
        </p:sp>
        <p:sp>
          <p:nvSpPr>
            <p:cNvPr id="1332" name="tx371">
              <a:extLst>
                <a:ext uri="{FF2B5EF4-FFF2-40B4-BE49-F238E27FC236}">
                  <a16:creationId xmlns:a16="http://schemas.microsoft.com/office/drawing/2014/main" id="{1AE7E818-0AED-905B-E076-B01BBB98AECE}"/>
                </a:ext>
              </a:extLst>
            </p:cNvPr>
            <p:cNvSpPr/>
            <p:nvPr/>
          </p:nvSpPr>
          <p:spPr>
            <a:xfrm>
              <a:off x="5237744" y="1232754"/>
              <a:ext cx="273762" cy="93595"/>
            </a:xfrm>
            <a:prstGeom prst="rect">
              <a:avLst/>
            </a:prstGeom>
            <a:noFill/>
          </p:spPr>
          <p:txBody>
            <a:bodyPr wrap="none" lIns="0" tIns="0" rIns="0" bIns="0" anchor="ctr" anchorCtr="1"/>
            <a:lstStyle/>
            <a:p>
              <a:pPr marL="0" marR="0" lvl="0" indent="0" algn="l" defTabSz="914377" rtl="0" eaLnBrk="1" fontAlgn="auto" latinLnBrk="0" hangingPunct="1">
                <a:lnSpc>
                  <a:spcPts val="1173"/>
                </a:lnSpc>
                <a:spcBef>
                  <a:spcPts val="0"/>
                </a:spcBef>
                <a:spcAft>
                  <a:spcPts val="0"/>
                </a:spcAft>
                <a:buClrTx/>
                <a:buSzTx/>
                <a:buFontTx/>
                <a:buNone/>
                <a:tabLst/>
                <a:defRPr/>
              </a:pP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7.2</a:t>
              </a:r>
              <a:r>
                <a:rPr kumimoji="0" lang="en-US" sz="1333" b="1" i="0" u="none" strike="noStrike" kern="1200" cap="none" spc="0" normalizeH="0" baseline="0" noProof="0">
                  <a:ln>
                    <a:noFill/>
                  </a:ln>
                  <a:solidFill>
                    <a:srgbClr val="000000">
                      <a:alpha val="100000"/>
                    </a:srgbClr>
                  </a:solidFill>
                  <a:effectLst/>
                  <a:uLnTx/>
                  <a:uFillTx/>
                  <a:latin typeface="Arial"/>
                  <a:ea typeface="+mn-ea"/>
                  <a:cs typeface="Arial"/>
                </a:rPr>
                <a:t> </a:t>
              </a: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mg</a:t>
              </a:r>
            </a:p>
          </p:txBody>
        </p:sp>
        <p:sp>
          <p:nvSpPr>
            <p:cNvPr id="1333" name="tx372">
              <a:extLst>
                <a:ext uri="{FF2B5EF4-FFF2-40B4-BE49-F238E27FC236}">
                  <a16:creationId xmlns:a16="http://schemas.microsoft.com/office/drawing/2014/main" id="{7FC2A715-D971-3FD0-1986-F1BFB10467A9}"/>
                </a:ext>
              </a:extLst>
            </p:cNvPr>
            <p:cNvSpPr/>
            <p:nvPr/>
          </p:nvSpPr>
          <p:spPr>
            <a:xfrm>
              <a:off x="5903844" y="1240188"/>
              <a:ext cx="246395" cy="93595"/>
            </a:xfrm>
            <a:prstGeom prst="rect">
              <a:avLst/>
            </a:prstGeom>
            <a:noFill/>
          </p:spPr>
          <p:txBody>
            <a:bodyPr wrap="none" lIns="0" tIns="0" rIns="0" bIns="0" anchor="ctr" anchorCtr="1"/>
            <a:lstStyle/>
            <a:p>
              <a:pPr marL="0" marR="0" lvl="0" indent="0" algn="l" defTabSz="914377" rtl="0" eaLnBrk="1" fontAlgn="auto" latinLnBrk="0" hangingPunct="1">
                <a:lnSpc>
                  <a:spcPts val="1173"/>
                </a:lnSpc>
                <a:spcBef>
                  <a:spcPts val="0"/>
                </a:spcBef>
                <a:spcAft>
                  <a:spcPts val="0"/>
                </a:spcAft>
                <a:buClrTx/>
                <a:buSzTx/>
                <a:buFontTx/>
                <a:buNone/>
                <a:tabLst/>
                <a:defRPr/>
              </a:pP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15</a:t>
              </a:r>
              <a:r>
                <a:rPr kumimoji="0" lang="en-US" sz="1333" b="1" i="0" u="none" strike="noStrike" kern="1200" cap="none" spc="0" normalizeH="0" baseline="0" noProof="0">
                  <a:ln>
                    <a:noFill/>
                  </a:ln>
                  <a:solidFill>
                    <a:srgbClr val="000000">
                      <a:alpha val="100000"/>
                    </a:srgbClr>
                  </a:solidFill>
                  <a:effectLst/>
                  <a:uLnTx/>
                  <a:uFillTx/>
                  <a:latin typeface="Arial"/>
                  <a:ea typeface="+mn-ea"/>
                  <a:cs typeface="Arial"/>
                </a:rPr>
                <a:t> </a:t>
              </a:r>
              <a:r>
                <a:rPr kumimoji="0" sz="1333" b="1" i="0" u="none" strike="noStrike" kern="1200" cap="none" spc="0" normalizeH="0" baseline="0" noProof="0">
                  <a:ln>
                    <a:noFill/>
                  </a:ln>
                  <a:solidFill>
                    <a:srgbClr val="000000">
                      <a:alpha val="100000"/>
                    </a:srgbClr>
                  </a:solidFill>
                  <a:effectLst/>
                  <a:uLnTx/>
                  <a:uFillTx/>
                  <a:latin typeface="Arial"/>
                  <a:ea typeface="+mn-ea"/>
                  <a:cs typeface="Arial"/>
                </a:rPr>
                <a:t>mg</a:t>
              </a:r>
            </a:p>
          </p:txBody>
        </p:sp>
        <p:sp>
          <p:nvSpPr>
            <p:cNvPr id="1335" name="TextBox 1334">
              <a:extLst>
                <a:ext uri="{FF2B5EF4-FFF2-40B4-BE49-F238E27FC236}">
                  <a16:creationId xmlns:a16="http://schemas.microsoft.com/office/drawing/2014/main" id="{273E58C2-D418-E8DF-7EFC-CD494FE4C7E0}"/>
                </a:ext>
              </a:extLst>
            </p:cNvPr>
            <p:cNvSpPr txBox="1"/>
            <p:nvPr/>
          </p:nvSpPr>
          <p:spPr>
            <a:xfrm>
              <a:off x="1219203" y="3779750"/>
              <a:ext cx="657872" cy="166152"/>
            </a:xfrm>
            <a:prstGeom prst="rect">
              <a:avLst/>
            </a:prstGeom>
            <a:noFill/>
          </p:spPr>
          <p:txBody>
            <a:bodyPr wrap="none" rtlCol="0">
              <a:spAutoFit/>
            </a:bodyPr>
            <a:lstStyle/>
            <a:p>
              <a:pPr marL="0" marR="0" lvl="0" indent="0" algn="l" defTabSz="914377" rtl="0" eaLnBrk="1" fontAlgn="auto" latinLnBrk="0" hangingPunct="1">
                <a:lnSpc>
                  <a:spcPct val="90000"/>
                </a:lnSpc>
                <a:spcBef>
                  <a:spcPts val="0"/>
                </a:spcBef>
                <a:spcAft>
                  <a:spcPts val="600"/>
                </a:spcAft>
                <a:buClrTx/>
                <a:buSzTx/>
                <a:buFontTx/>
                <a:buNone/>
                <a:tabLst/>
                <a:defRPr/>
              </a:pPr>
              <a:r>
                <a:rPr kumimoji="0" lang="en-US" sz="933"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undetectable</a:t>
              </a:r>
            </a:p>
          </p:txBody>
        </p:sp>
        <p:sp>
          <p:nvSpPr>
            <p:cNvPr id="1301" name="pl340">
              <a:extLst>
                <a:ext uri="{FF2B5EF4-FFF2-40B4-BE49-F238E27FC236}">
                  <a16:creationId xmlns:a16="http://schemas.microsoft.com/office/drawing/2014/main" id="{AF3324A4-2657-B0D8-D96A-A3C54755A2B2}"/>
                </a:ext>
              </a:extLst>
            </p:cNvPr>
            <p:cNvSpPr/>
            <p:nvPr/>
          </p:nvSpPr>
          <p:spPr>
            <a:xfrm>
              <a:off x="1251028" y="3809788"/>
              <a:ext cx="30666" cy="0"/>
            </a:xfrm>
            <a:custGeom>
              <a:avLst/>
              <a:gdLst/>
              <a:ahLst/>
              <a:cxnLst/>
              <a:rect l="0" t="0" r="0" b="0"/>
              <a:pathLst>
                <a:path w="34794">
                  <a:moveTo>
                    <a:pt x="0" y="0"/>
                  </a:moveTo>
                  <a:lnTo>
                    <a:pt x="34794" y="0"/>
                  </a:lnTo>
                </a:path>
              </a:pathLst>
            </a:custGeom>
            <a:ln w="9525"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2" name="pl341">
              <a:extLst>
                <a:ext uri="{FF2B5EF4-FFF2-40B4-BE49-F238E27FC236}">
                  <a16:creationId xmlns:a16="http://schemas.microsoft.com/office/drawing/2014/main" id="{CB22DA93-FFC8-021B-0A9B-5B9FB0F6A144}"/>
                </a:ext>
              </a:extLst>
            </p:cNvPr>
            <p:cNvSpPr/>
            <p:nvPr/>
          </p:nvSpPr>
          <p:spPr>
            <a:xfrm>
              <a:off x="1251028" y="3135218"/>
              <a:ext cx="30666" cy="0"/>
            </a:xfrm>
            <a:custGeom>
              <a:avLst/>
              <a:gdLst/>
              <a:ahLst/>
              <a:cxnLst/>
              <a:rect l="0" t="0" r="0" b="0"/>
              <a:pathLst>
                <a:path w="34794">
                  <a:moveTo>
                    <a:pt x="0" y="0"/>
                  </a:moveTo>
                  <a:lnTo>
                    <a:pt x="34794" y="0"/>
                  </a:lnTo>
                </a:path>
              </a:pathLst>
            </a:custGeom>
            <a:ln w="9525"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3" name="pl342">
              <a:extLst>
                <a:ext uri="{FF2B5EF4-FFF2-40B4-BE49-F238E27FC236}">
                  <a16:creationId xmlns:a16="http://schemas.microsoft.com/office/drawing/2014/main" id="{B4025545-743F-F221-3F0D-97D56D293901}"/>
                </a:ext>
              </a:extLst>
            </p:cNvPr>
            <p:cNvSpPr/>
            <p:nvPr/>
          </p:nvSpPr>
          <p:spPr>
            <a:xfrm>
              <a:off x="1251028" y="2460647"/>
              <a:ext cx="30666" cy="0"/>
            </a:xfrm>
            <a:custGeom>
              <a:avLst/>
              <a:gdLst/>
              <a:ahLst/>
              <a:cxnLst/>
              <a:rect l="0" t="0" r="0" b="0"/>
              <a:pathLst>
                <a:path w="34794">
                  <a:moveTo>
                    <a:pt x="0" y="0"/>
                  </a:moveTo>
                  <a:lnTo>
                    <a:pt x="34794" y="0"/>
                  </a:lnTo>
                </a:path>
              </a:pathLst>
            </a:custGeom>
            <a:ln w="9525"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4" name="pl343">
              <a:extLst>
                <a:ext uri="{FF2B5EF4-FFF2-40B4-BE49-F238E27FC236}">
                  <a16:creationId xmlns:a16="http://schemas.microsoft.com/office/drawing/2014/main" id="{28D3FD16-ED58-5319-0BFA-1E8D3570AB3B}"/>
                </a:ext>
              </a:extLst>
            </p:cNvPr>
            <p:cNvSpPr/>
            <p:nvPr/>
          </p:nvSpPr>
          <p:spPr>
            <a:xfrm>
              <a:off x="1251028" y="1786076"/>
              <a:ext cx="30666" cy="0"/>
            </a:xfrm>
            <a:custGeom>
              <a:avLst/>
              <a:gdLst/>
              <a:ahLst/>
              <a:cxnLst/>
              <a:rect l="0" t="0" r="0" b="0"/>
              <a:pathLst>
                <a:path w="34794">
                  <a:moveTo>
                    <a:pt x="0" y="0"/>
                  </a:moveTo>
                  <a:lnTo>
                    <a:pt x="34794" y="0"/>
                  </a:lnTo>
                </a:path>
              </a:pathLst>
            </a:custGeom>
            <a:ln w="9525" cap="flat">
              <a:solidFill>
                <a:schemeClr val="accent5"/>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05" name="pl344">
              <a:extLst>
                <a:ext uri="{FF2B5EF4-FFF2-40B4-BE49-F238E27FC236}">
                  <a16:creationId xmlns:a16="http://schemas.microsoft.com/office/drawing/2014/main" id="{CA462BF8-0968-43E1-0954-6C11D0936769}"/>
                </a:ext>
              </a:extLst>
            </p:cNvPr>
            <p:cNvSpPr/>
            <p:nvPr/>
          </p:nvSpPr>
          <p:spPr>
            <a:xfrm>
              <a:off x="1251028" y="1108331"/>
              <a:ext cx="30666" cy="0"/>
            </a:xfrm>
            <a:custGeom>
              <a:avLst/>
              <a:gdLst/>
              <a:ahLst/>
              <a:cxnLst/>
              <a:rect l="0" t="0" r="0" b="0"/>
              <a:pathLst>
                <a:path w="34794">
                  <a:moveTo>
                    <a:pt x="0" y="0"/>
                  </a:moveTo>
                  <a:lnTo>
                    <a:pt x="34794" y="0"/>
                  </a:lnTo>
                </a:path>
              </a:pathLst>
            </a:custGeom>
            <a:ln w="9525" cap="flat">
              <a:solidFill>
                <a:schemeClr val="tx1"/>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sp>
          <p:nvSpPr>
            <p:cNvPr id="1337" name="pl331">
              <a:extLst>
                <a:ext uri="{FF2B5EF4-FFF2-40B4-BE49-F238E27FC236}">
                  <a16:creationId xmlns:a16="http://schemas.microsoft.com/office/drawing/2014/main" id="{AF848BA7-4DEF-912B-8B2F-B94AC26673AA}"/>
                </a:ext>
              </a:extLst>
            </p:cNvPr>
            <p:cNvSpPr/>
            <p:nvPr/>
          </p:nvSpPr>
          <p:spPr>
            <a:xfrm>
              <a:off x="1278519" y="4298275"/>
              <a:ext cx="7004304" cy="0"/>
            </a:xfrm>
            <a:custGeom>
              <a:avLst/>
              <a:gdLst/>
              <a:ahLst/>
              <a:cxnLst/>
              <a:rect l="0" t="0" r="0" b="0"/>
              <a:pathLst>
                <a:path w="8219558">
                  <a:moveTo>
                    <a:pt x="0" y="0"/>
                  </a:moveTo>
                  <a:lnTo>
                    <a:pt x="8219558" y="0"/>
                  </a:lnTo>
                  <a:lnTo>
                    <a:pt x="8219558" y="0"/>
                  </a:lnTo>
                </a:path>
              </a:pathLst>
            </a:custGeom>
            <a:ln w="9525" cap="flat">
              <a:solidFill>
                <a:srgbClr val="000000">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cxnSp>
          <p:nvCxnSpPr>
            <p:cNvPr id="1339" name="Straight Connector 1338">
              <a:extLst>
                <a:ext uri="{FF2B5EF4-FFF2-40B4-BE49-F238E27FC236}">
                  <a16:creationId xmlns:a16="http://schemas.microsoft.com/office/drawing/2014/main" id="{A8EAAD63-C130-C40B-8899-8FFACCD466ED}"/>
                </a:ext>
              </a:extLst>
            </p:cNvPr>
            <p:cNvCxnSpPr>
              <a:cxnSpLocks/>
            </p:cNvCxnSpPr>
            <p:nvPr/>
          </p:nvCxnSpPr>
          <p:spPr>
            <a:xfrm flipV="1">
              <a:off x="1281396" y="1105778"/>
              <a:ext cx="0" cy="3195134"/>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40" name="TextBox 1339">
              <a:extLst>
                <a:ext uri="{FF2B5EF4-FFF2-40B4-BE49-F238E27FC236}">
                  <a16:creationId xmlns:a16="http://schemas.microsoft.com/office/drawing/2014/main" id="{DDCCC041-470F-1BDE-7BF9-A644A18AA6DA}"/>
                </a:ext>
              </a:extLst>
            </p:cNvPr>
            <p:cNvSpPr txBox="1"/>
            <p:nvPr/>
          </p:nvSpPr>
          <p:spPr>
            <a:xfrm>
              <a:off x="1662635" y="4298054"/>
              <a:ext cx="280453"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0</a:t>
              </a:r>
            </a:p>
          </p:txBody>
        </p:sp>
        <p:sp>
          <p:nvSpPr>
            <p:cNvPr id="1341" name="TextBox 1340">
              <a:extLst>
                <a:ext uri="{FF2B5EF4-FFF2-40B4-BE49-F238E27FC236}">
                  <a16:creationId xmlns:a16="http://schemas.microsoft.com/office/drawing/2014/main" id="{450161A1-42F1-9931-DB43-7E53C818D792}"/>
                </a:ext>
              </a:extLst>
            </p:cNvPr>
            <p:cNvSpPr txBox="1"/>
            <p:nvPr/>
          </p:nvSpPr>
          <p:spPr>
            <a:xfrm>
              <a:off x="1027151" y="1667950"/>
              <a:ext cx="280453" cy="20774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0</a:t>
              </a:r>
            </a:p>
          </p:txBody>
        </p:sp>
        <p:sp>
          <p:nvSpPr>
            <p:cNvPr id="1342" name="TextBox 1341">
              <a:extLst>
                <a:ext uri="{FF2B5EF4-FFF2-40B4-BE49-F238E27FC236}">
                  <a16:creationId xmlns:a16="http://schemas.microsoft.com/office/drawing/2014/main" id="{30E67653-5905-8251-D4F6-840FE5C75B10}"/>
                </a:ext>
              </a:extLst>
            </p:cNvPr>
            <p:cNvSpPr txBox="1"/>
            <p:nvPr/>
          </p:nvSpPr>
          <p:spPr>
            <a:xfrm>
              <a:off x="968305" y="2348753"/>
              <a:ext cx="339300" cy="20774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a:t>
              </a:r>
            </a:p>
          </p:txBody>
        </p:sp>
        <p:sp>
          <p:nvSpPr>
            <p:cNvPr id="1343" name="TextBox 1342">
              <a:extLst>
                <a:ext uri="{FF2B5EF4-FFF2-40B4-BE49-F238E27FC236}">
                  <a16:creationId xmlns:a16="http://schemas.microsoft.com/office/drawing/2014/main" id="{DF76FB87-9D53-FD69-F415-CF9C338F86A7}"/>
                </a:ext>
              </a:extLst>
            </p:cNvPr>
            <p:cNvSpPr txBox="1"/>
            <p:nvPr/>
          </p:nvSpPr>
          <p:spPr>
            <a:xfrm>
              <a:off x="968305" y="3014263"/>
              <a:ext cx="339300" cy="20774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-4</a:t>
              </a:r>
            </a:p>
          </p:txBody>
        </p:sp>
        <p:sp>
          <p:nvSpPr>
            <p:cNvPr id="1344" name="TextBox 1343">
              <a:extLst>
                <a:ext uri="{FF2B5EF4-FFF2-40B4-BE49-F238E27FC236}">
                  <a16:creationId xmlns:a16="http://schemas.microsoft.com/office/drawing/2014/main" id="{6A800A15-A770-2077-F3C2-95A72D57B3B2}"/>
                </a:ext>
              </a:extLst>
            </p:cNvPr>
            <p:cNvSpPr txBox="1"/>
            <p:nvPr/>
          </p:nvSpPr>
          <p:spPr>
            <a:xfrm>
              <a:off x="968305" y="3690594"/>
              <a:ext cx="339300" cy="20774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-6</a:t>
              </a:r>
            </a:p>
          </p:txBody>
        </p:sp>
        <p:sp>
          <p:nvSpPr>
            <p:cNvPr id="1352" name="TextBox 1351">
              <a:extLst>
                <a:ext uri="{FF2B5EF4-FFF2-40B4-BE49-F238E27FC236}">
                  <a16:creationId xmlns:a16="http://schemas.microsoft.com/office/drawing/2014/main" id="{71113659-DF08-D77C-C939-8E99AC765F26}"/>
                </a:ext>
              </a:extLst>
            </p:cNvPr>
            <p:cNvSpPr txBox="1"/>
            <p:nvPr/>
          </p:nvSpPr>
          <p:spPr>
            <a:xfrm>
              <a:off x="2836917" y="4298054"/>
              <a:ext cx="280453"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4</a:t>
              </a:r>
            </a:p>
          </p:txBody>
        </p:sp>
        <p:sp>
          <p:nvSpPr>
            <p:cNvPr id="1353" name="TextBox 1352">
              <a:extLst>
                <a:ext uri="{FF2B5EF4-FFF2-40B4-BE49-F238E27FC236}">
                  <a16:creationId xmlns:a16="http://schemas.microsoft.com/office/drawing/2014/main" id="{51EC715F-0D03-0DCB-BDBA-20581505926A}"/>
                </a:ext>
              </a:extLst>
            </p:cNvPr>
            <p:cNvSpPr txBox="1"/>
            <p:nvPr/>
          </p:nvSpPr>
          <p:spPr>
            <a:xfrm>
              <a:off x="4011199" y="4298054"/>
              <a:ext cx="280453"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8</a:t>
              </a:r>
            </a:p>
          </p:txBody>
        </p:sp>
        <p:sp>
          <p:nvSpPr>
            <p:cNvPr id="1354" name="TextBox 1353">
              <a:extLst>
                <a:ext uri="{FF2B5EF4-FFF2-40B4-BE49-F238E27FC236}">
                  <a16:creationId xmlns:a16="http://schemas.microsoft.com/office/drawing/2014/main" id="{9F2464C1-1980-4D26-9E65-3C3834CD214D}"/>
                </a:ext>
              </a:extLst>
            </p:cNvPr>
            <p:cNvSpPr txBox="1"/>
            <p:nvPr/>
          </p:nvSpPr>
          <p:spPr>
            <a:xfrm>
              <a:off x="5161418" y="4298054"/>
              <a:ext cx="334607"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12</a:t>
              </a:r>
            </a:p>
          </p:txBody>
        </p:sp>
        <p:sp>
          <p:nvSpPr>
            <p:cNvPr id="1355" name="TextBox 1354">
              <a:extLst>
                <a:ext uri="{FF2B5EF4-FFF2-40B4-BE49-F238E27FC236}">
                  <a16:creationId xmlns:a16="http://schemas.microsoft.com/office/drawing/2014/main" id="{31F7EDC7-BBFE-B081-AB07-D9659A724B00}"/>
                </a:ext>
              </a:extLst>
            </p:cNvPr>
            <p:cNvSpPr txBox="1"/>
            <p:nvPr/>
          </p:nvSpPr>
          <p:spPr>
            <a:xfrm>
              <a:off x="6340512" y="4298054"/>
              <a:ext cx="334607"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16</a:t>
              </a:r>
            </a:p>
          </p:txBody>
        </p:sp>
        <p:sp>
          <p:nvSpPr>
            <p:cNvPr id="1356" name="TextBox 1355">
              <a:extLst>
                <a:ext uri="{FF2B5EF4-FFF2-40B4-BE49-F238E27FC236}">
                  <a16:creationId xmlns:a16="http://schemas.microsoft.com/office/drawing/2014/main" id="{531FD7A3-AF21-8967-DC43-6115734D0048}"/>
                </a:ext>
              </a:extLst>
            </p:cNvPr>
            <p:cNvSpPr txBox="1"/>
            <p:nvPr/>
          </p:nvSpPr>
          <p:spPr>
            <a:xfrm>
              <a:off x="7514794" y="4298054"/>
              <a:ext cx="334607"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20</a:t>
              </a:r>
            </a:p>
          </p:txBody>
        </p:sp>
        <p:sp>
          <p:nvSpPr>
            <p:cNvPr id="1357" name="tx358">
              <a:extLst>
                <a:ext uri="{FF2B5EF4-FFF2-40B4-BE49-F238E27FC236}">
                  <a16:creationId xmlns:a16="http://schemas.microsoft.com/office/drawing/2014/main" id="{94410657-EB4D-534C-66BE-13F5C9C9559F}"/>
                </a:ext>
              </a:extLst>
            </p:cNvPr>
            <p:cNvSpPr/>
            <p:nvPr/>
          </p:nvSpPr>
          <p:spPr>
            <a:xfrm>
              <a:off x="1275344" y="4505216"/>
              <a:ext cx="7244380" cy="165971"/>
            </a:xfrm>
            <a:prstGeom prst="rect">
              <a:avLst/>
            </a:prstGeom>
            <a:noFill/>
          </p:spPr>
          <p:txBody>
            <a:bodyPr wrap="none" lIns="0" tIns="0" rIns="0" bIns="0" anchor="ctr" anchorCtr="1"/>
            <a:lstStyle/>
            <a:p>
              <a:pPr marL="0" marR="0" lvl="0" indent="0" algn="l" defTabSz="914377" rtl="0" eaLnBrk="1" fontAlgn="auto" latinLnBrk="0" hangingPunct="1">
                <a:lnSpc>
                  <a:spcPts val="12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alpha val="100000"/>
                    </a:srgbClr>
                  </a:solidFill>
                  <a:effectLst/>
                  <a:uLnTx/>
                  <a:uFillTx/>
                  <a:latin typeface="Arial"/>
                  <a:ea typeface="+mn-ea"/>
                  <a:cs typeface="Arial"/>
                </a:rPr>
                <a:t>Time on Treatment (months)</a:t>
              </a:r>
            </a:p>
          </p:txBody>
        </p:sp>
        <p:sp>
          <p:nvSpPr>
            <p:cNvPr id="1358" name="TextBox 1357">
              <a:extLst>
                <a:ext uri="{FF2B5EF4-FFF2-40B4-BE49-F238E27FC236}">
                  <a16:creationId xmlns:a16="http://schemas.microsoft.com/office/drawing/2014/main" id="{00FDBA59-8D4E-8CCE-67D7-6980DEE0A806}"/>
                </a:ext>
              </a:extLst>
            </p:cNvPr>
            <p:cNvSpPr txBox="1"/>
            <p:nvPr/>
          </p:nvSpPr>
          <p:spPr>
            <a:xfrm>
              <a:off x="1027151" y="1003807"/>
              <a:ext cx="280453" cy="207749"/>
            </a:xfrm>
            <a:prstGeom prst="rect">
              <a:avLst/>
            </a:prstGeom>
            <a:noFill/>
          </p:spPr>
          <p:txBody>
            <a:bodyPr wrap="square" rtlCol="0">
              <a:spAutoFit/>
            </a:bodyPr>
            <a:lstStyle/>
            <a:p>
              <a:pPr marL="0" marR="0" lvl="0" indent="0" algn="r"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a:t>
              </a:r>
            </a:p>
          </p:txBody>
        </p:sp>
        <p:sp>
          <p:nvSpPr>
            <p:cNvPr id="1232" name="pt270">
              <a:extLst>
                <a:ext uri="{FF2B5EF4-FFF2-40B4-BE49-F238E27FC236}">
                  <a16:creationId xmlns:a16="http://schemas.microsoft.com/office/drawing/2014/main" id="{51136D75-D477-3F02-792C-9576D05DB06E}"/>
                </a:ext>
              </a:extLst>
            </p:cNvPr>
            <p:cNvSpPr/>
            <p:nvPr/>
          </p:nvSpPr>
          <p:spPr>
            <a:xfrm>
              <a:off x="5963617" y="4124698"/>
              <a:ext cx="43760" cy="44750"/>
            </a:xfrm>
            <a:prstGeom prst="ellipse">
              <a:avLst/>
            </a:prstGeom>
            <a:solidFill>
              <a:srgbClr val="830053">
                <a:alpha val="100000"/>
              </a:srgbClr>
            </a:solidFill>
            <a:ln w="9000" cap="rnd">
              <a:solidFill>
                <a:srgbClr val="830053">
                  <a:alpha val="100000"/>
                </a:srgbClr>
              </a:solidFill>
              <a:prstDash val="solid"/>
              <a:rou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3F4444"/>
                </a:solidFill>
                <a:effectLst/>
                <a:uLnTx/>
                <a:uFillTx/>
                <a:latin typeface="Calibri"/>
                <a:ea typeface="+mn-ea"/>
                <a:cs typeface="+mn-cs"/>
              </a:endParaRPr>
            </a:p>
          </p:txBody>
        </p:sp>
      </p:grpSp>
      <p:sp>
        <p:nvSpPr>
          <p:cNvPr id="1365" name="Text Placeholder 7">
            <a:extLst>
              <a:ext uri="{FF2B5EF4-FFF2-40B4-BE49-F238E27FC236}">
                <a16:creationId xmlns:a16="http://schemas.microsoft.com/office/drawing/2014/main" id="{75A6E84C-F77C-31C4-FC12-C78C0A15B159}"/>
              </a:ext>
            </a:extLst>
          </p:cNvPr>
          <p:cNvSpPr txBox="1">
            <a:spLocks/>
          </p:cNvSpPr>
          <p:nvPr/>
        </p:nvSpPr>
        <p:spPr>
          <a:xfrm>
            <a:off x="799298" y="5781837"/>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0" noProof="0" dirty="0">
                <a:ln>
                  <a:noFill/>
                </a:ln>
                <a:solidFill>
                  <a:srgbClr val="000000"/>
                </a:solidFill>
                <a:effectLst/>
                <a:uLnTx/>
                <a:uFillTx/>
                <a:latin typeface="Arial"/>
                <a:ea typeface="+mn-ea"/>
                <a:cs typeface="+mn-cs"/>
              </a:rPr>
              <a:t>ctDNA assessed by </a:t>
            </a:r>
            <a:r>
              <a:rPr kumimoji="0" lang="en-US" sz="1067" b="0" i="0" u="none" strike="noStrike" kern="1200" cap="none" spc="0" normalizeH="0" baseline="0" noProof="0" dirty="0" err="1">
                <a:ln>
                  <a:noFill/>
                </a:ln>
                <a:solidFill>
                  <a:srgbClr val="000000"/>
                </a:solidFill>
                <a:effectLst/>
                <a:uLnTx/>
                <a:uFillTx/>
                <a:latin typeface="Arial"/>
                <a:ea typeface="+mn-ea"/>
                <a:cs typeface="+mn-cs"/>
              </a:rPr>
              <a:t>PhasED</a:t>
            </a:r>
            <a:r>
              <a:rPr kumimoji="0" lang="en-US" sz="1067" b="0" i="0" u="none" strike="noStrike" kern="1200" cap="none" spc="0" normalizeH="0" baseline="0" noProof="0" dirty="0">
                <a:ln>
                  <a:noFill/>
                </a:ln>
                <a:solidFill>
                  <a:srgbClr val="000000"/>
                </a:solidFill>
                <a:effectLst/>
                <a:uLnTx/>
                <a:uFillTx/>
                <a:latin typeface="Arial"/>
                <a:ea typeface="+mn-ea"/>
                <a:cs typeface="+mn-cs"/>
              </a:rPr>
              <a:t>-Seq</a:t>
            </a:r>
          </a:p>
        </p:txBody>
      </p:sp>
      <p:sp>
        <p:nvSpPr>
          <p:cNvPr id="2" name="TextBox 1">
            <a:extLst>
              <a:ext uri="{FF2B5EF4-FFF2-40B4-BE49-F238E27FC236}">
                <a16:creationId xmlns:a16="http://schemas.microsoft.com/office/drawing/2014/main" id="{839E026C-038E-237A-6F58-BE6902C7D7F3}"/>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628879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6AA361A-85BB-A8BC-8AF6-C8D737389907}"/>
              </a:ext>
            </a:extLst>
          </p:cNvPr>
          <p:cNvGraphicFramePr>
            <a:graphicFrameLocks noGrp="1"/>
          </p:cNvGraphicFramePr>
          <p:nvPr/>
        </p:nvGraphicFramePr>
        <p:xfrm>
          <a:off x="558801" y="1244601"/>
          <a:ext cx="11074401" cy="3522273"/>
        </p:xfrm>
        <a:graphic>
          <a:graphicData uri="http://schemas.openxmlformats.org/drawingml/2006/table">
            <a:tbl>
              <a:tblPr firstRow="1" bandRow="1">
                <a:tableStyleId>{F2DE63D5-997A-4646-A377-4702673A728D}</a:tableStyleId>
              </a:tblPr>
              <a:tblGrid>
                <a:gridCol w="4045209">
                  <a:extLst>
                    <a:ext uri="{9D8B030D-6E8A-4147-A177-3AD203B41FA5}">
                      <a16:colId xmlns:a16="http://schemas.microsoft.com/office/drawing/2014/main" val="3196226667"/>
                    </a:ext>
                  </a:extLst>
                </a:gridCol>
                <a:gridCol w="2343064">
                  <a:extLst>
                    <a:ext uri="{9D8B030D-6E8A-4147-A177-3AD203B41FA5}">
                      <a16:colId xmlns:a16="http://schemas.microsoft.com/office/drawing/2014/main" val="1470898033"/>
                    </a:ext>
                  </a:extLst>
                </a:gridCol>
                <a:gridCol w="2343064">
                  <a:extLst>
                    <a:ext uri="{9D8B030D-6E8A-4147-A177-3AD203B41FA5}">
                      <a16:colId xmlns:a16="http://schemas.microsoft.com/office/drawing/2014/main" val="2238885781"/>
                    </a:ext>
                  </a:extLst>
                </a:gridCol>
                <a:gridCol w="2343064">
                  <a:extLst>
                    <a:ext uri="{9D8B030D-6E8A-4147-A177-3AD203B41FA5}">
                      <a16:colId xmlns:a16="http://schemas.microsoft.com/office/drawing/2014/main" val="2288808530"/>
                    </a:ext>
                  </a:extLst>
                </a:gridCol>
              </a:tblGrid>
              <a:tr h="367353">
                <a:tc>
                  <a:txBody>
                    <a:bodyPr/>
                    <a:lstStyle/>
                    <a:p>
                      <a:pPr>
                        <a:lnSpc>
                          <a:spcPct val="100000"/>
                        </a:lnSpc>
                      </a:pPr>
                      <a:r>
                        <a:rPr lang="en-US" sz="1500" b="1">
                          <a:solidFill>
                            <a:schemeClr val="tx1"/>
                          </a:solidFill>
                        </a:rPr>
                        <a:t>Most common AEs (≥20%), n (%)</a:t>
                      </a:r>
                      <a:endParaRPr lang="en-US" sz="1500" b="1">
                        <a:solidFill>
                          <a:schemeClr val="tx1"/>
                        </a:solidFill>
                        <a:latin typeface="+mn-lt"/>
                      </a:endParaRPr>
                    </a:p>
                  </a:txBody>
                  <a:tcPr marL="121920" marR="121920" marT="60960" marB="60960" anchor="ct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500" b="1">
                          <a:solidFill>
                            <a:schemeClr val="tx1"/>
                          </a:solidFill>
                        </a:rPr>
                        <a:t>Any grade</a:t>
                      </a:r>
                      <a:endParaRPr lang="en-US" sz="1500" b="1">
                        <a:solidFill>
                          <a:schemeClr val="tx1"/>
                        </a:solidFill>
                        <a:latin typeface="+mn-lt"/>
                      </a:endParaRPr>
                    </a:p>
                  </a:txBody>
                  <a:tcPr marL="121920" marR="121920" marT="60960" marB="60960" anchor="ctr"/>
                </a:tc>
                <a:tc>
                  <a:txBody>
                    <a:bodyPr/>
                    <a:lstStyle/>
                    <a:p>
                      <a:pPr algn="ctr"/>
                      <a:r>
                        <a:rPr lang="en-US" sz="1500" b="1">
                          <a:solidFill>
                            <a:schemeClr val="tx1"/>
                          </a:solidFill>
                        </a:rPr>
                        <a:t>Grade 3</a:t>
                      </a:r>
                    </a:p>
                  </a:txBody>
                  <a:tcPr marL="121920" marR="121920" marT="60960" marB="60960" anchor="ctr"/>
                </a:tc>
                <a:tc>
                  <a:txBody>
                    <a:bodyPr/>
                    <a:lstStyle/>
                    <a:p>
                      <a:pPr algn="ctr"/>
                      <a:r>
                        <a:rPr lang="en-US" sz="1500" b="1">
                          <a:solidFill>
                            <a:schemeClr val="tx1"/>
                          </a:solidFill>
                        </a:rPr>
                        <a:t>Grade 4</a:t>
                      </a:r>
                    </a:p>
                  </a:txBody>
                  <a:tcPr marL="121920" marR="121920" marT="60960" marB="60960" anchor="ctr"/>
                </a:tc>
                <a:extLst>
                  <a:ext uri="{0D108BD9-81ED-4DB2-BD59-A6C34878D82A}">
                    <a16:rowId xmlns:a16="http://schemas.microsoft.com/office/drawing/2014/main" val="1882437047"/>
                  </a:ext>
                </a:extLst>
              </a:tr>
              <a:tr h="315492">
                <a:tc>
                  <a:txBody>
                    <a:bodyPr/>
                    <a:lstStyle/>
                    <a:p>
                      <a:pPr marL="0" indent="0">
                        <a:lnSpc>
                          <a:spcPct val="100000"/>
                        </a:lnSpc>
                      </a:pPr>
                      <a:r>
                        <a:rPr lang="en-US" sz="1500">
                          <a:solidFill>
                            <a:schemeClr val="tx1"/>
                          </a:solidFill>
                        </a:rPr>
                        <a:t>CRS</a:t>
                      </a:r>
                      <a:endParaRPr lang="en-US" sz="1500">
                        <a:solidFill>
                          <a:schemeClr val="tx1"/>
                        </a:solidFill>
                        <a:latin typeface="+mn-lt"/>
                      </a:endParaRPr>
                    </a:p>
                  </a:txBody>
                  <a:tcPr marT="36576" marB="36576" anchor="ct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rPr>
                        <a:t>35 (57)</a:t>
                      </a:r>
                      <a:endParaRPr lang="en-US" sz="1500">
                        <a:solidFill>
                          <a:schemeClr val="tx1"/>
                        </a:solidFill>
                        <a:latin typeface="+mn-lt"/>
                      </a:endParaRPr>
                    </a:p>
                  </a:txBody>
                  <a:tcPr marL="121920" marR="121920" marT="36576" marB="36576" anchor="ct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latin typeface="+mn-lt"/>
                        </a:rPr>
                        <a:t>0</a:t>
                      </a:r>
                    </a:p>
                  </a:txBody>
                  <a:tcPr marL="121920" marR="121920" marT="36576" marB="36576" anchor="ct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latin typeface="+mn-lt"/>
                        </a:rPr>
                        <a:t>0</a:t>
                      </a:r>
                    </a:p>
                  </a:txBody>
                  <a:tcPr marL="121920" marR="121920" marT="36576" marB="36576" anchor="ctr"/>
                </a:tc>
                <a:extLst>
                  <a:ext uri="{0D108BD9-81ED-4DB2-BD59-A6C34878D82A}">
                    <a16:rowId xmlns:a16="http://schemas.microsoft.com/office/drawing/2014/main" val="3322326544"/>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latin typeface="+mn-lt"/>
                          <a:ea typeface="Times New Roman" panose="02020603050405020304" pitchFamily="18" charset="0"/>
                          <a:cs typeface="Times New Roman" panose="02020603050405020304" pitchFamily="18" charset="0"/>
                        </a:rPr>
                        <a:t>COVID-19</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20 (33)</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2 (3)</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2258832897"/>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latin typeface="+mn-lt"/>
                          <a:ea typeface="Times New Roman" panose="02020603050405020304" pitchFamily="18" charset="0"/>
                          <a:cs typeface="Times New Roman" panose="02020603050405020304" pitchFamily="18" charset="0"/>
                        </a:rPr>
                        <a:t>Headache</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20 (33)</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3716737077"/>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rPr>
                        <a:t>Nausea</a:t>
                      </a:r>
                      <a:endParaRPr lang="en-US" sz="1500">
                        <a:solidFill>
                          <a:schemeClr val="tx1"/>
                        </a:solidFill>
                        <a:effectLst/>
                        <a:latin typeface="+mn-lt"/>
                        <a:ea typeface="Times New Roman" panose="02020603050405020304" pitchFamily="18"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rPr>
                        <a:t>19 (31)</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1013911960"/>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rPr>
                        <a:t>Diarrhea</a:t>
                      </a:r>
                      <a:endParaRPr lang="en-US" sz="1500">
                        <a:solidFill>
                          <a:schemeClr val="tx1"/>
                        </a:solidFill>
                        <a:effectLst/>
                        <a:latin typeface="+mn-lt"/>
                        <a:ea typeface="Times New Roman" panose="02020603050405020304" pitchFamily="18"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rPr>
                        <a:t>18 (30)</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1765227965"/>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latin typeface="+mn-lt"/>
                          <a:ea typeface="Times New Roman" panose="02020603050405020304" pitchFamily="18" charset="0"/>
                          <a:cs typeface="Times New Roman" panose="02020603050405020304" pitchFamily="18" charset="0"/>
                        </a:rPr>
                        <a:t>Cough</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17 (28)</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1 (2)</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736498497"/>
                  </a:ext>
                </a:extLst>
              </a:tr>
              <a:tr h="315492">
                <a:tc>
                  <a:txBody>
                    <a:bodyPr/>
                    <a:lstStyle/>
                    <a:p>
                      <a:pPr marL="0" marR="0" lvl="1" indent="0">
                        <a:lnSpc>
                          <a:spcPct val="100000"/>
                        </a:lnSpc>
                        <a:spcBef>
                          <a:spcPts val="0"/>
                        </a:spcBef>
                        <a:spcAft>
                          <a:spcPts val="0"/>
                        </a:spcAft>
                      </a:pPr>
                      <a:r>
                        <a:rPr lang="en-US" sz="1500">
                          <a:solidFill>
                            <a:schemeClr val="tx1"/>
                          </a:solidFill>
                          <a:effectLst/>
                        </a:rPr>
                        <a:t>Fatigue</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rPr>
                        <a:t>15 (25)</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1 (2)</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3772137433"/>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rPr>
                        <a:t>Neutropenia</a:t>
                      </a:r>
                      <a:endParaRPr lang="en-US" sz="1500">
                        <a:solidFill>
                          <a:schemeClr val="tx1"/>
                        </a:solidFill>
                        <a:effectLst/>
                        <a:latin typeface="+mn-lt"/>
                        <a:ea typeface="Times New Roman" panose="02020603050405020304" pitchFamily="18" charset="0"/>
                        <a:cs typeface="Times New Roman" panose="02020603050405020304" pitchFamily="18" charset="0"/>
                      </a:endParaRPr>
                    </a:p>
                  </a:txBody>
                  <a:tcPr marT="36576" marB="36576" anchor="ctr"/>
                </a:tc>
                <a:tc>
                  <a:txBody>
                    <a:bodyPr/>
                    <a:lstStyle/>
                    <a:p>
                      <a:pPr algn="ctr">
                        <a:lnSpc>
                          <a:spcPct val="100000"/>
                        </a:lnSpc>
                      </a:pPr>
                      <a:r>
                        <a:rPr lang="en-US" sz="1500">
                          <a:solidFill>
                            <a:schemeClr val="tx1"/>
                          </a:solidFill>
                        </a:rPr>
                        <a:t>14 (23)</a:t>
                      </a:r>
                      <a:endParaRPr lang="en-US" sz="1500">
                        <a:solidFill>
                          <a:schemeClr val="tx1"/>
                        </a:solidFill>
                        <a:latin typeface="+mn-lt"/>
                      </a:endParaRPr>
                    </a:p>
                  </a:txBody>
                  <a:tcPr marL="121920" marR="121920" marT="36576" marB="36576" anchor="ctr"/>
                </a:tc>
                <a:tc>
                  <a:txBody>
                    <a:bodyPr/>
                    <a:lstStyle/>
                    <a:p>
                      <a:pPr algn="ctr">
                        <a:lnSpc>
                          <a:spcPct val="100000"/>
                        </a:lnSpc>
                      </a:pPr>
                      <a:r>
                        <a:rPr lang="en-US" sz="1500">
                          <a:solidFill>
                            <a:schemeClr val="tx1"/>
                          </a:solidFill>
                          <a:latin typeface="+mn-lt"/>
                        </a:rPr>
                        <a:t>9 (15)</a:t>
                      </a:r>
                    </a:p>
                  </a:txBody>
                  <a:tcPr marL="121920" marR="121920" marT="36576" marB="36576" anchor="ctr"/>
                </a:tc>
                <a:tc>
                  <a:txBody>
                    <a:bodyPr/>
                    <a:lstStyle/>
                    <a:p>
                      <a:pPr algn="ctr">
                        <a:lnSpc>
                          <a:spcPct val="100000"/>
                        </a:lnSpc>
                      </a:pPr>
                      <a:r>
                        <a:rPr lang="en-US" sz="1500">
                          <a:solidFill>
                            <a:schemeClr val="tx1"/>
                          </a:solidFill>
                          <a:latin typeface="+mn-lt"/>
                        </a:rPr>
                        <a:t>3 (5)</a:t>
                      </a:r>
                    </a:p>
                  </a:txBody>
                  <a:tcPr marL="121920" marR="121920" marT="36576" marB="36576" anchor="ctr"/>
                </a:tc>
                <a:extLst>
                  <a:ext uri="{0D108BD9-81ED-4DB2-BD59-A6C34878D82A}">
                    <a16:rowId xmlns:a16="http://schemas.microsoft.com/office/drawing/2014/main" val="2142316167"/>
                  </a:ext>
                </a:extLst>
              </a:tr>
              <a:tr h="315492">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500">
                          <a:solidFill>
                            <a:schemeClr val="tx1"/>
                          </a:solidFill>
                          <a:effectLst/>
                        </a:rPr>
                        <a:t>Hypogammaglobulinemia</a:t>
                      </a:r>
                      <a:endParaRPr lang="en-US" sz="1500">
                        <a:solidFill>
                          <a:schemeClr val="tx1"/>
                        </a:solidFill>
                        <a:effectLst/>
                        <a:latin typeface="+mn-lt"/>
                        <a:ea typeface="Times New Roman" panose="02020603050405020304" pitchFamily="18"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rPr>
                        <a:t>14 (23)</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3016168416"/>
                  </a:ext>
                </a:extLst>
              </a:tr>
              <a:tr h="315492">
                <a:tc>
                  <a:txBody>
                    <a:bodyPr/>
                    <a:lstStyle/>
                    <a:p>
                      <a:pPr marL="0" marR="0" indent="0">
                        <a:lnSpc>
                          <a:spcPct val="100000"/>
                        </a:lnSpc>
                        <a:spcBef>
                          <a:spcPts val="0"/>
                        </a:spcBef>
                        <a:spcAft>
                          <a:spcPts val="0"/>
                        </a:spcAft>
                      </a:pPr>
                      <a:r>
                        <a:rPr lang="en-US" sz="1500">
                          <a:solidFill>
                            <a:schemeClr val="tx1"/>
                          </a:solidFill>
                          <a:effectLst/>
                        </a:rPr>
                        <a:t>Hypertension</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rPr>
                        <a:t>13 (21)</a:t>
                      </a:r>
                      <a:endParaRPr lang="en-US" sz="1500">
                        <a:solidFill>
                          <a:schemeClr val="tx1"/>
                        </a:solidFill>
                        <a:effectLst/>
                        <a:latin typeface="+mn-lt"/>
                        <a:ea typeface="Calibri" panose="020F0502020204030204" pitchFamily="34" charset="0"/>
                        <a:cs typeface="Times New Roman" panose="02020603050405020304" pitchFamily="18" charset="0"/>
                      </a:endParaRP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5 (8)</a:t>
                      </a:r>
                    </a:p>
                  </a:txBody>
                  <a:tcPr marT="36576" marB="36576" anchor="ctr"/>
                </a:tc>
                <a:tc>
                  <a:txBody>
                    <a:bodyPr/>
                    <a:lstStyle/>
                    <a:p>
                      <a:pPr marL="0" marR="0" algn="ctr">
                        <a:lnSpc>
                          <a:spcPct val="100000"/>
                        </a:lnSpc>
                        <a:spcBef>
                          <a:spcPts val="0"/>
                        </a:spcBef>
                        <a:spcAft>
                          <a:spcPts val="0"/>
                        </a:spcAft>
                      </a:pPr>
                      <a:r>
                        <a:rPr lang="en-US" sz="1500">
                          <a:solidFill>
                            <a:schemeClr val="tx1"/>
                          </a:solidFill>
                          <a:effectLst/>
                          <a:latin typeface="+mn-lt"/>
                          <a:ea typeface="Calibri" panose="020F0502020204030204" pitchFamily="34" charset="0"/>
                          <a:cs typeface="Times New Roman" panose="02020603050405020304" pitchFamily="18" charset="0"/>
                        </a:rPr>
                        <a:t>0</a:t>
                      </a:r>
                    </a:p>
                  </a:txBody>
                  <a:tcPr marT="36576" marB="36576" anchor="ctr"/>
                </a:tc>
                <a:extLst>
                  <a:ext uri="{0D108BD9-81ED-4DB2-BD59-A6C34878D82A}">
                    <a16:rowId xmlns:a16="http://schemas.microsoft.com/office/drawing/2014/main" val="1003395503"/>
                  </a:ext>
                </a:extLst>
              </a:tr>
            </a:tbl>
          </a:graphicData>
        </a:graphic>
      </p:graphicFrame>
      <p:sp>
        <p:nvSpPr>
          <p:cNvPr id="8" name="TextBox 7">
            <a:extLst>
              <a:ext uri="{FF2B5EF4-FFF2-40B4-BE49-F238E27FC236}">
                <a16:creationId xmlns:a16="http://schemas.microsoft.com/office/drawing/2014/main" id="{BE1F8AF0-6664-CB3D-A197-FD189C9A2FF6}"/>
              </a:ext>
            </a:extLst>
          </p:cNvPr>
          <p:cNvSpPr txBox="1"/>
          <p:nvPr/>
        </p:nvSpPr>
        <p:spPr>
          <a:xfrm>
            <a:off x="451104" y="4904763"/>
            <a:ext cx="11285813" cy="1121013"/>
          </a:xfrm>
          <a:prstGeom prst="rect">
            <a:avLst/>
          </a:prstGeom>
          <a:noFill/>
        </p:spPr>
        <p:txBody>
          <a:bodyPr wrap="square">
            <a:spAutoFit/>
          </a:bodyPr>
          <a:lstStyle/>
          <a:p>
            <a:pPr marL="243834" marR="0" lvl="0" indent="-243834" algn="l" defTabSz="812760" rtl="0" eaLnBrk="1" fontAlgn="auto" latinLnBrk="0" hangingPunct="1">
              <a:lnSpc>
                <a:spcPct val="100000"/>
              </a:lnSpc>
              <a:spcBef>
                <a:spcPts val="0"/>
              </a:spcBef>
              <a:spcAft>
                <a:spcPts val="1333"/>
              </a:spcAft>
              <a:buClr>
                <a:srgbClr val="830051"/>
              </a:buClr>
              <a:buSzTx/>
              <a:buFont typeface="Arial" pitchFamily="34" charset="0"/>
              <a:buChar char="•"/>
              <a:tabLst/>
              <a:defRPr/>
            </a:pPr>
            <a:r>
              <a:rPr kumimoji="0" lang="en-US" sz="1867" b="0" i="0" u="none" strike="noStrike" kern="1200" cap="none" spc="0" normalizeH="0" baseline="0" noProof="0">
                <a:ln>
                  <a:noFill/>
                </a:ln>
                <a:solidFill>
                  <a:srgbClr val="000000"/>
                </a:solidFill>
                <a:effectLst/>
                <a:uLnTx/>
                <a:uFillTx/>
                <a:latin typeface="Arial" pitchFamily="34" charset="0"/>
                <a:ea typeface="+mn-ea"/>
                <a:cs typeface="Arial" pitchFamily="34" charset="0"/>
              </a:rPr>
              <a:t>Infections occurred in 43 (70%) patients (grade 3/4: n=8 [13%]; grade 5: n=2 [3%])</a:t>
            </a:r>
          </a:p>
          <a:p>
            <a:pPr marL="731502" marR="0" lvl="1" indent="-243834" algn="l" defTabSz="812760" rtl="0" eaLnBrk="1" fontAlgn="auto" latinLnBrk="0" hangingPunct="1">
              <a:lnSpc>
                <a:spcPct val="100000"/>
              </a:lnSpc>
              <a:spcBef>
                <a:spcPts val="0"/>
              </a:spcBef>
              <a:spcAft>
                <a:spcPts val="1333"/>
              </a:spcAft>
              <a:buClrTx/>
              <a:buSzTx/>
              <a:buFont typeface="Arial"/>
              <a:buChar char="–"/>
              <a:tabLst/>
              <a:defRPr/>
            </a:pPr>
            <a:r>
              <a:rPr kumimoji="0" lang="en-US" sz="1867" b="0" i="0" u="none" strike="noStrike" kern="1200" cap="none" spc="0" normalizeH="0" baseline="0" noProof="0">
                <a:ln>
                  <a:noFill/>
                </a:ln>
                <a:solidFill>
                  <a:srgbClr val="000000"/>
                </a:solidFill>
                <a:effectLst/>
                <a:uLnTx/>
                <a:uFillTx/>
                <a:latin typeface="Arial" pitchFamily="34" charset="0"/>
                <a:ea typeface="+mn-ea"/>
                <a:cs typeface="Arial" pitchFamily="34" charset="0"/>
              </a:rPr>
              <a:t>The most common infections (≥5%) were COVID-19, upper respiratory tract infection, pneumonia, sinusitis, nasopharyngitis, rhinitis, and UTI </a:t>
            </a:r>
          </a:p>
        </p:txBody>
      </p:sp>
      <p:sp>
        <p:nvSpPr>
          <p:cNvPr id="2" name="Title 2">
            <a:extLst>
              <a:ext uri="{FF2B5EF4-FFF2-40B4-BE49-F238E27FC236}">
                <a16:creationId xmlns:a16="http://schemas.microsoft.com/office/drawing/2014/main" id="{081BCAD8-7973-BEE4-2C71-D8707F7C33CD}"/>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Adverse Events in All Patients</a:t>
            </a:r>
            <a:endParaRPr kumimoji="0" lang="en-US" sz="3200" b="1" i="0" u="none" strike="sngStrike" kern="1200" cap="none" spc="0" normalizeH="0" baseline="0" noProof="0" dirty="0">
              <a:ln>
                <a:noFill/>
              </a:ln>
              <a:solidFill>
                <a:srgbClr val="C00000"/>
              </a:solidFill>
              <a:effectLst/>
              <a:uLnTx/>
              <a:uFillTx/>
              <a:latin typeface="Arial" pitchFamily="34" charset="0"/>
              <a:ea typeface="+mj-ea"/>
              <a:cs typeface="Arial" pitchFamily="34" charset="0"/>
            </a:endParaRPr>
          </a:p>
        </p:txBody>
      </p:sp>
      <p:sp>
        <p:nvSpPr>
          <p:cNvPr id="7" name="Text Placeholder 7">
            <a:extLst>
              <a:ext uri="{FF2B5EF4-FFF2-40B4-BE49-F238E27FC236}">
                <a16:creationId xmlns:a16="http://schemas.microsoft.com/office/drawing/2014/main" id="{6D27E6E3-C54F-2B57-1E3D-5EC5C2DB304F}"/>
              </a:ext>
            </a:extLst>
          </p:cNvPr>
          <p:cNvSpPr txBox="1">
            <a:spLocks/>
          </p:cNvSpPr>
          <p:nvPr/>
        </p:nvSpPr>
        <p:spPr>
          <a:xfrm>
            <a:off x="799298" y="5747654"/>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0" noProof="0" dirty="0">
                <a:ln>
                  <a:noFill/>
                </a:ln>
                <a:solidFill>
                  <a:srgbClr val="000000"/>
                </a:solidFill>
                <a:effectLst/>
                <a:uLnTx/>
                <a:uFillTx/>
                <a:latin typeface="Arial"/>
                <a:ea typeface="+mn-ea"/>
                <a:cs typeface="+mn-cs"/>
              </a:rPr>
              <a:t>Two grade 5 events were reported (COVID-19 and sepsis) </a:t>
            </a:r>
            <a:endParaRPr kumimoji="0" lang="en-US" sz="1067" b="1"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210A9941-CE15-AB5E-B6A2-6B871A905378}"/>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26596932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CCB0-BD1A-A414-FF70-0F21ECC06145}"/>
            </a:ext>
          </a:extLst>
        </p:cNvPr>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85E706B7-205F-1068-B92A-38B9B020BF6D}"/>
              </a:ext>
            </a:extLst>
          </p:cNvPr>
          <p:cNvSpPr/>
          <p:nvPr/>
        </p:nvSpPr>
        <p:spPr>
          <a:xfrm>
            <a:off x="11284826" y="6039139"/>
            <a:ext cx="583521" cy="639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aphicFrame>
        <p:nvGraphicFramePr>
          <p:cNvPr id="9" name="Table 8">
            <a:extLst>
              <a:ext uri="{FF2B5EF4-FFF2-40B4-BE49-F238E27FC236}">
                <a16:creationId xmlns:a16="http://schemas.microsoft.com/office/drawing/2014/main" id="{71331B75-97AB-5E5D-8ADD-F972037C5047}"/>
              </a:ext>
            </a:extLst>
          </p:cNvPr>
          <p:cNvGraphicFramePr>
            <a:graphicFrameLocks noGrp="1"/>
          </p:cNvGraphicFramePr>
          <p:nvPr/>
        </p:nvGraphicFramePr>
        <p:xfrm>
          <a:off x="469265" y="1244600"/>
          <a:ext cx="5787241" cy="4381720"/>
        </p:xfrm>
        <a:graphic>
          <a:graphicData uri="http://schemas.openxmlformats.org/drawingml/2006/table">
            <a:tbl>
              <a:tblPr firstRow="1" bandRow="1">
                <a:tableStyleId>{F2DE63D5-997A-4646-A377-4702673A728D}</a:tableStyleId>
              </a:tblPr>
              <a:tblGrid>
                <a:gridCol w="4204337">
                  <a:extLst>
                    <a:ext uri="{9D8B030D-6E8A-4147-A177-3AD203B41FA5}">
                      <a16:colId xmlns:a16="http://schemas.microsoft.com/office/drawing/2014/main" val="2575715522"/>
                    </a:ext>
                  </a:extLst>
                </a:gridCol>
                <a:gridCol w="1582904">
                  <a:extLst>
                    <a:ext uri="{9D8B030D-6E8A-4147-A177-3AD203B41FA5}">
                      <a16:colId xmlns:a16="http://schemas.microsoft.com/office/drawing/2014/main" val="2520157769"/>
                    </a:ext>
                  </a:extLst>
                </a:gridCol>
              </a:tblGrid>
              <a:tr h="438172">
                <a:tc>
                  <a:txBody>
                    <a:bodyPr/>
                    <a:lstStyle/>
                    <a:p>
                      <a:pPr algn="l"/>
                      <a:r>
                        <a:rPr lang="en-US" sz="1600">
                          <a:solidFill>
                            <a:schemeClr val="tx1"/>
                          </a:solidFill>
                        </a:rPr>
                        <a:t>n (%) unless stated</a:t>
                      </a:r>
                    </a:p>
                  </a:txBody>
                  <a:tcPr marT="85344" marB="85344" anchor="b"/>
                </a:tc>
                <a:tc>
                  <a:txBody>
                    <a:bodyPr/>
                    <a:lstStyle/>
                    <a:p>
                      <a:pPr algn="ctr"/>
                      <a:r>
                        <a:rPr lang="en-US" sz="1600">
                          <a:solidFill>
                            <a:schemeClr val="tx1"/>
                          </a:solidFill>
                        </a:rPr>
                        <a:t>n=43</a:t>
                      </a:r>
                    </a:p>
                  </a:txBody>
                  <a:tcPr marT="85344" marB="85344" anchor="b"/>
                </a:tc>
                <a:extLst>
                  <a:ext uri="{0D108BD9-81ED-4DB2-BD59-A6C34878D82A}">
                    <a16:rowId xmlns:a16="http://schemas.microsoft.com/office/drawing/2014/main" val="696894724"/>
                  </a:ext>
                </a:extLst>
              </a:tr>
              <a:tr h="438172">
                <a:tc>
                  <a:txBody>
                    <a:bodyPr/>
                    <a:lstStyle/>
                    <a:p>
                      <a:r>
                        <a:rPr lang="en-US" sz="1600" b="1" strike="noStrike">
                          <a:solidFill>
                            <a:schemeClr val="tx1"/>
                          </a:solidFill>
                        </a:rPr>
                        <a:t>Any grad</a:t>
                      </a:r>
                      <a:r>
                        <a:rPr lang="en-US" sz="1600" b="1"/>
                        <a:t>e </a:t>
                      </a:r>
                      <a:r>
                        <a:rPr lang="en-US" sz="1600" b="1" err="1"/>
                        <a:t>CRS</a:t>
                      </a:r>
                      <a:r>
                        <a:rPr lang="en-US" sz="1600" b="1" baseline="30000" err="1">
                          <a:solidFill>
                            <a:schemeClr val="tx1"/>
                          </a:solidFill>
                        </a:rPr>
                        <a:t>a</a:t>
                      </a:r>
                      <a:endParaRPr lang="en-US" sz="1600" b="1" baseline="30000">
                        <a:solidFill>
                          <a:schemeClr val="tx1"/>
                        </a:solidFill>
                      </a:endParaRPr>
                    </a:p>
                  </a:txBody>
                  <a:tcPr marT="85344" marB="85344" anchor="b"/>
                </a:tc>
                <a:tc>
                  <a:txBody>
                    <a:bodyPr/>
                    <a:lstStyle/>
                    <a:p>
                      <a:pPr algn="ctr"/>
                      <a:r>
                        <a:rPr lang="en-US" sz="1600"/>
                        <a:t>22 (51)</a:t>
                      </a:r>
                    </a:p>
                  </a:txBody>
                  <a:tcPr marT="85344" marB="85344" anchor="b"/>
                </a:tc>
                <a:extLst>
                  <a:ext uri="{0D108BD9-81ED-4DB2-BD59-A6C34878D82A}">
                    <a16:rowId xmlns:a16="http://schemas.microsoft.com/office/drawing/2014/main" val="692330550"/>
                  </a:ext>
                </a:extLst>
              </a:tr>
              <a:tr h="438172">
                <a:tc>
                  <a:txBody>
                    <a:bodyPr/>
                    <a:lstStyle/>
                    <a:p>
                      <a:pPr marL="228600" indent="0"/>
                      <a:r>
                        <a:rPr lang="en-US" sz="1600"/>
                        <a:t>Grade 1</a:t>
                      </a:r>
                    </a:p>
                  </a:txBody>
                  <a:tcPr marT="85344" marB="85344" anchor="b"/>
                </a:tc>
                <a:tc>
                  <a:txBody>
                    <a:bodyPr/>
                    <a:lstStyle/>
                    <a:p>
                      <a:pPr algn="ctr"/>
                      <a:r>
                        <a:rPr lang="en-US" sz="1600"/>
                        <a:t>21 (49)</a:t>
                      </a:r>
                    </a:p>
                  </a:txBody>
                  <a:tcPr marT="85344" marB="85344" anchor="b"/>
                </a:tc>
                <a:extLst>
                  <a:ext uri="{0D108BD9-81ED-4DB2-BD59-A6C34878D82A}">
                    <a16:rowId xmlns:a16="http://schemas.microsoft.com/office/drawing/2014/main" val="2368550553"/>
                  </a:ext>
                </a:extLst>
              </a:tr>
              <a:tr h="438172">
                <a:tc>
                  <a:txBody>
                    <a:bodyPr/>
                    <a:lstStyle/>
                    <a:p>
                      <a:pPr marL="228600" indent="0"/>
                      <a:r>
                        <a:rPr lang="en-US" sz="1600"/>
                        <a:t>Grade 2</a:t>
                      </a:r>
                    </a:p>
                  </a:txBody>
                  <a:tcPr marT="85344" marB="85344" anchor="b"/>
                </a:tc>
                <a:tc>
                  <a:txBody>
                    <a:bodyPr/>
                    <a:lstStyle/>
                    <a:p>
                      <a:pPr algn="ctr"/>
                      <a:r>
                        <a:rPr lang="en-US" sz="1600"/>
                        <a:t>1 (2)</a:t>
                      </a:r>
                    </a:p>
                  </a:txBody>
                  <a:tcPr marT="85344" marB="85344" anchor="b"/>
                </a:tc>
                <a:extLst>
                  <a:ext uri="{0D108BD9-81ED-4DB2-BD59-A6C34878D82A}">
                    <a16:rowId xmlns:a16="http://schemas.microsoft.com/office/drawing/2014/main" val="2286457570"/>
                  </a:ext>
                </a:extLst>
              </a:tr>
              <a:tr h="438172">
                <a:tc>
                  <a:txBody>
                    <a:bodyPr/>
                    <a:lstStyle/>
                    <a:p>
                      <a:r>
                        <a:rPr lang="en-US" sz="1600" b="1">
                          <a:solidFill>
                            <a:schemeClr val="tx1"/>
                          </a:solidFill>
                        </a:rPr>
                        <a:t>Median time to CRS </a:t>
                      </a:r>
                      <a:r>
                        <a:rPr lang="en-US" sz="1600" b="1" err="1">
                          <a:solidFill>
                            <a:schemeClr val="tx1"/>
                          </a:solidFill>
                        </a:rPr>
                        <a:t>onset,</a:t>
                      </a:r>
                      <a:r>
                        <a:rPr lang="en-US" sz="1600" b="1" baseline="30000" err="1">
                          <a:solidFill>
                            <a:schemeClr val="tx1"/>
                          </a:solidFill>
                        </a:rPr>
                        <a:t>b,c</a:t>
                      </a:r>
                      <a:r>
                        <a:rPr lang="en-US" sz="1600" b="1" strike="noStrike">
                          <a:solidFill>
                            <a:schemeClr val="tx1"/>
                          </a:solidFill>
                        </a:rPr>
                        <a:t> </a:t>
                      </a:r>
                      <a:r>
                        <a:rPr lang="en-US" sz="1600" b="1">
                          <a:solidFill>
                            <a:schemeClr val="tx1"/>
                          </a:solidFill>
                        </a:rPr>
                        <a:t>h (range)</a:t>
                      </a:r>
                    </a:p>
                  </a:txBody>
                  <a:tcPr marT="85344" marB="85344" anchor="b"/>
                </a:tc>
                <a:tc>
                  <a:txBody>
                    <a:bodyPr/>
                    <a:lstStyle/>
                    <a:p>
                      <a:pPr algn="ctr"/>
                      <a:r>
                        <a:rPr lang="en-US" sz="1600">
                          <a:solidFill>
                            <a:schemeClr val="tx1"/>
                          </a:solidFill>
                        </a:rPr>
                        <a:t>16 (5–42)</a:t>
                      </a:r>
                    </a:p>
                  </a:txBody>
                  <a:tcPr marT="85344" marB="85344" anchor="b"/>
                </a:tc>
                <a:extLst>
                  <a:ext uri="{0D108BD9-81ED-4DB2-BD59-A6C34878D82A}">
                    <a16:rowId xmlns:a16="http://schemas.microsoft.com/office/drawing/2014/main" val="2024418299"/>
                  </a:ext>
                </a:extLst>
              </a:tr>
              <a:tr h="438172">
                <a:tc>
                  <a:txBody>
                    <a:bodyPr/>
                    <a:lstStyle/>
                    <a:p>
                      <a:r>
                        <a:rPr lang="en-US" sz="1600" b="1">
                          <a:solidFill>
                            <a:schemeClr val="tx1"/>
                          </a:solidFill>
                        </a:rPr>
                        <a:t>Median CRS </a:t>
                      </a:r>
                      <a:r>
                        <a:rPr lang="en-US" sz="1600" b="1" err="1">
                          <a:solidFill>
                            <a:schemeClr val="tx1"/>
                          </a:solidFill>
                        </a:rPr>
                        <a:t>duration,</a:t>
                      </a:r>
                      <a:r>
                        <a:rPr lang="en-US" sz="1600" b="1" baseline="30000" err="1">
                          <a:solidFill>
                            <a:schemeClr val="tx1"/>
                          </a:solidFill>
                        </a:rPr>
                        <a:t>c</a:t>
                      </a:r>
                      <a:r>
                        <a:rPr lang="en-US" sz="1600" b="1">
                          <a:solidFill>
                            <a:schemeClr val="tx1"/>
                          </a:solidFill>
                        </a:rPr>
                        <a:t> h (range)</a:t>
                      </a:r>
                    </a:p>
                  </a:txBody>
                  <a:tcPr marT="85344" marB="85344" anchor="b"/>
                </a:tc>
                <a:tc>
                  <a:txBody>
                    <a:bodyPr/>
                    <a:lstStyle/>
                    <a:p>
                      <a:pPr algn="ctr"/>
                      <a:r>
                        <a:rPr lang="en-US" sz="1600">
                          <a:solidFill>
                            <a:schemeClr val="tx1"/>
                          </a:solidFill>
                        </a:rPr>
                        <a:t>21 (1–47)</a:t>
                      </a:r>
                    </a:p>
                  </a:txBody>
                  <a:tcPr marT="85344" marB="85344" anchor="b"/>
                </a:tc>
                <a:extLst>
                  <a:ext uri="{0D108BD9-81ED-4DB2-BD59-A6C34878D82A}">
                    <a16:rowId xmlns:a16="http://schemas.microsoft.com/office/drawing/2014/main" val="1022461570"/>
                  </a:ext>
                </a:extLst>
              </a:tr>
              <a:tr h="438172">
                <a:tc>
                  <a:txBody>
                    <a:bodyPr/>
                    <a:lstStyle/>
                    <a:p>
                      <a:r>
                        <a:rPr lang="en-US" sz="1600" b="1"/>
                        <a:t>CRS management</a:t>
                      </a:r>
                    </a:p>
                  </a:txBody>
                  <a:tcPr marT="85344" marB="85344" anchor="b"/>
                </a:tc>
                <a:tc>
                  <a:txBody>
                    <a:bodyPr/>
                    <a:lstStyle/>
                    <a:p>
                      <a:pPr algn="ctr"/>
                      <a:endParaRPr lang="en-US" sz="1600"/>
                    </a:p>
                  </a:txBody>
                  <a:tcPr marT="85344" marB="85344" anchor="b"/>
                </a:tc>
                <a:extLst>
                  <a:ext uri="{0D108BD9-81ED-4DB2-BD59-A6C34878D82A}">
                    <a16:rowId xmlns:a16="http://schemas.microsoft.com/office/drawing/2014/main" val="570748852"/>
                  </a:ext>
                </a:extLst>
              </a:tr>
              <a:tr h="438172">
                <a:tc>
                  <a:txBody>
                    <a:bodyPr/>
                    <a:lstStyle/>
                    <a:p>
                      <a:pPr marL="228600" indent="0"/>
                      <a:r>
                        <a:rPr lang="en-US" sz="1600" b="0">
                          <a:solidFill>
                            <a:schemeClr val="tx1"/>
                          </a:solidFill>
                        </a:rPr>
                        <a:t>Tocilizumab</a:t>
                      </a:r>
                    </a:p>
                  </a:txBody>
                  <a:tcPr marT="85344" marB="85344" anchor="b"/>
                </a:tc>
                <a:tc>
                  <a:txBody>
                    <a:bodyPr/>
                    <a:lstStyle/>
                    <a:p>
                      <a:pPr algn="ctr"/>
                      <a:r>
                        <a:rPr lang="en-US" sz="1600">
                          <a:solidFill>
                            <a:schemeClr val="tx1"/>
                          </a:solidFill>
                        </a:rPr>
                        <a:t>5 (12)</a:t>
                      </a:r>
                    </a:p>
                  </a:txBody>
                  <a:tcPr marT="85344" marB="85344" anchor="b"/>
                </a:tc>
                <a:extLst>
                  <a:ext uri="{0D108BD9-81ED-4DB2-BD59-A6C34878D82A}">
                    <a16:rowId xmlns:a16="http://schemas.microsoft.com/office/drawing/2014/main" val="3447774500"/>
                  </a:ext>
                </a:extLst>
              </a:tr>
              <a:tr h="438172">
                <a:tc>
                  <a:txBody>
                    <a:bodyPr/>
                    <a:lstStyle/>
                    <a:p>
                      <a:pPr marL="228600" indent="0"/>
                      <a:r>
                        <a:rPr lang="en-US" sz="1600" b="0">
                          <a:solidFill>
                            <a:schemeClr val="tx1"/>
                          </a:solidFill>
                        </a:rPr>
                        <a:t>Corticosteroids</a:t>
                      </a:r>
                    </a:p>
                  </a:txBody>
                  <a:tcPr marT="85344" marB="85344" anchor="b"/>
                </a:tc>
                <a:tc>
                  <a:txBody>
                    <a:bodyPr/>
                    <a:lstStyle/>
                    <a:p>
                      <a:pPr algn="ctr"/>
                      <a:r>
                        <a:rPr lang="en-US" sz="1600">
                          <a:solidFill>
                            <a:schemeClr val="tx1"/>
                          </a:solidFill>
                        </a:rPr>
                        <a:t>3 (7)</a:t>
                      </a:r>
                    </a:p>
                  </a:txBody>
                  <a:tcPr marT="85344" marB="85344" anchor="b"/>
                </a:tc>
                <a:extLst>
                  <a:ext uri="{0D108BD9-81ED-4DB2-BD59-A6C34878D82A}">
                    <a16:rowId xmlns:a16="http://schemas.microsoft.com/office/drawing/2014/main" val="484143291"/>
                  </a:ext>
                </a:extLst>
              </a:tr>
              <a:tr h="438172">
                <a:tc>
                  <a:txBody>
                    <a:bodyPr/>
                    <a:lstStyle/>
                    <a:p>
                      <a:r>
                        <a:rPr lang="en-US" sz="1600" b="1"/>
                        <a:t>CRS resolution</a:t>
                      </a:r>
                    </a:p>
                  </a:txBody>
                  <a:tcPr marT="85344" marB="85344" anchor="b"/>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a:t>22 (100)</a:t>
                      </a:r>
                    </a:p>
                  </a:txBody>
                  <a:tcPr marT="85344" marB="85344" anchor="b"/>
                </a:tc>
                <a:extLst>
                  <a:ext uri="{0D108BD9-81ED-4DB2-BD59-A6C34878D82A}">
                    <a16:rowId xmlns:a16="http://schemas.microsoft.com/office/drawing/2014/main" val="3121791486"/>
                  </a:ext>
                </a:extLst>
              </a:tr>
            </a:tbl>
          </a:graphicData>
        </a:graphic>
      </p:graphicFrame>
      <p:graphicFrame>
        <p:nvGraphicFramePr>
          <p:cNvPr id="15" name="Chart 14">
            <a:extLst>
              <a:ext uri="{FF2B5EF4-FFF2-40B4-BE49-F238E27FC236}">
                <a16:creationId xmlns:a16="http://schemas.microsoft.com/office/drawing/2014/main" id="{9F73CDC9-1DBF-5E07-309A-E596A63DA5FA}"/>
              </a:ext>
            </a:extLst>
          </p:cNvPr>
          <p:cNvGraphicFramePr/>
          <p:nvPr/>
        </p:nvGraphicFramePr>
        <p:xfrm>
          <a:off x="6840189" y="1814514"/>
          <a:ext cx="5028159" cy="3981684"/>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a:extLst>
              <a:ext uri="{FF2B5EF4-FFF2-40B4-BE49-F238E27FC236}">
                <a16:creationId xmlns:a16="http://schemas.microsoft.com/office/drawing/2014/main" id="{B7AD02C4-2FDB-F244-374A-4CC56830A9B0}"/>
              </a:ext>
            </a:extLst>
          </p:cNvPr>
          <p:cNvSpPr/>
          <p:nvPr/>
        </p:nvSpPr>
        <p:spPr>
          <a:xfrm>
            <a:off x="6555187" y="1244601"/>
            <a:ext cx="5181731" cy="45508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mn-cs"/>
              </a:rPr>
              <a:t>Frequency and grade of CRS</a:t>
            </a:r>
            <a:r>
              <a:rPr kumimoji="0" lang="en-US" sz="1800" b="1" i="0" u="none" strike="noStrike" kern="1200" cap="none" spc="0" normalizeH="0" baseline="0" noProof="0">
                <a:ln>
                  <a:noFill/>
                </a:ln>
                <a:solidFill>
                  <a:srgbClr val="FF0000"/>
                </a:solidFill>
                <a:effectLst/>
                <a:uLnTx/>
                <a:uFillTx/>
                <a:latin typeface="Arial"/>
                <a:ea typeface="+mn-ea"/>
                <a:cs typeface="+mn-cs"/>
              </a:rPr>
              <a:t> </a:t>
            </a:r>
            <a:r>
              <a:rPr kumimoji="0" lang="en-US" sz="1800" b="1" i="0" u="none" strike="noStrike" kern="1200" cap="none" spc="0" normalizeH="0" baseline="0" noProof="0">
                <a:ln>
                  <a:noFill/>
                </a:ln>
                <a:solidFill>
                  <a:srgbClr val="000000"/>
                </a:solidFill>
                <a:effectLst/>
                <a:uLnTx/>
                <a:uFillTx/>
                <a:latin typeface="Arial"/>
                <a:ea typeface="+mn-ea"/>
                <a:cs typeface="+mn-cs"/>
              </a:rPr>
              <a:t>events</a:t>
            </a:r>
            <a:endParaRPr kumimoji="0" lang="en-US" sz="1800" b="1" i="0" u="none" strike="sngStrike" kern="1200" cap="none" spc="0" normalizeH="0" baseline="0" noProof="0">
              <a:ln>
                <a:noFill/>
              </a:ln>
              <a:solidFill>
                <a:srgbClr val="000000"/>
              </a:solidFill>
              <a:effectLst/>
              <a:uLnTx/>
              <a:uFillTx/>
              <a:latin typeface="Arial"/>
              <a:ea typeface="+mn-ea"/>
              <a:cs typeface="+mn-cs"/>
            </a:endParaRPr>
          </a:p>
        </p:txBody>
      </p:sp>
      <p:sp>
        <p:nvSpPr>
          <p:cNvPr id="4" name="TextBox 3">
            <a:extLst>
              <a:ext uri="{FF2B5EF4-FFF2-40B4-BE49-F238E27FC236}">
                <a16:creationId xmlns:a16="http://schemas.microsoft.com/office/drawing/2014/main" id="{2431C752-58DC-81DF-5117-FF838D9D17DB}"/>
              </a:ext>
            </a:extLst>
          </p:cNvPr>
          <p:cNvSpPr txBox="1"/>
          <p:nvPr/>
        </p:nvSpPr>
        <p:spPr>
          <a:xfrm rot="16200000">
            <a:off x="5027010" y="3494847"/>
            <a:ext cx="3405169" cy="318100"/>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F4444"/>
                </a:solidFill>
                <a:effectLst/>
                <a:uLnTx/>
                <a:uFillTx/>
                <a:latin typeface="Arial"/>
                <a:ea typeface="+mn-ea"/>
                <a:cs typeface="+mn-cs"/>
              </a:rPr>
              <a:t>Events, %</a:t>
            </a:r>
          </a:p>
        </p:txBody>
      </p:sp>
      <p:sp>
        <p:nvSpPr>
          <p:cNvPr id="3" name="Title 2">
            <a:extLst>
              <a:ext uri="{FF2B5EF4-FFF2-40B4-BE49-F238E27FC236}">
                <a16:creationId xmlns:a16="http://schemas.microsoft.com/office/drawing/2014/main" id="{ECCE4232-B119-5F89-F299-DB30CED4049A}"/>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Summary of CRS With 2SUD</a:t>
            </a:r>
          </a:p>
        </p:txBody>
      </p:sp>
      <p:sp>
        <p:nvSpPr>
          <p:cNvPr id="8" name="Text Placeholder 7">
            <a:extLst>
              <a:ext uri="{FF2B5EF4-FFF2-40B4-BE49-F238E27FC236}">
                <a16:creationId xmlns:a16="http://schemas.microsoft.com/office/drawing/2014/main" id="{564195DF-A0ED-DC22-8AA4-E4BF4AAE2CA3}"/>
              </a:ext>
            </a:extLst>
          </p:cNvPr>
          <p:cNvSpPr txBox="1">
            <a:spLocks/>
          </p:cNvSpPr>
          <p:nvPr/>
        </p:nvSpPr>
        <p:spPr>
          <a:xfrm>
            <a:off x="799298" y="5833111"/>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a</a:t>
            </a:r>
            <a:r>
              <a:rPr kumimoji="0" lang="en-US" sz="1067" b="0" i="0" u="none" strike="noStrike" kern="1200" cap="none" spc="0" normalizeH="0" baseline="0" noProof="0" dirty="0" err="1">
                <a:ln>
                  <a:noFill/>
                </a:ln>
                <a:solidFill>
                  <a:srgbClr val="000000"/>
                </a:solidFill>
                <a:effectLst/>
                <a:uLnTx/>
                <a:uFillTx/>
                <a:latin typeface="Arial"/>
                <a:ea typeface="+mn-ea"/>
                <a:cs typeface="+mn-cs"/>
              </a:rPr>
              <a:t>For</a:t>
            </a:r>
            <a:r>
              <a:rPr kumimoji="0" lang="en-US" sz="1067" b="0" i="0" u="none" strike="noStrike" kern="1200" cap="none" spc="0" normalizeH="0" baseline="0" noProof="0" dirty="0">
                <a:ln>
                  <a:noFill/>
                </a:ln>
                <a:solidFill>
                  <a:srgbClr val="000000"/>
                </a:solidFill>
                <a:effectLst/>
                <a:uLnTx/>
                <a:uFillTx/>
                <a:latin typeface="Arial"/>
                <a:ea typeface="+mn-ea"/>
                <a:cs typeface="+mn-cs"/>
              </a:rPr>
              <a:t> each patient, CRS events are counted once at the maximum grade reported</a:t>
            </a:r>
          </a:p>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b</a:t>
            </a:r>
            <a:r>
              <a:rPr kumimoji="0" lang="en-US" sz="1067" b="0" i="0" u="none" strike="noStrike" kern="1200" cap="none" spc="0" normalizeH="0" baseline="0" noProof="0" dirty="0" err="1">
                <a:ln>
                  <a:noFill/>
                </a:ln>
                <a:solidFill>
                  <a:srgbClr val="000000"/>
                </a:solidFill>
                <a:effectLst/>
                <a:uLnTx/>
                <a:uFillTx/>
                <a:latin typeface="Arial"/>
                <a:ea typeface="+mn-ea"/>
                <a:cs typeface="+mn-cs"/>
              </a:rPr>
              <a:t>From</a:t>
            </a:r>
            <a:r>
              <a:rPr kumimoji="0" lang="en-US" sz="1067" b="0" i="0" u="none" strike="noStrike" kern="1200" cap="none" spc="0" normalizeH="0" baseline="0" noProof="0" dirty="0">
                <a:ln>
                  <a:noFill/>
                </a:ln>
                <a:solidFill>
                  <a:srgbClr val="000000"/>
                </a:solidFill>
                <a:effectLst/>
                <a:uLnTx/>
                <a:uFillTx/>
                <a:latin typeface="Arial"/>
                <a:ea typeface="+mn-ea"/>
                <a:cs typeface="+mn-cs"/>
              </a:rPr>
              <a:t> time of infusion to CRS</a:t>
            </a:r>
          </a:p>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c</a:t>
            </a:r>
            <a:r>
              <a:rPr kumimoji="0" lang="en-US" sz="1067" b="0" i="0" u="none" strike="noStrike" kern="1200" cap="none" spc="0" normalizeH="0" baseline="0" noProof="0" dirty="0" err="1">
                <a:ln>
                  <a:noFill/>
                </a:ln>
                <a:solidFill>
                  <a:srgbClr val="000000"/>
                </a:solidFill>
                <a:effectLst/>
                <a:uLnTx/>
                <a:uFillTx/>
                <a:latin typeface="Arial"/>
                <a:ea typeface="+mn-ea"/>
                <a:cs typeface="+mn-cs"/>
              </a:rPr>
              <a:t>Data</a:t>
            </a:r>
            <a:r>
              <a:rPr kumimoji="0" lang="en-US" sz="1067" b="0" i="0" u="none" strike="noStrike" kern="1200" cap="none" spc="0" normalizeH="0" baseline="0" noProof="0" dirty="0">
                <a:ln>
                  <a:noFill/>
                </a:ln>
                <a:solidFill>
                  <a:srgbClr val="000000"/>
                </a:solidFill>
                <a:effectLst/>
                <a:uLnTx/>
                <a:uFillTx/>
                <a:latin typeface="Arial"/>
                <a:ea typeface="+mn-ea"/>
                <a:cs typeface="+mn-cs"/>
              </a:rPr>
              <a:t> include doses administered per protocol dose and schedule</a:t>
            </a:r>
          </a:p>
        </p:txBody>
      </p:sp>
      <p:sp>
        <p:nvSpPr>
          <p:cNvPr id="2" name="TextBox 1">
            <a:extLst>
              <a:ext uri="{FF2B5EF4-FFF2-40B4-BE49-F238E27FC236}">
                <a16:creationId xmlns:a16="http://schemas.microsoft.com/office/drawing/2014/main" id="{9D390C6F-E79F-29F2-1832-82AF7666AD40}"/>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29641004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37C0-F2E5-2EBE-4D8B-60C0042EA207}"/>
            </a:ext>
          </a:extLst>
        </p:cNvPr>
        <p:cNvGrpSpPr/>
        <p:nvPr/>
      </p:nvGrpSpPr>
      <p:grpSpPr>
        <a:xfrm>
          <a:off x="0" y="0"/>
          <a:ext cx="0" cy="0"/>
          <a:chOff x="0" y="0"/>
          <a:chExt cx="0" cy="0"/>
        </a:xfrm>
      </p:grpSpPr>
      <p:sp>
        <p:nvSpPr>
          <p:cNvPr id="7" name="Rectangle 6">
            <a:hlinkClick r:id="rId3" action="ppaction://hlinksldjump"/>
            <a:extLst>
              <a:ext uri="{FF2B5EF4-FFF2-40B4-BE49-F238E27FC236}">
                <a16:creationId xmlns:a16="http://schemas.microsoft.com/office/drawing/2014/main" id="{69D79319-4F50-522A-0247-5E2AD65E7CC2}"/>
              </a:ext>
            </a:extLst>
          </p:cNvPr>
          <p:cNvSpPr/>
          <p:nvPr/>
        </p:nvSpPr>
        <p:spPr>
          <a:xfrm>
            <a:off x="11284826" y="6039139"/>
            <a:ext cx="583521" cy="639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aphicFrame>
        <p:nvGraphicFramePr>
          <p:cNvPr id="9" name="Table 8">
            <a:extLst>
              <a:ext uri="{FF2B5EF4-FFF2-40B4-BE49-F238E27FC236}">
                <a16:creationId xmlns:a16="http://schemas.microsoft.com/office/drawing/2014/main" id="{FB53F5CA-F77E-063E-2092-7435F6B084DC}"/>
              </a:ext>
            </a:extLst>
          </p:cNvPr>
          <p:cNvGraphicFramePr>
            <a:graphicFrameLocks noGrp="1"/>
          </p:cNvGraphicFramePr>
          <p:nvPr/>
        </p:nvGraphicFramePr>
        <p:xfrm>
          <a:off x="469265" y="1244600"/>
          <a:ext cx="5787241" cy="4336328"/>
        </p:xfrm>
        <a:graphic>
          <a:graphicData uri="http://schemas.openxmlformats.org/drawingml/2006/table">
            <a:tbl>
              <a:tblPr firstRow="1" bandRow="1">
                <a:tableStyleId>{F2DE63D5-997A-4646-A377-4702673A728D}</a:tableStyleId>
              </a:tblPr>
              <a:tblGrid>
                <a:gridCol w="4204337">
                  <a:extLst>
                    <a:ext uri="{9D8B030D-6E8A-4147-A177-3AD203B41FA5}">
                      <a16:colId xmlns:a16="http://schemas.microsoft.com/office/drawing/2014/main" val="2575715522"/>
                    </a:ext>
                  </a:extLst>
                </a:gridCol>
                <a:gridCol w="1582904">
                  <a:extLst>
                    <a:ext uri="{9D8B030D-6E8A-4147-A177-3AD203B41FA5}">
                      <a16:colId xmlns:a16="http://schemas.microsoft.com/office/drawing/2014/main" val="2520157769"/>
                    </a:ext>
                  </a:extLst>
                </a:gridCol>
              </a:tblGrid>
              <a:tr h="438912">
                <a:tc>
                  <a:txBody>
                    <a:bodyPr/>
                    <a:lstStyle/>
                    <a:p>
                      <a:pPr algn="l"/>
                      <a:r>
                        <a:rPr lang="en-US" sz="1600">
                          <a:solidFill>
                            <a:schemeClr val="tx1"/>
                          </a:solidFill>
                        </a:rPr>
                        <a:t>n (%) unless stated</a:t>
                      </a:r>
                    </a:p>
                  </a:txBody>
                  <a:tcPr marT="73152" marB="73152" anchor="ctr"/>
                </a:tc>
                <a:tc>
                  <a:txBody>
                    <a:bodyPr/>
                    <a:lstStyle/>
                    <a:p>
                      <a:pPr algn="ctr"/>
                      <a:r>
                        <a:rPr lang="en-US" sz="1600">
                          <a:solidFill>
                            <a:schemeClr val="tx1"/>
                          </a:solidFill>
                        </a:rPr>
                        <a:t>n=43</a:t>
                      </a:r>
                    </a:p>
                  </a:txBody>
                  <a:tcPr marT="73152" marB="73152" anchor="ctr"/>
                </a:tc>
                <a:extLst>
                  <a:ext uri="{0D108BD9-81ED-4DB2-BD59-A6C34878D82A}">
                    <a16:rowId xmlns:a16="http://schemas.microsoft.com/office/drawing/2014/main" val="696894724"/>
                  </a:ext>
                </a:extLst>
              </a:tr>
              <a:tr h="487177">
                <a:tc>
                  <a:txBody>
                    <a:bodyPr/>
                    <a:lstStyle/>
                    <a:p>
                      <a:pPr algn="l"/>
                      <a:r>
                        <a:rPr lang="en-US" sz="1600" b="1" strike="noStrike">
                          <a:solidFill>
                            <a:schemeClr val="tx1"/>
                          </a:solidFill>
                        </a:rPr>
                        <a:t>Any </a:t>
                      </a:r>
                      <a:r>
                        <a:rPr lang="en-US" sz="1600" b="1"/>
                        <a:t>grade </a:t>
                      </a:r>
                      <a:r>
                        <a:rPr lang="en-US" sz="1600" b="1" err="1"/>
                        <a:t>ICANS</a:t>
                      </a:r>
                      <a:r>
                        <a:rPr lang="en-US" sz="1600" b="1" baseline="30000" err="1">
                          <a:solidFill>
                            <a:schemeClr val="tx1"/>
                          </a:solidFill>
                        </a:rPr>
                        <a:t>a</a:t>
                      </a:r>
                      <a:endParaRPr lang="en-US" sz="1600" b="1" baseline="30000">
                        <a:solidFill>
                          <a:schemeClr val="tx1"/>
                        </a:solidFill>
                      </a:endParaRPr>
                    </a:p>
                  </a:txBody>
                  <a:tcPr marT="73152" marB="73152" anchor="ctr"/>
                </a:tc>
                <a:tc>
                  <a:txBody>
                    <a:bodyPr/>
                    <a:lstStyle/>
                    <a:p>
                      <a:pPr algn="ctr"/>
                      <a:r>
                        <a:rPr lang="en-US" sz="1600"/>
                        <a:t>2 (5)</a:t>
                      </a:r>
                    </a:p>
                  </a:txBody>
                  <a:tcPr marT="73152" marB="73152" anchor="ctr"/>
                </a:tc>
                <a:extLst>
                  <a:ext uri="{0D108BD9-81ED-4DB2-BD59-A6C34878D82A}">
                    <a16:rowId xmlns:a16="http://schemas.microsoft.com/office/drawing/2014/main" val="692330550"/>
                  </a:ext>
                </a:extLst>
              </a:tr>
              <a:tr h="487177">
                <a:tc>
                  <a:txBody>
                    <a:bodyPr/>
                    <a:lstStyle/>
                    <a:p>
                      <a:pPr marL="228600" indent="0" algn="l"/>
                      <a:r>
                        <a:rPr lang="en-US" sz="1600"/>
                        <a:t>Grade 1</a:t>
                      </a:r>
                    </a:p>
                  </a:txBody>
                  <a:tcPr marT="73152" marB="73152" anchor="ctr"/>
                </a:tc>
                <a:tc>
                  <a:txBody>
                    <a:bodyPr/>
                    <a:lstStyle/>
                    <a:p>
                      <a:pPr algn="ctr"/>
                      <a:r>
                        <a:rPr lang="en-US" sz="1600"/>
                        <a:t>1 (2)</a:t>
                      </a:r>
                    </a:p>
                  </a:txBody>
                  <a:tcPr marT="73152" marB="73152" anchor="ctr"/>
                </a:tc>
                <a:extLst>
                  <a:ext uri="{0D108BD9-81ED-4DB2-BD59-A6C34878D82A}">
                    <a16:rowId xmlns:a16="http://schemas.microsoft.com/office/drawing/2014/main" val="2368550553"/>
                  </a:ext>
                </a:extLst>
              </a:tr>
              <a:tr h="487177">
                <a:tc>
                  <a:txBody>
                    <a:bodyPr/>
                    <a:lstStyle/>
                    <a:p>
                      <a:pPr marL="228600" indent="0" algn="l"/>
                      <a:r>
                        <a:rPr lang="en-US" sz="1600"/>
                        <a:t>Grade 2</a:t>
                      </a:r>
                    </a:p>
                  </a:txBody>
                  <a:tcPr marT="73152" marB="73152" anchor="ctr"/>
                </a:tc>
                <a:tc>
                  <a:txBody>
                    <a:bodyPr/>
                    <a:lstStyle/>
                    <a:p>
                      <a:pPr algn="ctr"/>
                      <a:r>
                        <a:rPr lang="en-US" sz="1600"/>
                        <a:t>1 (2)</a:t>
                      </a:r>
                    </a:p>
                  </a:txBody>
                  <a:tcPr marT="73152" marB="73152" anchor="ctr"/>
                </a:tc>
                <a:extLst>
                  <a:ext uri="{0D108BD9-81ED-4DB2-BD59-A6C34878D82A}">
                    <a16:rowId xmlns:a16="http://schemas.microsoft.com/office/drawing/2014/main" val="2286457570"/>
                  </a:ext>
                </a:extLst>
              </a:tr>
              <a:tr h="487177">
                <a:tc>
                  <a:txBody>
                    <a:bodyPr/>
                    <a:lstStyle/>
                    <a:p>
                      <a:pPr algn="l"/>
                      <a:r>
                        <a:rPr lang="en-US" sz="1600" b="1">
                          <a:solidFill>
                            <a:schemeClr val="tx1"/>
                          </a:solidFill>
                        </a:rPr>
                        <a:t>Median time to ICANS </a:t>
                      </a:r>
                      <a:r>
                        <a:rPr lang="en-US" sz="1600" b="1" err="1">
                          <a:solidFill>
                            <a:schemeClr val="tx1"/>
                          </a:solidFill>
                        </a:rPr>
                        <a:t>onset,</a:t>
                      </a:r>
                      <a:r>
                        <a:rPr lang="en-US" sz="1600" b="1" baseline="30000" err="1">
                          <a:solidFill>
                            <a:schemeClr val="tx1"/>
                          </a:solidFill>
                        </a:rPr>
                        <a:t>b,c</a:t>
                      </a:r>
                      <a:r>
                        <a:rPr lang="en-US" sz="1600" b="1">
                          <a:solidFill>
                            <a:schemeClr val="tx1"/>
                          </a:solidFill>
                        </a:rPr>
                        <a:t> h (range)</a:t>
                      </a:r>
                    </a:p>
                  </a:txBody>
                  <a:tcPr marT="73152" marB="73152" anchor="ctr"/>
                </a:tc>
                <a:tc>
                  <a:txBody>
                    <a:bodyPr/>
                    <a:lstStyle/>
                    <a:p>
                      <a:pPr algn="ctr"/>
                      <a:r>
                        <a:rPr lang="en-US" sz="1600"/>
                        <a:t>34 (20–50)</a:t>
                      </a:r>
                    </a:p>
                  </a:txBody>
                  <a:tcPr marT="73152" marB="73152" anchor="ctr"/>
                </a:tc>
                <a:extLst>
                  <a:ext uri="{0D108BD9-81ED-4DB2-BD59-A6C34878D82A}">
                    <a16:rowId xmlns:a16="http://schemas.microsoft.com/office/drawing/2014/main" val="2024418299"/>
                  </a:ext>
                </a:extLst>
              </a:tr>
              <a:tr h="487177">
                <a:tc>
                  <a:txBody>
                    <a:bodyPr/>
                    <a:lstStyle/>
                    <a:p>
                      <a:pPr algn="l"/>
                      <a:r>
                        <a:rPr lang="en-US" sz="1600" b="1">
                          <a:solidFill>
                            <a:schemeClr val="tx1"/>
                          </a:solidFill>
                        </a:rPr>
                        <a:t>Median ICANS </a:t>
                      </a:r>
                      <a:r>
                        <a:rPr lang="en-US" sz="1600" b="1" err="1">
                          <a:solidFill>
                            <a:schemeClr val="tx1"/>
                          </a:solidFill>
                        </a:rPr>
                        <a:t>duration,</a:t>
                      </a:r>
                      <a:r>
                        <a:rPr lang="en-US" sz="1600" b="1" baseline="30000" err="1">
                          <a:solidFill>
                            <a:schemeClr val="tx1"/>
                          </a:solidFill>
                        </a:rPr>
                        <a:t>c</a:t>
                      </a:r>
                      <a:r>
                        <a:rPr lang="en-US" sz="1600" b="1">
                          <a:solidFill>
                            <a:schemeClr val="tx1"/>
                          </a:solidFill>
                        </a:rPr>
                        <a:t> h (range)</a:t>
                      </a:r>
                    </a:p>
                  </a:txBody>
                  <a:tcPr marT="73152" marB="73152" anchor="ctr"/>
                </a:tc>
                <a:tc>
                  <a:txBody>
                    <a:bodyPr/>
                    <a:lstStyle/>
                    <a:p>
                      <a:pPr algn="ctr"/>
                      <a:r>
                        <a:rPr lang="en-US" sz="1600"/>
                        <a:t>21 (9–25)</a:t>
                      </a:r>
                    </a:p>
                  </a:txBody>
                  <a:tcPr marT="73152" marB="73152" anchor="ctr"/>
                </a:tc>
                <a:extLst>
                  <a:ext uri="{0D108BD9-81ED-4DB2-BD59-A6C34878D82A}">
                    <a16:rowId xmlns:a16="http://schemas.microsoft.com/office/drawing/2014/main" val="1022461570"/>
                  </a:ext>
                </a:extLst>
              </a:tr>
              <a:tr h="487177">
                <a:tc>
                  <a:txBody>
                    <a:bodyPr/>
                    <a:lstStyle/>
                    <a:p>
                      <a:pPr algn="l"/>
                      <a:r>
                        <a:rPr lang="en-US" sz="1600" b="1"/>
                        <a:t>ICANS management</a:t>
                      </a:r>
                    </a:p>
                  </a:txBody>
                  <a:tcPr marT="73152" marB="73152" anchor="ctr"/>
                </a:tc>
                <a:tc>
                  <a:txBody>
                    <a:bodyPr/>
                    <a:lstStyle/>
                    <a:p>
                      <a:pPr algn="ctr"/>
                      <a:endParaRPr lang="en-US" sz="1600"/>
                    </a:p>
                  </a:txBody>
                  <a:tcPr marT="73152" marB="73152" anchor="ctr"/>
                </a:tc>
                <a:extLst>
                  <a:ext uri="{0D108BD9-81ED-4DB2-BD59-A6C34878D82A}">
                    <a16:rowId xmlns:a16="http://schemas.microsoft.com/office/drawing/2014/main" val="3717887481"/>
                  </a:ext>
                </a:extLst>
              </a:tr>
              <a:tr h="487177">
                <a:tc>
                  <a:txBody>
                    <a:bodyPr/>
                    <a:lstStyle/>
                    <a:p>
                      <a:pPr marL="231775" indent="0" algn="l"/>
                      <a:r>
                        <a:rPr lang="en-US" sz="1600" b="0">
                          <a:solidFill>
                            <a:schemeClr val="tx1"/>
                          </a:solidFill>
                        </a:rPr>
                        <a:t>Dexamethasone</a:t>
                      </a:r>
                    </a:p>
                  </a:txBody>
                  <a:tcPr marT="73152" marB="73152" anchor="ctr"/>
                </a:tc>
                <a:tc>
                  <a:txBody>
                    <a:bodyPr/>
                    <a:lstStyle/>
                    <a:p>
                      <a:pPr algn="ctr"/>
                      <a:r>
                        <a:rPr lang="en-US" sz="1600">
                          <a:solidFill>
                            <a:schemeClr val="tx1"/>
                          </a:solidFill>
                        </a:rPr>
                        <a:t>0</a:t>
                      </a:r>
                    </a:p>
                  </a:txBody>
                  <a:tcPr marT="73152" marB="73152" anchor="ctr"/>
                </a:tc>
                <a:extLst>
                  <a:ext uri="{0D108BD9-81ED-4DB2-BD59-A6C34878D82A}">
                    <a16:rowId xmlns:a16="http://schemas.microsoft.com/office/drawing/2014/main" val="546054785"/>
                  </a:ext>
                </a:extLst>
              </a:tr>
              <a:tr h="487177">
                <a:tc>
                  <a:txBody>
                    <a:bodyPr/>
                    <a:lstStyle/>
                    <a:p>
                      <a:pPr algn="l"/>
                      <a:r>
                        <a:rPr lang="en-US" sz="1600" b="1"/>
                        <a:t>ICANS resolution</a:t>
                      </a:r>
                    </a:p>
                  </a:txBody>
                  <a:tcPr marT="73152" marB="73152" anchor="ctr"/>
                </a:tc>
                <a:tc>
                  <a:txBody>
                    <a:bodyPr/>
                    <a:lstStyle/>
                    <a:p>
                      <a:pPr algn="ctr"/>
                      <a:r>
                        <a:rPr lang="en-US" sz="1600"/>
                        <a:t>2 (100)</a:t>
                      </a:r>
                    </a:p>
                  </a:txBody>
                  <a:tcPr marT="73152" marB="73152" anchor="ctr"/>
                </a:tc>
                <a:extLst>
                  <a:ext uri="{0D108BD9-81ED-4DB2-BD59-A6C34878D82A}">
                    <a16:rowId xmlns:a16="http://schemas.microsoft.com/office/drawing/2014/main" val="3121791486"/>
                  </a:ext>
                </a:extLst>
              </a:tr>
            </a:tbl>
          </a:graphicData>
        </a:graphic>
      </p:graphicFrame>
      <p:graphicFrame>
        <p:nvGraphicFramePr>
          <p:cNvPr id="15" name="Chart 14">
            <a:extLst>
              <a:ext uri="{FF2B5EF4-FFF2-40B4-BE49-F238E27FC236}">
                <a16:creationId xmlns:a16="http://schemas.microsoft.com/office/drawing/2014/main" id="{1E928751-73E9-03B7-3CE9-5DF488D352A6}"/>
              </a:ext>
            </a:extLst>
          </p:cNvPr>
          <p:cNvGraphicFramePr/>
          <p:nvPr/>
        </p:nvGraphicFramePr>
        <p:xfrm>
          <a:off x="6840189" y="1704948"/>
          <a:ext cx="4882548" cy="4051275"/>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2">
            <a:extLst>
              <a:ext uri="{FF2B5EF4-FFF2-40B4-BE49-F238E27FC236}">
                <a16:creationId xmlns:a16="http://schemas.microsoft.com/office/drawing/2014/main" id="{A117E97A-DE49-8B61-D423-CA0B7A867505}"/>
              </a:ext>
            </a:extLst>
          </p:cNvPr>
          <p:cNvSpPr txBox="1">
            <a:spLocks/>
          </p:cNvSpPr>
          <p:nvPr/>
        </p:nvSpPr>
        <p:spPr>
          <a:xfrm>
            <a:off x="430126" y="482600"/>
            <a:ext cx="11687535" cy="414000"/>
          </a:xfrm>
          <a:prstGeom prst="rect">
            <a:avLst/>
          </a:prstGeom>
        </p:spPr>
        <p:txBody>
          <a:bodyPr vert="horz"/>
          <a:lstStyle>
            <a:lvl1pPr algn="l" defTabSz="342900" rtl="0" eaLnBrk="1" latinLnBrk="0" hangingPunct="1">
              <a:lnSpc>
                <a:spcPts val="2250"/>
              </a:lnSpc>
              <a:spcBef>
                <a:spcPct val="0"/>
              </a:spcBef>
              <a:buNone/>
              <a:defRPr lang="en-GB" sz="2400" b="1" kern="1200" baseline="0" noProof="0" dirty="0">
                <a:solidFill>
                  <a:schemeClr val="tx2"/>
                </a:solidFill>
                <a:latin typeface="Arial" pitchFamily="34" charset="0"/>
                <a:ea typeface="+mj-ea"/>
                <a:cs typeface="Arial" pitchFamily="34" charset="0"/>
              </a:defRPr>
            </a:lvl1pPr>
          </a:lstStyle>
          <a:p>
            <a:pPr marL="0" marR="0" lvl="0" indent="0" algn="l" defTabSz="457189" rtl="0" eaLnBrk="1" fontAlgn="auto" latinLnBrk="0" hangingPunct="1">
              <a:lnSpc>
                <a:spcPts val="3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Arial" pitchFamily="34" charset="0"/>
                <a:ea typeface="+mj-ea"/>
                <a:cs typeface="Arial" pitchFamily="34" charset="0"/>
              </a:rPr>
              <a:t>Summary of ICANS With 2SUD</a:t>
            </a:r>
          </a:p>
        </p:txBody>
      </p:sp>
      <p:sp>
        <p:nvSpPr>
          <p:cNvPr id="8" name="Text Placeholder 7">
            <a:extLst>
              <a:ext uri="{FF2B5EF4-FFF2-40B4-BE49-F238E27FC236}">
                <a16:creationId xmlns:a16="http://schemas.microsoft.com/office/drawing/2014/main" id="{415B008E-4EE5-18BF-E9BA-8BBD66D38DA1}"/>
              </a:ext>
            </a:extLst>
          </p:cNvPr>
          <p:cNvSpPr txBox="1">
            <a:spLocks/>
          </p:cNvSpPr>
          <p:nvPr/>
        </p:nvSpPr>
        <p:spPr>
          <a:xfrm>
            <a:off x="799298" y="5833111"/>
            <a:ext cx="10663181" cy="742465"/>
          </a:xfrm>
          <a:prstGeom prst="rect">
            <a:avLst/>
          </a:prstGeom>
        </p:spPr>
        <p:txBody>
          <a:bodyPr anchor="b"/>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a</a:t>
            </a:r>
            <a:r>
              <a:rPr kumimoji="0" lang="en-US" sz="1067" b="0" i="0" u="none" strike="noStrike" kern="1200" cap="none" spc="0" normalizeH="0" baseline="0" noProof="0" dirty="0" err="1">
                <a:ln>
                  <a:noFill/>
                </a:ln>
                <a:solidFill>
                  <a:srgbClr val="000000"/>
                </a:solidFill>
                <a:effectLst/>
                <a:uLnTx/>
                <a:uFillTx/>
                <a:latin typeface="Arial"/>
                <a:ea typeface="+mn-ea"/>
                <a:cs typeface="+mn-cs"/>
              </a:rPr>
              <a:t>For</a:t>
            </a:r>
            <a:r>
              <a:rPr kumimoji="0" lang="en-US" sz="1067" b="0" i="0" u="none" strike="noStrike" kern="1200" cap="none" spc="0" normalizeH="0" baseline="0" noProof="0" dirty="0">
                <a:ln>
                  <a:noFill/>
                </a:ln>
                <a:solidFill>
                  <a:srgbClr val="000000"/>
                </a:solidFill>
                <a:effectLst/>
                <a:uLnTx/>
                <a:uFillTx/>
                <a:latin typeface="Arial"/>
                <a:ea typeface="+mn-ea"/>
                <a:cs typeface="+mn-cs"/>
              </a:rPr>
              <a:t> each patient, ICANS events are counted once at the maximum grade reported</a:t>
            </a:r>
          </a:p>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b</a:t>
            </a:r>
            <a:r>
              <a:rPr kumimoji="0" lang="en-US" sz="1067" b="0" i="0" u="none" strike="noStrike" kern="1200" cap="none" spc="0" normalizeH="0" baseline="0" noProof="0" dirty="0" err="1">
                <a:ln>
                  <a:noFill/>
                </a:ln>
                <a:solidFill>
                  <a:srgbClr val="000000"/>
                </a:solidFill>
                <a:effectLst/>
                <a:uLnTx/>
                <a:uFillTx/>
                <a:latin typeface="Arial"/>
                <a:ea typeface="+mn-ea"/>
                <a:cs typeface="+mn-cs"/>
              </a:rPr>
              <a:t>From</a:t>
            </a:r>
            <a:r>
              <a:rPr kumimoji="0" lang="en-US" sz="1067" b="0" i="0" u="none" strike="noStrike" kern="1200" cap="none" spc="0" normalizeH="0" baseline="0" noProof="0" dirty="0">
                <a:ln>
                  <a:noFill/>
                </a:ln>
                <a:solidFill>
                  <a:srgbClr val="000000"/>
                </a:solidFill>
                <a:effectLst/>
                <a:uLnTx/>
                <a:uFillTx/>
                <a:latin typeface="Arial"/>
                <a:ea typeface="+mn-ea"/>
                <a:cs typeface="+mn-cs"/>
              </a:rPr>
              <a:t> time of infusion to ICANS</a:t>
            </a:r>
          </a:p>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1067" b="0" i="0" u="none" strike="noStrike" kern="1200" cap="none" spc="0" normalizeH="0" baseline="30000" noProof="0" dirty="0" err="1">
                <a:ln>
                  <a:noFill/>
                </a:ln>
                <a:solidFill>
                  <a:srgbClr val="000000"/>
                </a:solidFill>
                <a:effectLst/>
                <a:uLnTx/>
                <a:uFillTx/>
                <a:latin typeface="Arial"/>
                <a:ea typeface="+mn-ea"/>
                <a:cs typeface="+mn-cs"/>
              </a:rPr>
              <a:t>c</a:t>
            </a:r>
            <a:r>
              <a:rPr kumimoji="0" lang="en-US" sz="1067" b="0" i="0" u="none" strike="noStrike" kern="1200" cap="none" spc="0" normalizeH="0" baseline="0" noProof="0" dirty="0" err="1">
                <a:ln>
                  <a:noFill/>
                </a:ln>
                <a:solidFill>
                  <a:srgbClr val="000000"/>
                </a:solidFill>
                <a:effectLst/>
                <a:uLnTx/>
                <a:uFillTx/>
                <a:latin typeface="Arial"/>
                <a:ea typeface="+mn-ea"/>
                <a:cs typeface="+mn-cs"/>
              </a:rPr>
              <a:t>Data</a:t>
            </a:r>
            <a:r>
              <a:rPr kumimoji="0" lang="en-US" sz="1067" b="0" i="0" u="none" strike="noStrike" kern="1200" cap="none" spc="0" normalizeH="0" baseline="0" noProof="0" dirty="0">
                <a:ln>
                  <a:noFill/>
                </a:ln>
                <a:solidFill>
                  <a:srgbClr val="000000"/>
                </a:solidFill>
                <a:effectLst/>
                <a:uLnTx/>
                <a:uFillTx/>
                <a:latin typeface="Arial"/>
                <a:ea typeface="+mn-ea"/>
                <a:cs typeface="+mn-cs"/>
              </a:rPr>
              <a:t> include doses administered per protocol dose and schedule</a:t>
            </a:r>
          </a:p>
        </p:txBody>
      </p:sp>
      <p:sp>
        <p:nvSpPr>
          <p:cNvPr id="13" name="Rectangle 12">
            <a:extLst>
              <a:ext uri="{FF2B5EF4-FFF2-40B4-BE49-F238E27FC236}">
                <a16:creationId xmlns:a16="http://schemas.microsoft.com/office/drawing/2014/main" id="{A7F19DF6-9A18-6D85-21F1-7BBE9A430124}"/>
              </a:ext>
            </a:extLst>
          </p:cNvPr>
          <p:cNvSpPr/>
          <p:nvPr/>
        </p:nvSpPr>
        <p:spPr>
          <a:xfrm>
            <a:off x="6555187" y="1244601"/>
            <a:ext cx="5181731" cy="45508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mn-cs"/>
              </a:rPr>
              <a:t>Frequency and grade of ICANS events</a:t>
            </a:r>
            <a:endParaRPr kumimoji="0" lang="en-US" sz="1800" b="1"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790880F6-7132-B0CB-DB70-566F7651297F}"/>
              </a:ext>
            </a:extLst>
          </p:cNvPr>
          <p:cNvSpPr txBox="1"/>
          <p:nvPr/>
        </p:nvSpPr>
        <p:spPr>
          <a:xfrm rot="16200000">
            <a:off x="5027010" y="3494847"/>
            <a:ext cx="3405169" cy="318100"/>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a:ln>
                  <a:noFill/>
                </a:ln>
                <a:solidFill>
                  <a:srgbClr val="3F4444"/>
                </a:solidFill>
                <a:effectLst/>
                <a:uLnTx/>
                <a:uFillTx/>
                <a:latin typeface="Arial"/>
                <a:ea typeface="+mn-ea"/>
                <a:cs typeface="+mn-cs"/>
              </a:rPr>
              <a:t>Events, %</a:t>
            </a:r>
          </a:p>
        </p:txBody>
      </p:sp>
      <p:sp>
        <p:nvSpPr>
          <p:cNvPr id="2" name="TextBox 1">
            <a:extLst>
              <a:ext uri="{FF2B5EF4-FFF2-40B4-BE49-F238E27FC236}">
                <a16:creationId xmlns:a16="http://schemas.microsoft.com/office/drawing/2014/main" id="{40FBACD4-D676-F93C-E2BB-653D4FD3E08C}"/>
              </a:ext>
            </a:extLst>
          </p:cNvPr>
          <p:cNvSpPr txBox="1"/>
          <p:nvPr/>
        </p:nvSpPr>
        <p:spPr>
          <a:xfrm>
            <a:off x="0" y="6581001"/>
            <a:ext cx="264437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Hou et al. ASH 2025;Abstract 1005</a:t>
            </a:r>
          </a:p>
        </p:txBody>
      </p:sp>
    </p:spTree>
    <p:extLst>
      <p:ext uri="{BB962C8B-B14F-4D97-AF65-F5344CB8AC3E}">
        <p14:creationId xmlns:p14="http://schemas.microsoft.com/office/powerpoint/2010/main" val="36374960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DDCFC24E-4842-4103-A711-586272692B29}"/>
              </a:ext>
            </a:extLst>
          </p:cNvPr>
          <p:cNvSpPr txBox="1">
            <a:spLocks/>
          </p:cNvSpPr>
          <p:nvPr/>
        </p:nvSpPr>
        <p:spPr>
          <a:xfrm>
            <a:off x="558800" y="876999"/>
            <a:ext cx="11074400" cy="5583684"/>
          </a:xfrm>
          <a:prstGeom prst="rect">
            <a:avLst/>
          </a:prstGeom>
        </p:spPr>
        <p:txBody>
          <a:bodyPr lIns="121920" tIns="60960" rIns="121920" bIns="60960" anchor="ct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09026" marR="0" lvl="0" indent="-309026" algn="l" defTabSz="457189" rtl="0" eaLnBrk="1" fontAlgn="auto" latinLnBrk="0" hangingPunct="1">
              <a:lnSpc>
                <a:spcPct val="100000"/>
              </a:lnSpc>
              <a:spcBef>
                <a:spcPts val="0"/>
              </a:spcBef>
              <a:spcAft>
                <a:spcPts val="2133"/>
              </a:spcAft>
              <a:buClr>
                <a:srgbClr val="830051"/>
              </a:buClr>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mn-ea"/>
                <a:cs typeface="+mn-cs"/>
              </a:rPr>
              <a:t>Surovatamig treatment is well tolerated and leads to durable responses in patients with heavily pretreated R/R FL, including those with prior exposure to CD19 CAR T or CD20 TCEs</a:t>
            </a:r>
          </a:p>
          <a:p>
            <a:pPr marL="309026" marR="0" lvl="0" indent="-309026" algn="l" defTabSz="457189" rtl="0" eaLnBrk="1" fontAlgn="auto" latinLnBrk="0" hangingPunct="1">
              <a:lnSpc>
                <a:spcPct val="100000"/>
              </a:lnSpc>
              <a:spcBef>
                <a:spcPts val="0"/>
              </a:spcBef>
              <a:spcAft>
                <a:spcPts val="2133"/>
              </a:spcAft>
              <a:buClr>
                <a:srgbClr val="830051"/>
              </a:buClr>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CR rate of 92% in R/R FL at target doses ≥2.4 mg</a:t>
            </a:r>
          </a:p>
          <a:p>
            <a:pPr marL="309026" marR="0" lvl="0" indent="-309026" algn="l" defTabSz="457189" rtl="0" eaLnBrk="1" fontAlgn="auto" latinLnBrk="0" hangingPunct="1">
              <a:lnSpc>
                <a:spcPct val="100000"/>
              </a:lnSpc>
              <a:spcBef>
                <a:spcPts val="0"/>
              </a:spcBef>
              <a:spcAft>
                <a:spcPts val="2133"/>
              </a:spcAft>
              <a:buClr>
                <a:srgbClr val="830051"/>
              </a:buClr>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Times New Roman" panose="02020603050405020304" pitchFamily="18" charset="0"/>
                <a:cs typeface="Arial"/>
              </a:rPr>
              <a:t>95% of MRD-evaluable patients with CR achieved undetectable MRD</a:t>
            </a:r>
          </a:p>
          <a:p>
            <a:pPr marL="309026" marR="0" lvl="0" indent="-309026" algn="l" defTabSz="457189" rtl="0" eaLnBrk="1" fontAlgn="auto" latinLnBrk="0" hangingPunct="1">
              <a:lnSpc>
                <a:spcPct val="100000"/>
              </a:lnSpc>
              <a:spcBef>
                <a:spcPts val="0"/>
              </a:spcBef>
              <a:spcAft>
                <a:spcPts val="2133"/>
              </a:spcAft>
              <a:buClr>
                <a:srgbClr val="830051"/>
              </a:buClr>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mn-ea"/>
                <a:cs typeface="+mn-cs"/>
              </a:rPr>
              <a:t>All CRS and ICANS events were low grade with 2SUD</a:t>
            </a:r>
          </a:p>
          <a:p>
            <a:pPr marL="309026" marR="0" lvl="0" indent="-309026" algn="l" defTabSz="457189" rtl="0" eaLnBrk="1" fontAlgn="auto" latinLnBrk="0" hangingPunct="1">
              <a:lnSpc>
                <a:spcPct val="100000"/>
              </a:lnSpc>
              <a:spcBef>
                <a:spcPts val="0"/>
              </a:spcBef>
              <a:spcAft>
                <a:spcPts val="2133"/>
              </a:spcAft>
              <a:buClr>
                <a:srgbClr val="830051"/>
              </a:buClr>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Arial"/>
                <a:ea typeface="+mn-ea"/>
                <a:cs typeface="+mn-cs"/>
              </a:rPr>
              <a:t>Phase 2 and 3 trials of surovatamig in R/R FL and treatment-naive FL are underway (NCT06526793 and NCT06549595, respectively)</a:t>
            </a:r>
          </a:p>
        </p:txBody>
      </p:sp>
      <p:sp>
        <p:nvSpPr>
          <p:cNvPr id="3" name="Title 2"/>
          <p:cNvSpPr>
            <a:spLocks noGrp="1"/>
          </p:cNvSpPr>
          <p:nvPr>
            <p:ph type="title"/>
          </p:nvPr>
        </p:nvSpPr>
        <p:spPr/>
        <p:txBody>
          <a:bodyPr/>
          <a:lstStyle/>
          <a:p>
            <a:r>
              <a:rPr lang="en-US" dirty="0">
                <a:solidFill>
                  <a:srgbClr val="C00000"/>
                </a:solidFill>
              </a:rPr>
              <a:t>Conclusions</a:t>
            </a:r>
            <a:endParaRPr lang="en-US" strike="sngStrike" dirty="0">
              <a:solidFill>
                <a:srgbClr val="C00000"/>
              </a:solidFill>
            </a:endParaRPr>
          </a:p>
        </p:txBody>
      </p:sp>
    </p:spTree>
    <p:extLst>
      <p:ext uri="{BB962C8B-B14F-4D97-AF65-F5344CB8AC3E}">
        <p14:creationId xmlns:p14="http://schemas.microsoft.com/office/powerpoint/2010/main" val="2438903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04E02-000D-9D78-8950-966E5FE372B6}"/>
              </a:ext>
            </a:extLst>
          </p:cNvPr>
          <p:cNvSpPr>
            <a:spLocks noGrp="1"/>
          </p:cNvSpPr>
          <p:nvPr>
            <p:ph type="title"/>
          </p:nvPr>
        </p:nvSpPr>
        <p:spPr>
          <a:xfrm>
            <a:off x="1851378" y="365125"/>
            <a:ext cx="9810044" cy="1325563"/>
          </a:xfrm>
        </p:spPr>
        <p:txBody>
          <a:bodyPr>
            <a:normAutofit/>
          </a:bodyPr>
          <a:lstStyle/>
          <a:p>
            <a:r>
              <a:rPr lang="en-US" sz="3600" dirty="0"/>
              <a:t>Dr </a:t>
            </a:r>
            <a:r>
              <a:rPr lang="en-US" sz="3600" dirty="0" err="1"/>
              <a:t>Matasar</a:t>
            </a:r>
            <a:r>
              <a:rPr lang="en-US" sz="3600" dirty="0"/>
              <a:t> Case Presentation: </a:t>
            </a:r>
            <a:br>
              <a:rPr lang="en-US" sz="3600" dirty="0"/>
            </a:br>
            <a:r>
              <a:rPr lang="en-US" sz="3600" dirty="0"/>
              <a:t>57-year-old man</a:t>
            </a:r>
          </a:p>
        </p:txBody>
      </p:sp>
      <p:sp>
        <p:nvSpPr>
          <p:cNvPr id="3" name="Content Placeholder 2">
            <a:extLst>
              <a:ext uri="{FF2B5EF4-FFF2-40B4-BE49-F238E27FC236}">
                <a16:creationId xmlns:a16="http://schemas.microsoft.com/office/drawing/2014/main" id="{15570B6B-96A9-77E2-BDF4-C5577FE423E5}"/>
              </a:ext>
            </a:extLst>
          </p:cNvPr>
          <p:cNvSpPr>
            <a:spLocks noGrp="1"/>
          </p:cNvSpPr>
          <p:nvPr>
            <p:ph idx="1"/>
          </p:nvPr>
        </p:nvSpPr>
        <p:spPr/>
        <p:txBody>
          <a:bodyPr/>
          <a:lstStyle/>
          <a:p>
            <a:pPr>
              <a:lnSpc>
                <a:spcPct val="100000"/>
              </a:lnSpc>
            </a:pPr>
            <a:r>
              <a:rPr lang="en-US" dirty="0"/>
              <a:t>57-year-old man without major medical history, competitive </a:t>
            </a:r>
            <a:r>
              <a:rPr lang="en-US" dirty="0" err="1"/>
              <a:t>rucker</a:t>
            </a:r>
            <a:r>
              <a:rPr lang="en-US" dirty="0"/>
              <a:t>, diagnosed with Gr3BFL in 2022, treated with RCHOPx6, achieving a PR, bx confirmed 3BFL. Treated with 2L </a:t>
            </a:r>
            <a:r>
              <a:rPr lang="en-US" dirty="0" err="1"/>
              <a:t>lisocel</a:t>
            </a:r>
            <a:r>
              <a:rPr lang="en-US" dirty="0"/>
              <a:t> without bridging 10/2022, achieving a CR. Relapsed 11/2023 with low-grade FL, CD19+CD20+. PET imaging revealed diffuse lymphadenopathy without variable/high grade FDG avidity. Labwork with normal CBC and LDH, patient reported fatigue that did not limit activities other than competitive sport.</a:t>
            </a:r>
          </a:p>
          <a:p>
            <a:pPr>
              <a:lnSpc>
                <a:spcPct val="100000"/>
              </a:lnSpc>
            </a:pPr>
            <a:endParaRPr lang="en-US" dirty="0"/>
          </a:p>
          <a:p>
            <a:pPr>
              <a:lnSpc>
                <a:spcPct val="100000"/>
              </a:lnSpc>
            </a:pPr>
            <a:r>
              <a:rPr lang="en-US" dirty="0"/>
              <a:t>Presented options including lenalidomide-based treatment, CD20 bispecifics, clinical trial with surovatamig, which he opted for</a:t>
            </a:r>
          </a:p>
        </p:txBody>
      </p:sp>
    </p:spTree>
    <p:extLst>
      <p:ext uri="{BB962C8B-B14F-4D97-AF65-F5344CB8AC3E}">
        <p14:creationId xmlns:p14="http://schemas.microsoft.com/office/powerpoint/2010/main" val="2752674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E2CFD-BC7F-9F0B-232B-D0A827E283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A59B04-EFE6-923D-5935-2C0F08B0E72F}"/>
              </a:ext>
            </a:extLst>
          </p:cNvPr>
          <p:cNvSpPr>
            <a:spLocks noGrp="1"/>
          </p:cNvSpPr>
          <p:nvPr>
            <p:ph idx="1"/>
          </p:nvPr>
        </p:nvSpPr>
        <p:spPr/>
        <p:txBody>
          <a:bodyPr/>
          <a:lstStyle/>
          <a:p>
            <a:pPr>
              <a:lnSpc>
                <a:spcPct val="100000"/>
              </a:lnSpc>
            </a:pPr>
            <a:r>
              <a:rPr lang="en-US" dirty="0"/>
              <a:t>Pt selected clinical trial participation with surovatamig, started February 2024. Tolerated SUD without CRS/ICANS, achieved CR at first restaging. Completed 24 cycles January of 2026, ongoing CR off treatment</a:t>
            </a:r>
          </a:p>
          <a:p>
            <a:pPr>
              <a:lnSpc>
                <a:spcPct val="100000"/>
              </a:lnSpc>
            </a:pPr>
            <a:endParaRPr lang="en-US" dirty="0"/>
          </a:p>
        </p:txBody>
      </p:sp>
      <p:pic>
        <p:nvPicPr>
          <p:cNvPr id="5" name="Picture 4">
            <a:extLst>
              <a:ext uri="{FF2B5EF4-FFF2-40B4-BE49-F238E27FC236}">
                <a16:creationId xmlns:a16="http://schemas.microsoft.com/office/drawing/2014/main" id="{01008604-FF7C-96C2-8E4B-85F12A58ECE6}"/>
              </a:ext>
            </a:extLst>
          </p:cNvPr>
          <p:cNvPicPr>
            <a:picLocks noChangeAspect="1"/>
          </p:cNvPicPr>
          <p:nvPr/>
        </p:nvPicPr>
        <p:blipFill>
          <a:blip r:embed="rId3"/>
          <a:stretch>
            <a:fillRect/>
          </a:stretch>
        </p:blipFill>
        <p:spPr>
          <a:xfrm>
            <a:off x="1851109" y="3321612"/>
            <a:ext cx="4454956" cy="2711900"/>
          </a:xfrm>
          <a:prstGeom prst="rect">
            <a:avLst/>
          </a:prstGeom>
        </p:spPr>
      </p:pic>
      <p:pic>
        <p:nvPicPr>
          <p:cNvPr id="7" name="Picture 6">
            <a:extLst>
              <a:ext uri="{FF2B5EF4-FFF2-40B4-BE49-F238E27FC236}">
                <a16:creationId xmlns:a16="http://schemas.microsoft.com/office/drawing/2014/main" id="{6BE275DB-5F80-B9FF-7EE3-1A6F0F9D1EE1}"/>
              </a:ext>
            </a:extLst>
          </p:cNvPr>
          <p:cNvPicPr>
            <a:picLocks noChangeAspect="1"/>
          </p:cNvPicPr>
          <p:nvPr/>
        </p:nvPicPr>
        <p:blipFill>
          <a:blip r:embed="rId4"/>
          <a:stretch>
            <a:fillRect/>
          </a:stretch>
        </p:blipFill>
        <p:spPr>
          <a:xfrm>
            <a:off x="6655693" y="3321612"/>
            <a:ext cx="4483559" cy="2711900"/>
          </a:xfrm>
          <a:prstGeom prst="rect">
            <a:avLst/>
          </a:prstGeom>
        </p:spPr>
      </p:pic>
      <p:sp>
        <p:nvSpPr>
          <p:cNvPr id="8" name="Title 1">
            <a:extLst>
              <a:ext uri="{FF2B5EF4-FFF2-40B4-BE49-F238E27FC236}">
                <a16:creationId xmlns:a16="http://schemas.microsoft.com/office/drawing/2014/main" id="{CBF53363-C3C2-7D76-4F83-1A2AED1683E8}"/>
              </a:ext>
            </a:extLst>
          </p:cNvPr>
          <p:cNvSpPr>
            <a:spLocks noGrp="1"/>
          </p:cNvSpPr>
          <p:nvPr>
            <p:ph type="title"/>
          </p:nvPr>
        </p:nvSpPr>
        <p:spPr>
          <a:xfrm>
            <a:off x="1851378" y="365125"/>
            <a:ext cx="9810044" cy="1325563"/>
          </a:xfrm>
        </p:spPr>
        <p:txBody>
          <a:bodyPr>
            <a:normAutofit fontScale="90000"/>
          </a:bodyPr>
          <a:lstStyle/>
          <a:p>
            <a:r>
              <a:rPr lang="en-US" sz="3600" dirty="0"/>
              <a:t>Dr </a:t>
            </a:r>
            <a:r>
              <a:rPr lang="en-US" sz="3600" dirty="0" err="1"/>
              <a:t>Matasar</a:t>
            </a:r>
            <a:r>
              <a:rPr lang="en-US" sz="3600" dirty="0"/>
              <a:t> Case Presentation: 57-year-old man</a:t>
            </a:r>
            <a:br>
              <a:rPr lang="en-US" sz="3600" dirty="0"/>
            </a:br>
            <a:r>
              <a:rPr lang="en-US" sz="3600" dirty="0"/>
              <a:t>(continued)</a:t>
            </a:r>
          </a:p>
        </p:txBody>
      </p:sp>
    </p:spTree>
    <p:extLst>
      <p:ext uri="{BB962C8B-B14F-4D97-AF65-F5344CB8AC3E}">
        <p14:creationId xmlns:p14="http://schemas.microsoft.com/office/powerpoint/2010/main" val="23257862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2BD7E-F501-CB9E-9369-2412B73F854B}"/>
              </a:ext>
            </a:extLst>
          </p:cNvPr>
          <p:cNvSpPr>
            <a:spLocks noGrp="1"/>
          </p:cNvSpPr>
          <p:nvPr>
            <p:ph type="title"/>
          </p:nvPr>
        </p:nvSpPr>
        <p:spPr>
          <a:xfrm>
            <a:off x="1957588" y="2668062"/>
            <a:ext cx="9396211" cy="1325563"/>
          </a:xfrm>
        </p:spPr>
        <p:txBody>
          <a:bodyPr/>
          <a:lstStyle/>
          <a:p>
            <a:r>
              <a:rPr lang="en-US" dirty="0"/>
              <a:t>Surovatamig in FL – Next steps</a:t>
            </a:r>
          </a:p>
        </p:txBody>
      </p:sp>
    </p:spTree>
    <p:extLst>
      <p:ext uri="{BB962C8B-B14F-4D97-AF65-F5344CB8AC3E}">
        <p14:creationId xmlns:p14="http://schemas.microsoft.com/office/powerpoint/2010/main" val="323689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A43A61E0-91A4-4B7F-69CC-5893BFC1D1D7}"/>
              </a:ext>
            </a:extLst>
          </p:cNvPr>
          <p:cNvSpPr txBox="1">
            <a:spLocks/>
          </p:cNvSpPr>
          <p:nvPr/>
        </p:nvSpPr>
        <p:spPr>
          <a:xfrm>
            <a:off x="211687" y="5910013"/>
            <a:ext cx="10141071" cy="729386"/>
          </a:xfrm>
          <a:prstGeom prst="rect">
            <a:avLst/>
          </a:prstGeom>
          <a:ln w="19050">
            <a:solidFill>
              <a:schemeClr val="tx1"/>
            </a:solidFill>
          </a:ln>
        </p:spPr>
        <p:txBody>
          <a:bodyPr vert="horz" lIns="0" tIns="0" rIns="0" bIns="72000" rtlCol="0" anchor="b" anchorCtr="0">
            <a:noAutofit/>
          </a:bodyPr>
          <a:lstStyle>
            <a:lvl1pPr indent="0" algn="ctr">
              <a:lnSpc>
                <a:spcPct val="100000"/>
              </a:lnSpc>
              <a:spcBef>
                <a:spcPts val="600"/>
              </a:spcBef>
              <a:spcAft>
                <a:spcPts val="300"/>
              </a:spcAft>
              <a:buFont typeface="Arial" panose="020B0604020202020204" pitchFamily="34" charset="0"/>
              <a:buNone/>
              <a:defRPr sz="2000" b="1"/>
            </a:lvl1pPr>
            <a:lvl2pPr marL="460800" marR="0" indent="-228600" fontAlgn="auto">
              <a:lnSpc>
                <a:spcPct val="100000"/>
              </a:lnSpc>
              <a:spcBef>
                <a:spcPts val="0"/>
              </a:spcBef>
              <a:spcAft>
                <a:spcPts val="800"/>
              </a:spcAft>
              <a:buClrTx/>
              <a:buSzPct val="100000"/>
              <a:buFont typeface="Arial" panose="020B0604020202020204" pitchFamily="34" charset="0"/>
              <a:buChar char="•"/>
              <a:tabLst/>
              <a:defRPr lang="en-US" sz="2400" dirty="0"/>
            </a:lvl2pPr>
            <a:lvl3pPr marL="691200" indent="-228600">
              <a:lnSpc>
                <a:spcPct val="100000"/>
              </a:lnSpc>
              <a:spcBef>
                <a:spcPts val="0"/>
              </a:spcBef>
              <a:spcAft>
                <a:spcPts val="800"/>
              </a:spcAft>
              <a:buClrTx/>
              <a:buSzPct val="100000"/>
              <a:buFont typeface="Arial" panose="020B0604020202020204" pitchFamily="34" charset="0"/>
              <a:buChar char="•"/>
              <a:defRPr sz="2000"/>
            </a:lvl3pPr>
            <a:lvl4pPr marL="921600" indent="-228600">
              <a:lnSpc>
                <a:spcPct val="100000"/>
              </a:lnSpc>
              <a:spcBef>
                <a:spcPts val="0"/>
              </a:spcBef>
              <a:spcAft>
                <a:spcPts val="800"/>
              </a:spcAft>
              <a:buClrTx/>
              <a:buSzPct val="100000"/>
              <a:buFont typeface="Arial" panose="020B0604020202020204" pitchFamily="34" charset="0"/>
              <a:buChar char="•"/>
              <a:defRPr lang="en-US" sz="2000" dirty="0" smtClean="0"/>
            </a:lvl4pPr>
            <a:lvl5pPr marL="1152000" indent="-228600">
              <a:lnSpc>
                <a:spcPct val="100000"/>
              </a:lnSpc>
              <a:spcBef>
                <a:spcPts val="0"/>
              </a:spcBef>
              <a:spcAft>
                <a:spcPts val="800"/>
              </a:spcAft>
              <a:buClrTx/>
              <a:buSzPct val="100000"/>
              <a:buFont typeface="Arial" panose="020B0604020202020204" pitchFamily="34" charset="0"/>
              <a:buChar char="•"/>
              <a:defRPr sz="20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600"/>
              </a:spcBef>
              <a:spcAft>
                <a:spcPts val="300"/>
              </a:spcAft>
              <a:buClrTx/>
              <a:buSzTx/>
              <a:buFont typeface="Arial" panose="020B0604020202020204" pitchFamily="34" charset="0"/>
              <a:buNone/>
              <a:tabLst/>
              <a:defRPr/>
            </a:pPr>
            <a:endParaRPr kumimoji="0" lang="en-US" sz="20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600"/>
              </a:spcBef>
              <a:spcAft>
                <a:spcPts val="30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Aptos" panose="02110004020202020204"/>
                <a:ea typeface="+mn-ea"/>
                <a:cs typeface="+mn-cs"/>
              </a:rPr>
              <a:t>Dual targeting: has potential to lead to </a:t>
            </a:r>
            <a:r>
              <a:rPr kumimoji="0" lang="en-US" sz="2000" b="1" i="0" u="none" strike="noStrike" kern="1200" cap="none" spc="0" normalizeH="0" baseline="0" noProof="0">
                <a:ln>
                  <a:noFill/>
                </a:ln>
                <a:solidFill>
                  <a:srgbClr val="9E2121"/>
                </a:solidFill>
                <a:effectLst/>
                <a:uLnTx/>
                <a:uFillTx/>
                <a:latin typeface="Aptos" panose="02110004020202020204"/>
                <a:ea typeface="+mn-ea"/>
                <a:cs typeface="+mn-cs"/>
              </a:rPr>
              <a:t>deeper and longer remissions </a:t>
            </a:r>
            <a:r>
              <a:rPr kumimoji="0" lang="en-US" sz="2000" b="1" i="0" u="none" strike="noStrike" kern="1200" cap="none" spc="0" normalizeH="0" baseline="0" noProof="0">
                <a:ln>
                  <a:noFill/>
                </a:ln>
                <a:solidFill>
                  <a:prstClr val="black"/>
                </a:solidFill>
                <a:effectLst/>
                <a:uLnTx/>
                <a:uFillTx/>
                <a:latin typeface="Aptos" panose="02110004020202020204"/>
                <a:ea typeface="+mn-ea"/>
                <a:cs typeface="+mn-cs"/>
              </a:rPr>
              <a:t>in B-cell malignancies</a:t>
            </a:r>
          </a:p>
        </p:txBody>
      </p:sp>
      <p:graphicFrame>
        <p:nvGraphicFramePr>
          <p:cNvPr id="7" name="Object 6" hidden="1">
            <a:extLst>
              <a:ext uri="{FF2B5EF4-FFF2-40B4-BE49-F238E27FC236}">
                <a16:creationId xmlns:a16="http://schemas.microsoft.com/office/drawing/2014/main" id="{193CE016-FB09-6560-E1F3-B0E437786D0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53" imgH="353" progId="TCLayout.ActiveDocument.1">
                  <p:embed/>
                </p:oleObj>
              </mc:Choice>
              <mc:Fallback>
                <p:oleObj name="think-cell Slide" r:id="rId6" imgW="353" imgH="353" progId="TCLayout.ActiveDocument.1">
                  <p:embed/>
                  <p:pic>
                    <p:nvPicPr>
                      <p:cNvPr id="7" name="Object 6" hidden="1">
                        <a:extLst>
                          <a:ext uri="{FF2B5EF4-FFF2-40B4-BE49-F238E27FC236}">
                            <a16:creationId xmlns:a16="http://schemas.microsoft.com/office/drawing/2014/main" id="{193CE016-FB09-6560-E1F3-B0E437786D0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8" name="Title 6">
            <a:extLst>
              <a:ext uri="{FF2B5EF4-FFF2-40B4-BE49-F238E27FC236}">
                <a16:creationId xmlns:a16="http://schemas.microsoft.com/office/drawing/2014/main" id="{44D44504-28F4-D02C-4D2F-5666D148B013}"/>
              </a:ext>
            </a:extLst>
          </p:cNvPr>
          <p:cNvSpPr txBox="1">
            <a:spLocks/>
          </p:cNvSpPr>
          <p:nvPr/>
        </p:nvSpPr>
        <p:spPr>
          <a:xfrm>
            <a:off x="322215" y="256058"/>
            <a:ext cx="11376025" cy="1007427"/>
          </a:xfrm>
          <a:prstGeom prst="rect">
            <a:avLst/>
          </a:prstGeom>
        </p:spPr>
        <p:txBody>
          <a:bodyPr vert="horz" lIns="0" tIns="0" rIns="0" bIns="0" rtlCol="0" anchor="t">
            <a:normAutofit fontScale="97500"/>
          </a:bodyPr>
          <a:lstStyle>
            <a:defPPr>
              <a:defRPr lang="en-US"/>
            </a:defPPr>
            <a:lvl1pPr>
              <a:lnSpc>
                <a:spcPct val="100000"/>
              </a:lnSpc>
              <a:spcBef>
                <a:spcPct val="0"/>
              </a:spcBef>
              <a:buNone/>
              <a:defRPr sz="3600" b="1">
                <a:solidFill>
                  <a:schemeClr val="accent1"/>
                </a:solidFill>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C00000"/>
                </a:solidFill>
                <a:effectLst/>
                <a:uLnTx/>
                <a:uFillTx/>
                <a:latin typeface="Aptos" panose="02110004020202020204"/>
                <a:ea typeface="+mj-ea"/>
                <a:cs typeface="+mj-cs"/>
              </a:rPr>
              <a:t>Combination of Surovatamig + Rituximab: Rationale</a:t>
            </a:r>
            <a:br>
              <a:rPr kumimoji="0" lang="en-GB" sz="3600" b="1" i="0" u="none" strike="noStrike" kern="1200" cap="none" spc="0" normalizeH="0" baseline="0" noProof="0" dirty="0">
                <a:ln>
                  <a:noFill/>
                </a:ln>
                <a:solidFill>
                  <a:srgbClr val="C00000"/>
                </a:solidFill>
                <a:effectLst/>
                <a:uLnTx/>
                <a:uFillTx/>
                <a:latin typeface="Aptos" panose="02110004020202020204"/>
                <a:ea typeface="+mj-ea"/>
                <a:cs typeface="+mj-cs"/>
              </a:rPr>
            </a:br>
            <a:r>
              <a:rPr kumimoji="0" lang="en-GB" sz="3100" b="1" i="0" u="none" strike="noStrike" kern="1200" cap="none" spc="0" normalizeH="0" baseline="0" noProof="0" dirty="0">
                <a:ln>
                  <a:noFill/>
                </a:ln>
                <a:solidFill>
                  <a:srgbClr val="C00000"/>
                </a:solidFill>
                <a:effectLst/>
                <a:uLnTx/>
                <a:uFillTx/>
                <a:latin typeface="Aptos" panose="02110004020202020204"/>
                <a:ea typeface="+mj-ea"/>
                <a:cs typeface="+mj-cs"/>
              </a:rPr>
              <a:t>Dual CD19 + CD20 targeting overcome limitations of CD20</a:t>
            </a:r>
          </a:p>
        </p:txBody>
      </p:sp>
      <p:sp>
        <p:nvSpPr>
          <p:cNvPr id="9" name="Title 1">
            <a:extLst>
              <a:ext uri="{FF2B5EF4-FFF2-40B4-BE49-F238E27FC236}">
                <a16:creationId xmlns:a16="http://schemas.microsoft.com/office/drawing/2014/main" id="{BED00B57-6EAA-03A9-4C60-315913A04371}"/>
              </a:ext>
            </a:extLst>
          </p:cNvPr>
          <p:cNvSpPr txBox="1">
            <a:spLocks/>
          </p:cNvSpPr>
          <p:nvPr/>
        </p:nvSpPr>
        <p:spPr>
          <a:xfrm>
            <a:off x="240461" y="1416299"/>
            <a:ext cx="3683430" cy="2247167"/>
          </a:xfrm>
          <a:prstGeom prst="rect">
            <a:avLst/>
          </a:prstGeom>
        </p:spPr>
        <p:txBody>
          <a:bodyPr vert="horz" lIns="365760" tIns="0" rIns="0" bIns="0" rtlCol="0" anchor="t">
            <a:noAutofit/>
          </a:bodyPr>
          <a:lstStyle>
            <a:defPPr>
              <a:defRPr lang="en-US"/>
            </a:defPPr>
            <a:lvl1pPr marR="0" lvl="0" indent="0" algn="just" fontAlgn="auto">
              <a:lnSpc>
                <a:spcPct val="100000"/>
              </a:lnSpc>
              <a:spcBef>
                <a:spcPct val="0"/>
              </a:spcBef>
              <a:spcAft>
                <a:spcPts val="0"/>
              </a:spcAft>
              <a:buClrTx/>
              <a:buSzTx/>
              <a:buFontTx/>
              <a:buNone/>
              <a:tabLst/>
              <a:defRPr kumimoji="0" b="1" i="0" u="none" strike="noStrike" cap="none" spc="0" normalizeH="0" baseline="0">
                <a:ln>
                  <a:noFill/>
                </a:ln>
                <a:effectLst/>
                <a:uLnTx/>
                <a:uFillTx/>
                <a:latin typeface="Calibri"/>
                <a:ea typeface="+mj-ea"/>
                <a:cs typeface="+mj-cs"/>
              </a:defRPr>
            </a:lvl1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j-ea"/>
                <a:cs typeface="+mj-cs"/>
              </a:rPr>
              <a:t>CD19 is a surface receptor present on neoplastic B cells that has a broader expression than CD20 making it an attractive target for </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j-ea"/>
                <a:cs typeface="+mj-cs"/>
              </a:rPr>
              <a:t>B-cell malignancies.</a:t>
            </a:r>
          </a:p>
          <a:p>
            <a:pPr marL="285750" marR="0" lvl="0" indent="-285750" algn="just" defTabSz="914400" rtl="0" eaLnBrk="1" fontAlgn="auto" latinLnBrk="0" hangingPunct="1">
              <a:lnSpc>
                <a:spcPct val="100000"/>
              </a:lnSpc>
              <a:spcBef>
                <a:spcPct val="0"/>
              </a:spcBef>
              <a:spcAft>
                <a:spcPts val="0"/>
              </a:spcAft>
              <a:buClr>
                <a:prstClr val="black"/>
              </a:buClr>
              <a:buSzPct val="100000"/>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a:ea typeface="+mj-ea"/>
                <a:cs typeface="+mj-cs"/>
              </a:rPr>
              <a:t>Effectiveness of targeting CD19</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j-ea"/>
                <a:cs typeface="+mj-cs"/>
              </a:rPr>
              <a:t>has been validated by CD19 CAR T-</a:t>
            </a:r>
          </a:p>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j-ea"/>
                <a:cs typeface="+mj-cs"/>
              </a:rPr>
              <a:t>cells therapy</a:t>
            </a:r>
          </a:p>
        </p:txBody>
      </p:sp>
      <p:sp>
        <p:nvSpPr>
          <p:cNvPr id="10" name="Flowchart: Connector 9">
            <a:extLst>
              <a:ext uri="{FF2B5EF4-FFF2-40B4-BE49-F238E27FC236}">
                <a16:creationId xmlns:a16="http://schemas.microsoft.com/office/drawing/2014/main" id="{86EB2695-0A51-46CF-10A7-543E8B1B0413}"/>
              </a:ext>
            </a:extLst>
          </p:cNvPr>
          <p:cNvSpPr/>
          <p:nvPr/>
        </p:nvSpPr>
        <p:spPr>
          <a:xfrm>
            <a:off x="211688" y="1490163"/>
            <a:ext cx="338916" cy="321034"/>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a:ea typeface="+mn-ea"/>
                <a:cs typeface="+mn-cs"/>
              </a:rPr>
              <a:t>1</a:t>
            </a:r>
          </a:p>
        </p:txBody>
      </p:sp>
      <p:sp>
        <p:nvSpPr>
          <p:cNvPr id="11" name="Flowchart: Connector 10">
            <a:extLst>
              <a:ext uri="{FF2B5EF4-FFF2-40B4-BE49-F238E27FC236}">
                <a16:creationId xmlns:a16="http://schemas.microsoft.com/office/drawing/2014/main" id="{F6C230E1-9BFB-A8AA-A9CE-29B196FA037E}"/>
              </a:ext>
            </a:extLst>
          </p:cNvPr>
          <p:cNvSpPr/>
          <p:nvPr/>
        </p:nvSpPr>
        <p:spPr>
          <a:xfrm>
            <a:off x="4228136" y="1490163"/>
            <a:ext cx="338916" cy="321034"/>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a:ea typeface="+mn-ea"/>
                <a:cs typeface="+mn-cs"/>
              </a:rPr>
              <a:t>2</a:t>
            </a:r>
          </a:p>
        </p:txBody>
      </p:sp>
      <p:sp>
        <p:nvSpPr>
          <p:cNvPr id="12" name="Title 1">
            <a:extLst>
              <a:ext uri="{FF2B5EF4-FFF2-40B4-BE49-F238E27FC236}">
                <a16:creationId xmlns:a16="http://schemas.microsoft.com/office/drawing/2014/main" id="{B35F6BC5-8A9F-0F60-32D5-741BBAB2FE13}"/>
              </a:ext>
            </a:extLst>
          </p:cNvPr>
          <p:cNvSpPr txBox="1">
            <a:spLocks/>
          </p:cNvSpPr>
          <p:nvPr/>
        </p:nvSpPr>
        <p:spPr>
          <a:xfrm>
            <a:off x="8495128" y="1419758"/>
            <a:ext cx="3266700" cy="618435"/>
          </a:xfrm>
          <a:prstGeom prst="rect">
            <a:avLst/>
          </a:prstGeom>
        </p:spPr>
        <p:txBody>
          <a:bodyPr vert="horz" lIns="365760" tIns="0" rIns="0" bIns="0" rtlCol="0" anchor="t">
            <a:noAutofit/>
          </a:bodyPr>
          <a:lstStyle>
            <a:defPPr>
              <a:defRPr lang="en-US"/>
            </a:defPPr>
            <a:lvl1pPr marR="0" lvl="0" indent="0" fontAlgn="auto">
              <a:lnSpc>
                <a:spcPct val="100000"/>
              </a:lnSpc>
              <a:spcBef>
                <a:spcPct val="0"/>
              </a:spcBef>
              <a:spcAft>
                <a:spcPts val="0"/>
              </a:spcAft>
              <a:buClrTx/>
              <a:buSzTx/>
              <a:buFontTx/>
              <a:buNone/>
              <a:tabLst/>
              <a:defRPr kumimoji="0" b="1" i="0" u="none" strike="noStrike" cap="none" spc="0" normalizeH="0" baseline="0">
                <a:ln>
                  <a:noFill/>
                </a:ln>
                <a:effectLst/>
                <a:uLnTx/>
                <a:uFillTx/>
                <a:latin typeface="Calibri"/>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j-ea"/>
                <a:cs typeface="+mj-cs"/>
              </a:rPr>
              <a:t>CD20 antigen frequently lost</a:t>
            </a:r>
            <a:br>
              <a:rPr kumimoji="0" lang="en-US" sz="1800" b="0" i="0" u="none" strike="noStrike" kern="1200" cap="none" spc="0" normalizeH="0" baseline="0" noProof="0">
                <a:ln>
                  <a:noFill/>
                </a:ln>
                <a:solidFill>
                  <a:prstClr val="black"/>
                </a:solidFill>
                <a:effectLst/>
                <a:uLnTx/>
                <a:uFillTx/>
                <a:latin typeface="Calibri"/>
                <a:ea typeface="+mj-ea"/>
                <a:cs typeface="+mj-cs"/>
              </a:rPr>
            </a:br>
            <a:r>
              <a:rPr kumimoji="0" lang="en-US" sz="1800" b="0" i="0" u="none" strike="noStrike" kern="1200" cap="none" spc="0" normalizeH="0" baseline="0" noProof="0">
                <a:ln>
                  <a:noFill/>
                </a:ln>
                <a:solidFill>
                  <a:prstClr val="black"/>
                </a:solidFill>
                <a:effectLst/>
                <a:uLnTx/>
                <a:uFillTx/>
                <a:latin typeface="Calibri"/>
                <a:ea typeface="+mj-ea"/>
                <a:cs typeface="+mj-cs"/>
              </a:rPr>
              <a:t>after CD20-targeted therapy</a:t>
            </a:r>
          </a:p>
        </p:txBody>
      </p:sp>
      <p:sp>
        <p:nvSpPr>
          <p:cNvPr id="13" name="Flowchart: Connector 12">
            <a:extLst>
              <a:ext uri="{FF2B5EF4-FFF2-40B4-BE49-F238E27FC236}">
                <a16:creationId xmlns:a16="http://schemas.microsoft.com/office/drawing/2014/main" id="{6DE941E3-C3A8-4831-7CD8-339FB66FD79F}"/>
              </a:ext>
            </a:extLst>
          </p:cNvPr>
          <p:cNvSpPr/>
          <p:nvPr/>
        </p:nvSpPr>
        <p:spPr>
          <a:xfrm>
            <a:off x="8306634" y="1490163"/>
            <a:ext cx="338916" cy="321034"/>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a:ea typeface="+mn-ea"/>
                <a:cs typeface="+mn-cs"/>
              </a:rPr>
              <a:t>3</a:t>
            </a:r>
          </a:p>
        </p:txBody>
      </p:sp>
      <p:sp>
        <p:nvSpPr>
          <p:cNvPr id="14" name="Title 1">
            <a:extLst>
              <a:ext uri="{FF2B5EF4-FFF2-40B4-BE49-F238E27FC236}">
                <a16:creationId xmlns:a16="http://schemas.microsoft.com/office/drawing/2014/main" id="{8D60BEFF-167D-8B49-345F-620C8AFA5A5E}"/>
              </a:ext>
            </a:extLst>
          </p:cNvPr>
          <p:cNvSpPr txBox="1">
            <a:spLocks/>
          </p:cNvSpPr>
          <p:nvPr/>
        </p:nvSpPr>
        <p:spPr>
          <a:xfrm>
            <a:off x="4284815" y="1425722"/>
            <a:ext cx="3657600" cy="618435"/>
          </a:xfrm>
          <a:prstGeom prst="rect">
            <a:avLst/>
          </a:prstGeom>
        </p:spPr>
        <p:txBody>
          <a:bodyPr vert="horz" lIns="365760" tIns="0" rIns="0" bIns="0" rtlCol="0" anchor="t">
            <a:noAutofit/>
          </a:bodyPr>
          <a:lstStyle>
            <a:defPPr>
              <a:defRPr lang="en-US"/>
            </a:defPPr>
            <a:lvl1pPr marR="0" lvl="0" indent="0" fontAlgn="auto">
              <a:lnSpc>
                <a:spcPct val="100000"/>
              </a:lnSpc>
              <a:spcBef>
                <a:spcPct val="0"/>
              </a:spcBef>
              <a:spcAft>
                <a:spcPts val="0"/>
              </a:spcAft>
              <a:buClrTx/>
              <a:buSzTx/>
              <a:buFontTx/>
              <a:buNone/>
              <a:tabLst/>
              <a:defRPr kumimoji="0" b="1" i="0" u="none" strike="noStrike" cap="none" spc="0" normalizeH="0" baseline="0">
                <a:ln>
                  <a:noFill/>
                </a:ln>
                <a:effectLst/>
                <a:uLnTx/>
                <a:uFillTx/>
                <a:latin typeface="Calibri"/>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j-ea"/>
                <a:cs typeface="+mj-cs"/>
              </a:rPr>
              <a:t>CD20 antigen expression variable due to tumor heterogeneity</a:t>
            </a:r>
          </a:p>
        </p:txBody>
      </p:sp>
      <p:pic>
        <p:nvPicPr>
          <p:cNvPr id="15" name="Picture 14">
            <a:extLst>
              <a:ext uri="{FF2B5EF4-FFF2-40B4-BE49-F238E27FC236}">
                <a16:creationId xmlns:a16="http://schemas.microsoft.com/office/drawing/2014/main" id="{F6500057-294C-8C15-C2C0-E55D2CC17DB9}"/>
              </a:ext>
            </a:extLst>
          </p:cNvPr>
          <p:cNvPicPr>
            <a:picLocks noChangeAspect="1"/>
          </p:cNvPicPr>
          <p:nvPr/>
        </p:nvPicPr>
        <p:blipFill rotWithShape="1">
          <a:blip r:embed="rId8"/>
          <a:srcRect t="1957"/>
          <a:stretch/>
        </p:blipFill>
        <p:spPr>
          <a:xfrm>
            <a:off x="88231" y="3710266"/>
            <a:ext cx="3843471" cy="1926855"/>
          </a:xfrm>
          <a:prstGeom prst="rect">
            <a:avLst/>
          </a:prstGeom>
        </p:spPr>
      </p:pic>
      <p:sp>
        <p:nvSpPr>
          <p:cNvPr id="16" name="TextBox 15">
            <a:extLst>
              <a:ext uri="{FF2B5EF4-FFF2-40B4-BE49-F238E27FC236}">
                <a16:creationId xmlns:a16="http://schemas.microsoft.com/office/drawing/2014/main" id="{24A5A3C1-6421-A176-B7E8-7606C3430AEC}"/>
              </a:ext>
            </a:extLst>
          </p:cNvPr>
          <p:cNvSpPr txBox="1"/>
          <p:nvPr/>
        </p:nvSpPr>
        <p:spPr>
          <a:xfrm>
            <a:off x="8476092" y="2504624"/>
            <a:ext cx="1381704" cy="830997"/>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effectLst/>
                <a:uLnTx/>
                <a:uFillTx/>
                <a:latin typeface="Calibri" panose="020F0502020204030204" pitchFamily="34" charset="0"/>
                <a:ea typeface="Times New Roman" panose="02020603050405020304" pitchFamily="18"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cs typeface="+mn-cs"/>
              </a:rPr>
              <a:t>11% (7/62) CD20 </a:t>
            </a:r>
            <a:r>
              <a:rPr kumimoji="0" lang="en-US" sz="1600" b="1" i="0" u="sng" strike="noStrike" kern="1200" cap="none" spc="0" normalizeH="0" baseline="0" noProof="0">
                <a:ln>
                  <a:noFill/>
                </a:ln>
                <a:solidFill>
                  <a:prstClr val="black"/>
                </a:solidFill>
                <a:effectLst/>
                <a:uLnTx/>
                <a:uFillTx/>
                <a:latin typeface="Calibri" panose="020F0502020204030204" pitchFamily="34" charset="0"/>
                <a:cs typeface="+mn-cs"/>
              </a:rPr>
              <a:t>LOW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a:ln>
                  <a:noFill/>
                </a:ln>
                <a:solidFill>
                  <a:prstClr val="black"/>
                </a:solidFill>
                <a:effectLst/>
                <a:uLnTx/>
                <a:uFillTx/>
                <a:latin typeface="Calibri" panose="020F0502020204030204" pitchFamily="34" charset="0"/>
                <a:cs typeface="+mn-cs"/>
              </a:rPr>
              <a:t>at baseline</a:t>
            </a:r>
          </a:p>
        </p:txBody>
      </p:sp>
      <p:graphicFrame>
        <p:nvGraphicFramePr>
          <p:cNvPr id="17" name="Chart 16">
            <a:extLst>
              <a:ext uri="{FF2B5EF4-FFF2-40B4-BE49-F238E27FC236}">
                <a16:creationId xmlns:a16="http://schemas.microsoft.com/office/drawing/2014/main" id="{0C4667B8-02F9-748C-1F6A-48FBB91A1B54}"/>
              </a:ext>
            </a:extLst>
          </p:cNvPr>
          <p:cNvGraphicFramePr/>
          <p:nvPr>
            <p:custDataLst>
              <p:tags r:id="rId2"/>
            </p:custDataLst>
          </p:nvPr>
        </p:nvGraphicFramePr>
        <p:xfrm>
          <a:off x="9646538" y="2192079"/>
          <a:ext cx="2205820" cy="1706555"/>
        </p:xfrm>
        <a:graphic>
          <a:graphicData uri="http://schemas.openxmlformats.org/drawingml/2006/chart">
            <c:chart xmlns:c="http://schemas.openxmlformats.org/drawingml/2006/chart" xmlns:r="http://schemas.openxmlformats.org/officeDocument/2006/relationships" r:id="rId9"/>
          </a:graphicData>
        </a:graphic>
      </p:graphicFrame>
      <p:sp>
        <p:nvSpPr>
          <p:cNvPr id="18" name="TextBox 17">
            <a:extLst>
              <a:ext uri="{FF2B5EF4-FFF2-40B4-BE49-F238E27FC236}">
                <a16:creationId xmlns:a16="http://schemas.microsoft.com/office/drawing/2014/main" id="{A7CA1773-68D6-25E4-01A5-AC931CF7E01A}"/>
              </a:ext>
            </a:extLst>
          </p:cNvPr>
          <p:cNvSpPr txBox="1"/>
          <p:nvPr/>
        </p:nvSpPr>
        <p:spPr>
          <a:xfrm>
            <a:off x="10300555" y="2906929"/>
            <a:ext cx="888409" cy="258532"/>
          </a:xfrm>
          <a:prstGeom prst="rect">
            <a:avLst/>
          </a:prstGeom>
          <a:noFill/>
        </p:spPr>
        <p:txBody>
          <a:bodyPr wrap="square" rtlCol="0">
            <a:spAutoFit/>
          </a:bodyPr>
          <a:lstStyle>
            <a:defPPr>
              <a:defRPr lang="en-US"/>
            </a:defPPr>
            <a:lvl1pPr marR="0" lvl="0" indent="0" algn="ctr" fontAlgn="auto">
              <a:lnSpc>
                <a:spcPct val="90000"/>
              </a:lnSpc>
              <a:spcBef>
                <a:spcPts val="0"/>
              </a:spcBef>
              <a:spcAft>
                <a:spcPts val="600"/>
              </a:spcAft>
              <a:buClrTx/>
              <a:buSzTx/>
              <a:buFontTx/>
              <a:buNone/>
              <a:tabLst/>
              <a:defRPr kumimoji="0" sz="1200" b="1" i="0" u="none" strike="noStrike" cap="none" spc="0" normalizeH="0" baseline="0">
                <a:ln>
                  <a:noFill/>
                </a:ln>
                <a:effectLst/>
                <a:uLnTx/>
                <a:uFillTx/>
                <a:latin typeface="Calibri"/>
              </a:defRPr>
            </a:lvl1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r/r DLBCL</a:t>
            </a:r>
          </a:p>
        </p:txBody>
      </p:sp>
      <p:sp>
        <p:nvSpPr>
          <p:cNvPr id="19" name="TextBox 18">
            <a:extLst>
              <a:ext uri="{FF2B5EF4-FFF2-40B4-BE49-F238E27FC236}">
                <a16:creationId xmlns:a16="http://schemas.microsoft.com/office/drawing/2014/main" id="{5D3C5180-EABF-3265-74C9-39DB95634005}"/>
              </a:ext>
            </a:extLst>
          </p:cNvPr>
          <p:cNvSpPr txBox="1"/>
          <p:nvPr/>
        </p:nvSpPr>
        <p:spPr>
          <a:xfrm>
            <a:off x="8479981" y="4936013"/>
            <a:ext cx="1377815" cy="800219"/>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effectLst/>
                <a:uLnTx/>
                <a:uFillTx/>
                <a:latin typeface="Calibri" panose="020F0502020204030204" pitchFamily="34" charset="0"/>
                <a:ea typeface="Times New Roman" panose="02020603050405020304" pitchFamily="18"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cs typeface="+mn-cs"/>
              </a:rPr>
              <a:t>28% (8/29) CD20 </a:t>
            </a:r>
            <a:r>
              <a:rPr kumimoji="0" lang="en-US" sz="1600" b="1" i="0" u="sng" strike="noStrike" kern="1200" cap="none" spc="0" normalizeH="0" baseline="0" noProof="0">
                <a:ln>
                  <a:noFill/>
                </a:ln>
                <a:solidFill>
                  <a:prstClr val="black"/>
                </a:solidFill>
                <a:effectLst/>
                <a:uLnTx/>
                <a:uFillTx/>
                <a:latin typeface="Calibri" panose="020F0502020204030204" pitchFamily="34" charset="0"/>
                <a:cs typeface="+mn-cs"/>
              </a:rPr>
              <a:t>LOST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a:ln>
                  <a:noFill/>
                </a:ln>
                <a:solidFill>
                  <a:prstClr val="black"/>
                </a:solidFill>
                <a:effectLst/>
                <a:uLnTx/>
                <a:uFillTx/>
                <a:latin typeface="Calibri" panose="020F0502020204030204" pitchFamily="34" charset="0"/>
                <a:cs typeface="+mn-cs"/>
              </a:rPr>
              <a:t>at progression</a:t>
            </a:r>
          </a:p>
        </p:txBody>
      </p:sp>
      <p:graphicFrame>
        <p:nvGraphicFramePr>
          <p:cNvPr id="20" name="Chart 19">
            <a:extLst>
              <a:ext uri="{FF2B5EF4-FFF2-40B4-BE49-F238E27FC236}">
                <a16:creationId xmlns:a16="http://schemas.microsoft.com/office/drawing/2014/main" id="{02BBF24E-E1F2-7F71-0C02-112E12D7BCBC}"/>
              </a:ext>
            </a:extLst>
          </p:cNvPr>
          <p:cNvGraphicFramePr/>
          <p:nvPr>
            <p:custDataLst>
              <p:tags r:id="rId3"/>
            </p:custDataLst>
          </p:nvPr>
        </p:nvGraphicFramePr>
        <p:xfrm>
          <a:off x="9646538" y="4427511"/>
          <a:ext cx="2205820" cy="1679668"/>
        </p:xfrm>
        <a:graphic>
          <a:graphicData uri="http://schemas.openxmlformats.org/drawingml/2006/chart">
            <c:chart xmlns:c="http://schemas.openxmlformats.org/drawingml/2006/chart" xmlns:r="http://schemas.openxmlformats.org/officeDocument/2006/relationships" r:id="rId10"/>
          </a:graphicData>
        </a:graphic>
      </p:graphicFrame>
      <p:sp>
        <p:nvSpPr>
          <p:cNvPr id="21" name="TextBox 20">
            <a:extLst>
              <a:ext uri="{FF2B5EF4-FFF2-40B4-BE49-F238E27FC236}">
                <a16:creationId xmlns:a16="http://schemas.microsoft.com/office/drawing/2014/main" id="{A29F2C96-C11D-12A5-302A-CC1F01E5BEFE}"/>
              </a:ext>
            </a:extLst>
          </p:cNvPr>
          <p:cNvSpPr txBox="1"/>
          <p:nvPr/>
        </p:nvSpPr>
        <p:spPr>
          <a:xfrm>
            <a:off x="10300555" y="5128918"/>
            <a:ext cx="888409" cy="258532"/>
          </a:xfrm>
          <a:prstGeom prst="rect">
            <a:avLst/>
          </a:prstGeom>
          <a:noFill/>
        </p:spPr>
        <p:txBody>
          <a:bodyPr wrap="square" rtlCol="0">
            <a:spAutoFit/>
          </a:bodyPr>
          <a:lstStyle>
            <a:defPPr>
              <a:defRPr lang="en-US"/>
            </a:defPPr>
            <a:lvl1pPr marR="0" lvl="0" indent="0" algn="ctr" fontAlgn="auto">
              <a:lnSpc>
                <a:spcPct val="90000"/>
              </a:lnSpc>
              <a:spcBef>
                <a:spcPts val="0"/>
              </a:spcBef>
              <a:spcAft>
                <a:spcPts val="600"/>
              </a:spcAft>
              <a:buClrTx/>
              <a:buSzTx/>
              <a:buFontTx/>
              <a:buNone/>
              <a:tabLst/>
              <a:defRPr kumimoji="0" sz="1200" b="1" i="0" u="none" strike="noStrike" cap="none" spc="0" normalizeH="0" baseline="0">
                <a:ln>
                  <a:noFill/>
                </a:ln>
                <a:effectLst/>
                <a:uLnTx/>
                <a:uFillTx/>
                <a:latin typeface="Calibri"/>
              </a:defRPr>
            </a:lvl1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r/r DLBCL</a:t>
            </a:r>
          </a:p>
        </p:txBody>
      </p:sp>
      <p:sp>
        <p:nvSpPr>
          <p:cNvPr id="22" name="Isosceles Triangle 21">
            <a:extLst>
              <a:ext uri="{FF2B5EF4-FFF2-40B4-BE49-F238E27FC236}">
                <a16:creationId xmlns:a16="http://schemas.microsoft.com/office/drawing/2014/main" id="{309FD3E7-7166-4C4D-F492-89238A441C19}"/>
              </a:ext>
            </a:extLst>
          </p:cNvPr>
          <p:cNvSpPr/>
          <p:nvPr/>
        </p:nvSpPr>
        <p:spPr>
          <a:xfrm rot="10800000">
            <a:off x="10473497" y="4074297"/>
            <a:ext cx="542525" cy="18193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C5B8E5B4-11FA-57DB-4C5D-C20879B63232}"/>
              </a:ext>
            </a:extLst>
          </p:cNvPr>
          <p:cNvSpPr txBox="1"/>
          <p:nvPr/>
        </p:nvSpPr>
        <p:spPr>
          <a:xfrm>
            <a:off x="9115353" y="3910842"/>
            <a:ext cx="1237406" cy="461665"/>
          </a:xfrm>
          <a:prstGeom prst="rect">
            <a:avLst/>
          </a:prstGeom>
          <a:noFill/>
        </p:spPr>
        <p:txBody>
          <a:bodyPr wrap="square" rtlCol="0">
            <a:spAutoFit/>
          </a:bodyPr>
          <a:lstStyle>
            <a:defPPr>
              <a:defRPr lang="en-US"/>
            </a:defPPr>
            <a:lvl1pPr marR="0" lvl="0" indent="0" algn="r" fontAlgn="auto">
              <a:lnSpc>
                <a:spcPct val="100000"/>
              </a:lnSpc>
              <a:spcBef>
                <a:spcPts val="0"/>
              </a:spcBef>
              <a:spcAft>
                <a:spcPts val="600"/>
              </a:spcAft>
              <a:buClrTx/>
              <a:buSzTx/>
              <a:buFontTx/>
              <a:buNone/>
              <a:tabLst/>
              <a:defRPr kumimoji="0" sz="1200" b="1" i="0" u="none" strike="noStrike" cap="none" spc="0" normalizeH="0" baseline="0">
                <a:ln>
                  <a:noFill/>
                </a:ln>
                <a:solidFill>
                  <a:schemeClr val="accent1"/>
                </a:solidFill>
                <a:effectLst/>
                <a:uLnTx/>
                <a:uFillTx/>
                <a:latin typeface="Calibri" panose="020F0502020204030204" pitchFamily="34" charset="0"/>
                <a:ea typeface="Times New Roman" panose="02020603050405020304" pitchFamily="18"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156082"/>
                </a:solidFill>
                <a:effectLst/>
                <a:uLnTx/>
                <a:uFillTx/>
                <a:latin typeface="Calibri" panose="020F0502020204030204" pitchFamily="34" charset="0"/>
                <a:cs typeface="+mn-cs"/>
              </a:rPr>
              <a:t>Treatment with CD20xCD3 </a:t>
            </a:r>
          </a:p>
        </p:txBody>
      </p:sp>
      <p:cxnSp>
        <p:nvCxnSpPr>
          <p:cNvPr id="24" name="Straight Connector 23">
            <a:extLst>
              <a:ext uri="{FF2B5EF4-FFF2-40B4-BE49-F238E27FC236}">
                <a16:creationId xmlns:a16="http://schemas.microsoft.com/office/drawing/2014/main" id="{D3E9A5AC-00C8-D83C-148A-53D027B7280C}"/>
              </a:ext>
            </a:extLst>
          </p:cNvPr>
          <p:cNvCxnSpPr>
            <a:cxnSpLocks/>
          </p:cNvCxnSpPr>
          <p:nvPr/>
        </p:nvCxnSpPr>
        <p:spPr>
          <a:xfrm>
            <a:off x="8094902" y="1490163"/>
            <a:ext cx="0" cy="419317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43B106-5BCF-1003-4A85-07E9762E68B4}"/>
              </a:ext>
            </a:extLst>
          </p:cNvPr>
          <p:cNvCxnSpPr>
            <a:cxnSpLocks/>
          </p:cNvCxnSpPr>
          <p:nvPr/>
        </p:nvCxnSpPr>
        <p:spPr>
          <a:xfrm>
            <a:off x="3989804" y="1490163"/>
            <a:ext cx="0" cy="422780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7E66DFBA-861C-7B99-DDD2-792CAD4ED9C5}"/>
              </a:ext>
            </a:extLst>
          </p:cNvPr>
          <p:cNvPicPr>
            <a:picLocks noChangeAspect="1"/>
          </p:cNvPicPr>
          <p:nvPr/>
        </p:nvPicPr>
        <p:blipFill>
          <a:blip r:embed="rId11"/>
          <a:stretch>
            <a:fillRect/>
          </a:stretch>
        </p:blipFill>
        <p:spPr>
          <a:xfrm>
            <a:off x="3972044" y="2381350"/>
            <a:ext cx="4076369" cy="3422980"/>
          </a:xfrm>
          <a:prstGeom prst="rect">
            <a:avLst/>
          </a:prstGeom>
        </p:spPr>
      </p:pic>
    </p:spTree>
    <p:extLst>
      <p:ext uri="{BB962C8B-B14F-4D97-AF65-F5344CB8AC3E}">
        <p14:creationId xmlns:p14="http://schemas.microsoft.com/office/powerpoint/2010/main" val="10946074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757D65-2FB9-C6D0-9E5E-2337B02189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Rectangle: Rounded Corners 6">
            <a:extLst>
              <a:ext uri="{FF2B5EF4-FFF2-40B4-BE49-F238E27FC236}">
                <a16:creationId xmlns:a16="http://schemas.microsoft.com/office/drawing/2014/main" id="{9C33731E-E3CE-9598-46D7-5644A09F230F}"/>
              </a:ext>
            </a:extLst>
          </p:cNvPr>
          <p:cNvSpPr/>
          <p:nvPr/>
        </p:nvSpPr>
        <p:spPr>
          <a:xfrm>
            <a:off x="90998" y="737145"/>
            <a:ext cx="11832931" cy="5920029"/>
          </a:xfrm>
          <a:prstGeom prst="roundRect">
            <a:avLst>
              <a:gd name="adj" fmla="val 7392"/>
            </a:avLst>
          </a:prstGeom>
          <a:solidFill>
            <a:schemeClr val="bg1"/>
          </a:solidFill>
          <a:ln w="28575" cap="flat" cmpd="sng" algn="ctr">
            <a:solidFill>
              <a:schemeClr val="accent1"/>
            </a:solidFill>
            <a:prstDash val="solid"/>
            <a:miter lim="800000"/>
          </a:ln>
          <a:effectLst/>
        </p:spPr>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black"/>
              </a:solidFill>
              <a:effectLst/>
              <a:uLnTx/>
              <a:uFillTx/>
              <a:latin typeface="Aptos" panose="02110004020202020204"/>
              <a:ea typeface="+mn-ea"/>
              <a:cs typeface="Arial" panose="020B0604020202020204" pitchFamily="34" charset="0"/>
            </a:endParaRPr>
          </a:p>
          <a:p>
            <a:pPr marL="457200" marR="0" lvl="1"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30000" noProof="0">
              <a:ln>
                <a:noFill/>
              </a:ln>
              <a:solidFill>
                <a:srgbClr val="0F9ED5"/>
              </a:solidFill>
              <a:effectLst/>
              <a:uLnTx/>
              <a:uFillTx/>
              <a:latin typeface="Aptos" panose="02110004020202020204"/>
              <a:ea typeface="+mn-ea"/>
              <a:cs typeface="Arial"/>
            </a:endParaRPr>
          </a:p>
          <a:p>
            <a:pPr marL="457200" marR="0" lvl="1"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30000" noProof="0">
              <a:ln>
                <a:noFill/>
              </a:ln>
              <a:solidFill>
                <a:srgbClr val="0F9ED5"/>
              </a:solidFill>
              <a:effectLst/>
              <a:uLnTx/>
              <a:uFillTx/>
              <a:latin typeface="Aptos" panose="02110004020202020204"/>
              <a:ea typeface="+mn-ea"/>
              <a:cs typeface="Arial"/>
            </a:endParaRPr>
          </a:p>
          <a:p>
            <a:pPr marL="457200" marR="0" lvl="1"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30000" noProof="0">
              <a:ln>
                <a:noFill/>
              </a:ln>
              <a:solidFill>
                <a:srgbClr val="0F9ED5"/>
              </a:solidFill>
              <a:effectLst/>
              <a:uLnTx/>
              <a:uFillTx/>
              <a:latin typeface="Aptos" panose="02110004020202020204"/>
              <a:ea typeface="+mn-ea"/>
              <a:cs typeface="Arial"/>
            </a:endParaRPr>
          </a:p>
          <a:p>
            <a:pPr marL="457200" marR="0" lvl="1" indent="0" algn="l" defTabSz="914400" rtl="0" eaLnBrk="1" fontAlgn="auto" latinLnBrk="0" hangingPunct="1">
              <a:lnSpc>
                <a:spcPct val="90000"/>
              </a:lnSpc>
              <a:spcBef>
                <a:spcPts val="0"/>
              </a:spcBef>
              <a:spcAft>
                <a:spcPts val="0"/>
              </a:spcAft>
              <a:buClrTx/>
              <a:buSzTx/>
              <a:buFontTx/>
              <a:buNone/>
              <a:tabLst/>
              <a:defRPr/>
            </a:pPr>
            <a:endParaRPr kumimoji="0" lang="en-GB" sz="1100" b="0" i="0" u="none" strike="noStrike" kern="0" cap="none" spc="0" normalizeH="0" baseline="30000" noProof="0">
              <a:ln>
                <a:noFill/>
              </a:ln>
              <a:solidFill>
                <a:srgbClr val="0F9ED5"/>
              </a:solidFill>
              <a:effectLst/>
              <a:uLnTx/>
              <a:uFillTx/>
              <a:latin typeface="Aptos" panose="02110004020202020204"/>
              <a:ea typeface="+mn-ea"/>
              <a:cs typeface="Arial"/>
            </a:endParaRPr>
          </a:p>
        </p:txBody>
      </p:sp>
      <p:sp>
        <p:nvSpPr>
          <p:cNvPr id="6" name="Title 3">
            <a:extLst>
              <a:ext uri="{FF2B5EF4-FFF2-40B4-BE49-F238E27FC236}">
                <a16:creationId xmlns:a16="http://schemas.microsoft.com/office/drawing/2014/main" id="{E95BF8B2-F9EA-B95C-D9D3-FF262D89D05C}"/>
              </a:ext>
            </a:extLst>
          </p:cNvPr>
          <p:cNvSpPr txBox="1">
            <a:spLocks/>
          </p:cNvSpPr>
          <p:nvPr/>
        </p:nvSpPr>
        <p:spPr>
          <a:xfrm>
            <a:off x="203199" y="116171"/>
            <a:ext cx="11376025" cy="1007427"/>
          </a:xfrm>
          <a:prstGeom prst="rect">
            <a:avLst/>
          </a:prstGeom>
        </p:spPr>
        <p:txBody>
          <a:bodyPr vert="horz" lIns="0" tIns="0" rIns="0" bIns="0" rtlCol="0" anchor="t">
            <a:normAutofit fontScale="97500"/>
          </a:bodyPr>
          <a:lstStyle>
            <a:defPPr>
              <a:defRPr lang="en-US"/>
            </a:defPPr>
            <a:lvl1pPr>
              <a:lnSpc>
                <a:spcPct val="100000"/>
              </a:lnSpc>
              <a:spcBef>
                <a:spcPct val="0"/>
              </a:spcBef>
              <a:buNone/>
              <a:defRPr sz="3600" b="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C00000"/>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SOUNDTRACK-F1: Trial Design</a:t>
            </a:r>
          </a:p>
        </p:txBody>
      </p:sp>
      <p:sp>
        <p:nvSpPr>
          <p:cNvPr id="7" name="TextBox 6">
            <a:extLst>
              <a:ext uri="{FF2B5EF4-FFF2-40B4-BE49-F238E27FC236}">
                <a16:creationId xmlns:a16="http://schemas.microsoft.com/office/drawing/2014/main" id="{4EEE2BAD-4967-E32F-111B-18663430F4F7}"/>
              </a:ext>
            </a:extLst>
          </p:cNvPr>
          <p:cNvSpPr txBox="1"/>
          <p:nvPr/>
        </p:nvSpPr>
        <p:spPr>
          <a:xfrm>
            <a:off x="319451" y="6144638"/>
            <a:ext cx="11619890" cy="466281"/>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defPPr>
              <a:defRPr lang="en-US"/>
            </a:defPPr>
            <a:lvl1pPr>
              <a:lnSpc>
                <a:spcPct val="90000"/>
              </a:lnSpc>
              <a:spcAft>
                <a:spcPts val="600"/>
              </a:spcAft>
              <a:defRPr sz="900" i="1"/>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B: </a:t>
            </a:r>
            <a:r>
              <a:rPr kumimoji="0" lang="en-US" sz="900" b="0" i="1" u="none" strike="noStrike" kern="1200" cap="none" spc="0" normalizeH="0" baseline="0" noProof="0" err="1">
                <a:ln>
                  <a:noFill/>
                </a:ln>
                <a:solidFill>
                  <a:prstClr val="black"/>
                </a:solidFill>
                <a:effectLst/>
                <a:uLnTx/>
                <a:uFillTx/>
                <a:latin typeface="Aptos" panose="02110004020202020204"/>
                <a:ea typeface="+mn-ea"/>
                <a:cs typeface="+mn-cs"/>
              </a:rPr>
              <a:t>Bendamustine</a:t>
            </a: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 CNS: Central nervous system; CR: complete response; CR30: complete response at 30 months; DL: Dose level; </a:t>
            </a:r>
            <a:r>
              <a:rPr kumimoji="0" lang="en-US" sz="900" b="0" i="1" u="none" strike="noStrike" kern="1200" cap="none" spc="0" normalizeH="0" baseline="0" noProof="0" err="1">
                <a:ln>
                  <a:noFill/>
                </a:ln>
                <a:solidFill>
                  <a:prstClr val="black"/>
                </a:solidFill>
                <a:effectLst/>
                <a:uLnTx/>
                <a:uFillTx/>
                <a:latin typeface="Aptos" panose="02110004020202020204"/>
                <a:ea typeface="+mn-ea"/>
                <a:cs typeface="+mn-cs"/>
              </a:rPr>
              <a:t>DoR</a:t>
            </a: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 Duration of Response; EOI: end of induction; FL: Follicular Lymphoma; MRD: Minimal residual </a:t>
            </a:r>
            <a:r>
              <a:rPr kumimoji="0" lang="en-US" sz="900" b="0" i="1" u="none" strike="noStrike" kern="1200" cap="none" spc="0" normalizeH="0" baseline="0" noProof="0" err="1">
                <a:ln>
                  <a:noFill/>
                </a:ln>
                <a:solidFill>
                  <a:prstClr val="black"/>
                </a:solidFill>
                <a:effectLst/>
                <a:uLnTx/>
                <a:uFillTx/>
                <a:latin typeface="Aptos" panose="02110004020202020204"/>
                <a:ea typeface="+mn-ea"/>
                <a:cs typeface="+mn-cs"/>
              </a:rPr>
              <a:t>diseaseORR</a:t>
            </a: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 Overall response rate; PB: peripheral blood; OS: Overall survival; PFS: progression free survival; PR; partial response; PRO: Patient reported outcome; </a:t>
            </a:r>
            <a:r>
              <a:rPr kumimoji="0" lang="en-US" sz="900" b="0" i="1" u="none" strike="noStrike" kern="1200" cap="none" spc="0" normalizeH="0" baseline="0" noProof="0" err="1">
                <a:ln>
                  <a:noFill/>
                </a:ln>
                <a:solidFill>
                  <a:prstClr val="black"/>
                </a:solidFill>
                <a:effectLst/>
                <a:uLnTx/>
                <a:uFillTx/>
                <a:latin typeface="Aptos" panose="02110004020202020204"/>
                <a:ea typeface="+mn-ea"/>
                <a:cs typeface="+mn-cs"/>
              </a:rPr>
              <a:t>QxW</a:t>
            </a: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 every x weeks; R: rituximab; RP3D: recommended Ph3 dose; SOC= standard of care; TD= target dose; TTNT: Time to next treatment</a:t>
            </a:r>
          </a:p>
        </p:txBody>
      </p:sp>
      <p:grpSp>
        <p:nvGrpSpPr>
          <p:cNvPr id="8" name="Group 7">
            <a:extLst>
              <a:ext uri="{FF2B5EF4-FFF2-40B4-BE49-F238E27FC236}">
                <a16:creationId xmlns:a16="http://schemas.microsoft.com/office/drawing/2014/main" id="{1E1564B7-B0CE-4A21-B675-0D7CB3C079F3}"/>
              </a:ext>
            </a:extLst>
          </p:cNvPr>
          <p:cNvGrpSpPr/>
          <p:nvPr/>
        </p:nvGrpSpPr>
        <p:grpSpPr>
          <a:xfrm>
            <a:off x="3202237" y="994367"/>
            <a:ext cx="7822898" cy="3787941"/>
            <a:chOff x="334365" y="907472"/>
            <a:chExt cx="7822898" cy="3787941"/>
          </a:xfrm>
        </p:grpSpPr>
        <p:sp>
          <p:nvSpPr>
            <p:cNvPr id="9" name="Rectangle 8">
              <a:extLst>
                <a:ext uri="{FF2B5EF4-FFF2-40B4-BE49-F238E27FC236}">
                  <a16:creationId xmlns:a16="http://schemas.microsoft.com/office/drawing/2014/main" id="{C672BD50-8EA8-5B2B-B68B-7A6EC681B23D}"/>
                </a:ext>
              </a:extLst>
            </p:cNvPr>
            <p:cNvSpPr>
              <a:spLocks noChangeAspect="1"/>
            </p:cNvSpPr>
            <p:nvPr/>
          </p:nvSpPr>
          <p:spPr bwMode="auto">
            <a:xfrm>
              <a:off x="2526586" y="2516843"/>
              <a:ext cx="2035276" cy="628017"/>
            </a:xfrm>
            <a:prstGeom prst="rect">
              <a:avLst/>
            </a:prstGeom>
            <a:solidFill>
              <a:schemeClr val="bg1"/>
            </a:solidFill>
            <a:ln w="28575" cap="flat" cmpd="sng" algn="ctr">
              <a:solidFill>
                <a:schemeClr val="accent1"/>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Arm A (N=325)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 + </a:t>
              </a: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(Q2W)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7 cycles</a:t>
              </a:r>
            </a:p>
          </p:txBody>
        </p:sp>
        <p:sp>
          <p:nvSpPr>
            <p:cNvPr id="10" name="TextBox 9">
              <a:extLst>
                <a:ext uri="{FF2B5EF4-FFF2-40B4-BE49-F238E27FC236}">
                  <a16:creationId xmlns:a16="http://schemas.microsoft.com/office/drawing/2014/main" id="{F107CF52-F1A0-EC75-929A-614A02632FC4}"/>
                </a:ext>
              </a:extLst>
            </p:cNvPr>
            <p:cNvSpPr txBox="1"/>
            <p:nvPr/>
          </p:nvSpPr>
          <p:spPr>
            <a:xfrm>
              <a:off x="1650508" y="3560417"/>
              <a:ext cx="615014" cy="253916"/>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050" b="0" i="0" u="none" strike="noStrike" kern="0" cap="none" spc="0" normalizeH="0" baseline="0">
                  <a:ln>
                    <a:noFill/>
                  </a:ln>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latin typeface="Aptos" panose="02110004020202020204"/>
                  <a:ea typeface="+mn-ea"/>
                  <a:cs typeface="+mn-cs"/>
                </a:rPr>
                <a:t>1:1:1</a:t>
              </a:r>
            </a:p>
          </p:txBody>
        </p:sp>
        <p:sp>
          <p:nvSpPr>
            <p:cNvPr id="11" name="Rectangle 10">
              <a:extLst>
                <a:ext uri="{FF2B5EF4-FFF2-40B4-BE49-F238E27FC236}">
                  <a16:creationId xmlns:a16="http://schemas.microsoft.com/office/drawing/2014/main" id="{70AF1A74-4D37-AEAC-4FD0-41C8E5C89B06}"/>
                </a:ext>
              </a:extLst>
            </p:cNvPr>
            <p:cNvSpPr>
              <a:spLocks noChangeAspect="1"/>
            </p:cNvSpPr>
            <p:nvPr/>
          </p:nvSpPr>
          <p:spPr bwMode="auto">
            <a:xfrm>
              <a:off x="2526586" y="3941003"/>
              <a:ext cx="2035276" cy="731962"/>
            </a:xfrm>
            <a:prstGeom prst="rect">
              <a:avLst/>
            </a:prstGeom>
            <a:solidFill>
              <a:schemeClr val="bg1"/>
            </a:solidFill>
            <a:ln w="28575" cap="flat" cmpd="sng" algn="ctr">
              <a:solidFill>
                <a:schemeClr val="tx2"/>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Arm C (N=325)</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Investigator’s choice </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RCHOP/ RCVP/ BR </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6 cycles</a:t>
              </a:r>
            </a:p>
          </p:txBody>
        </p:sp>
        <p:sp>
          <p:nvSpPr>
            <p:cNvPr id="12" name="TextBox 11">
              <a:extLst>
                <a:ext uri="{FF2B5EF4-FFF2-40B4-BE49-F238E27FC236}">
                  <a16:creationId xmlns:a16="http://schemas.microsoft.com/office/drawing/2014/main" id="{6D36B9B7-EA2E-B310-01F4-0FA2E87049FA}"/>
                </a:ext>
              </a:extLst>
            </p:cNvPr>
            <p:cNvSpPr txBox="1"/>
            <p:nvPr/>
          </p:nvSpPr>
          <p:spPr>
            <a:xfrm>
              <a:off x="1650508" y="3267462"/>
              <a:ext cx="615014" cy="253916"/>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050" b="0" i="0" u="none" strike="noStrike" kern="0" cap="none" spc="0" normalizeH="0" baseline="0">
                  <a:ln>
                    <a:noFill/>
                  </a:ln>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latin typeface="Aptos" panose="02110004020202020204"/>
                  <a:ea typeface="+mn-ea"/>
                  <a:cs typeface="+mn-cs"/>
                </a:rPr>
                <a:t>N=975</a:t>
              </a:r>
            </a:p>
          </p:txBody>
        </p:sp>
        <p:sp>
          <p:nvSpPr>
            <p:cNvPr id="13" name="Rectangle 12">
              <a:extLst>
                <a:ext uri="{FF2B5EF4-FFF2-40B4-BE49-F238E27FC236}">
                  <a16:creationId xmlns:a16="http://schemas.microsoft.com/office/drawing/2014/main" id="{7AEC7BB8-AF3C-96E8-58F7-B5DF35BF7FEB}"/>
                </a:ext>
              </a:extLst>
            </p:cNvPr>
            <p:cNvSpPr>
              <a:spLocks noChangeAspect="1"/>
            </p:cNvSpPr>
            <p:nvPr/>
          </p:nvSpPr>
          <p:spPr bwMode="auto">
            <a:xfrm>
              <a:off x="5617213" y="3981869"/>
              <a:ext cx="2540050" cy="713544"/>
            </a:xfrm>
            <a:prstGeom prst="rect">
              <a:avLst/>
            </a:prstGeom>
            <a:solidFill>
              <a:srgbClr val="99AFC1"/>
            </a:solidFill>
            <a:ln w="28575" cap="flat" cmpd="sng" algn="ctr">
              <a:no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400" b="1" i="0" u="none" strike="noStrike" kern="0" cap="none" spc="0" normalizeH="0" baseline="0" noProof="0">
                  <a:ln>
                    <a:noFill/>
                  </a:ln>
                  <a:solidFill>
                    <a:prstClr val="black"/>
                  </a:solidFill>
                  <a:effectLst/>
                  <a:uLnTx/>
                  <a:uFillTx/>
                  <a:latin typeface="Aptos" panose="02110004020202020204"/>
                  <a:ea typeface="+mn-ea"/>
                  <a:cs typeface="+mn-cs"/>
                </a:rPr>
                <a:t>Maintenance</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 after RCHOP/RCVP/</a:t>
              </a:r>
              <a:r>
                <a:rPr kumimoji="0" lang="en-GB" sz="1100" b="1" i="0" u="none" strike="noStrike" kern="0" cap="none" spc="0" normalizeH="0" baseline="0" noProof="0">
                  <a:ln>
                    <a:noFill/>
                  </a:ln>
                  <a:solidFill>
                    <a:srgbClr val="196B24"/>
                  </a:solidFill>
                  <a:effectLst/>
                  <a:uLnTx/>
                  <a:uFillTx/>
                  <a:latin typeface="Aptos" panose="02110004020202020204"/>
                  <a:ea typeface="+mn-ea"/>
                  <a:cs typeface="+mn-cs"/>
                </a:rPr>
                <a:t>BR</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(Q8W)</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Every 2 months (x 2 years)</a:t>
              </a:r>
            </a:p>
          </p:txBody>
        </p:sp>
        <p:sp>
          <p:nvSpPr>
            <p:cNvPr id="14" name="Rectangle 13">
              <a:extLst>
                <a:ext uri="{FF2B5EF4-FFF2-40B4-BE49-F238E27FC236}">
                  <a16:creationId xmlns:a16="http://schemas.microsoft.com/office/drawing/2014/main" id="{F003E48A-B91F-9B4C-BAE2-044156EAA429}"/>
                </a:ext>
              </a:extLst>
            </p:cNvPr>
            <p:cNvSpPr>
              <a:spLocks noChangeAspect="1"/>
            </p:cNvSpPr>
            <p:nvPr/>
          </p:nvSpPr>
          <p:spPr bwMode="auto">
            <a:xfrm>
              <a:off x="2517622" y="923581"/>
              <a:ext cx="2126591" cy="532694"/>
            </a:xfrm>
            <a:prstGeom prst="rect">
              <a:avLst/>
            </a:prstGeom>
            <a:solidFill>
              <a:schemeClr val="bg1"/>
            </a:solidFill>
            <a:ln w="28575" cap="flat" cmpd="sng" algn="ctr">
              <a:solidFill>
                <a:schemeClr val="bg2"/>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DL 2 (N=20)</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 + </a:t>
              </a: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(TD 7.2 mg, Q2W) </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7 cycles</a:t>
              </a:r>
            </a:p>
          </p:txBody>
        </p:sp>
        <p:sp>
          <p:nvSpPr>
            <p:cNvPr id="15" name="Rectangle 14">
              <a:extLst>
                <a:ext uri="{FF2B5EF4-FFF2-40B4-BE49-F238E27FC236}">
                  <a16:creationId xmlns:a16="http://schemas.microsoft.com/office/drawing/2014/main" id="{5CCF7C52-8BD3-B8FC-C76C-B620AECEA398}"/>
                </a:ext>
              </a:extLst>
            </p:cNvPr>
            <p:cNvSpPr>
              <a:spLocks noChangeAspect="1"/>
            </p:cNvSpPr>
            <p:nvPr/>
          </p:nvSpPr>
          <p:spPr bwMode="auto">
            <a:xfrm>
              <a:off x="2518160" y="1512433"/>
              <a:ext cx="2207613" cy="533271"/>
            </a:xfrm>
            <a:prstGeom prst="rect">
              <a:avLst/>
            </a:prstGeom>
            <a:solidFill>
              <a:schemeClr val="bg1"/>
            </a:solidFill>
            <a:ln w="28575" cap="flat" cmpd="sng" algn="ctr">
              <a:solidFill>
                <a:schemeClr val="bg2"/>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DL 1 (N=20)</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 + </a:t>
              </a: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(TD 2.4 mg, Q2W)</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7 cycles</a:t>
              </a:r>
            </a:p>
          </p:txBody>
        </p:sp>
        <p:sp>
          <p:nvSpPr>
            <p:cNvPr id="16" name="Rectangle 15">
              <a:extLst>
                <a:ext uri="{FF2B5EF4-FFF2-40B4-BE49-F238E27FC236}">
                  <a16:creationId xmlns:a16="http://schemas.microsoft.com/office/drawing/2014/main" id="{C967365C-8FB4-2656-BB06-3FD244AE1AFC}"/>
                </a:ext>
              </a:extLst>
            </p:cNvPr>
            <p:cNvSpPr>
              <a:spLocks noChangeAspect="1"/>
            </p:cNvSpPr>
            <p:nvPr/>
          </p:nvSpPr>
          <p:spPr bwMode="auto">
            <a:xfrm>
              <a:off x="334365" y="2136438"/>
              <a:ext cx="1339782" cy="661503"/>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003865"/>
                  </a:solidFill>
                </a14:hiddenFill>
              </a:ext>
            </a:ex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Patient Population Untreated  FL</a:t>
              </a:r>
            </a:p>
          </p:txBody>
        </p:sp>
        <p:cxnSp>
          <p:nvCxnSpPr>
            <p:cNvPr id="17" name="Connector: Elbow 16">
              <a:extLst>
                <a:ext uri="{FF2B5EF4-FFF2-40B4-BE49-F238E27FC236}">
                  <a16:creationId xmlns:a16="http://schemas.microsoft.com/office/drawing/2014/main" id="{249937C1-78D9-7210-77B0-DD17217C35E3}"/>
                </a:ext>
              </a:extLst>
            </p:cNvPr>
            <p:cNvCxnSpPr>
              <a:cxnSpLocks/>
            </p:cNvCxnSpPr>
            <p:nvPr/>
          </p:nvCxnSpPr>
          <p:spPr>
            <a:xfrm rot="10800000" flipH="1" flipV="1">
              <a:off x="2517621" y="1156474"/>
              <a:ext cx="539" cy="589141"/>
            </a:xfrm>
            <a:prstGeom prst="bentConnector3">
              <a:avLst>
                <a:gd name="adj1" fmla="val -42411874"/>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AE7F71-E7DF-2711-0214-02AC23A7DE44}"/>
                </a:ext>
              </a:extLst>
            </p:cNvPr>
            <p:cNvCxnSpPr>
              <a:cxnSpLocks/>
            </p:cNvCxnSpPr>
            <p:nvPr/>
          </p:nvCxnSpPr>
          <p:spPr>
            <a:xfrm flipV="1">
              <a:off x="1612798" y="1448002"/>
              <a:ext cx="66628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F4ECE79-579D-4873-BE83-9A5DB345AFA2}"/>
                </a:ext>
              </a:extLst>
            </p:cNvPr>
            <p:cNvSpPr txBox="1"/>
            <p:nvPr/>
          </p:nvSpPr>
          <p:spPr>
            <a:xfrm>
              <a:off x="1650508" y="1514076"/>
              <a:ext cx="615014" cy="253916"/>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050" b="0" i="0" u="none" strike="noStrike" kern="0" cap="none" spc="0" normalizeH="0" baseline="0">
                  <a:ln>
                    <a:noFill/>
                  </a:ln>
                  <a:effectLst/>
                  <a:uLnTx/>
                  <a:uFillTx/>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latin typeface="Aptos" panose="02110004020202020204"/>
                  <a:ea typeface="+mn-ea"/>
                  <a:cs typeface="+mn-cs"/>
                </a:rPr>
                <a:t>1:1</a:t>
              </a:r>
            </a:p>
          </p:txBody>
        </p:sp>
        <p:sp>
          <p:nvSpPr>
            <p:cNvPr id="20" name="TextBox 19">
              <a:extLst>
                <a:ext uri="{FF2B5EF4-FFF2-40B4-BE49-F238E27FC236}">
                  <a16:creationId xmlns:a16="http://schemas.microsoft.com/office/drawing/2014/main" id="{3F05EA4C-2D1A-4265-F10F-58DCA49CBE4D}"/>
                </a:ext>
              </a:extLst>
            </p:cNvPr>
            <p:cNvSpPr txBox="1"/>
            <p:nvPr/>
          </p:nvSpPr>
          <p:spPr>
            <a:xfrm>
              <a:off x="1650508" y="1142621"/>
              <a:ext cx="615014" cy="253916"/>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050" b="0" i="0" u="none" strike="noStrike" kern="0" cap="none" spc="0" normalizeH="0" baseline="0">
                  <a:ln>
                    <a:noFill/>
                  </a:ln>
                  <a:effectLst/>
                  <a:uLnTx/>
                  <a:uFillTx/>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prstClr val="black"/>
                  </a:solidFill>
                  <a:effectLst/>
                  <a:uLnTx/>
                  <a:uFillTx/>
                  <a:latin typeface="Aptos" panose="02110004020202020204"/>
                  <a:ea typeface="+mn-ea"/>
                  <a:cs typeface="+mn-cs"/>
                </a:rPr>
                <a:t>N=40</a:t>
              </a:r>
            </a:p>
          </p:txBody>
        </p:sp>
        <p:sp>
          <p:nvSpPr>
            <p:cNvPr id="21" name="Rectangle 20">
              <a:extLst>
                <a:ext uri="{FF2B5EF4-FFF2-40B4-BE49-F238E27FC236}">
                  <a16:creationId xmlns:a16="http://schemas.microsoft.com/office/drawing/2014/main" id="{D2E99C91-0D45-7893-23D4-376FDE35385E}"/>
                </a:ext>
              </a:extLst>
            </p:cNvPr>
            <p:cNvSpPr>
              <a:spLocks noChangeAspect="1"/>
            </p:cNvSpPr>
            <p:nvPr/>
          </p:nvSpPr>
          <p:spPr bwMode="auto">
            <a:xfrm>
              <a:off x="5602168" y="907472"/>
              <a:ext cx="2540051" cy="515542"/>
            </a:xfrm>
            <a:prstGeom prst="rect">
              <a:avLst/>
            </a:prstGeom>
            <a:solidFill>
              <a:srgbClr val="D8DFDE"/>
            </a:solidFill>
            <a:ln w="28575" cap="flat" cmpd="sng" algn="ctr">
              <a:no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Maintenance</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monotherapy (Q4W)</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17 cycles</a:t>
              </a:r>
            </a:p>
          </p:txBody>
        </p:sp>
        <p:cxnSp>
          <p:nvCxnSpPr>
            <p:cNvPr id="22" name="Connector: Elbow 21">
              <a:extLst>
                <a:ext uri="{FF2B5EF4-FFF2-40B4-BE49-F238E27FC236}">
                  <a16:creationId xmlns:a16="http://schemas.microsoft.com/office/drawing/2014/main" id="{1C5C7341-D036-9ED2-E50C-B34453D4D54E}"/>
                </a:ext>
              </a:extLst>
            </p:cNvPr>
            <p:cNvCxnSpPr>
              <a:cxnSpLocks/>
              <a:stCxn id="9" idx="1"/>
              <a:endCxn id="11" idx="1"/>
            </p:cNvCxnSpPr>
            <p:nvPr/>
          </p:nvCxnSpPr>
          <p:spPr>
            <a:xfrm rot="10800000" flipV="1">
              <a:off x="2526586" y="2830852"/>
              <a:ext cx="12700" cy="1476132"/>
            </a:xfrm>
            <a:prstGeom prst="bentConnector3">
              <a:avLst>
                <a:gd name="adj1" fmla="val 1800000"/>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EA2A3C8-524A-A82E-63FA-7607AD5037FF}"/>
                </a:ext>
              </a:extLst>
            </p:cNvPr>
            <p:cNvCxnSpPr>
              <a:cxnSpLocks/>
              <a:endCxn id="25" idx="1"/>
            </p:cNvCxnSpPr>
            <p:nvPr/>
          </p:nvCxnSpPr>
          <p:spPr>
            <a:xfrm>
              <a:off x="1612797" y="3507525"/>
              <a:ext cx="913790" cy="572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4B0AE70F-176F-379B-7EA5-67B1F9E1490C}"/>
                </a:ext>
              </a:extLst>
            </p:cNvPr>
            <p:cNvSpPr>
              <a:spLocks noChangeAspect="1"/>
            </p:cNvSpPr>
            <p:nvPr/>
          </p:nvSpPr>
          <p:spPr bwMode="auto">
            <a:xfrm>
              <a:off x="5602167" y="3204966"/>
              <a:ext cx="2540051" cy="609367"/>
            </a:xfrm>
            <a:prstGeom prst="rect">
              <a:avLst/>
            </a:prstGeom>
            <a:solidFill>
              <a:srgbClr val="CD99B9"/>
            </a:solidFill>
            <a:ln w="28575" cap="flat" cmpd="sng" algn="ctr">
              <a:noFill/>
              <a:prstDash val="solid"/>
              <a:round/>
              <a:headEnd type="none" w="med" len="med"/>
              <a:tailEnd type="none" w="med" len="med"/>
            </a:ln>
            <a:effectLst/>
            <a:extLst>
              <a:ext uri="{91240B29-F687-4F45-9708-019B960494DF}">
                <a14:hiddenLine xmlns:a14="http://schemas.microsoft.com/office/drawing/2010/main" w="28575" cap="flat" cmpd="sng" algn="ctr">
                  <a:solidFill>
                    <a:schemeClr val="accent1"/>
                  </a:solidFill>
                  <a:prstDash val="solid"/>
                  <a:round/>
                  <a:headEnd type="none" w="med" len="med"/>
                  <a:tailEnd type="none" w="med" len="med"/>
                </a14:hiddenLine>
              </a:ext>
            </a:ex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400" b="1" i="0" u="none" strike="noStrike" kern="0" cap="none" spc="0" normalizeH="0" baseline="0" noProof="0">
                  <a:ln>
                    <a:noFill/>
                  </a:ln>
                  <a:solidFill>
                    <a:prstClr val="black"/>
                  </a:solidFill>
                  <a:effectLst/>
                  <a:uLnTx/>
                  <a:uFillTx/>
                  <a:latin typeface="Aptos" panose="02110004020202020204"/>
                  <a:ea typeface="+mn-ea"/>
                  <a:cs typeface="+mn-cs"/>
                </a:rPr>
                <a:t>Maintenance</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monotherapy (Q4W)</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17 cycles</a:t>
              </a:r>
            </a:p>
          </p:txBody>
        </p:sp>
        <p:sp>
          <p:nvSpPr>
            <p:cNvPr id="25" name="Rectangle 24">
              <a:extLst>
                <a:ext uri="{FF2B5EF4-FFF2-40B4-BE49-F238E27FC236}">
                  <a16:creationId xmlns:a16="http://schemas.microsoft.com/office/drawing/2014/main" id="{119ADF49-C430-5ACE-7338-4A9B0B8DB4FA}"/>
                </a:ext>
              </a:extLst>
            </p:cNvPr>
            <p:cNvSpPr>
              <a:spLocks noChangeAspect="1"/>
            </p:cNvSpPr>
            <p:nvPr/>
          </p:nvSpPr>
          <p:spPr bwMode="auto">
            <a:xfrm>
              <a:off x="2526587" y="3200053"/>
              <a:ext cx="2045897" cy="626400"/>
            </a:xfrm>
            <a:prstGeom prst="rect">
              <a:avLst/>
            </a:prstGeom>
            <a:solidFill>
              <a:schemeClr val="bg1"/>
            </a:solidFill>
            <a:ln w="28575" cap="flat" cmpd="sng" algn="ctr">
              <a:solidFill>
                <a:schemeClr val="accent1"/>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Arm B (N=325)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R + </a:t>
              </a: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(Q2W)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7 cycles</a:t>
              </a:r>
            </a:p>
          </p:txBody>
        </p:sp>
        <p:sp>
          <p:nvSpPr>
            <p:cNvPr id="26" name="Rectangle 25">
              <a:extLst>
                <a:ext uri="{FF2B5EF4-FFF2-40B4-BE49-F238E27FC236}">
                  <a16:creationId xmlns:a16="http://schemas.microsoft.com/office/drawing/2014/main" id="{3A5B3F46-DAF9-E815-E26C-3FE80070785D}"/>
                </a:ext>
              </a:extLst>
            </p:cNvPr>
            <p:cNvSpPr>
              <a:spLocks noChangeAspect="1"/>
            </p:cNvSpPr>
            <p:nvPr/>
          </p:nvSpPr>
          <p:spPr bwMode="auto">
            <a:xfrm>
              <a:off x="5602167" y="2521254"/>
              <a:ext cx="2540051" cy="609367"/>
            </a:xfrm>
            <a:prstGeom prst="rect">
              <a:avLst/>
            </a:prstGeom>
            <a:solidFill>
              <a:schemeClr val="accent1"/>
            </a:solidFill>
            <a:ln w="12700" cap="flat" cmpd="sng" algn="ctr">
              <a:solidFill>
                <a:schemeClr val="bg1"/>
              </a:solidFill>
              <a:prstDash val="dash"/>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400" b="1" i="0" u="none" strike="noStrike" kern="0" cap="none" spc="0" normalizeH="0" baseline="0" noProof="0">
                  <a:ln>
                    <a:noFill/>
                  </a:ln>
                  <a:solidFill>
                    <a:prstClr val="white"/>
                  </a:solidFill>
                  <a:effectLst/>
                  <a:uLnTx/>
                  <a:uFillTx/>
                  <a:latin typeface="Aptos" panose="02110004020202020204"/>
                  <a:ea typeface="+mn-ea"/>
                  <a:cs typeface="+mn-cs"/>
                </a:rPr>
                <a:t>Observation</a:t>
              </a:r>
            </a:p>
          </p:txBody>
        </p:sp>
        <p:sp>
          <p:nvSpPr>
            <p:cNvPr id="27" name="Rectangle 26">
              <a:extLst>
                <a:ext uri="{FF2B5EF4-FFF2-40B4-BE49-F238E27FC236}">
                  <a16:creationId xmlns:a16="http://schemas.microsoft.com/office/drawing/2014/main" id="{A449CD24-BE13-F809-AA55-6D7AC2B60D06}"/>
                </a:ext>
              </a:extLst>
            </p:cNvPr>
            <p:cNvSpPr>
              <a:spLocks noChangeAspect="1"/>
            </p:cNvSpPr>
            <p:nvPr/>
          </p:nvSpPr>
          <p:spPr bwMode="auto">
            <a:xfrm>
              <a:off x="5602168" y="1506866"/>
              <a:ext cx="2540051" cy="515542"/>
            </a:xfrm>
            <a:prstGeom prst="rect">
              <a:avLst/>
            </a:prstGeom>
            <a:solidFill>
              <a:srgbClr val="D8DFDE"/>
            </a:solidFill>
            <a:ln w="28575" cap="flat" cmpd="sng" algn="ctr">
              <a:no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1" i="0" u="none" strike="noStrike" kern="0" cap="none" spc="0" normalizeH="0" baseline="0" noProof="0">
                  <a:ln>
                    <a:noFill/>
                  </a:ln>
                  <a:solidFill>
                    <a:prstClr val="black"/>
                  </a:solidFill>
                  <a:effectLst/>
                  <a:uLnTx/>
                  <a:uFillTx/>
                  <a:latin typeface="Aptos" panose="02110004020202020204"/>
                  <a:ea typeface="+mn-ea"/>
                  <a:cs typeface="+mn-cs"/>
                </a:rPr>
                <a:t>Maintenance</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err="1">
                  <a:ln>
                    <a:noFill/>
                  </a:ln>
                  <a:solidFill>
                    <a:prstClr val="black"/>
                  </a:solidFill>
                  <a:effectLst/>
                  <a:uLnTx/>
                  <a:uFillTx/>
                  <a:latin typeface="Aptos" panose="02110004020202020204"/>
                  <a:ea typeface="+mn-ea"/>
                  <a:cs typeface="+mn-cs"/>
                </a:rPr>
                <a:t>Surovatamig</a:t>
              </a: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 monotherapy (Q4W)</a:t>
              </a:r>
            </a:p>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00" b="0" i="0" u="none" strike="noStrike" kern="0" cap="none" spc="0" normalizeH="0" baseline="0" noProof="0">
                  <a:ln>
                    <a:noFill/>
                  </a:ln>
                  <a:solidFill>
                    <a:prstClr val="black"/>
                  </a:solidFill>
                  <a:effectLst/>
                  <a:uLnTx/>
                  <a:uFillTx/>
                  <a:latin typeface="Aptos" panose="02110004020202020204"/>
                  <a:ea typeface="+mn-ea"/>
                  <a:cs typeface="+mn-cs"/>
                </a:rPr>
                <a:t>x 17 cycles</a:t>
              </a:r>
            </a:p>
          </p:txBody>
        </p:sp>
        <p:cxnSp>
          <p:nvCxnSpPr>
            <p:cNvPr id="28" name="Straight Arrow Connector 27">
              <a:extLst>
                <a:ext uri="{FF2B5EF4-FFF2-40B4-BE49-F238E27FC236}">
                  <a16:creationId xmlns:a16="http://schemas.microsoft.com/office/drawing/2014/main" id="{17019C32-4117-D2C8-DF9C-6A30931AA0DF}"/>
                </a:ext>
              </a:extLst>
            </p:cNvPr>
            <p:cNvCxnSpPr>
              <a:cxnSpLocks/>
            </p:cNvCxnSpPr>
            <p:nvPr/>
          </p:nvCxnSpPr>
          <p:spPr>
            <a:xfrm flipV="1">
              <a:off x="1004256" y="1801056"/>
              <a:ext cx="639" cy="35768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A81EF4A-B0B0-DEC4-24B5-C70CD839754D}"/>
                </a:ext>
              </a:extLst>
            </p:cNvPr>
            <p:cNvCxnSpPr>
              <a:cxnSpLocks/>
            </p:cNvCxnSpPr>
            <p:nvPr/>
          </p:nvCxnSpPr>
          <p:spPr>
            <a:xfrm>
              <a:off x="1004256" y="2731035"/>
              <a:ext cx="638" cy="35502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2DF1025E-6BE4-65B4-D378-970A6691D6DB}"/>
                </a:ext>
              </a:extLst>
            </p:cNvPr>
            <p:cNvGrpSpPr/>
            <p:nvPr/>
          </p:nvGrpSpPr>
          <p:grpSpPr>
            <a:xfrm>
              <a:off x="4553503" y="2291949"/>
              <a:ext cx="1028408" cy="348393"/>
              <a:chOff x="4504678" y="2291255"/>
              <a:chExt cx="1028408" cy="348393"/>
            </a:xfrm>
          </p:grpSpPr>
          <p:sp>
            <p:nvSpPr>
              <p:cNvPr id="41" name="Down Arrow 45">
                <a:extLst>
                  <a:ext uri="{FF2B5EF4-FFF2-40B4-BE49-F238E27FC236}">
                    <a16:creationId xmlns:a16="http://schemas.microsoft.com/office/drawing/2014/main" id="{7C7DCF56-873A-AA5D-F320-A746069FF170}"/>
                  </a:ext>
                </a:extLst>
              </p:cNvPr>
              <p:cNvSpPr/>
              <p:nvPr/>
            </p:nvSpPr>
            <p:spPr>
              <a:xfrm>
                <a:off x="4504678" y="2291255"/>
                <a:ext cx="1028408" cy="348393"/>
              </a:xfrm>
              <a:prstGeom prst="downArrow">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ptos" panose="02110004020202020204"/>
                  <a:ea typeface="+mn-ea"/>
                  <a:cs typeface="+mn-cs"/>
                </a:endParaRPr>
              </a:p>
            </p:txBody>
          </p:sp>
          <p:sp>
            <p:nvSpPr>
              <p:cNvPr id="42" name="TextBox 41">
                <a:extLst>
                  <a:ext uri="{FF2B5EF4-FFF2-40B4-BE49-F238E27FC236}">
                    <a16:creationId xmlns:a16="http://schemas.microsoft.com/office/drawing/2014/main" id="{17667C70-50FD-C06F-0492-745733EE4F04}"/>
                  </a:ext>
                </a:extLst>
              </p:cNvPr>
              <p:cNvSpPr txBox="1"/>
              <p:nvPr/>
            </p:nvSpPr>
            <p:spPr>
              <a:xfrm>
                <a:off x="4780046" y="2335596"/>
                <a:ext cx="486030" cy="237757"/>
              </a:xfrm>
              <a:prstGeom prst="rect">
                <a:avLst/>
              </a:prstGeom>
              <a:noFill/>
            </p:spPr>
            <p:txBody>
              <a:bodyPr wrap="none" rtlCol="0">
                <a:spAutoFit/>
              </a:bodyPr>
              <a:lstStyle>
                <a:defPPr>
                  <a:defRPr lang="en-US"/>
                </a:defPPr>
                <a:lvl1pPr algn="ctr">
                  <a:lnSpc>
                    <a:spcPct val="90000"/>
                  </a:lnSpc>
                  <a:spcAft>
                    <a:spcPts val="600"/>
                  </a:spcAft>
                  <a:defRPr sz="1050" b="1">
                    <a:solidFill>
                      <a:schemeClr val="bg1"/>
                    </a:solidFill>
                  </a:defRPr>
                </a:lvl1p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GB" sz="1050" b="1" i="0" u="none" strike="noStrike" kern="1200" cap="none" spc="0" normalizeH="0" baseline="0" noProof="0">
                    <a:ln>
                      <a:noFill/>
                    </a:ln>
                    <a:solidFill>
                      <a:prstClr val="white"/>
                    </a:solidFill>
                    <a:effectLst/>
                    <a:uLnTx/>
                    <a:uFillTx/>
                    <a:latin typeface="Aptos" panose="02110004020202020204"/>
                    <a:ea typeface="+mn-ea"/>
                    <a:cs typeface="+mn-cs"/>
                  </a:rPr>
                  <a:t>RP3D</a:t>
                </a:r>
              </a:p>
            </p:txBody>
          </p:sp>
        </p:grpSp>
        <p:sp>
          <p:nvSpPr>
            <p:cNvPr id="31" name="TextBox 30">
              <a:extLst>
                <a:ext uri="{FF2B5EF4-FFF2-40B4-BE49-F238E27FC236}">
                  <a16:creationId xmlns:a16="http://schemas.microsoft.com/office/drawing/2014/main" id="{D0B843FA-D5EA-2201-298E-75D9F3587572}"/>
                </a:ext>
              </a:extLst>
            </p:cNvPr>
            <p:cNvSpPr txBox="1"/>
            <p:nvPr/>
          </p:nvSpPr>
          <p:spPr>
            <a:xfrm>
              <a:off x="4799845" y="948375"/>
              <a:ext cx="535724" cy="237757"/>
            </a:xfrm>
            <a:prstGeom prst="rect">
              <a:avLst/>
            </a:prstGeom>
            <a:noFill/>
          </p:spPr>
          <p:txBody>
            <a:bodyPr wrap="none" rtlCol="0">
              <a:spAutoFit/>
            </a:bodyPr>
            <a:lstStyle>
              <a:defPPr>
                <a:defRPr lang="en-US"/>
              </a:defPPr>
              <a:lvl1pPr>
                <a:lnSpc>
                  <a:spcPct val="90000"/>
                </a:lnSpc>
                <a:spcAft>
                  <a:spcPts val="600"/>
                </a:spcAft>
                <a:defRPr sz="1050" b="1"/>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050" b="1" i="0" u="none" strike="noStrike" kern="1200" cap="none" spc="0" normalizeH="0" baseline="0" noProof="0">
                  <a:ln>
                    <a:noFill/>
                  </a:ln>
                  <a:solidFill>
                    <a:prstClr val="black"/>
                  </a:solidFill>
                  <a:effectLst/>
                  <a:uLnTx/>
                  <a:uFillTx/>
                  <a:latin typeface="Aptos" panose="02110004020202020204"/>
                  <a:ea typeface="+mn-ea"/>
                  <a:cs typeface="+mn-cs"/>
                </a:rPr>
                <a:t>CR/PR</a:t>
              </a:r>
            </a:p>
          </p:txBody>
        </p:sp>
        <p:sp>
          <p:nvSpPr>
            <p:cNvPr id="32" name="Rectangle 31">
              <a:extLst>
                <a:ext uri="{FF2B5EF4-FFF2-40B4-BE49-F238E27FC236}">
                  <a16:creationId xmlns:a16="http://schemas.microsoft.com/office/drawing/2014/main" id="{EE3290A4-3537-EF5F-3110-ACC6E4DD5FAA}"/>
                </a:ext>
              </a:extLst>
            </p:cNvPr>
            <p:cNvSpPr>
              <a:spLocks noChangeAspect="1"/>
            </p:cNvSpPr>
            <p:nvPr/>
          </p:nvSpPr>
          <p:spPr bwMode="auto">
            <a:xfrm>
              <a:off x="368024" y="1117251"/>
              <a:ext cx="1273742" cy="661503"/>
            </a:xfrm>
            <a:prstGeom prst="rect">
              <a:avLst/>
            </a:prstGeom>
            <a:solidFill>
              <a:schemeClr val="accent2"/>
            </a:solidFill>
            <a:ln w="28575" cap="flat" cmpd="sng" algn="ctr">
              <a:solidFill>
                <a:schemeClr val="bg2"/>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50" b="1" i="0" u="none" strike="noStrike" kern="0" cap="none" spc="0" normalizeH="0" baseline="0" noProof="0">
                  <a:ln>
                    <a:noFill/>
                  </a:ln>
                  <a:solidFill>
                    <a:prstClr val="black"/>
                  </a:solidFill>
                  <a:effectLst/>
                  <a:uLnTx/>
                  <a:uFillTx/>
                  <a:latin typeface="Aptos" panose="02110004020202020204"/>
                  <a:ea typeface="+mn-ea"/>
                  <a:cs typeface="+mn-cs"/>
                </a:rPr>
                <a:t>Safety Run In</a:t>
              </a:r>
            </a:p>
          </p:txBody>
        </p:sp>
        <p:sp>
          <p:nvSpPr>
            <p:cNvPr id="33" name="Rectangle 32">
              <a:extLst>
                <a:ext uri="{FF2B5EF4-FFF2-40B4-BE49-F238E27FC236}">
                  <a16:creationId xmlns:a16="http://schemas.microsoft.com/office/drawing/2014/main" id="{BF5B7669-C917-1939-0F51-696BD90E3D37}"/>
                </a:ext>
              </a:extLst>
            </p:cNvPr>
            <p:cNvSpPr>
              <a:spLocks noChangeAspect="1"/>
            </p:cNvSpPr>
            <p:nvPr/>
          </p:nvSpPr>
          <p:spPr bwMode="auto">
            <a:xfrm>
              <a:off x="368023" y="3152963"/>
              <a:ext cx="1273742" cy="709123"/>
            </a:xfrm>
            <a:prstGeom prst="rect">
              <a:avLst/>
            </a:prstGeom>
            <a:solidFill>
              <a:schemeClr val="accent6"/>
            </a:solidFill>
            <a:ln w="28575" cap="flat" cmpd="sng" algn="ctr">
              <a:solidFill>
                <a:schemeClr val="accent2"/>
              </a:solidFill>
              <a:prstDash val="solid"/>
              <a:round/>
              <a:headEnd type="none" w="med" len="med"/>
              <a:tailEnd type="none" w="med" len="med"/>
            </a:ln>
            <a:effectLst/>
          </p:spPr>
          <p:txBody>
            <a:bodyPr vert="horz" wrap="square" lIns="60512" tIns="30256" rIns="60512" bIns="30256" numCol="1" rtlCol="0" anchor="ctr" anchorCtr="0" compatLnSpc="1">
              <a:prstTxWarp prst="textNoShape">
                <a:avLst/>
              </a:prstTxWarp>
            </a:bodyPr>
            <a:lstStyle/>
            <a:p>
              <a:pPr marL="0" marR="0" lvl="0" indent="0" algn="ctr" defTabSz="806867" rtl="0" eaLnBrk="1" fontAlgn="base" latinLnBrk="0" hangingPunct="1">
                <a:lnSpc>
                  <a:spcPct val="90000"/>
                </a:lnSpc>
                <a:spcBef>
                  <a:spcPct val="0"/>
                </a:spcBef>
                <a:spcAft>
                  <a:spcPct val="0"/>
                </a:spcAft>
                <a:buClrTx/>
                <a:buSzTx/>
                <a:buFontTx/>
                <a:buNone/>
                <a:tabLst/>
                <a:defRPr/>
              </a:pPr>
              <a:r>
                <a:rPr kumimoji="0" lang="en-GB" sz="1191" b="1" i="0" u="none" strike="noStrike" kern="0" cap="none" spc="0" normalizeH="0" baseline="0" noProof="0">
                  <a:ln>
                    <a:noFill/>
                  </a:ln>
                  <a:solidFill>
                    <a:prstClr val="black"/>
                  </a:solidFill>
                  <a:effectLst/>
                  <a:uLnTx/>
                  <a:uFillTx/>
                  <a:latin typeface="Aptos" panose="02110004020202020204"/>
                  <a:ea typeface="+mn-ea"/>
                  <a:cs typeface="+mn-cs"/>
                </a:rPr>
                <a:t>Phase III</a:t>
              </a:r>
            </a:p>
          </p:txBody>
        </p:sp>
        <p:cxnSp>
          <p:nvCxnSpPr>
            <p:cNvPr id="34" name="Straight Arrow Connector 33">
              <a:extLst>
                <a:ext uri="{FF2B5EF4-FFF2-40B4-BE49-F238E27FC236}">
                  <a16:creationId xmlns:a16="http://schemas.microsoft.com/office/drawing/2014/main" id="{2A984C18-43EC-98AE-C72E-0409F6EBBF5C}"/>
                </a:ext>
              </a:extLst>
            </p:cNvPr>
            <p:cNvCxnSpPr>
              <a:cxnSpLocks/>
              <a:endCxn id="26" idx="1"/>
            </p:cNvCxnSpPr>
            <p:nvPr/>
          </p:nvCxnSpPr>
          <p:spPr>
            <a:xfrm>
              <a:off x="4572484" y="2823073"/>
              <a:ext cx="1029683" cy="2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D98D3B2-07DF-4BAC-015D-4FF23B603AF7}"/>
                </a:ext>
              </a:extLst>
            </p:cNvPr>
            <p:cNvCxnSpPr>
              <a:cxnSpLocks/>
            </p:cNvCxnSpPr>
            <p:nvPr/>
          </p:nvCxnSpPr>
          <p:spPr>
            <a:xfrm>
              <a:off x="4578148" y="3489325"/>
              <a:ext cx="1029683" cy="2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B50AA23-0E66-DEDE-3E08-36119F3B26F0}"/>
                </a:ext>
              </a:extLst>
            </p:cNvPr>
            <p:cNvCxnSpPr>
              <a:cxnSpLocks/>
            </p:cNvCxnSpPr>
            <p:nvPr/>
          </p:nvCxnSpPr>
          <p:spPr>
            <a:xfrm>
              <a:off x="4725773" y="1167149"/>
              <a:ext cx="876394" cy="2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960F414-B23C-5152-0271-D75CC3482D9B}"/>
                </a:ext>
              </a:extLst>
            </p:cNvPr>
            <p:cNvCxnSpPr>
              <a:cxnSpLocks/>
            </p:cNvCxnSpPr>
            <p:nvPr/>
          </p:nvCxnSpPr>
          <p:spPr>
            <a:xfrm>
              <a:off x="4786664" y="1730670"/>
              <a:ext cx="818208" cy="2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386C251-0AF9-B8B4-AD73-93CDFC5BEC3C}"/>
                </a:ext>
              </a:extLst>
            </p:cNvPr>
            <p:cNvSpPr txBox="1"/>
            <p:nvPr/>
          </p:nvSpPr>
          <p:spPr>
            <a:xfrm>
              <a:off x="4799845" y="3273375"/>
              <a:ext cx="535724" cy="237757"/>
            </a:xfrm>
            <a:prstGeom prst="rect">
              <a:avLst/>
            </a:prstGeom>
            <a:noFill/>
          </p:spPr>
          <p:txBody>
            <a:bodyPr wrap="none" rtlCol="0">
              <a:spAutoFit/>
            </a:bodyPr>
            <a:lstStyle>
              <a:defPPr>
                <a:defRPr lang="en-US"/>
              </a:defPPr>
              <a:lvl1pPr>
                <a:lnSpc>
                  <a:spcPct val="90000"/>
                </a:lnSpc>
                <a:spcAft>
                  <a:spcPts val="600"/>
                </a:spcAft>
                <a:defRPr sz="1050" b="1"/>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050" b="1" i="0" u="none" strike="noStrike" kern="1200" cap="none" spc="0" normalizeH="0" baseline="0" noProof="0">
                  <a:ln>
                    <a:noFill/>
                  </a:ln>
                  <a:solidFill>
                    <a:prstClr val="black"/>
                  </a:solidFill>
                  <a:effectLst/>
                  <a:uLnTx/>
                  <a:uFillTx/>
                  <a:latin typeface="Aptos" panose="02110004020202020204"/>
                  <a:ea typeface="+mn-ea"/>
                  <a:cs typeface="+mn-cs"/>
                </a:rPr>
                <a:t>CR/PR</a:t>
              </a:r>
            </a:p>
          </p:txBody>
        </p:sp>
        <p:sp>
          <p:nvSpPr>
            <p:cNvPr id="39" name="TextBox 38">
              <a:extLst>
                <a:ext uri="{FF2B5EF4-FFF2-40B4-BE49-F238E27FC236}">
                  <a16:creationId xmlns:a16="http://schemas.microsoft.com/office/drawing/2014/main" id="{13F4007F-9426-3720-7358-F83D765006C4}"/>
                </a:ext>
              </a:extLst>
            </p:cNvPr>
            <p:cNvSpPr txBox="1"/>
            <p:nvPr/>
          </p:nvSpPr>
          <p:spPr>
            <a:xfrm>
              <a:off x="4799845" y="4081086"/>
              <a:ext cx="535724" cy="237757"/>
            </a:xfrm>
            <a:prstGeom prst="rect">
              <a:avLst/>
            </a:prstGeom>
            <a:noFill/>
          </p:spPr>
          <p:txBody>
            <a:bodyPr wrap="none" rtlCol="0">
              <a:spAutoFit/>
            </a:bodyPr>
            <a:lstStyle>
              <a:defPPr>
                <a:defRPr lang="en-US"/>
              </a:defPPr>
              <a:lvl1pPr>
                <a:lnSpc>
                  <a:spcPct val="90000"/>
                </a:lnSpc>
                <a:spcAft>
                  <a:spcPts val="600"/>
                </a:spcAft>
                <a:defRPr sz="1050" b="1"/>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050" b="1" i="0" u="none" strike="noStrike" kern="1200" cap="none" spc="0" normalizeH="0" baseline="0" noProof="0">
                  <a:ln>
                    <a:noFill/>
                  </a:ln>
                  <a:solidFill>
                    <a:prstClr val="black"/>
                  </a:solidFill>
                  <a:effectLst/>
                  <a:uLnTx/>
                  <a:uFillTx/>
                  <a:latin typeface="Aptos" panose="02110004020202020204"/>
                  <a:ea typeface="+mn-ea"/>
                  <a:cs typeface="+mn-cs"/>
                </a:rPr>
                <a:t>CR/PR</a:t>
              </a:r>
            </a:p>
          </p:txBody>
        </p:sp>
        <p:sp>
          <p:nvSpPr>
            <p:cNvPr id="40" name="TextBox 39">
              <a:extLst>
                <a:ext uri="{FF2B5EF4-FFF2-40B4-BE49-F238E27FC236}">
                  <a16:creationId xmlns:a16="http://schemas.microsoft.com/office/drawing/2014/main" id="{0567F2DE-DF87-5C4D-46CA-8B077B03D279}"/>
                </a:ext>
              </a:extLst>
            </p:cNvPr>
            <p:cNvSpPr txBox="1"/>
            <p:nvPr/>
          </p:nvSpPr>
          <p:spPr>
            <a:xfrm>
              <a:off x="4799845" y="1526556"/>
              <a:ext cx="535724" cy="237757"/>
            </a:xfrm>
            <a:prstGeom prst="rect">
              <a:avLst/>
            </a:prstGeom>
            <a:noFill/>
          </p:spPr>
          <p:txBody>
            <a:bodyPr wrap="none" rtlCol="0">
              <a:spAutoFit/>
            </a:bodyPr>
            <a:lstStyle>
              <a:defPPr>
                <a:defRPr lang="en-US"/>
              </a:defPPr>
              <a:lvl1pPr>
                <a:lnSpc>
                  <a:spcPct val="90000"/>
                </a:lnSpc>
                <a:spcAft>
                  <a:spcPts val="600"/>
                </a:spcAft>
                <a:defRPr sz="1050" b="1"/>
              </a:lvl1p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050" b="1" i="0" u="none" strike="noStrike" kern="1200" cap="none" spc="0" normalizeH="0" baseline="0" noProof="0">
                  <a:ln>
                    <a:noFill/>
                  </a:ln>
                  <a:solidFill>
                    <a:prstClr val="black"/>
                  </a:solidFill>
                  <a:effectLst/>
                  <a:uLnTx/>
                  <a:uFillTx/>
                  <a:latin typeface="Aptos" panose="02110004020202020204"/>
                  <a:ea typeface="+mn-ea"/>
                  <a:cs typeface="+mn-cs"/>
                </a:rPr>
                <a:t>CR/PR</a:t>
              </a:r>
            </a:p>
          </p:txBody>
        </p:sp>
      </p:grpSp>
      <p:sp>
        <p:nvSpPr>
          <p:cNvPr id="43" name="TextBox 42">
            <a:extLst>
              <a:ext uri="{FF2B5EF4-FFF2-40B4-BE49-F238E27FC236}">
                <a16:creationId xmlns:a16="http://schemas.microsoft.com/office/drawing/2014/main" id="{50466E62-722B-158D-E331-DE50BFF4C032}"/>
              </a:ext>
            </a:extLst>
          </p:cNvPr>
          <p:cNvSpPr txBox="1"/>
          <p:nvPr/>
        </p:nvSpPr>
        <p:spPr>
          <a:xfrm>
            <a:off x="319451" y="4766904"/>
            <a:ext cx="11143520" cy="1492716"/>
          </a:xfrm>
          <a:prstGeom prst="rect">
            <a:avLst/>
          </a:prstGeom>
          <a:noFill/>
        </p:spPr>
        <p:txBody>
          <a:bodyPr wrap="square" lIns="91440" tIns="45720" rIns="91440" bIns="45720" numCol="1" rtlCol="0" anchor="t">
            <a:spAutoFit/>
          </a:bodyPr>
          <a:lstStyle>
            <a:defPPr>
              <a:defRPr lang="en-US"/>
            </a:defPPr>
            <a:lvl2pPr marL="0" marR="0" lvl="1" fontAlgn="auto">
              <a:lnSpc>
                <a:spcPct val="90000"/>
              </a:lnSpc>
              <a:spcBef>
                <a:spcPts val="200"/>
              </a:spcBef>
              <a:spcAft>
                <a:spcPts val="0"/>
              </a:spcAft>
              <a:buClr>
                <a:schemeClr val="accent1"/>
              </a:buClr>
              <a:buSzPct val="100000"/>
              <a:tabLst/>
              <a:defRPr kumimoji="0" sz="1400" b="1" i="0" u="none" strike="noStrike" cap="none" spc="0" normalizeH="0" baseline="0">
                <a:ln>
                  <a:noFill/>
                </a:ln>
                <a:effectLst/>
                <a:uLnTx/>
                <a:uFillTx/>
                <a:latin typeface="Calibri"/>
              </a:defRPr>
            </a:lvl2pPr>
            <a:lvl3pPr marL="628650" lvl="2" indent="-171450">
              <a:lnSpc>
                <a:spcPct val="90000"/>
              </a:lnSpc>
              <a:spcBef>
                <a:spcPts val="200"/>
              </a:spcBef>
              <a:buClr>
                <a:schemeClr val="accent1"/>
              </a:buClr>
              <a:buSzPct val="100000"/>
              <a:buFontTx/>
              <a:buChar char="•"/>
              <a:defRPr kumimoji="0" sz="1200" i="0" u="none" strike="noStrike" kern="0" cap="none" spc="0" normalizeH="0" baseline="0">
                <a:ln>
                  <a:noFill/>
                </a:ln>
                <a:effectLst/>
                <a:uLnTx/>
                <a:uFillTx/>
                <a:latin typeface="Calibri"/>
                <a:cs typeface="Arial"/>
              </a:defRPr>
            </a:lvl3pPr>
          </a:lstStyle>
          <a:p>
            <a:pPr marL="0" marR="0" lvl="1" indent="0" algn="l" defTabSz="914400" rtl="0" eaLnBrk="1" fontAlgn="auto" latinLnBrk="0" hangingPunct="1">
              <a:lnSpc>
                <a:spcPct val="90000"/>
              </a:lnSpc>
              <a:spcBef>
                <a:spcPts val="200"/>
              </a:spcBef>
              <a:spcAft>
                <a:spcPts val="0"/>
              </a:spcAft>
              <a:buClr>
                <a:srgbClr val="156082"/>
              </a:buClr>
              <a:buSzPct val="100000"/>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Endpoints:</a:t>
            </a:r>
          </a:p>
          <a:p>
            <a:pPr marL="171450" marR="0" lvl="1" indent="-171450" algn="l" defTabSz="914400" rtl="0" eaLnBrk="1" fontAlgn="auto" latinLnBrk="0" hangingPunct="1">
              <a:lnSpc>
                <a:spcPct val="90000"/>
              </a:lnSpc>
              <a:spcBef>
                <a:spcPts val="200"/>
              </a:spcBef>
              <a:spcAft>
                <a:spcPts val="0"/>
              </a:spcAft>
              <a:buClr>
                <a:srgbClr val="156082"/>
              </a:buClr>
              <a:buSzPct val="100000"/>
              <a:buFont typeface="Calibri"/>
              <a:buChar char="•"/>
              <a:tabLst/>
              <a:defRPr/>
            </a:pPr>
            <a:r>
              <a:rPr kumimoji="0" lang="en-US" sz="1200" b="1" i="0" u="none" strike="noStrike" kern="0" cap="none" spc="0" normalizeH="0" baseline="0" noProof="0" dirty="0">
                <a:ln>
                  <a:noFill/>
                </a:ln>
                <a:solidFill>
                  <a:prstClr val="black"/>
                </a:solidFill>
                <a:effectLst/>
                <a:uLnTx/>
                <a:uFillTx/>
                <a:latin typeface="Calibri"/>
                <a:ea typeface="+mn-ea"/>
                <a:cs typeface="+mn-cs"/>
              </a:rPr>
              <a:t>Primary:</a:t>
            </a:r>
          </a:p>
          <a:p>
            <a:pPr marL="628650" marR="0" lvl="2" indent="-171450" algn="l" defTabSz="914400" rtl="0" eaLnBrk="1" fontAlgn="auto" latinLnBrk="0" hangingPunct="1">
              <a:lnSpc>
                <a:spcPct val="90000"/>
              </a:lnSpc>
              <a:spcBef>
                <a:spcPts val="200"/>
              </a:spcBef>
              <a:spcAft>
                <a:spcPts val="0"/>
              </a:spcAft>
              <a:buClr>
                <a:srgbClr val="156082"/>
              </a:buClr>
              <a:buSzPct val="100000"/>
              <a:buFontTx/>
              <a:buChar char="•"/>
              <a:tabLst/>
              <a:defRPr/>
            </a:pPr>
            <a:r>
              <a:rPr kumimoji="0" lang="en-US" sz="1200" b="0" i="0" u="none" strike="noStrike" kern="0" cap="none" spc="0" normalizeH="0" baseline="0" noProof="0" dirty="0">
                <a:ln>
                  <a:noFill/>
                </a:ln>
                <a:solidFill>
                  <a:prstClr val="black"/>
                </a:solidFill>
                <a:effectLst/>
                <a:uLnTx/>
                <a:uFillTx/>
                <a:latin typeface="Calibri"/>
                <a:ea typeface="+mn-ea"/>
                <a:cs typeface="Arial"/>
              </a:rPr>
              <a:t>Safety Run-in: </a:t>
            </a:r>
            <a:r>
              <a:rPr kumimoji="0" lang="en-US" sz="1200" b="0" i="0" u="none" strike="noStrike" kern="1200" cap="none" spc="0" normalizeH="0" baseline="0" noProof="0" dirty="0">
                <a:ln>
                  <a:noFill/>
                </a:ln>
                <a:solidFill>
                  <a:prstClr val="black"/>
                </a:solidFill>
                <a:effectLst/>
                <a:uLnTx/>
                <a:uFillTx/>
                <a:latin typeface="Calibri"/>
                <a:ea typeface="+mn-ea"/>
                <a:cs typeface="Arial"/>
              </a:rPr>
              <a:t>Safety and tolerability of Surovatamig + R and RP3D determination</a:t>
            </a:r>
            <a:endParaRPr kumimoji="0" lang="en-US" sz="1200" b="0" i="0" u="none" strike="noStrike" kern="0" cap="none" spc="0" normalizeH="0" baseline="0" noProof="0" dirty="0">
              <a:ln>
                <a:noFill/>
              </a:ln>
              <a:solidFill>
                <a:prstClr val="black"/>
              </a:solidFill>
              <a:effectLst/>
              <a:uLnTx/>
              <a:uFillTx/>
              <a:latin typeface="Calibri"/>
              <a:ea typeface="+mn-ea"/>
              <a:cs typeface="Arial"/>
            </a:endParaRPr>
          </a:p>
          <a:p>
            <a:pPr marL="628650" marR="0" lvl="2" indent="-171450" algn="l" defTabSz="914400" rtl="0" eaLnBrk="1" fontAlgn="auto" latinLnBrk="0" hangingPunct="1">
              <a:lnSpc>
                <a:spcPct val="90000"/>
              </a:lnSpc>
              <a:spcBef>
                <a:spcPts val="200"/>
              </a:spcBef>
              <a:spcAft>
                <a:spcPts val="0"/>
              </a:spcAft>
              <a:buClr>
                <a:srgbClr val="156082"/>
              </a:buClr>
              <a:buSzPct val="100000"/>
              <a:buFontTx/>
              <a:buChar char="•"/>
              <a:tabLst/>
              <a:defRPr/>
            </a:pPr>
            <a:r>
              <a:rPr kumimoji="0" lang="en-US" sz="1200" b="0" i="0" u="none" strike="noStrike" kern="0" cap="none" spc="0" normalizeH="0" baseline="0" noProof="0" dirty="0">
                <a:ln>
                  <a:noFill/>
                </a:ln>
                <a:solidFill>
                  <a:prstClr val="black"/>
                </a:solidFill>
                <a:effectLst/>
                <a:uLnTx/>
                <a:uFillTx/>
                <a:latin typeface="Calibri"/>
                <a:ea typeface="+mn-ea"/>
                <a:cs typeface="Arial"/>
              </a:rPr>
              <a:t>Phase III: </a:t>
            </a:r>
            <a:r>
              <a:rPr kumimoji="0" lang="en-US" sz="1200" b="1" i="0" u="none" strike="noStrike" kern="0" cap="none" spc="0" normalizeH="0" baseline="0" noProof="0" dirty="0">
                <a:ln>
                  <a:noFill/>
                </a:ln>
                <a:solidFill>
                  <a:srgbClr val="FF0000"/>
                </a:solidFill>
                <a:effectLst/>
                <a:uLnTx/>
                <a:uFillTx/>
                <a:latin typeface="Calibri"/>
                <a:ea typeface="+mn-ea"/>
                <a:cs typeface="Arial"/>
              </a:rPr>
              <a:t>Dual primary with </a:t>
            </a:r>
            <a:r>
              <a:rPr kumimoji="0" lang="en-US" sz="1200" b="1" i="0" u="none" strike="noStrike" kern="1200" cap="none" spc="0" normalizeH="0" baseline="0" noProof="0" dirty="0">
                <a:ln>
                  <a:noFill/>
                </a:ln>
                <a:solidFill>
                  <a:srgbClr val="FF0000"/>
                </a:solidFill>
                <a:effectLst/>
                <a:uLnTx/>
                <a:uFillTx/>
                <a:latin typeface="Calibri"/>
                <a:ea typeface="+mn-ea"/>
                <a:cs typeface="Arial"/>
              </a:rPr>
              <a:t>PFS &amp; EoI ORR</a:t>
            </a:r>
            <a:r>
              <a:rPr kumimoji="0" lang="en-US" sz="1200" b="1" i="0" u="none" strike="noStrike" kern="1200" cap="none" spc="0" normalizeH="0" baseline="0" noProof="0" dirty="0">
                <a:ln>
                  <a:noFill/>
                </a:ln>
                <a:solidFill>
                  <a:srgbClr val="196B24"/>
                </a:solidFill>
                <a:effectLst/>
                <a:uLnTx/>
                <a:uFillTx/>
                <a:latin typeface="Calibri"/>
                <a:ea typeface="+mn-ea"/>
                <a:cs typeface="Arial"/>
              </a:rPr>
              <a:t> </a:t>
            </a:r>
            <a:r>
              <a:rPr kumimoji="0" lang="en-US" sz="1200" b="0" i="0" u="none" strike="noStrike" kern="1200" cap="none" spc="0" normalizeH="0" baseline="0" noProof="0" dirty="0">
                <a:ln>
                  <a:noFill/>
                </a:ln>
                <a:solidFill>
                  <a:prstClr val="black"/>
                </a:solidFill>
                <a:effectLst/>
                <a:uLnTx/>
                <a:uFillTx/>
                <a:latin typeface="Calibri"/>
                <a:ea typeface="+mn-ea"/>
                <a:cs typeface="Arial"/>
              </a:rPr>
              <a:t>assessed by IRC based on Lugano Response Criteria</a:t>
            </a:r>
          </a:p>
          <a:p>
            <a:pPr marL="171450" marR="0" lvl="1" indent="-171450" algn="l" defTabSz="914400" rtl="0" eaLnBrk="1" fontAlgn="auto" latinLnBrk="0" hangingPunct="1">
              <a:lnSpc>
                <a:spcPct val="90000"/>
              </a:lnSpc>
              <a:spcBef>
                <a:spcPts val="200"/>
              </a:spcBef>
              <a:spcAft>
                <a:spcPts val="0"/>
              </a:spcAft>
              <a:buClr>
                <a:srgbClr val="156082"/>
              </a:buClr>
              <a:buSzPct val="100000"/>
              <a:buFont typeface="Calibri"/>
              <a:buChar char="•"/>
              <a:tabLst/>
              <a:defRPr/>
            </a:pPr>
            <a:r>
              <a:rPr kumimoji="0" lang="en-GB" sz="1200" b="1" i="0" u="none" strike="noStrike" kern="0" cap="none" spc="0" normalizeH="0" baseline="0" noProof="0" dirty="0">
                <a:ln>
                  <a:noFill/>
                </a:ln>
                <a:solidFill>
                  <a:prstClr val="black"/>
                </a:solidFill>
                <a:effectLst/>
                <a:uLnTx/>
                <a:uFillTx/>
                <a:latin typeface="Calibri"/>
                <a:ea typeface="+mn-ea"/>
                <a:cs typeface="+mn-cs"/>
              </a:rPr>
              <a:t>Secondary: </a:t>
            </a:r>
          </a:p>
          <a:p>
            <a:pPr marL="628650" marR="0" lvl="2" indent="-171450" algn="l" defTabSz="914400" rtl="0" eaLnBrk="1" fontAlgn="auto" latinLnBrk="0" hangingPunct="1">
              <a:lnSpc>
                <a:spcPct val="90000"/>
              </a:lnSpc>
              <a:spcBef>
                <a:spcPts val="200"/>
              </a:spcBef>
              <a:spcAft>
                <a:spcPts val="0"/>
              </a:spcAft>
              <a:buClr>
                <a:srgbClr val="156082"/>
              </a:buClr>
              <a:buSzPct val="100000"/>
              <a:buFontTx/>
              <a:buChar char="•"/>
              <a:tabLst/>
              <a:defRPr/>
            </a:pPr>
            <a:r>
              <a:rPr kumimoji="0" lang="en-US" sz="1200" b="0" i="0" u="none" strike="noStrike" kern="0" cap="none" spc="0" normalizeH="0" baseline="0" noProof="0" dirty="0">
                <a:ln>
                  <a:noFill/>
                </a:ln>
                <a:solidFill>
                  <a:prstClr val="black"/>
                </a:solidFill>
                <a:effectLst/>
                <a:uLnTx/>
                <a:uFillTx/>
                <a:latin typeface="Calibri"/>
                <a:ea typeface="+mn-ea"/>
                <a:cs typeface="Arial"/>
              </a:rPr>
              <a:t>Safety Run-in: Efficacy (ORR, CRR, CR@EOI, CR30, </a:t>
            </a:r>
            <a:r>
              <a:rPr kumimoji="0" lang="en-US" sz="1200" b="0" i="0" u="none" strike="noStrike" kern="0" cap="none" spc="0" normalizeH="0" baseline="0" noProof="0" dirty="0" err="1">
                <a:ln>
                  <a:noFill/>
                </a:ln>
                <a:solidFill>
                  <a:prstClr val="black"/>
                </a:solidFill>
                <a:effectLst/>
                <a:uLnTx/>
                <a:uFillTx/>
                <a:latin typeface="Calibri"/>
                <a:ea typeface="+mn-ea"/>
                <a:cs typeface="Arial"/>
              </a:rPr>
              <a:t>DoR</a:t>
            </a:r>
            <a:r>
              <a:rPr kumimoji="0" lang="en-US" sz="1200" b="0" i="0" u="none" strike="noStrike" kern="0" cap="none" spc="0" normalizeH="0" baseline="0" noProof="0" dirty="0">
                <a:ln>
                  <a:noFill/>
                </a:ln>
                <a:solidFill>
                  <a:prstClr val="black"/>
                </a:solidFill>
                <a:effectLst/>
                <a:uLnTx/>
                <a:uFillTx/>
                <a:latin typeface="Calibri"/>
                <a:ea typeface="+mn-ea"/>
                <a:cs typeface="Arial"/>
              </a:rPr>
              <a:t>, PFS, OS), PK/PD/</a:t>
            </a:r>
            <a:r>
              <a:rPr kumimoji="0" lang="en-GB" sz="1200" b="0" i="0" u="none" strike="noStrike" kern="0" cap="none" spc="0" normalizeH="0" baseline="0" noProof="0" dirty="0">
                <a:ln>
                  <a:noFill/>
                </a:ln>
                <a:solidFill>
                  <a:prstClr val="black"/>
                </a:solidFill>
                <a:effectLst/>
                <a:uLnTx/>
                <a:uFillTx/>
                <a:latin typeface="Calibri"/>
                <a:ea typeface="+mn-ea"/>
                <a:cs typeface="Arial"/>
              </a:rPr>
              <a:t>Immunogenicity</a:t>
            </a:r>
          </a:p>
          <a:p>
            <a:pPr marL="628650" marR="0" lvl="2" indent="-171450" algn="l" defTabSz="914400" rtl="0" eaLnBrk="1" fontAlgn="auto" latinLnBrk="0" hangingPunct="1">
              <a:lnSpc>
                <a:spcPct val="90000"/>
              </a:lnSpc>
              <a:spcBef>
                <a:spcPts val="200"/>
              </a:spcBef>
              <a:spcAft>
                <a:spcPts val="0"/>
              </a:spcAft>
              <a:buClr>
                <a:srgbClr val="156082"/>
              </a:buClr>
              <a:buSzPct val="100000"/>
              <a:buFontTx/>
              <a:buChar char="•"/>
              <a:tabLst/>
              <a:defRPr/>
            </a:pPr>
            <a:r>
              <a:rPr kumimoji="0" lang="en-GB" sz="1200" b="0" i="0" u="none" strike="noStrike" kern="0" cap="none" spc="0" normalizeH="0" baseline="0" noProof="0" dirty="0">
                <a:ln>
                  <a:noFill/>
                </a:ln>
                <a:solidFill>
                  <a:prstClr val="black"/>
                </a:solidFill>
                <a:effectLst/>
                <a:uLnTx/>
                <a:uFillTx/>
                <a:latin typeface="Calibri"/>
                <a:ea typeface="+mn-ea"/>
                <a:cs typeface="Arial"/>
              </a:rPr>
              <a:t>Phase III: </a:t>
            </a:r>
            <a:r>
              <a:rPr kumimoji="0" lang="en-US" sz="1200" b="0" i="0" u="none" strike="noStrike" kern="0" cap="none" spc="0" normalizeH="0" baseline="0" noProof="0" dirty="0">
                <a:ln>
                  <a:noFill/>
                </a:ln>
                <a:solidFill>
                  <a:prstClr val="black"/>
                </a:solidFill>
                <a:effectLst/>
                <a:uLnTx/>
                <a:uFillTx/>
                <a:latin typeface="Calibri"/>
                <a:ea typeface="+mn-ea"/>
                <a:cs typeface="Arial"/>
              </a:rPr>
              <a:t>Efficacy (</a:t>
            </a:r>
            <a:r>
              <a:rPr kumimoji="0" lang="en-US" sz="1200" b="1" i="0" u="none" strike="noStrike" kern="0" cap="none" spc="0" normalizeH="0" baseline="0" noProof="0" dirty="0">
                <a:ln>
                  <a:noFill/>
                </a:ln>
                <a:solidFill>
                  <a:srgbClr val="FF0000"/>
                </a:solidFill>
                <a:effectLst/>
                <a:uLnTx/>
                <a:uFillTx/>
                <a:latin typeface="Calibri"/>
                <a:ea typeface="+mn-ea"/>
                <a:cs typeface="Arial"/>
              </a:rPr>
              <a:t>OS: Key Secondary</a:t>
            </a:r>
            <a:r>
              <a:rPr kumimoji="0" lang="en-US" sz="1200" b="0" i="0" u="none" strike="noStrike" kern="0" cap="none" spc="0" normalizeH="0" baseline="0" noProof="0" dirty="0">
                <a:ln>
                  <a:noFill/>
                </a:ln>
                <a:solidFill>
                  <a:prstClr val="black"/>
                </a:solidFill>
                <a:effectLst/>
                <a:uLnTx/>
                <a:uFillTx/>
                <a:latin typeface="Calibri"/>
                <a:ea typeface="+mn-ea"/>
                <a:cs typeface="Arial"/>
              </a:rPr>
              <a:t>),</a:t>
            </a:r>
            <a:r>
              <a:rPr kumimoji="0" lang="en-US" sz="1200" b="1" i="0" u="none" strike="noStrike" kern="0" cap="none" spc="0" normalizeH="0" baseline="0" noProof="0" dirty="0">
                <a:ln>
                  <a:noFill/>
                </a:ln>
                <a:solidFill>
                  <a:srgbClr val="196B24"/>
                </a:solidFill>
                <a:effectLst/>
                <a:uLnTx/>
                <a:uFillTx/>
                <a:latin typeface="Calibri"/>
                <a:ea typeface="+mn-ea"/>
                <a:cs typeface="Arial"/>
              </a:rPr>
              <a:t> </a:t>
            </a:r>
            <a:r>
              <a:rPr kumimoji="0" lang="en-US" sz="1200" b="0" i="0" u="none" strike="noStrike" kern="0" cap="none" spc="0" normalizeH="0" baseline="0" noProof="0" dirty="0">
                <a:ln>
                  <a:noFill/>
                </a:ln>
                <a:solidFill>
                  <a:prstClr val="black"/>
                </a:solidFill>
                <a:effectLst/>
                <a:uLnTx/>
                <a:uFillTx/>
                <a:latin typeface="Calibri"/>
                <a:ea typeface="+mn-ea"/>
                <a:cs typeface="Arial"/>
              </a:rPr>
              <a:t>ORR, CRR, ER EoI, CR30, </a:t>
            </a:r>
            <a:r>
              <a:rPr kumimoji="0" lang="en-US" sz="1200" b="0" i="0" u="none" strike="noStrike" kern="0" cap="none" spc="0" normalizeH="0" baseline="0" noProof="0" dirty="0" err="1">
                <a:ln>
                  <a:noFill/>
                </a:ln>
                <a:solidFill>
                  <a:prstClr val="black"/>
                </a:solidFill>
                <a:effectLst/>
                <a:uLnTx/>
                <a:uFillTx/>
                <a:latin typeface="Calibri"/>
                <a:ea typeface="+mn-ea"/>
                <a:cs typeface="Arial"/>
              </a:rPr>
              <a:t>DoR</a:t>
            </a:r>
            <a:r>
              <a:rPr kumimoji="0" lang="en-US" sz="1200" b="0" i="0" u="none" strike="noStrike" kern="0" cap="none" spc="0" normalizeH="0" baseline="0" noProof="0" dirty="0">
                <a:ln>
                  <a:noFill/>
                </a:ln>
                <a:solidFill>
                  <a:prstClr val="black"/>
                </a:solidFill>
                <a:effectLst/>
                <a:uLnTx/>
                <a:uFillTx/>
                <a:latin typeface="Calibri"/>
                <a:ea typeface="+mn-ea"/>
                <a:cs typeface="Arial"/>
              </a:rPr>
              <a:t>, PFS, TTNT), safety, PK/</a:t>
            </a:r>
            <a:r>
              <a:rPr kumimoji="0" lang="en-GB" sz="1200" b="0" i="0" u="none" strike="noStrike" kern="0" cap="none" spc="0" normalizeH="0" baseline="0" noProof="0" dirty="0">
                <a:ln>
                  <a:noFill/>
                </a:ln>
                <a:solidFill>
                  <a:prstClr val="black"/>
                </a:solidFill>
                <a:effectLst/>
                <a:uLnTx/>
                <a:uFillTx/>
                <a:latin typeface="Calibri"/>
                <a:ea typeface="+mn-ea"/>
                <a:cs typeface="Arial"/>
              </a:rPr>
              <a:t>Immunogenicity</a:t>
            </a:r>
            <a:r>
              <a:rPr kumimoji="0" lang="en-US" sz="1200" b="0" i="0" u="none" strike="noStrike" kern="0" cap="none" spc="0" normalizeH="0" baseline="0" noProof="0" dirty="0">
                <a:ln>
                  <a:noFill/>
                </a:ln>
                <a:solidFill>
                  <a:prstClr val="black"/>
                </a:solidFill>
                <a:effectLst/>
                <a:uLnTx/>
                <a:uFillTx/>
                <a:latin typeface="Calibri"/>
                <a:ea typeface="+mn-ea"/>
                <a:cs typeface="Arial"/>
              </a:rPr>
              <a:t>, PRO, MRD-</a:t>
            </a:r>
            <a:r>
              <a:rPr kumimoji="0" lang="en-US" sz="1200" b="0" i="0" u="none" strike="noStrike" kern="0" cap="none" spc="0" normalizeH="0" baseline="0" noProof="0" dirty="0" err="1">
                <a:ln>
                  <a:noFill/>
                </a:ln>
                <a:solidFill>
                  <a:prstClr val="black"/>
                </a:solidFill>
                <a:effectLst/>
                <a:uLnTx/>
                <a:uFillTx/>
                <a:latin typeface="Calibri"/>
                <a:ea typeface="+mn-ea"/>
                <a:cs typeface="Arial"/>
              </a:rPr>
              <a:t>ve</a:t>
            </a:r>
            <a:r>
              <a:rPr kumimoji="0" lang="en-US" sz="1200" b="0" i="0" u="none" strike="noStrike" kern="0" cap="none" spc="0" normalizeH="0" baseline="0" noProof="0" dirty="0">
                <a:ln>
                  <a:noFill/>
                </a:ln>
                <a:solidFill>
                  <a:prstClr val="black"/>
                </a:solidFill>
                <a:effectLst/>
                <a:uLnTx/>
                <a:uFillTx/>
                <a:latin typeface="Calibri"/>
                <a:ea typeface="+mn-ea"/>
                <a:cs typeface="Arial"/>
              </a:rPr>
              <a:t> CR rate </a:t>
            </a:r>
            <a:endParaRPr kumimoji="0" lang="en-GB" sz="1200" b="0" i="0" u="none" strike="noStrike" kern="0" cap="none" spc="0" normalizeH="0" baseline="0" noProof="0" dirty="0">
              <a:ln>
                <a:noFill/>
              </a:ln>
              <a:solidFill>
                <a:prstClr val="black"/>
              </a:solidFill>
              <a:effectLst/>
              <a:uLnTx/>
              <a:uFillTx/>
              <a:latin typeface="Calibri"/>
              <a:ea typeface="+mn-ea"/>
              <a:cs typeface="Arial"/>
            </a:endParaRPr>
          </a:p>
        </p:txBody>
      </p:sp>
      <p:sp>
        <p:nvSpPr>
          <p:cNvPr id="44" name="Oval 43">
            <a:extLst>
              <a:ext uri="{FF2B5EF4-FFF2-40B4-BE49-F238E27FC236}">
                <a16:creationId xmlns:a16="http://schemas.microsoft.com/office/drawing/2014/main" id="{29775E49-DB32-09D5-CAEB-DF3F66FF2ECA}"/>
              </a:ext>
            </a:extLst>
          </p:cNvPr>
          <p:cNvSpPr/>
          <p:nvPr/>
        </p:nvSpPr>
        <p:spPr>
          <a:xfrm>
            <a:off x="2561271" y="4084167"/>
            <a:ext cx="2566588" cy="8411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000" b="1" i="0" u="sng" strike="noStrike" kern="1200" cap="none" spc="0" normalizeH="0" baseline="0" noProof="0">
                <a:ln>
                  <a:noFill/>
                </a:ln>
                <a:solidFill>
                  <a:prstClr val="white"/>
                </a:solidFill>
                <a:effectLst/>
                <a:uLnTx/>
                <a:uFillTx/>
                <a:latin typeface="Aptos" panose="02110004020202020204"/>
                <a:ea typeface="+mn-ea"/>
                <a:cs typeface="+mn-cs"/>
              </a:rPr>
              <a:t>Stratification:</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ptos" panose="02110004020202020204"/>
                <a:ea typeface="+mn-ea"/>
                <a:cs typeface="+mn-cs"/>
              </a:rPr>
              <a:t>1) FLIPI score (2 vs 3-5)</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ptos" panose="02110004020202020204"/>
                <a:ea typeface="+mn-ea"/>
                <a:cs typeface="+mn-cs"/>
              </a:rPr>
              <a:t>2) Chemo arm</a:t>
            </a:r>
          </a:p>
        </p:txBody>
      </p:sp>
      <p:sp>
        <p:nvSpPr>
          <p:cNvPr id="46" name="TextBox 45">
            <a:extLst>
              <a:ext uri="{FF2B5EF4-FFF2-40B4-BE49-F238E27FC236}">
                <a16:creationId xmlns:a16="http://schemas.microsoft.com/office/drawing/2014/main" id="{40407BBC-D289-54FF-7A43-F07309A9F6E2}"/>
              </a:ext>
            </a:extLst>
          </p:cNvPr>
          <p:cNvSpPr txBox="1"/>
          <p:nvPr/>
        </p:nvSpPr>
        <p:spPr>
          <a:xfrm>
            <a:off x="373688" y="2361433"/>
            <a:ext cx="2187583" cy="1384995"/>
          </a:xfrm>
          <a:prstGeom prst="rect">
            <a:avLst/>
          </a:prstGeom>
          <a:solidFill>
            <a:srgbClr val="C3EDF2"/>
          </a:solidFill>
        </p:spPr>
        <p:txBody>
          <a:bodyPr wrap="square">
            <a:spAutoFit/>
          </a:bodyPr>
          <a:lstStyle>
            <a:defPPr>
              <a:defRPr lang="en-US"/>
            </a:defPPr>
            <a:lvl1pPr>
              <a:defRPr sz="1400" b="1" u="sng"/>
            </a:lvl1pPr>
            <a:lvl2pPr marL="295275" lvl="1" indent="-285750">
              <a:buFont typeface="Arial" panose="020B0604020202020204" pitchFamily="34" charset="0"/>
              <a:buChar char="•"/>
              <a:defRPr sz="1400">
                <a:latin typeface="Calibri" panose="020F0502020204030204" pitchFamily="34" charset="0"/>
                <a:ea typeface="Calibri" panose="020F0502020204030204" pitchFamily="34" charset="0"/>
              </a:defRPr>
            </a:lvl2pPr>
            <a:lvl3pPr marL="752475" lvl="2" indent="-285750">
              <a:buFont typeface="Arial" panose="020B0604020202020204" pitchFamily="34" charset="0"/>
              <a:buChar char="•"/>
              <a:defRPr sz="1400" b="1">
                <a:solidFill>
                  <a:srgbClr val="FF0000"/>
                </a:solidFill>
                <a:effectLst/>
                <a:latin typeface="Calibri" panose="020F0502020204030204" pitchFamily="34" charset="0"/>
                <a:ea typeface="Calibri" panose="020F0502020204030204" pitchFamily="34" charset="0"/>
              </a:defRPr>
            </a:lvl3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sng" strike="noStrike" kern="1200" cap="none" spc="0" normalizeH="0" baseline="0" noProof="0">
                <a:ln>
                  <a:noFill/>
                </a:ln>
                <a:solidFill>
                  <a:prstClr val="black"/>
                </a:solidFill>
                <a:effectLst/>
                <a:uLnTx/>
                <a:uFillTx/>
                <a:latin typeface="Aptos" panose="02110004020202020204"/>
                <a:ea typeface="+mn-ea"/>
                <a:cs typeface="+mn-cs"/>
              </a:rPr>
              <a:t>Target population</a:t>
            </a:r>
            <a:r>
              <a:rPr kumimoji="0" lang="en-GB" sz="1400" b="1" i="0" u="none" strike="noStrike" kern="1200" cap="none" spc="0" normalizeH="0" baseline="0" noProof="0">
                <a:ln>
                  <a:noFill/>
                </a:ln>
                <a:solidFill>
                  <a:prstClr val="black"/>
                </a:solidFill>
                <a:effectLst/>
                <a:uLnTx/>
                <a:uFillTx/>
                <a:latin typeface="Aptos" panose="02110004020202020204"/>
                <a:ea typeface="+mn-ea"/>
                <a:cs typeface="+mn-cs"/>
              </a:rPr>
              <a:t>: </a:t>
            </a:r>
          </a:p>
          <a:p>
            <a:pPr marL="295275" marR="0" lvl="1" indent="-285750" algn="l" defTabSz="914400" rtl="0" eaLnBrk="1" fontAlgn="auto" latinLnBrk="0" hangingPunct="1">
              <a:lnSpc>
                <a:spcPct val="100000"/>
              </a:lnSpc>
              <a:spcBef>
                <a:spcPts val="0"/>
              </a:spcBef>
              <a:spcAft>
                <a:spcPts val="0"/>
              </a:spcAft>
              <a:buClr>
                <a:prstClr val="black"/>
              </a:buClr>
              <a:buSzPct val="100000"/>
              <a:buFont typeface="Calibri" panose="020F050202020403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cs typeface="+mn-cs"/>
              </a:rPr>
              <a:t>Treatment naïve FL</a:t>
            </a:r>
          </a:p>
          <a:p>
            <a:pPr marL="295275" marR="0" lvl="1" indent="-285750" algn="l" defTabSz="914400" rtl="0" eaLnBrk="1" fontAlgn="auto" latinLnBrk="0" hangingPunct="1">
              <a:lnSpc>
                <a:spcPct val="100000"/>
              </a:lnSpc>
              <a:spcBef>
                <a:spcPts val="0"/>
              </a:spcBef>
              <a:spcAft>
                <a:spcPts val="0"/>
              </a:spcAft>
              <a:buClr>
                <a:prstClr val="black"/>
              </a:buClr>
              <a:buSzPct val="100000"/>
              <a:buFont typeface="Calibri" panose="020F0502020204030204" pitchFamily="34" charset="0"/>
              <a:buChar char="•"/>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cs typeface="+mn-cs"/>
              </a:rPr>
              <a:t>Meet GELF criteria</a:t>
            </a:r>
          </a:p>
          <a:p>
            <a:pPr marL="295275" marR="0" lvl="1" indent="-285750" algn="l" defTabSz="914400" rtl="0" eaLnBrk="1" fontAlgn="auto" latinLnBrk="0" hangingPunct="1">
              <a:lnSpc>
                <a:spcPct val="100000"/>
              </a:lnSpc>
              <a:spcBef>
                <a:spcPts val="0"/>
              </a:spcBef>
              <a:spcAft>
                <a:spcPts val="0"/>
              </a:spcAft>
              <a:buClr>
                <a:prstClr val="black"/>
              </a:buClr>
              <a:buSzPct val="100000"/>
              <a:buFont typeface="Calibri" panose="020F0502020204030204" pitchFamily="34" charset="0"/>
              <a:buChar char="•"/>
              <a:tabLst/>
              <a:defRPr/>
            </a:pPr>
            <a:r>
              <a:rPr kumimoji="0" lang="en-GB" sz="1400" b="1" i="0" u="none" strike="noStrike" kern="1200" cap="none" spc="0" normalizeH="0" baseline="0" noProof="0">
                <a:ln>
                  <a:noFill/>
                </a:ln>
                <a:solidFill>
                  <a:srgbClr val="FF0000"/>
                </a:solidFill>
                <a:effectLst/>
                <a:uLnTx/>
                <a:uFillTx/>
                <a:latin typeface="Calibri" panose="020F0502020204030204" pitchFamily="34" charset="0"/>
                <a:cs typeface="+mn-cs"/>
              </a:rPr>
              <a:t>[Ph3]: Excluding</a:t>
            </a:r>
          </a:p>
          <a:p>
            <a:pPr marL="752475" marR="0" lvl="2" indent="-285750" algn="l" defTabSz="914400" rtl="0" eaLnBrk="1" fontAlgn="auto" latinLnBrk="0" hangingPunct="1">
              <a:lnSpc>
                <a:spcPct val="100000"/>
              </a:lnSpc>
              <a:spcBef>
                <a:spcPts val="0"/>
              </a:spcBef>
              <a:spcAft>
                <a:spcPts val="0"/>
              </a:spcAft>
              <a:buClr>
                <a:prstClr val="black"/>
              </a:buClr>
              <a:buSzPct val="100000"/>
              <a:buFont typeface="Calibri" panose="020F0502020204030204" pitchFamily="34" charset="0"/>
              <a:buChar char="•"/>
              <a:tabLst/>
              <a:defRPr/>
            </a:pPr>
            <a:r>
              <a:rPr kumimoji="0" lang="en-GB" sz="1400" b="1" i="0" u="none" strike="noStrike" kern="1200" cap="none" spc="0" normalizeH="0" baseline="0" noProof="0">
                <a:ln>
                  <a:noFill/>
                </a:ln>
                <a:solidFill>
                  <a:srgbClr val="FF0000"/>
                </a:solidFill>
                <a:effectLst/>
                <a:uLnTx/>
                <a:uFillTx/>
                <a:latin typeface="Calibri" panose="020F0502020204030204" pitchFamily="34" charset="0"/>
                <a:cs typeface="+mn-cs"/>
              </a:rPr>
              <a:t>Stage I</a:t>
            </a:r>
          </a:p>
          <a:p>
            <a:pPr marL="752475" marR="0" lvl="2" indent="-285750" algn="l" defTabSz="914400" rtl="0" eaLnBrk="1" fontAlgn="auto" latinLnBrk="0" hangingPunct="1">
              <a:lnSpc>
                <a:spcPct val="100000"/>
              </a:lnSpc>
              <a:spcBef>
                <a:spcPts val="0"/>
              </a:spcBef>
              <a:spcAft>
                <a:spcPts val="0"/>
              </a:spcAft>
              <a:buClr>
                <a:prstClr val="black"/>
              </a:buClr>
              <a:buSzPct val="100000"/>
              <a:buFont typeface="Calibri" panose="020F0502020204030204" pitchFamily="34" charset="0"/>
              <a:buChar char="•"/>
              <a:tabLst/>
              <a:defRPr/>
            </a:pPr>
            <a:r>
              <a:rPr kumimoji="0" lang="en-GB" sz="1400" b="1" i="0" u="none" strike="noStrike" kern="1200" cap="none" spc="0" normalizeH="0" baseline="0" noProof="0">
                <a:ln>
                  <a:noFill/>
                </a:ln>
                <a:solidFill>
                  <a:srgbClr val="FF0000"/>
                </a:solidFill>
                <a:effectLst/>
                <a:uLnTx/>
                <a:uFillTx/>
                <a:latin typeface="Calibri" panose="020F0502020204030204" pitchFamily="34" charset="0"/>
                <a:cs typeface="+mn-cs"/>
              </a:rPr>
              <a:t>FLIPI 0/1</a:t>
            </a:r>
          </a:p>
        </p:txBody>
      </p:sp>
      <p:sp>
        <p:nvSpPr>
          <p:cNvPr id="47" name="Rectangle 46">
            <a:extLst>
              <a:ext uri="{FF2B5EF4-FFF2-40B4-BE49-F238E27FC236}">
                <a16:creationId xmlns:a16="http://schemas.microsoft.com/office/drawing/2014/main" id="{FC5B9599-2670-7FE7-9042-EF364F7CC51F}"/>
              </a:ext>
            </a:extLst>
          </p:cNvPr>
          <p:cNvSpPr/>
          <p:nvPr/>
        </p:nvSpPr>
        <p:spPr>
          <a:xfrm>
            <a:off x="2561271" y="2260260"/>
            <a:ext cx="8539497" cy="2774446"/>
          </a:xfrm>
          <a:prstGeom prst="rect">
            <a:avLst/>
          </a:prstGeom>
          <a:noFill/>
          <a:ln w="57150">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err="1">
              <a:ln>
                <a:noFill/>
              </a:ln>
              <a:solidFill>
                <a:prstClr val="white"/>
              </a:solidFill>
              <a:effectLst/>
              <a:uLnTx/>
              <a:uFillTx/>
              <a:latin typeface="Aptos" panose="02110004020202020204"/>
              <a:ea typeface="+mn-ea"/>
              <a:cs typeface="+mn-cs"/>
            </a:endParaRPr>
          </a:p>
        </p:txBody>
      </p:sp>
      <p:cxnSp>
        <p:nvCxnSpPr>
          <p:cNvPr id="48" name="Straight Arrow Connector 47">
            <a:extLst>
              <a:ext uri="{FF2B5EF4-FFF2-40B4-BE49-F238E27FC236}">
                <a16:creationId xmlns:a16="http://schemas.microsoft.com/office/drawing/2014/main" id="{78107279-4F74-5A9B-C832-CD356724F5D2}"/>
              </a:ext>
            </a:extLst>
          </p:cNvPr>
          <p:cNvCxnSpPr>
            <a:cxnSpLocks/>
          </p:cNvCxnSpPr>
          <p:nvPr/>
        </p:nvCxnSpPr>
        <p:spPr>
          <a:xfrm>
            <a:off x="7420100" y="4404021"/>
            <a:ext cx="1029683" cy="2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5213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92B59-021D-926B-B188-743F8139F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3A47E-E0F0-EC29-6E47-917F0E31F55F}"/>
              </a:ext>
            </a:extLst>
          </p:cNvPr>
          <p:cNvSpPr>
            <a:spLocks noGrp="1"/>
          </p:cNvSpPr>
          <p:nvPr>
            <p:ph type="title"/>
          </p:nvPr>
        </p:nvSpPr>
        <p:spPr>
          <a:xfrm>
            <a:off x="912286" y="227013"/>
            <a:ext cx="10358967" cy="709965"/>
          </a:xfrm>
        </p:spPr>
        <p:txBody>
          <a:bodyPr/>
          <a:lstStyle/>
          <a:p>
            <a:r>
              <a:rPr lang="en-US" dirty="0"/>
              <a:t>SOUNDTRACK-F1: High Response Rates Across Both Doses</a:t>
            </a:r>
          </a:p>
        </p:txBody>
      </p:sp>
      <p:sp>
        <p:nvSpPr>
          <p:cNvPr id="3" name="TextBox 2">
            <a:extLst>
              <a:ext uri="{FF2B5EF4-FFF2-40B4-BE49-F238E27FC236}">
                <a16:creationId xmlns:a16="http://schemas.microsoft.com/office/drawing/2014/main" id="{D304E069-8974-5C6C-B27D-812E3C1D5CD3}"/>
              </a:ext>
            </a:extLst>
          </p:cNvPr>
          <p:cNvSpPr txBox="1"/>
          <p:nvPr/>
        </p:nvSpPr>
        <p:spPr>
          <a:xfrm>
            <a:off x="0" y="6534835"/>
            <a:ext cx="332161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Cheah CY et al. EHA 2026;Abstract S228.</a:t>
            </a:r>
          </a:p>
        </p:txBody>
      </p:sp>
      <p:pic>
        <p:nvPicPr>
          <p:cNvPr id="4" name="Picture 3">
            <a:extLst>
              <a:ext uri="{FF2B5EF4-FFF2-40B4-BE49-F238E27FC236}">
                <a16:creationId xmlns:a16="http://schemas.microsoft.com/office/drawing/2014/main" id="{05E0D4EC-CE35-10A6-039B-2AE896EF4D3F}"/>
              </a:ext>
            </a:extLst>
          </p:cNvPr>
          <p:cNvPicPr/>
          <p:nvPr/>
        </p:nvPicPr>
        <p:blipFill>
          <a:blip r:embed="rId2"/>
          <a:srcRect t="21559"/>
          <a:stretch>
            <a:fillRect/>
          </a:stretch>
        </p:blipFill>
        <p:spPr>
          <a:xfrm>
            <a:off x="1394263" y="1059019"/>
            <a:ext cx="9395012" cy="5187402"/>
          </a:xfrm>
          <a:prstGeom prst="rect">
            <a:avLst/>
          </a:prstGeom>
        </p:spPr>
      </p:pic>
    </p:spTree>
    <p:extLst>
      <p:ext uri="{BB962C8B-B14F-4D97-AF65-F5344CB8AC3E}">
        <p14:creationId xmlns:p14="http://schemas.microsoft.com/office/powerpoint/2010/main" val="31458508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FD6CC-BCC5-B24F-0FE1-3F3552FFB0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496439-6606-B77B-4348-DD3D2A97037B}"/>
              </a:ext>
            </a:extLst>
          </p:cNvPr>
          <p:cNvSpPr>
            <a:spLocks noGrp="1"/>
          </p:cNvSpPr>
          <p:nvPr>
            <p:ph type="title"/>
          </p:nvPr>
        </p:nvSpPr>
        <p:spPr>
          <a:xfrm>
            <a:off x="912286" y="227013"/>
            <a:ext cx="10358967" cy="709959"/>
          </a:xfrm>
        </p:spPr>
        <p:txBody>
          <a:bodyPr/>
          <a:lstStyle/>
          <a:p>
            <a:r>
              <a:rPr lang="en-US" dirty="0"/>
              <a:t>SOUNDTRACK-F1: Safety Summary by Dose Level</a:t>
            </a:r>
          </a:p>
        </p:txBody>
      </p:sp>
      <p:pic>
        <p:nvPicPr>
          <p:cNvPr id="4" name="Picture 3">
            <a:extLst>
              <a:ext uri="{FF2B5EF4-FFF2-40B4-BE49-F238E27FC236}">
                <a16:creationId xmlns:a16="http://schemas.microsoft.com/office/drawing/2014/main" id="{AC586C65-4E44-1B3E-60C4-59486544B9D8}"/>
              </a:ext>
            </a:extLst>
          </p:cNvPr>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6459"/>
          <a:stretch>
            <a:fillRect/>
          </a:stretch>
        </p:blipFill>
        <p:spPr>
          <a:xfrm>
            <a:off x="844356" y="1145756"/>
            <a:ext cx="10426897" cy="4775272"/>
          </a:xfrm>
          <a:prstGeom prst="rect">
            <a:avLst/>
          </a:prstGeom>
        </p:spPr>
      </p:pic>
      <p:sp>
        <p:nvSpPr>
          <p:cNvPr id="5" name="TextBox 4">
            <a:extLst>
              <a:ext uri="{FF2B5EF4-FFF2-40B4-BE49-F238E27FC236}">
                <a16:creationId xmlns:a16="http://schemas.microsoft.com/office/drawing/2014/main" id="{4143FF99-30D5-0467-7274-197577AB00C5}"/>
              </a:ext>
            </a:extLst>
          </p:cNvPr>
          <p:cNvSpPr txBox="1"/>
          <p:nvPr/>
        </p:nvSpPr>
        <p:spPr>
          <a:xfrm>
            <a:off x="0" y="6534835"/>
            <a:ext cx="332161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Cheah CY et al. EHA 2026;Abstract S228.</a:t>
            </a:r>
          </a:p>
        </p:txBody>
      </p:sp>
    </p:spTree>
    <p:extLst>
      <p:ext uri="{BB962C8B-B14F-4D97-AF65-F5344CB8AC3E}">
        <p14:creationId xmlns:p14="http://schemas.microsoft.com/office/powerpoint/2010/main" val="12908984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6EE7-8E55-0650-E700-32F27EF4DB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D927F9B-5367-0D33-4875-41B34BC17834}"/>
              </a:ext>
            </a:extLst>
          </p:cNvPr>
          <p:cNvSpPr/>
          <p:nvPr/>
        </p:nvSpPr>
        <p:spPr bwMode="auto">
          <a:xfrm>
            <a:off x="661639" y="2092762"/>
            <a:ext cx="11047141" cy="458527"/>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FEF3C572-4F3B-95A4-D7EF-67C8BA0D28C7}"/>
              </a:ext>
            </a:extLst>
          </p:cNvPr>
          <p:cNvSpPr/>
          <p:nvPr/>
        </p:nvSpPr>
        <p:spPr bwMode="auto">
          <a:xfrm>
            <a:off x="661639" y="4260229"/>
            <a:ext cx="11047141" cy="458527"/>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62080186-CAFE-3D28-F678-47D7FDC624D0}"/>
              </a:ext>
            </a:extLst>
          </p:cNvPr>
          <p:cNvSpPr>
            <a:spLocks noGrp="1"/>
          </p:cNvSpPr>
          <p:nvPr>
            <p:ph type="title"/>
          </p:nvPr>
        </p:nvSpPr>
        <p:spPr>
          <a:xfrm>
            <a:off x="912286" y="0"/>
            <a:ext cx="10358967" cy="1143000"/>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7872A535-39C0-3D2D-4CD7-955F185F6732}"/>
              </a:ext>
            </a:extLst>
          </p:cNvPr>
          <p:cNvSpPr>
            <a:spLocks noGrp="1"/>
          </p:cNvSpPr>
          <p:nvPr>
            <p:ph idx="1"/>
          </p:nvPr>
        </p:nvSpPr>
        <p:spPr>
          <a:xfrm>
            <a:off x="912286" y="1143000"/>
            <a:ext cx="10358967" cy="4799013"/>
          </a:xfrm>
        </p:spPr>
        <p:txBody>
          <a:bodyPr/>
          <a:lstStyle/>
          <a:p>
            <a:pPr marL="98425" indent="0">
              <a:lnSpc>
                <a:spcPts val="3240"/>
              </a:lnSpc>
              <a:spcBef>
                <a:spcPts val="1000"/>
              </a:spcBef>
              <a:spcAft>
                <a:spcPts val="600"/>
              </a:spcAft>
              <a:buNone/>
            </a:pPr>
            <a:r>
              <a:rPr lang="en-US" sz="2800" dirty="0">
                <a:solidFill>
                  <a:schemeClr val="accent2"/>
                </a:solidFill>
              </a:rPr>
              <a:t>Module 5: </a:t>
            </a:r>
            <a:r>
              <a:rPr lang="en-US" sz="2800" dirty="0">
                <a:solidFill>
                  <a:schemeClr val="tx1"/>
                </a:solidFill>
              </a:rPr>
              <a:t>New Bispecific T-Cell Engagers – </a:t>
            </a:r>
            <a:r>
              <a:rPr lang="en-US" sz="2800" dirty="0" err="1">
                <a:solidFill>
                  <a:schemeClr val="tx1"/>
                </a:solidFill>
              </a:rPr>
              <a:t>Surovatamig</a:t>
            </a:r>
            <a:endParaRPr lang="en-US" sz="2800" dirty="0">
              <a:solidFill>
                <a:schemeClr val="tx1"/>
              </a:solidFill>
            </a:endParaRPr>
          </a:p>
          <a:p>
            <a:pPr>
              <a:lnSpc>
                <a:spcPts val="3240"/>
              </a:lnSpc>
              <a:spcBef>
                <a:spcPts val="0"/>
              </a:spcBef>
              <a:spcAft>
                <a:spcPts val="600"/>
              </a:spcAft>
            </a:pPr>
            <a:r>
              <a:rPr lang="en-US" sz="2400" dirty="0">
                <a:solidFill>
                  <a:schemeClr val="tx1"/>
                </a:solidFill>
              </a:rPr>
              <a:t>Efficacy: Quick MRD-negative durable responses</a:t>
            </a:r>
          </a:p>
          <a:p>
            <a:pPr>
              <a:lnSpc>
                <a:spcPts val="3240"/>
              </a:lnSpc>
              <a:spcBef>
                <a:spcPts val="0"/>
              </a:spcBef>
              <a:spcAft>
                <a:spcPts val="0"/>
              </a:spcAft>
            </a:pPr>
            <a:r>
              <a:rPr lang="en-US" sz="2400" dirty="0">
                <a:solidFill>
                  <a:schemeClr val="bg1"/>
                </a:solidFill>
              </a:rPr>
              <a:t>Toxicity:</a:t>
            </a:r>
          </a:p>
          <a:p>
            <a:pPr lvl="1">
              <a:lnSpc>
                <a:spcPts val="2840"/>
              </a:lnSpc>
              <a:spcBef>
                <a:spcPts val="0"/>
              </a:spcBef>
              <a:spcAft>
                <a:spcPts val="600"/>
              </a:spcAft>
            </a:pPr>
            <a:r>
              <a:rPr lang="en-US" sz="2100" dirty="0">
                <a:solidFill>
                  <a:schemeClr val="tx1"/>
                </a:solidFill>
              </a:rPr>
              <a:t>CRS</a:t>
            </a:r>
          </a:p>
          <a:p>
            <a:pPr lvl="1">
              <a:lnSpc>
                <a:spcPts val="2840"/>
              </a:lnSpc>
              <a:spcBef>
                <a:spcPts val="0"/>
              </a:spcBef>
              <a:spcAft>
                <a:spcPts val="600"/>
              </a:spcAft>
            </a:pPr>
            <a:r>
              <a:rPr lang="en-US" sz="2100" dirty="0">
                <a:solidFill>
                  <a:schemeClr val="tx1"/>
                </a:solidFill>
              </a:rPr>
              <a:t>ICANS: FL vs large cell lymphoma</a:t>
            </a:r>
          </a:p>
          <a:p>
            <a:pPr lvl="1">
              <a:lnSpc>
                <a:spcPts val="2840"/>
              </a:lnSpc>
              <a:spcBef>
                <a:spcPts val="0"/>
              </a:spcBef>
              <a:spcAft>
                <a:spcPts val="600"/>
              </a:spcAft>
            </a:pPr>
            <a:r>
              <a:rPr lang="en-US" sz="2100" dirty="0">
                <a:solidFill>
                  <a:schemeClr val="tx1"/>
                </a:solidFill>
              </a:rPr>
              <a:t>Infections</a:t>
            </a:r>
          </a:p>
          <a:p>
            <a:pPr>
              <a:lnSpc>
                <a:spcPts val="3240"/>
              </a:lnSpc>
              <a:spcBef>
                <a:spcPts val="0"/>
              </a:spcBef>
              <a:spcAft>
                <a:spcPts val="600"/>
              </a:spcAft>
            </a:pPr>
            <a:r>
              <a:rPr lang="en-US" sz="2400" dirty="0">
                <a:solidFill>
                  <a:schemeClr val="tx1"/>
                </a:solidFill>
              </a:rPr>
              <a:t>Case presentation: 57-year-old man</a:t>
            </a:r>
          </a:p>
          <a:p>
            <a:pPr>
              <a:lnSpc>
                <a:spcPts val="3240"/>
              </a:lnSpc>
              <a:spcBef>
                <a:spcPts val="0"/>
              </a:spcBef>
              <a:spcAft>
                <a:spcPts val="600"/>
              </a:spcAft>
            </a:pPr>
            <a:r>
              <a:rPr lang="en-US" sz="2400" dirty="0">
                <a:solidFill>
                  <a:schemeClr val="bg1"/>
                </a:solidFill>
              </a:rPr>
              <a:t>Key ongoing trials</a:t>
            </a:r>
          </a:p>
          <a:p>
            <a:pPr lvl="1">
              <a:lnSpc>
                <a:spcPts val="2840"/>
              </a:lnSpc>
              <a:spcBef>
                <a:spcPts val="0"/>
              </a:spcBef>
              <a:spcAft>
                <a:spcPts val="600"/>
              </a:spcAft>
            </a:pPr>
            <a:r>
              <a:rPr lang="en-US" sz="2100" dirty="0">
                <a:solidFill>
                  <a:schemeClr val="tx1"/>
                </a:solidFill>
              </a:rPr>
              <a:t>SOUNDTRACK-F1: Up-front surovatamig/rituximab ± surovatamig maintenance vs chemoimmunotherapy + rituximab maintenance </a:t>
            </a:r>
          </a:p>
          <a:p>
            <a:pPr lvl="1">
              <a:lnSpc>
                <a:spcPts val="2840"/>
              </a:lnSpc>
              <a:spcBef>
                <a:spcPts val="0"/>
              </a:spcBef>
              <a:spcAft>
                <a:spcPts val="600"/>
              </a:spcAft>
            </a:pPr>
            <a:r>
              <a:rPr lang="en-US" sz="2100" dirty="0">
                <a:solidFill>
                  <a:schemeClr val="tx1"/>
                </a:solidFill>
              </a:rPr>
              <a:t>SOUNDTRACK-B: </a:t>
            </a:r>
            <a:r>
              <a:rPr lang="en-US" sz="2100" dirty="0" err="1">
                <a:solidFill>
                  <a:schemeClr val="tx1"/>
                </a:solidFill>
              </a:rPr>
              <a:t>Surovatamig</a:t>
            </a:r>
            <a:r>
              <a:rPr lang="en-US" sz="2100" dirty="0">
                <a:solidFill>
                  <a:schemeClr val="tx1"/>
                </a:solidFill>
              </a:rPr>
              <a:t> monotherapy for R/R FL and R/R DLBCL</a:t>
            </a:r>
          </a:p>
          <a:p>
            <a:pPr lvl="1">
              <a:lnSpc>
                <a:spcPts val="2840"/>
              </a:lnSpc>
              <a:spcBef>
                <a:spcPts val="0"/>
              </a:spcBef>
              <a:spcAft>
                <a:spcPts val="600"/>
              </a:spcAft>
            </a:pPr>
            <a:r>
              <a:rPr lang="en-US" sz="2100" dirty="0">
                <a:solidFill>
                  <a:schemeClr val="tx1"/>
                </a:solidFill>
              </a:rPr>
              <a:t>Multinational investigator-initiated study Stage I/II FL: </a:t>
            </a:r>
            <a:r>
              <a:rPr lang="en-US" sz="2100" dirty="0" err="1">
                <a:solidFill>
                  <a:schemeClr val="tx1"/>
                </a:solidFill>
              </a:rPr>
              <a:t>Surovatamig</a:t>
            </a:r>
            <a:r>
              <a:rPr lang="en-US" sz="2100" dirty="0">
                <a:solidFill>
                  <a:schemeClr val="tx1"/>
                </a:solidFill>
              </a:rPr>
              <a:t> vs involved-site radiation therapy (ISRT) ± rituximab</a:t>
            </a: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18489282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33C2D-74A1-B299-D0BA-48C0E676D4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E36244-245E-C76E-4046-C5FDADD63A8D}"/>
              </a:ext>
            </a:extLst>
          </p:cNvPr>
          <p:cNvSpPr/>
          <p:nvPr/>
        </p:nvSpPr>
        <p:spPr bwMode="auto">
          <a:xfrm>
            <a:off x="508421" y="4982951"/>
            <a:ext cx="11175157" cy="60677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64A168D-ADB3-8A6B-47FD-A84DA5C0DAE8}"/>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A3B03227-42CD-FCC6-8EA2-33B48A7191D9}"/>
              </a:ext>
            </a:extLst>
          </p:cNvPr>
          <p:cNvSpPr>
            <a:spLocks noGrp="1"/>
          </p:cNvSpPr>
          <p:nvPr>
            <p:ph idx="1"/>
          </p:nvPr>
        </p:nvSpPr>
        <p:spPr/>
        <p:txBody>
          <a:bodyPr/>
          <a:lstStyle/>
          <a:p>
            <a:pPr marL="98425" indent="0">
              <a:lnSpc>
                <a:spcPts val="3240"/>
              </a:lnSpc>
              <a:spcBef>
                <a:spcPts val="1000"/>
              </a:spcBef>
              <a:spcAft>
                <a:spcPts val="600"/>
              </a:spcAft>
              <a:buNone/>
            </a:pPr>
            <a:r>
              <a:rPr lang="en-US" sz="2600" dirty="0">
                <a:solidFill>
                  <a:schemeClr val="accent2"/>
                </a:solidFill>
              </a:rPr>
              <a:t>Prologue: </a:t>
            </a:r>
            <a:r>
              <a:rPr lang="en-US" sz="2600" dirty="0">
                <a:solidFill>
                  <a:schemeClr val="tx1"/>
                </a:solidFill>
              </a:rPr>
              <a:t>Saturday Night Fever</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Baby Boomers’ Guide to Mechanisms of Action</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Second-Line Treatment</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Complications Associated with Bispecific Antibodies</a:t>
            </a:r>
          </a:p>
          <a:p>
            <a:pPr marL="98425" indent="0">
              <a:lnSpc>
                <a:spcPts val="3240"/>
              </a:lnSpc>
              <a:spcBef>
                <a:spcPts val="1000"/>
              </a:spcBef>
              <a:spcAft>
                <a:spcPts val="600"/>
              </a:spcAft>
              <a:buNone/>
            </a:pPr>
            <a:r>
              <a:rPr lang="en-US" sz="2600" dirty="0">
                <a:solidFill>
                  <a:schemeClr val="accent2"/>
                </a:solidFill>
              </a:rPr>
              <a:t>Module 4: </a:t>
            </a:r>
            <a:r>
              <a:rPr lang="en-US" sz="2600" dirty="0">
                <a:solidFill>
                  <a:schemeClr val="tx1"/>
                </a:solidFill>
              </a:rPr>
              <a:t>Case Presentations</a:t>
            </a:r>
          </a:p>
          <a:p>
            <a:pPr marL="98425" indent="0">
              <a:lnSpc>
                <a:spcPts val="3240"/>
              </a:lnSpc>
              <a:spcBef>
                <a:spcPts val="1000"/>
              </a:spcBef>
              <a:spcAft>
                <a:spcPts val="600"/>
              </a:spcAft>
              <a:buNone/>
            </a:pPr>
            <a:r>
              <a:rPr lang="en-US" sz="2600" dirty="0">
                <a:solidFill>
                  <a:schemeClr val="accent2"/>
                </a:solidFill>
              </a:rPr>
              <a:t>Module 5: </a:t>
            </a:r>
            <a:r>
              <a:rPr lang="en-US" sz="2600" dirty="0">
                <a:solidFill>
                  <a:schemeClr val="tx1"/>
                </a:solidFill>
              </a:rPr>
              <a:t>New Bispecific T-Cell Engagers – </a:t>
            </a:r>
            <a:r>
              <a:rPr lang="en-US" sz="2600" dirty="0" err="1">
                <a:solidFill>
                  <a:schemeClr val="tx1"/>
                </a:solidFill>
              </a:rPr>
              <a:t>Surovatamig</a:t>
            </a:r>
            <a:r>
              <a:rPr lang="en-US" sz="2600" dirty="0">
                <a:solidFill>
                  <a:schemeClr val="tx1"/>
                </a:solidFill>
              </a:rPr>
              <a:t> </a:t>
            </a:r>
          </a:p>
          <a:p>
            <a:pPr marL="98425" indent="0">
              <a:lnSpc>
                <a:spcPts val="3240"/>
              </a:lnSpc>
              <a:spcBef>
                <a:spcPts val="1000"/>
              </a:spcBef>
              <a:spcAft>
                <a:spcPts val="600"/>
              </a:spcAft>
              <a:buNone/>
            </a:pPr>
            <a:r>
              <a:rPr lang="en-US" sz="2600" dirty="0">
                <a:solidFill>
                  <a:schemeClr val="bg1"/>
                </a:solidFill>
              </a:rPr>
              <a:t>Module 6: Other Novel Agents</a:t>
            </a:r>
          </a:p>
        </p:txBody>
      </p:sp>
    </p:spTree>
    <p:custDataLst>
      <p:tags r:id="rId1"/>
    </p:custDataLst>
    <p:extLst>
      <p:ext uri="{BB962C8B-B14F-4D97-AF65-F5344CB8AC3E}">
        <p14:creationId xmlns:p14="http://schemas.microsoft.com/office/powerpoint/2010/main" val="41815221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DA84-A34E-7B90-7FD3-3F91841BC79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251985B-F8C2-7B57-32A3-E2BE1692A414}"/>
              </a:ext>
            </a:extLst>
          </p:cNvPr>
          <p:cNvSpPr/>
          <p:nvPr/>
        </p:nvSpPr>
        <p:spPr bwMode="auto">
          <a:xfrm>
            <a:off x="661639" y="2510451"/>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0571A58C-38BA-D74C-F98F-C2095DDCF720}"/>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53663A01-5D0E-90B2-8275-E35EAA8F429B}"/>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6: </a:t>
            </a:r>
            <a:r>
              <a:rPr lang="en-US" sz="2800" dirty="0">
                <a:solidFill>
                  <a:schemeClr val="tx1"/>
                </a:solidFill>
              </a:rPr>
              <a:t>Other Novel Agents</a:t>
            </a:r>
          </a:p>
          <a:p>
            <a:pPr>
              <a:lnSpc>
                <a:spcPts val="3240"/>
              </a:lnSpc>
              <a:spcBef>
                <a:spcPts val="1000"/>
              </a:spcBef>
              <a:spcAft>
                <a:spcPts val="600"/>
              </a:spcAft>
            </a:pPr>
            <a:r>
              <a:rPr lang="en-US" sz="2400" dirty="0">
                <a:solidFill>
                  <a:schemeClr val="tx1"/>
                </a:solidFill>
              </a:rPr>
              <a:t>MK-1045: CD19 x CD3 bispecific antibody</a:t>
            </a:r>
          </a:p>
          <a:p>
            <a:pPr>
              <a:lnSpc>
                <a:spcPts val="3240"/>
              </a:lnSpc>
              <a:spcBef>
                <a:spcPts val="600"/>
              </a:spcBef>
              <a:spcAft>
                <a:spcPts val="600"/>
              </a:spcAft>
            </a:pPr>
            <a:r>
              <a:rPr lang="en-US" sz="2400" dirty="0">
                <a:solidFill>
                  <a:schemeClr val="bg1"/>
                </a:solidFill>
              </a:rPr>
              <a:t>BAFF-R: B-cell activating factor receptor</a:t>
            </a:r>
          </a:p>
          <a:p>
            <a:pPr>
              <a:lnSpc>
                <a:spcPts val="3240"/>
              </a:lnSpc>
              <a:spcBef>
                <a:spcPts val="600"/>
              </a:spcBef>
              <a:spcAft>
                <a:spcPts val="600"/>
              </a:spcAft>
            </a:pPr>
            <a:r>
              <a:rPr lang="en-US" sz="2400" dirty="0">
                <a:solidFill>
                  <a:schemeClr val="tx1"/>
                </a:solidFill>
              </a:rPr>
              <a:t>Case presentation: 88-year-old man – Phase I ATHENA-1 trial of odronextamab + REGN5837 for R/R B-cell lymphoma (Signal 1/Signal 2) </a:t>
            </a:r>
          </a:p>
          <a:p>
            <a:pPr marL="98425" indent="0">
              <a:lnSpc>
                <a:spcPts val="3240"/>
              </a:lnSpc>
              <a:spcBef>
                <a:spcPts val="600"/>
              </a:spcBef>
              <a:spcAft>
                <a:spcPts val="600"/>
              </a:spcAft>
              <a:buNone/>
            </a:pPr>
            <a:endParaRPr lang="en-US" sz="2400" b="0" dirty="0">
              <a:solidFill>
                <a:schemeClr val="tx1"/>
              </a:solidFill>
            </a:endParaRPr>
          </a:p>
          <a:p>
            <a:pPr lvl="1">
              <a:lnSpc>
                <a:spcPts val="3240"/>
              </a:lnSpc>
              <a:spcBef>
                <a:spcPts val="600"/>
              </a:spcBef>
              <a:spcAft>
                <a:spcPts val="600"/>
              </a:spcAft>
            </a:pPr>
            <a:endParaRPr lang="en-US" sz="2100" b="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2326607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9F2B4-B847-1102-270C-E89317F7FF71}"/>
              </a:ext>
            </a:extLst>
          </p:cNvPr>
          <p:cNvSpPr>
            <a:spLocks noGrp="1"/>
          </p:cNvSpPr>
          <p:nvPr>
            <p:ph type="title"/>
          </p:nvPr>
        </p:nvSpPr>
        <p:spPr>
          <a:xfrm>
            <a:off x="1957588" y="18255"/>
            <a:ext cx="9396211" cy="1325563"/>
          </a:xfrm>
        </p:spPr>
        <p:txBody>
          <a:bodyPr>
            <a:normAutofit/>
          </a:bodyPr>
          <a:lstStyle/>
          <a:p>
            <a:r>
              <a:rPr lang="en-US" sz="3600" dirty="0"/>
              <a:t>MK-1045: Another CD19xCD3 Candidate</a:t>
            </a:r>
          </a:p>
        </p:txBody>
      </p:sp>
      <p:pic>
        <p:nvPicPr>
          <p:cNvPr id="4" name="Content Placeholder 4">
            <a:extLst>
              <a:ext uri="{FF2B5EF4-FFF2-40B4-BE49-F238E27FC236}">
                <a16:creationId xmlns:a16="http://schemas.microsoft.com/office/drawing/2014/main" id="{33F78529-0C05-E951-05C8-919B3685CF79}"/>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443583" y="1343818"/>
            <a:ext cx="8424220" cy="4601551"/>
          </a:xfrm>
          <a:prstGeom prst="rect">
            <a:avLst/>
          </a:prstGeom>
        </p:spPr>
      </p:pic>
      <p:sp>
        <p:nvSpPr>
          <p:cNvPr id="3" name="TextBox 2">
            <a:extLst>
              <a:ext uri="{FF2B5EF4-FFF2-40B4-BE49-F238E27FC236}">
                <a16:creationId xmlns:a16="http://schemas.microsoft.com/office/drawing/2014/main" id="{1BA6EAE6-3FB7-E257-4086-9CD403EAE1A7}"/>
              </a:ext>
            </a:extLst>
          </p:cNvPr>
          <p:cNvSpPr txBox="1"/>
          <p:nvPr/>
        </p:nvSpPr>
        <p:spPr>
          <a:xfrm>
            <a:off x="2712029" y="3985878"/>
            <a:ext cx="2955905" cy="169263"/>
          </a:xfrm>
          <a:prstGeom prst="rect">
            <a:avLst/>
          </a:prstGeom>
          <a:solidFill>
            <a:schemeClr val="bg1"/>
          </a:solid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r>
              <a:rPr kumimoji="0" lang="en-US" sz="10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α</a:t>
            </a: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r>
              <a:rPr kumimoji="0" lang="en-US" sz="10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β</a:t>
            </a: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domains replace C</a:t>
            </a:r>
            <a:r>
              <a:rPr kumimoji="0" lang="en-US" sz="10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t>
            </a:r>
            <a:r>
              <a:rPr kumimoji="0" lang="en-US" sz="1000" b="1"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US"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the CD3 arm</a:t>
            </a:r>
          </a:p>
        </p:txBody>
      </p:sp>
    </p:spTree>
    <p:extLst>
      <p:ext uri="{BB962C8B-B14F-4D97-AF65-F5344CB8AC3E}">
        <p14:creationId xmlns:p14="http://schemas.microsoft.com/office/powerpoint/2010/main" val="32078117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object 2">
            <a:extLst>
              <a:ext uri="{FF2B5EF4-FFF2-40B4-BE49-F238E27FC236}">
                <a16:creationId xmlns:a16="http://schemas.microsoft.com/office/drawing/2014/main" id="{AC039271-7304-CD1E-65DD-FA4D706DB670}"/>
              </a:ext>
            </a:extLst>
          </p:cNvPr>
          <p:cNvGrpSpPr/>
          <p:nvPr/>
        </p:nvGrpSpPr>
        <p:grpSpPr>
          <a:xfrm>
            <a:off x="6571995" y="3404318"/>
            <a:ext cx="5301195" cy="3228975"/>
            <a:chOff x="6611543" y="88709"/>
            <a:chExt cx="5301195" cy="3228975"/>
          </a:xfrm>
        </p:grpSpPr>
        <p:pic>
          <p:nvPicPr>
            <p:cNvPr id="26" name="object 4">
              <a:extLst>
                <a:ext uri="{FF2B5EF4-FFF2-40B4-BE49-F238E27FC236}">
                  <a16:creationId xmlns:a16="http://schemas.microsoft.com/office/drawing/2014/main" id="{44F7BFCA-90AA-CCF0-3CBF-A14618BBD5DC}"/>
                </a:ext>
              </a:extLst>
            </p:cNvPr>
            <p:cNvPicPr/>
            <p:nvPr/>
          </p:nvPicPr>
          <p:blipFill>
            <a:blip r:embed="rId3" cstate="print"/>
            <a:stretch>
              <a:fillRect/>
            </a:stretch>
          </p:blipFill>
          <p:spPr>
            <a:xfrm>
              <a:off x="6611543" y="88722"/>
              <a:ext cx="5301195" cy="2277789"/>
            </a:xfrm>
            <a:prstGeom prst="rect">
              <a:avLst/>
            </a:prstGeom>
          </p:spPr>
        </p:pic>
        <p:pic>
          <p:nvPicPr>
            <p:cNvPr id="27" name="object 5">
              <a:extLst>
                <a:ext uri="{FF2B5EF4-FFF2-40B4-BE49-F238E27FC236}">
                  <a16:creationId xmlns:a16="http://schemas.microsoft.com/office/drawing/2014/main" id="{4A7880A6-E805-4ED2-C57D-ADF46CB82195}"/>
                </a:ext>
              </a:extLst>
            </p:cNvPr>
            <p:cNvPicPr/>
            <p:nvPr/>
          </p:nvPicPr>
          <p:blipFill>
            <a:blip r:embed="rId4" cstate="print"/>
            <a:stretch>
              <a:fillRect/>
            </a:stretch>
          </p:blipFill>
          <p:spPr>
            <a:xfrm>
              <a:off x="6626138" y="2235847"/>
              <a:ext cx="5284810" cy="1081532"/>
            </a:xfrm>
            <a:prstGeom prst="rect">
              <a:avLst/>
            </a:prstGeom>
          </p:spPr>
        </p:pic>
        <p:sp>
          <p:nvSpPr>
            <p:cNvPr id="28" name="object 6">
              <a:extLst>
                <a:ext uri="{FF2B5EF4-FFF2-40B4-BE49-F238E27FC236}">
                  <a16:creationId xmlns:a16="http://schemas.microsoft.com/office/drawing/2014/main" id="{EA977FD5-0202-2635-B410-73EDC53E5524}"/>
                </a:ext>
              </a:extLst>
            </p:cNvPr>
            <p:cNvSpPr/>
            <p:nvPr/>
          </p:nvSpPr>
          <p:spPr>
            <a:xfrm>
              <a:off x="6611543" y="88709"/>
              <a:ext cx="5285105" cy="3228975"/>
            </a:xfrm>
            <a:custGeom>
              <a:avLst/>
              <a:gdLst/>
              <a:ahLst/>
              <a:cxnLst/>
              <a:rect l="l" t="t" r="r" b="b"/>
              <a:pathLst>
                <a:path w="5285105" h="3228975">
                  <a:moveTo>
                    <a:pt x="0" y="0"/>
                  </a:moveTo>
                  <a:lnTo>
                    <a:pt x="5284812" y="0"/>
                  </a:lnTo>
                  <a:lnTo>
                    <a:pt x="5284812" y="3228670"/>
                  </a:lnTo>
                  <a:lnTo>
                    <a:pt x="0" y="3228670"/>
                  </a:lnTo>
                  <a:lnTo>
                    <a:pt x="0" y="0"/>
                  </a:lnTo>
                  <a:close/>
                </a:path>
              </a:pathLst>
            </a:custGeom>
            <a:ln w="28575">
              <a:solidFill>
                <a:srgbClr val="58585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9" name="object 7">
            <a:extLst>
              <a:ext uri="{FF2B5EF4-FFF2-40B4-BE49-F238E27FC236}">
                <a16:creationId xmlns:a16="http://schemas.microsoft.com/office/drawing/2014/main" id="{F905A63D-AEF8-B8A3-BC08-40FDB0907612}"/>
              </a:ext>
            </a:extLst>
          </p:cNvPr>
          <p:cNvSpPr txBox="1"/>
          <p:nvPr/>
        </p:nvSpPr>
        <p:spPr>
          <a:xfrm>
            <a:off x="354581" y="1213725"/>
            <a:ext cx="5466080" cy="2225040"/>
          </a:xfrm>
          <a:prstGeom prst="rect">
            <a:avLst/>
          </a:prstGeom>
        </p:spPr>
        <p:txBody>
          <a:bodyPr vert="horz" wrap="square" lIns="0" tIns="12700" rIns="0" bIns="0" rtlCol="0">
            <a:spAutoFit/>
          </a:bodyPr>
          <a:lstStyle/>
          <a:p>
            <a:pPr marL="299085" marR="108585" lvl="0" indent="-287020" algn="l" defTabSz="914400" rtl="0" eaLnBrk="1" fontAlgn="auto" latinLnBrk="0" hangingPunct="1">
              <a:lnSpc>
                <a:spcPct val="100000"/>
              </a:lnSpc>
              <a:spcBef>
                <a:spcPts val="100"/>
              </a:spcBef>
              <a:spcAft>
                <a:spcPts val="0"/>
              </a:spcAft>
              <a:buClrTx/>
              <a:buSzTx/>
              <a:buFont typeface="Arial"/>
              <a:buChar char="•"/>
              <a:tabLst>
                <a:tab pos="299085" algn="l"/>
              </a:tabLst>
              <a:defRPr/>
            </a:pPr>
            <a:r>
              <a:rPr kumimoji="0" sz="1800" b="0" i="0" u="none" strike="noStrike" kern="1200" cap="none" spc="-75" normalizeH="0" baseline="0" noProof="0" dirty="0">
                <a:ln>
                  <a:noFill/>
                </a:ln>
                <a:solidFill>
                  <a:prstClr val="black"/>
                </a:solidFill>
                <a:effectLst/>
                <a:uLnTx/>
                <a:uFillTx/>
                <a:latin typeface="Arial"/>
                <a:ea typeface="+mn-ea"/>
                <a:cs typeface="Arial"/>
              </a:rPr>
              <a:t>BAFF-</a:t>
            </a:r>
            <a:r>
              <a:rPr kumimoji="0" sz="1800" b="0" i="0" u="none" strike="noStrike" kern="1200" cap="none" spc="-125" normalizeH="0" baseline="0" noProof="0" dirty="0">
                <a:ln>
                  <a:noFill/>
                </a:ln>
                <a:solidFill>
                  <a:prstClr val="black"/>
                </a:solidFill>
                <a:effectLst/>
                <a:uLnTx/>
                <a:uFillTx/>
                <a:latin typeface="Arial"/>
                <a:ea typeface="+mn-ea"/>
                <a:cs typeface="Arial"/>
              </a:rPr>
              <a:t>R</a:t>
            </a:r>
            <a:r>
              <a:rPr kumimoji="0" sz="1800" b="0" i="0" u="none" strike="noStrike" kern="1200" cap="none" spc="7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(B</a:t>
            </a:r>
            <a:r>
              <a:rPr kumimoji="0" sz="1800" b="0" i="0" u="none" strike="noStrike" kern="1200" cap="none" spc="70"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cell</a:t>
            </a:r>
            <a:r>
              <a:rPr kumimoji="0" sz="1800" b="0" i="0" u="none" strike="noStrike" kern="1200" cap="none" spc="50"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activating</a:t>
            </a:r>
            <a:r>
              <a:rPr kumimoji="0" sz="1800" b="0" i="0" u="none" strike="noStrike" kern="1200" cap="none" spc="60"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factor</a:t>
            </a:r>
            <a:r>
              <a:rPr kumimoji="0" sz="1800" b="0" i="0" u="none" strike="noStrike" kern="1200" cap="none" spc="75" normalizeH="0" baseline="0" noProof="0" dirty="0">
                <a:ln>
                  <a:noFill/>
                </a:ln>
                <a:solidFill>
                  <a:prstClr val="black"/>
                </a:solidFill>
                <a:effectLst/>
                <a:uLnTx/>
                <a:uFillTx/>
                <a:latin typeface="Arial"/>
                <a:ea typeface="+mn-ea"/>
                <a:cs typeface="Arial"/>
              </a:rPr>
              <a:t> </a:t>
            </a:r>
            <a:r>
              <a:rPr kumimoji="0" sz="1800" b="0" i="0" u="none" strike="noStrike" kern="1200" cap="none" spc="65" normalizeH="0" baseline="0" noProof="0" dirty="0">
                <a:ln>
                  <a:noFill/>
                </a:ln>
                <a:solidFill>
                  <a:prstClr val="black"/>
                </a:solidFill>
                <a:effectLst/>
                <a:uLnTx/>
                <a:uFillTx/>
                <a:latin typeface="Arial"/>
                <a:ea typeface="+mn-ea"/>
                <a:cs typeface="Arial"/>
              </a:rPr>
              <a:t>of</a:t>
            </a:r>
            <a:r>
              <a:rPr kumimoji="0" sz="1800" b="0" i="0" u="none" strike="noStrike" kern="1200" cap="none" spc="8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the</a:t>
            </a:r>
            <a:r>
              <a:rPr kumimoji="0" sz="1800" b="0" i="0" u="none" strike="noStrike" kern="1200" cap="none" spc="75" normalizeH="0" baseline="0" noProof="0" dirty="0">
                <a:ln>
                  <a:noFill/>
                </a:ln>
                <a:solidFill>
                  <a:prstClr val="black"/>
                </a:solidFill>
                <a:effectLst/>
                <a:uLnTx/>
                <a:uFillTx/>
                <a:latin typeface="Arial"/>
                <a:ea typeface="+mn-ea"/>
                <a:cs typeface="Arial"/>
              </a:rPr>
              <a:t> </a:t>
            </a:r>
            <a:r>
              <a:rPr kumimoji="0" sz="1800" b="0" i="0" u="none" strike="noStrike" kern="1200" cap="none" spc="-70" normalizeH="0" baseline="0" noProof="0" dirty="0">
                <a:ln>
                  <a:noFill/>
                </a:ln>
                <a:solidFill>
                  <a:prstClr val="black"/>
                </a:solidFill>
                <a:effectLst/>
                <a:uLnTx/>
                <a:uFillTx/>
                <a:latin typeface="Arial"/>
                <a:ea typeface="+mn-ea"/>
                <a:cs typeface="Arial"/>
              </a:rPr>
              <a:t>TNF-</a:t>
            </a:r>
            <a:r>
              <a:rPr kumimoji="0" sz="1800" b="0" i="0" u="none" strike="noStrike" kern="1200" cap="none" spc="-10" normalizeH="0" baseline="0" noProof="0" dirty="0">
                <a:ln>
                  <a:noFill/>
                </a:ln>
                <a:solidFill>
                  <a:prstClr val="black"/>
                </a:solidFill>
                <a:effectLst/>
                <a:uLnTx/>
                <a:uFillTx/>
                <a:latin typeface="Arial"/>
                <a:ea typeface="+mn-ea"/>
                <a:cs typeface="Arial"/>
              </a:rPr>
              <a:t>family </a:t>
            </a:r>
            <a:r>
              <a:rPr kumimoji="0" sz="1800" b="0" i="0" u="none" strike="noStrike" kern="1200" cap="none" spc="0" normalizeH="0" baseline="0" noProof="0" dirty="0">
                <a:ln>
                  <a:noFill/>
                </a:ln>
                <a:solidFill>
                  <a:prstClr val="black"/>
                </a:solidFill>
                <a:effectLst/>
                <a:uLnTx/>
                <a:uFillTx/>
                <a:latin typeface="Arial"/>
                <a:ea typeface="+mn-ea"/>
                <a:cs typeface="Arial"/>
              </a:rPr>
              <a:t>receptor)</a:t>
            </a:r>
            <a:r>
              <a:rPr kumimoji="0" sz="1800" b="0" i="0" u="none" strike="noStrike" kern="1200" cap="none" spc="-1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is</a:t>
            </a:r>
            <a:r>
              <a:rPr kumimoji="0" sz="1800" b="0" i="0" u="none" strike="noStrike" kern="1200" cap="none" spc="-2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a</a:t>
            </a:r>
            <a:r>
              <a:rPr kumimoji="0" sz="1800" b="0" i="0" u="none" strike="noStrike" kern="1200" cap="none" spc="-1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surface-</a:t>
            </a:r>
            <a:r>
              <a:rPr kumimoji="0" sz="1800" b="0" i="0" u="none" strike="noStrike" kern="1200" cap="none" spc="-10" normalizeH="0" baseline="0" noProof="0" dirty="0">
                <a:ln>
                  <a:noFill/>
                </a:ln>
                <a:solidFill>
                  <a:prstClr val="black"/>
                </a:solidFill>
                <a:effectLst/>
                <a:uLnTx/>
                <a:uFillTx/>
                <a:latin typeface="Arial"/>
                <a:ea typeface="+mn-ea"/>
                <a:cs typeface="Arial"/>
              </a:rPr>
              <a:t>expressed</a:t>
            </a:r>
            <a:r>
              <a:rPr kumimoji="0" sz="1800" b="0" i="0" u="none" strike="noStrike" kern="1200" cap="none" spc="0" normalizeH="0" baseline="0" noProof="0" dirty="0">
                <a:ln>
                  <a:noFill/>
                </a:ln>
                <a:solidFill>
                  <a:prstClr val="black"/>
                </a:solidFill>
                <a:effectLst/>
                <a:uLnTx/>
                <a:uFillTx/>
                <a:latin typeface="Arial"/>
                <a:ea typeface="+mn-ea"/>
                <a:cs typeface="Arial"/>
              </a:rPr>
              <a:t> B</a:t>
            </a:r>
            <a:r>
              <a:rPr kumimoji="0" sz="1800" b="0" i="0" u="none" strike="noStrike" kern="1200" cap="none" spc="-15" normalizeH="0" baseline="0" noProof="0" dirty="0">
                <a:ln>
                  <a:noFill/>
                </a:ln>
                <a:solidFill>
                  <a:prstClr val="black"/>
                </a:solidFill>
                <a:effectLst/>
                <a:uLnTx/>
                <a:uFillTx/>
                <a:latin typeface="Arial"/>
                <a:ea typeface="+mn-ea"/>
                <a:cs typeface="Arial"/>
              </a:rPr>
              <a:t> </a:t>
            </a:r>
            <a:r>
              <a:rPr kumimoji="0" sz="1800" b="0" i="0" u="none" strike="noStrike" kern="1200" cap="none" spc="0" normalizeH="0" baseline="0" noProof="0" dirty="0">
                <a:ln>
                  <a:noFill/>
                </a:ln>
                <a:solidFill>
                  <a:prstClr val="black"/>
                </a:solidFill>
                <a:effectLst/>
                <a:uLnTx/>
                <a:uFillTx/>
                <a:latin typeface="Arial"/>
                <a:ea typeface="+mn-ea"/>
                <a:cs typeface="Arial"/>
              </a:rPr>
              <a:t>cell</a:t>
            </a:r>
            <a:r>
              <a:rPr kumimoji="0" sz="1800" b="0" i="0" u="none" strike="noStrike" kern="1200" cap="none" spc="-35" normalizeH="0" baseline="0" noProof="0" dirty="0">
                <a:ln>
                  <a:noFill/>
                </a:ln>
                <a:solidFill>
                  <a:prstClr val="black"/>
                </a:solidFill>
                <a:effectLst/>
                <a:uLnTx/>
                <a:uFillTx/>
                <a:latin typeface="Arial"/>
                <a:ea typeface="+mn-ea"/>
                <a:cs typeface="Arial"/>
              </a:rPr>
              <a:t> </a:t>
            </a:r>
            <a:r>
              <a:rPr kumimoji="0" sz="1800" b="0" i="0" u="none" strike="noStrike" kern="1200" cap="none" spc="-10" normalizeH="0" baseline="0" noProof="0" dirty="0">
                <a:ln>
                  <a:noFill/>
                </a:ln>
                <a:solidFill>
                  <a:prstClr val="black"/>
                </a:solidFill>
                <a:effectLst/>
                <a:uLnTx/>
                <a:uFillTx/>
                <a:latin typeface="Arial"/>
                <a:ea typeface="+mn-ea"/>
                <a:cs typeface="Arial"/>
              </a:rPr>
              <a:t>marker</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25"/>
              </a:spcBef>
              <a:spcAft>
                <a:spcPts val="0"/>
              </a:spcAft>
              <a:buClrTx/>
              <a:buSzTx/>
              <a:buFont typeface="Arial"/>
              <a:buChar char="•"/>
              <a:tabLst/>
              <a:defRPr/>
            </a:pPr>
            <a:endParaRPr kumimoji="0" sz="1800" b="0" i="0" u="none" strike="noStrike" kern="1200" cap="none" spc="0" normalizeH="0" baseline="0" noProof="0">
              <a:ln>
                <a:noFill/>
              </a:ln>
              <a:solidFill>
                <a:prstClr val="black"/>
              </a:solidFill>
              <a:effectLst/>
              <a:uLnTx/>
              <a:uFillTx/>
              <a:latin typeface="Arial"/>
              <a:ea typeface="+mn-ea"/>
              <a:cs typeface="Arial"/>
            </a:endParaRPr>
          </a:p>
          <a:p>
            <a:pPr marL="298450" marR="5080" lvl="0" indent="-286385" algn="l" defTabSz="914400" rtl="0" eaLnBrk="1" fontAlgn="auto" latinLnBrk="0" hangingPunct="1">
              <a:lnSpc>
                <a:spcPct val="100000"/>
              </a:lnSpc>
              <a:spcBef>
                <a:spcPts val="0"/>
              </a:spcBef>
              <a:spcAft>
                <a:spcPts val="0"/>
              </a:spcAft>
              <a:buClrTx/>
              <a:buSzTx/>
              <a:buFontTx/>
              <a:buChar char="•"/>
              <a:tabLst>
                <a:tab pos="298450" algn="l"/>
              </a:tabLst>
              <a:defRPr/>
            </a:pPr>
            <a:r>
              <a:rPr kumimoji="0" sz="1800" b="0" i="0" u="none" strike="noStrike" kern="1200" cap="none" spc="-10" normalizeH="0" baseline="0" noProof="0" dirty="0">
                <a:ln>
                  <a:noFill/>
                </a:ln>
                <a:solidFill>
                  <a:srgbClr val="202020"/>
                </a:solidFill>
                <a:effectLst/>
                <a:uLnTx/>
                <a:uFillTx/>
                <a:latin typeface="Arial"/>
                <a:ea typeface="+mn-ea"/>
                <a:cs typeface="Arial"/>
              </a:rPr>
              <a:t>BAFF-</a:t>
            </a:r>
            <a:r>
              <a:rPr kumimoji="0" sz="1800" b="0" i="0" u="none" strike="noStrike" kern="1200" cap="none" spc="0" normalizeH="0" baseline="0" noProof="0" dirty="0">
                <a:ln>
                  <a:noFill/>
                </a:ln>
                <a:solidFill>
                  <a:srgbClr val="202020"/>
                </a:solidFill>
                <a:effectLst/>
                <a:uLnTx/>
                <a:uFillTx/>
                <a:latin typeface="Arial"/>
                <a:ea typeface="+mn-ea"/>
                <a:cs typeface="Arial"/>
              </a:rPr>
              <a:t>R</a:t>
            </a:r>
            <a:r>
              <a:rPr kumimoji="0" sz="1800" b="0" i="0" u="none" strike="noStrike" kern="1200" cap="none" spc="-4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is</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expressed</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by</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the</a:t>
            </a:r>
            <a:r>
              <a:rPr kumimoji="0" sz="1800" b="0" i="0" u="none" strike="noStrike" kern="1200" cap="none" spc="-2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majority</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of</a:t>
            </a:r>
            <a:r>
              <a:rPr kumimoji="0" sz="1800" b="0" i="0" u="none" strike="noStrike" kern="1200" cap="none" spc="-1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B</a:t>
            </a:r>
            <a:r>
              <a:rPr kumimoji="0" sz="1800" b="0" i="0" u="none" strike="noStrike" kern="1200" cap="none" spc="-2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cells</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25" normalizeH="0" baseline="0" noProof="0" dirty="0">
                <a:ln>
                  <a:noFill/>
                </a:ln>
                <a:solidFill>
                  <a:srgbClr val="202020"/>
                </a:solidFill>
                <a:effectLst/>
                <a:uLnTx/>
                <a:uFillTx/>
                <a:latin typeface="Arial"/>
                <a:ea typeface="+mn-ea"/>
                <a:cs typeface="Arial"/>
              </a:rPr>
              <a:t>and </a:t>
            </a:r>
            <a:r>
              <a:rPr kumimoji="0" sz="1800" b="0" i="0" u="none" strike="noStrike" kern="1200" cap="none" spc="0" normalizeH="0" baseline="0" noProof="0" dirty="0">
                <a:ln>
                  <a:noFill/>
                </a:ln>
                <a:solidFill>
                  <a:srgbClr val="202020"/>
                </a:solidFill>
                <a:effectLst/>
                <a:uLnTx/>
                <a:uFillTx/>
                <a:latin typeface="Arial"/>
                <a:ea typeface="+mn-ea"/>
                <a:cs typeface="Arial"/>
              </a:rPr>
              <a:t>is</a:t>
            </a:r>
            <a:r>
              <a:rPr kumimoji="0" sz="1800" b="0" i="0" u="none" strike="noStrike" kern="1200" cap="none" spc="-3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essential</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to</a:t>
            </a:r>
            <a:r>
              <a:rPr kumimoji="0" sz="1800" b="0" i="0" u="none" strike="noStrike" kern="1200" cap="none" spc="-30"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B-</a:t>
            </a:r>
            <a:r>
              <a:rPr kumimoji="0" sz="1800" b="0" i="0" u="none" strike="noStrike" kern="1200" cap="none" spc="0" normalizeH="0" baseline="0" noProof="0" dirty="0">
                <a:ln>
                  <a:noFill/>
                </a:ln>
                <a:solidFill>
                  <a:srgbClr val="202020"/>
                </a:solidFill>
                <a:effectLst/>
                <a:uLnTx/>
                <a:uFillTx/>
                <a:latin typeface="Arial"/>
                <a:ea typeface="+mn-ea"/>
                <a:cs typeface="Arial"/>
              </a:rPr>
              <a:t>cell</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development and</a:t>
            </a:r>
            <a:r>
              <a:rPr kumimoji="0" sz="1800" b="0" i="0" u="none" strike="noStrike" kern="1200" cap="none" spc="-30"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survival</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90"/>
              </a:spcBef>
              <a:spcAft>
                <a:spcPts val="0"/>
              </a:spcAft>
              <a:buClrTx/>
              <a:buSzTx/>
              <a:buFont typeface="Arial"/>
              <a:buChar char="•"/>
              <a:tabLst/>
              <a:defRPr/>
            </a:pPr>
            <a:endParaRPr kumimoji="0" sz="1800" b="0" i="0" u="none" strike="noStrike" kern="1200" cap="none" spc="0" normalizeH="0" baseline="0" noProof="0">
              <a:ln>
                <a:noFill/>
              </a:ln>
              <a:solidFill>
                <a:prstClr val="black"/>
              </a:solidFill>
              <a:effectLst/>
              <a:uLnTx/>
              <a:uFillTx/>
              <a:latin typeface="Arial"/>
              <a:ea typeface="+mn-ea"/>
              <a:cs typeface="Arial"/>
            </a:endParaRPr>
          </a:p>
          <a:p>
            <a:pPr marL="299085" marR="182245" lvl="0" indent="-287020" algn="l" defTabSz="914400" rtl="0" eaLnBrk="1" fontAlgn="auto" latinLnBrk="0" hangingPunct="1">
              <a:lnSpc>
                <a:spcPct val="100000"/>
              </a:lnSpc>
              <a:spcBef>
                <a:spcPts val="0"/>
              </a:spcBef>
              <a:spcAft>
                <a:spcPts val="0"/>
              </a:spcAft>
              <a:buClrTx/>
              <a:buSzTx/>
              <a:buFontTx/>
              <a:buChar char="•"/>
              <a:tabLst>
                <a:tab pos="299085" algn="l"/>
              </a:tabLst>
              <a:defRPr/>
            </a:pPr>
            <a:r>
              <a:rPr kumimoji="0" sz="1800" b="0" i="0" u="none" strike="noStrike" kern="1200" cap="none" spc="0" normalizeH="0" baseline="0" noProof="0" dirty="0">
                <a:ln>
                  <a:noFill/>
                </a:ln>
                <a:solidFill>
                  <a:srgbClr val="202020"/>
                </a:solidFill>
                <a:effectLst/>
                <a:uLnTx/>
                <a:uFillTx/>
                <a:latin typeface="Arial"/>
                <a:ea typeface="+mn-ea"/>
                <a:cs typeface="Arial"/>
              </a:rPr>
              <a:t>CD20/CD19</a:t>
            </a:r>
            <a:r>
              <a:rPr kumimoji="0" sz="1800" b="0" i="0" u="none" strike="noStrike" kern="1200" cap="none" spc="-3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antigen</a:t>
            </a:r>
            <a:r>
              <a:rPr kumimoji="0" sz="1800" b="0" i="0" u="none" strike="noStrike" kern="1200" cap="none" spc="-4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loss</a:t>
            </a:r>
            <a:r>
              <a:rPr kumimoji="0" sz="1800" b="0" i="0" u="none" strike="noStrike" kern="1200" cap="none" spc="-3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may</a:t>
            </a:r>
            <a:r>
              <a:rPr kumimoji="0" sz="1800" b="0" i="0" u="none" strike="noStrike" kern="1200" cap="none" spc="-5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deleteriously</a:t>
            </a:r>
            <a:r>
              <a:rPr kumimoji="0" sz="1800" b="0" i="0" u="none" strike="noStrike" kern="1200" cap="none" spc="-25"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affect long-</a:t>
            </a:r>
            <a:r>
              <a:rPr kumimoji="0" sz="1800" b="0" i="0" u="none" strike="noStrike" kern="1200" cap="none" spc="0" normalizeH="0" baseline="0" noProof="0" dirty="0">
                <a:ln>
                  <a:noFill/>
                </a:ln>
                <a:solidFill>
                  <a:srgbClr val="202020"/>
                </a:solidFill>
                <a:effectLst/>
                <a:uLnTx/>
                <a:uFillTx/>
                <a:latin typeface="Arial"/>
                <a:ea typeface="+mn-ea"/>
                <a:cs typeface="Arial"/>
              </a:rPr>
              <a:t>term</a:t>
            </a:r>
            <a:r>
              <a:rPr kumimoji="0" sz="1800" b="0" i="0" u="none" strike="noStrike" kern="1200" cap="none" spc="-1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responses</a:t>
            </a:r>
            <a:r>
              <a:rPr kumimoji="0" sz="1800" b="0" i="0" u="none" strike="noStrike" kern="1200" cap="none" spc="-1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to</a:t>
            </a:r>
            <a:r>
              <a:rPr kumimoji="0" sz="1800" b="0" i="0" u="none" strike="noStrike" kern="1200" cap="none" spc="-2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CD20</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and</a:t>
            </a:r>
            <a:r>
              <a:rPr kumimoji="0" sz="1800" b="0" i="0" u="none" strike="noStrike" kern="1200" cap="none" spc="-1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CD19</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targeted</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30" name="object 8">
            <a:extLst>
              <a:ext uri="{FF2B5EF4-FFF2-40B4-BE49-F238E27FC236}">
                <a16:creationId xmlns:a16="http://schemas.microsoft.com/office/drawing/2014/main" id="{553D4221-C7A7-CBC5-AAF8-842B39BFC15C}"/>
              </a:ext>
            </a:extLst>
          </p:cNvPr>
          <p:cNvSpPr txBox="1"/>
          <p:nvPr/>
        </p:nvSpPr>
        <p:spPr>
          <a:xfrm>
            <a:off x="641093" y="3412856"/>
            <a:ext cx="96202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10" normalizeH="0" baseline="0" noProof="0" dirty="0">
                <a:ln>
                  <a:noFill/>
                </a:ln>
                <a:solidFill>
                  <a:srgbClr val="202020"/>
                </a:solidFill>
                <a:effectLst/>
                <a:uLnTx/>
                <a:uFillTx/>
                <a:latin typeface="Arial"/>
                <a:ea typeface="+mn-ea"/>
                <a:cs typeface="Arial"/>
              </a:rPr>
              <a:t>therapies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31" name="object 9">
            <a:extLst>
              <a:ext uri="{FF2B5EF4-FFF2-40B4-BE49-F238E27FC236}">
                <a16:creationId xmlns:a16="http://schemas.microsoft.com/office/drawing/2014/main" id="{28703240-1421-C5AA-2930-EA5E5EF11DC0}"/>
              </a:ext>
            </a:extLst>
          </p:cNvPr>
          <p:cNvSpPr txBox="1"/>
          <p:nvPr/>
        </p:nvSpPr>
        <p:spPr>
          <a:xfrm>
            <a:off x="354581" y="3961496"/>
            <a:ext cx="5359400" cy="1941195"/>
          </a:xfrm>
          <a:prstGeom prst="rect">
            <a:avLst/>
          </a:prstGeom>
        </p:spPr>
        <p:txBody>
          <a:bodyPr vert="horz" wrap="square" lIns="0" tIns="12700" rIns="0" bIns="0" rtlCol="0">
            <a:spAutoFit/>
          </a:bodyPr>
          <a:lstStyle/>
          <a:p>
            <a:pPr marL="299085" marR="107314" lvl="0" indent="-287020" algn="l" defTabSz="914400" rtl="0" eaLnBrk="1" fontAlgn="auto" latinLnBrk="0" hangingPunct="1">
              <a:lnSpc>
                <a:spcPct val="100000"/>
              </a:lnSpc>
              <a:spcBef>
                <a:spcPts val="100"/>
              </a:spcBef>
              <a:spcAft>
                <a:spcPts val="0"/>
              </a:spcAft>
              <a:buClrTx/>
              <a:buSzTx/>
              <a:buFontTx/>
              <a:buChar char="•"/>
              <a:tabLst>
                <a:tab pos="299085" algn="l"/>
              </a:tabLst>
              <a:defRPr/>
            </a:pPr>
            <a:r>
              <a:rPr kumimoji="0" sz="1800" b="0" i="0" u="none" strike="noStrike" kern="1200" cap="none" spc="-10" normalizeH="0" baseline="0" noProof="0" dirty="0">
                <a:ln>
                  <a:noFill/>
                </a:ln>
                <a:solidFill>
                  <a:srgbClr val="202020"/>
                </a:solidFill>
                <a:effectLst/>
                <a:uLnTx/>
                <a:uFillTx/>
                <a:latin typeface="Arial"/>
                <a:ea typeface="+mn-ea"/>
                <a:cs typeface="Arial"/>
              </a:rPr>
              <a:t>BAFF-</a:t>
            </a:r>
            <a:r>
              <a:rPr kumimoji="0" sz="1800" b="0" i="0" u="none" strike="noStrike" kern="1200" cap="none" spc="0" normalizeH="0" baseline="0" noProof="0" dirty="0">
                <a:ln>
                  <a:noFill/>
                </a:ln>
                <a:solidFill>
                  <a:srgbClr val="202020"/>
                </a:solidFill>
                <a:effectLst/>
                <a:uLnTx/>
                <a:uFillTx/>
                <a:latin typeface="Arial"/>
                <a:ea typeface="+mn-ea"/>
                <a:cs typeface="Arial"/>
              </a:rPr>
              <a:t>R</a:t>
            </a:r>
            <a:r>
              <a:rPr kumimoji="0" sz="1800" b="0" i="0" u="none" strike="noStrike" kern="1200" cap="none" spc="-5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expression is</a:t>
            </a:r>
            <a:r>
              <a:rPr kumimoji="0" sz="1800" b="0" i="0" u="none" strike="noStrike" kern="1200" cap="none" spc="-3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unaffected</a:t>
            </a:r>
            <a:r>
              <a:rPr kumimoji="0" sz="1800" b="0" i="0" u="none" strike="noStrike" kern="1200" cap="none" spc="-20"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by</a:t>
            </a:r>
            <a:r>
              <a:rPr kumimoji="0" sz="1800" b="0" i="0" u="none" strike="noStrike" kern="1200" cap="none" spc="-30"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CD20/CD19 </a:t>
            </a:r>
            <a:r>
              <a:rPr kumimoji="0" sz="1800" b="0" i="0" u="none" strike="noStrike" kern="1200" cap="none" spc="0" normalizeH="0" baseline="0" noProof="0" dirty="0">
                <a:ln>
                  <a:noFill/>
                </a:ln>
                <a:solidFill>
                  <a:srgbClr val="202020"/>
                </a:solidFill>
                <a:effectLst/>
                <a:uLnTx/>
                <a:uFillTx/>
                <a:latin typeface="Arial"/>
                <a:ea typeface="+mn-ea"/>
                <a:cs typeface="Arial"/>
              </a:rPr>
              <a:t>antigen</a:t>
            </a:r>
            <a:r>
              <a:rPr kumimoji="0" sz="1800" b="0" i="0" u="none" strike="noStrike" kern="1200" cap="none" spc="-40" normalizeH="0" baseline="0" noProof="0" dirty="0">
                <a:ln>
                  <a:noFill/>
                </a:ln>
                <a:solidFill>
                  <a:srgbClr val="202020"/>
                </a:solidFill>
                <a:effectLst/>
                <a:uLnTx/>
                <a:uFillTx/>
                <a:latin typeface="Arial"/>
                <a:ea typeface="+mn-ea"/>
                <a:cs typeface="Arial"/>
              </a:rPr>
              <a:t> </a:t>
            </a:r>
            <a:r>
              <a:rPr kumimoji="0" sz="1800" b="0" i="0" u="none" strike="noStrike" kern="1200" cap="none" spc="-20" normalizeH="0" baseline="0" noProof="0" dirty="0">
                <a:ln>
                  <a:noFill/>
                </a:ln>
                <a:solidFill>
                  <a:srgbClr val="202020"/>
                </a:solidFill>
                <a:effectLst/>
                <a:uLnTx/>
                <a:uFillTx/>
                <a:latin typeface="Arial"/>
                <a:ea typeface="+mn-ea"/>
                <a:cs typeface="Arial"/>
              </a:rPr>
              <a:t>loss</a:t>
            </a:r>
            <a:endParaRPr kumimoji="0" sz="1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0"/>
              </a:spcBef>
              <a:spcAft>
                <a:spcPts val="0"/>
              </a:spcAft>
              <a:buClr>
                <a:srgbClr val="202020"/>
              </a:buClr>
              <a:buSzTx/>
              <a:buFont typeface="Arial"/>
              <a:buChar char="•"/>
              <a:tabLst/>
              <a:defRPr/>
            </a:pPr>
            <a:endParaRPr kumimoji="0" sz="1800" b="0" i="0" u="none" strike="noStrike" kern="1200" cap="none" spc="0" normalizeH="0" baseline="0" noProof="0">
              <a:ln>
                <a:noFill/>
              </a:ln>
              <a:solidFill>
                <a:prstClr val="black"/>
              </a:solidFill>
              <a:effectLst/>
              <a:uLnTx/>
              <a:uFillTx/>
              <a:latin typeface="Arial"/>
              <a:ea typeface="+mn-ea"/>
              <a:cs typeface="Arial"/>
            </a:endParaRPr>
          </a:p>
          <a:p>
            <a:pPr marL="299085" marR="5080" lvl="0" indent="-287020" algn="l" defTabSz="914400" rtl="0" eaLnBrk="1" fontAlgn="auto" latinLnBrk="0" hangingPunct="1">
              <a:lnSpc>
                <a:spcPct val="100000"/>
              </a:lnSpc>
              <a:spcBef>
                <a:spcPts val="5"/>
              </a:spcBef>
              <a:spcAft>
                <a:spcPts val="0"/>
              </a:spcAft>
              <a:buClrTx/>
              <a:buSzTx/>
              <a:buFontTx/>
              <a:buChar char="•"/>
              <a:tabLst>
                <a:tab pos="299085" algn="l"/>
              </a:tabLst>
              <a:defRPr/>
            </a:pPr>
            <a:r>
              <a:rPr kumimoji="0" sz="1800" b="0" i="0" u="none" strike="noStrike" kern="1200" cap="none" spc="0" normalizeH="0" baseline="0" noProof="0" dirty="0">
                <a:ln>
                  <a:noFill/>
                </a:ln>
                <a:solidFill>
                  <a:srgbClr val="202020"/>
                </a:solidFill>
                <a:effectLst/>
                <a:uLnTx/>
                <a:uFillTx/>
                <a:latin typeface="Arial"/>
                <a:ea typeface="+mn-ea"/>
                <a:cs typeface="Arial"/>
              </a:rPr>
              <a:t>Novel </a:t>
            </a:r>
            <a:r>
              <a:rPr kumimoji="0" sz="1800" b="0" i="0" u="none" strike="noStrike" kern="1200" cap="none" spc="-75" normalizeH="0" baseline="0" noProof="0" dirty="0">
                <a:ln>
                  <a:noFill/>
                </a:ln>
                <a:solidFill>
                  <a:srgbClr val="202020"/>
                </a:solidFill>
                <a:effectLst/>
                <a:uLnTx/>
                <a:uFillTx/>
                <a:latin typeface="Arial"/>
                <a:ea typeface="+mn-ea"/>
                <a:cs typeface="Arial"/>
              </a:rPr>
              <a:t>BAFF-</a:t>
            </a:r>
            <a:r>
              <a:rPr kumimoji="0" sz="1800" b="0" i="0" u="none" strike="noStrike" kern="1200" cap="none" spc="-85" normalizeH="0" baseline="0" noProof="0" dirty="0">
                <a:ln>
                  <a:noFill/>
                </a:ln>
                <a:solidFill>
                  <a:srgbClr val="202020"/>
                </a:solidFill>
                <a:effectLst/>
                <a:uLnTx/>
                <a:uFillTx/>
                <a:latin typeface="Arial"/>
                <a:ea typeface="+mn-ea"/>
                <a:cs typeface="Arial"/>
              </a:rPr>
              <a:t>RxCD3</a:t>
            </a:r>
            <a:r>
              <a:rPr kumimoji="0" sz="1800" b="0" i="0" u="none" strike="noStrike" kern="1200" cap="none" spc="0" normalizeH="0" baseline="0" noProof="0" dirty="0">
                <a:ln>
                  <a:noFill/>
                </a:ln>
                <a:solidFill>
                  <a:srgbClr val="202020"/>
                </a:solidFill>
                <a:effectLst/>
                <a:uLnTx/>
                <a:uFillTx/>
                <a:latin typeface="Arial"/>
                <a:ea typeface="+mn-ea"/>
                <a:cs typeface="Arial"/>
              </a:rPr>
              <a:t> bispecific antibody </a:t>
            </a:r>
            <a:r>
              <a:rPr kumimoji="0" sz="1800" b="0" i="0" u="none" strike="noStrike" kern="1200" cap="none" spc="70" normalizeH="0" baseline="0" noProof="0" dirty="0">
                <a:ln>
                  <a:noFill/>
                </a:ln>
                <a:solidFill>
                  <a:srgbClr val="202020"/>
                </a:solidFill>
                <a:effectLst/>
                <a:uLnTx/>
                <a:uFillTx/>
                <a:latin typeface="Arial"/>
                <a:ea typeface="+mn-ea"/>
                <a:cs typeface="Arial"/>
              </a:rPr>
              <a:t>to </a:t>
            </a:r>
            <a:r>
              <a:rPr kumimoji="0" sz="1800" b="0" i="0" u="none" strike="noStrike" kern="1200" cap="none" spc="0" normalizeH="0" baseline="0" noProof="0" dirty="0">
                <a:ln>
                  <a:noFill/>
                </a:ln>
                <a:solidFill>
                  <a:srgbClr val="202020"/>
                </a:solidFill>
                <a:effectLst/>
                <a:uLnTx/>
                <a:uFillTx/>
                <a:latin typeface="Arial"/>
                <a:ea typeface="+mn-ea"/>
                <a:cs typeface="Arial"/>
              </a:rPr>
              <a:t>treat </a:t>
            </a:r>
            <a:r>
              <a:rPr kumimoji="0" sz="1800" b="0" i="0" u="none" strike="noStrike" kern="1200" cap="none" spc="-25" normalizeH="0" baseline="0" noProof="0" dirty="0">
                <a:ln>
                  <a:noFill/>
                </a:ln>
                <a:solidFill>
                  <a:srgbClr val="202020"/>
                </a:solidFill>
                <a:effectLst/>
                <a:uLnTx/>
                <a:uFillTx/>
                <a:latin typeface="Arial"/>
                <a:ea typeface="+mn-ea"/>
                <a:cs typeface="Arial"/>
              </a:rPr>
              <a:t>B-</a:t>
            </a:r>
            <a:r>
              <a:rPr kumimoji="0" sz="1800" b="0" i="0" u="none" strike="noStrike" kern="1200" cap="none" spc="0" normalizeH="0" baseline="0" noProof="0" dirty="0">
                <a:ln>
                  <a:noFill/>
                </a:ln>
                <a:solidFill>
                  <a:srgbClr val="202020"/>
                </a:solidFill>
                <a:effectLst/>
                <a:uLnTx/>
                <a:uFillTx/>
                <a:latin typeface="Arial"/>
                <a:ea typeface="+mn-ea"/>
                <a:cs typeface="Arial"/>
              </a:rPr>
              <a:t>cell</a:t>
            </a:r>
            <a:r>
              <a:rPr kumimoji="0" sz="1800" b="0" i="0" u="none" strike="noStrike" kern="1200" cap="none" spc="-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malignancies,</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including</a:t>
            </a:r>
            <a:r>
              <a:rPr kumimoji="0" sz="1800" b="0" i="0" u="none" strike="noStrike" kern="1200" cap="none" spc="1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rescue</a:t>
            </a:r>
            <a:r>
              <a:rPr kumimoji="0" sz="1800" b="0" i="0" u="none" strike="noStrike" kern="1200" cap="none" spc="10" normalizeH="0" baseline="0" noProof="0" dirty="0">
                <a:ln>
                  <a:noFill/>
                </a:ln>
                <a:solidFill>
                  <a:srgbClr val="202020"/>
                </a:solidFill>
                <a:effectLst/>
                <a:uLnTx/>
                <a:uFillTx/>
                <a:latin typeface="Arial"/>
                <a:ea typeface="+mn-ea"/>
                <a:cs typeface="Arial"/>
              </a:rPr>
              <a:t> </a:t>
            </a:r>
            <a:r>
              <a:rPr kumimoji="0" sz="1800" b="0" i="0" u="none" strike="noStrike" kern="1200" cap="none" spc="65" normalizeH="0" baseline="0" noProof="0" dirty="0">
                <a:ln>
                  <a:noFill/>
                </a:ln>
                <a:solidFill>
                  <a:srgbClr val="202020"/>
                </a:solidFill>
                <a:effectLst/>
                <a:uLnTx/>
                <a:uFillTx/>
                <a:latin typeface="Arial"/>
                <a:ea typeface="+mn-ea"/>
                <a:cs typeface="Arial"/>
              </a:rPr>
              <a:t>of</a:t>
            </a:r>
            <a:r>
              <a:rPr kumimoji="0" sz="1800" b="0" i="0" u="none" strike="noStrike" kern="1200" cap="none" spc="2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relapsed</a:t>
            </a:r>
            <a:r>
              <a:rPr kumimoji="0" sz="1800" b="0" i="0" u="none" strike="noStrike" kern="1200" cap="none" spc="35" normalizeH="0" baseline="0" noProof="0" dirty="0">
                <a:ln>
                  <a:noFill/>
                </a:ln>
                <a:solidFill>
                  <a:srgbClr val="202020"/>
                </a:solidFill>
                <a:effectLst/>
                <a:uLnTx/>
                <a:uFillTx/>
                <a:latin typeface="Arial"/>
                <a:ea typeface="+mn-ea"/>
                <a:cs typeface="Arial"/>
              </a:rPr>
              <a:t> </a:t>
            </a:r>
            <a:r>
              <a:rPr kumimoji="0" sz="1800" b="0" i="0" u="none" strike="noStrike" kern="1200" cap="none" spc="-25" normalizeH="0" baseline="0" noProof="0" dirty="0">
                <a:ln>
                  <a:noFill/>
                </a:ln>
                <a:solidFill>
                  <a:srgbClr val="202020"/>
                </a:solidFill>
                <a:effectLst/>
                <a:uLnTx/>
                <a:uFillTx/>
                <a:latin typeface="Arial"/>
                <a:ea typeface="+mn-ea"/>
                <a:cs typeface="Arial"/>
              </a:rPr>
              <a:t>or </a:t>
            </a:r>
            <a:r>
              <a:rPr kumimoji="0" sz="1800" b="0" i="0" u="none" strike="noStrike" kern="1200" cap="none" spc="0" normalizeH="0" baseline="0" noProof="0" dirty="0">
                <a:ln>
                  <a:noFill/>
                </a:ln>
                <a:solidFill>
                  <a:srgbClr val="202020"/>
                </a:solidFill>
                <a:effectLst/>
                <a:uLnTx/>
                <a:uFillTx/>
                <a:latin typeface="Arial"/>
                <a:ea typeface="+mn-ea"/>
                <a:cs typeface="Arial"/>
              </a:rPr>
              <a:t>refractory</a:t>
            </a:r>
            <a:r>
              <a:rPr kumimoji="0" sz="1800" b="0" i="0" u="none" strike="noStrike" kern="1200" cap="none" spc="6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cancers</a:t>
            </a:r>
            <a:r>
              <a:rPr kumimoji="0" sz="1800" b="0" i="0" u="none" strike="noStrike" kern="1200" cap="none" spc="5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previously</a:t>
            </a:r>
            <a:r>
              <a:rPr kumimoji="0" sz="1800" b="0" i="0" u="none" strike="noStrike" kern="1200" cap="none" spc="65" normalizeH="0" baseline="0" noProof="0" dirty="0">
                <a:ln>
                  <a:noFill/>
                </a:ln>
                <a:solidFill>
                  <a:srgbClr val="202020"/>
                </a:solidFill>
                <a:effectLst/>
                <a:uLnTx/>
                <a:uFillTx/>
                <a:latin typeface="Arial"/>
                <a:ea typeface="+mn-ea"/>
                <a:cs typeface="Arial"/>
              </a:rPr>
              <a:t> </a:t>
            </a:r>
            <a:r>
              <a:rPr kumimoji="0" sz="1800" b="0" i="0" u="none" strike="noStrike" kern="1200" cap="none" spc="0" normalizeH="0" baseline="0" noProof="0" dirty="0">
                <a:ln>
                  <a:noFill/>
                </a:ln>
                <a:solidFill>
                  <a:srgbClr val="202020"/>
                </a:solidFill>
                <a:effectLst/>
                <a:uLnTx/>
                <a:uFillTx/>
                <a:latin typeface="Arial"/>
                <a:ea typeface="+mn-ea"/>
                <a:cs typeface="Arial"/>
              </a:rPr>
              <a:t>treated</a:t>
            </a:r>
            <a:r>
              <a:rPr kumimoji="0" sz="1800" b="0" i="0" u="none" strike="noStrike" kern="1200" cap="none" spc="85" normalizeH="0" baseline="0" noProof="0" dirty="0">
                <a:ln>
                  <a:noFill/>
                </a:ln>
                <a:solidFill>
                  <a:srgbClr val="202020"/>
                </a:solidFill>
                <a:effectLst/>
                <a:uLnTx/>
                <a:uFillTx/>
                <a:latin typeface="Arial"/>
                <a:ea typeface="+mn-ea"/>
                <a:cs typeface="Arial"/>
              </a:rPr>
              <a:t> </a:t>
            </a:r>
            <a:r>
              <a:rPr kumimoji="0" sz="1800" b="0" i="0" u="none" strike="noStrike" kern="1200" cap="none" spc="60" normalizeH="0" baseline="0" noProof="0" dirty="0">
                <a:ln>
                  <a:noFill/>
                </a:ln>
                <a:solidFill>
                  <a:srgbClr val="202020"/>
                </a:solidFill>
                <a:effectLst/>
                <a:uLnTx/>
                <a:uFillTx/>
                <a:latin typeface="Arial"/>
                <a:ea typeface="+mn-ea"/>
                <a:cs typeface="Arial"/>
              </a:rPr>
              <a:t>with</a:t>
            </a:r>
            <a:r>
              <a:rPr kumimoji="0" sz="1800" b="0" i="0" u="none" strike="noStrike" kern="1200" cap="none" spc="55" normalizeH="0" baseline="0" noProof="0" dirty="0">
                <a:ln>
                  <a:noFill/>
                </a:ln>
                <a:solidFill>
                  <a:srgbClr val="202020"/>
                </a:solidFill>
                <a:effectLst/>
                <a:uLnTx/>
                <a:uFillTx/>
                <a:latin typeface="Arial"/>
                <a:ea typeface="+mn-ea"/>
                <a:cs typeface="Arial"/>
              </a:rPr>
              <a:t> </a:t>
            </a:r>
            <a:r>
              <a:rPr kumimoji="0" sz="1800" b="0" i="0" u="none" strike="noStrike" kern="1200" cap="none" spc="-20" normalizeH="0" baseline="0" noProof="0" dirty="0">
                <a:ln>
                  <a:noFill/>
                </a:ln>
                <a:solidFill>
                  <a:srgbClr val="202020"/>
                </a:solidFill>
                <a:effectLst/>
                <a:uLnTx/>
                <a:uFillTx/>
                <a:latin typeface="Arial"/>
                <a:ea typeface="+mn-ea"/>
                <a:cs typeface="Arial"/>
              </a:rPr>
              <a:t>CD20 </a:t>
            </a:r>
            <a:r>
              <a:rPr kumimoji="0" sz="1800" b="0" i="0" u="none" strike="noStrike" kern="1200" cap="none" spc="0" normalizeH="0" baseline="0" noProof="0" dirty="0">
                <a:ln>
                  <a:noFill/>
                </a:ln>
                <a:solidFill>
                  <a:srgbClr val="202020"/>
                </a:solidFill>
                <a:effectLst/>
                <a:uLnTx/>
                <a:uFillTx/>
                <a:latin typeface="Arial"/>
                <a:ea typeface="+mn-ea"/>
                <a:cs typeface="Arial"/>
              </a:rPr>
              <a:t>and/or</a:t>
            </a:r>
            <a:r>
              <a:rPr kumimoji="0" sz="1800" b="0" i="0" u="none" strike="noStrike" kern="1200" cap="none" spc="114" normalizeH="0" baseline="0" noProof="0" dirty="0">
                <a:ln>
                  <a:noFill/>
                </a:ln>
                <a:solidFill>
                  <a:srgbClr val="202020"/>
                </a:solidFill>
                <a:effectLst/>
                <a:uLnTx/>
                <a:uFillTx/>
                <a:latin typeface="Arial"/>
                <a:ea typeface="+mn-ea"/>
                <a:cs typeface="Arial"/>
              </a:rPr>
              <a:t> </a:t>
            </a:r>
            <a:r>
              <a:rPr kumimoji="0" sz="1800" b="0" i="0" u="none" strike="noStrike" kern="1200" cap="none" spc="-70" normalizeH="0" baseline="0" noProof="0" dirty="0">
                <a:ln>
                  <a:noFill/>
                </a:ln>
                <a:solidFill>
                  <a:srgbClr val="202020"/>
                </a:solidFill>
                <a:effectLst/>
                <a:uLnTx/>
                <a:uFillTx/>
                <a:latin typeface="Arial"/>
                <a:ea typeface="+mn-ea"/>
                <a:cs typeface="Arial"/>
              </a:rPr>
              <a:t>CD19</a:t>
            </a:r>
            <a:r>
              <a:rPr kumimoji="0" sz="1800" b="0" i="0" u="none" strike="noStrike" kern="1200" cap="none" spc="85" normalizeH="0" baseline="0" noProof="0" dirty="0">
                <a:ln>
                  <a:noFill/>
                </a:ln>
                <a:solidFill>
                  <a:srgbClr val="202020"/>
                </a:solidFill>
                <a:effectLst/>
                <a:uLnTx/>
                <a:uFillTx/>
                <a:latin typeface="Arial"/>
                <a:ea typeface="+mn-ea"/>
                <a:cs typeface="Arial"/>
              </a:rPr>
              <a:t> </a:t>
            </a:r>
            <a:r>
              <a:rPr kumimoji="0" sz="1800" b="0" i="0" u="none" strike="noStrike" kern="1200" cap="none" spc="-10" normalizeH="0" baseline="0" noProof="0" dirty="0">
                <a:ln>
                  <a:noFill/>
                </a:ln>
                <a:solidFill>
                  <a:srgbClr val="202020"/>
                </a:solidFill>
                <a:effectLst/>
                <a:uLnTx/>
                <a:uFillTx/>
                <a:latin typeface="Arial"/>
                <a:ea typeface="+mn-ea"/>
                <a:cs typeface="Arial"/>
              </a:rPr>
              <a:t>therapies</a:t>
            </a:r>
            <a:endParaRPr kumimoji="0" sz="1800" b="0" i="0" u="none" strike="noStrike" kern="1200" cap="none" spc="0" normalizeH="0" baseline="0" noProof="0">
              <a:ln>
                <a:noFill/>
              </a:ln>
              <a:solidFill>
                <a:prstClr val="black"/>
              </a:solidFill>
              <a:effectLst/>
              <a:uLnTx/>
              <a:uFillTx/>
              <a:latin typeface="Arial"/>
              <a:ea typeface="+mn-ea"/>
              <a:cs typeface="Arial"/>
            </a:endParaRPr>
          </a:p>
        </p:txBody>
      </p:sp>
      <p:sp>
        <p:nvSpPr>
          <p:cNvPr id="32" name="object 10">
            <a:extLst>
              <a:ext uri="{FF2B5EF4-FFF2-40B4-BE49-F238E27FC236}">
                <a16:creationId xmlns:a16="http://schemas.microsoft.com/office/drawing/2014/main" id="{7CEFF657-477C-7CAF-1964-05101517CF5A}"/>
              </a:ext>
            </a:extLst>
          </p:cNvPr>
          <p:cNvSpPr txBox="1"/>
          <p:nvPr/>
        </p:nvSpPr>
        <p:spPr>
          <a:xfrm>
            <a:off x="7314532" y="6665454"/>
            <a:ext cx="3460115" cy="17780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000" b="0" i="0" u="none" strike="noStrike" kern="1200" cap="none" spc="0" normalizeH="0" baseline="0" noProof="0" dirty="0">
                <a:ln>
                  <a:noFill/>
                </a:ln>
                <a:solidFill>
                  <a:prstClr val="black"/>
                </a:solidFill>
                <a:effectLst/>
                <a:uLnTx/>
                <a:uFillTx/>
                <a:latin typeface="Arial"/>
                <a:ea typeface="+mn-ea"/>
                <a:cs typeface="Arial"/>
              </a:rPr>
              <a:t>Modified</a:t>
            </a:r>
            <a:r>
              <a:rPr kumimoji="0" sz="1000" b="0" i="0" u="none" strike="noStrike" kern="1200" cap="none" spc="-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from</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10" normalizeH="0" baseline="0" noProof="0" dirty="0">
                <a:ln>
                  <a:noFill/>
                </a:ln>
                <a:solidFill>
                  <a:prstClr val="black"/>
                </a:solidFill>
                <a:effectLst/>
                <a:uLnTx/>
                <a:uFillTx/>
                <a:latin typeface="Arial"/>
                <a:ea typeface="+mn-ea"/>
                <a:cs typeface="Arial"/>
              </a:rPr>
              <a:t>Blanc,</a:t>
            </a:r>
            <a:r>
              <a:rPr kumimoji="0" sz="1000" b="0" i="0" u="none" strike="noStrike" kern="1200" cap="none" spc="10"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Bousseau</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et</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al.</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2011;</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Marta</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et</a:t>
            </a:r>
            <a:r>
              <a:rPr kumimoji="0" sz="1000" b="0" i="0" u="none" strike="noStrike" kern="1200" cap="none" spc="10" normalizeH="0" baseline="0" noProof="0" dirty="0">
                <a:ln>
                  <a:noFill/>
                </a:ln>
                <a:solidFill>
                  <a:prstClr val="black"/>
                </a:solidFill>
                <a:effectLst/>
                <a:uLnTx/>
                <a:uFillTx/>
                <a:latin typeface="Arial"/>
                <a:ea typeface="+mn-ea"/>
                <a:cs typeface="Arial"/>
              </a:rPr>
              <a:t> </a:t>
            </a:r>
            <a:r>
              <a:rPr kumimoji="0" sz="1000" b="0" i="0" u="none" strike="noStrike" kern="1200" cap="none" spc="0" normalizeH="0" baseline="0" noProof="0" dirty="0">
                <a:ln>
                  <a:noFill/>
                </a:ln>
                <a:solidFill>
                  <a:prstClr val="black"/>
                </a:solidFill>
                <a:effectLst/>
                <a:uLnTx/>
                <a:uFillTx/>
                <a:latin typeface="Arial"/>
                <a:ea typeface="+mn-ea"/>
                <a:cs typeface="Arial"/>
              </a:rPr>
              <a:t>al.</a:t>
            </a:r>
            <a:r>
              <a:rPr kumimoji="0" sz="1000" b="0" i="0" u="none" strike="noStrike" kern="1200" cap="none" spc="15" normalizeH="0" baseline="0" noProof="0" dirty="0">
                <a:ln>
                  <a:noFill/>
                </a:ln>
                <a:solidFill>
                  <a:prstClr val="black"/>
                </a:solidFill>
                <a:effectLst/>
                <a:uLnTx/>
                <a:uFillTx/>
                <a:latin typeface="Arial"/>
                <a:ea typeface="+mn-ea"/>
                <a:cs typeface="Arial"/>
              </a:rPr>
              <a:t> </a:t>
            </a:r>
            <a:r>
              <a:rPr kumimoji="0" sz="1000" b="0" i="0" u="none" strike="noStrike" kern="1200" cap="none" spc="-20" normalizeH="0" baseline="0" noProof="0" dirty="0">
                <a:ln>
                  <a:noFill/>
                </a:ln>
                <a:solidFill>
                  <a:prstClr val="black"/>
                </a:solidFill>
                <a:effectLst/>
                <a:uLnTx/>
                <a:uFillTx/>
                <a:latin typeface="Arial"/>
                <a:ea typeface="+mn-ea"/>
                <a:cs typeface="Arial"/>
              </a:rPr>
              <a:t>2017</a:t>
            </a:r>
            <a:endParaRPr kumimoji="0" sz="1000" b="0" i="0" u="none" strike="noStrike" kern="1200" cap="none" spc="0" normalizeH="0" baseline="0" noProof="0" dirty="0">
              <a:ln>
                <a:noFill/>
              </a:ln>
              <a:solidFill>
                <a:prstClr val="black"/>
              </a:solidFill>
              <a:effectLst/>
              <a:uLnTx/>
              <a:uFillTx/>
              <a:latin typeface="Arial"/>
              <a:ea typeface="+mn-ea"/>
              <a:cs typeface="Arial"/>
            </a:endParaRPr>
          </a:p>
        </p:txBody>
      </p:sp>
      <p:sp>
        <p:nvSpPr>
          <p:cNvPr id="37" name="Title 1">
            <a:extLst>
              <a:ext uri="{FF2B5EF4-FFF2-40B4-BE49-F238E27FC236}">
                <a16:creationId xmlns:a16="http://schemas.microsoft.com/office/drawing/2014/main" id="{E4EE4EA8-FA17-51A6-C736-23DE0D6B4A14}"/>
              </a:ext>
            </a:extLst>
          </p:cNvPr>
          <p:cNvSpPr txBox="1">
            <a:spLocks/>
          </p:cNvSpPr>
          <p:nvPr/>
        </p:nvSpPr>
        <p:spPr>
          <a:xfrm>
            <a:off x="548918" y="224707"/>
            <a:ext cx="9396211"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120" normalizeH="0" baseline="0" noProof="0" dirty="0">
                <a:ln>
                  <a:noFill/>
                </a:ln>
                <a:solidFill>
                  <a:srgbClr val="C00000"/>
                </a:solidFill>
                <a:effectLst/>
                <a:uLnTx/>
                <a:uFillTx/>
                <a:latin typeface="Aptos Display" panose="02110004020202020204"/>
                <a:ea typeface="+mj-ea"/>
                <a:cs typeface="Arial"/>
              </a:rPr>
              <a:t>LY4152199: BAFF-R x CD3</a:t>
            </a:r>
            <a:br>
              <a:rPr kumimoji="0" lang="en-US" sz="3600" b="0" i="0" u="none" strike="noStrike" kern="1200" cap="none" spc="0" normalizeH="0" baseline="0" noProof="0" dirty="0">
                <a:ln>
                  <a:noFill/>
                </a:ln>
                <a:solidFill>
                  <a:srgbClr val="C00000"/>
                </a:solidFill>
                <a:effectLst/>
                <a:uLnTx/>
                <a:uFillTx/>
                <a:latin typeface="Aptos Display" panose="02110004020202020204"/>
                <a:ea typeface="+mj-ea"/>
                <a:cs typeface="Arial"/>
              </a:rPr>
            </a:br>
            <a:endParaRPr kumimoji="0" lang="en-US" sz="3600" b="0" i="0" u="none" strike="noStrike" kern="1200" cap="none" spc="0" normalizeH="0" baseline="0" noProof="0" dirty="0">
              <a:ln>
                <a:noFill/>
              </a:ln>
              <a:solidFill>
                <a:srgbClr val="C00000"/>
              </a:solidFill>
              <a:effectLst/>
              <a:uLnTx/>
              <a:uFillTx/>
              <a:latin typeface="Aptos Display" panose="02110004020202020204"/>
              <a:ea typeface="+mj-ea"/>
              <a:cs typeface="+mj-cs"/>
            </a:endParaRPr>
          </a:p>
        </p:txBody>
      </p:sp>
      <p:pic>
        <p:nvPicPr>
          <p:cNvPr id="38" name="Picture 37">
            <a:extLst>
              <a:ext uri="{FF2B5EF4-FFF2-40B4-BE49-F238E27FC236}">
                <a16:creationId xmlns:a16="http://schemas.microsoft.com/office/drawing/2014/main" id="{7217F384-6275-9CCF-B372-5687B051CC44}"/>
              </a:ext>
            </a:extLst>
          </p:cNvPr>
          <p:cNvPicPr>
            <a:picLocks noChangeAspect="1"/>
          </p:cNvPicPr>
          <p:nvPr/>
        </p:nvPicPr>
        <p:blipFill>
          <a:blip r:embed="rId5"/>
          <a:stretch>
            <a:fillRect/>
          </a:stretch>
        </p:blipFill>
        <p:spPr>
          <a:xfrm>
            <a:off x="8048195" y="358745"/>
            <a:ext cx="2875144" cy="2746099"/>
          </a:xfrm>
          <a:prstGeom prst="rect">
            <a:avLst/>
          </a:prstGeom>
        </p:spPr>
      </p:pic>
    </p:spTree>
    <p:extLst>
      <p:ext uri="{BB962C8B-B14F-4D97-AF65-F5344CB8AC3E}">
        <p14:creationId xmlns:p14="http://schemas.microsoft.com/office/powerpoint/2010/main" val="7945618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EED22-A17E-3350-1EC2-6C74966F0FC6}"/>
              </a:ext>
            </a:extLst>
          </p:cNvPr>
          <p:cNvSpPr>
            <a:spLocks noGrp="1"/>
          </p:cNvSpPr>
          <p:nvPr>
            <p:ph type="title"/>
          </p:nvPr>
        </p:nvSpPr>
        <p:spPr/>
        <p:txBody>
          <a:bodyPr>
            <a:normAutofit/>
          </a:bodyPr>
          <a:lstStyle/>
          <a:p>
            <a:r>
              <a:rPr lang="en-US" sz="3200" dirty="0"/>
              <a:t>Novel strategy: Dual </a:t>
            </a:r>
            <a:r>
              <a:rPr lang="en-US" sz="3200" dirty="0" err="1"/>
              <a:t>BsAb</a:t>
            </a:r>
            <a:r>
              <a:rPr lang="en-US" sz="3200" dirty="0"/>
              <a:t> to recapitulate  signal 1 + signal 2: Odronextamab + REGN5837</a:t>
            </a:r>
          </a:p>
        </p:txBody>
      </p:sp>
      <p:pic>
        <p:nvPicPr>
          <p:cNvPr id="4" name="Picture 3">
            <a:extLst>
              <a:ext uri="{FF2B5EF4-FFF2-40B4-BE49-F238E27FC236}">
                <a16:creationId xmlns:a16="http://schemas.microsoft.com/office/drawing/2014/main" id="{C38296BC-0C5C-AE6D-FC3E-DC7DE5FD991B}"/>
              </a:ext>
            </a:extLst>
          </p:cNvPr>
          <p:cNvPicPr>
            <a:picLocks noChangeAspect="1"/>
          </p:cNvPicPr>
          <p:nvPr/>
        </p:nvPicPr>
        <p:blipFill>
          <a:blip r:embed="rId3"/>
          <a:stretch>
            <a:fillRect/>
          </a:stretch>
        </p:blipFill>
        <p:spPr>
          <a:xfrm>
            <a:off x="3337497" y="1894435"/>
            <a:ext cx="5517005" cy="4135735"/>
          </a:xfrm>
          <a:prstGeom prst="rect">
            <a:avLst/>
          </a:prstGeom>
        </p:spPr>
      </p:pic>
      <p:sp>
        <p:nvSpPr>
          <p:cNvPr id="3" name="TextBox 2">
            <a:extLst>
              <a:ext uri="{FF2B5EF4-FFF2-40B4-BE49-F238E27FC236}">
                <a16:creationId xmlns:a16="http://schemas.microsoft.com/office/drawing/2014/main" id="{C0C6D003-7B42-E380-03E9-8CD680075BD2}"/>
              </a:ext>
            </a:extLst>
          </p:cNvPr>
          <p:cNvSpPr txBox="1"/>
          <p:nvPr/>
        </p:nvSpPr>
        <p:spPr>
          <a:xfrm>
            <a:off x="1231900" y="6262042"/>
            <a:ext cx="226927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Image taken from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Acir.org</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Wei J et al. Sci </a:t>
            </a: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Transl</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Med. 2022</a:t>
            </a:r>
          </a:p>
        </p:txBody>
      </p:sp>
    </p:spTree>
    <p:extLst>
      <p:ext uri="{BB962C8B-B14F-4D97-AF65-F5344CB8AC3E}">
        <p14:creationId xmlns:p14="http://schemas.microsoft.com/office/powerpoint/2010/main" val="30792431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D4109B-E173-2A97-F738-3834E37C7FC4}"/>
              </a:ext>
            </a:extLst>
          </p:cNvPr>
          <p:cNvSpPr>
            <a:spLocks noGrp="1"/>
          </p:cNvSpPr>
          <p:nvPr>
            <p:ph idx="1"/>
          </p:nvPr>
        </p:nvSpPr>
        <p:spPr/>
        <p:txBody>
          <a:bodyPr/>
          <a:lstStyle/>
          <a:p>
            <a:pPr>
              <a:lnSpc>
                <a:spcPct val="100000"/>
              </a:lnSpc>
            </a:pPr>
            <a:r>
              <a:rPr lang="en-US" dirty="0"/>
              <a:t>88-year-old man with a history of low-grade FL diagnosed in 2010 at age 76, treated with BR for four cycles, then a brief course of rituximab maintenance. He experienced systemic relapse in 2013, biopsy revealing transformation, and he was treated with RCHOP x6 achieving a CR. He relapsed 5 years later in 2018 with low-grade FL, treated with rituximab and lenalidomide for 9 months achieving a CR and was monitored. Four years later, he received rituximab monotherapy for a systemic relapse, and consolidative RT to the right inguinal region for localized persistent avidity. He presented in April of 2024 with progressive FL causing progressive fatigue, biopsy showed FL, grade 3A. </a:t>
            </a:r>
          </a:p>
          <a:p>
            <a:pPr>
              <a:lnSpc>
                <a:spcPct val="100000"/>
              </a:lnSpc>
            </a:pPr>
            <a:r>
              <a:rPr lang="en-US" dirty="0"/>
              <a:t>Reviewed options including clinical trials, and pt preferred ATHENA-1 (odronextamab + REGN5837) over standard of care mosunetuzumab. </a:t>
            </a:r>
          </a:p>
        </p:txBody>
      </p:sp>
      <p:sp>
        <p:nvSpPr>
          <p:cNvPr id="6" name="Title 1">
            <a:extLst>
              <a:ext uri="{FF2B5EF4-FFF2-40B4-BE49-F238E27FC236}">
                <a16:creationId xmlns:a16="http://schemas.microsoft.com/office/drawing/2014/main" id="{2F9A0C95-0CFC-61F0-59CF-234AA5AD0452}"/>
              </a:ext>
            </a:extLst>
          </p:cNvPr>
          <p:cNvSpPr>
            <a:spLocks noGrp="1"/>
          </p:cNvSpPr>
          <p:nvPr>
            <p:ph type="title"/>
          </p:nvPr>
        </p:nvSpPr>
        <p:spPr>
          <a:xfrm>
            <a:off x="1851378" y="365125"/>
            <a:ext cx="9810044" cy="1325563"/>
          </a:xfrm>
        </p:spPr>
        <p:txBody>
          <a:bodyPr>
            <a:normAutofit/>
          </a:bodyPr>
          <a:lstStyle/>
          <a:p>
            <a:r>
              <a:rPr lang="en-US" sz="3600" dirty="0"/>
              <a:t>Case Presentation – 88-year-old man</a:t>
            </a:r>
          </a:p>
        </p:txBody>
      </p:sp>
    </p:spTree>
    <p:extLst>
      <p:ext uri="{BB962C8B-B14F-4D97-AF65-F5344CB8AC3E}">
        <p14:creationId xmlns:p14="http://schemas.microsoft.com/office/powerpoint/2010/main" val="20867891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94FAAD6-EFCA-3B22-1E0C-DEC480D6CA2E}"/>
              </a:ext>
            </a:extLst>
          </p:cNvPr>
          <p:cNvPicPr>
            <a:picLocks noGrp="1" noChangeAspect="1"/>
          </p:cNvPicPr>
          <p:nvPr>
            <p:ph idx="1"/>
          </p:nvPr>
        </p:nvPicPr>
        <p:blipFill>
          <a:blip r:embed="rId3"/>
          <a:stretch>
            <a:fillRect/>
          </a:stretch>
        </p:blipFill>
        <p:spPr>
          <a:xfrm>
            <a:off x="1328927" y="2997330"/>
            <a:ext cx="4954535" cy="2976562"/>
          </a:xfrm>
          <a:prstGeom prst="rect">
            <a:avLst/>
          </a:prstGeom>
        </p:spPr>
      </p:pic>
      <p:pic>
        <p:nvPicPr>
          <p:cNvPr id="7" name="Picture 6">
            <a:extLst>
              <a:ext uri="{FF2B5EF4-FFF2-40B4-BE49-F238E27FC236}">
                <a16:creationId xmlns:a16="http://schemas.microsoft.com/office/drawing/2014/main" id="{0CD8BC40-93EB-9076-566A-9BC442DABD9F}"/>
              </a:ext>
            </a:extLst>
          </p:cNvPr>
          <p:cNvPicPr>
            <a:picLocks noChangeAspect="1"/>
          </p:cNvPicPr>
          <p:nvPr/>
        </p:nvPicPr>
        <p:blipFill>
          <a:blip r:embed="rId4"/>
          <a:stretch>
            <a:fillRect/>
          </a:stretch>
        </p:blipFill>
        <p:spPr>
          <a:xfrm>
            <a:off x="6655693" y="2972309"/>
            <a:ext cx="4954536" cy="3001583"/>
          </a:xfrm>
          <a:prstGeom prst="rect">
            <a:avLst/>
          </a:prstGeom>
        </p:spPr>
      </p:pic>
      <p:sp>
        <p:nvSpPr>
          <p:cNvPr id="8" name="Content Placeholder 2">
            <a:extLst>
              <a:ext uri="{FF2B5EF4-FFF2-40B4-BE49-F238E27FC236}">
                <a16:creationId xmlns:a16="http://schemas.microsoft.com/office/drawing/2014/main" id="{33DC8809-92F4-CD90-8655-C582CDB519DA}"/>
              </a:ext>
            </a:extLst>
          </p:cNvPr>
          <p:cNvSpPr txBox="1">
            <a:spLocks/>
          </p:cNvSpPr>
          <p:nvPr/>
        </p:nvSpPr>
        <p:spPr>
          <a:xfrm>
            <a:off x="1957588" y="1825625"/>
            <a:ext cx="939621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Tolerated SUD of odronextamab with only Gr1 CRS, tolerated addition of REGN5837 uneventfully, achieved CR at first response evaluation, continued and completed therapy 4/2026, in ongoing CR subsequently</a:t>
            </a:r>
          </a:p>
        </p:txBody>
      </p:sp>
      <p:sp>
        <p:nvSpPr>
          <p:cNvPr id="6" name="Title 1">
            <a:extLst>
              <a:ext uri="{FF2B5EF4-FFF2-40B4-BE49-F238E27FC236}">
                <a16:creationId xmlns:a16="http://schemas.microsoft.com/office/drawing/2014/main" id="{279961B1-8ED3-1390-19B3-FACEA5AFDD3D}"/>
              </a:ext>
            </a:extLst>
          </p:cNvPr>
          <p:cNvSpPr>
            <a:spLocks noGrp="1"/>
          </p:cNvSpPr>
          <p:nvPr>
            <p:ph type="title"/>
          </p:nvPr>
        </p:nvSpPr>
        <p:spPr>
          <a:xfrm>
            <a:off x="1851378" y="365125"/>
            <a:ext cx="9810044" cy="1325563"/>
          </a:xfrm>
        </p:spPr>
        <p:txBody>
          <a:bodyPr>
            <a:normAutofit/>
          </a:bodyPr>
          <a:lstStyle/>
          <a:p>
            <a:r>
              <a:rPr lang="en-US" sz="3600" dirty="0"/>
              <a:t>Case Presentation – 88-year-old man</a:t>
            </a:r>
            <a:br>
              <a:rPr lang="en-US" sz="3600" dirty="0"/>
            </a:br>
            <a:r>
              <a:rPr lang="en-US" sz="3600" dirty="0"/>
              <a:t>(continued)</a:t>
            </a:r>
          </a:p>
        </p:txBody>
      </p:sp>
    </p:spTree>
    <p:extLst>
      <p:ext uri="{BB962C8B-B14F-4D97-AF65-F5344CB8AC3E}">
        <p14:creationId xmlns:p14="http://schemas.microsoft.com/office/powerpoint/2010/main" val="21194284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9DB61-BF9A-84C4-0E6D-9441FD70A3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B471D30-439F-D46A-3756-F534F96FD7D4}"/>
              </a:ext>
            </a:extLst>
          </p:cNvPr>
          <p:cNvSpPr/>
          <p:nvPr/>
        </p:nvSpPr>
        <p:spPr bwMode="auto">
          <a:xfrm>
            <a:off x="661639" y="2578185"/>
            <a:ext cx="11047141" cy="59399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EE549C4-E649-81F4-E4EB-8A2C4915F1B6}"/>
              </a:ext>
            </a:extLst>
          </p:cNvPr>
          <p:cNvSpPr>
            <a:spLocks noGrp="1"/>
          </p:cNvSpPr>
          <p:nvPr>
            <p:ph type="title"/>
          </p:nvPr>
        </p:nvSpPr>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D07BA7E6-50AB-8BCD-09BC-72A870D8A594}"/>
              </a:ext>
            </a:extLst>
          </p:cNvPr>
          <p:cNvSpPr>
            <a:spLocks noGrp="1"/>
          </p:cNvSpPr>
          <p:nvPr>
            <p:ph idx="1"/>
          </p:nvPr>
        </p:nvSpPr>
        <p:spPr/>
        <p:txBody>
          <a:bodyPr/>
          <a:lstStyle/>
          <a:p>
            <a:pPr marL="98425" indent="0">
              <a:lnSpc>
                <a:spcPts val="3240"/>
              </a:lnSpc>
              <a:spcBef>
                <a:spcPts val="1000"/>
              </a:spcBef>
              <a:spcAft>
                <a:spcPts val="600"/>
              </a:spcAft>
              <a:buNone/>
            </a:pPr>
            <a:r>
              <a:rPr lang="en-US" sz="2800" dirty="0">
                <a:solidFill>
                  <a:schemeClr val="accent2"/>
                </a:solidFill>
              </a:rPr>
              <a:t>Module 6: </a:t>
            </a:r>
            <a:r>
              <a:rPr lang="en-US" sz="2800" dirty="0">
                <a:solidFill>
                  <a:schemeClr val="tx1"/>
                </a:solidFill>
              </a:rPr>
              <a:t>Other Novel Agents</a:t>
            </a:r>
          </a:p>
          <a:p>
            <a:pPr>
              <a:lnSpc>
                <a:spcPts val="3240"/>
              </a:lnSpc>
              <a:spcBef>
                <a:spcPts val="1000"/>
              </a:spcBef>
              <a:spcAft>
                <a:spcPts val="1200"/>
              </a:spcAft>
            </a:pPr>
            <a:r>
              <a:rPr lang="en-US" sz="2400" dirty="0">
                <a:solidFill>
                  <a:schemeClr val="tx1"/>
                </a:solidFill>
              </a:rPr>
              <a:t>MK-1045: CD19 x CD3 bispecific antibody</a:t>
            </a:r>
          </a:p>
          <a:p>
            <a:pPr>
              <a:lnSpc>
                <a:spcPts val="3240"/>
              </a:lnSpc>
              <a:spcBef>
                <a:spcPts val="600"/>
              </a:spcBef>
              <a:spcAft>
                <a:spcPts val="1200"/>
              </a:spcAft>
            </a:pPr>
            <a:r>
              <a:rPr lang="en-US" sz="2400" dirty="0">
                <a:solidFill>
                  <a:schemeClr val="bg1"/>
                </a:solidFill>
              </a:rPr>
              <a:t>BAFF-R: B-cell activating factor receptor</a:t>
            </a:r>
          </a:p>
          <a:p>
            <a:pPr>
              <a:lnSpc>
                <a:spcPts val="3240"/>
              </a:lnSpc>
              <a:spcBef>
                <a:spcPts val="600"/>
              </a:spcBef>
              <a:spcAft>
                <a:spcPts val="1200"/>
              </a:spcAft>
            </a:pPr>
            <a:r>
              <a:rPr lang="en-US" sz="2400" dirty="0">
                <a:solidFill>
                  <a:schemeClr val="tx1"/>
                </a:solidFill>
              </a:rPr>
              <a:t>Case presentation: 88-year-old man – Phase I ATHENA-1 trial of odronextamab + REGN5837 for R/R B-cell lymphoma (Signal 1/Signal 2) </a:t>
            </a:r>
          </a:p>
          <a:p>
            <a:pPr marL="98425" indent="0">
              <a:lnSpc>
                <a:spcPts val="3240"/>
              </a:lnSpc>
              <a:spcBef>
                <a:spcPts val="600"/>
              </a:spcBef>
              <a:spcAft>
                <a:spcPts val="1200"/>
              </a:spcAft>
              <a:buNone/>
            </a:pPr>
            <a:endParaRPr lang="en-US" sz="2400" dirty="0">
              <a:solidFill>
                <a:schemeClr val="tx1"/>
              </a:solidFill>
            </a:endParaRPr>
          </a:p>
          <a:p>
            <a:pPr lvl="1">
              <a:lnSpc>
                <a:spcPts val="3240"/>
              </a:lnSpc>
              <a:spcBef>
                <a:spcPts val="600"/>
              </a:spcBef>
              <a:spcAft>
                <a:spcPts val="600"/>
              </a:spcAft>
            </a:pPr>
            <a:endParaRPr lang="en-US" sz="2100" b="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a:p>
            <a:pPr marL="98425" indent="0">
              <a:lnSpc>
                <a:spcPts val="3240"/>
              </a:lnSpc>
              <a:spcBef>
                <a:spcPts val="1000"/>
              </a:spcBef>
              <a:spcAft>
                <a:spcPts val="600"/>
              </a:spcAft>
              <a:buNone/>
            </a:pPr>
            <a:endParaRPr lang="en-US" sz="2600" dirty="0">
              <a:solidFill>
                <a:schemeClr val="tx1"/>
              </a:solidFill>
            </a:endParaRPr>
          </a:p>
        </p:txBody>
      </p:sp>
    </p:spTree>
    <p:custDataLst>
      <p:tags r:id="rId1"/>
    </p:custDataLst>
    <p:extLst>
      <p:ext uri="{BB962C8B-B14F-4D97-AF65-F5344CB8AC3E}">
        <p14:creationId xmlns:p14="http://schemas.microsoft.com/office/powerpoint/2010/main" val="35658409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8836B-0621-A653-B2E8-595E4EFDCEB8}"/>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B3D88155-A835-46F6-F1C6-D62CC6247465}"/>
              </a:ext>
            </a:extLst>
          </p:cNvPr>
          <p:cNvSpPr>
            <a:spLocks noGrp="1" noChangeArrowheads="1"/>
          </p:cNvSpPr>
          <p:nvPr>
            <p:ph type="title"/>
          </p:nvPr>
        </p:nvSpPr>
        <p:spPr/>
        <p:txBody>
          <a:bodyPr wrap="square" anchor="ctr">
            <a:noAutofit/>
          </a:bodyPr>
          <a:lstStyle/>
          <a:p>
            <a:r>
              <a:rPr lang="en-US" sz="4000" dirty="0"/>
              <a:t>Cancer Conference Update: </a:t>
            </a:r>
            <a:br>
              <a:rPr lang="en-US" sz="4000" dirty="0"/>
            </a:br>
            <a:r>
              <a:rPr lang="en-US" sz="4000" dirty="0"/>
              <a:t>ESMO Congress 2026 Review — Breast Cancer</a:t>
            </a:r>
          </a:p>
        </p:txBody>
      </p:sp>
      <p:sp>
        <p:nvSpPr>
          <p:cNvPr id="2" name="Text Box 6">
            <a:extLst>
              <a:ext uri="{FF2B5EF4-FFF2-40B4-BE49-F238E27FC236}">
                <a16:creationId xmlns:a16="http://schemas.microsoft.com/office/drawing/2014/main" id="{65BC73C3-2539-ED76-9B90-3CC9AC8A3BF2}"/>
              </a:ext>
            </a:extLst>
          </p:cNvPr>
          <p:cNvSpPr txBox="1">
            <a:spLocks noChangeArrowheads="1"/>
          </p:cNvSpPr>
          <p:nvPr/>
        </p:nvSpPr>
        <p:spPr bwMode="auto">
          <a:xfrm>
            <a:off x="0" y="2345196"/>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November 12,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6:30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786D177F-E7AD-0DE4-AA3D-39AA12022EBD}"/>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5DD52D4E-9A55-B163-3C9B-120DAEE88CA0}"/>
              </a:ext>
            </a:extLst>
          </p:cNvPr>
          <p:cNvSpPr txBox="1">
            <a:spLocks noChangeArrowheads="1"/>
          </p:cNvSpPr>
          <p:nvPr/>
        </p:nvSpPr>
        <p:spPr bwMode="auto">
          <a:xfrm>
            <a:off x="4647392" y="3570532"/>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3BFD64F5-9FF7-DEE1-C995-7E1050CC2650}"/>
              </a:ext>
            </a:extLst>
          </p:cNvPr>
          <p:cNvSpPr txBox="1">
            <a:spLocks noChangeArrowheads="1"/>
          </p:cNvSpPr>
          <p:nvPr/>
        </p:nvSpPr>
        <p:spPr bwMode="auto">
          <a:xfrm>
            <a:off x="152400" y="4125045"/>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Professor Giuseppe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Curigliano</a:t>
            </a: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 MD, PhD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Rebecca A Dent, MD, MSc</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Komal Jhaveri, MD, FACP, FASCO</a:t>
            </a:r>
          </a:p>
        </p:txBody>
      </p:sp>
      <p:sp>
        <p:nvSpPr>
          <p:cNvPr id="3" name="Rectangle 4">
            <a:extLst>
              <a:ext uri="{FF2B5EF4-FFF2-40B4-BE49-F238E27FC236}">
                <a16:creationId xmlns:a16="http://schemas.microsoft.com/office/drawing/2014/main" id="{C2F70C2B-43EB-B636-A0D3-63695B8C4D04}"/>
              </a:ext>
            </a:extLst>
          </p:cNvPr>
          <p:cNvSpPr txBox="1">
            <a:spLocks noChangeArrowheads="1"/>
          </p:cNvSpPr>
          <p:nvPr/>
        </p:nvSpPr>
        <p:spPr bwMode="auto">
          <a:xfrm>
            <a:off x="0" y="1335966"/>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3743013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912286" y="227013"/>
            <a:ext cx="10358967" cy="6309254"/>
          </a:xfrm>
        </p:spPr>
        <p:txBody>
          <a:bodyPr/>
          <a:lstStyle/>
          <a:p>
            <a:r>
              <a:rPr lang="en-US" sz="3400" i="1" dirty="0"/>
              <a:t>Thank you for joining us! </a:t>
            </a:r>
            <a:br>
              <a:rPr lang="en-US" sz="3400" i="1" dirty="0"/>
            </a:br>
            <a:br>
              <a:rPr lang="en-US" sz="3400" i="1" dirty="0"/>
            </a:br>
            <a:r>
              <a:rPr lang="en-US" sz="3400" i="1" dirty="0"/>
              <a:t>Please take a moment to complete the survey currently up on Zoom. Your feedback is very important to us. </a:t>
            </a:r>
            <a:br>
              <a:rPr lang="en-US" sz="3400" i="1" dirty="0"/>
            </a:br>
            <a:r>
              <a:rPr lang="en-US" sz="3400" i="1" dirty="0"/>
              <a:t>The survey will remain open for </a:t>
            </a:r>
            <a:br>
              <a:rPr lang="en-US" sz="3400" i="1" dirty="0"/>
            </a:br>
            <a:r>
              <a:rPr lang="en-US" sz="3400" i="1" dirty="0"/>
              <a:t>5 minutes after the meeting ends. </a:t>
            </a:r>
            <a:br>
              <a:rPr lang="en-US" sz="3400" i="1" dirty="0"/>
            </a:br>
            <a:br>
              <a:rPr lang="en-US" sz="3400" i="1" dirty="0"/>
            </a:br>
            <a:r>
              <a:rPr lang="en-US" sz="3400" i="1" dirty="0"/>
              <a:t>Information on how to obtain CME and ABIM MOC credit is provided in the Zoom chat room. </a:t>
            </a:r>
            <a:br>
              <a:rPr lang="en-US" sz="3400" i="1" dirty="0"/>
            </a:br>
            <a:r>
              <a:rPr lang="en-US" sz="3400" i="1" dirty="0"/>
              <a:t>Attendees will also receive an email in 1 to 3 business days with these instructions.</a:t>
            </a:r>
          </a:p>
        </p:txBody>
      </p:sp>
    </p:spTree>
    <p:extLst>
      <p:ext uri="{BB962C8B-B14F-4D97-AF65-F5344CB8AC3E}">
        <p14:creationId xmlns:p14="http://schemas.microsoft.com/office/powerpoint/2010/main" val="31877580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7.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ZmvcMHGG8MhrDYQ16M7RK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MCT72GIJBnPxVS.JXpgehw"/>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ags/tag42.xml><?xml version="1.0" encoding="utf-8"?>
<p:tagLst xmlns:a="http://schemas.openxmlformats.org/drawingml/2006/main" xmlns:r="http://schemas.openxmlformats.org/officeDocument/2006/relationships" xmlns:p="http://schemas.openxmlformats.org/presentationml/2006/main">
  <p:tag name="KPI_HAS_CHART" val="false"/>
</p:tagLst>
</file>

<file path=ppt/tags/tag43.xml><?xml version="1.0" encoding="utf-8"?>
<p:tagLst xmlns:a="http://schemas.openxmlformats.org/drawingml/2006/main" xmlns:r="http://schemas.openxmlformats.org/officeDocument/2006/relationships" xmlns:p="http://schemas.openxmlformats.org/presentationml/2006/main">
  <p:tag name="KPI_HAS_CHART" val="false"/>
</p:tagLst>
</file>

<file path=ppt/tags/tag44.xml><?xml version="1.0" encoding="utf-8"?>
<p:tagLst xmlns:a="http://schemas.openxmlformats.org/drawingml/2006/main" xmlns:r="http://schemas.openxmlformats.org/officeDocument/2006/relationships" xmlns:p="http://schemas.openxmlformats.org/presentationml/2006/main">
  <p:tag name="KPI_HAS_CHART" val="false"/>
</p:tagLst>
</file>

<file path=ppt/tags/tag45.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Avaglio template">
  <a:themeElements>
    <a:clrScheme name="Custom 14">
      <a:dk1>
        <a:srgbClr val="000000"/>
      </a:dk1>
      <a:lt1>
        <a:srgbClr val="FFFFFF"/>
      </a:lt1>
      <a:dk2>
        <a:srgbClr val="0B41CD"/>
      </a:dk2>
      <a:lt2>
        <a:srgbClr val="544F4F"/>
      </a:lt2>
      <a:accent1>
        <a:srgbClr val="FF1F26"/>
      </a:accent1>
      <a:accent2>
        <a:srgbClr val="BC36F0"/>
      </a:accent2>
      <a:accent3>
        <a:srgbClr val="1482FA"/>
      </a:accent3>
      <a:accent4>
        <a:srgbClr val="BDE3FF"/>
      </a:accent4>
      <a:accent5>
        <a:srgbClr val="FAC9B5"/>
      </a:accent5>
      <a:accent6>
        <a:srgbClr val="ED4A0D"/>
      </a:accent6>
      <a:hlink>
        <a:srgbClr val="464646"/>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Mod val="60000"/>
            <a:lumOff val="40000"/>
          </a:schemeClr>
        </a:solidFill>
        <a:ln>
          <a:noFill/>
        </a:ln>
      </a:spPr>
      <a:bodyPr rtlCol="0" anchor="ctr"/>
      <a:lstStyle>
        <a:defPPr algn="ctr">
          <a:defRPr sz="1600" i="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dirty="0" smtClean="0">
            <a:solidFill>
              <a:schemeClr val="bg2">
                <a:lumMod val="50000"/>
              </a:schemeClr>
            </a:solidFill>
            <a:latin typeface="+mn-lt"/>
          </a:defRPr>
        </a:defPPr>
      </a:lstStyle>
    </a:tx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Co-brand Master Slide Options - Colours">
  <a:themeElements>
    <a:clrScheme name="Custom 207">
      <a:dk1>
        <a:srgbClr val="000000"/>
      </a:dk1>
      <a:lt1>
        <a:srgbClr val="FFFFFF"/>
      </a:lt1>
      <a:dk2>
        <a:srgbClr val="3F4444"/>
      </a:dk2>
      <a:lt2>
        <a:srgbClr val="F0AB00"/>
      </a:lt2>
      <a:accent1>
        <a:srgbClr val="3F4444"/>
      </a:accent1>
      <a:accent2>
        <a:srgbClr val="830051"/>
      </a:accent2>
      <a:accent3>
        <a:srgbClr val="68D2DF"/>
      </a:accent3>
      <a:accent4>
        <a:srgbClr val="3C1053"/>
      </a:accent4>
      <a:accent5>
        <a:srgbClr val="C4D600"/>
      </a:accent5>
      <a:accent6>
        <a:srgbClr val="003865"/>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Acerta External Template 16x9.potx" id="{E6743435-4D20-4FC5-97C1-2DAA99B0D650}" vid="{AB5048D0-4619-4ED1-B317-78A9C0F04F85}"/>
    </a:ext>
  </a:extLst>
</a:theme>
</file>

<file path=ppt/theme/theme7.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77527F-3217-405A-9AE5-DA452DBA0E94}">
  <ds:schemaRefs>
    <ds:schemaRef ds:uri="http://www.w3.org/XML/1998/namespace"/>
    <ds:schemaRef ds:uri="http://purl.org/dc/elements/1.1/"/>
    <ds:schemaRef ds:uri="f06c4294-987e-46bd-a550-858175ea534c"/>
    <ds:schemaRef ds:uri="http://purl.org/dc/dcmitype/"/>
    <ds:schemaRef ds:uri="http://schemas.microsoft.com/office/2006/documentManagement/types"/>
    <ds:schemaRef ds:uri="http://schemas.microsoft.com/office/2006/metadata/properties"/>
    <ds:schemaRef ds:uri="7d689f85-9540-4145-9f5c-6f24686bb201"/>
    <ds:schemaRef ds:uri="http://purl.org/dc/terms/"/>
    <ds:schemaRef ds:uri="http://schemas.openxmlformats.org/package/2006/metadata/core-properties"/>
    <ds:schemaRef ds:uri="http://schemas.microsoft.com/office/infopath/2007/PartnerControl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DFEC1B-B51C-49DD-8493-06631544BF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40740</TotalTime>
  <Words>9435</Words>
  <Application>Microsoft Macintosh PowerPoint</Application>
  <PresentationFormat>Widescreen</PresentationFormat>
  <Paragraphs>1571</Paragraphs>
  <Slides>104</Slides>
  <Notes>83</Notes>
  <HiddenSlides>0</HiddenSlides>
  <MMClips>0</MMClips>
  <ScaleCrop>false</ScaleCrop>
  <HeadingPairs>
    <vt:vector size="8" baseType="variant">
      <vt:variant>
        <vt:lpstr>Fonts Used</vt:lpstr>
      </vt:variant>
      <vt:variant>
        <vt:i4>13</vt:i4>
      </vt:variant>
      <vt:variant>
        <vt:lpstr>Theme</vt:lpstr>
      </vt:variant>
      <vt:variant>
        <vt:i4>9</vt:i4>
      </vt:variant>
      <vt:variant>
        <vt:lpstr>Embedded OLE Servers</vt:lpstr>
      </vt:variant>
      <vt:variant>
        <vt:i4>1</vt:i4>
      </vt:variant>
      <vt:variant>
        <vt:lpstr>Slide Titles</vt:lpstr>
      </vt:variant>
      <vt:variant>
        <vt:i4>104</vt:i4>
      </vt:variant>
    </vt:vector>
  </HeadingPairs>
  <TitlesOfParts>
    <vt:vector size="127" baseType="lpstr">
      <vt:lpstr>Arial Unicode MS</vt:lpstr>
      <vt:lpstr>Aptos</vt:lpstr>
      <vt:lpstr>Aptos Display</vt:lpstr>
      <vt:lpstr>Arial</vt:lpstr>
      <vt:lpstr>Arial Narrow</vt:lpstr>
      <vt:lpstr>Avenir Book</vt:lpstr>
      <vt:lpstr>Avenir Heavy</vt:lpstr>
      <vt:lpstr>Calibri</vt:lpstr>
      <vt:lpstr>Helvetica</vt:lpstr>
      <vt:lpstr>Symbol</vt:lpstr>
      <vt:lpstr>Times New Roman</vt:lpstr>
      <vt:lpstr>Verdana</vt:lpstr>
      <vt:lpstr>Wingdings</vt:lpstr>
      <vt:lpstr>6_Default Design</vt:lpstr>
      <vt:lpstr>2016 RESEARCH Widescreen Template</vt:lpstr>
      <vt:lpstr>Office Theme</vt:lpstr>
      <vt:lpstr>1_Avaglio template</vt:lpstr>
      <vt:lpstr>1_Office Theme</vt:lpstr>
      <vt:lpstr>1_Co-brand Master Slide Options - Colours</vt:lpstr>
      <vt:lpstr>7_Default Design</vt:lpstr>
      <vt:lpstr>2_Default Design</vt:lpstr>
      <vt:lpstr>4_Default Design</vt:lpstr>
      <vt:lpstr>think-cell Slide</vt:lpstr>
      <vt:lpstr>Where We Are, Where We’re Headed:  Bispecific Antibodies in the  Management of Follicular Lymphoma</vt:lpstr>
      <vt:lpstr>Faculty</vt:lpstr>
      <vt:lpstr>Commercial Support</vt:lpstr>
      <vt:lpstr>Dr Love — Disclosures</vt:lpstr>
      <vt:lpstr>Research To Practice CME Planning Committee Members,  Staff and Reviewers</vt:lpstr>
      <vt:lpstr>Prof Cheah — Disclosures</vt:lpstr>
      <vt:lpstr>Dr Matasar — Disclosures</vt:lpstr>
      <vt:lpstr>PowerPoint Presentation</vt:lpstr>
      <vt:lpstr>PowerPoint Presentation</vt:lpstr>
      <vt:lpstr>PowerPoint Presentation</vt:lpstr>
      <vt:lpstr>PowerPoint Presentation</vt:lpstr>
      <vt:lpstr>Clinicians in the Audience, Please Complete  the Pre- and Postmeeting Surveys</vt:lpstr>
      <vt:lpstr>PowerPoint Presentation</vt:lpstr>
      <vt:lpstr>Cancer Conference Update:  ESMO Congress 2026 Review — Breast Cancer</vt:lpstr>
      <vt:lpstr>Second Opinion: A Case-Based Exploration of Clinical Investigator  Best Practices Related to the Management of Breast Cancer</vt:lpstr>
      <vt:lpstr>A Friday Satellite Symposium Series Preceding  the 68th ASH Annual Meeting in New Orleans</vt:lpstr>
      <vt:lpstr>Grand Rounds</vt:lpstr>
      <vt:lpstr>PowerPoint Presentation</vt:lpstr>
      <vt:lpstr>Thank you for joining us! Please take a moment  to complete the survey currently up on Zoom.  Your feedback is very important to us.  Information on how to obtain CME and ABIM MOC credit will be provided at the conclusion  of the activity in the Zoom chat room. Attendees  will also receive an email in 1 to 3 business days  with these instructions.</vt:lpstr>
      <vt:lpstr>Where We Are, Where We’re Headed:  Bispecific Antibodies in the  Management of Follicular Lymphoma</vt:lpstr>
      <vt:lpstr>Faculty</vt:lpstr>
      <vt:lpstr>PowerPoint Presentation</vt:lpstr>
      <vt:lpstr>Clinicians in the Audience, Please Complete  the Pre- and Postmeeting Surveys</vt:lpstr>
      <vt:lpstr>PowerPoint Presentation</vt:lpstr>
      <vt:lpstr>Cancer Conference Update:  ESMO Congress 2026 Review — Breast Cancer</vt:lpstr>
      <vt:lpstr>Second Opinion: A Case-Based Exploration of Clinical Investigator  Best Practices Related to the Management of Breast Cancer</vt:lpstr>
      <vt:lpstr>A Friday Satellite Symposium Series Preceding  the 68th ASH Annual Meeting in New Orleans</vt:lpstr>
      <vt:lpstr>Grand Rounds</vt:lpstr>
      <vt:lpstr>PowerPoint Presentation</vt:lpstr>
      <vt:lpstr>Where We Are, Where We’re Headed:  Bispecific Antibodies in the  Management of Follicular Lymphoma</vt:lpstr>
      <vt:lpstr>Prof Cheah — Disclosures</vt:lpstr>
      <vt:lpstr>Dr Matasar — Disclosures</vt:lpstr>
      <vt:lpstr>Dr Love — Disclosures</vt:lpstr>
      <vt:lpstr>Commercial Support</vt:lpstr>
      <vt:lpstr>PowerPoint Presentation</vt:lpstr>
      <vt:lpstr>Agenda</vt:lpstr>
      <vt:lpstr>Agenda</vt:lpstr>
      <vt:lpstr>PowerPoint Presentation</vt:lpstr>
      <vt:lpstr>PowerPoint Presentation</vt:lpstr>
      <vt:lpstr>PowerPoint Presentation</vt:lpstr>
      <vt:lpstr>Agenda</vt:lpstr>
      <vt:lpstr>Agenda</vt:lpstr>
      <vt:lpstr>CD20 x CD3 bispecific antibodies</vt:lpstr>
      <vt:lpstr>Antitumor Activity of CD20-Directed Antibodies</vt:lpstr>
      <vt:lpstr>Bispecifics: New agents for new targets</vt:lpstr>
      <vt:lpstr>CD19 Bispecific antibodies</vt:lpstr>
      <vt:lpstr>Surovatamig in follicular lymphoma</vt:lpstr>
      <vt:lpstr>CAR T-Cell Therapies for Follicular Lymphoma</vt:lpstr>
      <vt:lpstr>Agenda</vt:lpstr>
      <vt:lpstr>Agenda</vt:lpstr>
      <vt:lpstr>Current use of bispecific antibodies in FL</vt:lpstr>
      <vt:lpstr>PowerPoint Presentation</vt:lpstr>
      <vt:lpstr>Agenda</vt:lpstr>
      <vt:lpstr>Phase II Trial Evaluating Mosunetuzumab in Patients with Relapsed/Refractory FL: Study design</vt:lpstr>
      <vt:lpstr>Mosunetuzumab: 5-year FU data</vt:lpstr>
      <vt:lpstr>PowerPoint Presentation</vt:lpstr>
      <vt:lpstr>PowerPoint Presentation</vt:lpstr>
      <vt:lpstr>PowerPoint Presentation</vt:lpstr>
      <vt:lpstr>PowerPoint Presentation</vt:lpstr>
      <vt:lpstr>CELESTIMO phase III study design</vt:lpstr>
      <vt:lpstr>Agenda</vt:lpstr>
      <vt:lpstr>Agenda</vt:lpstr>
      <vt:lpstr>Agenda</vt:lpstr>
      <vt:lpstr>CRS summary</vt:lpstr>
      <vt:lpstr>CRS timing and tocilizumab use</vt:lpstr>
      <vt:lpstr>ICANS summary in FL bispecific trials</vt:lpstr>
      <vt:lpstr>Agenda</vt:lpstr>
      <vt:lpstr>Prof Cheah Case Presentation: 80-year-old woman</vt:lpstr>
      <vt:lpstr>Clinical Progress</vt:lpstr>
      <vt:lpstr>Prof Cheah Case Presentation: 56-year-old man</vt:lpstr>
      <vt:lpstr>Clinical Progress</vt:lpstr>
      <vt:lpstr>Agenda</vt:lpstr>
      <vt:lpstr>Emerging Bispecific Antibody Strategies in FL</vt:lpstr>
      <vt:lpstr>PowerPoint Presentation</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Dr Matasar Case Presentation:  57-year-old man</vt:lpstr>
      <vt:lpstr>Dr Matasar Case Presentation: 57-year-old man (continued)</vt:lpstr>
      <vt:lpstr>Surovatamig in FL – Next steps</vt:lpstr>
      <vt:lpstr>PowerPoint Presentation</vt:lpstr>
      <vt:lpstr>PowerPoint Presentation</vt:lpstr>
      <vt:lpstr>SOUNDTRACK-F1: High Response Rates Across Both Doses</vt:lpstr>
      <vt:lpstr>SOUNDTRACK-F1: Safety Summary by Dose Level</vt:lpstr>
      <vt:lpstr>Agenda</vt:lpstr>
      <vt:lpstr>Agenda</vt:lpstr>
      <vt:lpstr>Agenda</vt:lpstr>
      <vt:lpstr>MK-1045: Another CD19xCD3 Candidate</vt:lpstr>
      <vt:lpstr>PowerPoint Presentation</vt:lpstr>
      <vt:lpstr>Novel strategy: Dual BsAb to recapitulate  signal 1 + signal 2: Odronextamab + REGN5837</vt:lpstr>
      <vt:lpstr>Case Presentation – 88-year-old man</vt:lpstr>
      <vt:lpstr>Case Presentation – 88-year-old man (continued)</vt:lpstr>
      <vt:lpstr>Agenda</vt:lpstr>
      <vt:lpstr>Cancer Conference Update:  ESMO Congress 2026 Review — Breast Cancer</vt:lpstr>
      <vt:lpstr>Thank you for joining us!   Please take a moment to complete the survey currently up on Zoom. Your feedback is very important to us.  The survey will remain open for  5 minutes after the meeting ends.   Information on how to obtain CME and ABIM MOC credit is provided in the Zoom chat room.  Attendees will also receive an email in 1 to 3 business days with these instructions.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2483</cp:revision>
  <cp:lastPrinted>2026-07-01T18:32:06Z</cp:lastPrinted>
  <dcterms:created xsi:type="dcterms:W3CDTF">2020-11-13T19:02:13Z</dcterms:created>
  <dcterms:modified xsi:type="dcterms:W3CDTF">2026-10-22T20:12:57Z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