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4"/>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301"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9" r:id="rId55"/>
    <p:sldId id="291" r:id="rId56"/>
    <p:sldId id="295" r:id="rId57"/>
    <p:sldId id="2147483568" r:id="rId58"/>
    <p:sldId id="2135715296" r:id="rId59"/>
    <p:sldId id="2135715297" r:id="rId60"/>
    <p:sldId id="2135715298" r:id="rId61"/>
    <p:sldId id="2135715300" r:id="rId62"/>
    <p:sldId id="294" r:id="rId63"/>
    <p:sldId id="265" r:id="rId64"/>
    <p:sldId id="300" r:id="rId65"/>
    <p:sldId id="296" r:id="rId66"/>
    <p:sldId id="297" r:id="rId67"/>
    <p:sldId id="316" r:id="rId68"/>
    <p:sldId id="317" r:id="rId69"/>
    <p:sldId id="320" r:id="rId70"/>
    <p:sldId id="322" r:id="rId71"/>
    <p:sldId id="324" r:id="rId72"/>
    <p:sldId id="284"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87"/>
    <p:restoredTop sz="94678"/>
  </p:normalViewPr>
  <p:slideViewPr>
    <p:cSldViewPr snapToGrid="0">
      <p:cViewPr varScale="1">
        <p:scale>
          <a:sx n="117" d="100"/>
          <a:sy n="117" d="100"/>
        </p:scale>
        <p:origin x="79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24783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1931260"/>
            <a:ext cx="8540496" cy="54668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2635998"/>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304754"/>
            <a:ext cx="8540496" cy="54498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4665126"/>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0"/>
            <a:ext cx="11155680" cy="1005840"/>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3984940"/>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3" name="Content Placeholder 2">
            <a:extLst>
              <a:ext uri="{FF2B5EF4-FFF2-40B4-BE49-F238E27FC236}">
                <a16:creationId xmlns:a16="http://schemas.microsoft.com/office/drawing/2014/main" id="{F26BC723-8AA2-77FA-A3F0-18E582361486}"/>
              </a:ext>
            </a:extLst>
          </p:cNvPr>
          <p:cNvSpPr>
            <a:spLocks noGrp="1"/>
          </p:cNvSpPr>
          <p:nvPr>
            <p:ph idx="53" hasCustomPrompt="1"/>
          </p:nvPr>
        </p:nvSpPr>
        <p:spPr>
          <a:xfrm>
            <a:off x="2971800" y="5368172"/>
            <a:ext cx="8540496" cy="607494"/>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8/5/26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8/5/26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8/5/26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8/5/26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8/5/26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8/5/26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8/5/26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1.png"/><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1174752"/>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671372"/>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Lei Deng, MD</a:t>
            </a:r>
          </a:p>
          <a:p>
            <a:pPr>
              <a:lnSpc>
                <a:spcPct val="100000"/>
              </a:lnSpc>
            </a:pPr>
            <a:r>
              <a:rPr lang="en-US" sz="2600" b="0" kern="0" dirty="0">
                <a:solidFill>
                  <a:schemeClr val="tx1"/>
                </a:solidFill>
              </a:rPr>
              <a:t>Assistant Professor/Medical Oncologist</a:t>
            </a:r>
          </a:p>
          <a:p>
            <a:pPr>
              <a:lnSpc>
                <a:spcPct val="100000"/>
              </a:lnSpc>
            </a:pPr>
            <a:r>
              <a:rPr lang="en-US" sz="2600" b="0" kern="0" dirty="0">
                <a:solidFill>
                  <a:schemeClr val="tx1"/>
                </a:solidFill>
              </a:rPr>
              <a:t>Thoracic, Head and Neck Medical Oncology</a:t>
            </a:r>
          </a:p>
          <a:p>
            <a:pPr>
              <a:lnSpc>
                <a:spcPct val="100000"/>
              </a:lnSpc>
            </a:pPr>
            <a:r>
              <a:rPr lang="en-US" sz="2600" b="0" kern="0" dirty="0">
                <a:solidFill>
                  <a:schemeClr val="tx1"/>
                </a:solidFill>
              </a:rPr>
              <a:t>University of Washington and Fred Hutchinson Cancer Center</a:t>
            </a:r>
          </a:p>
          <a:p>
            <a:pPr>
              <a:lnSpc>
                <a:spcPct val="100000"/>
              </a:lnSpc>
            </a:pPr>
            <a:r>
              <a:rPr lang="en-US" sz="2600" b="0" kern="0" dirty="0">
                <a:solidFill>
                  <a:schemeClr val="tx1"/>
                </a:solidFill>
              </a:rPr>
              <a:t>Seattle, Washington</a:t>
            </a:r>
            <a:endParaRPr lang="en-US" sz="2600" b="0" kern="0" dirty="0">
              <a:solidFill>
                <a:srgbClr val="FF40FF"/>
              </a:solidFill>
            </a:endParaRP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757F3C-22D7-3CE4-0E75-D34E56394B69}"/>
              </a:ext>
            </a:extLst>
          </p:cNvPr>
          <p:cNvSpPr>
            <a:spLocks noGrp="1"/>
          </p:cNvSpPr>
          <p:nvPr>
            <p:ph idx="47"/>
          </p:nvPr>
        </p:nvSpPr>
        <p:spPr/>
        <p:txBody>
          <a:bodyPr/>
          <a:lstStyle/>
          <a:p>
            <a:r>
              <a:rPr lang="en-US" dirty="0"/>
              <a:t>Yes</a:t>
            </a:r>
          </a:p>
        </p:txBody>
      </p:sp>
      <p:sp>
        <p:nvSpPr>
          <p:cNvPr id="3" name="Content Placeholder 2">
            <a:extLst>
              <a:ext uri="{FF2B5EF4-FFF2-40B4-BE49-F238E27FC236}">
                <a16:creationId xmlns:a16="http://schemas.microsoft.com/office/drawing/2014/main" id="{62E1EE95-6C08-2B2F-458C-88E51D6CF2F0}"/>
              </a:ext>
            </a:extLst>
          </p:cNvPr>
          <p:cNvSpPr>
            <a:spLocks noGrp="1"/>
          </p:cNvSpPr>
          <p:nvPr>
            <p:ph idx="48"/>
          </p:nvPr>
        </p:nvSpPr>
        <p:spPr/>
        <p:txBody>
          <a:bodyPr/>
          <a:lstStyle/>
          <a:p>
            <a:r>
              <a:rPr lang="en-US" dirty="0"/>
              <a:t>Yes</a:t>
            </a:r>
          </a:p>
        </p:txBody>
      </p:sp>
      <p:sp>
        <p:nvSpPr>
          <p:cNvPr id="4" name="Content Placeholder 3">
            <a:extLst>
              <a:ext uri="{FF2B5EF4-FFF2-40B4-BE49-F238E27FC236}">
                <a16:creationId xmlns:a16="http://schemas.microsoft.com/office/drawing/2014/main" id="{028B7EF0-A4D2-D394-2963-64AD91C76882}"/>
              </a:ext>
            </a:extLst>
          </p:cNvPr>
          <p:cNvSpPr>
            <a:spLocks noGrp="1"/>
          </p:cNvSpPr>
          <p:nvPr>
            <p:ph idx="49"/>
          </p:nvPr>
        </p:nvSpPr>
        <p:spPr/>
        <p:txBody>
          <a:bodyPr/>
          <a:lstStyle/>
          <a:p>
            <a:r>
              <a:rPr lang="en-US" dirty="0"/>
              <a:t>Yes</a:t>
            </a:r>
          </a:p>
        </p:txBody>
      </p:sp>
      <p:sp>
        <p:nvSpPr>
          <p:cNvPr id="5" name="Content Placeholder 4">
            <a:extLst>
              <a:ext uri="{FF2B5EF4-FFF2-40B4-BE49-F238E27FC236}">
                <a16:creationId xmlns:a16="http://schemas.microsoft.com/office/drawing/2014/main" id="{FE313CFD-353E-E8F9-D748-F73F29B1FC02}"/>
              </a:ext>
            </a:extLst>
          </p:cNvPr>
          <p:cNvSpPr>
            <a:spLocks noGrp="1"/>
          </p:cNvSpPr>
          <p:nvPr>
            <p:ph idx="50"/>
          </p:nvPr>
        </p:nvSpPr>
        <p:spPr/>
        <p:txBody>
          <a:bodyPr/>
          <a:lstStyle/>
          <a:p>
            <a:r>
              <a:rPr lang="en-US" dirty="0"/>
              <a:t>I’m not sure</a:t>
            </a:r>
          </a:p>
        </p:txBody>
      </p:sp>
      <p:sp>
        <p:nvSpPr>
          <p:cNvPr id="6" name="Content Placeholder 5">
            <a:extLst>
              <a:ext uri="{FF2B5EF4-FFF2-40B4-BE49-F238E27FC236}">
                <a16:creationId xmlns:a16="http://schemas.microsoft.com/office/drawing/2014/main" id="{4A5AC9C4-6AF3-3239-E41B-967FE55FB039}"/>
              </a:ext>
            </a:extLst>
          </p:cNvPr>
          <p:cNvSpPr>
            <a:spLocks noGrp="1"/>
          </p:cNvSpPr>
          <p:nvPr>
            <p:ph idx="51"/>
          </p:nvPr>
        </p:nvSpPr>
        <p:spPr/>
        <p:txBody>
          <a:bodyPr/>
          <a:lstStyle/>
          <a:p>
            <a:r>
              <a:rPr lang="en-US" dirty="0"/>
              <a:t>Yes</a:t>
            </a:r>
          </a:p>
        </p:txBody>
      </p:sp>
      <p:sp>
        <p:nvSpPr>
          <p:cNvPr id="7" name="Title 6">
            <a:extLst>
              <a:ext uri="{FF2B5EF4-FFF2-40B4-BE49-F238E27FC236}">
                <a16:creationId xmlns:a16="http://schemas.microsoft.com/office/drawing/2014/main" id="{15EA37DC-3168-5535-45CC-0E66AB233DF5}"/>
              </a:ext>
            </a:extLst>
          </p:cNvPr>
          <p:cNvSpPr>
            <a:spLocks noGrp="1"/>
          </p:cNvSpPr>
          <p:nvPr>
            <p:ph type="title"/>
          </p:nvPr>
        </p:nvSpPr>
        <p:spPr/>
        <p:txBody>
          <a:bodyPr/>
          <a:lstStyle/>
          <a:p>
            <a:r>
              <a:rPr lang="en-US" dirty="0"/>
              <a:t>Do you anticipate that </a:t>
            </a:r>
            <a:r>
              <a:rPr lang="en-US" dirty="0" err="1"/>
              <a:t>ivonescimab</a:t>
            </a:r>
            <a:r>
              <a:rPr lang="en-US" dirty="0"/>
              <a:t>/chemotherapy will yield superior efficacy outcomes compared to pembrolizumab/chemotherapy in previously untreated advanced NSCLC in a global population? </a:t>
            </a:r>
          </a:p>
        </p:txBody>
      </p:sp>
      <p:sp>
        <p:nvSpPr>
          <p:cNvPr id="8" name="Content Placeholder 7">
            <a:extLst>
              <a:ext uri="{FF2B5EF4-FFF2-40B4-BE49-F238E27FC236}">
                <a16:creationId xmlns:a16="http://schemas.microsoft.com/office/drawing/2014/main" id="{39927752-C4EB-64EC-1F64-FFBF56AC6C18}"/>
              </a:ext>
            </a:extLst>
          </p:cNvPr>
          <p:cNvSpPr>
            <a:spLocks noGrp="1"/>
          </p:cNvSpPr>
          <p:nvPr>
            <p:ph idx="52"/>
          </p:nvPr>
        </p:nvSpPr>
        <p:spPr/>
        <p:txBody>
          <a:bodyPr/>
          <a:lstStyle/>
          <a:p>
            <a:r>
              <a:rPr lang="en-US" dirty="0"/>
              <a:t>Yes</a:t>
            </a:r>
          </a:p>
        </p:txBody>
      </p:sp>
      <p:sp>
        <p:nvSpPr>
          <p:cNvPr id="9" name="Content Placeholder 8">
            <a:extLst>
              <a:ext uri="{FF2B5EF4-FFF2-40B4-BE49-F238E27FC236}">
                <a16:creationId xmlns:a16="http://schemas.microsoft.com/office/drawing/2014/main" id="{60AF4C91-63F6-16C9-3AFC-13968E24F044}"/>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30064981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
        <p:nvSpPr>
          <p:cNvPr id="3" name="Content Placeholder 2">
            <a:extLst>
              <a:ext uri="{FF2B5EF4-FFF2-40B4-BE49-F238E27FC236}">
                <a16:creationId xmlns:a16="http://schemas.microsoft.com/office/drawing/2014/main" id="{AC145AEE-57CD-E421-B356-E08F268501CE}"/>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
        <p:nvSpPr>
          <p:cNvPr id="2" name="Content Placeholder 1">
            <a:extLst>
              <a:ext uri="{FF2B5EF4-FFF2-40B4-BE49-F238E27FC236}">
                <a16:creationId xmlns:a16="http://schemas.microsoft.com/office/drawing/2014/main" id="{B4E58829-64D7-DD75-5780-B46F7E4718E9}"/>
              </a:ext>
            </a:extLst>
          </p:cNvPr>
          <p:cNvSpPr>
            <a:spLocks noGrp="1"/>
          </p:cNvSpPr>
          <p:nvPr>
            <p:ph idx="53"/>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 name="Content Placeholder 1">
            <a:extLst>
              <a:ext uri="{FF2B5EF4-FFF2-40B4-BE49-F238E27FC236}">
                <a16:creationId xmlns:a16="http://schemas.microsoft.com/office/drawing/2014/main" id="{47B84441-2A60-AA3A-C3C7-68BEE2C42691}"/>
              </a:ext>
            </a:extLst>
          </p:cNvPr>
          <p:cNvSpPr>
            <a:spLocks noGrp="1"/>
          </p:cNvSpPr>
          <p:nvPr>
            <p:ph idx="53"/>
          </p:nvPr>
        </p:nvSpPr>
        <p:spPr/>
        <p:txBody>
          <a:bodyPr/>
          <a:lstStyle/>
          <a:p>
            <a:r>
              <a:rPr lang="en-US" sz="2200" dirty="0"/>
              <a:t>VEGF-related toxicities are more common/severe </a:t>
            </a:r>
            <a:br>
              <a:rPr lang="en-US" sz="2200" dirty="0"/>
            </a:br>
            <a:r>
              <a:rPr lang="en-US" sz="2200" dirty="0"/>
              <a:t>with VEGF/VEGFR-targeted monoclonal antibodies </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
        <p:nvSpPr>
          <p:cNvPr id="2" name="Content Placeholder 1">
            <a:extLst>
              <a:ext uri="{FF2B5EF4-FFF2-40B4-BE49-F238E27FC236}">
                <a16:creationId xmlns:a16="http://schemas.microsoft.com/office/drawing/2014/main" id="{A5B40ACA-9178-864C-A492-97D5A36B2271}"/>
              </a:ext>
            </a:extLst>
          </p:cNvPr>
          <p:cNvSpPr>
            <a:spLocks noGrp="1"/>
          </p:cNvSpPr>
          <p:nvPr>
            <p:ph idx="53"/>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F8FE-2A6E-F5D3-2882-6E205F5275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1BCA673-3729-BC3A-916D-E6E3336DF788}"/>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BB3AB135-8CBC-8DAE-E597-D290EAD60C05}"/>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5" name="Picture 4" descr="A graph of a disease&#10;&#10;Description automatically generated with medium confidence">
            <a:extLst>
              <a:ext uri="{FF2B5EF4-FFF2-40B4-BE49-F238E27FC236}">
                <a16:creationId xmlns:a16="http://schemas.microsoft.com/office/drawing/2014/main" id="{547B9CBC-E245-656C-BBE5-AA8B752E721A}"/>
              </a:ext>
            </a:extLst>
          </p:cNvPr>
          <p:cNvPicPr>
            <a:picLocks noChangeAspect="1"/>
          </p:cNvPicPr>
          <p:nvPr/>
        </p:nvPicPr>
        <p:blipFill>
          <a:blip r:embed="rId2"/>
          <a:stretch>
            <a:fillRect/>
          </a:stretch>
        </p:blipFill>
        <p:spPr>
          <a:xfrm>
            <a:off x="790768" y="935113"/>
            <a:ext cx="10851749" cy="5138928"/>
          </a:xfrm>
          <a:prstGeom prst="rect">
            <a:avLst/>
          </a:prstGeom>
        </p:spPr>
      </p:pic>
      <p:sp>
        <p:nvSpPr>
          <p:cNvPr id="6" name="TextBox 5">
            <a:extLst>
              <a:ext uri="{FF2B5EF4-FFF2-40B4-BE49-F238E27FC236}">
                <a16:creationId xmlns:a16="http://schemas.microsoft.com/office/drawing/2014/main" id="{996E0EB9-9F54-18E3-7DD2-D17AB1AB34AD}"/>
              </a:ext>
            </a:extLst>
          </p:cNvPr>
          <p:cNvSpPr txBox="1"/>
          <p:nvPr/>
        </p:nvSpPr>
        <p:spPr>
          <a:xfrm>
            <a:off x="790768" y="803245"/>
            <a:ext cx="10851749" cy="18466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82244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392385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0BD08F32-B400-F086-E845-E2D326445742}"/>
              </a:ext>
            </a:extLst>
          </p:cNvPr>
          <p:cNvSpPr>
            <a:spLocks noGrp="1"/>
          </p:cNvSpPr>
          <p:nvPr>
            <p:ph idx="53"/>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
        <p:nvSpPr>
          <p:cNvPr id="2" name="Content Placeholder 1">
            <a:extLst>
              <a:ext uri="{FF2B5EF4-FFF2-40B4-BE49-F238E27FC236}">
                <a16:creationId xmlns:a16="http://schemas.microsoft.com/office/drawing/2014/main" id="{9F454D0A-C649-D2F1-DF8A-29B72B796A6A}"/>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
        <p:nvSpPr>
          <p:cNvPr id="2" name="Content Placeholder 1">
            <a:extLst>
              <a:ext uri="{FF2B5EF4-FFF2-40B4-BE49-F238E27FC236}">
                <a16:creationId xmlns:a16="http://schemas.microsoft.com/office/drawing/2014/main" id="{9B213A1D-9479-2076-5BE6-87470164BB16}"/>
              </a:ext>
            </a:extLst>
          </p:cNvPr>
          <p:cNvSpPr>
            <a:spLocks noGrp="1"/>
          </p:cNvSpPr>
          <p:nvPr>
            <p:ph idx="53"/>
          </p:nvPr>
        </p:nvSpPr>
        <p:spPr/>
        <p:txBody>
          <a:bodyPr/>
          <a:lstStyle/>
          <a:p>
            <a:r>
              <a:rPr lang="en-US" dirty="0"/>
              <a:t>I’m not sure</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
        <p:nvSpPr>
          <p:cNvPr id="2" name="Content Placeholder 1">
            <a:extLst>
              <a:ext uri="{FF2B5EF4-FFF2-40B4-BE49-F238E27FC236}">
                <a16:creationId xmlns:a16="http://schemas.microsoft.com/office/drawing/2014/main" id="{7F3AF5FA-BB87-1C24-20C9-E8146C83B3D3}"/>
              </a:ext>
            </a:extLst>
          </p:cNvPr>
          <p:cNvSpPr>
            <a:spLocks noGrp="1"/>
          </p:cNvSpPr>
          <p:nvPr>
            <p:ph idx="53"/>
          </p:nvPr>
        </p:nvSpPr>
        <p:spPr/>
        <p:txBody>
          <a:bodyPr/>
          <a:lstStyle/>
          <a:p>
            <a:r>
              <a:rPr lang="en-US" dirty="0"/>
              <a:t>It’s difficult to identify a space due to the COMPEL data</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54236"/>
            <a:ext cx="10358967" cy="1223590"/>
          </a:xfrm>
        </p:spPr>
        <p:txBody>
          <a:bodyPr/>
          <a:lstStyle/>
          <a:p>
            <a:r>
              <a:rPr lang="en-US" sz="3200" dirty="0">
                <a:solidFill>
                  <a:srgbClr val="0432FF"/>
                </a:solidFill>
              </a:rPr>
              <a:t>Dr Deng — Disclosures</a:t>
            </a:r>
            <a:br>
              <a:rPr lang="en-US" sz="3200" dirty="0">
                <a:solidFill>
                  <a:srgbClr val="0432FF"/>
                </a:solidFill>
              </a:rPr>
            </a:br>
            <a:r>
              <a:rPr lang="en-US" sz="3200" dirty="0">
                <a:solidFill>
                  <a:srgbClr val="0432FF"/>
                </a:solidFill>
              </a:rPr>
              <a:t>Faculty</a:t>
            </a:r>
          </a:p>
        </p:txBody>
      </p:sp>
      <p:graphicFrame>
        <p:nvGraphicFramePr>
          <p:cNvPr id="3" name="Content Placeholder 3">
            <a:extLst>
              <a:ext uri="{FF2B5EF4-FFF2-40B4-BE49-F238E27FC236}">
                <a16:creationId xmlns:a16="http://schemas.microsoft.com/office/drawing/2014/main" id="{0B71F295-0FAA-9FA8-2DFF-0DFCE10DEDC3}"/>
              </a:ext>
            </a:extLst>
          </p:cNvPr>
          <p:cNvGraphicFramePr>
            <a:graphicFrameLocks/>
          </p:cNvGraphicFramePr>
          <p:nvPr>
            <p:extLst>
              <p:ext uri="{D42A27DB-BD31-4B8C-83A1-F6EECF244321}">
                <p14:modId xmlns:p14="http://schemas.microsoft.com/office/powerpoint/2010/main" val="2574851895"/>
              </p:ext>
            </p:extLst>
          </p:nvPr>
        </p:nvGraphicFramePr>
        <p:xfrm>
          <a:off x="916516" y="2074642"/>
          <a:ext cx="10378667" cy="2708715"/>
        </p:xfrm>
        <a:graphic>
          <a:graphicData uri="http://schemas.openxmlformats.org/drawingml/2006/table">
            <a:tbl>
              <a:tblPr firstRow="1" bandRow="1">
                <a:tableStyleId>{F2DE63D5-997A-4646-A377-4702673A728D}</a:tableStyleId>
              </a:tblPr>
              <a:tblGrid>
                <a:gridCol w="2479573">
                  <a:extLst>
                    <a:ext uri="{9D8B030D-6E8A-4147-A177-3AD203B41FA5}">
                      <a16:colId xmlns:a16="http://schemas.microsoft.com/office/drawing/2014/main" val="20000"/>
                    </a:ext>
                  </a:extLst>
                </a:gridCol>
                <a:gridCol w="7899094">
                  <a:extLst>
                    <a:ext uri="{9D8B030D-6E8A-4147-A177-3AD203B41FA5}">
                      <a16:colId xmlns:a16="http://schemas.microsoft.com/office/drawing/2014/main" val="2117869244"/>
                    </a:ext>
                  </a:extLst>
                </a:gridCol>
              </a:tblGrid>
              <a:tr h="902905">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Boehringer Ingelheim Pharmaceuticals Inc, Bristol Myers Squibb, Cardinal Health, Curio Science, DAVA Oncology, Regeneron Pharmaceuticals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902905">
                <a:tc>
                  <a:txBody>
                    <a:bodyPr/>
                    <a:lstStyle/>
                    <a:p>
                      <a:pPr algn="l"/>
                      <a:r>
                        <a:rPr lang="en-US" sz="1800" b="1" dirty="0">
                          <a:solidFill>
                            <a:schemeClr val="tx1"/>
                          </a:solidFill>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BBOT, </a:t>
                      </a:r>
                      <a:r>
                        <a:rPr lang="en-US" sz="1800" b="0" dirty="0" err="1">
                          <a:solidFill>
                            <a:schemeClr val="tx1"/>
                          </a:solidFill>
                        </a:rPr>
                        <a:t>BillionToOne</a:t>
                      </a:r>
                      <a:r>
                        <a:rPr lang="en-US" sz="1800" b="0" dirty="0">
                          <a:solidFill>
                            <a:schemeClr val="tx1"/>
                          </a:solidFill>
                        </a:rPr>
                        <a:t>, Bristol Myers Squibb, Daiichi Sankyo Inc, Merck, Revolution Medicines Inc, Solve Therapeutics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096770"/>
                  </a:ext>
                </a:extLst>
              </a:tr>
              <a:tr h="902905">
                <a:tc>
                  <a:txBody>
                    <a:bodyPr/>
                    <a:lstStyle/>
                    <a:p>
                      <a:pPr algn="l"/>
                      <a:r>
                        <a:rPr lang="en-US" sz="1800" b="1" dirty="0">
                          <a:solidFill>
                            <a:schemeClr val="tx1"/>
                          </a:solidFill>
                        </a:rPr>
                        <a:t>Nonrelevant Financial Relationships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Binaytara</a:t>
                      </a:r>
                      <a:r>
                        <a:rPr lang="en-US" sz="1800" b="0" dirty="0">
                          <a:solidFill>
                            <a:schemeClr val="tx1"/>
                          </a:solidFill>
                        </a:rPr>
                        <a:t>, Curta, </a:t>
                      </a:r>
                      <a:r>
                        <a:rPr lang="en-US" sz="1800" b="0" dirty="0" err="1">
                          <a:solidFill>
                            <a:schemeClr val="tx1"/>
                          </a:solidFill>
                        </a:rPr>
                        <a:t>IDEOlogy</a:t>
                      </a:r>
                      <a:r>
                        <a:rPr lang="en-US" sz="1800" b="0" dirty="0">
                          <a:solidFill>
                            <a:schemeClr val="tx1"/>
                          </a:solidFill>
                        </a:rPr>
                        <a:t> Health, MJH Life Sciences, </a:t>
                      </a:r>
                      <a:r>
                        <a:rPr lang="en-US" sz="1800" b="0" dirty="0" err="1">
                          <a:solidFill>
                            <a:schemeClr val="tx1"/>
                          </a:solidFill>
                        </a:rPr>
                        <a:t>Precisca</a:t>
                      </a:r>
                      <a:r>
                        <a:rPr lang="en-US" sz="1800" b="0" dirty="0">
                          <a:solidFill>
                            <a:schemeClr val="tx1"/>
                          </a:solidFill>
                        </a:rPr>
                        <a:t>, Total Health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4585225"/>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1783</TotalTime>
  <Words>3684</Words>
  <Application>Microsoft Macintosh PowerPoint</Application>
  <PresentationFormat>Widescreen</PresentationFormat>
  <Paragraphs>302</Paragraphs>
  <Slides>67</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67</vt:i4>
      </vt:variant>
    </vt:vector>
  </HeadingPairs>
  <TitlesOfParts>
    <vt:vector size="83" baseType="lpstr">
      <vt:lpstr>ＭＳ Ｐゴシック</vt:lpstr>
      <vt:lpstr>ＭＳ Ｐゴシック</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Deng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Kathryn Ault Ziel</cp:lastModifiedBy>
  <cp:revision>240</cp:revision>
  <dcterms:created xsi:type="dcterms:W3CDTF">2026-07-06T19:09:38Z</dcterms:created>
  <dcterms:modified xsi:type="dcterms:W3CDTF">2026-08-05T15:32:24Z</dcterms:modified>
</cp:coreProperties>
</file>