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4"/>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301"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9" r:id="rId55"/>
    <p:sldId id="291" r:id="rId56"/>
    <p:sldId id="295" r:id="rId57"/>
    <p:sldId id="2147483568" r:id="rId58"/>
    <p:sldId id="2135715296" r:id="rId59"/>
    <p:sldId id="2135715297" r:id="rId60"/>
    <p:sldId id="2135715298" r:id="rId61"/>
    <p:sldId id="2135715300" r:id="rId62"/>
    <p:sldId id="294" r:id="rId63"/>
    <p:sldId id="265" r:id="rId64"/>
    <p:sldId id="300" r:id="rId65"/>
    <p:sldId id="296" r:id="rId66"/>
    <p:sldId id="297" r:id="rId67"/>
    <p:sldId id="316" r:id="rId68"/>
    <p:sldId id="317" r:id="rId69"/>
    <p:sldId id="320" r:id="rId70"/>
    <p:sldId id="322" r:id="rId71"/>
    <p:sldId id="324" r:id="rId72"/>
    <p:sldId id="284"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6"/>
    <p:restoredTop sz="94658"/>
  </p:normalViewPr>
  <p:slideViewPr>
    <p:cSldViewPr snapToGrid="0">
      <p:cViewPr varScale="1">
        <p:scale>
          <a:sx n="116" d="100"/>
          <a:sy n="116" d="100"/>
        </p:scale>
        <p:origin x="10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8/6/26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8/6/26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8/6/26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8/6/26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8/6/26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8/6/26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8/6/26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1.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064583"/>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451034"/>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Bilawal Ahmed, MD</a:t>
            </a:r>
          </a:p>
          <a:p>
            <a:pPr>
              <a:lnSpc>
                <a:spcPct val="100000"/>
              </a:lnSpc>
            </a:pPr>
            <a:r>
              <a:rPr lang="en-US" sz="2600" b="0" kern="0" dirty="0">
                <a:solidFill>
                  <a:schemeClr val="tx1"/>
                </a:solidFill>
              </a:rPr>
              <a:t>Assistant Professor of Medicine</a:t>
            </a:r>
          </a:p>
          <a:p>
            <a:pPr>
              <a:lnSpc>
                <a:spcPct val="100000"/>
              </a:lnSpc>
            </a:pPr>
            <a:r>
              <a:rPr lang="en-US" sz="2600" b="0" kern="0" dirty="0">
                <a:solidFill>
                  <a:schemeClr val="tx1"/>
                </a:solidFill>
              </a:rPr>
              <a:t>Division of Hematology and Oncology</a:t>
            </a:r>
          </a:p>
          <a:p>
            <a:pPr>
              <a:lnSpc>
                <a:spcPct val="100000"/>
              </a:lnSpc>
            </a:pPr>
            <a:r>
              <a:rPr lang="en-US" sz="2600" b="0" kern="0" dirty="0">
                <a:solidFill>
                  <a:schemeClr val="tx1"/>
                </a:solidFill>
              </a:rPr>
              <a:t>The University of Tennessee Health Science Center</a:t>
            </a:r>
          </a:p>
          <a:p>
            <a:pPr>
              <a:lnSpc>
                <a:spcPct val="100000"/>
              </a:lnSpc>
            </a:pPr>
            <a:r>
              <a:rPr lang="en-US" sz="2600" b="0" kern="0" dirty="0">
                <a:solidFill>
                  <a:schemeClr val="tx1"/>
                </a:solidFill>
              </a:rPr>
              <a:t>Memphis, Tennessee</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a:t>
            </a:r>
            <a:r>
              <a:rPr lang="en-US" dirty="0" err="1"/>
              <a:t>ivonescimab</a:t>
            </a:r>
            <a:r>
              <a:rPr lang="en-US" dirty="0"/>
              <a:t>/chemotherapy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35964556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dirty="0"/>
              <a:t>Not enough data are available to tell</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F8FE-2A6E-F5D3-2882-6E205F5275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BCA673-3729-BC3A-916D-E6E3336DF788}"/>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BB3AB135-8CBC-8DAE-E597-D290EAD60C05}"/>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5" name="Picture 4" descr="A graph of a disease&#10;&#10;Description automatically generated with medium confidence">
            <a:extLst>
              <a:ext uri="{FF2B5EF4-FFF2-40B4-BE49-F238E27FC236}">
                <a16:creationId xmlns:a16="http://schemas.microsoft.com/office/drawing/2014/main" id="{547B9CBC-E245-656C-BBE5-AA8B752E721A}"/>
              </a:ext>
            </a:extLst>
          </p:cNvPr>
          <p:cNvPicPr>
            <a:picLocks noChangeAspect="1"/>
          </p:cNvPicPr>
          <p:nvPr/>
        </p:nvPicPr>
        <p:blipFill>
          <a:blip r:embed="rId2"/>
          <a:stretch>
            <a:fillRect/>
          </a:stretch>
        </p:blipFill>
        <p:spPr>
          <a:xfrm>
            <a:off x="790768" y="935113"/>
            <a:ext cx="10851749" cy="5138928"/>
          </a:xfrm>
          <a:prstGeom prst="rect">
            <a:avLst/>
          </a:prstGeom>
        </p:spPr>
      </p:pic>
      <p:sp>
        <p:nvSpPr>
          <p:cNvPr id="6" name="TextBox 5">
            <a:extLst>
              <a:ext uri="{FF2B5EF4-FFF2-40B4-BE49-F238E27FC236}">
                <a16:creationId xmlns:a16="http://schemas.microsoft.com/office/drawing/2014/main" id="{996E0EB9-9F54-18E3-7DD2-D17AB1AB34AD}"/>
              </a:ext>
            </a:extLst>
          </p:cNvPr>
          <p:cNvSpPr txBox="1"/>
          <p:nvPr/>
        </p:nvSpPr>
        <p:spPr>
          <a:xfrm>
            <a:off x="790768" y="803245"/>
            <a:ext cx="10851749" cy="18466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2244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pPr>
              <a:lnSpc>
                <a:spcPts val="2000"/>
              </a:lnSpc>
              <a:spcBef>
                <a:spcPts val="0"/>
              </a:spcBef>
              <a:spcAft>
                <a:spcPts val="0"/>
              </a:spcAft>
            </a:pPr>
            <a:r>
              <a:rPr lang="en-US" sz="1900" dirty="0"/>
              <a:t>Second line with platinum doublet after 3</a:t>
            </a:r>
            <a:r>
              <a:rPr lang="en-US" sz="1900" baseline="30000" dirty="0"/>
              <a:t>rd</a:t>
            </a:r>
            <a:r>
              <a:rPr lang="en-US" sz="1900" dirty="0"/>
              <a:t>-generation EGFR TKI; </a:t>
            </a:r>
            <a:br>
              <a:rPr lang="en-US" sz="1900" dirty="0"/>
            </a:br>
            <a:r>
              <a:rPr lang="en-US" sz="1900" dirty="0"/>
              <a:t>third line for patients who receive a TROP2-targeted ADC first</a:t>
            </a:r>
          </a:p>
        </p:txBody>
      </p:sp>
      <p:sp>
        <p:nvSpPr>
          <p:cNvPr id="4" name="TextBox 3">
            <a:extLst>
              <a:ext uri="{FF2B5EF4-FFF2-40B4-BE49-F238E27FC236}">
                <a16:creationId xmlns:a16="http://schemas.microsoft.com/office/drawing/2014/main" id="{A61B2898-2BAD-37F5-863A-01F88B02988E}"/>
              </a:ext>
            </a:extLst>
          </p:cNvPr>
          <p:cNvSpPr txBox="1"/>
          <p:nvPr/>
        </p:nvSpPr>
        <p:spPr>
          <a:xfrm>
            <a:off x="426904" y="6155541"/>
            <a:ext cx="6097836" cy="323165"/>
          </a:xfrm>
          <a:prstGeom prst="rect">
            <a:avLst/>
          </a:prstGeom>
          <a:noFill/>
        </p:spPr>
        <p:txBody>
          <a:bodyPr wrap="square">
            <a:spAutoFit/>
          </a:bodyPr>
          <a:lstStyle/>
          <a:p>
            <a:r>
              <a:rPr lang="en-US" sz="1500" dirty="0"/>
              <a:t>ADC = antibody-drug conjugate</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Ahmed — Disclosures</a:t>
            </a:r>
            <a:br>
              <a:rPr lang="en-US" sz="3200" dirty="0">
                <a:solidFill>
                  <a:srgbClr val="0432FF"/>
                </a:solidFill>
              </a:rPr>
            </a:br>
            <a:r>
              <a:rPr lang="en-US" sz="3200" dirty="0">
                <a:solidFill>
                  <a:srgbClr val="0432FF"/>
                </a:solidFill>
              </a:rPr>
              <a:t>Faculty</a:t>
            </a:r>
          </a:p>
        </p:txBody>
      </p:sp>
      <p:graphicFrame>
        <p:nvGraphicFramePr>
          <p:cNvPr id="3" name="Content Placeholder 3">
            <a:extLst>
              <a:ext uri="{FF2B5EF4-FFF2-40B4-BE49-F238E27FC236}">
                <a16:creationId xmlns:a16="http://schemas.microsoft.com/office/drawing/2014/main" id="{0B71F295-0FAA-9FA8-2DFF-0DFCE10DEDC3}"/>
              </a:ext>
            </a:extLst>
          </p:cNvPr>
          <p:cNvGraphicFramePr>
            <a:graphicFrameLocks/>
          </p:cNvGraphicFramePr>
          <p:nvPr>
            <p:extLst>
              <p:ext uri="{D42A27DB-BD31-4B8C-83A1-F6EECF244321}">
                <p14:modId xmlns:p14="http://schemas.microsoft.com/office/powerpoint/2010/main" val="3630857694"/>
              </p:ext>
            </p:extLst>
          </p:nvPr>
        </p:nvGraphicFramePr>
        <p:xfrm>
          <a:off x="1654754" y="2447179"/>
          <a:ext cx="8882489" cy="1223589"/>
        </p:xfrm>
        <a:graphic>
          <a:graphicData uri="http://schemas.openxmlformats.org/drawingml/2006/table">
            <a:tbl>
              <a:tblPr firstRow="1" bandRow="1">
                <a:tableStyleId>{F2DE63D5-997A-4646-A377-4702673A728D}</a:tableStyleId>
              </a:tblPr>
              <a:tblGrid>
                <a:gridCol w="8882489">
                  <a:extLst>
                    <a:ext uri="{9D8B030D-6E8A-4147-A177-3AD203B41FA5}">
                      <a16:colId xmlns:a16="http://schemas.microsoft.com/office/drawing/2014/main" val="20000"/>
                    </a:ext>
                  </a:extLst>
                </a:gridCol>
              </a:tblGrid>
              <a:tr h="1223589">
                <a:tc>
                  <a:txBody>
                    <a:bodyPr/>
                    <a:lstStyle/>
                    <a:p>
                      <a:pPr algn="ctr"/>
                      <a:r>
                        <a:rPr lang="en-US" sz="1800" b="0" dirty="0">
                          <a:solidFill>
                            <a:schemeClr val="tx1"/>
                          </a:solidFill>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1792</TotalTime>
  <Words>3631</Words>
  <Application>Microsoft Macintosh PowerPoint</Application>
  <PresentationFormat>Widescreen</PresentationFormat>
  <Paragraphs>298</Paragraphs>
  <Slides>67</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MS PGothic</vt:lpstr>
      <vt:lpstr>MS PGothic</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Ahmed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238</cp:revision>
  <dcterms:created xsi:type="dcterms:W3CDTF">2026-07-06T19:09:38Z</dcterms:created>
  <dcterms:modified xsi:type="dcterms:W3CDTF">2026-08-06T18:37:10Z</dcterms:modified>
</cp:coreProperties>
</file>