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ags/tag1.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4.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5.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6.xml" ContentType="application/vnd.openxmlformats-officedocument.theme+xml"/>
  <Override PartName="/ppt/tags/tag5.xml" ContentType="application/vnd.openxmlformats-officedocument.presentationml.tags+xml"/>
  <Override PartName="/ppt/theme/theme7.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707" r:id="rId2"/>
    <p:sldMasterId id="2147483727" r:id="rId3"/>
    <p:sldMasterId id="2147483741" r:id="rId4"/>
    <p:sldMasterId id="2147483767" r:id="rId5"/>
    <p:sldMasterId id="2147483782" r:id="rId6"/>
  </p:sldMasterIdLst>
  <p:notesMasterIdLst>
    <p:notesMasterId r:id="rId75"/>
  </p:notesMasterIdLst>
  <p:sldIdLst>
    <p:sldId id="278" r:id="rId7"/>
    <p:sldId id="2147483645" r:id="rId8"/>
    <p:sldId id="257" r:id="rId9"/>
    <p:sldId id="256" r:id="rId10"/>
    <p:sldId id="258" r:id="rId11"/>
    <p:sldId id="302" r:id="rId12"/>
    <p:sldId id="2147483647" r:id="rId13"/>
    <p:sldId id="13407" r:id="rId14"/>
    <p:sldId id="2147483567" r:id="rId15"/>
    <p:sldId id="2147483642" r:id="rId16"/>
    <p:sldId id="325" r:id="rId17"/>
    <p:sldId id="287" r:id="rId18"/>
    <p:sldId id="263" r:id="rId19"/>
    <p:sldId id="286" r:id="rId20"/>
    <p:sldId id="280" r:id="rId21"/>
    <p:sldId id="298" r:id="rId22"/>
    <p:sldId id="259" r:id="rId23"/>
    <p:sldId id="281" r:id="rId24"/>
    <p:sldId id="266" r:id="rId25"/>
    <p:sldId id="282" r:id="rId26"/>
    <p:sldId id="273" r:id="rId27"/>
    <p:sldId id="260" r:id="rId28"/>
    <p:sldId id="261" r:id="rId29"/>
    <p:sldId id="276" r:id="rId30"/>
    <p:sldId id="279" r:id="rId31"/>
    <p:sldId id="285" r:id="rId32"/>
    <p:sldId id="262" r:id="rId33"/>
    <p:sldId id="264" r:id="rId34"/>
    <p:sldId id="267" r:id="rId35"/>
    <p:sldId id="275" r:id="rId36"/>
    <p:sldId id="268" r:id="rId37"/>
    <p:sldId id="301" r:id="rId38"/>
    <p:sldId id="2135715301" r:id="rId39"/>
    <p:sldId id="2135715304" r:id="rId40"/>
    <p:sldId id="2135715306" r:id="rId41"/>
    <p:sldId id="2135715305" r:id="rId42"/>
    <p:sldId id="269" r:id="rId43"/>
    <p:sldId id="289" r:id="rId44"/>
    <p:sldId id="283" r:id="rId45"/>
    <p:sldId id="270" r:id="rId46"/>
    <p:sldId id="411" r:id="rId47"/>
    <p:sldId id="288" r:id="rId48"/>
    <p:sldId id="292" r:id="rId49"/>
    <p:sldId id="290" r:id="rId50"/>
    <p:sldId id="293" r:id="rId51"/>
    <p:sldId id="271" r:id="rId52"/>
    <p:sldId id="272" r:id="rId53"/>
    <p:sldId id="274" r:id="rId54"/>
    <p:sldId id="277" r:id="rId55"/>
    <p:sldId id="299" r:id="rId56"/>
    <p:sldId id="291" r:id="rId57"/>
    <p:sldId id="295" r:id="rId58"/>
    <p:sldId id="2147483568" r:id="rId59"/>
    <p:sldId id="2135715296" r:id="rId60"/>
    <p:sldId id="2135715297" r:id="rId61"/>
    <p:sldId id="2135715298" r:id="rId62"/>
    <p:sldId id="2135715300" r:id="rId63"/>
    <p:sldId id="294" r:id="rId64"/>
    <p:sldId id="265" r:id="rId65"/>
    <p:sldId id="300" r:id="rId66"/>
    <p:sldId id="296" r:id="rId67"/>
    <p:sldId id="297" r:id="rId68"/>
    <p:sldId id="316" r:id="rId69"/>
    <p:sldId id="317" r:id="rId70"/>
    <p:sldId id="320" r:id="rId71"/>
    <p:sldId id="322" r:id="rId72"/>
    <p:sldId id="324" r:id="rId73"/>
    <p:sldId id="284"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a:srgbClr val="ECF8FD"/>
    <a:srgbClr val="E9F5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13"/>
    <p:restoredTop sz="94315"/>
  </p:normalViewPr>
  <p:slideViewPr>
    <p:cSldViewPr snapToGrid="0">
      <p:cViewPr varScale="1">
        <p:scale>
          <a:sx n="115" d="100"/>
          <a:sy n="115" d="100"/>
        </p:scale>
        <p:origin x="888"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29" Type="http://schemas.openxmlformats.org/officeDocument/2006/relationships/slide" Target="slides/slide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9DA701-5BE4-774C-B522-790E3215157C}" type="datetimeFigureOut">
              <a:rPr lang="en-US" smtClean="0"/>
              <a:t>9/11/26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F8C0EC-7A9A-3542-B551-DEB5F8D0734D}" type="slidenum">
              <a:rPr lang="en-US" smtClean="0"/>
              <a:t>‹#›</a:t>
            </a:fld>
            <a:endParaRPr lang="en-US"/>
          </a:p>
        </p:txBody>
      </p:sp>
    </p:spTree>
    <p:extLst>
      <p:ext uri="{BB962C8B-B14F-4D97-AF65-F5344CB8AC3E}">
        <p14:creationId xmlns:p14="http://schemas.microsoft.com/office/powerpoint/2010/main" val="1799370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EA81B-F998-E288-1A28-FB6226005A89}"/>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0F09643C-49F3-DF07-7006-E5BC98F49C6A}"/>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mn-cs"/>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mn-cs"/>
            </a:endParaRPr>
          </a:p>
        </p:txBody>
      </p:sp>
      <p:sp>
        <p:nvSpPr>
          <p:cNvPr id="74754" name="Rectangle 2">
            <a:extLst>
              <a:ext uri="{FF2B5EF4-FFF2-40B4-BE49-F238E27FC236}">
                <a16:creationId xmlns:a16="http://schemas.microsoft.com/office/drawing/2014/main" id="{7DA71A2A-0003-5111-9A36-D252193537D3}"/>
              </a:ext>
            </a:extLst>
          </p:cNvPr>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a:extLst>
              <a:ext uri="{FF2B5EF4-FFF2-40B4-BE49-F238E27FC236}">
                <a16:creationId xmlns:a16="http://schemas.microsoft.com/office/drawing/2014/main" id="{6BD6EF10-6663-1377-B2DD-D60401512E68}"/>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2353578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84253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15540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75754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0448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1979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4DE7C-01B6-C9B0-25BA-E70DE47DA8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7E8F25-B6D4-29B8-A2ED-9ABD12A462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85D391-AD36-208E-1679-F279528210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96CADD-DA49-0FB6-0598-AD140DFEBDBE}"/>
              </a:ext>
            </a:extLst>
          </p:cNvPr>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57B8B67B-6986-4C4D-9BFF-F0FAE7240B0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8195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E8B0C-47A5-B272-C30C-41D8FC4DEB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C273EF-CE17-2913-560C-A41A6D77E7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9F1FD4-A9DF-649C-234F-83F7779FE7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0A9317-4C50-CB09-E993-F23FFD4F73D7}"/>
              </a:ext>
            </a:extLst>
          </p:cNvPr>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57B8B67B-6986-4C4D-9BFF-F0FAE7240B0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7019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57B8B67B-6986-4C4D-9BFF-F0FAE7240B0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8947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57B8B67B-6986-4C4D-9BFF-F0FAE7240B0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6427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2F01A-9496-2EE8-8B03-929B7344FFFA}"/>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E9CC79EE-050B-07F6-6CE6-B52BF8BA3E29}"/>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mn-cs"/>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67</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mn-cs"/>
            </a:endParaRPr>
          </a:p>
        </p:txBody>
      </p:sp>
      <p:sp>
        <p:nvSpPr>
          <p:cNvPr id="74754" name="Rectangle 2">
            <a:extLst>
              <a:ext uri="{FF2B5EF4-FFF2-40B4-BE49-F238E27FC236}">
                <a16:creationId xmlns:a16="http://schemas.microsoft.com/office/drawing/2014/main" id="{E3E167B8-5DE0-4C1F-27E6-99524E835972}"/>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576792F1-9711-5E29-B56E-FFDE6CA80EF9}"/>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3832017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6988984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04145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4093664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54264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20316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97835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41634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3747591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2863307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14220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97411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64066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2990324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3394171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3091272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42862252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4684155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411514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NEW 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2"/>
          </p:nvPr>
        </p:nvSpPr>
        <p:spPr>
          <a:xfrm>
            <a:off x="630769" y="6631088"/>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3"/>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96EC0D8-CF13-B54F-AABB-1280F8E58F14}" type="slidenum">
              <a:rPr lang="en-GB">
                <a:cs typeface="ＭＳ Ｐゴシック"/>
              </a:rPr>
              <a:pPr>
                <a:defRPr/>
              </a:pPr>
              <a:t>‹#›</a:t>
            </a:fld>
            <a:endParaRPr lang="en-GB">
              <a:cs typeface="ＭＳ Ｐゴシック"/>
            </a:endParaRPr>
          </a:p>
        </p:txBody>
      </p:sp>
    </p:spTree>
    <p:extLst>
      <p:ext uri="{BB962C8B-B14F-4D97-AF65-F5344CB8AC3E}">
        <p14:creationId xmlns:p14="http://schemas.microsoft.com/office/powerpoint/2010/main" val="17278901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NEW 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2"/>
          </p:nvPr>
        </p:nvSpPr>
        <p:spPr>
          <a:xfrm>
            <a:off x="630769" y="6631088"/>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3"/>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2E99AA7-133A-E54F-B877-701653B6C8EF}" type="slidenum">
              <a:rPr lang="en-GB"/>
              <a:pPr>
                <a:defRPr/>
              </a:pPr>
              <a:t>‹#›</a:t>
            </a:fld>
            <a:endParaRPr lang="en-GB"/>
          </a:p>
        </p:txBody>
      </p:sp>
    </p:spTree>
    <p:extLst>
      <p:ext uri="{BB962C8B-B14F-4D97-AF65-F5344CB8AC3E}">
        <p14:creationId xmlns:p14="http://schemas.microsoft.com/office/powerpoint/2010/main" val="5715237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Text Placeholder 4"/>
          <p:cNvSpPr>
            <a:spLocks noGrp="1"/>
          </p:cNvSpPr>
          <p:nvPr>
            <p:ph type="body" sz="quarter" idx="10"/>
          </p:nvPr>
        </p:nvSpPr>
        <p:spPr>
          <a:xfrm>
            <a:off x="609600" y="6210780"/>
            <a:ext cx="5488517" cy="447993"/>
          </a:xfrm>
        </p:spPr>
        <p:txBody>
          <a:bodyPr anchor="b"/>
          <a:lstStyle>
            <a:lvl1pPr marL="0" indent="0">
              <a:spcAft>
                <a:spcPts val="0"/>
              </a:spcAft>
              <a:buNone/>
              <a:defRPr sz="1200"/>
            </a:lvl1pPr>
            <a:lvl2pPr marL="376244" indent="0">
              <a:buNone/>
              <a:defRPr/>
            </a:lvl2pPr>
            <a:lvl3pPr marL="722324" indent="0">
              <a:buNone/>
              <a:defRPr/>
            </a:lvl3pPr>
            <a:lvl4pPr marL="995380" indent="0">
              <a:buNone/>
              <a:defRPr/>
            </a:lvl4pPr>
            <a:lvl5pPr marL="1395435" indent="0">
              <a:buFont typeface="Arial" pitchFamily="34" charset="0"/>
              <a:buNone/>
              <a:defRPr/>
            </a:lvl5pPr>
          </a:lstStyle>
          <a:p>
            <a:pPr lvl="0"/>
            <a:r>
              <a:rPr lang="en-US" dirty="0"/>
              <a:t>Click to edit Master text styles</a:t>
            </a:r>
            <a:endParaRPr lang="en-GB" dirty="0"/>
          </a:p>
        </p:txBody>
      </p:sp>
      <p:sp>
        <p:nvSpPr>
          <p:cNvPr id="5" name="Text Placeholder 4"/>
          <p:cNvSpPr>
            <a:spLocks noGrp="1"/>
          </p:cNvSpPr>
          <p:nvPr>
            <p:ph type="body" sz="quarter" idx="11"/>
          </p:nvPr>
        </p:nvSpPr>
        <p:spPr>
          <a:xfrm>
            <a:off x="6098118" y="6210780"/>
            <a:ext cx="5488517" cy="447993"/>
          </a:xfrm>
        </p:spPr>
        <p:txBody>
          <a:bodyPr anchor="b"/>
          <a:lstStyle>
            <a:lvl1pPr marL="0" indent="0" algn="r">
              <a:spcAft>
                <a:spcPts val="0"/>
              </a:spcAft>
              <a:buNone/>
              <a:defRPr sz="1200"/>
            </a:lvl1pPr>
            <a:lvl2pPr marL="376244" indent="0">
              <a:buNone/>
              <a:defRPr/>
            </a:lvl2pPr>
            <a:lvl3pPr marL="722324" indent="0">
              <a:buNone/>
              <a:defRPr/>
            </a:lvl3pPr>
            <a:lvl4pPr marL="995380" indent="0">
              <a:buNone/>
              <a:defRPr/>
            </a:lvl4pPr>
            <a:lvl5pPr marL="1395435" indent="0">
              <a:buFont typeface="Arial" pitchFamily="34" charset="0"/>
              <a:buNone/>
              <a:defRPr/>
            </a:lvl5pPr>
          </a:lstStyle>
          <a:p>
            <a:pPr lvl="0"/>
            <a:r>
              <a:rPr lang="en-US" dirty="0"/>
              <a:t>Click to edit Master text styles</a:t>
            </a:r>
            <a:endParaRPr lang="en-GB" dirty="0"/>
          </a:p>
        </p:txBody>
      </p:sp>
    </p:spTree>
    <p:extLst>
      <p:ext uri="{BB962C8B-B14F-4D97-AF65-F5344CB8AC3E}">
        <p14:creationId xmlns:p14="http://schemas.microsoft.com/office/powerpoint/2010/main" val="274866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4_NEW Title Only">
    <p:spTree>
      <p:nvGrpSpPr>
        <p:cNvPr id="1" name=""/>
        <p:cNvGrpSpPr/>
        <p:nvPr/>
      </p:nvGrpSpPr>
      <p:grpSpPr>
        <a:xfrm>
          <a:off x="0" y="0"/>
          <a:ext cx="0" cy="0"/>
          <a:chOff x="0" y="0"/>
          <a:chExt cx="0" cy="0"/>
        </a:xfrm>
      </p:grpSpPr>
      <p:sp>
        <p:nvSpPr>
          <p:cNvPr id="4" name="Title 3"/>
          <p:cNvSpPr>
            <a:spLocks noGrp="1"/>
          </p:cNvSpPr>
          <p:nvPr>
            <p:ph type="title"/>
          </p:nvPr>
        </p:nvSpPr>
        <p:spPr>
          <a:xfrm>
            <a:off x="609600" y="0"/>
            <a:ext cx="10972800" cy="1143000"/>
          </a:xfrm>
        </p:spPr>
        <p:txBody>
          <a:bodyPr/>
          <a:lstStyle/>
          <a:p>
            <a:r>
              <a:rPr lang="en-US" dirty="0"/>
              <a:t>Click to edit Master title style</a:t>
            </a:r>
            <a:endParaRPr lang="en-GB" dirty="0"/>
          </a:p>
        </p:txBody>
      </p:sp>
      <p:sp>
        <p:nvSpPr>
          <p:cNvPr id="7" name="Text Placeholder 6"/>
          <p:cNvSpPr>
            <a:spLocks noGrp="1"/>
          </p:cNvSpPr>
          <p:nvPr>
            <p:ph type="body" sz="quarter" idx="12"/>
          </p:nvPr>
        </p:nvSpPr>
        <p:spPr>
          <a:xfrm>
            <a:off x="630767" y="6631087"/>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1"/>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96EC0D8-CF13-B54F-AABB-1280F8E58F14}" type="slidenum">
              <a:rPr lang="en-GB"/>
              <a:pPr>
                <a:defRPr/>
              </a:pPr>
              <a:t>‹#›</a:t>
            </a:fld>
            <a:endParaRPr lang="en-GB"/>
          </a:p>
        </p:txBody>
      </p:sp>
    </p:spTree>
    <p:extLst>
      <p:ext uri="{BB962C8B-B14F-4D97-AF65-F5344CB8AC3E}">
        <p14:creationId xmlns:p14="http://schemas.microsoft.com/office/powerpoint/2010/main" val="1519268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7485" y="115889"/>
            <a:ext cx="10991849" cy="779671"/>
          </a:xfrm>
        </p:spPr>
        <p:txBody>
          <a:bodyPr>
            <a:normAutofit/>
          </a:bodyPr>
          <a:lstStyle>
            <a:lvl1pPr algn="l">
              <a:defRPr sz="2800" b="1" i="0">
                <a:solidFill>
                  <a:srgbClr val="064F59"/>
                </a:solidFill>
                <a:latin typeface="Arial"/>
              </a:defRPr>
            </a:lvl1pPr>
          </a:lstStyle>
          <a:p>
            <a:r>
              <a:rPr lang="en-US" dirty="0"/>
              <a:t>Click to edit Master title style</a:t>
            </a:r>
          </a:p>
        </p:txBody>
      </p:sp>
      <p:sp>
        <p:nvSpPr>
          <p:cNvPr id="3" name="Content Placeholder 2"/>
          <p:cNvSpPr>
            <a:spLocks noGrp="1"/>
          </p:cNvSpPr>
          <p:nvPr>
            <p:ph idx="1"/>
          </p:nvPr>
        </p:nvSpPr>
        <p:spPr>
          <a:xfrm>
            <a:off x="617284" y="1376989"/>
            <a:ext cx="10972800" cy="4525963"/>
          </a:xfrm>
        </p:spPr>
        <p:txBody>
          <a:bodyPr lIns="0" rtlCol="0">
            <a:normAutofit/>
          </a:bodyPr>
          <a:lstStyle>
            <a:lvl1pPr>
              <a:defRPr lang="en-US" sz="2100" dirty="0" smtClean="0"/>
            </a:lvl1pPr>
            <a:lvl2pPr>
              <a:defRPr lang="en-US" sz="2000" dirty="0" smtClean="0"/>
            </a:lvl2pPr>
            <a:lvl3pPr>
              <a:defRPr lang="en-US" sz="2000" dirty="0" smtClean="0"/>
            </a:lvl3pPr>
            <a:lvl4pPr>
              <a:defRPr lang="en-US" dirty="0" smtClean="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1"/>
          <p:cNvSpPr>
            <a:spLocks noGrp="1"/>
          </p:cNvSpPr>
          <p:nvPr>
            <p:ph type="body" sz="quarter" idx="10"/>
          </p:nvPr>
        </p:nvSpPr>
        <p:spPr>
          <a:xfrm>
            <a:off x="615951" y="6289940"/>
            <a:ext cx="10993967" cy="463313"/>
          </a:xfrm>
        </p:spPr>
        <p:txBody>
          <a:bodyPr lIns="0" tIns="0" rIns="0" bIns="0" anchor="b">
            <a:noAutofit/>
          </a:bodyPr>
          <a:lstStyle>
            <a:lvl1pPr marL="0" indent="0">
              <a:lnSpc>
                <a:spcPct val="100000"/>
              </a:lnSpc>
              <a:spcBef>
                <a:spcPts val="200"/>
              </a:spcBef>
              <a:buNone/>
              <a:defRPr sz="1000" b="0">
                <a:solidFill>
                  <a:srgbClr val="064F59"/>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dirty="0"/>
              <a:t>Click to edit Master text styles</a:t>
            </a:r>
          </a:p>
        </p:txBody>
      </p:sp>
      <p:sp>
        <p:nvSpPr>
          <p:cNvPr id="5" name="Slide Number Placeholder 5"/>
          <p:cNvSpPr>
            <a:spLocks noGrp="1"/>
          </p:cNvSpPr>
          <p:nvPr>
            <p:ph type="sldNum" sz="quarter" idx="11"/>
          </p:nvPr>
        </p:nvSpPr>
        <p:spPr>
          <a:xfrm>
            <a:off x="9012767" y="6491289"/>
            <a:ext cx="2844800" cy="365125"/>
          </a:xfrm>
          <a:prstGeom prst="rect">
            <a:avLst/>
          </a:prstGeom>
        </p:spPr>
        <p:txBody>
          <a:bodyPr/>
          <a:lstStyle>
            <a:lvl1pPr>
              <a:defRPr sz="1100" b="0" i="0">
                <a:solidFill>
                  <a:srgbClr val="064F59"/>
                </a:solidFill>
                <a:latin typeface="Arial"/>
                <a:cs typeface="Arial"/>
              </a:defRPr>
            </a:lvl1pPr>
          </a:lstStyle>
          <a:p>
            <a:pPr>
              <a:defRPr/>
            </a:pPr>
            <a:fld id="{865B40A2-B197-3B46-BE14-65D655D54854}" type="slidenum">
              <a:rPr lang="en-US"/>
              <a:pPr>
                <a:defRPr/>
              </a:pPr>
              <a:t>‹#›</a:t>
            </a:fld>
            <a:endParaRPr lang="en-US" dirty="0"/>
          </a:p>
        </p:txBody>
      </p:sp>
      <p:sp>
        <p:nvSpPr>
          <p:cNvPr id="6" name="Footer Placeholder 7"/>
          <p:cNvSpPr>
            <a:spLocks noGrp="1"/>
          </p:cNvSpPr>
          <p:nvPr>
            <p:ph type="ftr" sz="quarter" idx="12"/>
          </p:nvPr>
        </p:nvSpPr>
        <p:spPr>
          <a:xfrm>
            <a:off x="4165600" y="6356351"/>
            <a:ext cx="3860800" cy="365125"/>
          </a:xfrm>
          <a:prstGeom prst="rect">
            <a:avLst/>
          </a:prstGeom>
        </p:spPr>
        <p:txBody>
          <a:bodyPr/>
          <a:lstStyle>
            <a:lvl1pPr>
              <a:defRPr>
                <a:solidFill>
                  <a:srgbClr val="064F59">
                    <a:tint val="75000"/>
                  </a:srgbClr>
                </a:solidFill>
              </a:defRPr>
            </a:lvl1pPr>
          </a:lstStyle>
          <a:p>
            <a:pPr>
              <a:defRPr/>
            </a:pPr>
            <a:endParaRPr lang="en-US"/>
          </a:p>
        </p:txBody>
      </p:sp>
    </p:spTree>
    <p:extLst>
      <p:ext uri="{BB962C8B-B14F-4D97-AF65-F5344CB8AC3E}">
        <p14:creationId xmlns:p14="http://schemas.microsoft.com/office/powerpoint/2010/main" val="32310022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19320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A6F13-24F7-8A5C-AC73-8B91791DE8F0}"/>
              </a:ext>
            </a:extLst>
          </p:cNvPr>
          <p:cNvSpPr>
            <a:spLocks noGrp="1"/>
          </p:cNvSpPr>
          <p:nvPr>
            <p:ph type="title"/>
          </p:nvPr>
        </p:nvSpPr>
        <p:spPr>
          <a:xfrm>
            <a:off x="743709" y="153525"/>
            <a:ext cx="10515600" cy="891107"/>
          </a:xfrm>
        </p:spPr>
        <p:txBody>
          <a:bodyPr>
            <a:normAutofit/>
          </a:bodyPr>
          <a:lstStyle>
            <a:lvl1pPr>
              <a:defRPr sz="2400"/>
            </a:lvl1pPr>
          </a:lstStyle>
          <a:p>
            <a:r>
              <a:rPr lang="en-US"/>
              <a:t>Click to edit Master title style</a:t>
            </a:r>
          </a:p>
        </p:txBody>
      </p:sp>
      <p:sp>
        <p:nvSpPr>
          <p:cNvPr id="4" name="Content Placeholder 23">
            <a:extLst>
              <a:ext uri="{FF2B5EF4-FFF2-40B4-BE49-F238E27FC236}">
                <a16:creationId xmlns:a16="http://schemas.microsoft.com/office/drawing/2014/main" id="{1788884B-E278-F67B-7F7C-8AEAC394B3A7}"/>
              </a:ext>
            </a:extLst>
          </p:cNvPr>
          <p:cNvSpPr>
            <a:spLocks noGrp="1"/>
          </p:cNvSpPr>
          <p:nvPr>
            <p:ph sz="quarter" idx="14" hasCustomPrompt="1"/>
          </p:nvPr>
        </p:nvSpPr>
        <p:spPr>
          <a:xfrm>
            <a:off x="743709" y="6304666"/>
            <a:ext cx="10872787" cy="81817"/>
          </a:xfrm>
          <a:prstGeom prst="rect">
            <a:avLst/>
          </a:prstGeom>
        </p:spPr>
        <p:txBody>
          <a:bodyPr wrap="square" lIns="0" tIns="0" rIns="0" bIns="0" anchor="b" anchorCtr="0">
            <a:spAutoFit/>
          </a:bodyPr>
          <a:lstStyle>
            <a:lvl1pPr marL="0" indent="0">
              <a:lnSpc>
                <a:spcPct val="90000"/>
              </a:lnSpc>
              <a:spcBef>
                <a:spcPts val="0"/>
              </a:spcBef>
              <a:spcAft>
                <a:spcPts val="0"/>
              </a:spcAft>
              <a:buFontTx/>
              <a:buNone/>
              <a:defRPr sz="591"/>
            </a:lvl1pPr>
            <a:lvl2pPr marL="257168" indent="0">
              <a:buFontTx/>
              <a:buNone/>
              <a:defRPr sz="450"/>
            </a:lvl2pPr>
            <a:lvl3pPr marL="514337" indent="0">
              <a:buFontTx/>
              <a:buNone/>
              <a:defRPr sz="450"/>
            </a:lvl3pPr>
            <a:lvl4pPr marL="771506" indent="0">
              <a:buFontTx/>
              <a:buNone/>
              <a:defRPr sz="450"/>
            </a:lvl4pPr>
            <a:lvl5pPr marL="1028675" indent="0">
              <a:buFontTx/>
              <a:buNone/>
              <a:defRPr sz="450"/>
            </a:lvl5pPr>
          </a:lstStyle>
          <a:p>
            <a:pPr lvl="0"/>
            <a:r>
              <a:rPr lang="en-US"/>
              <a:t>Footer</a:t>
            </a:r>
          </a:p>
        </p:txBody>
      </p:sp>
    </p:spTree>
    <p:extLst>
      <p:ext uri="{BB962C8B-B14F-4D97-AF65-F5344CB8AC3E}">
        <p14:creationId xmlns:p14="http://schemas.microsoft.com/office/powerpoint/2010/main" val="25497924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1247830"/>
            <a:ext cx="8540496" cy="54668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1931260"/>
            <a:ext cx="8540496" cy="54668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2635998"/>
            <a:ext cx="8540496" cy="544988"/>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3304754"/>
            <a:ext cx="8540496" cy="544988"/>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4665126"/>
            <a:ext cx="8540496" cy="607494"/>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C9B2231C-939C-AC91-1ED2-FDEEC9AF2C35}"/>
              </a:ext>
            </a:extLst>
          </p:cNvPr>
          <p:cNvSpPr>
            <a:spLocks noGrp="1"/>
          </p:cNvSpPr>
          <p:nvPr>
            <p:ph type="title"/>
          </p:nvPr>
        </p:nvSpPr>
        <p:spPr>
          <a:xfrm>
            <a:off x="551384" y="0"/>
            <a:ext cx="11155680" cy="1005840"/>
          </a:xfrm>
        </p:spPr>
        <p:txBody>
          <a:bodyPr/>
          <a:lstStyle>
            <a:lvl1pPr algn="l">
              <a:defRPr sz="2400"/>
            </a:lvl1pPr>
          </a:lstStyle>
          <a:p>
            <a:r>
              <a:rPr lang="en-US" noProof="0"/>
              <a:t>Click to edit Master title style</a:t>
            </a:r>
          </a:p>
        </p:txBody>
      </p:sp>
      <p:sp>
        <p:nvSpPr>
          <p:cNvPr id="23" name="Content Placeholder 2">
            <a:extLst>
              <a:ext uri="{FF2B5EF4-FFF2-40B4-BE49-F238E27FC236}">
                <a16:creationId xmlns:a16="http://schemas.microsoft.com/office/drawing/2014/main" id="{51EBF99B-3077-6F60-9D5A-F657F317328E}"/>
              </a:ext>
            </a:extLst>
          </p:cNvPr>
          <p:cNvSpPr>
            <a:spLocks noGrp="1"/>
          </p:cNvSpPr>
          <p:nvPr>
            <p:ph idx="52" hasCustomPrompt="1"/>
          </p:nvPr>
        </p:nvSpPr>
        <p:spPr>
          <a:xfrm>
            <a:off x="2971800" y="3984940"/>
            <a:ext cx="8540496" cy="607494"/>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F26BC723-8AA2-77FA-A3F0-18E582361486}"/>
              </a:ext>
            </a:extLst>
          </p:cNvPr>
          <p:cNvSpPr>
            <a:spLocks noGrp="1"/>
          </p:cNvSpPr>
          <p:nvPr>
            <p:ph idx="53" hasCustomPrompt="1"/>
          </p:nvPr>
        </p:nvSpPr>
        <p:spPr>
          <a:xfrm>
            <a:off x="2971800" y="5368172"/>
            <a:ext cx="8540496" cy="607494"/>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Tree>
    <p:extLst>
      <p:ext uri="{BB962C8B-B14F-4D97-AF65-F5344CB8AC3E}">
        <p14:creationId xmlns:p14="http://schemas.microsoft.com/office/powerpoint/2010/main" val="215854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Header w/one image on Left">
    <p:spTree>
      <p:nvGrpSpPr>
        <p:cNvPr id="1" name=""/>
        <p:cNvGrpSpPr/>
        <p:nvPr/>
      </p:nvGrpSpPr>
      <p:grpSpPr>
        <a:xfrm>
          <a:off x="0" y="0"/>
          <a:ext cx="0" cy="0"/>
          <a:chOff x="0" y="0"/>
          <a:chExt cx="0" cy="0"/>
        </a:xfrm>
      </p:grpSpPr>
      <p:sp>
        <p:nvSpPr>
          <p:cNvPr id="31" name="Slide Number Placeholder 30">
            <a:extLst>
              <a:ext uri="{FF2B5EF4-FFF2-40B4-BE49-F238E27FC236}">
                <a16:creationId xmlns:a16="http://schemas.microsoft.com/office/drawing/2014/main" id="{761AA930-3E3D-D743-BA3C-3CC35B2CB369}"/>
              </a:ext>
            </a:extLst>
          </p:cNvPr>
          <p:cNvSpPr>
            <a:spLocks noGrp="1"/>
          </p:cNvSpPr>
          <p:nvPr>
            <p:ph type="sldNum" sz="quarter" idx="19"/>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238B5B-F19C-E947-A0BC-87BD7983F871}" type="slidenum">
              <a:rPr kumimoji="0" lang="en-US" sz="18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rgbClr val="000000"/>
              </a:solidFill>
              <a:effectLst/>
              <a:uLnTx/>
              <a:uFillTx/>
              <a:latin typeface="Calibri"/>
              <a:ea typeface="+mn-ea"/>
              <a:cs typeface="+mn-cs"/>
            </a:endParaRPr>
          </a:p>
        </p:txBody>
      </p:sp>
      <p:sp>
        <p:nvSpPr>
          <p:cNvPr id="9" name="Text Placeholder 19">
            <a:extLst>
              <a:ext uri="{FF2B5EF4-FFF2-40B4-BE49-F238E27FC236}">
                <a16:creationId xmlns:a16="http://schemas.microsoft.com/office/drawing/2014/main" id="{B011BE62-FF06-D74A-B248-36401D84BE10}"/>
              </a:ext>
            </a:extLst>
          </p:cNvPr>
          <p:cNvSpPr>
            <a:spLocks noGrp="1"/>
          </p:cNvSpPr>
          <p:nvPr>
            <p:ph type="body" sz="quarter" idx="20" hasCustomPrompt="1"/>
          </p:nvPr>
        </p:nvSpPr>
        <p:spPr>
          <a:xfrm>
            <a:off x="6096000" y="2438400"/>
            <a:ext cx="5120637" cy="1553054"/>
          </a:xfrm>
          <a:prstGeom prst="rect">
            <a:avLst/>
          </a:prstGeom>
        </p:spPr>
        <p:txBody>
          <a:bodyPr lIns="365760">
            <a:spAutoFit/>
          </a:bodyPr>
          <a:lstStyle>
            <a:lvl1pPr marL="0" marR="0" indent="0" algn="l" defTabSz="914377" rtl="0" eaLnBrk="1" fontAlgn="auto" latinLnBrk="0" hangingPunct="1">
              <a:lnSpc>
                <a:spcPct val="100000"/>
              </a:lnSpc>
              <a:spcBef>
                <a:spcPts val="100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867" b="0" i="0" kern="1200" dirty="0">
                <a:solidFill>
                  <a:srgbClr val="58595B"/>
                </a:solidFill>
                <a:effectLst/>
                <a:latin typeface="Helvetica" pitchFamily="2" charset="0"/>
                <a:ea typeface="+mn-ea"/>
                <a:cs typeface="+mn-cs"/>
              </a:rPr>
              <a:t>Lorem ipsum dolor sit </a:t>
            </a:r>
            <a:r>
              <a:rPr lang="en-US" sz="1867" b="0" i="0" kern="1200" dirty="0" err="1">
                <a:solidFill>
                  <a:srgbClr val="58595B"/>
                </a:solidFill>
                <a:effectLst/>
                <a:latin typeface="Helvetica" pitchFamily="2" charset="0"/>
                <a:ea typeface="+mn-ea"/>
                <a:cs typeface="+mn-cs"/>
              </a:rPr>
              <a:t>amet</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consectetur</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adipiscing</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elit</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sed</a:t>
            </a:r>
            <a:r>
              <a:rPr lang="en-US" sz="1867" b="0" i="0" kern="1200" dirty="0">
                <a:solidFill>
                  <a:srgbClr val="58595B"/>
                </a:solidFill>
                <a:effectLst/>
                <a:latin typeface="Helvetica" pitchFamily="2" charset="0"/>
                <a:ea typeface="+mn-ea"/>
                <a:cs typeface="+mn-cs"/>
              </a:rPr>
              <a:t> do </a:t>
            </a:r>
            <a:r>
              <a:rPr lang="en-US" sz="1867" b="0" i="0" kern="1200" dirty="0" err="1">
                <a:solidFill>
                  <a:srgbClr val="58595B"/>
                </a:solidFill>
                <a:effectLst/>
                <a:latin typeface="Helvetica" pitchFamily="2" charset="0"/>
                <a:ea typeface="+mn-ea"/>
                <a:cs typeface="+mn-cs"/>
              </a:rPr>
              <a:t>eiusmod</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tempor</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incididunt</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ut</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labore</a:t>
            </a:r>
            <a:r>
              <a:rPr lang="en-US" sz="1867" b="0" i="0" kern="1200" dirty="0">
                <a:solidFill>
                  <a:srgbClr val="58595B"/>
                </a:solidFill>
                <a:effectLst/>
                <a:latin typeface="Helvetica" pitchFamily="2" charset="0"/>
                <a:ea typeface="+mn-ea"/>
                <a:cs typeface="+mn-cs"/>
              </a:rPr>
              <a:t> et dolore magna </a:t>
            </a:r>
            <a:r>
              <a:rPr lang="en-US" sz="1867" b="0" i="0" kern="1200" dirty="0" err="1">
                <a:solidFill>
                  <a:srgbClr val="58595B"/>
                </a:solidFill>
                <a:effectLst/>
                <a:latin typeface="Helvetica" pitchFamily="2" charset="0"/>
                <a:ea typeface="+mn-ea"/>
                <a:cs typeface="+mn-cs"/>
              </a:rPr>
              <a:t>aliqua</a:t>
            </a:r>
            <a:r>
              <a:rPr lang="en-US" sz="1867" b="0" i="0" kern="1200" dirty="0">
                <a:solidFill>
                  <a:srgbClr val="58595B"/>
                </a:solidFill>
                <a:effectLst/>
                <a:latin typeface="Helvetica" pitchFamily="2" charset="0"/>
                <a:ea typeface="+mn-ea"/>
                <a:cs typeface="+mn-cs"/>
              </a:rPr>
              <a:t>. Ut </a:t>
            </a:r>
            <a:r>
              <a:rPr lang="en-US" sz="1867" b="0" i="0" kern="1200" dirty="0" err="1">
                <a:solidFill>
                  <a:srgbClr val="58595B"/>
                </a:solidFill>
                <a:effectLst/>
                <a:latin typeface="Helvetica" pitchFamily="2" charset="0"/>
                <a:ea typeface="+mn-ea"/>
                <a:cs typeface="+mn-cs"/>
              </a:rPr>
              <a:t>enim</a:t>
            </a:r>
            <a:r>
              <a:rPr lang="en-US" sz="1867" b="0" i="0" kern="1200" dirty="0">
                <a:solidFill>
                  <a:srgbClr val="58595B"/>
                </a:solidFill>
                <a:effectLst/>
                <a:latin typeface="Helvetica" pitchFamily="2" charset="0"/>
                <a:ea typeface="+mn-ea"/>
                <a:cs typeface="+mn-cs"/>
              </a:rPr>
              <a:t> ad minim </a:t>
            </a:r>
            <a:r>
              <a:rPr lang="en-US" sz="1867" b="0" i="0" kern="1200" dirty="0" err="1">
                <a:solidFill>
                  <a:srgbClr val="58595B"/>
                </a:solidFill>
                <a:effectLst/>
                <a:latin typeface="Helvetica" pitchFamily="2" charset="0"/>
                <a:ea typeface="+mn-ea"/>
                <a:cs typeface="+mn-cs"/>
              </a:rPr>
              <a:t>veniam</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quis</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nostrud</a:t>
            </a:r>
            <a:r>
              <a:rPr lang="en-US" sz="1867" b="0" i="0" kern="1200" dirty="0">
                <a:solidFill>
                  <a:srgbClr val="58595B"/>
                </a:solidFill>
                <a:effectLst/>
                <a:latin typeface="Helvetica" pitchFamily="2" charset="0"/>
                <a:ea typeface="+mn-ea"/>
                <a:cs typeface="+mn-cs"/>
              </a:rPr>
              <a:t> exercitation </a:t>
            </a:r>
            <a:r>
              <a:rPr lang="en-US" sz="1867" b="0" i="0" kern="1200" dirty="0" err="1">
                <a:solidFill>
                  <a:srgbClr val="58595B"/>
                </a:solidFill>
                <a:effectLst/>
                <a:latin typeface="Helvetica" pitchFamily="2" charset="0"/>
                <a:ea typeface="+mn-ea"/>
                <a:cs typeface="+mn-cs"/>
              </a:rPr>
              <a:t>ullamco</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laboris</a:t>
            </a:r>
            <a:r>
              <a:rPr lang="en-US" sz="1867" b="0" i="0" kern="1200" dirty="0">
                <a:solidFill>
                  <a:srgbClr val="58595B"/>
                </a:solidFill>
                <a:effectLst/>
                <a:latin typeface="Helvetica" pitchFamily="2" charset="0"/>
                <a:ea typeface="+mn-ea"/>
                <a:cs typeface="+mn-cs"/>
              </a:rPr>
              <a:t> nisi </a:t>
            </a:r>
            <a:r>
              <a:rPr lang="en-US" sz="1867" b="0" i="0" kern="1200" dirty="0" err="1">
                <a:solidFill>
                  <a:srgbClr val="58595B"/>
                </a:solidFill>
                <a:effectLst/>
                <a:latin typeface="Helvetica" pitchFamily="2" charset="0"/>
                <a:ea typeface="+mn-ea"/>
                <a:cs typeface="+mn-cs"/>
              </a:rPr>
              <a:t>ut</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aliquip</a:t>
            </a:r>
            <a:r>
              <a:rPr lang="en-US" sz="1867" b="0" i="0" kern="1200" dirty="0">
                <a:solidFill>
                  <a:srgbClr val="58595B"/>
                </a:solidFill>
                <a:effectLst/>
                <a:latin typeface="Helvetica" pitchFamily="2" charset="0"/>
                <a:ea typeface="+mn-ea"/>
                <a:cs typeface="+mn-cs"/>
              </a:rPr>
              <a:t> ex </a:t>
            </a:r>
            <a:r>
              <a:rPr lang="en-US" sz="1867" b="0" i="0" kern="1200" dirty="0" err="1">
                <a:solidFill>
                  <a:srgbClr val="58595B"/>
                </a:solidFill>
                <a:effectLst/>
                <a:latin typeface="Helvetica" pitchFamily="2" charset="0"/>
                <a:ea typeface="+mn-ea"/>
                <a:cs typeface="+mn-cs"/>
              </a:rPr>
              <a:t>ead</a:t>
            </a:r>
            <a:r>
              <a:rPr lang="en-US" sz="1867" b="0" i="0" kern="1200" dirty="0">
                <a:solidFill>
                  <a:srgbClr val="58595B"/>
                </a:solidFill>
                <a:effectLst/>
                <a:latin typeface="Helvetica" pitchFamily="2" charset="0"/>
                <a:ea typeface="+mn-ea"/>
                <a:cs typeface="+mn-cs"/>
              </a:rPr>
              <a:t>.</a:t>
            </a:r>
          </a:p>
        </p:txBody>
      </p:sp>
      <p:sp>
        <p:nvSpPr>
          <p:cNvPr id="10" name="Text Placeholder 23">
            <a:extLst>
              <a:ext uri="{FF2B5EF4-FFF2-40B4-BE49-F238E27FC236}">
                <a16:creationId xmlns:a16="http://schemas.microsoft.com/office/drawing/2014/main" id="{EB34CDE8-07FA-F046-AA33-DDF5668DE685}"/>
              </a:ext>
            </a:extLst>
          </p:cNvPr>
          <p:cNvSpPr>
            <a:spLocks noGrp="1"/>
          </p:cNvSpPr>
          <p:nvPr>
            <p:ph type="body" sz="quarter" idx="21" hasCustomPrompt="1"/>
          </p:nvPr>
        </p:nvSpPr>
        <p:spPr>
          <a:xfrm>
            <a:off x="6095999" y="1950720"/>
            <a:ext cx="5120639" cy="292608"/>
          </a:xfrm>
          <a:prstGeom prst="rect">
            <a:avLst/>
          </a:prstGeom>
        </p:spPr>
        <p:txBody>
          <a:bodyPr lIns="365760" rIns="0"/>
          <a:lstStyle>
            <a:lvl1pPr marL="0" indent="0">
              <a:lnSpc>
                <a:spcPct val="100000"/>
              </a:lnSpc>
              <a:buFontTx/>
              <a:buNone/>
              <a:defRPr b="1" i="0" cap="all" baseline="0">
                <a:latin typeface="Helvetica" pitchFamily="2" charset="0"/>
              </a:defRPr>
            </a:lvl1pPr>
          </a:lstStyle>
          <a:p>
            <a:pPr lvl="0"/>
            <a:r>
              <a:rPr lang="en-US" dirty="0"/>
              <a:t>SUBHEAD</a:t>
            </a:r>
          </a:p>
        </p:txBody>
      </p:sp>
      <p:sp>
        <p:nvSpPr>
          <p:cNvPr id="3" name="Picture Placeholder 2">
            <a:extLst>
              <a:ext uri="{FF2B5EF4-FFF2-40B4-BE49-F238E27FC236}">
                <a16:creationId xmlns:a16="http://schemas.microsoft.com/office/drawing/2014/main" id="{3567B317-BBC9-8047-B52F-0FE9612A42BF}"/>
              </a:ext>
            </a:extLst>
          </p:cNvPr>
          <p:cNvSpPr>
            <a:spLocks noGrp="1"/>
          </p:cNvSpPr>
          <p:nvPr>
            <p:ph type="pic" sz="quarter" idx="22"/>
          </p:nvPr>
        </p:nvSpPr>
        <p:spPr>
          <a:xfrm>
            <a:off x="853440" y="1950720"/>
            <a:ext cx="5242560" cy="4145280"/>
          </a:xfrm>
          <a:prstGeom prst="rect">
            <a:avLst/>
          </a:prstGeom>
          <a:solidFill>
            <a:srgbClr val="DBE7F5"/>
          </a:solidFill>
        </p:spPr>
        <p:txBody>
          <a:bodyPr wrap="none" anchor="t" anchorCtr="1">
            <a:noAutofit/>
          </a:bodyPr>
          <a:lstStyle>
            <a:lvl1pPr marL="0" indent="0" algn="ctr">
              <a:buFontTx/>
              <a:buNone/>
              <a:defRPr b="0" i="0">
                <a:solidFill>
                  <a:srgbClr val="898989"/>
                </a:solidFill>
                <a:latin typeface="Helvetica Regular" pitchFamily="2" charset="0"/>
              </a:defRPr>
            </a:lvl1pPr>
          </a:lstStyle>
          <a:p>
            <a:r>
              <a:rPr lang="en-US" dirty="0"/>
              <a:t>Click icon to add picture</a:t>
            </a:r>
          </a:p>
        </p:txBody>
      </p:sp>
      <p:sp>
        <p:nvSpPr>
          <p:cNvPr id="2" name="Title 1">
            <a:extLst>
              <a:ext uri="{FF2B5EF4-FFF2-40B4-BE49-F238E27FC236}">
                <a16:creationId xmlns:a16="http://schemas.microsoft.com/office/drawing/2014/main" id="{E9E129D3-DC40-9145-85FB-07D3D32FEFDC}"/>
              </a:ext>
            </a:extLst>
          </p:cNvPr>
          <p:cNvSpPr>
            <a:spLocks noGrp="1"/>
          </p:cNvSpPr>
          <p:nvPr>
            <p:ph type="title" hasCustomPrompt="1"/>
          </p:nvPr>
        </p:nvSpPr>
        <p:spPr/>
        <p:txBody>
          <a:bodyPr/>
          <a:lstStyle/>
          <a:p>
            <a:r>
              <a:rPr lang="en-US" dirty="0"/>
              <a:t>Header w/one image on left</a:t>
            </a:r>
          </a:p>
        </p:txBody>
      </p:sp>
    </p:spTree>
    <p:extLst>
      <p:ext uri="{BB962C8B-B14F-4D97-AF65-F5344CB8AC3E}">
        <p14:creationId xmlns:p14="http://schemas.microsoft.com/office/powerpoint/2010/main" val="16420713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Header w/two images">
    <p:spTree>
      <p:nvGrpSpPr>
        <p:cNvPr id="1" name=""/>
        <p:cNvGrpSpPr/>
        <p:nvPr/>
      </p:nvGrpSpPr>
      <p:grpSpPr>
        <a:xfrm>
          <a:off x="0" y="0"/>
          <a:ext cx="0" cy="0"/>
          <a:chOff x="0" y="0"/>
          <a:chExt cx="0" cy="0"/>
        </a:xfrm>
      </p:grpSpPr>
      <p:sp>
        <p:nvSpPr>
          <p:cNvPr id="31" name="Slide Number Placeholder 30">
            <a:extLst>
              <a:ext uri="{FF2B5EF4-FFF2-40B4-BE49-F238E27FC236}">
                <a16:creationId xmlns:a16="http://schemas.microsoft.com/office/drawing/2014/main" id="{761AA930-3E3D-D743-BA3C-3CC35B2CB369}"/>
              </a:ext>
            </a:extLst>
          </p:cNvPr>
          <p:cNvSpPr>
            <a:spLocks noGrp="1"/>
          </p:cNvSpPr>
          <p:nvPr>
            <p:ph type="sldNum" sz="quarter" idx="19"/>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238B5B-F19C-E947-A0BC-87BD7983F871}" type="slidenum">
              <a:rPr kumimoji="0" lang="en-US" sz="1800" b="0" i="0" u="none" strike="noStrike" kern="1200" cap="none" spc="0" normalizeH="0" baseline="0" noProof="0" smtClean="0">
                <a:ln>
                  <a:noFill/>
                </a:ln>
                <a:solidFill>
                  <a:srgbClr val="000000"/>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1" name="Picture Placeholder 2">
            <a:extLst>
              <a:ext uri="{FF2B5EF4-FFF2-40B4-BE49-F238E27FC236}">
                <a16:creationId xmlns:a16="http://schemas.microsoft.com/office/drawing/2014/main" id="{1DAC8BF1-9424-6B48-95ED-2528BCFCB126}"/>
              </a:ext>
            </a:extLst>
          </p:cNvPr>
          <p:cNvSpPr>
            <a:spLocks noGrp="1"/>
          </p:cNvSpPr>
          <p:nvPr>
            <p:ph type="pic" sz="quarter" idx="23"/>
          </p:nvPr>
        </p:nvSpPr>
        <p:spPr>
          <a:xfrm>
            <a:off x="853270" y="1950720"/>
            <a:ext cx="4998719" cy="2743200"/>
          </a:xfrm>
          <a:prstGeom prst="rect">
            <a:avLst/>
          </a:prstGeom>
          <a:solidFill>
            <a:srgbClr val="DBE7F5"/>
          </a:solidFill>
        </p:spPr>
        <p:txBody>
          <a:bodyPr wrap="none" anchor="t" anchorCtr="1">
            <a:noAutofit/>
          </a:bodyPr>
          <a:lstStyle>
            <a:lvl1pPr marL="0" indent="0" algn="ctr">
              <a:buFontTx/>
              <a:buNone/>
              <a:defRPr b="0" i="0">
                <a:solidFill>
                  <a:srgbClr val="898989"/>
                </a:solidFill>
                <a:latin typeface="Helvetica Regular" pitchFamily="2" charset="0"/>
              </a:defRPr>
            </a:lvl1pPr>
          </a:lstStyle>
          <a:p>
            <a:r>
              <a:rPr lang="en-US"/>
              <a:t>Click icon to add picture</a:t>
            </a:r>
            <a:endParaRPr lang="en-US" dirty="0"/>
          </a:p>
        </p:txBody>
      </p:sp>
      <p:sp>
        <p:nvSpPr>
          <p:cNvPr id="12" name="Text Placeholder 19">
            <a:extLst>
              <a:ext uri="{FF2B5EF4-FFF2-40B4-BE49-F238E27FC236}">
                <a16:creationId xmlns:a16="http://schemas.microsoft.com/office/drawing/2014/main" id="{1F4621DD-0EC3-7B40-9C5B-544E9945AB7E}"/>
              </a:ext>
            </a:extLst>
          </p:cNvPr>
          <p:cNvSpPr>
            <a:spLocks noGrp="1"/>
          </p:cNvSpPr>
          <p:nvPr>
            <p:ph type="body" sz="quarter" idx="28" hasCustomPrompt="1"/>
          </p:nvPr>
        </p:nvSpPr>
        <p:spPr>
          <a:xfrm>
            <a:off x="853441" y="4754881"/>
            <a:ext cx="4998719" cy="961930"/>
          </a:xfrm>
          <a:prstGeom prst="rect">
            <a:avLst/>
          </a:prstGeom>
        </p:spPr>
        <p:txBody>
          <a:bodyPr lIns="0" tIns="182880" bIns="0"/>
          <a:lstStyle>
            <a:lvl1pPr marL="0" marR="0" indent="0" algn="l" defTabSz="914377" rtl="0" eaLnBrk="1" fontAlgn="auto" latinLnBrk="0" hangingPunct="1">
              <a:lnSpc>
                <a:spcPct val="100000"/>
              </a:lnSpc>
              <a:spcBef>
                <a:spcPts val="100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867" b="0" i="0" kern="1200" dirty="0">
                <a:solidFill>
                  <a:srgbClr val="58595B"/>
                </a:solidFill>
                <a:effectLst/>
                <a:latin typeface="Helvetica" pitchFamily="2" charset="0"/>
                <a:ea typeface="+mn-ea"/>
                <a:cs typeface="+mn-cs"/>
              </a:rPr>
              <a:t>Lorem ipsum dolor sit </a:t>
            </a:r>
            <a:r>
              <a:rPr lang="en-US" sz="1867" b="0" i="0" kern="1200" dirty="0" err="1">
                <a:solidFill>
                  <a:srgbClr val="58595B"/>
                </a:solidFill>
                <a:effectLst/>
                <a:latin typeface="Helvetica" pitchFamily="2" charset="0"/>
                <a:ea typeface="+mn-ea"/>
                <a:cs typeface="+mn-cs"/>
              </a:rPr>
              <a:t>amet</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consectetur</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adipiscing</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elit</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sed</a:t>
            </a:r>
            <a:r>
              <a:rPr lang="en-US" sz="1867" b="0" i="0" kern="1200" dirty="0">
                <a:solidFill>
                  <a:srgbClr val="58595B"/>
                </a:solidFill>
                <a:effectLst/>
                <a:latin typeface="Helvetica" pitchFamily="2" charset="0"/>
                <a:ea typeface="+mn-ea"/>
                <a:cs typeface="+mn-cs"/>
              </a:rPr>
              <a:t> do </a:t>
            </a:r>
            <a:r>
              <a:rPr lang="en-US" sz="1867" b="0" i="0" kern="1200" dirty="0" err="1">
                <a:solidFill>
                  <a:srgbClr val="58595B"/>
                </a:solidFill>
                <a:effectLst/>
                <a:latin typeface="Helvetica" pitchFamily="2" charset="0"/>
                <a:ea typeface="+mn-ea"/>
                <a:cs typeface="+mn-cs"/>
              </a:rPr>
              <a:t>eiusmod</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tempor</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incididunt</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ut</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labore</a:t>
            </a:r>
            <a:r>
              <a:rPr lang="en-US" sz="1867" b="0" i="0" kern="1200" dirty="0">
                <a:solidFill>
                  <a:srgbClr val="58595B"/>
                </a:solidFill>
                <a:effectLst/>
                <a:latin typeface="Helvetica" pitchFamily="2" charset="0"/>
                <a:ea typeface="+mn-ea"/>
                <a:cs typeface="+mn-cs"/>
              </a:rPr>
              <a:t> et dolore.</a:t>
            </a:r>
          </a:p>
        </p:txBody>
      </p:sp>
      <p:sp>
        <p:nvSpPr>
          <p:cNvPr id="2" name="Title 1">
            <a:extLst>
              <a:ext uri="{FF2B5EF4-FFF2-40B4-BE49-F238E27FC236}">
                <a16:creationId xmlns:a16="http://schemas.microsoft.com/office/drawing/2014/main" id="{83A7ADB9-B0E1-624C-B3FB-2E094D93977F}"/>
              </a:ext>
            </a:extLst>
          </p:cNvPr>
          <p:cNvSpPr>
            <a:spLocks noGrp="1"/>
          </p:cNvSpPr>
          <p:nvPr>
            <p:ph type="title" hasCustomPrompt="1"/>
          </p:nvPr>
        </p:nvSpPr>
        <p:spPr/>
        <p:txBody>
          <a:bodyPr/>
          <a:lstStyle/>
          <a:p>
            <a:r>
              <a:rPr lang="en-US" dirty="0"/>
              <a:t>Header w/two images</a:t>
            </a:r>
          </a:p>
        </p:txBody>
      </p:sp>
      <p:sp>
        <p:nvSpPr>
          <p:cNvPr id="9" name="Picture Placeholder 2">
            <a:extLst>
              <a:ext uri="{FF2B5EF4-FFF2-40B4-BE49-F238E27FC236}">
                <a16:creationId xmlns:a16="http://schemas.microsoft.com/office/drawing/2014/main" id="{008D5794-D0A3-9A4A-8E55-31C816DBB18B}"/>
              </a:ext>
            </a:extLst>
          </p:cNvPr>
          <p:cNvSpPr>
            <a:spLocks noGrp="1"/>
          </p:cNvSpPr>
          <p:nvPr>
            <p:ph type="pic" sz="quarter" idx="29"/>
          </p:nvPr>
        </p:nvSpPr>
        <p:spPr>
          <a:xfrm>
            <a:off x="6221683" y="1955800"/>
            <a:ext cx="4998719" cy="2743200"/>
          </a:xfrm>
          <a:prstGeom prst="rect">
            <a:avLst/>
          </a:prstGeom>
          <a:solidFill>
            <a:srgbClr val="DBE7F5"/>
          </a:solidFill>
        </p:spPr>
        <p:txBody>
          <a:bodyPr wrap="none" anchor="t" anchorCtr="1">
            <a:noAutofit/>
          </a:bodyPr>
          <a:lstStyle>
            <a:lvl1pPr marL="0" indent="0" algn="ctr">
              <a:buFontTx/>
              <a:buNone/>
              <a:defRPr b="0" i="0">
                <a:solidFill>
                  <a:srgbClr val="898989"/>
                </a:solidFill>
                <a:latin typeface="Helvetica Regular" pitchFamily="2" charset="0"/>
              </a:defRPr>
            </a:lvl1pPr>
          </a:lstStyle>
          <a:p>
            <a:r>
              <a:rPr lang="en-US"/>
              <a:t>Click icon to add picture</a:t>
            </a:r>
            <a:endParaRPr lang="en-US" dirty="0"/>
          </a:p>
        </p:txBody>
      </p:sp>
      <p:sp>
        <p:nvSpPr>
          <p:cNvPr id="10" name="Text Placeholder 19">
            <a:extLst>
              <a:ext uri="{FF2B5EF4-FFF2-40B4-BE49-F238E27FC236}">
                <a16:creationId xmlns:a16="http://schemas.microsoft.com/office/drawing/2014/main" id="{ACEE43D6-E059-E04C-9FC3-7001F8E9216B}"/>
              </a:ext>
            </a:extLst>
          </p:cNvPr>
          <p:cNvSpPr>
            <a:spLocks noGrp="1"/>
          </p:cNvSpPr>
          <p:nvPr>
            <p:ph type="body" sz="quarter" idx="30" hasCustomPrompt="1"/>
          </p:nvPr>
        </p:nvSpPr>
        <p:spPr>
          <a:xfrm>
            <a:off x="6221854" y="4759961"/>
            <a:ext cx="4998719" cy="961930"/>
          </a:xfrm>
          <a:prstGeom prst="rect">
            <a:avLst/>
          </a:prstGeom>
        </p:spPr>
        <p:txBody>
          <a:bodyPr lIns="0" tIns="182880" bIns="0"/>
          <a:lstStyle>
            <a:lvl1pPr marL="0" marR="0" indent="0" algn="l" defTabSz="914377" rtl="0" eaLnBrk="1" fontAlgn="auto" latinLnBrk="0" hangingPunct="1">
              <a:lnSpc>
                <a:spcPct val="100000"/>
              </a:lnSpc>
              <a:spcBef>
                <a:spcPts val="1000"/>
              </a:spcBef>
              <a:spcAft>
                <a:spcPts val="0"/>
              </a:spcAft>
              <a:buClrTx/>
              <a:buSzTx/>
              <a:buFont typeface="Arial" panose="020B0604020202020204" pitchFamily="34" charset="0"/>
              <a:buNone/>
              <a:tabLst/>
              <a:defRPr b="0" i="0" baseline="0">
                <a:solidFill>
                  <a:srgbClr val="58595B"/>
                </a:solidFill>
                <a:latin typeface="Helvetica Regular" pitchFamily="2" charset="0"/>
              </a:defRPr>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867" b="0" i="0" kern="1200" dirty="0">
                <a:solidFill>
                  <a:srgbClr val="58595B"/>
                </a:solidFill>
                <a:effectLst/>
                <a:latin typeface="Helvetica" pitchFamily="2" charset="0"/>
                <a:ea typeface="+mn-ea"/>
                <a:cs typeface="+mn-cs"/>
              </a:rPr>
              <a:t>Lorem ipsum dolor sit </a:t>
            </a:r>
            <a:r>
              <a:rPr lang="en-US" sz="1867" b="0" i="0" kern="1200" dirty="0" err="1">
                <a:solidFill>
                  <a:srgbClr val="58595B"/>
                </a:solidFill>
                <a:effectLst/>
                <a:latin typeface="Helvetica" pitchFamily="2" charset="0"/>
                <a:ea typeface="+mn-ea"/>
                <a:cs typeface="+mn-cs"/>
              </a:rPr>
              <a:t>amet</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consectetur</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adipiscing</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elit</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sed</a:t>
            </a:r>
            <a:r>
              <a:rPr lang="en-US" sz="1867" b="0" i="0" kern="1200" dirty="0">
                <a:solidFill>
                  <a:srgbClr val="58595B"/>
                </a:solidFill>
                <a:effectLst/>
                <a:latin typeface="Helvetica" pitchFamily="2" charset="0"/>
                <a:ea typeface="+mn-ea"/>
                <a:cs typeface="+mn-cs"/>
              </a:rPr>
              <a:t> do </a:t>
            </a:r>
            <a:r>
              <a:rPr lang="en-US" sz="1867" b="0" i="0" kern="1200" dirty="0" err="1">
                <a:solidFill>
                  <a:srgbClr val="58595B"/>
                </a:solidFill>
                <a:effectLst/>
                <a:latin typeface="Helvetica" pitchFamily="2" charset="0"/>
                <a:ea typeface="+mn-ea"/>
                <a:cs typeface="+mn-cs"/>
              </a:rPr>
              <a:t>eiusmod</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tempor</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incididunt</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ut</a:t>
            </a:r>
            <a:r>
              <a:rPr lang="en-US" sz="1867" b="0" i="0" kern="1200" dirty="0">
                <a:solidFill>
                  <a:srgbClr val="58595B"/>
                </a:solidFill>
                <a:effectLst/>
                <a:latin typeface="Helvetica" pitchFamily="2" charset="0"/>
                <a:ea typeface="+mn-ea"/>
                <a:cs typeface="+mn-cs"/>
              </a:rPr>
              <a:t> </a:t>
            </a:r>
            <a:r>
              <a:rPr lang="en-US" sz="1867" b="0" i="0" kern="1200" dirty="0" err="1">
                <a:solidFill>
                  <a:srgbClr val="58595B"/>
                </a:solidFill>
                <a:effectLst/>
                <a:latin typeface="Helvetica" pitchFamily="2" charset="0"/>
                <a:ea typeface="+mn-ea"/>
                <a:cs typeface="+mn-cs"/>
              </a:rPr>
              <a:t>labore</a:t>
            </a:r>
            <a:r>
              <a:rPr lang="en-US" sz="1867" b="0" i="0" kern="1200" dirty="0">
                <a:solidFill>
                  <a:srgbClr val="58595B"/>
                </a:solidFill>
                <a:effectLst/>
                <a:latin typeface="Helvetica" pitchFamily="2" charset="0"/>
                <a:ea typeface="+mn-ea"/>
                <a:cs typeface="+mn-cs"/>
              </a:rPr>
              <a:t> et dolore.</a:t>
            </a:r>
          </a:p>
        </p:txBody>
      </p:sp>
    </p:spTree>
    <p:extLst>
      <p:ext uri="{BB962C8B-B14F-4D97-AF65-F5344CB8AC3E}">
        <p14:creationId xmlns:p14="http://schemas.microsoft.com/office/powerpoint/2010/main" val="32151942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2258587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04358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587781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3060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74655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016129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29689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0299818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4507207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8911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54560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29657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8424210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1293049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17819471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42920154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0821764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000090"/>
                </a:solidFill>
              </a:defRPr>
            </a:lvl1pPr>
          </a:lstStyle>
          <a:p>
            <a:fld id="{C4BB1E43-7F36-4373-9BBD-5ABBB5DDA586}" type="slidenum">
              <a:rPr lang="en-US" smtClean="0"/>
              <a:pPr/>
              <a:t>‹#›</a:t>
            </a:fld>
            <a:endParaRPr lang="en-US" dirty="0"/>
          </a:p>
        </p:txBody>
      </p:sp>
      <p:sp>
        <p:nvSpPr>
          <p:cNvPr id="6" name="Content Placeholder 8">
            <a:extLst>
              <a:ext uri="{FF2B5EF4-FFF2-40B4-BE49-F238E27FC236}">
                <a16:creationId xmlns:a16="http://schemas.microsoft.com/office/drawing/2014/main" id="{5A78DCB1-9AA3-47F7-A1AC-54B002CF8867}"/>
              </a:ext>
            </a:extLst>
          </p:cNvPr>
          <p:cNvSpPr>
            <a:spLocks noGrp="1"/>
          </p:cNvSpPr>
          <p:nvPr>
            <p:ph sz="quarter" idx="13" hasCustomPrompt="1"/>
          </p:nvPr>
        </p:nvSpPr>
        <p:spPr>
          <a:xfrm>
            <a:off x="-1" y="6599557"/>
            <a:ext cx="4341181" cy="258443"/>
          </a:xfrm>
        </p:spPr>
        <p:txBody>
          <a:bodyPr>
            <a:noAutofit/>
          </a:bodyPr>
          <a:lstStyle>
            <a:lvl1pPr marL="0" indent="0">
              <a:buNone/>
              <a:defRPr sz="1000">
                <a:solidFill>
                  <a:schemeClr val="tx1">
                    <a:lumMod val="50000"/>
                    <a:lumOff val="50000"/>
                  </a:schemeClr>
                </a:solidFill>
              </a:defRPr>
            </a:lvl1pPr>
            <a:lvl2pPr marL="457200" indent="0">
              <a:buNone/>
              <a:defRPr sz="1000">
                <a:solidFill>
                  <a:schemeClr val="tx1">
                    <a:lumMod val="50000"/>
                    <a:lumOff val="50000"/>
                  </a:schemeClr>
                </a:solidFill>
              </a:defRPr>
            </a:lvl2pPr>
          </a:lstStyle>
          <a:p>
            <a:pPr lvl="0"/>
            <a:r>
              <a:rPr lang="en-US" dirty="0"/>
              <a:t>References</a:t>
            </a:r>
          </a:p>
        </p:txBody>
      </p:sp>
    </p:spTree>
    <p:extLst>
      <p:ext uri="{BB962C8B-B14F-4D97-AF65-F5344CB8AC3E}">
        <p14:creationId xmlns:p14="http://schemas.microsoft.com/office/powerpoint/2010/main" val="13710063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hf sldNum="0" hd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Vevox basic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p>
            <a:r>
              <a:rPr lang="en-US"/>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9/11/26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Tree>
    <p:extLst>
      <p:ext uri="{BB962C8B-B14F-4D97-AF65-F5344CB8AC3E}">
        <p14:creationId xmlns:p14="http://schemas.microsoft.com/office/powerpoint/2010/main" val="8498006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4106F-A246-2E48-9544-E8146AB80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229C53-2CA9-764A-93AB-ECAD546B0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6C782C-8745-7347-B6AC-4D8772289B98}"/>
              </a:ext>
            </a:extLst>
          </p:cNvPr>
          <p:cNvSpPr>
            <a:spLocks noGrp="1"/>
          </p:cNvSpPr>
          <p:nvPr>
            <p:ph type="dt" sz="half" idx="10"/>
          </p:nvPr>
        </p:nvSpPr>
        <p:spPr/>
        <p:txBody>
          <a:bodyPr/>
          <a:lstStyle/>
          <a:p>
            <a:fld id="{37A2730A-859E-B540-ADF3-E97069AD1FDB}" type="datetimeFigureOut">
              <a:rPr lang="en-US" smtClean="0"/>
              <a:t>9/11/26</a:t>
            </a:fld>
            <a:endParaRPr lang="en-US"/>
          </a:p>
        </p:txBody>
      </p:sp>
      <p:sp>
        <p:nvSpPr>
          <p:cNvPr id="5" name="Footer Placeholder 4">
            <a:extLst>
              <a:ext uri="{FF2B5EF4-FFF2-40B4-BE49-F238E27FC236}">
                <a16:creationId xmlns:a16="http://schemas.microsoft.com/office/drawing/2014/main" id="{0A1CFD0D-118D-4441-A91C-1B836A28AA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CB8388-0632-6942-96AC-2D619404EDC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6441561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FEA2F-4473-0948-AB43-EBE335118A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8B151-747D-604F-903D-9A920F3178C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047E0C-8A67-AE45-9E33-B90E65F82661}"/>
              </a:ext>
            </a:extLst>
          </p:cNvPr>
          <p:cNvSpPr>
            <a:spLocks noGrp="1"/>
          </p:cNvSpPr>
          <p:nvPr>
            <p:ph type="dt" sz="half" idx="10"/>
          </p:nvPr>
        </p:nvSpPr>
        <p:spPr/>
        <p:txBody>
          <a:bodyPr/>
          <a:lstStyle/>
          <a:p>
            <a:fld id="{37A2730A-859E-B540-ADF3-E97069AD1FDB}" type="datetimeFigureOut">
              <a:rPr lang="en-US" smtClean="0"/>
              <a:t>9/11/26</a:t>
            </a:fld>
            <a:endParaRPr lang="en-US"/>
          </a:p>
        </p:txBody>
      </p:sp>
      <p:sp>
        <p:nvSpPr>
          <p:cNvPr id="5" name="Footer Placeholder 4">
            <a:extLst>
              <a:ext uri="{FF2B5EF4-FFF2-40B4-BE49-F238E27FC236}">
                <a16:creationId xmlns:a16="http://schemas.microsoft.com/office/drawing/2014/main" id="{702C27D1-B1FA-884E-BB86-6AA912AD2C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40875C-8A74-6B43-8AF6-63659F8EC74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9653239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73F97-6513-314A-BEB3-8AC3A43CEF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AC1008-6364-A640-BA0B-D8775884B5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A5AB27E-7D19-9148-AFBE-D10DF7C15B9E}"/>
              </a:ext>
            </a:extLst>
          </p:cNvPr>
          <p:cNvSpPr>
            <a:spLocks noGrp="1"/>
          </p:cNvSpPr>
          <p:nvPr>
            <p:ph type="dt" sz="half" idx="10"/>
          </p:nvPr>
        </p:nvSpPr>
        <p:spPr/>
        <p:txBody>
          <a:bodyPr/>
          <a:lstStyle/>
          <a:p>
            <a:fld id="{37A2730A-859E-B540-ADF3-E97069AD1FDB}" type="datetimeFigureOut">
              <a:rPr lang="en-US" smtClean="0"/>
              <a:t>9/11/26</a:t>
            </a:fld>
            <a:endParaRPr lang="en-US"/>
          </a:p>
        </p:txBody>
      </p:sp>
      <p:sp>
        <p:nvSpPr>
          <p:cNvPr id="5" name="Footer Placeholder 4">
            <a:extLst>
              <a:ext uri="{FF2B5EF4-FFF2-40B4-BE49-F238E27FC236}">
                <a16:creationId xmlns:a16="http://schemas.microsoft.com/office/drawing/2014/main" id="{FF17AB2F-DBDD-3343-AB56-539EF251B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82543B-D933-004D-99FF-224DE8B9700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4144797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E5657-C487-1D4B-9C65-4DD0F323D1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BF2E6E-20E6-9043-A03F-A481416CA8E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CB42E3-D2BE-6F4D-92FC-1494FD65C17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A5245B-18BD-FF4F-92B6-242006FB81F1}"/>
              </a:ext>
            </a:extLst>
          </p:cNvPr>
          <p:cNvSpPr>
            <a:spLocks noGrp="1"/>
          </p:cNvSpPr>
          <p:nvPr>
            <p:ph type="dt" sz="half" idx="10"/>
          </p:nvPr>
        </p:nvSpPr>
        <p:spPr/>
        <p:txBody>
          <a:bodyPr/>
          <a:lstStyle/>
          <a:p>
            <a:fld id="{37A2730A-859E-B540-ADF3-E97069AD1FDB}" type="datetimeFigureOut">
              <a:rPr lang="en-US" smtClean="0"/>
              <a:t>9/11/26</a:t>
            </a:fld>
            <a:endParaRPr lang="en-US"/>
          </a:p>
        </p:txBody>
      </p:sp>
      <p:sp>
        <p:nvSpPr>
          <p:cNvPr id="6" name="Footer Placeholder 5">
            <a:extLst>
              <a:ext uri="{FF2B5EF4-FFF2-40B4-BE49-F238E27FC236}">
                <a16:creationId xmlns:a16="http://schemas.microsoft.com/office/drawing/2014/main" id="{BE081255-874F-754B-A47E-861DA0CD1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E19D76-7CF9-AC46-8DF1-89FFCD7B2D7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943758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3E17C-5F89-8D43-BA72-7627FFCB12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969009-5908-0446-A2D3-27CA7612D7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2A4F87B-6AD1-4F41-B65A-1712AF5CC50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BD845-9E91-C744-AC94-1F3B0763A6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05476AE-7625-BD41-9CA9-51364370D38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E53358-AC69-5B4B-A141-FBCF7AC85089}"/>
              </a:ext>
            </a:extLst>
          </p:cNvPr>
          <p:cNvSpPr>
            <a:spLocks noGrp="1"/>
          </p:cNvSpPr>
          <p:nvPr>
            <p:ph type="dt" sz="half" idx="10"/>
          </p:nvPr>
        </p:nvSpPr>
        <p:spPr/>
        <p:txBody>
          <a:bodyPr/>
          <a:lstStyle/>
          <a:p>
            <a:fld id="{37A2730A-859E-B540-ADF3-E97069AD1FDB}" type="datetimeFigureOut">
              <a:rPr lang="en-US" smtClean="0"/>
              <a:t>9/11/26</a:t>
            </a:fld>
            <a:endParaRPr lang="en-US"/>
          </a:p>
        </p:txBody>
      </p:sp>
      <p:sp>
        <p:nvSpPr>
          <p:cNvPr id="8" name="Footer Placeholder 7">
            <a:extLst>
              <a:ext uri="{FF2B5EF4-FFF2-40B4-BE49-F238E27FC236}">
                <a16:creationId xmlns:a16="http://schemas.microsoft.com/office/drawing/2014/main" id="{D9FCEA71-D074-9149-9053-65C6E547F0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C57ED6-3E53-184B-96E1-A81C0B366A20}"/>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4426234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7104-1EED-AC46-9BFE-74C4C89738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CA8C08-9E8C-6741-A2F0-5FAB6AE5E4F9}"/>
              </a:ext>
            </a:extLst>
          </p:cNvPr>
          <p:cNvSpPr>
            <a:spLocks noGrp="1"/>
          </p:cNvSpPr>
          <p:nvPr>
            <p:ph type="dt" sz="half" idx="10"/>
          </p:nvPr>
        </p:nvSpPr>
        <p:spPr/>
        <p:txBody>
          <a:bodyPr/>
          <a:lstStyle/>
          <a:p>
            <a:fld id="{37A2730A-859E-B540-ADF3-E97069AD1FDB}" type="datetimeFigureOut">
              <a:rPr lang="en-US" smtClean="0"/>
              <a:t>9/11/26</a:t>
            </a:fld>
            <a:endParaRPr lang="en-US"/>
          </a:p>
        </p:txBody>
      </p:sp>
      <p:sp>
        <p:nvSpPr>
          <p:cNvPr id="4" name="Footer Placeholder 3">
            <a:extLst>
              <a:ext uri="{FF2B5EF4-FFF2-40B4-BE49-F238E27FC236}">
                <a16:creationId xmlns:a16="http://schemas.microsoft.com/office/drawing/2014/main" id="{2AD7E1B8-2D7B-4548-B1EC-8C766C92D9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E0B748-F1C5-8749-8C42-DAC929DFFC5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767790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FE7249-F53D-4B4D-A448-22699C3D26CB}"/>
              </a:ext>
            </a:extLst>
          </p:cNvPr>
          <p:cNvSpPr>
            <a:spLocks noGrp="1"/>
          </p:cNvSpPr>
          <p:nvPr>
            <p:ph type="dt" sz="half" idx="10"/>
          </p:nvPr>
        </p:nvSpPr>
        <p:spPr/>
        <p:txBody>
          <a:bodyPr/>
          <a:lstStyle/>
          <a:p>
            <a:fld id="{37A2730A-859E-B540-ADF3-E97069AD1FDB}" type="datetimeFigureOut">
              <a:rPr lang="en-US" smtClean="0"/>
              <a:t>9/11/26</a:t>
            </a:fld>
            <a:endParaRPr lang="en-US"/>
          </a:p>
        </p:txBody>
      </p:sp>
      <p:sp>
        <p:nvSpPr>
          <p:cNvPr id="3" name="Footer Placeholder 2">
            <a:extLst>
              <a:ext uri="{FF2B5EF4-FFF2-40B4-BE49-F238E27FC236}">
                <a16:creationId xmlns:a16="http://schemas.microsoft.com/office/drawing/2014/main" id="{54682F3B-F381-C642-956B-8B897A4E6B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599A17-3A94-2D4B-863A-D140FD43EA0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965700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E8CEF-1C51-8C45-A4DD-823EF2ED19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E374CA-1122-FA4B-B960-C80ADBD8CF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EA1D2F-31D9-944B-9E05-A6DF632D8B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38C1F2-E75A-7847-BE97-4BAFD26A3C17}"/>
              </a:ext>
            </a:extLst>
          </p:cNvPr>
          <p:cNvSpPr>
            <a:spLocks noGrp="1"/>
          </p:cNvSpPr>
          <p:nvPr>
            <p:ph type="dt" sz="half" idx="10"/>
          </p:nvPr>
        </p:nvSpPr>
        <p:spPr/>
        <p:txBody>
          <a:bodyPr/>
          <a:lstStyle/>
          <a:p>
            <a:fld id="{37A2730A-859E-B540-ADF3-E97069AD1FDB}" type="datetimeFigureOut">
              <a:rPr lang="en-US" smtClean="0"/>
              <a:t>9/11/26</a:t>
            </a:fld>
            <a:endParaRPr lang="en-US"/>
          </a:p>
        </p:txBody>
      </p:sp>
      <p:sp>
        <p:nvSpPr>
          <p:cNvPr id="6" name="Footer Placeholder 5">
            <a:extLst>
              <a:ext uri="{FF2B5EF4-FFF2-40B4-BE49-F238E27FC236}">
                <a16:creationId xmlns:a16="http://schemas.microsoft.com/office/drawing/2014/main" id="{87989FF9-DBBA-CD42-95A8-C1446B0102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18F56-7D9A-9D48-8FD1-C96B13CCAF54}"/>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40851829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687D9-2240-8D42-BF6D-3237D5EF1C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33825A-5AFC-8A42-93C4-F00E40A0FD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F956E5-5DA8-AB49-9E03-65283DF2A3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78163D5-4687-C243-A8A2-0650A7887076}"/>
              </a:ext>
            </a:extLst>
          </p:cNvPr>
          <p:cNvSpPr>
            <a:spLocks noGrp="1"/>
          </p:cNvSpPr>
          <p:nvPr>
            <p:ph type="dt" sz="half" idx="10"/>
          </p:nvPr>
        </p:nvSpPr>
        <p:spPr/>
        <p:txBody>
          <a:bodyPr/>
          <a:lstStyle/>
          <a:p>
            <a:fld id="{37A2730A-859E-B540-ADF3-E97069AD1FDB}" type="datetimeFigureOut">
              <a:rPr lang="en-US" smtClean="0"/>
              <a:t>9/11/26</a:t>
            </a:fld>
            <a:endParaRPr lang="en-US"/>
          </a:p>
        </p:txBody>
      </p:sp>
      <p:sp>
        <p:nvSpPr>
          <p:cNvPr id="6" name="Footer Placeholder 5">
            <a:extLst>
              <a:ext uri="{FF2B5EF4-FFF2-40B4-BE49-F238E27FC236}">
                <a16:creationId xmlns:a16="http://schemas.microsoft.com/office/drawing/2014/main" id="{38300BF0-29B6-B343-A484-59353A8ACA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48E5C9-1065-5147-B725-91FB99153EC6}"/>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7022136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59CC8-54DA-0A42-9DA3-C9E7FB11FD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1DD596-2259-614F-A986-3F25CF600FD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A5B1C8-F927-B147-8326-E3862924A8F1}"/>
              </a:ext>
            </a:extLst>
          </p:cNvPr>
          <p:cNvSpPr>
            <a:spLocks noGrp="1"/>
          </p:cNvSpPr>
          <p:nvPr>
            <p:ph type="dt" sz="half" idx="10"/>
          </p:nvPr>
        </p:nvSpPr>
        <p:spPr/>
        <p:txBody>
          <a:bodyPr/>
          <a:lstStyle/>
          <a:p>
            <a:fld id="{37A2730A-859E-B540-ADF3-E97069AD1FDB}" type="datetimeFigureOut">
              <a:rPr lang="en-US" smtClean="0"/>
              <a:t>9/11/26</a:t>
            </a:fld>
            <a:endParaRPr lang="en-US"/>
          </a:p>
        </p:txBody>
      </p:sp>
      <p:sp>
        <p:nvSpPr>
          <p:cNvPr id="5" name="Footer Placeholder 4">
            <a:extLst>
              <a:ext uri="{FF2B5EF4-FFF2-40B4-BE49-F238E27FC236}">
                <a16:creationId xmlns:a16="http://schemas.microsoft.com/office/drawing/2014/main" id="{EC0B53A9-157A-9941-B952-607DAB5FA2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CF697C-66DE-734A-9CA9-579BCEA17025}"/>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369020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FAABD5-DA08-A547-B641-D0E0889172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B8267B-68DB-BD49-A9B4-434AE7BB23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D2D5EC-A445-FF43-82E6-1E7554A5DCB3}"/>
              </a:ext>
            </a:extLst>
          </p:cNvPr>
          <p:cNvSpPr>
            <a:spLocks noGrp="1"/>
          </p:cNvSpPr>
          <p:nvPr>
            <p:ph type="dt" sz="half" idx="10"/>
          </p:nvPr>
        </p:nvSpPr>
        <p:spPr/>
        <p:txBody>
          <a:bodyPr/>
          <a:lstStyle/>
          <a:p>
            <a:fld id="{37A2730A-859E-B540-ADF3-E97069AD1FDB}" type="datetimeFigureOut">
              <a:rPr lang="en-US" smtClean="0"/>
              <a:t>9/11/26</a:t>
            </a:fld>
            <a:endParaRPr lang="en-US"/>
          </a:p>
        </p:txBody>
      </p:sp>
      <p:sp>
        <p:nvSpPr>
          <p:cNvPr id="5" name="Footer Placeholder 4">
            <a:extLst>
              <a:ext uri="{FF2B5EF4-FFF2-40B4-BE49-F238E27FC236}">
                <a16:creationId xmlns:a16="http://schemas.microsoft.com/office/drawing/2014/main" id="{5A76C67B-5186-6A4F-8CC0-6CBFEB118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F1686-2B7E-F34D-B970-CC7FA2D3BC5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0631432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Vevox basic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9/11/26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
        <p:nvSpPr>
          <p:cNvPr id="9" name="TextBox 8">
            <a:extLst>
              <a:ext uri="{FF2B5EF4-FFF2-40B4-BE49-F238E27FC236}">
                <a16:creationId xmlns:a16="http://schemas.microsoft.com/office/drawing/2014/main" id="{6348DD76-BDDF-5B79-378D-B6F17257B54B}"/>
              </a:ext>
            </a:extLst>
          </p:cNvPr>
          <p:cNvSpPr txBox="1"/>
          <p:nvPr userDrawn="1"/>
        </p:nvSpPr>
        <p:spPr>
          <a:xfrm>
            <a:off x="9982200" y="6156880"/>
            <a:ext cx="1238655" cy="548640"/>
          </a:xfrm>
          <a:prstGeom prst="rect">
            <a:avLst/>
          </a:prstGeom>
          <a:noFill/>
        </p:spPr>
        <p:txBody>
          <a:bodyPr wrap="none" rtlCol="0" anchor="ctr" anchorCtr="0">
            <a:noAutofit/>
          </a:bodyPr>
          <a:lstStyle/>
          <a:p>
            <a:pPr>
              <a:lnSpc>
                <a:spcPts val="1380"/>
              </a:lnSpc>
            </a:pPr>
            <a:r>
              <a:rPr lang="en-US" sz="1400" b="1" dirty="0">
                <a:solidFill>
                  <a:schemeClr val="bg1">
                    <a:lumMod val="50000"/>
                  </a:schemeClr>
                </a:solidFill>
              </a:rPr>
              <a:t>Scan for </a:t>
            </a:r>
            <a:br>
              <a:rPr lang="en-US" sz="1400" b="1" dirty="0">
                <a:solidFill>
                  <a:schemeClr val="bg1">
                    <a:lumMod val="50000"/>
                  </a:schemeClr>
                </a:solidFill>
              </a:rPr>
            </a:br>
            <a:r>
              <a:rPr lang="en-US" sz="1400" b="1" dirty="0">
                <a:solidFill>
                  <a:schemeClr val="bg1">
                    <a:lumMod val="50000"/>
                  </a:schemeClr>
                </a:solidFill>
              </a:rPr>
              <a:t>live polling</a:t>
            </a:r>
          </a:p>
        </p:txBody>
      </p:sp>
      <p:pic>
        <p:nvPicPr>
          <p:cNvPr id="10" name="Picture 9">
            <a:extLst>
              <a:ext uri="{FF2B5EF4-FFF2-40B4-BE49-F238E27FC236}">
                <a16:creationId xmlns:a16="http://schemas.microsoft.com/office/drawing/2014/main" id="{40A7D60C-B350-6849-6584-6997ECE74C2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433560" y="6156880"/>
            <a:ext cx="548640" cy="548640"/>
          </a:xfrm>
          <a:prstGeom prst="rect">
            <a:avLst/>
          </a:prstGeom>
        </p:spPr>
      </p:pic>
    </p:spTree>
    <p:extLst>
      <p:ext uri="{BB962C8B-B14F-4D97-AF65-F5344CB8AC3E}">
        <p14:creationId xmlns:p14="http://schemas.microsoft.com/office/powerpoint/2010/main" val="36204729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Vevox results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9/11/26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19852300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9847" y="2069902"/>
            <a:ext cx="11425767" cy="1620837"/>
          </a:xfrm>
        </p:spPr>
        <p:txBody>
          <a:bodyPr/>
          <a:lstStyle/>
          <a:p>
            <a:r>
              <a:rPr lang="en-US" dirty="0"/>
              <a:t>Click to edit Master title style</a:t>
            </a:r>
          </a:p>
        </p:txBody>
      </p:sp>
      <p:sp>
        <p:nvSpPr>
          <p:cNvPr id="3" name="Subtitle 2"/>
          <p:cNvSpPr>
            <a:spLocks noGrp="1"/>
          </p:cNvSpPr>
          <p:nvPr>
            <p:ph type="subTitle" idx="1"/>
          </p:nvPr>
        </p:nvSpPr>
        <p:spPr>
          <a:xfrm>
            <a:off x="1559496" y="4005064"/>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16691013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2286" y="1416053"/>
            <a:ext cx="10358967" cy="460523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424718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35627" y="4507115"/>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35627" y="2852936"/>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dirty="0"/>
              <a:t>Click to edit Master text styles</a:t>
            </a:r>
          </a:p>
        </p:txBody>
      </p:sp>
    </p:spTree>
    <p:extLst>
      <p:ext uri="{BB962C8B-B14F-4D97-AF65-F5344CB8AC3E}">
        <p14:creationId xmlns:p14="http://schemas.microsoft.com/office/powerpoint/2010/main" val="40886250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79916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93255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364639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22489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2847791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027756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25783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94163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40480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4686684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7836896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27904742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2003718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4212470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823C474B-B3C8-4D2B-9A58-47D3CEA19AC6}" type="datetimeFigureOut">
              <a:rPr lang="en-US" smtClean="0"/>
              <a:t>9/11/26</a:t>
            </a:fld>
            <a:endParaRPr lang="en-US"/>
          </a:p>
        </p:txBody>
      </p:sp>
      <p:sp>
        <p:nvSpPr>
          <p:cNvPr id="5" name="Footer Placeholder 4"/>
          <p:cNvSpPr>
            <a:spLocks noGrp="1"/>
          </p:cNvSpPr>
          <p:nvPr>
            <p:ph type="ftr" sz="quarter" idx="11"/>
          </p:nvPr>
        </p:nvSpPr>
        <p:spPr>
          <a:xfrm>
            <a:off x="3074202" y="6441567"/>
            <a:ext cx="6043601" cy="164148"/>
          </a:xfrm>
        </p:spPr>
        <p:txBody>
          <a:bodyPr/>
          <a:lstStyle/>
          <a:p>
            <a:endParaRPr lang="en-US"/>
          </a:p>
        </p:txBody>
      </p:sp>
      <p:sp>
        <p:nvSpPr>
          <p:cNvPr id="6" name="Slide Number Placeholder 5"/>
          <p:cNvSpPr>
            <a:spLocks noGrp="1"/>
          </p:cNvSpPr>
          <p:nvPr>
            <p:ph type="sldNum" sz="quarter" idx="12"/>
          </p:nvPr>
        </p:nvSpPr>
        <p:spPr/>
        <p:txBody>
          <a:bodyPr/>
          <a:lstStyle/>
          <a:p>
            <a:fld id="{970B1DE9-DF1E-478B-8EAC-D83EF13FF69C}" type="slidenum">
              <a:rPr lang="en-US" smtClean="0"/>
              <a:t>‹#›</a:t>
            </a:fld>
            <a:endParaRPr lang="en-US"/>
          </a:p>
        </p:txBody>
      </p:sp>
      <p:sp>
        <p:nvSpPr>
          <p:cNvPr id="7" name="Text Placeholder 6">
            <a:extLst>
              <a:ext uri="{FF2B5EF4-FFF2-40B4-BE49-F238E27FC236}">
                <a16:creationId xmlns:a16="http://schemas.microsoft.com/office/drawing/2014/main" id="{B9E66119-3E50-4912-A6A4-0A2C0585246D}"/>
              </a:ext>
            </a:extLst>
          </p:cNvPr>
          <p:cNvSpPr>
            <a:spLocks noGrp="1"/>
          </p:cNvSpPr>
          <p:nvPr>
            <p:ph type="body" sz="quarter" idx="13" hasCustomPrompt="1"/>
          </p:nvPr>
        </p:nvSpPr>
        <p:spPr>
          <a:xfrm>
            <a:off x="478368" y="5791202"/>
            <a:ext cx="4906433" cy="395817"/>
          </a:xfrm>
        </p:spPr>
        <p:txBody>
          <a:bodyPr anchor="b" anchorCtr="0"/>
          <a:lstStyle>
            <a:lvl1pPr marL="0" indent="0">
              <a:buNone/>
              <a:defRPr sz="933" b="0">
                <a:solidFill>
                  <a:schemeClr val="tx1">
                    <a:lumMod val="50000"/>
                  </a:schemeClr>
                </a:solidFill>
              </a:defRPr>
            </a:lvl1pPr>
          </a:lstStyle>
          <a:p>
            <a:pPr lvl="0"/>
            <a:r>
              <a:rPr lang="en-US" dirty="0"/>
              <a:t>Abbreviations</a:t>
            </a:r>
          </a:p>
        </p:txBody>
      </p:sp>
      <p:sp>
        <p:nvSpPr>
          <p:cNvPr id="9" name="Text Placeholder 8">
            <a:extLst>
              <a:ext uri="{FF2B5EF4-FFF2-40B4-BE49-F238E27FC236}">
                <a16:creationId xmlns:a16="http://schemas.microsoft.com/office/drawing/2014/main" id="{B2D06BD1-1203-411A-80B7-868D8D7562B1}"/>
              </a:ext>
            </a:extLst>
          </p:cNvPr>
          <p:cNvSpPr>
            <a:spLocks noGrp="1"/>
          </p:cNvSpPr>
          <p:nvPr>
            <p:ph type="body" sz="quarter" idx="14" hasCustomPrompt="1"/>
          </p:nvPr>
        </p:nvSpPr>
        <p:spPr>
          <a:xfrm>
            <a:off x="6826676" y="5801362"/>
            <a:ext cx="4906433" cy="395817"/>
          </a:xfrm>
        </p:spPr>
        <p:txBody>
          <a:bodyPr anchor="b" anchorCtr="0"/>
          <a:lstStyle>
            <a:lvl1pPr marL="0" indent="0" algn="r">
              <a:buNone/>
              <a:defRPr sz="933" b="0">
                <a:solidFill>
                  <a:schemeClr val="tx1">
                    <a:lumMod val="50000"/>
                  </a:schemeClr>
                </a:solidFill>
              </a:defRPr>
            </a:lvl1pPr>
          </a:lstStyle>
          <a:p>
            <a:pPr lvl="0"/>
            <a:r>
              <a:rPr lang="en-US" dirty="0"/>
              <a:t>References</a:t>
            </a:r>
          </a:p>
        </p:txBody>
      </p:sp>
    </p:spTree>
    <p:custDataLst>
      <p:tags r:id="rId1"/>
    </p:custDataLst>
    <p:extLst>
      <p:ext uri="{BB962C8B-B14F-4D97-AF65-F5344CB8AC3E}">
        <p14:creationId xmlns:p14="http://schemas.microsoft.com/office/powerpoint/2010/main" val="34715281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8818007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NEW 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2"/>
          </p:nvPr>
        </p:nvSpPr>
        <p:spPr>
          <a:xfrm>
            <a:off x="630769" y="6631088"/>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3"/>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96EC0D8-CF13-B54F-AABB-1280F8E58F14}" type="slidenum">
              <a:rPr lang="en-GB">
                <a:cs typeface="ＭＳ Ｐゴシック"/>
              </a:rPr>
              <a:pPr>
                <a:defRPr/>
              </a:pPr>
              <a:t>‹#›</a:t>
            </a:fld>
            <a:endParaRPr lang="en-GB">
              <a:cs typeface="ＭＳ Ｐゴシック"/>
            </a:endParaRPr>
          </a:p>
        </p:txBody>
      </p:sp>
    </p:spTree>
    <p:extLst>
      <p:ext uri="{BB962C8B-B14F-4D97-AF65-F5344CB8AC3E}">
        <p14:creationId xmlns:p14="http://schemas.microsoft.com/office/powerpoint/2010/main" val="1206541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NEW 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2"/>
          </p:nvPr>
        </p:nvSpPr>
        <p:spPr>
          <a:xfrm>
            <a:off x="630769" y="6631088"/>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3"/>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2E99AA7-133A-E54F-B877-701653B6C8EF}" type="slidenum">
              <a:rPr lang="en-GB"/>
              <a:pPr>
                <a:defRPr/>
              </a:pPr>
              <a:t>‹#›</a:t>
            </a:fld>
            <a:endParaRPr lang="en-GB"/>
          </a:p>
        </p:txBody>
      </p:sp>
    </p:spTree>
    <p:extLst>
      <p:ext uri="{BB962C8B-B14F-4D97-AF65-F5344CB8AC3E}">
        <p14:creationId xmlns:p14="http://schemas.microsoft.com/office/powerpoint/2010/main" val="20229529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Text Placeholder 4"/>
          <p:cNvSpPr>
            <a:spLocks noGrp="1"/>
          </p:cNvSpPr>
          <p:nvPr>
            <p:ph type="body" sz="quarter" idx="10"/>
          </p:nvPr>
        </p:nvSpPr>
        <p:spPr>
          <a:xfrm>
            <a:off x="609600" y="6210780"/>
            <a:ext cx="5488517" cy="447993"/>
          </a:xfrm>
        </p:spPr>
        <p:txBody>
          <a:bodyPr anchor="b"/>
          <a:lstStyle>
            <a:lvl1pPr marL="0" indent="0">
              <a:spcAft>
                <a:spcPts val="0"/>
              </a:spcAft>
              <a:buNone/>
              <a:defRPr sz="1200"/>
            </a:lvl1pPr>
            <a:lvl2pPr marL="376244" indent="0">
              <a:buNone/>
              <a:defRPr/>
            </a:lvl2pPr>
            <a:lvl3pPr marL="722324" indent="0">
              <a:buNone/>
              <a:defRPr/>
            </a:lvl3pPr>
            <a:lvl4pPr marL="995380" indent="0">
              <a:buNone/>
              <a:defRPr/>
            </a:lvl4pPr>
            <a:lvl5pPr marL="1395435" indent="0">
              <a:buFont typeface="Arial" pitchFamily="34" charset="0"/>
              <a:buNone/>
              <a:defRPr/>
            </a:lvl5pPr>
          </a:lstStyle>
          <a:p>
            <a:pPr lvl="0"/>
            <a:r>
              <a:rPr lang="en-US" dirty="0"/>
              <a:t>Click to edit Master text styles</a:t>
            </a:r>
            <a:endParaRPr lang="en-GB" dirty="0"/>
          </a:p>
        </p:txBody>
      </p:sp>
      <p:sp>
        <p:nvSpPr>
          <p:cNvPr id="5" name="Text Placeholder 4"/>
          <p:cNvSpPr>
            <a:spLocks noGrp="1"/>
          </p:cNvSpPr>
          <p:nvPr>
            <p:ph type="body" sz="quarter" idx="11"/>
          </p:nvPr>
        </p:nvSpPr>
        <p:spPr>
          <a:xfrm>
            <a:off x="6098118" y="6210780"/>
            <a:ext cx="5488517" cy="447993"/>
          </a:xfrm>
        </p:spPr>
        <p:txBody>
          <a:bodyPr anchor="b"/>
          <a:lstStyle>
            <a:lvl1pPr marL="0" indent="0" algn="r">
              <a:spcAft>
                <a:spcPts val="0"/>
              </a:spcAft>
              <a:buNone/>
              <a:defRPr sz="1200"/>
            </a:lvl1pPr>
            <a:lvl2pPr marL="376244" indent="0">
              <a:buNone/>
              <a:defRPr/>
            </a:lvl2pPr>
            <a:lvl3pPr marL="722324" indent="0">
              <a:buNone/>
              <a:defRPr/>
            </a:lvl3pPr>
            <a:lvl4pPr marL="995380" indent="0">
              <a:buNone/>
              <a:defRPr/>
            </a:lvl4pPr>
            <a:lvl5pPr marL="1395435" indent="0">
              <a:buFont typeface="Arial" pitchFamily="34" charset="0"/>
              <a:buNone/>
              <a:defRPr/>
            </a:lvl5pPr>
          </a:lstStyle>
          <a:p>
            <a:pPr lvl="0"/>
            <a:r>
              <a:rPr lang="en-US" dirty="0"/>
              <a:t>Click to edit Master text styles</a:t>
            </a:r>
            <a:endParaRPr lang="en-GB" dirty="0"/>
          </a:p>
        </p:txBody>
      </p:sp>
    </p:spTree>
    <p:extLst>
      <p:ext uri="{BB962C8B-B14F-4D97-AF65-F5344CB8AC3E}">
        <p14:creationId xmlns:p14="http://schemas.microsoft.com/office/powerpoint/2010/main" val="6409546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4_NEW Title Only">
    <p:spTree>
      <p:nvGrpSpPr>
        <p:cNvPr id="1" name=""/>
        <p:cNvGrpSpPr/>
        <p:nvPr/>
      </p:nvGrpSpPr>
      <p:grpSpPr>
        <a:xfrm>
          <a:off x="0" y="0"/>
          <a:ext cx="0" cy="0"/>
          <a:chOff x="0" y="0"/>
          <a:chExt cx="0" cy="0"/>
        </a:xfrm>
      </p:grpSpPr>
      <p:sp>
        <p:nvSpPr>
          <p:cNvPr id="4" name="Title 3"/>
          <p:cNvSpPr>
            <a:spLocks noGrp="1"/>
          </p:cNvSpPr>
          <p:nvPr>
            <p:ph type="title"/>
          </p:nvPr>
        </p:nvSpPr>
        <p:spPr>
          <a:xfrm>
            <a:off x="609600" y="0"/>
            <a:ext cx="10972800" cy="1143000"/>
          </a:xfrm>
        </p:spPr>
        <p:txBody>
          <a:bodyPr/>
          <a:lstStyle/>
          <a:p>
            <a:r>
              <a:rPr lang="en-US" dirty="0"/>
              <a:t>Click to edit Master title style</a:t>
            </a:r>
            <a:endParaRPr lang="en-GB" dirty="0"/>
          </a:p>
        </p:txBody>
      </p:sp>
      <p:sp>
        <p:nvSpPr>
          <p:cNvPr id="7" name="Text Placeholder 6"/>
          <p:cNvSpPr>
            <a:spLocks noGrp="1"/>
          </p:cNvSpPr>
          <p:nvPr>
            <p:ph type="body" sz="quarter" idx="12"/>
          </p:nvPr>
        </p:nvSpPr>
        <p:spPr>
          <a:xfrm>
            <a:off x="630767" y="6631087"/>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1"/>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96EC0D8-CF13-B54F-AABB-1280F8E58F14}" type="slidenum">
              <a:rPr lang="en-GB"/>
              <a:pPr>
                <a:defRPr/>
              </a:pPr>
              <a:t>‹#›</a:t>
            </a:fld>
            <a:endParaRPr lang="en-GB"/>
          </a:p>
        </p:txBody>
      </p:sp>
    </p:spTree>
    <p:extLst>
      <p:ext uri="{BB962C8B-B14F-4D97-AF65-F5344CB8AC3E}">
        <p14:creationId xmlns:p14="http://schemas.microsoft.com/office/powerpoint/2010/main" val="12934554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7485" y="115889"/>
            <a:ext cx="10991849" cy="779671"/>
          </a:xfrm>
        </p:spPr>
        <p:txBody>
          <a:bodyPr>
            <a:normAutofit/>
          </a:bodyPr>
          <a:lstStyle>
            <a:lvl1pPr algn="l">
              <a:defRPr sz="2800" b="1" i="0">
                <a:solidFill>
                  <a:srgbClr val="064F59"/>
                </a:solidFill>
                <a:latin typeface="Arial"/>
              </a:defRPr>
            </a:lvl1pPr>
          </a:lstStyle>
          <a:p>
            <a:r>
              <a:rPr lang="en-US" dirty="0"/>
              <a:t>Click to edit Master title style</a:t>
            </a:r>
          </a:p>
        </p:txBody>
      </p:sp>
      <p:sp>
        <p:nvSpPr>
          <p:cNvPr id="3" name="Content Placeholder 2"/>
          <p:cNvSpPr>
            <a:spLocks noGrp="1"/>
          </p:cNvSpPr>
          <p:nvPr>
            <p:ph idx="1"/>
          </p:nvPr>
        </p:nvSpPr>
        <p:spPr>
          <a:xfrm>
            <a:off x="617284" y="1376989"/>
            <a:ext cx="10972800" cy="4525963"/>
          </a:xfrm>
        </p:spPr>
        <p:txBody>
          <a:bodyPr lIns="0" rtlCol="0">
            <a:normAutofit/>
          </a:bodyPr>
          <a:lstStyle>
            <a:lvl1pPr>
              <a:defRPr lang="en-US" sz="2100" dirty="0" smtClean="0"/>
            </a:lvl1pPr>
            <a:lvl2pPr>
              <a:defRPr lang="en-US" sz="2000" dirty="0" smtClean="0"/>
            </a:lvl2pPr>
            <a:lvl3pPr>
              <a:defRPr lang="en-US" sz="2000" dirty="0" smtClean="0"/>
            </a:lvl3pPr>
            <a:lvl4pPr>
              <a:defRPr lang="en-US" dirty="0" smtClean="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1"/>
          <p:cNvSpPr>
            <a:spLocks noGrp="1"/>
          </p:cNvSpPr>
          <p:nvPr>
            <p:ph type="body" sz="quarter" idx="10"/>
          </p:nvPr>
        </p:nvSpPr>
        <p:spPr>
          <a:xfrm>
            <a:off x="615951" y="6289940"/>
            <a:ext cx="10993967" cy="463313"/>
          </a:xfrm>
        </p:spPr>
        <p:txBody>
          <a:bodyPr lIns="0" tIns="0" rIns="0" bIns="0" anchor="b">
            <a:noAutofit/>
          </a:bodyPr>
          <a:lstStyle>
            <a:lvl1pPr marL="0" indent="0">
              <a:lnSpc>
                <a:spcPct val="100000"/>
              </a:lnSpc>
              <a:spcBef>
                <a:spcPts val="200"/>
              </a:spcBef>
              <a:buNone/>
              <a:defRPr sz="1000" b="0">
                <a:solidFill>
                  <a:srgbClr val="064F59"/>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dirty="0"/>
              <a:t>Click to edit Master text styles</a:t>
            </a:r>
          </a:p>
        </p:txBody>
      </p:sp>
      <p:sp>
        <p:nvSpPr>
          <p:cNvPr id="5" name="Slide Number Placeholder 5"/>
          <p:cNvSpPr>
            <a:spLocks noGrp="1"/>
          </p:cNvSpPr>
          <p:nvPr>
            <p:ph type="sldNum" sz="quarter" idx="11"/>
          </p:nvPr>
        </p:nvSpPr>
        <p:spPr>
          <a:xfrm>
            <a:off x="9012767" y="6491289"/>
            <a:ext cx="2844800" cy="365125"/>
          </a:xfrm>
          <a:prstGeom prst="rect">
            <a:avLst/>
          </a:prstGeom>
        </p:spPr>
        <p:txBody>
          <a:bodyPr/>
          <a:lstStyle>
            <a:lvl1pPr>
              <a:defRPr sz="1100" b="0" i="0">
                <a:solidFill>
                  <a:srgbClr val="064F59"/>
                </a:solidFill>
                <a:latin typeface="Arial"/>
                <a:cs typeface="Arial"/>
              </a:defRPr>
            </a:lvl1pPr>
          </a:lstStyle>
          <a:p>
            <a:pPr>
              <a:defRPr/>
            </a:pPr>
            <a:fld id="{865B40A2-B197-3B46-BE14-65D655D54854}" type="slidenum">
              <a:rPr lang="en-US"/>
              <a:pPr>
                <a:defRPr/>
              </a:pPr>
              <a:t>‹#›</a:t>
            </a:fld>
            <a:endParaRPr lang="en-US" dirty="0"/>
          </a:p>
        </p:txBody>
      </p:sp>
      <p:sp>
        <p:nvSpPr>
          <p:cNvPr id="6" name="Footer Placeholder 7"/>
          <p:cNvSpPr>
            <a:spLocks noGrp="1"/>
          </p:cNvSpPr>
          <p:nvPr>
            <p:ph type="ftr" sz="quarter" idx="12"/>
          </p:nvPr>
        </p:nvSpPr>
        <p:spPr>
          <a:xfrm>
            <a:off x="4165600" y="6356351"/>
            <a:ext cx="3860800" cy="365125"/>
          </a:xfrm>
          <a:prstGeom prst="rect">
            <a:avLst/>
          </a:prstGeom>
        </p:spPr>
        <p:txBody>
          <a:bodyPr/>
          <a:lstStyle>
            <a:lvl1pPr>
              <a:defRPr>
                <a:solidFill>
                  <a:srgbClr val="064F59">
                    <a:tint val="75000"/>
                  </a:srgbClr>
                </a:solidFill>
              </a:defRPr>
            </a:lvl1pPr>
          </a:lstStyle>
          <a:p>
            <a:pPr>
              <a:defRPr/>
            </a:pPr>
            <a:endParaRPr lang="en-US"/>
          </a:p>
        </p:txBody>
      </p:sp>
    </p:spTree>
    <p:extLst>
      <p:ext uri="{BB962C8B-B14F-4D97-AF65-F5344CB8AC3E}">
        <p14:creationId xmlns:p14="http://schemas.microsoft.com/office/powerpoint/2010/main" val="197839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46216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Disclaimer"/>
          <p:cNvSpPr txBox="1"/>
          <p:nvPr/>
        </p:nvSpPr>
        <p:spPr>
          <a:xfrm>
            <a:off x="0" y="6511546"/>
            <a:ext cx="12192152" cy="346701"/>
          </a:xfrm>
          <a:prstGeom prst="rect">
            <a:avLst/>
          </a:prstGeom>
          <a:noFill/>
        </p:spPr>
        <p:txBody>
          <a:bodyPr lIns="43404" tIns="21702" rIns="43404" bIns="21702" anchor="ctr"/>
          <a:lstStyle/>
          <a:p>
            <a:pPr algn="ctr"/>
            <a:r>
              <a:rPr lang="en-US" sz="1139" dirty="0">
                <a:solidFill>
                  <a:srgbClr val="000000"/>
                </a:solidFill>
              </a:rPr>
              <a:t>Content of this presentation is the property of the author, licensed by ASCO. Permission required for reuse.</a:t>
            </a:r>
          </a:p>
        </p:txBody>
      </p:sp>
    </p:spTree>
    <p:extLst>
      <p:ext uri="{BB962C8B-B14F-4D97-AF65-F5344CB8AC3E}">
        <p14:creationId xmlns:p14="http://schemas.microsoft.com/office/powerpoint/2010/main" val="215767943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ABA06-FC7A-8A21-B945-20122C15A1BF}"/>
              </a:ext>
            </a:extLst>
          </p:cNvPr>
          <p:cNvSpPr>
            <a:spLocks noGrp="1"/>
          </p:cNvSpPr>
          <p:nvPr>
            <p:ph type="title"/>
          </p:nvPr>
        </p:nvSpPr>
        <p:spPr>
          <a:xfrm>
            <a:off x="419046" y="173315"/>
            <a:ext cx="5257115" cy="629209"/>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9CE38B2C-0B16-B87C-A98D-60F446A8571B}"/>
              </a:ext>
            </a:extLst>
          </p:cNvPr>
          <p:cNvSpPr>
            <a:spLocks noGrp="1"/>
          </p:cNvSpPr>
          <p:nvPr>
            <p:ph idx="1"/>
          </p:nvPr>
        </p:nvSpPr>
        <p:spPr>
          <a:xfrm>
            <a:off x="419046" y="866575"/>
            <a:ext cx="5257115" cy="20654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C9C30A-D565-5438-2ADC-453AE8EADB03}"/>
              </a:ext>
            </a:extLst>
          </p:cNvPr>
          <p:cNvSpPr>
            <a:spLocks noGrp="1"/>
          </p:cNvSpPr>
          <p:nvPr>
            <p:ph type="dt" sz="half" idx="10"/>
          </p:nvPr>
        </p:nvSpPr>
        <p:spPr>
          <a:xfrm>
            <a:off x="419046" y="3017189"/>
            <a:ext cx="1371421" cy="173315"/>
          </a:xfrm>
          <a:prstGeom prst="rect">
            <a:avLst/>
          </a:prstGeom>
        </p:spPr>
        <p:txBody>
          <a:bodyPr/>
          <a:lstStyle/>
          <a:p>
            <a:fld id="{5A826F52-62F3-47BE-ACB1-2359D90FA2E5}" type="datetimeFigureOut">
              <a:rPr lang="en-US" smtClean="0"/>
              <a:t>9/11/26</a:t>
            </a:fld>
            <a:endParaRPr lang="en-US"/>
          </a:p>
        </p:txBody>
      </p:sp>
      <p:sp>
        <p:nvSpPr>
          <p:cNvPr id="5" name="Footer Placeholder 4">
            <a:extLst>
              <a:ext uri="{FF2B5EF4-FFF2-40B4-BE49-F238E27FC236}">
                <a16:creationId xmlns:a16="http://schemas.microsoft.com/office/drawing/2014/main" id="{33D51799-8757-9F5D-BA83-E84BC6C05545}"/>
              </a:ext>
            </a:extLst>
          </p:cNvPr>
          <p:cNvSpPr>
            <a:spLocks noGrp="1"/>
          </p:cNvSpPr>
          <p:nvPr>
            <p:ph type="ftr" sz="quarter" idx="11"/>
          </p:nvPr>
        </p:nvSpPr>
        <p:spPr>
          <a:xfrm>
            <a:off x="2019037" y="3017189"/>
            <a:ext cx="2057132" cy="17331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140E11C-89FC-856A-667A-5239B8D6FD16}"/>
              </a:ext>
            </a:extLst>
          </p:cNvPr>
          <p:cNvSpPr>
            <a:spLocks noGrp="1"/>
          </p:cNvSpPr>
          <p:nvPr>
            <p:ph type="sldNum" sz="quarter" idx="12"/>
          </p:nvPr>
        </p:nvSpPr>
        <p:spPr>
          <a:xfrm>
            <a:off x="4304740" y="3017189"/>
            <a:ext cx="1371421" cy="173315"/>
          </a:xfrm>
          <a:prstGeom prst="rect">
            <a:avLst/>
          </a:prstGeom>
        </p:spPr>
        <p:txBody>
          <a:bodyPr/>
          <a:lstStyle/>
          <a:p>
            <a:fld id="{EBB5F503-FFF2-4499-BA53-36959D0B4404}" type="slidenum">
              <a:rPr lang="en-US" smtClean="0"/>
              <a:t>‹#›</a:t>
            </a:fld>
            <a:endParaRPr lang="en-US"/>
          </a:p>
        </p:txBody>
      </p:sp>
    </p:spTree>
    <p:extLst>
      <p:ext uri="{BB962C8B-B14F-4D97-AF65-F5344CB8AC3E}">
        <p14:creationId xmlns:p14="http://schemas.microsoft.com/office/powerpoint/2010/main" val="364581873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A8982-C57F-3D86-6161-C84794FFEEDE}"/>
              </a:ext>
            </a:extLst>
          </p:cNvPr>
          <p:cNvSpPr>
            <a:spLocks noGrp="1"/>
          </p:cNvSpPr>
          <p:nvPr>
            <p:ph type="title"/>
          </p:nvPr>
        </p:nvSpPr>
        <p:spPr>
          <a:xfrm>
            <a:off x="415871" y="811567"/>
            <a:ext cx="5257115" cy="1354118"/>
          </a:xfrm>
          <a:prstGeom prst="rect">
            <a:avLst/>
          </a:prstGeom>
        </p:spPr>
        <p:txBody>
          <a:bodyPr anchor="b"/>
          <a:lstStyle>
            <a:lvl1pPr>
              <a:defRPr sz="2848"/>
            </a:lvl1pPr>
          </a:lstStyle>
          <a:p>
            <a:r>
              <a:rPr lang="en-US"/>
              <a:t>Click to edit Master title style</a:t>
            </a:r>
          </a:p>
        </p:txBody>
      </p:sp>
      <p:sp>
        <p:nvSpPr>
          <p:cNvPr id="3" name="Text Placeholder 2">
            <a:extLst>
              <a:ext uri="{FF2B5EF4-FFF2-40B4-BE49-F238E27FC236}">
                <a16:creationId xmlns:a16="http://schemas.microsoft.com/office/drawing/2014/main" id="{5F31077A-CB68-6715-750D-D00F397A9F54}"/>
              </a:ext>
            </a:extLst>
          </p:cNvPr>
          <p:cNvSpPr>
            <a:spLocks noGrp="1"/>
          </p:cNvSpPr>
          <p:nvPr>
            <p:ph type="body" idx="1"/>
          </p:nvPr>
        </p:nvSpPr>
        <p:spPr>
          <a:xfrm>
            <a:off x="415871" y="2178495"/>
            <a:ext cx="5257115" cy="712098"/>
          </a:xfrm>
          <a:prstGeom prst="rect">
            <a:avLst/>
          </a:prstGeom>
        </p:spPr>
        <p:txBody>
          <a:bodyPr/>
          <a:lstStyle>
            <a:lvl1pPr marL="0" indent="0">
              <a:buNone/>
              <a:defRPr sz="1139">
                <a:solidFill>
                  <a:schemeClr val="tx1">
                    <a:tint val="82000"/>
                  </a:schemeClr>
                </a:solidFill>
              </a:defRPr>
            </a:lvl1pPr>
            <a:lvl2pPr marL="217033" indent="0">
              <a:buNone/>
              <a:defRPr sz="949">
                <a:solidFill>
                  <a:schemeClr val="tx1">
                    <a:tint val="82000"/>
                  </a:schemeClr>
                </a:solidFill>
              </a:defRPr>
            </a:lvl2pPr>
            <a:lvl3pPr marL="434066" indent="0">
              <a:buNone/>
              <a:defRPr sz="854">
                <a:solidFill>
                  <a:schemeClr val="tx1">
                    <a:tint val="82000"/>
                  </a:schemeClr>
                </a:solidFill>
              </a:defRPr>
            </a:lvl3pPr>
            <a:lvl4pPr marL="651099" indent="0">
              <a:buNone/>
              <a:defRPr sz="760">
                <a:solidFill>
                  <a:schemeClr val="tx1">
                    <a:tint val="82000"/>
                  </a:schemeClr>
                </a:solidFill>
              </a:defRPr>
            </a:lvl4pPr>
            <a:lvl5pPr marL="868131" indent="0">
              <a:buNone/>
              <a:defRPr sz="760">
                <a:solidFill>
                  <a:schemeClr val="tx1">
                    <a:tint val="82000"/>
                  </a:schemeClr>
                </a:solidFill>
              </a:defRPr>
            </a:lvl5pPr>
            <a:lvl6pPr marL="1085164" indent="0">
              <a:buNone/>
              <a:defRPr sz="760">
                <a:solidFill>
                  <a:schemeClr val="tx1">
                    <a:tint val="82000"/>
                  </a:schemeClr>
                </a:solidFill>
              </a:defRPr>
            </a:lvl6pPr>
            <a:lvl7pPr marL="1302197" indent="0">
              <a:buNone/>
              <a:defRPr sz="760">
                <a:solidFill>
                  <a:schemeClr val="tx1">
                    <a:tint val="82000"/>
                  </a:schemeClr>
                </a:solidFill>
              </a:defRPr>
            </a:lvl7pPr>
            <a:lvl8pPr marL="1519230" indent="0">
              <a:buNone/>
              <a:defRPr sz="760">
                <a:solidFill>
                  <a:schemeClr val="tx1">
                    <a:tint val="82000"/>
                  </a:schemeClr>
                </a:solidFill>
              </a:defRPr>
            </a:lvl8pPr>
            <a:lvl9pPr marL="1736263" indent="0">
              <a:buNone/>
              <a:defRPr sz="76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3AA693-4DE6-3511-7C78-D2206D6EF248}"/>
              </a:ext>
            </a:extLst>
          </p:cNvPr>
          <p:cNvSpPr>
            <a:spLocks noGrp="1"/>
          </p:cNvSpPr>
          <p:nvPr>
            <p:ph type="dt" sz="half" idx="10"/>
          </p:nvPr>
        </p:nvSpPr>
        <p:spPr>
          <a:xfrm>
            <a:off x="419046" y="3017189"/>
            <a:ext cx="1371421" cy="173315"/>
          </a:xfrm>
          <a:prstGeom prst="rect">
            <a:avLst/>
          </a:prstGeom>
        </p:spPr>
        <p:txBody>
          <a:bodyPr/>
          <a:lstStyle/>
          <a:p>
            <a:fld id="{5A826F52-62F3-47BE-ACB1-2359D90FA2E5}" type="datetimeFigureOut">
              <a:rPr lang="en-US" smtClean="0"/>
              <a:t>9/11/26</a:t>
            </a:fld>
            <a:endParaRPr lang="en-US"/>
          </a:p>
        </p:txBody>
      </p:sp>
      <p:sp>
        <p:nvSpPr>
          <p:cNvPr id="5" name="Footer Placeholder 4">
            <a:extLst>
              <a:ext uri="{FF2B5EF4-FFF2-40B4-BE49-F238E27FC236}">
                <a16:creationId xmlns:a16="http://schemas.microsoft.com/office/drawing/2014/main" id="{C5E24C1A-C96F-8EA7-9532-FF0B4BD7BB53}"/>
              </a:ext>
            </a:extLst>
          </p:cNvPr>
          <p:cNvSpPr>
            <a:spLocks noGrp="1"/>
          </p:cNvSpPr>
          <p:nvPr>
            <p:ph type="ftr" sz="quarter" idx="11"/>
          </p:nvPr>
        </p:nvSpPr>
        <p:spPr>
          <a:xfrm>
            <a:off x="2019037" y="3017189"/>
            <a:ext cx="2057132" cy="17331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720D897-8101-3CDC-0A5F-936A9616DADA}"/>
              </a:ext>
            </a:extLst>
          </p:cNvPr>
          <p:cNvSpPr>
            <a:spLocks noGrp="1"/>
          </p:cNvSpPr>
          <p:nvPr>
            <p:ph type="sldNum" sz="quarter" idx="12"/>
          </p:nvPr>
        </p:nvSpPr>
        <p:spPr>
          <a:xfrm>
            <a:off x="4304740" y="3017189"/>
            <a:ext cx="1371421" cy="173315"/>
          </a:xfrm>
          <a:prstGeom prst="rect">
            <a:avLst/>
          </a:prstGeom>
        </p:spPr>
        <p:txBody>
          <a:bodyPr/>
          <a:lstStyle/>
          <a:p>
            <a:fld id="{EBB5F503-FFF2-4499-BA53-36959D0B4404}" type="slidenum">
              <a:rPr lang="en-US" smtClean="0"/>
              <a:t>‹#›</a:t>
            </a:fld>
            <a:endParaRPr lang="en-US"/>
          </a:p>
        </p:txBody>
      </p:sp>
    </p:spTree>
    <p:extLst>
      <p:ext uri="{BB962C8B-B14F-4D97-AF65-F5344CB8AC3E}">
        <p14:creationId xmlns:p14="http://schemas.microsoft.com/office/powerpoint/2010/main" val="244042856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44282-F141-9AB5-87B6-4E01984924EB}"/>
              </a:ext>
            </a:extLst>
          </p:cNvPr>
          <p:cNvSpPr>
            <a:spLocks noGrp="1"/>
          </p:cNvSpPr>
          <p:nvPr>
            <p:ph type="title"/>
          </p:nvPr>
        </p:nvSpPr>
        <p:spPr>
          <a:xfrm>
            <a:off x="419046" y="173315"/>
            <a:ext cx="5257115" cy="629209"/>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BBA65B6-5F0A-D7E6-6E9A-BDF276F5A05D}"/>
              </a:ext>
            </a:extLst>
          </p:cNvPr>
          <p:cNvSpPr>
            <a:spLocks noGrp="1"/>
          </p:cNvSpPr>
          <p:nvPr>
            <p:ph sz="half" idx="1"/>
          </p:nvPr>
        </p:nvSpPr>
        <p:spPr>
          <a:xfrm>
            <a:off x="419045" y="866575"/>
            <a:ext cx="2590463" cy="20654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E68F23B-4A53-EFB4-4F79-E84E543BECAF}"/>
              </a:ext>
            </a:extLst>
          </p:cNvPr>
          <p:cNvSpPr>
            <a:spLocks noGrp="1"/>
          </p:cNvSpPr>
          <p:nvPr>
            <p:ph sz="half" idx="2"/>
          </p:nvPr>
        </p:nvSpPr>
        <p:spPr>
          <a:xfrm>
            <a:off x="3085698" y="866575"/>
            <a:ext cx="2590463" cy="20654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DB9CE2-DE9B-3ED7-08F6-8A1E7A29487D}"/>
              </a:ext>
            </a:extLst>
          </p:cNvPr>
          <p:cNvSpPr>
            <a:spLocks noGrp="1"/>
          </p:cNvSpPr>
          <p:nvPr>
            <p:ph type="dt" sz="half" idx="10"/>
          </p:nvPr>
        </p:nvSpPr>
        <p:spPr>
          <a:xfrm>
            <a:off x="419046" y="3017189"/>
            <a:ext cx="1371421" cy="173315"/>
          </a:xfrm>
          <a:prstGeom prst="rect">
            <a:avLst/>
          </a:prstGeom>
        </p:spPr>
        <p:txBody>
          <a:bodyPr/>
          <a:lstStyle/>
          <a:p>
            <a:fld id="{5A826F52-62F3-47BE-ACB1-2359D90FA2E5}" type="datetimeFigureOut">
              <a:rPr lang="en-US" smtClean="0"/>
              <a:t>9/11/26</a:t>
            </a:fld>
            <a:endParaRPr lang="en-US"/>
          </a:p>
        </p:txBody>
      </p:sp>
      <p:sp>
        <p:nvSpPr>
          <p:cNvPr id="6" name="Footer Placeholder 5">
            <a:extLst>
              <a:ext uri="{FF2B5EF4-FFF2-40B4-BE49-F238E27FC236}">
                <a16:creationId xmlns:a16="http://schemas.microsoft.com/office/drawing/2014/main" id="{9420BD86-6F20-9CBC-AAEE-FD077C274F1E}"/>
              </a:ext>
            </a:extLst>
          </p:cNvPr>
          <p:cNvSpPr>
            <a:spLocks noGrp="1"/>
          </p:cNvSpPr>
          <p:nvPr>
            <p:ph type="ftr" sz="quarter" idx="11"/>
          </p:nvPr>
        </p:nvSpPr>
        <p:spPr>
          <a:xfrm>
            <a:off x="2019037" y="3017189"/>
            <a:ext cx="2057132" cy="17331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8479837-EAEF-0FD2-926C-288E334E233B}"/>
              </a:ext>
            </a:extLst>
          </p:cNvPr>
          <p:cNvSpPr>
            <a:spLocks noGrp="1"/>
          </p:cNvSpPr>
          <p:nvPr>
            <p:ph type="sldNum" sz="quarter" idx="12"/>
          </p:nvPr>
        </p:nvSpPr>
        <p:spPr>
          <a:xfrm>
            <a:off x="4304740" y="3017189"/>
            <a:ext cx="1371421" cy="173315"/>
          </a:xfrm>
          <a:prstGeom prst="rect">
            <a:avLst/>
          </a:prstGeom>
        </p:spPr>
        <p:txBody>
          <a:bodyPr/>
          <a:lstStyle/>
          <a:p>
            <a:fld id="{EBB5F503-FFF2-4499-BA53-36959D0B4404}" type="slidenum">
              <a:rPr lang="en-US" smtClean="0"/>
              <a:t>‹#›</a:t>
            </a:fld>
            <a:endParaRPr lang="en-US"/>
          </a:p>
        </p:txBody>
      </p:sp>
    </p:spTree>
    <p:extLst>
      <p:ext uri="{BB962C8B-B14F-4D97-AF65-F5344CB8AC3E}">
        <p14:creationId xmlns:p14="http://schemas.microsoft.com/office/powerpoint/2010/main" val="229142920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947C5-3794-BC09-9AFA-31F9300EF90F}"/>
              </a:ext>
            </a:extLst>
          </p:cNvPr>
          <p:cNvSpPr>
            <a:spLocks noGrp="1"/>
          </p:cNvSpPr>
          <p:nvPr>
            <p:ph type="title"/>
          </p:nvPr>
        </p:nvSpPr>
        <p:spPr>
          <a:xfrm>
            <a:off x="419840" y="173315"/>
            <a:ext cx="5257115" cy="629209"/>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12C8755-3E0D-0421-5876-3FB418D38617}"/>
              </a:ext>
            </a:extLst>
          </p:cNvPr>
          <p:cNvSpPr>
            <a:spLocks noGrp="1"/>
          </p:cNvSpPr>
          <p:nvPr>
            <p:ph type="body" idx="1"/>
          </p:nvPr>
        </p:nvSpPr>
        <p:spPr>
          <a:xfrm>
            <a:off x="419839" y="798003"/>
            <a:ext cx="2578558" cy="391089"/>
          </a:xfrm>
          <a:prstGeom prst="rect">
            <a:avLst/>
          </a:prstGeom>
        </p:spPr>
        <p:txBody>
          <a:bodyPr anchor="b"/>
          <a:lstStyle>
            <a:lvl1pPr marL="0" indent="0">
              <a:buNone/>
              <a:defRPr sz="1139" b="1"/>
            </a:lvl1pPr>
            <a:lvl2pPr marL="217033" indent="0">
              <a:buNone/>
              <a:defRPr sz="949" b="1"/>
            </a:lvl2pPr>
            <a:lvl3pPr marL="434066" indent="0">
              <a:buNone/>
              <a:defRPr sz="854" b="1"/>
            </a:lvl3pPr>
            <a:lvl4pPr marL="651099" indent="0">
              <a:buNone/>
              <a:defRPr sz="760" b="1"/>
            </a:lvl4pPr>
            <a:lvl5pPr marL="868131" indent="0">
              <a:buNone/>
              <a:defRPr sz="760" b="1"/>
            </a:lvl5pPr>
            <a:lvl6pPr marL="1085164" indent="0">
              <a:buNone/>
              <a:defRPr sz="760" b="1"/>
            </a:lvl6pPr>
            <a:lvl7pPr marL="1302197" indent="0">
              <a:buNone/>
              <a:defRPr sz="760" b="1"/>
            </a:lvl7pPr>
            <a:lvl8pPr marL="1519230" indent="0">
              <a:buNone/>
              <a:defRPr sz="760" b="1"/>
            </a:lvl8pPr>
            <a:lvl9pPr marL="1736263" indent="0">
              <a:buNone/>
              <a:defRPr sz="760" b="1"/>
            </a:lvl9pPr>
          </a:lstStyle>
          <a:p>
            <a:pPr lvl="0"/>
            <a:r>
              <a:rPr lang="en-US"/>
              <a:t>Click to edit Master text styles</a:t>
            </a:r>
          </a:p>
        </p:txBody>
      </p:sp>
      <p:sp>
        <p:nvSpPr>
          <p:cNvPr id="4" name="Content Placeholder 3">
            <a:extLst>
              <a:ext uri="{FF2B5EF4-FFF2-40B4-BE49-F238E27FC236}">
                <a16:creationId xmlns:a16="http://schemas.microsoft.com/office/drawing/2014/main" id="{1506600D-6521-1B5E-80A5-20706A25E9ED}"/>
              </a:ext>
            </a:extLst>
          </p:cNvPr>
          <p:cNvSpPr>
            <a:spLocks noGrp="1"/>
          </p:cNvSpPr>
          <p:nvPr>
            <p:ph sz="half" idx="2"/>
          </p:nvPr>
        </p:nvSpPr>
        <p:spPr>
          <a:xfrm>
            <a:off x="419839" y="1189092"/>
            <a:ext cx="2578558" cy="17489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2DBAA7-A3E7-DAE1-EEC5-034279608359}"/>
              </a:ext>
            </a:extLst>
          </p:cNvPr>
          <p:cNvSpPr>
            <a:spLocks noGrp="1"/>
          </p:cNvSpPr>
          <p:nvPr>
            <p:ph type="body" sz="quarter" idx="3"/>
          </p:nvPr>
        </p:nvSpPr>
        <p:spPr>
          <a:xfrm>
            <a:off x="3085698" y="798003"/>
            <a:ext cx="2591257" cy="391089"/>
          </a:xfrm>
          <a:prstGeom prst="rect">
            <a:avLst/>
          </a:prstGeom>
        </p:spPr>
        <p:txBody>
          <a:bodyPr anchor="b"/>
          <a:lstStyle>
            <a:lvl1pPr marL="0" indent="0">
              <a:buNone/>
              <a:defRPr sz="1139" b="1"/>
            </a:lvl1pPr>
            <a:lvl2pPr marL="217033" indent="0">
              <a:buNone/>
              <a:defRPr sz="949" b="1"/>
            </a:lvl2pPr>
            <a:lvl3pPr marL="434066" indent="0">
              <a:buNone/>
              <a:defRPr sz="854" b="1"/>
            </a:lvl3pPr>
            <a:lvl4pPr marL="651099" indent="0">
              <a:buNone/>
              <a:defRPr sz="760" b="1"/>
            </a:lvl4pPr>
            <a:lvl5pPr marL="868131" indent="0">
              <a:buNone/>
              <a:defRPr sz="760" b="1"/>
            </a:lvl5pPr>
            <a:lvl6pPr marL="1085164" indent="0">
              <a:buNone/>
              <a:defRPr sz="760" b="1"/>
            </a:lvl6pPr>
            <a:lvl7pPr marL="1302197" indent="0">
              <a:buNone/>
              <a:defRPr sz="760" b="1"/>
            </a:lvl7pPr>
            <a:lvl8pPr marL="1519230" indent="0">
              <a:buNone/>
              <a:defRPr sz="760" b="1"/>
            </a:lvl8pPr>
            <a:lvl9pPr marL="1736263" indent="0">
              <a:buNone/>
              <a:defRPr sz="760" b="1"/>
            </a:lvl9pPr>
          </a:lstStyle>
          <a:p>
            <a:pPr lvl="0"/>
            <a:r>
              <a:rPr lang="en-US"/>
              <a:t>Click to edit Master text styles</a:t>
            </a:r>
          </a:p>
        </p:txBody>
      </p:sp>
      <p:sp>
        <p:nvSpPr>
          <p:cNvPr id="6" name="Content Placeholder 5">
            <a:extLst>
              <a:ext uri="{FF2B5EF4-FFF2-40B4-BE49-F238E27FC236}">
                <a16:creationId xmlns:a16="http://schemas.microsoft.com/office/drawing/2014/main" id="{5BC986DB-07B1-0457-02F6-C1B68D32C96F}"/>
              </a:ext>
            </a:extLst>
          </p:cNvPr>
          <p:cNvSpPr>
            <a:spLocks noGrp="1"/>
          </p:cNvSpPr>
          <p:nvPr>
            <p:ph sz="quarter" idx="4"/>
          </p:nvPr>
        </p:nvSpPr>
        <p:spPr>
          <a:xfrm>
            <a:off x="3085698" y="1189092"/>
            <a:ext cx="2591257" cy="17489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7610948-CC51-9A1D-E0B8-D870192450D7}"/>
              </a:ext>
            </a:extLst>
          </p:cNvPr>
          <p:cNvSpPr>
            <a:spLocks noGrp="1"/>
          </p:cNvSpPr>
          <p:nvPr>
            <p:ph type="dt" sz="half" idx="10"/>
          </p:nvPr>
        </p:nvSpPr>
        <p:spPr>
          <a:xfrm>
            <a:off x="419046" y="3017189"/>
            <a:ext cx="1371421" cy="173315"/>
          </a:xfrm>
          <a:prstGeom prst="rect">
            <a:avLst/>
          </a:prstGeom>
        </p:spPr>
        <p:txBody>
          <a:bodyPr/>
          <a:lstStyle/>
          <a:p>
            <a:fld id="{5A826F52-62F3-47BE-ACB1-2359D90FA2E5}" type="datetimeFigureOut">
              <a:rPr lang="en-US" smtClean="0"/>
              <a:t>9/11/26</a:t>
            </a:fld>
            <a:endParaRPr lang="en-US"/>
          </a:p>
        </p:txBody>
      </p:sp>
      <p:sp>
        <p:nvSpPr>
          <p:cNvPr id="8" name="Footer Placeholder 7">
            <a:extLst>
              <a:ext uri="{FF2B5EF4-FFF2-40B4-BE49-F238E27FC236}">
                <a16:creationId xmlns:a16="http://schemas.microsoft.com/office/drawing/2014/main" id="{F54D257F-7F1C-B704-5DF8-AA2C33BE74BB}"/>
              </a:ext>
            </a:extLst>
          </p:cNvPr>
          <p:cNvSpPr>
            <a:spLocks noGrp="1"/>
          </p:cNvSpPr>
          <p:nvPr>
            <p:ph type="ftr" sz="quarter" idx="11"/>
          </p:nvPr>
        </p:nvSpPr>
        <p:spPr>
          <a:xfrm>
            <a:off x="2019037" y="3017189"/>
            <a:ext cx="2057132" cy="17331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56BA325-A6B8-0FA6-AC63-AEFF100E725B}"/>
              </a:ext>
            </a:extLst>
          </p:cNvPr>
          <p:cNvSpPr>
            <a:spLocks noGrp="1"/>
          </p:cNvSpPr>
          <p:nvPr>
            <p:ph type="sldNum" sz="quarter" idx="12"/>
          </p:nvPr>
        </p:nvSpPr>
        <p:spPr>
          <a:xfrm>
            <a:off x="4304740" y="3017189"/>
            <a:ext cx="1371421" cy="173315"/>
          </a:xfrm>
          <a:prstGeom prst="rect">
            <a:avLst/>
          </a:prstGeom>
        </p:spPr>
        <p:txBody>
          <a:bodyPr/>
          <a:lstStyle/>
          <a:p>
            <a:fld id="{EBB5F503-FFF2-4499-BA53-36959D0B4404}" type="slidenum">
              <a:rPr lang="en-US" smtClean="0"/>
              <a:t>‹#›</a:t>
            </a:fld>
            <a:endParaRPr lang="en-US"/>
          </a:p>
        </p:txBody>
      </p:sp>
    </p:spTree>
    <p:extLst>
      <p:ext uri="{BB962C8B-B14F-4D97-AF65-F5344CB8AC3E}">
        <p14:creationId xmlns:p14="http://schemas.microsoft.com/office/powerpoint/2010/main" val="319982887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E52C5-76D6-E2F6-8DB8-60E487712100}"/>
              </a:ext>
            </a:extLst>
          </p:cNvPr>
          <p:cNvSpPr>
            <a:spLocks noGrp="1"/>
          </p:cNvSpPr>
          <p:nvPr>
            <p:ph type="title"/>
          </p:nvPr>
        </p:nvSpPr>
        <p:spPr>
          <a:xfrm>
            <a:off x="419046" y="173315"/>
            <a:ext cx="5257115" cy="629209"/>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059D9872-A570-09F2-436E-237B4DEFB969}"/>
              </a:ext>
            </a:extLst>
          </p:cNvPr>
          <p:cNvSpPr>
            <a:spLocks noGrp="1"/>
          </p:cNvSpPr>
          <p:nvPr>
            <p:ph type="dt" sz="half" idx="10"/>
          </p:nvPr>
        </p:nvSpPr>
        <p:spPr>
          <a:xfrm>
            <a:off x="419046" y="3017189"/>
            <a:ext cx="1371421" cy="173315"/>
          </a:xfrm>
          <a:prstGeom prst="rect">
            <a:avLst/>
          </a:prstGeom>
        </p:spPr>
        <p:txBody>
          <a:bodyPr/>
          <a:lstStyle/>
          <a:p>
            <a:fld id="{5A826F52-62F3-47BE-ACB1-2359D90FA2E5}" type="datetimeFigureOut">
              <a:rPr lang="en-US" smtClean="0"/>
              <a:t>9/11/26</a:t>
            </a:fld>
            <a:endParaRPr lang="en-US"/>
          </a:p>
        </p:txBody>
      </p:sp>
      <p:sp>
        <p:nvSpPr>
          <p:cNvPr id="4" name="Footer Placeholder 3">
            <a:extLst>
              <a:ext uri="{FF2B5EF4-FFF2-40B4-BE49-F238E27FC236}">
                <a16:creationId xmlns:a16="http://schemas.microsoft.com/office/drawing/2014/main" id="{3F95642F-B239-F6D3-EC3F-5F9A931060CE}"/>
              </a:ext>
            </a:extLst>
          </p:cNvPr>
          <p:cNvSpPr>
            <a:spLocks noGrp="1"/>
          </p:cNvSpPr>
          <p:nvPr>
            <p:ph type="ftr" sz="quarter" idx="11"/>
          </p:nvPr>
        </p:nvSpPr>
        <p:spPr>
          <a:xfrm>
            <a:off x="2019037" y="3017189"/>
            <a:ext cx="2057132" cy="17331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FEADFEB-71D0-9645-1E50-A330272CD6E9}"/>
              </a:ext>
            </a:extLst>
          </p:cNvPr>
          <p:cNvSpPr>
            <a:spLocks noGrp="1"/>
          </p:cNvSpPr>
          <p:nvPr>
            <p:ph type="sldNum" sz="quarter" idx="12"/>
          </p:nvPr>
        </p:nvSpPr>
        <p:spPr>
          <a:xfrm>
            <a:off x="4304740" y="3017189"/>
            <a:ext cx="1371421" cy="173315"/>
          </a:xfrm>
          <a:prstGeom prst="rect">
            <a:avLst/>
          </a:prstGeom>
        </p:spPr>
        <p:txBody>
          <a:bodyPr/>
          <a:lstStyle/>
          <a:p>
            <a:fld id="{EBB5F503-FFF2-4499-BA53-36959D0B4404}" type="slidenum">
              <a:rPr lang="en-US" smtClean="0"/>
              <a:t>‹#›</a:t>
            </a:fld>
            <a:endParaRPr lang="en-US"/>
          </a:p>
        </p:txBody>
      </p:sp>
    </p:spTree>
    <p:extLst>
      <p:ext uri="{BB962C8B-B14F-4D97-AF65-F5344CB8AC3E}">
        <p14:creationId xmlns:p14="http://schemas.microsoft.com/office/powerpoint/2010/main" val="65928746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844751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07D6F-3D3F-3A06-E237-DFA58B7F2A34}"/>
              </a:ext>
            </a:extLst>
          </p:cNvPr>
          <p:cNvSpPr>
            <a:spLocks noGrp="1"/>
          </p:cNvSpPr>
          <p:nvPr>
            <p:ph type="title"/>
          </p:nvPr>
        </p:nvSpPr>
        <p:spPr>
          <a:xfrm>
            <a:off x="419839" y="217020"/>
            <a:ext cx="1965863" cy="759572"/>
          </a:xfrm>
          <a:prstGeom prst="rect">
            <a:avLst/>
          </a:prstGeom>
        </p:spPr>
        <p:txBody>
          <a:bodyPr anchor="b"/>
          <a:lstStyle>
            <a:lvl1pPr>
              <a:defRPr sz="1519"/>
            </a:lvl1pPr>
          </a:lstStyle>
          <a:p>
            <a:r>
              <a:rPr lang="en-US"/>
              <a:t>Click to edit Master title style</a:t>
            </a:r>
          </a:p>
        </p:txBody>
      </p:sp>
      <p:sp>
        <p:nvSpPr>
          <p:cNvPr id="3" name="Content Placeholder 2">
            <a:extLst>
              <a:ext uri="{FF2B5EF4-FFF2-40B4-BE49-F238E27FC236}">
                <a16:creationId xmlns:a16="http://schemas.microsoft.com/office/drawing/2014/main" id="{9204F610-2C80-677F-3244-97ED8059E7E9}"/>
              </a:ext>
            </a:extLst>
          </p:cNvPr>
          <p:cNvSpPr>
            <a:spLocks noGrp="1"/>
          </p:cNvSpPr>
          <p:nvPr>
            <p:ph idx="1"/>
          </p:nvPr>
        </p:nvSpPr>
        <p:spPr>
          <a:xfrm>
            <a:off x="2591257" y="468704"/>
            <a:ext cx="3085698" cy="2313379"/>
          </a:xfrm>
          <a:prstGeom prst="rect">
            <a:avLst/>
          </a:prstGeom>
        </p:spPr>
        <p:txBody>
          <a:bodyPr/>
          <a:lstStyle>
            <a:lvl1pPr>
              <a:defRPr sz="1519"/>
            </a:lvl1pPr>
            <a:lvl2pPr>
              <a:defRPr sz="1329"/>
            </a:lvl2pPr>
            <a:lvl3pPr>
              <a:defRPr sz="1139"/>
            </a:lvl3pPr>
            <a:lvl4pPr>
              <a:defRPr sz="949"/>
            </a:lvl4pPr>
            <a:lvl5pPr>
              <a:defRPr sz="949"/>
            </a:lvl5pPr>
            <a:lvl6pPr>
              <a:defRPr sz="949"/>
            </a:lvl6pPr>
            <a:lvl7pPr>
              <a:defRPr sz="949"/>
            </a:lvl7pPr>
            <a:lvl8pPr>
              <a:defRPr sz="949"/>
            </a:lvl8pPr>
            <a:lvl9pPr>
              <a:defRPr sz="94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4F5251-7EAC-0078-3A3C-860CD6A4DFB5}"/>
              </a:ext>
            </a:extLst>
          </p:cNvPr>
          <p:cNvSpPr>
            <a:spLocks noGrp="1"/>
          </p:cNvSpPr>
          <p:nvPr>
            <p:ph type="body" sz="half" idx="2"/>
          </p:nvPr>
        </p:nvSpPr>
        <p:spPr>
          <a:xfrm>
            <a:off x="419839" y="976593"/>
            <a:ext cx="1965863" cy="1809258"/>
          </a:xfrm>
          <a:prstGeom prst="rect">
            <a:avLst/>
          </a:prstGeom>
        </p:spPr>
        <p:txBody>
          <a:bodyPr/>
          <a:lstStyle>
            <a:lvl1pPr marL="0" indent="0">
              <a:buNone/>
              <a:defRPr sz="760"/>
            </a:lvl1pPr>
            <a:lvl2pPr marL="217033" indent="0">
              <a:buNone/>
              <a:defRPr sz="665"/>
            </a:lvl2pPr>
            <a:lvl3pPr marL="434066" indent="0">
              <a:buNone/>
              <a:defRPr sz="570"/>
            </a:lvl3pPr>
            <a:lvl4pPr marL="651099" indent="0">
              <a:buNone/>
              <a:defRPr sz="475"/>
            </a:lvl4pPr>
            <a:lvl5pPr marL="868131" indent="0">
              <a:buNone/>
              <a:defRPr sz="475"/>
            </a:lvl5pPr>
            <a:lvl6pPr marL="1085164" indent="0">
              <a:buNone/>
              <a:defRPr sz="475"/>
            </a:lvl6pPr>
            <a:lvl7pPr marL="1302197" indent="0">
              <a:buNone/>
              <a:defRPr sz="475"/>
            </a:lvl7pPr>
            <a:lvl8pPr marL="1519230" indent="0">
              <a:buNone/>
              <a:defRPr sz="475"/>
            </a:lvl8pPr>
            <a:lvl9pPr marL="1736263" indent="0">
              <a:buNone/>
              <a:defRPr sz="475"/>
            </a:lvl9pPr>
          </a:lstStyle>
          <a:p>
            <a:pPr lvl="0"/>
            <a:r>
              <a:rPr lang="en-US"/>
              <a:t>Click to edit Master text styles</a:t>
            </a:r>
          </a:p>
        </p:txBody>
      </p:sp>
      <p:sp>
        <p:nvSpPr>
          <p:cNvPr id="5" name="Date Placeholder 4">
            <a:extLst>
              <a:ext uri="{FF2B5EF4-FFF2-40B4-BE49-F238E27FC236}">
                <a16:creationId xmlns:a16="http://schemas.microsoft.com/office/drawing/2014/main" id="{478F9116-1871-8827-B207-A0247DEB3405}"/>
              </a:ext>
            </a:extLst>
          </p:cNvPr>
          <p:cNvSpPr>
            <a:spLocks noGrp="1"/>
          </p:cNvSpPr>
          <p:nvPr>
            <p:ph type="dt" sz="half" idx="10"/>
          </p:nvPr>
        </p:nvSpPr>
        <p:spPr>
          <a:xfrm>
            <a:off x="419046" y="3017189"/>
            <a:ext cx="1371421" cy="173315"/>
          </a:xfrm>
          <a:prstGeom prst="rect">
            <a:avLst/>
          </a:prstGeom>
        </p:spPr>
        <p:txBody>
          <a:bodyPr/>
          <a:lstStyle/>
          <a:p>
            <a:fld id="{5A826F52-62F3-47BE-ACB1-2359D90FA2E5}" type="datetimeFigureOut">
              <a:rPr lang="en-US" smtClean="0"/>
              <a:t>9/11/26</a:t>
            </a:fld>
            <a:endParaRPr lang="en-US"/>
          </a:p>
        </p:txBody>
      </p:sp>
      <p:sp>
        <p:nvSpPr>
          <p:cNvPr id="6" name="Footer Placeholder 5">
            <a:extLst>
              <a:ext uri="{FF2B5EF4-FFF2-40B4-BE49-F238E27FC236}">
                <a16:creationId xmlns:a16="http://schemas.microsoft.com/office/drawing/2014/main" id="{086C1D66-CDAC-4176-87A8-098191997327}"/>
              </a:ext>
            </a:extLst>
          </p:cNvPr>
          <p:cNvSpPr>
            <a:spLocks noGrp="1"/>
          </p:cNvSpPr>
          <p:nvPr>
            <p:ph type="ftr" sz="quarter" idx="11"/>
          </p:nvPr>
        </p:nvSpPr>
        <p:spPr>
          <a:xfrm>
            <a:off x="2019037" y="3017189"/>
            <a:ext cx="2057132" cy="17331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51CE7D4-5684-A780-9118-7802DAC790BE}"/>
              </a:ext>
            </a:extLst>
          </p:cNvPr>
          <p:cNvSpPr>
            <a:spLocks noGrp="1"/>
          </p:cNvSpPr>
          <p:nvPr>
            <p:ph type="sldNum" sz="quarter" idx="12"/>
          </p:nvPr>
        </p:nvSpPr>
        <p:spPr>
          <a:xfrm>
            <a:off x="4304740" y="3017189"/>
            <a:ext cx="1371421" cy="173315"/>
          </a:xfrm>
          <a:prstGeom prst="rect">
            <a:avLst/>
          </a:prstGeom>
        </p:spPr>
        <p:txBody>
          <a:bodyPr/>
          <a:lstStyle/>
          <a:p>
            <a:fld id="{EBB5F503-FFF2-4499-BA53-36959D0B4404}" type="slidenum">
              <a:rPr lang="en-US" smtClean="0"/>
              <a:t>‹#›</a:t>
            </a:fld>
            <a:endParaRPr lang="en-US"/>
          </a:p>
        </p:txBody>
      </p:sp>
    </p:spTree>
    <p:extLst>
      <p:ext uri="{BB962C8B-B14F-4D97-AF65-F5344CB8AC3E}">
        <p14:creationId xmlns:p14="http://schemas.microsoft.com/office/powerpoint/2010/main" val="218634839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C02DE-50DD-65BC-1531-3959F71B0E26}"/>
              </a:ext>
            </a:extLst>
          </p:cNvPr>
          <p:cNvSpPr>
            <a:spLocks noGrp="1"/>
          </p:cNvSpPr>
          <p:nvPr>
            <p:ph type="title"/>
          </p:nvPr>
        </p:nvSpPr>
        <p:spPr>
          <a:xfrm>
            <a:off x="419839" y="217020"/>
            <a:ext cx="1965863" cy="759572"/>
          </a:xfrm>
          <a:prstGeom prst="rect">
            <a:avLst/>
          </a:prstGeom>
        </p:spPr>
        <p:txBody>
          <a:bodyPr anchor="b"/>
          <a:lstStyle>
            <a:lvl1pPr>
              <a:defRPr sz="1519"/>
            </a:lvl1pPr>
          </a:lstStyle>
          <a:p>
            <a:r>
              <a:rPr lang="en-US"/>
              <a:t>Click to edit Master title style</a:t>
            </a:r>
          </a:p>
        </p:txBody>
      </p:sp>
      <p:sp>
        <p:nvSpPr>
          <p:cNvPr id="3" name="Picture Placeholder 2">
            <a:extLst>
              <a:ext uri="{FF2B5EF4-FFF2-40B4-BE49-F238E27FC236}">
                <a16:creationId xmlns:a16="http://schemas.microsoft.com/office/drawing/2014/main" id="{DC619967-36A6-9698-6DA6-FE16623A9579}"/>
              </a:ext>
            </a:extLst>
          </p:cNvPr>
          <p:cNvSpPr>
            <a:spLocks noGrp="1"/>
          </p:cNvSpPr>
          <p:nvPr>
            <p:ph type="pic" idx="1"/>
          </p:nvPr>
        </p:nvSpPr>
        <p:spPr>
          <a:xfrm>
            <a:off x="2591257" y="468704"/>
            <a:ext cx="3085698" cy="2313379"/>
          </a:xfrm>
          <a:prstGeom prst="rect">
            <a:avLst/>
          </a:prstGeom>
        </p:spPr>
        <p:txBody>
          <a:bodyPr/>
          <a:lstStyle>
            <a:lvl1pPr marL="0" indent="0">
              <a:buNone/>
              <a:defRPr sz="1519"/>
            </a:lvl1pPr>
            <a:lvl2pPr marL="217033" indent="0">
              <a:buNone/>
              <a:defRPr sz="1329"/>
            </a:lvl2pPr>
            <a:lvl3pPr marL="434066" indent="0">
              <a:buNone/>
              <a:defRPr sz="1139"/>
            </a:lvl3pPr>
            <a:lvl4pPr marL="651099" indent="0">
              <a:buNone/>
              <a:defRPr sz="949"/>
            </a:lvl4pPr>
            <a:lvl5pPr marL="868131" indent="0">
              <a:buNone/>
              <a:defRPr sz="949"/>
            </a:lvl5pPr>
            <a:lvl6pPr marL="1085164" indent="0">
              <a:buNone/>
              <a:defRPr sz="949"/>
            </a:lvl6pPr>
            <a:lvl7pPr marL="1302197" indent="0">
              <a:buNone/>
              <a:defRPr sz="949"/>
            </a:lvl7pPr>
            <a:lvl8pPr marL="1519230" indent="0">
              <a:buNone/>
              <a:defRPr sz="949"/>
            </a:lvl8pPr>
            <a:lvl9pPr marL="1736263" indent="0">
              <a:buNone/>
              <a:defRPr sz="949"/>
            </a:lvl9pPr>
          </a:lstStyle>
          <a:p>
            <a:endParaRPr lang="en-US"/>
          </a:p>
        </p:txBody>
      </p:sp>
      <p:sp>
        <p:nvSpPr>
          <p:cNvPr id="4" name="Text Placeholder 3">
            <a:extLst>
              <a:ext uri="{FF2B5EF4-FFF2-40B4-BE49-F238E27FC236}">
                <a16:creationId xmlns:a16="http://schemas.microsoft.com/office/drawing/2014/main" id="{65324043-EAB7-1BB7-688E-3DAD9DD4F8BA}"/>
              </a:ext>
            </a:extLst>
          </p:cNvPr>
          <p:cNvSpPr>
            <a:spLocks noGrp="1"/>
          </p:cNvSpPr>
          <p:nvPr>
            <p:ph type="body" sz="half" idx="2"/>
          </p:nvPr>
        </p:nvSpPr>
        <p:spPr>
          <a:xfrm>
            <a:off x="419839" y="976593"/>
            <a:ext cx="1965863" cy="1809258"/>
          </a:xfrm>
          <a:prstGeom prst="rect">
            <a:avLst/>
          </a:prstGeom>
        </p:spPr>
        <p:txBody>
          <a:bodyPr/>
          <a:lstStyle>
            <a:lvl1pPr marL="0" indent="0">
              <a:buNone/>
              <a:defRPr sz="760"/>
            </a:lvl1pPr>
            <a:lvl2pPr marL="217033" indent="0">
              <a:buNone/>
              <a:defRPr sz="665"/>
            </a:lvl2pPr>
            <a:lvl3pPr marL="434066" indent="0">
              <a:buNone/>
              <a:defRPr sz="570"/>
            </a:lvl3pPr>
            <a:lvl4pPr marL="651099" indent="0">
              <a:buNone/>
              <a:defRPr sz="475"/>
            </a:lvl4pPr>
            <a:lvl5pPr marL="868131" indent="0">
              <a:buNone/>
              <a:defRPr sz="475"/>
            </a:lvl5pPr>
            <a:lvl6pPr marL="1085164" indent="0">
              <a:buNone/>
              <a:defRPr sz="475"/>
            </a:lvl6pPr>
            <a:lvl7pPr marL="1302197" indent="0">
              <a:buNone/>
              <a:defRPr sz="475"/>
            </a:lvl7pPr>
            <a:lvl8pPr marL="1519230" indent="0">
              <a:buNone/>
              <a:defRPr sz="475"/>
            </a:lvl8pPr>
            <a:lvl9pPr marL="1736263" indent="0">
              <a:buNone/>
              <a:defRPr sz="475"/>
            </a:lvl9pPr>
          </a:lstStyle>
          <a:p>
            <a:pPr lvl="0"/>
            <a:r>
              <a:rPr lang="en-US"/>
              <a:t>Click to edit Master text styles</a:t>
            </a:r>
          </a:p>
        </p:txBody>
      </p:sp>
      <p:sp>
        <p:nvSpPr>
          <p:cNvPr id="5" name="Date Placeholder 4">
            <a:extLst>
              <a:ext uri="{FF2B5EF4-FFF2-40B4-BE49-F238E27FC236}">
                <a16:creationId xmlns:a16="http://schemas.microsoft.com/office/drawing/2014/main" id="{0E600331-A0AF-0504-1DB3-74DFBF8301F0}"/>
              </a:ext>
            </a:extLst>
          </p:cNvPr>
          <p:cNvSpPr>
            <a:spLocks noGrp="1"/>
          </p:cNvSpPr>
          <p:nvPr>
            <p:ph type="dt" sz="half" idx="10"/>
          </p:nvPr>
        </p:nvSpPr>
        <p:spPr>
          <a:xfrm>
            <a:off x="419046" y="3017189"/>
            <a:ext cx="1371421" cy="173315"/>
          </a:xfrm>
          <a:prstGeom prst="rect">
            <a:avLst/>
          </a:prstGeom>
        </p:spPr>
        <p:txBody>
          <a:bodyPr/>
          <a:lstStyle/>
          <a:p>
            <a:fld id="{5A826F52-62F3-47BE-ACB1-2359D90FA2E5}" type="datetimeFigureOut">
              <a:rPr lang="en-US" smtClean="0"/>
              <a:t>9/11/26</a:t>
            </a:fld>
            <a:endParaRPr lang="en-US"/>
          </a:p>
        </p:txBody>
      </p:sp>
      <p:sp>
        <p:nvSpPr>
          <p:cNvPr id="6" name="Footer Placeholder 5">
            <a:extLst>
              <a:ext uri="{FF2B5EF4-FFF2-40B4-BE49-F238E27FC236}">
                <a16:creationId xmlns:a16="http://schemas.microsoft.com/office/drawing/2014/main" id="{72C74B3E-C821-037A-0D8B-614D223F378A}"/>
              </a:ext>
            </a:extLst>
          </p:cNvPr>
          <p:cNvSpPr>
            <a:spLocks noGrp="1"/>
          </p:cNvSpPr>
          <p:nvPr>
            <p:ph type="ftr" sz="quarter" idx="11"/>
          </p:nvPr>
        </p:nvSpPr>
        <p:spPr>
          <a:xfrm>
            <a:off x="2019037" y="3017189"/>
            <a:ext cx="2057132" cy="17331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7E40DD1-CE2A-522B-50F3-11437EFDCBEC}"/>
              </a:ext>
            </a:extLst>
          </p:cNvPr>
          <p:cNvSpPr>
            <a:spLocks noGrp="1"/>
          </p:cNvSpPr>
          <p:nvPr>
            <p:ph type="sldNum" sz="quarter" idx="12"/>
          </p:nvPr>
        </p:nvSpPr>
        <p:spPr>
          <a:xfrm>
            <a:off x="4304740" y="3017189"/>
            <a:ext cx="1371421" cy="173315"/>
          </a:xfrm>
          <a:prstGeom prst="rect">
            <a:avLst/>
          </a:prstGeom>
        </p:spPr>
        <p:txBody>
          <a:bodyPr/>
          <a:lstStyle/>
          <a:p>
            <a:fld id="{EBB5F503-FFF2-4499-BA53-36959D0B4404}" type="slidenum">
              <a:rPr lang="en-US" smtClean="0"/>
              <a:t>‹#›</a:t>
            </a:fld>
            <a:endParaRPr lang="en-US"/>
          </a:p>
        </p:txBody>
      </p:sp>
    </p:spTree>
    <p:extLst>
      <p:ext uri="{BB962C8B-B14F-4D97-AF65-F5344CB8AC3E}">
        <p14:creationId xmlns:p14="http://schemas.microsoft.com/office/powerpoint/2010/main" val="66287845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A6369-9382-C86F-2257-122E09761708}"/>
              </a:ext>
            </a:extLst>
          </p:cNvPr>
          <p:cNvSpPr>
            <a:spLocks noGrp="1"/>
          </p:cNvSpPr>
          <p:nvPr>
            <p:ph type="title"/>
          </p:nvPr>
        </p:nvSpPr>
        <p:spPr>
          <a:xfrm>
            <a:off x="419046" y="173315"/>
            <a:ext cx="5257115" cy="629209"/>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975C1F-7560-EED6-7D15-D4E3FC4F4C01}"/>
              </a:ext>
            </a:extLst>
          </p:cNvPr>
          <p:cNvSpPr>
            <a:spLocks noGrp="1"/>
          </p:cNvSpPr>
          <p:nvPr>
            <p:ph type="body" orient="vert" idx="1"/>
          </p:nvPr>
        </p:nvSpPr>
        <p:spPr>
          <a:xfrm>
            <a:off x="419046" y="866575"/>
            <a:ext cx="5257115" cy="20654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EB068A-E9D3-694E-F700-8F6845D2D872}"/>
              </a:ext>
            </a:extLst>
          </p:cNvPr>
          <p:cNvSpPr>
            <a:spLocks noGrp="1"/>
          </p:cNvSpPr>
          <p:nvPr>
            <p:ph type="dt" sz="half" idx="10"/>
          </p:nvPr>
        </p:nvSpPr>
        <p:spPr>
          <a:xfrm>
            <a:off x="419046" y="3017189"/>
            <a:ext cx="1371421" cy="173315"/>
          </a:xfrm>
          <a:prstGeom prst="rect">
            <a:avLst/>
          </a:prstGeom>
        </p:spPr>
        <p:txBody>
          <a:bodyPr/>
          <a:lstStyle/>
          <a:p>
            <a:fld id="{5A826F52-62F3-47BE-ACB1-2359D90FA2E5}" type="datetimeFigureOut">
              <a:rPr lang="en-US" smtClean="0"/>
              <a:t>9/11/26</a:t>
            </a:fld>
            <a:endParaRPr lang="en-US"/>
          </a:p>
        </p:txBody>
      </p:sp>
      <p:sp>
        <p:nvSpPr>
          <p:cNvPr id="5" name="Footer Placeholder 4">
            <a:extLst>
              <a:ext uri="{FF2B5EF4-FFF2-40B4-BE49-F238E27FC236}">
                <a16:creationId xmlns:a16="http://schemas.microsoft.com/office/drawing/2014/main" id="{D1E56875-9017-6490-F309-303F49F91BAA}"/>
              </a:ext>
            </a:extLst>
          </p:cNvPr>
          <p:cNvSpPr>
            <a:spLocks noGrp="1"/>
          </p:cNvSpPr>
          <p:nvPr>
            <p:ph type="ftr" sz="quarter" idx="11"/>
          </p:nvPr>
        </p:nvSpPr>
        <p:spPr>
          <a:xfrm>
            <a:off x="2019037" y="3017189"/>
            <a:ext cx="2057132" cy="17331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A98949F-5244-6BF0-AC28-43F7E8597293}"/>
              </a:ext>
            </a:extLst>
          </p:cNvPr>
          <p:cNvSpPr>
            <a:spLocks noGrp="1"/>
          </p:cNvSpPr>
          <p:nvPr>
            <p:ph type="sldNum" sz="quarter" idx="12"/>
          </p:nvPr>
        </p:nvSpPr>
        <p:spPr>
          <a:xfrm>
            <a:off x="4304740" y="3017189"/>
            <a:ext cx="1371421" cy="173315"/>
          </a:xfrm>
          <a:prstGeom prst="rect">
            <a:avLst/>
          </a:prstGeom>
        </p:spPr>
        <p:txBody>
          <a:bodyPr/>
          <a:lstStyle/>
          <a:p>
            <a:fld id="{EBB5F503-FFF2-4499-BA53-36959D0B4404}" type="slidenum">
              <a:rPr lang="en-US" smtClean="0"/>
              <a:t>‹#›</a:t>
            </a:fld>
            <a:endParaRPr lang="en-US"/>
          </a:p>
        </p:txBody>
      </p:sp>
    </p:spTree>
    <p:extLst>
      <p:ext uri="{BB962C8B-B14F-4D97-AF65-F5344CB8AC3E}">
        <p14:creationId xmlns:p14="http://schemas.microsoft.com/office/powerpoint/2010/main" val="96621931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84A160-462E-5058-2107-4F7D3FF12FD4}"/>
              </a:ext>
            </a:extLst>
          </p:cNvPr>
          <p:cNvSpPr>
            <a:spLocks noGrp="1"/>
          </p:cNvSpPr>
          <p:nvPr>
            <p:ph type="title" orient="vert"/>
          </p:nvPr>
        </p:nvSpPr>
        <p:spPr>
          <a:xfrm>
            <a:off x="4361882" y="173315"/>
            <a:ext cx="1314279" cy="2758723"/>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3C3B7C-6160-D0B0-85DF-1C9B2D757AC4}"/>
              </a:ext>
            </a:extLst>
          </p:cNvPr>
          <p:cNvSpPr>
            <a:spLocks noGrp="1"/>
          </p:cNvSpPr>
          <p:nvPr>
            <p:ph type="body" orient="vert" idx="1"/>
          </p:nvPr>
        </p:nvSpPr>
        <p:spPr>
          <a:xfrm>
            <a:off x="419045" y="173315"/>
            <a:ext cx="3866647" cy="275872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B8A497-3032-9856-C92A-5F6C1BE264D1}"/>
              </a:ext>
            </a:extLst>
          </p:cNvPr>
          <p:cNvSpPr>
            <a:spLocks noGrp="1"/>
          </p:cNvSpPr>
          <p:nvPr>
            <p:ph type="dt" sz="half" idx="10"/>
          </p:nvPr>
        </p:nvSpPr>
        <p:spPr>
          <a:xfrm>
            <a:off x="419046" y="3017189"/>
            <a:ext cx="1371421" cy="173315"/>
          </a:xfrm>
          <a:prstGeom prst="rect">
            <a:avLst/>
          </a:prstGeom>
        </p:spPr>
        <p:txBody>
          <a:bodyPr/>
          <a:lstStyle/>
          <a:p>
            <a:fld id="{5A826F52-62F3-47BE-ACB1-2359D90FA2E5}" type="datetimeFigureOut">
              <a:rPr lang="en-US" smtClean="0"/>
              <a:t>9/11/26</a:t>
            </a:fld>
            <a:endParaRPr lang="en-US"/>
          </a:p>
        </p:txBody>
      </p:sp>
      <p:sp>
        <p:nvSpPr>
          <p:cNvPr id="5" name="Footer Placeholder 4">
            <a:extLst>
              <a:ext uri="{FF2B5EF4-FFF2-40B4-BE49-F238E27FC236}">
                <a16:creationId xmlns:a16="http://schemas.microsoft.com/office/drawing/2014/main" id="{ED4FDCA9-7418-217D-1F13-B185ADDB3E83}"/>
              </a:ext>
            </a:extLst>
          </p:cNvPr>
          <p:cNvSpPr>
            <a:spLocks noGrp="1"/>
          </p:cNvSpPr>
          <p:nvPr>
            <p:ph type="ftr" sz="quarter" idx="11"/>
          </p:nvPr>
        </p:nvSpPr>
        <p:spPr>
          <a:xfrm>
            <a:off x="2019037" y="3017189"/>
            <a:ext cx="2057132" cy="17331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B0FBA95-FDE4-B925-5A93-E57FE834A88C}"/>
              </a:ext>
            </a:extLst>
          </p:cNvPr>
          <p:cNvSpPr>
            <a:spLocks noGrp="1"/>
          </p:cNvSpPr>
          <p:nvPr>
            <p:ph type="sldNum" sz="quarter" idx="12"/>
          </p:nvPr>
        </p:nvSpPr>
        <p:spPr>
          <a:xfrm>
            <a:off x="4304740" y="3017189"/>
            <a:ext cx="1371421" cy="173315"/>
          </a:xfrm>
          <a:prstGeom prst="rect">
            <a:avLst/>
          </a:prstGeom>
        </p:spPr>
        <p:txBody>
          <a:bodyPr/>
          <a:lstStyle/>
          <a:p>
            <a:fld id="{EBB5F503-FFF2-4499-BA53-36959D0B4404}" type="slidenum">
              <a:rPr lang="en-US" smtClean="0"/>
              <a:t>‹#›</a:t>
            </a:fld>
            <a:endParaRPr lang="en-US"/>
          </a:p>
        </p:txBody>
      </p:sp>
    </p:spTree>
    <p:extLst>
      <p:ext uri="{BB962C8B-B14F-4D97-AF65-F5344CB8AC3E}">
        <p14:creationId xmlns:p14="http://schemas.microsoft.com/office/powerpoint/2010/main" val="354923998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1141889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76453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3223241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36879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44999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184046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70463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563641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4658539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59212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3027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76086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35708085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11642143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1099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13343985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3689259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21" Type="http://schemas.openxmlformats.org/officeDocument/2006/relationships/image" Target="../media/image1.png"/><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theme" Target="../theme/theme2.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image" Target="../media/image4.jpeg"/><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theme" Target="../theme/theme4.xml"/><Relationship Id="rId3" Type="http://schemas.openxmlformats.org/officeDocument/2006/relationships/slideLayout" Target="../slideLayouts/slideLayout63.xml"/><Relationship Id="rId21" Type="http://schemas.openxmlformats.org/officeDocument/2006/relationships/slideLayout" Target="../slideLayouts/slideLayout81.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slideLayout" Target="../slideLayouts/slideLayout80.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theme" Target="../theme/theme5.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18" Type="http://schemas.openxmlformats.org/officeDocument/2006/relationships/theme" Target="../theme/theme6.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10" Type="http://schemas.openxmlformats.org/officeDocument/2006/relationships/slideLayout" Target="../slideLayouts/slideLayout106.xml"/><Relationship Id="rId19" Type="http://schemas.openxmlformats.org/officeDocument/2006/relationships/image" Target="../media/image7.jpeg"/><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30">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13582169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779" r:id="rId26"/>
    <p:sldLayoutId id="2147483780" r:id="rId27"/>
    <p:sldLayoutId id="2147483781" r:id="rId28"/>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1">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392076359"/>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 id="2147483725" r:id="rId18"/>
    <p:sldLayoutId id="2147483726" r:id="rId19"/>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0B6787-B51F-DB42-9E52-63E10EB865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63B9472-27F5-2144-BCEC-3E0A96761A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352788-8A6E-D24F-82D2-F38C9E41A4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2730A-859E-B540-ADF3-E97069AD1FDB}" type="datetimeFigureOut">
              <a:rPr lang="en-US" smtClean="0"/>
              <a:t>9/11/26</a:t>
            </a:fld>
            <a:endParaRPr lang="en-US"/>
          </a:p>
        </p:txBody>
      </p:sp>
      <p:sp>
        <p:nvSpPr>
          <p:cNvPr id="5" name="Footer Placeholder 4">
            <a:extLst>
              <a:ext uri="{FF2B5EF4-FFF2-40B4-BE49-F238E27FC236}">
                <a16:creationId xmlns:a16="http://schemas.microsoft.com/office/drawing/2014/main" id="{A81DDB45-653D-0C49-B78E-967549C7BA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ADC715-0B9A-0348-A62C-3F8BCE535B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5DC9C-C50D-D242-B083-59CEE07163F1}"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199C12F6-3ED8-EA45-2577-36CAB1B1C5A3}"/>
              </a:ext>
            </a:extLst>
          </p:cNvPr>
          <p:cNvPicPr>
            <a:picLocks noChangeAspect="1"/>
          </p:cNvPicPr>
          <p:nvPr userDrawn="1"/>
        </p:nvPicPr>
        <p:blipFill>
          <a:blip r:embed="rId15"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2729248641"/>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l" defTabSz="914400" rtl="0" eaLnBrk="1" latinLnBrk="0" hangingPunct="1">
        <a:lnSpc>
          <a:spcPct val="90000"/>
        </a:lnSpc>
        <a:spcBef>
          <a:spcPct val="0"/>
        </a:spcBef>
        <a:buNone/>
        <a:defRPr sz="3000" b="1" kern="1200">
          <a:solidFill>
            <a:srgbClr val="3333FF"/>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a:extLst>
              <a:ext uri="{FF2B5EF4-FFF2-40B4-BE49-F238E27FC236}">
                <a16:creationId xmlns:a16="http://schemas.microsoft.com/office/drawing/2014/main" id="{919556B3-89A1-A44F-B845-0089CD720DE3}"/>
              </a:ext>
            </a:extLst>
          </p:cNvPr>
          <p:cNvPicPr>
            <a:picLocks noChangeAspect="1"/>
          </p:cNvPicPr>
          <p:nvPr userDrawn="1"/>
        </p:nvPicPr>
        <p:blipFill>
          <a:blip r:embed="rId27"/>
          <a:srcRect/>
          <a:stretch/>
        </p:blipFill>
        <p:spPr>
          <a:xfrm>
            <a:off x="9798979" y="6137487"/>
            <a:ext cx="2362449" cy="557538"/>
          </a:xfrm>
          <a:prstGeom prst="rect">
            <a:avLst/>
          </a:prstGeom>
          <a:effectLst>
            <a:outerShdw blurRad="50800" dist="63500" dir="5400000" algn="t" rotWithShape="0">
              <a:srgbClr val="D0D8E1"/>
            </a:outerShdw>
          </a:effectLst>
        </p:spPr>
      </p:pic>
    </p:spTree>
    <p:extLst>
      <p:ext uri="{BB962C8B-B14F-4D97-AF65-F5344CB8AC3E}">
        <p14:creationId xmlns:p14="http://schemas.microsoft.com/office/powerpoint/2010/main" val="1735113252"/>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 id="2147483759" r:id="rId18"/>
    <p:sldLayoutId id="2147483760" r:id="rId19"/>
    <p:sldLayoutId id="2147483761" r:id="rId20"/>
    <p:sldLayoutId id="2147483762" r:id="rId21"/>
    <p:sldLayoutId id="2147483763" r:id="rId22"/>
    <p:sldLayoutId id="2147483764" r:id="rId23"/>
    <p:sldLayoutId id="2147483765" r:id="rId24"/>
    <p:sldLayoutId id="2147483766" r:id="rId25"/>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4772065"/>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xStyles>
    <p:titleStyle>
      <a:lvl1pPr algn="l" defTabSz="434066" rtl="0" eaLnBrk="1" latinLnBrk="0" hangingPunct="1">
        <a:lnSpc>
          <a:spcPct val="90000"/>
        </a:lnSpc>
        <a:spcBef>
          <a:spcPct val="0"/>
        </a:spcBef>
        <a:buNone/>
        <a:defRPr sz="2089" kern="1200">
          <a:solidFill>
            <a:schemeClr val="tx1"/>
          </a:solidFill>
          <a:latin typeface="+mj-lt"/>
          <a:ea typeface="+mj-ea"/>
          <a:cs typeface="+mj-cs"/>
        </a:defRPr>
      </a:lvl1pPr>
    </p:titleStyle>
    <p:bodyStyle>
      <a:lvl1pPr marL="108516" indent="-108516" algn="l" defTabSz="434066" rtl="0" eaLnBrk="1" latinLnBrk="0" hangingPunct="1">
        <a:lnSpc>
          <a:spcPct val="90000"/>
        </a:lnSpc>
        <a:spcBef>
          <a:spcPts val="475"/>
        </a:spcBef>
        <a:buFont typeface="Arial" panose="020B0604020202020204" pitchFamily="34" charset="0"/>
        <a:buChar char="•"/>
        <a:defRPr sz="1329" kern="1200">
          <a:solidFill>
            <a:schemeClr val="tx1"/>
          </a:solidFill>
          <a:latin typeface="+mn-lt"/>
          <a:ea typeface="+mn-ea"/>
          <a:cs typeface="+mn-cs"/>
        </a:defRPr>
      </a:lvl1pPr>
      <a:lvl2pPr marL="325549" indent="-108516" algn="l" defTabSz="434066" rtl="0" eaLnBrk="1" latinLnBrk="0" hangingPunct="1">
        <a:lnSpc>
          <a:spcPct val="90000"/>
        </a:lnSpc>
        <a:spcBef>
          <a:spcPts val="237"/>
        </a:spcBef>
        <a:buFont typeface="Arial" panose="020B0604020202020204" pitchFamily="34" charset="0"/>
        <a:buChar char="•"/>
        <a:defRPr sz="1139" kern="1200">
          <a:solidFill>
            <a:schemeClr val="tx1"/>
          </a:solidFill>
          <a:latin typeface="+mn-lt"/>
          <a:ea typeface="+mn-ea"/>
          <a:cs typeface="+mn-cs"/>
        </a:defRPr>
      </a:lvl2pPr>
      <a:lvl3pPr marL="542582" indent="-108516" algn="l" defTabSz="434066" rtl="0" eaLnBrk="1" latinLnBrk="0" hangingPunct="1">
        <a:lnSpc>
          <a:spcPct val="90000"/>
        </a:lnSpc>
        <a:spcBef>
          <a:spcPts val="237"/>
        </a:spcBef>
        <a:buFont typeface="Arial" panose="020B0604020202020204" pitchFamily="34" charset="0"/>
        <a:buChar char="•"/>
        <a:defRPr sz="949" kern="1200">
          <a:solidFill>
            <a:schemeClr val="tx1"/>
          </a:solidFill>
          <a:latin typeface="+mn-lt"/>
          <a:ea typeface="+mn-ea"/>
          <a:cs typeface="+mn-cs"/>
        </a:defRPr>
      </a:lvl3pPr>
      <a:lvl4pPr marL="759615" indent="-108516" algn="l" defTabSz="434066" rtl="0" eaLnBrk="1" latinLnBrk="0" hangingPunct="1">
        <a:lnSpc>
          <a:spcPct val="90000"/>
        </a:lnSpc>
        <a:spcBef>
          <a:spcPts val="237"/>
        </a:spcBef>
        <a:buFont typeface="Arial" panose="020B0604020202020204" pitchFamily="34" charset="0"/>
        <a:buChar char="•"/>
        <a:defRPr sz="854" kern="1200">
          <a:solidFill>
            <a:schemeClr val="tx1"/>
          </a:solidFill>
          <a:latin typeface="+mn-lt"/>
          <a:ea typeface="+mn-ea"/>
          <a:cs typeface="+mn-cs"/>
        </a:defRPr>
      </a:lvl4pPr>
      <a:lvl5pPr marL="976648" indent="-108516" algn="l" defTabSz="434066" rtl="0" eaLnBrk="1" latinLnBrk="0" hangingPunct="1">
        <a:lnSpc>
          <a:spcPct val="90000"/>
        </a:lnSpc>
        <a:spcBef>
          <a:spcPts val="237"/>
        </a:spcBef>
        <a:buFont typeface="Arial" panose="020B0604020202020204" pitchFamily="34" charset="0"/>
        <a:buChar char="•"/>
        <a:defRPr sz="854" kern="1200">
          <a:solidFill>
            <a:schemeClr val="tx1"/>
          </a:solidFill>
          <a:latin typeface="+mn-lt"/>
          <a:ea typeface="+mn-ea"/>
          <a:cs typeface="+mn-cs"/>
        </a:defRPr>
      </a:lvl5pPr>
      <a:lvl6pPr marL="1193681" indent="-108516" algn="l" defTabSz="434066" rtl="0" eaLnBrk="1" latinLnBrk="0" hangingPunct="1">
        <a:lnSpc>
          <a:spcPct val="90000"/>
        </a:lnSpc>
        <a:spcBef>
          <a:spcPts val="237"/>
        </a:spcBef>
        <a:buFont typeface="Arial" panose="020B0604020202020204" pitchFamily="34" charset="0"/>
        <a:buChar char="•"/>
        <a:defRPr sz="854" kern="1200">
          <a:solidFill>
            <a:schemeClr val="tx1"/>
          </a:solidFill>
          <a:latin typeface="+mn-lt"/>
          <a:ea typeface="+mn-ea"/>
          <a:cs typeface="+mn-cs"/>
        </a:defRPr>
      </a:lvl6pPr>
      <a:lvl7pPr marL="1410713" indent="-108516" algn="l" defTabSz="434066" rtl="0" eaLnBrk="1" latinLnBrk="0" hangingPunct="1">
        <a:lnSpc>
          <a:spcPct val="90000"/>
        </a:lnSpc>
        <a:spcBef>
          <a:spcPts val="237"/>
        </a:spcBef>
        <a:buFont typeface="Arial" panose="020B0604020202020204" pitchFamily="34" charset="0"/>
        <a:buChar char="•"/>
        <a:defRPr sz="854" kern="1200">
          <a:solidFill>
            <a:schemeClr val="tx1"/>
          </a:solidFill>
          <a:latin typeface="+mn-lt"/>
          <a:ea typeface="+mn-ea"/>
          <a:cs typeface="+mn-cs"/>
        </a:defRPr>
      </a:lvl7pPr>
      <a:lvl8pPr marL="1627746" indent="-108516" algn="l" defTabSz="434066" rtl="0" eaLnBrk="1" latinLnBrk="0" hangingPunct="1">
        <a:lnSpc>
          <a:spcPct val="90000"/>
        </a:lnSpc>
        <a:spcBef>
          <a:spcPts val="237"/>
        </a:spcBef>
        <a:buFont typeface="Arial" panose="020B0604020202020204" pitchFamily="34" charset="0"/>
        <a:buChar char="•"/>
        <a:defRPr sz="854" kern="1200">
          <a:solidFill>
            <a:schemeClr val="tx1"/>
          </a:solidFill>
          <a:latin typeface="+mn-lt"/>
          <a:ea typeface="+mn-ea"/>
          <a:cs typeface="+mn-cs"/>
        </a:defRPr>
      </a:lvl8pPr>
      <a:lvl9pPr marL="1844779" indent="-108516" algn="l" defTabSz="434066" rtl="0" eaLnBrk="1" latinLnBrk="0" hangingPunct="1">
        <a:lnSpc>
          <a:spcPct val="90000"/>
        </a:lnSpc>
        <a:spcBef>
          <a:spcPts val="237"/>
        </a:spcBef>
        <a:buFont typeface="Arial" panose="020B0604020202020204" pitchFamily="34" charset="0"/>
        <a:buChar char="•"/>
        <a:defRPr sz="854" kern="1200">
          <a:solidFill>
            <a:schemeClr val="tx1"/>
          </a:solidFill>
          <a:latin typeface="+mn-lt"/>
          <a:ea typeface="+mn-ea"/>
          <a:cs typeface="+mn-cs"/>
        </a:defRPr>
      </a:lvl9pPr>
    </p:bodyStyle>
    <p:otherStyle>
      <a:defPPr>
        <a:defRPr lang="en-US"/>
      </a:defPPr>
      <a:lvl1pPr marL="0" algn="l" defTabSz="434066" rtl="0" eaLnBrk="1" latinLnBrk="0" hangingPunct="1">
        <a:defRPr sz="854" kern="1200">
          <a:solidFill>
            <a:schemeClr val="tx1"/>
          </a:solidFill>
          <a:latin typeface="+mn-lt"/>
          <a:ea typeface="+mn-ea"/>
          <a:cs typeface="+mn-cs"/>
        </a:defRPr>
      </a:lvl1pPr>
      <a:lvl2pPr marL="217033" algn="l" defTabSz="434066" rtl="0" eaLnBrk="1" latinLnBrk="0" hangingPunct="1">
        <a:defRPr sz="854" kern="1200">
          <a:solidFill>
            <a:schemeClr val="tx1"/>
          </a:solidFill>
          <a:latin typeface="+mn-lt"/>
          <a:ea typeface="+mn-ea"/>
          <a:cs typeface="+mn-cs"/>
        </a:defRPr>
      </a:lvl2pPr>
      <a:lvl3pPr marL="434066" algn="l" defTabSz="434066" rtl="0" eaLnBrk="1" latinLnBrk="0" hangingPunct="1">
        <a:defRPr sz="854" kern="1200">
          <a:solidFill>
            <a:schemeClr val="tx1"/>
          </a:solidFill>
          <a:latin typeface="+mn-lt"/>
          <a:ea typeface="+mn-ea"/>
          <a:cs typeface="+mn-cs"/>
        </a:defRPr>
      </a:lvl3pPr>
      <a:lvl4pPr marL="651099" algn="l" defTabSz="434066" rtl="0" eaLnBrk="1" latinLnBrk="0" hangingPunct="1">
        <a:defRPr sz="854" kern="1200">
          <a:solidFill>
            <a:schemeClr val="tx1"/>
          </a:solidFill>
          <a:latin typeface="+mn-lt"/>
          <a:ea typeface="+mn-ea"/>
          <a:cs typeface="+mn-cs"/>
        </a:defRPr>
      </a:lvl4pPr>
      <a:lvl5pPr marL="868131" algn="l" defTabSz="434066" rtl="0" eaLnBrk="1" latinLnBrk="0" hangingPunct="1">
        <a:defRPr sz="854" kern="1200">
          <a:solidFill>
            <a:schemeClr val="tx1"/>
          </a:solidFill>
          <a:latin typeface="+mn-lt"/>
          <a:ea typeface="+mn-ea"/>
          <a:cs typeface="+mn-cs"/>
        </a:defRPr>
      </a:lvl5pPr>
      <a:lvl6pPr marL="1085164" algn="l" defTabSz="434066" rtl="0" eaLnBrk="1" latinLnBrk="0" hangingPunct="1">
        <a:defRPr sz="854" kern="1200">
          <a:solidFill>
            <a:schemeClr val="tx1"/>
          </a:solidFill>
          <a:latin typeface="+mn-lt"/>
          <a:ea typeface="+mn-ea"/>
          <a:cs typeface="+mn-cs"/>
        </a:defRPr>
      </a:lvl6pPr>
      <a:lvl7pPr marL="1302197" algn="l" defTabSz="434066" rtl="0" eaLnBrk="1" latinLnBrk="0" hangingPunct="1">
        <a:defRPr sz="854" kern="1200">
          <a:solidFill>
            <a:schemeClr val="tx1"/>
          </a:solidFill>
          <a:latin typeface="+mn-lt"/>
          <a:ea typeface="+mn-ea"/>
          <a:cs typeface="+mn-cs"/>
        </a:defRPr>
      </a:lvl7pPr>
      <a:lvl8pPr marL="1519230" algn="l" defTabSz="434066" rtl="0" eaLnBrk="1" latinLnBrk="0" hangingPunct="1">
        <a:defRPr sz="854" kern="1200">
          <a:solidFill>
            <a:schemeClr val="tx1"/>
          </a:solidFill>
          <a:latin typeface="+mn-lt"/>
          <a:ea typeface="+mn-ea"/>
          <a:cs typeface="+mn-cs"/>
        </a:defRPr>
      </a:lvl8pPr>
      <a:lvl9pPr marL="1736263" algn="l" defTabSz="434066" rtl="0" eaLnBrk="1" latinLnBrk="0" hangingPunct="1">
        <a:defRPr sz="85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83386801"/>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 id="2147483796" r:id="rId14"/>
    <p:sldLayoutId id="2147483797" r:id="rId15"/>
    <p:sldLayoutId id="2147483798" r:id="rId16"/>
    <p:sldLayoutId id="2147483799"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slideLayout" Target="../slideLayouts/slideLayout6.xml"/><Relationship Id="rId1" Type="http://schemas.openxmlformats.org/officeDocument/2006/relationships/tags" Target="../tags/tag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8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3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27.xml"/><Relationship Id="rId4" Type="http://schemas.microsoft.com/office/2007/relationships/hdphoto" Target="../media/hdphoto9.wdp"/></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7.xml"/><Relationship Id="rId1" Type="http://schemas.openxmlformats.org/officeDocument/2006/relationships/tags" Target="../tags/tag9.xml"/><Relationship Id="rId5" Type="http://schemas.microsoft.com/office/2007/relationships/hdphoto" Target="../media/hdphoto10.wdp"/><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11.wdp"/></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8.xml"/><Relationship Id="rId6" Type="http://schemas.microsoft.com/office/2007/relationships/hdphoto" Target="../media/hdphoto13.wdp"/><Relationship Id="rId5" Type="http://schemas.openxmlformats.org/officeDocument/2006/relationships/image" Target="../media/image40.png"/><Relationship Id="rId4" Type="http://schemas.microsoft.com/office/2007/relationships/hdphoto" Target="../media/hdphoto12.wdp"/></Relationships>
</file>

<file path=ppt/slides/_rels/slide42.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51.png"/><Relationship Id="rId1" Type="http://schemas.openxmlformats.org/officeDocument/2006/relationships/slideLayout" Target="../slideLayouts/slideLayout9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microsoft.com/office/2007/relationships/hdphoto" Target="../media/hdphoto21.wdp"/><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microsoft.com/office/2007/relationships/hdphoto" Target="../media/hdphoto25.wdp"/><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microsoft.com/office/2007/relationships/hdphoto" Target="../media/hdphoto26.wdp"/><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6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6CAA8-33E4-0E3F-F898-FA5774A49F09}"/>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1240C2DD-1C57-155A-6352-D2CE7974FBE9}"/>
              </a:ext>
            </a:extLst>
          </p:cNvPr>
          <p:cNvSpPr>
            <a:spLocks noGrp="1" noChangeArrowheads="1"/>
          </p:cNvSpPr>
          <p:nvPr>
            <p:ph type="title"/>
          </p:nvPr>
        </p:nvSpPr>
        <p:spPr>
          <a:xfrm>
            <a:off x="0" y="1174752"/>
            <a:ext cx="12192000" cy="1143000"/>
          </a:xfrm>
        </p:spPr>
        <p:txBody>
          <a:bodyPr wrap="square" anchor="ctr">
            <a:noAutofit/>
          </a:bodyPr>
          <a:lstStyle/>
          <a:p>
            <a:r>
              <a:rPr lang="en-US" sz="3600" dirty="0"/>
              <a:t>The Potential Role of PD-1 x VEGF Bispecific</a:t>
            </a:r>
            <a:br>
              <a:rPr lang="en-US" sz="3600" dirty="0"/>
            </a:br>
            <a:r>
              <a:rPr lang="en-US" sz="3600" dirty="0"/>
              <a:t>Antibodies in the Management of Non-Small Cell</a:t>
            </a:r>
            <a:br>
              <a:rPr lang="en-US" sz="3600" dirty="0"/>
            </a:br>
            <a:r>
              <a:rPr lang="en-US" sz="3600" dirty="0"/>
              <a:t>Lung Cancer: Translating Emerging Evidence into</a:t>
            </a:r>
            <a:br>
              <a:rPr lang="en-US" sz="3600" dirty="0"/>
            </a:br>
            <a:r>
              <a:rPr lang="en-US" sz="3600" dirty="0"/>
              <a:t>Community Oncology Practice</a:t>
            </a:r>
          </a:p>
        </p:txBody>
      </p:sp>
      <p:pic>
        <p:nvPicPr>
          <p:cNvPr id="3" name="Picture 2">
            <a:extLst>
              <a:ext uri="{FF2B5EF4-FFF2-40B4-BE49-F238E27FC236}">
                <a16:creationId xmlns:a16="http://schemas.microsoft.com/office/drawing/2014/main" id="{9B3E6B06-0A32-48EA-9733-C164B3AD8D21}"/>
              </a:ext>
            </a:extLst>
          </p:cNvPr>
          <p:cNvPicPr>
            <a:picLocks noChangeAspect="1"/>
          </p:cNvPicPr>
          <p:nvPr/>
        </p:nvPicPr>
        <p:blipFill>
          <a:blip r:embed="rId4"/>
          <a:stretch>
            <a:fillRect/>
          </a:stretch>
        </p:blipFill>
        <p:spPr>
          <a:xfrm>
            <a:off x="248092" y="5655426"/>
            <a:ext cx="3644900" cy="8682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5FC4EDB5-9895-1468-5040-DF7B05EA38C2}"/>
              </a:ext>
            </a:extLst>
          </p:cNvPr>
          <p:cNvPicPr>
            <a:picLocks noChangeAspect="1"/>
          </p:cNvPicPr>
          <p:nvPr/>
        </p:nvPicPr>
        <p:blipFill>
          <a:blip r:embed="rId5"/>
          <a:stretch>
            <a:fillRect/>
          </a:stretch>
        </p:blipFill>
        <p:spPr>
          <a:xfrm>
            <a:off x="9220200" y="5446916"/>
            <a:ext cx="2819400" cy="1270000"/>
          </a:xfrm>
          <a:prstGeom prst="rect">
            <a:avLst/>
          </a:prstGeom>
          <a:effectLst>
            <a:outerShdw blurRad="50800" dist="38100" dir="2700000" algn="tl" rotWithShape="0">
              <a:prstClr val="black">
                <a:alpha val="40000"/>
              </a:prstClr>
            </a:outerShdw>
          </a:effectLst>
        </p:spPr>
      </p:pic>
      <p:sp>
        <p:nvSpPr>
          <p:cNvPr id="2" name="Rectangle 4">
            <a:extLst>
              <a:ext uri="{FF2B5EF4-FFF2-40B4-BE49-F238E27FC236}">
                <a16:creationId xmlns:a16="http://schemas.microsoft.com/office/drawing/2014/main" id="{EA21588B-949E-C38D-6F2A-E7B65EFF3EF3}"/>
              </a:ext>
            </a:extLst>
          </p:cNvPr>
          <p:cNvSpPr txBox="1">
            <a:spLocks noChangeArrowheads="1"/>
          </p:cNvSpPr>
          <p:nvPr/>
        </p:nvSpPr>
        <p:spPr bwMode="auto">
          <a:xfrm>
            <a:off x="0" y="3671372"/>
            <a:ext cx="12192000" cy="1143000"/>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a:lnSpc>
                <a:spcPct val="100000"/>
              </a:lnSpc>
            </a:pPr>
            <a:r>
              <a:rPr lang="en-US" sz="2600" kern="0" dirty="0">
                <a:solidFill>
                  <a:schemeClr val="tx1"/>
                </a:solidFill>
              </a:rPr>
              <a:t>Arthi Sridhar, MD</a:t>
            </a:r>
          </a:p>
          <a:p>
            <a:pPr>
              <a:lnSpc>
                <a:spcPct val="100000"/>
              </a:lnSpc>
            </a:pPr>
            <a:r>
              <a:rPr lang="en-US" sz="2600" b="0" kern="0" dirty="0">
                <a:solidFill>
                  <a:schemeClr val="tx1"/>
                </a:solidFill>
              </a:rPr>
              <a:t>Assistant Professor, Department of Internal Medicine</a:t>
            </a:r>
          </a:p>
          <a:p>
            <a:pPr>
              <a:lnSpc>
                <a:spcPct val="100000"/>
              </a:lnSpc>
            </a:pPr>
            <a:r>
              <a:rPr lang="en-US" sz="2600" b="0" kern="0" dirty="0">
                <a:solidFill>
                  <a:schemeClr val="tx1"/>
                </a:solidFill>
              </a:rPr>
              <a:t>UT Southwestern Medical Center</a:t>
            </a:r>
          </a:p>
          <a:p>
            <a:pPr>
              <a:lnSpc>
                <a:spcPct val="100000"/>
              </a:lnSpc>
            </a:pPr>
            <a:r>
              <a:rPr lang="en-US" sz="2600" b="0" kern="0" dirty="0">
                <a:solidFill>
                  <a:schemeClr val="tx1"/>
                </a:solidFill>
              </a:rPr>
              <a:t>Dallas, Texas</a:t>
            </a:r>
            <a:endParaRPr lang="en-US" sz="2600" b="0" kern="0" dirty="0">
              <a:solidFill>
                <a:srgbClr val="FF40FF"/>
              </a:solidFill>
            </a:endParaRPr>
          </a:p>
        </p:txBody>
      </p:sp>
    </p:spTree>
    <p:custDataLst>
      <p:tags r:id="rId1"/>
    </p:custDataLst>
    <p:extLst>
      <p:ext uri="{BB962C8B-B14F-4D97-AF65-F5344CB8AC3E}">
        <p14:creationId xmlns:p14="http://schemas.microsoft.com/office/powerpoint/2010/main" val="17629997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286" y="5365"/>
            <a:ext cx="10358967" cy="1323025"/>
          </a:xfrm>
        </p:spPr>
        <p:txBody>
          <a:bodyPr/>
          <a:lstStyle/>
          <a:p>
            <a:r>
              <a:rPr lang="en-US" dirty="0"/>
              <a:t>Contributing Clinical Investigators</a:t>
            </a:r>
          </a:p>
        </p:txBody>
      </p:sp>
      <p:sp>
        <p:nvSpPr>
          <p:cNvPr id="4" name="Text Box 7">
            <a:extLst>
              <a:ext uri="{FF2B5EF4-FFF2-40B4-BE49-F238E27FC236}">
                <a16:creationId xmlns:a16="http://schemas.microsoft.com/office/drawing/2014/main" id="{AB3727FD-F233-5F0E-C085-06F51C72E6FB}"/>
              </a:ext>
            </a:extLst>
          </p:cNvPr>
          <p:cNvSpPr txBox="1">
            <a:spLocks noChangeArrowheads="1"/>
          </p:cNvSpPr>
          <p:nvPr/>
        </p:nvSpPr>
        <p:spPr bwMode="auto">
          <a:xfrm>
            <a:off x="1747067" y="1218362"/>
            <a:ext cx="4180007" cy="1531803"/>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Christina Baik, MD, MPH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Thoracic, Head and Neck Medical Oncology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University of Washington School of Medicine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Fred Hutchinson Cancer Research Center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Seattle, Washington</a:t>
            </a:r>
          </a:p>
        </p:txBody>
      </p:sp>
      <p:pic>
        <p:nvPicPr>
          <p:cNvPr id="3" name="Picture 2">
            <a:extLst>
              <a:ext uri="{FF2B5EF4-FFF2-40B4-BE49-F238E27FC236}">
                <a16:creationId xmlns:a16="http://schemas.microsoft.com/office/drawing/2014/main" id="{610C6F8F-A54D-8436-AA7C-5A300776FBB2}"/>
              </a:ext>
            </a:extLst>
          </p:cNvPr>
          <p:cNvPicPr>
            <a:picLocks noChangeAspect="1"/>
          </p:cNvPicPr>
          <p:nvPr/>
        </p:nvPicPr>
        <p:blipFill>
          <a:blip r:embed="rId3"/>
          <a:srcRect/>
          <a:stretch/>
        </p:blipFill>
        <p:spPr>
          <a:xfrm>
            <a:off x="436860" y="1218362"/>
            <a:ext cx="1261872" cy="1261872"/>
          </a:xfrm>
          <a:prstGeom prst="rect">
            <a:avLst/>
          </a:prstGeom>
        </p:spPr>
      </p:pic>
      <p:sp>
        <p:nvSpPr>
          <p:cNvPr id="5" name="Text Box 7">
            <a:extLst>
              <a:ext uri="{FF2B5EF4-FFF2-40B4-BE49-F238E27FC236}">
                <a16:creationId xmlns:a16="http://schemas.microsoft.com/office/drawing/2014/main" id="{A54A468D-F425-5031-3A18-E26456DED163}"/>
              </a:ext>
            </a:extLst>
          </p:cNvPr>
          <p:cNvSpPr txBox="1">
            <a:spLocks noChangeArrowheads="1"/>
          </p:cNvSpPr>
          <p:nvPr/>
        </p:nvSpPr>
        <p:spPr bwMode="auto">
          <a:xfrm>
            <a:off x="1747067" y="2986569"/>
            <a:ext cx="4440598" cy="1531803"/>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Jonathan Goldman,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Professor of Medicine, UCLA Hematology and Oncology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Director of Clinical Trials in Thoracic Oncology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Associate Director of Drug Development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UCLA Health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Santa Monica, California</a:t>
            </a:r>
          </a:p>
        </p:txBody>
      </p:sp>
      <p:pic>
        <p:nvPicPr>
          <p:cNvPr id="7" name="Picture 6">
            <a:extLst>
              <a:ext uri="{FF2B5EF4-FFF2-40B4-BE49-F238E27FC236}">
                <a16:creationId xmlns:a16="http://schemas.microsoft.com/office/drawing/2014/main" id="{FBBBE01F-2750-4EB0-8297-8FA4125D7411}"/>
              </a:ext>
            </a:extLst>
          </p:cNvPr>
          <p:cNvPicPr>
            <a:picLocks noChangeAspect="1"/>
          </p:cNvPicPr>
          <p:nvPr/>
        </p:nvPicPr>
        <p:blipFill>
          <a:blip r:embed="rId4"/>
          <a:srcRect/>
          <a:stretch/>
        </p:blipFill>
        <p:spPr>
          <a:xfrm>
            <a:off x="436860" y="2986569"/>
            <a:ext cx="1261872" cy="1261872"/>
          </a:xfrm>
          <a:prstGeom prst="rect">
            <a:avLst/>
          </a:prstGeom>
        </p:spPr>
      </p:pic>
      <p:sp>
        <p:nvSpPr>
          <p:cNvPr id="8" name="Text Box 7">
            <a:extLst>
              <a:ext uri="{FF2B5EF4-FFF2-40B4-BE49-F238E27FC236}">
                <a16:creationId xmlns:a16="http://schemas.microsoft.com/office/drawing/2014/main" id="{0A8004DA-39CC-3F9D-2BD7-6E647A8DD6EF}"/>
              </a:ext>
            </a:extLst>
          </p:cNvPr>
          <p:cNvSpPr txBox="1">
            <a:spLocks noChangeArrowheads="1"/>
          </p:cNvSpPr>
          <p:nvPr/>
        </p:nvSpPr>
        <p:spPr bwMode="auto">
          <a:xfrm>
            <a:off x="1747067" y="5024707"/>
            <a:ext cx="4180007" cy="1531803"/>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Paul K Paik, MD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Attending Physician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Clinical Director, Thoracic Oncology Service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Memorial Sloan Kettering Cancer Center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New York, New York</a:t>
            </a:r>
          </a:p>
        </p:txBody>
      </p:sp>
      <p:pic>
        <p:nvPicPr>
          <p:cNvPr id="9" name="Picture 8">
            <a:extLst>
              <a:ext uri="{FF2B5EF4-FFF2-40B4-BE49-F238E27FC236}">
                <a16:creationId xmlns:a16="http://schemas.microsoft.com/office/drawing/2014/main" id="{1A9BA8E6-AF03-70B1-52FF-7DF40CE410D6}"/>
              </a:ext>
            </a:extLst>
          </p:cNvPr>
          <p:cNvPicPr>
            <a:picLocks noChangeAspect="1"/>
          </p:cNvPicPr>
          <p:nvPr/>
        </p:nvPicPr>
        <p:blipFill>
          <a:blip r:embed="rId5"/>
          <a:srcRect/>
          <a:stretch/>
        </p:blipFill>
        <p:spPr>
          <a:xfrm>
            <a:off x="436860" y="5024707"/>
            <a:ext cx="1261872" cy="1261872"/>
          </a:xfrm>
          <a:prstGeom prst="rect">
            <a:avLst/>
          </a:prstGeom>
        </p:spPr>
      </p:pic>
      <p:sp>
        <p:nvSpPr>
          <p:cNvPr id="10" name="Text Box 7">
            <a:extLst>
              <a:ext uri="{FF2B5EF4-FFF2-40B4-BE49-F238E27FC236}">
                <a16:creationId xmlns:a16="http://schemas.microsoft.com/office/drawing/2014/main" id="{4694313E-876D-2CDF-D54B-8FF138ED5B00}"/>
              </a:ext>
            </a:extLst>
          </p:cNvPr>
          <p:cNvSpPr txBox="1">
            <a:spLocks noChangeArrowheads="1"/>
          </p:cNvSpPr>
          <p:nvPr/>
        </p:nvSpPr>
        <p:spPr bwMode="auto">
          <a:xfrm>
            <a:off x="7497872" y="1218362"/>
            <a:ext cx="4180007" cy="1531803"/>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Antonio Passaro, MD, PhD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Director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Division of Thoracic Oncology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European Institute of Oncology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Milan, Italy</a:t>
            </a:r>
          </a:p>
        </p:txBody>
      </p:sp>
      <p:pic>
        <p:nvPicPr>
          <p:cNvPr id="11" name="Picture 10">
            <a:extLst>
              <a:ext uri="{FF2B5EF4-FFF2-40B4-BE49-F238E27FC236}">
                <a16:creationId xmlns:a16="http://schemas.microsoft.com/office/drawing/2014/main" id="{5B85280A-DE78-C1C2-EF7F-55D0E93B2286}"/>
              </a:ext>
            </a:extLst>
          </p:cNvPr>
          <p:cNvPicPr>
            <a:picLocks noChangeAspect="1"/>
          </p:cNvPicPr>
          <p:nvPr/>
        </p:nvPicPr>
        <p:blipFill>
          <a:blip r:embed="rId6"/>
          <a:srcRect/>
          <a:stretch/>
        </p:blipFill>
        <p:spPr>
          <a:xfrm>
            <a:off x="6187665" y="1218362"/>
            <a:ext cx="1261872" cy="1261872"/>
          </a:xfrm>
          <a:prstGeom prst="rect">
            <a:avLst/>
          </a:prstGeom>
        </p:spPr>
      </p:pic>
      <p:sp>
        <p:nvSpPr>
          <p:cNvPr id="12" name="Text Box 7">
            <a:extLst>
              <a:ext uri="{FF2B5EF4-FFF2-40B4-BE49-F238E27FC236}">
                <a16:creationId xmlns:a16="http://schemas.microsoft.com/office/drawing/2014/main" id="{09AB6A7B-1D69-DB3B-DFE2-AE25060ABEFB}"/>
              </a:ext>
            </a:extLst>
          </p:cNvPr>
          <p:cNvSpPr txBox="1">
            <a:spLocks noChangeArrowheads="1"/>
          </p:cNvSpPr>
          <p:nvPr/>
        </p:nvSpPr>
        <p:spPr bwMode="auto">
          <a:xfrm>
            <a:off x="7497872" y="2986569"/>
            <a:ext cx="4180007" cy="1531803"/>
          </a:xfrm>
          <a:prstGeom prst="rect">
            <a:avLst/>
          </a:prstGeom>
          <a:noFill/>
          <a:ln w="9525">
            <a:noFill/>
            <a:miter lim="800000"/>
            <a:headEnd/>
            <a:tailEnd/>
          </a:ln>
        </p:spPr>
        <p:txBody>
          <a:bodyPr lIns="9144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cs typeface="+mn-cs"/>
              </a:rPr>
              <a:t>Zofia Piotrowska, MD, MHS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Associate Professor of Medicine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Harvard Medical School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Clinical Co-Director, MGB Thoracic Medical Oncology 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Massachusetts General Brigham Cancer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cs typeface="+mn-cs"/>
              </a:rPr>
              <a:t>Boston, Massachusetts</a:t>
            </a:r>
          </a:p>
        </p:txBody>
      </p:sp>
      <p:pic>
        <p:nvPicPr>
          <p:cNvPr id="13" name="Picture 12">
            <a:extLst>
              <a:ext uri="{FF2B5EF4-FFF2-40B4-BE49-F238E27FC236}">
                <a16:creationId xmlns:a16="http://schemas.microsoft.com/office/drawing/2014/main" id="{FBDE7330-FBC3-CC73-2210-4E69EECF2E9D}"/>
              </a:ext>
            </a:extLst>
          </p:cNvPr>
          <p:cNvPicPr>
            <a:picLocks noChangeAspect="1"/>
          </p:cNvPicPr>
          <p:nvPr/>
        </p:nvPicPr>
        <p:blipFill>
          <a:blip r:embed="rId7"/>
          <a:srcRect/>
          <a:stretch/>
        </p:blipFill>
        <p:spPr>
          <a:xfrm>
            <a:off x="6187665" y="2986569"/>
            <a:ext cx="1261872" cy="1261872"/>
          </a:xfrm>
          <a:prstGeom prst="rect">
            <a:avLst/>
          </a:prstGeom>
        </p:spPr>
      </p:pic>
      <p:sp>
        <p:nvSpPr>
          <p:cNvPr id="14" name="Text Box 7">
            <a:extLst>
              <a:ext uri="{FF2B5EF4-FFF2-40B4-BE49-F238E27FC236}">
                <a16:creationId xmlns:a16="http://schemas.microsoft.com/office/drawing/2014/main" id="{DA0C277E-2377-FF22-4AD1-368782B458F2}"/>
              </a:ext>
            </a:extLst>
          </p:cNvPr>
          <p:cNvSpPr txBox="1">
            <a:spLocks noChangeArrowheads="1"/>
          </p:cNvSpPr>
          <p:nvPr/>
        </p:nvSpPr>
        <p:spPr bwMode="auto">
          <a:xfrm>
            <a:off x="7497872" y="5024707"/>
            <a:ext cx="4180007" cy="1531803"/>
          </a:xfrm>
          <a:prstGeom prst="rect">
            <a:avLst/>
          </a:prstGeom>
          <a:noFill/>
          <a:ln w="9525">
            <a:noFill/>
            <a:miter lim="800000"/>
            <a:headEnd/>
            <a:tailEnd/>
          </a:ln>
        </p:spPr>
        <p:txBody>
          <a:bodyPr lIns="91440" tIns="0" rIns="0" bIns="0">
            <a:prstTxWarp prst="textNoShape">
              <a:avLst/>
            </a:prstTxWarp>
          </a:bodyPr>
          <a:lstStyle/>
          <a:p>
            <a:pPr lvl="0">
              <a:defRPr/>
            </a:pPr>
            <a:r>
              <a:rPr lang="en-US" sz="1600" b="1" dirty="0">
                <a:ea typeface="MS PGothic" charset="0"/>
              </a:rPr>
              <a:t>Julia Rotow, MD</a:t>
            </a:r>
          </a:p>
          <a:p>
            <a:pPr lvl="0">
              <a:defRPr/>
            </a:pPr>
            <a:r>
              <a:rPr lang="en-US" sz="1600" dirty="0">
                <a:ea typeface="MS PGothic" charset="0"/>
              </a:rPr>
              <a:t>Assistant Professor of Medicine</a:t>
            </a:r>
          </a:p>
          <a:p>
            <a:pPr lvl="0">
              <a:defRPr/>
            </a:pPr>
            <a:r>
              <a:rPr lang="en-US" sz="1600" dirty="0">
                <a:ea typeface="MS PGothic" charset="0"/>
              </a:rPr>
              <a:t>Harvard Medical School</a:t>
            </a:r>
          </a:p>
          <a:p>
            <a:pPr lvl="0">
              <a:defRPr/>
            </a:pPr>
            <a:r>
              <a:rPr lang="en-US" sz="1600" dirty="0">
                <a:ea typeface="MS PGothic" charset="0"/>
              </a:rPr>
              <a:t>Clinical Director, Director of Clinical Research</a:t>
            </a:r>
          </a:p>
          <a:p>
            <a:pPr lvl="0">
              <a:defRPr/>
            </a:pPr>
            <a:r>
              <a:rPr lang="en-US" sz="1600" dirty="0">
                <a:ea typeface="MS PGothic" charset="0"/>
              </a:rPr>
              <a:t>Lowe Center for Thoracic Oncology</a:t>
            </a:r>
          </a:p>
          <a:p>
            <a:pPr lvl="0">
              <a:defRPr/>
            </a:pPr>
            <a:r>
              <a:rPr lang="en-US" sz="1600" dirty="0">
                <a:ea typeface="MS PGothic" charset="0"/>
              </a:rPr>
              <a:t>Boston, Massachusetts</a:t>
            </a:r>
            <a:endParaRPr kumimoji="0" lang="en-US" sz="1600" i="0" u="none" strike="noStrike" kern="1200" cap="none" spc="0" normalizeH="0" baseline="0" noProof="0" dirty="0">
              <a:ln>
                <a:noFill/>
              </a:ln>
              <a:effectLst/>
              <a:uLnTx/>
              <a:uFillTx/>
              <a:latin typeface="Calibri"/>
              <a:ea typeface="MS PGothic" charset="0"/>
              <a:cs typeface="+mn-cs"/>
            </a:endParaRPr>
          </a:p>
        </p:txBody>
      </p:sp>
      <p:pic>
        <p:nvPicPr>
          <p:cNvPr id="15" name="Picture 14">
            <a:extLst>
              <a:ext uri="{FF2B5EF4-FFF2-40B4-BE49-F238E27FC236}">
                <a16:creationId xmlns:a16="http://schemas.microsoft.com/office/drawing/2014/main" id="{12693A7E-D87E-016D-AA6B-CCD9BCC8C6E3}"/>
              </a:ext>
            </a:extLst>
          </p:cNvPr>
          <p:cNvPicPr>
            <a:picLocks noChangeAspect="1"/>
          </p:cNvPicPr>
          <p:nvPr/>
        </p:nvPicPr>
        <p:blipFill>
          <a:blip r:embed="rId8"/>
          <a:srcRect/>
          <a:stretch/>
        </p:blipFill>
        <p:spPr>
          <a:xfrm>
            <a:off x="6187665" y="5024707"/>
            <a:ext cx="1261872" cy="1261872"/>
          </a:xfrm>
          <a:prstGeom prst="rect">
            <a:avLst/>
          </a:prstGeom>
        </p:spPr>
      </p:pic>
    </p:spTree>
    <p:custDataLst>
      <p:tags r:id="rId1"/>
    </p:custDataLst>
    <p:extLst>
      <p:ext uri="{BB962C8B-B14F-4D97-AF65-F5344CB8AC3E}">
        <p14:creationId xmlns:p14="http://schemas.microsoft.com/office/powerpoint/2010/main" val="17381254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5DF225B5-DDBB-F04C-87FC-4A699DA2706A}"/>
              </a:ext>
            </a:extLst>
          </p:cNvPr>
          <p:cNvSpPr>
            <a:spLocks noGrp="1"/>
          </p:cNvSpPr>
          <p:nvPr>
            <p:ph idx="1"/>
          </p:nvPr>
        </p:nvSpPr>
        <p:spPr>
          <a:xfrm>
            <a:off x="1051640" y="1370013"/>
            <a:ext cx="10228074" cy="2287587"/>
          </a:xfrm>
        </p:spPr>
        <p:txBody>
          <a:bodyPr/>
          <a:lstStyle/>
          <a:p>
            <a:r>
              <a:rPr lang="en-US" sz="2000" b="0" dirty="0">
                <a:solidFill>
                  <a:schemeClr val="tx1"/>
                </a:solidFill>
              </a:rPr>
              <a:t>Appraise the scientific rationale for the development of bispecific antibodies directed at PD-1 and VEGF, and understand the mechanism of action and the similarities and differences among the various investigational agents in this class.  </a:t>
            </a:r>
          </a:p>
          <a:p>
            <a:r>
              <a:rPr lang="en-US" sz="2000" b="0" dirty="0">
                <a:solidFill>
                  <a:schemeClr val="tx1"/>
                </a:solidFill>
              </a:rPr>
              <a:t>Evaluate the documented efficacy of PD-1 x VEGF bispecific antibodies in combination with chemotherapy for patients with progressive EGFR-mutated metastatic non-small cell lung cancer (NSCLC), and consider the potential role of these agents.  </a:t>
            </a:r>
          </a:p>
          <a:p>
            <a:r>
              <a:rPr lang="en-US" sz="2000" b="0" dirty="0">
                <a:solidFill>
                  <a:schemeClr val="tx1"/>
                </a:solidFill>
              </a:rPr>
              <a:t>Review published research findings with PD-1 x VEGF bispecific antibodies alone and in combination with chemotherapy as first-line therapy for patients with metastatic NSCLC without actionable genomic alterations, and reflect on ongoing trials attempting to further validate the effectiveness of these strategies.  </a:t>
            </a:r>
          </a:p>
          <a:p>
            <a:r>
              <a:rPr lang="en-US" sz="2000" b="0" dirty="0">
                <a:solidFill>
                  <a:schemeClr val="tx1"/>
                </a:solidFill>
              </a:rPr>
              <a:t>Recognize the spectrum, frequency and severity of toxicities associated with PD-1 x VEGF bispecific antibodies, and appreciate management strategies to facilitate the safe and effective administration of these agents.</a:t>
            </a:r>
          </a:p>
        </p:txBody>
      </p:sp>
    </p:spTree>
    <p:extLst>
      <p:ext uri="{BB962C8B-B14F-4D97-AF65-F5344CB8AC3E}">
        <p14:creationId xmlns:p14="http://schemas.microsoft.com/office/powerpoint/2010/main" val="23466330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Accreditation Statement</a:t>
            </a:r>
          </a:p>
        </p:txBody>
      </p:sp>
      <p:sp>
        <p:nvSpPr>
          <p:cNvPr id="3" name="Content Placeholder 2">
            <a:extLst>
              <a:ext uri="{FF2B5EF4-FFF2-40B4-BE49-F238E27FC236}">
                <a16:creationId xmlns:a16="http://schemas.microsoft.com/office/drawing/2014/main" id="{5DF225B5-DDBB-F04C-87FC-4A699DA2706A}"/>
              </a:ext>
            </a:extLst>
          </p:cNvPr>
          <p:cNvSpPr>
            <a:spLocks noGrp="1"/>
          </p:cNvSpPr>
          <p:nvPr>
            <p:ph idx="1"/>
          </p:nvPr>
        </p:nvSpPr>
        <p:spPr>
          <a:xfrm>
            <a:off x="1051640" y="1378568"/>
            <a:ext cx="10532290" cy="1323951"/>
          </a:xfrm>
        </p:spPr>
        <p:txBody>
          <a:bodyPr/>
          <a:lstStyle/>
          <a:p>
            <a:pPr marL="98425" indent="0">
              <a:buNone/>
            </a:pPr>
            <a:r>
              <a:rPr lang="en-US" sz="2500" b="0" dirty="0">
                <a:solidFill>
                  <a:schemeClr val="tx1"/>
                </a:solidFill>
              </a:rPr>
              <a:t>Research To Practice is accredited by the Accreditation Council for Continuing Medical Education (ACCME) to provide continuing medical education for physicians.</a:t>
            </a:r>
          </a:p>
        </p:txBody>
      </p:sp>
      <p:sp>
        <p:nvSpPr>
          <p:cNvPr id="4" name="Title 1">
            <a:extLst>
              <a:ext uri="{FF2B5EF4-FFF2-40B4-BE49-F238E27FC236}">
                <a16:creationId xmlns:a16="http://schemas.microsoft.com/office/drawing/2014/main" id="{1F6875F1-59FE-254D-A8FE-1316270A7DC6}"/>
              </a:ext>
            </a:extLst>
          </p:cNvPr>
          <p:cNvSpPr txBox="1">
            <a:spLocks/>
          </p:cNvSpPr>
          <p:nvPr/>
        </p:nvSpPr>
        <p:spPr bwMode="auto">
          <a:xfrm>
            <a:off x="912286" y="3251348"/>
            <a:ext cx="10532291"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lvl="0">
              <a:defRPr/>
            </a:pPr>
            <a:r>
              <a:rPr lang="en-US" kern="0" dirty="0"/>
              <a:t>Credit Designation Statement</a:t>
            </a:r>
            <a:endPar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endParaRPr>
          </a:p>
        </p:txBody>
      </p:sp>
      <p:sp>
        <p:nvSpPr>
          <p:cNvPr id="5" name="Content Placeholder 2">
            <a:extLst>
              <a:ext uri="{FF2B5EF4-FFF2-40B4-BE49-F238E27FC236}">
                <a16:creationId xmlns:a16="http://schemas.microsoft.com/office/drawing/2014/main" id="{80DDE065-FB06-F943-98BC-99AF1283D66B}"/>
              </a:ext>
            </a:extLst>
          </p:cNvPr>
          <p:cNvSpPr txBox="1">
            <a:spLocks/>
          </p:cNvSpPr>
          <p:nvPr/>
        </p:nvSpPr>
        <p:spPr bwMode="auto">
          <a:xfrm>
            <a:off x="1051640" y="4394348"/>
            <a:ext cx="10512305" cy="151216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lvl="0" indent="0">
              <a:buNone/>
              <a:defRPr/>
            </a:pPr>
            <a:r>
              <a:rPr lang="en-US" sz="2500" b="0" kern="0" dirty="0"/>
              <a:t>Research To Practice designates this live activity for a maximum of 0.5 </a:t>
            </a:r>
            <a:r>
              <a:rPr lang="en-US" sz="2500" b="0" i="1" kern="0" dirty="0"/>
              <a:t>AMA PRA Category 1 Credits</a:t>
            </a:r>
            <a:r>
              <a:rPr lang="en-US" sz="2500" b="0" i="1" kern="0" baseline="30000" dirty="0"/>
              <a:t>TM</a:t>
            </a:r>
            <a:r>
              <a:rPr lang="en-US" sz="2500" b="0" kern="0" dirty="0"/>
              <a:t>. Physicians should claim only the credit commensurate with the extent of their participation in the activity.</a:t>
            </a:r>
          </a:p>
        </p:txBody>
      </p:sp>
    </p:spTree>
    <p:extLst>
      <p:ext uri="{BB962C8B-B14F-4D97-AF65-F5344CB8AC3E}">
        <p14:creationId xmlns:p14="http://schemas.microsoft.com/office/powerpoint/2010/main" val="2273474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Content Validation and Disclosures</a:t>
            </a:r>
          </a:p>
        </p:txBody>
      </p:sp>
      <p:sp>
        <p:nvSpPr>
          <p:cNvPr id="3" name="Content Placeholder 2">
            <a:extLst>
              <a:ext uri="{FF2B5EF4-FFF2-40B4-BE49-F238E27FC236}">
                <a16:creationId xmlns:a16="http://schemas.microsoft.com/office/drawing/2014/main" id="{5DF225B5-DDBB-F04C-87FC-4A699DA2706A}"/>
              </a:ext>
            </a:extLst>
          </p:cNvPr>
          <p:cNvSpPr>
            <a:spLocks noGrp="1"/>
          </p:cNvSpPr>
          <p:nvPr>
            <p:ph idx="1"/>
          </p:nvPr>
        </p:nvSpPr>
        <p:spPr>
          <a:xfrm>
            <a:off x="1051640" y="1240953"/>
            <a:ext cx="10532290" cy="1323951"/>
          </a:xfrm>
        </p:spPr>
        <p:txBody>
          <a:bodyPr/>
          <a:lstStyle/>
          <a:p>
            <a:pPr marL="98425" indent="0">
              <a:buNone/>
            </a:pPr>
            <a:r>
              <a:rPr lang="en-US" sz="2500" b="0" dirty="0">
                <a:solidFill>
                  <a:schemeClr val="tx1"/>
                </a:solidFill>
              </a:rPr>
              <a:t>Research To Practice (RTP) is committed to providing its participants with high-quality, unbiased and state-of-the-art education and adheres to the ACCME’s Standards for Integrity and Independence in Accredited Continuing Education. Any individuals in a position to control the content of an accredited continuing education activity, including faculty, planners, reviewers and others, are required to disclose all relevant financial relationships with ineligible entities (commercial interests). All relevant financial relationships have been mitigated prior to the commencement of this activity. In addition, all activity content is reviewed by RTP scientific staff and an external, independent physician reviewer for fair balance, scientific objectivity of studies referenced and patient care recommendations.</a:t>
            </a:r>
          </a:p>
        </p:txBody>
      </p:sp>
    </p:spTree>
    <p:extLst>
      <p:ext uri="{BB962C8B-B14F-4D97-AF65-F5344CB8AC3E}">
        <p14:creationId xmlns:p14="http://schemas.microsoft.com/office/powerpoint/2010/main" val="39507088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154236"/>
            <a:ext cx="10358967" cy="1223590"/>
          </a:xfrm>
        </p:spPr>
        <p:txBody>
          <a:bodyPr/>
          <a:lstStyle/>
          <a:p>
            <a:r>
              <a:rPr lang="en-US" sz="3200" dirty="0">
                <a:solidFill>
                  <a:srgbClr val="0432FF"/>
                </a:solidFill>
              </a:rPr>
              <a:t>Dr Sridhar — Disclosures</a:t>
            </a:r>
            <a:br>
              <a:rPr lang="en-US" sz="3200" dirty="0">
                <a:solidFill>
                  <a:srgbClr val="0432FF"/>
                </a:solidFill>
              </a:rPr>
            </a:br>
            <a:r>
              <a:rPr lang="en-US" sz="3200" dirty="0">
                <a:solidFill>
                  <a:srgbClr val="0432FF"/>
                </a:solidFill>
              </a:rPr>
              <a:t>Faculty</a:t>
            </a:r>
          </a:p>
        </p:txBody>
      </p:sp>
      <p:graphicFrame>
        <p:nvGraphicFramePr>
          <p:cNvPr id="3" name="Content Placeholder 3">
            <a:extLst>
              <a:ext uri="{FF2B5EF4-FFF2-40B4-BE49-F238E27FC236}">
                <a16:creationId xmlns:a16="http://schemas.microsoft.com/office/drawing/2014/main" id="{0B71F295-0FAA-9FA8-2DFF-0DFCE10DEDC3}"/>
              </a:ext>
            </a:extLst>
          </p:cNvPr>
          <p:cNvGraphicFramePr>
            <a:graphicFrameLocks/>
          </p:cNvGraphicFramePr>
          <p:nvPr>
            <p:extLst>
              <p:ext uri="{D42A27DB-BD31-4B8C-83A1-F6EECF244321}">
                <p14:modId xmlns:p14="http://schemas.microsoft.com/office/powerpoint/2010/main" val="2722965458"/>
              </p:ext>
            </p:extLst>
          </p:nvPr>
        </p:nvGraphicFramePr>
        <p:xfrm>
          <a:off x="1280074" y="2405148"/>
          <a:ext cx="9450356" cy="1805810"/>
        </p:xfrm>
        <a:graphic>
          <a:graphicData uri="http://schemas.openxmlformats.org/drawingml/2006/table">
            <a:tbl>
              <a:tblPr firstRow="1" bandRow="1">
                <a:tableStyleId>{F2DE63D5-997A-4646-A377-4702673A728D}</a:tableStyleId>
              </a:tblPr>
              <a:tblGrid>
                <a:gridCol w="2257790">
                  <a:extLst>
                    <a:ext uri="{9D8B030D-6E8A-4147-A177-3AD203B41FA5}">
                      <a16:colId xmlns:a16="http://schemas.microsoft.com/office/drawing/2014/main" val="20000"/>
                    </a:ext>
                  </a:extLst>
                </a:gridCol>
                <a:gridCol w="7192566">
                  <a:extLst>
                    <a:ext uri="{9D8B030D-6E8A-4147-A177-3AD203B41FA5}">
                      <a16:colId xmlns:a16="http://schemas.microsoft.com/office/drawing/2014/main" val="2117869244"/>
                    </a:ext>
                  </a:extLst>
                </a:gridCol>
              </a:tblGrid>
              <a:tr h="902905">
                <a:tc>
                  <a:txBody>
                    <a:bodyPr/>
                    <a:lstStyle/>
                    <a:p>
                      <a:pPr algn="l"/>
                      <a:r>
                        <a:rPr lang="en-US" sz="1800" b="1" dirty="0">
                          <a:solidFill>
                            <a:schemeClr val="tx1"/>
                          </a:solidFill>
                        </a:rPr>
                        <a:t>Advisory 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AstraZeneca Pharmaceuticals LP, Johnson &amp; Johnson, </a:t>
                      </a:r>
                      <a:r>
                        <a:rPr lang="en-US" sz="1800" b="0" dirty="0" err="1">
                          <a:solidFill>
                            <a:schemeClr val="tx1"/>
                          </a:solidFill>
                        </a:rPr>
                        <a:t>Nuvation</a:t>
                      </a:r>
                      <a:r>
                        <a:rPr lang="en-US" sz="1800" b="0" dirty="0">
                          <a:solidFill>
                            <a:schemeClr val="tx1"/>
                          </a:solidFill>
                        </a:rPr>
                        <a:t> Bio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902905">
                <a:tc>
                  <a:txBody>
                    <a:bodyPr/>
                    <a:lstStyle/>
                    <a:p>
                      <a:pPr algn="l"/>
                      <a:r>
                        <a:rPr lang="en-US" sz="1800" b="1" dirty="0">
                          <a:solidFill>
                            <a:schemeClr val="tx1"/>
                          </a:solidFill>
                        </a:rPr>
                        <a:t>Contracted Research for Clinical Trials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Bristol Myers Squibb, </a:t>
                      </a:r>
                      <a:r>
                        <a:rPr lang="en-US" sz="1800" b="0" dirty="0" err="1">
                          <a:solidFill>
                            <a:schemeClr val="tx1"/>
                          </a:solidFill>
                        </a:rPr>
                        <a:t>Henlius</a:t>
                      </a:r>
                      <a:endParaRPr lang="en-US" sz="1800" b="0" dirty="0">
                        <a:solidFill>
                          <a:schemeClr val="tx1"/>
                        </a:solidFill>
                      </a:endParaRP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72096770"/>
                  </a:ext>
                </a:extLst>
              </a:tr>
            </a:tbl>
          </a:graphicData>
        </a:graphic>
      </p:graphicFrame>
    </p:spTree>
    <p:custDataLst>
      <p:tags r:id="rId1"/>
    </p:custDataLst>
    <p:extLst>
      <p:ext uri="{BB962C8B-B14F-4D97-AF65-F5344CB8AC3E}">
        <p14:creationId xmlns:p14="http://schemas.microsoft.com/office/powerpoint/2010/main" val="36556291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B57CEC-4AA1-C652-9B60-51BEA711426A}"/>
              </a:ext>
            </a:extLst>
          </p:cNvPr>
          <p:cNvSpPr>
            <a:spLocks noGrp="1"/>
          </p:cNvSpPr>
          <p:nvPr>
            <p:ph type="title"/>
          </p:nvPr>
        </p:nvSpPr>
        <p:spPr>
          <a:xfrm>
            <a:off x="912286" y="0"/>
            <a:ext cx="10358967" cy="747348"/>
          </a:xfrm>
        </p:spPr>
        <p:txBody>
          <a:bodyPr/>
          <a:lstStyle/>
          <a:p>
            <a:r>
              <a:rPr lang="en-US" sz="3200" dirty="0">
                <a:solidFill>
                  <a:srgbClr val="0432FF"/>
                </a:solidFill>
              </a:rPr>
              <a:t>Contributing Clinical Investigators — Disclosures</a:t>
            </a:r>
            <a:endParaRPr lang="en-US" dirty="0"/>
          </a:p>
        </p:txBody>
      </p:sp>
      <p:sp>
        <p:nvSpPr>
          <p:cNvPr id="4" name="Content Placeholder 3">
            <a:extLst>
              <a:ext uri="{FF2B5EF4-FFF2-40B4-BE49-F238E27FC236}">
                <a16:creationId xmlns:a16="http://schemas.microsoft.com/office/drawing/2014/main" id="{06F81D52-ED74-7096-92B5-A10996F82151}"/>
              </a:ext>
            </a:extLst>
          </p:cNvPr>
          <p:cNvSpPr>
            <a:spLocks noGrp="1"/>
          </p:cNvSpPr>
          <p:nvPr>
            <p:ph idx="1"/>
          </p:nvPr>
        </p:nvSpPr>
        <p:spPr>
          <a:xfrm>
            <a:off x="539646" y="747349"/>
            <a:ext cx="10607040" cy="5467718"/>
          </a:xfrm>
        </p:spPr>
        <p:txBody>
          <a:bodyPr/>
          <a:lstStyle/>
          <a:p>
            <a:pPr marL="98425" indent="0">
              <a:spcBef>
                <a:spcPts val="0"/>
              </a:spcBef>
              <a:spcAft>
                <a:spcPts val="0"/>
              </a:spcAft>
              <a:buNone/>
            </a:pPr>
            <a:r>
              <a:rPr lang="en-US" sz="1325" dirty="0"/>
              <a:t>Prof Passaro</a:t>
            </a:r>
            <a:r>
              <a:rPr lang="en-US" sz="1325" b="0" dirty="0"/>
              <a:t> has no relevant financial relationships to disclose. The following faculty reported relevant financial relationships with ineligible entities:</a:t>
            </a:r>
          </a:p>
          <a:p>
            <a:pPr marL="98425" indent="0">
              <a:spcBef>
                <a:spcPts val="0"/>
              </a:spcBef>
              <a:spcAft>
                <a:spcPts val="0"/>
              </a:spcAft>
              <a:buNone/>
            </a:pPr>
            <a:r>
              <a:rPr lang="en-US" sz="1325" dirty="0"/>
              <a:t>Dr Baik</a:t>
            </a:r>
            <a:r>
              <a:rPr lang="en-US" sz="1325" b="0" dirty="0"/>
              <a:t> — </a:t>
            </a:r>
            <a:r>
              <a:rPr lang="en-US" sz="1325" dirty="0"/>
              <a:t>Consulting Agreements: </a:t>
            </a:r>
            <a:r>
              <a:rPr lang="en-US" sz="1325" b="0" dirty="0"/>
              <a:t>AstraZeneca Pharmaceuticals LP, Bayer HealthCare Pharmaceuticals, Boehringer Ingelheim Pharmaceuticals Inc, Daiichi Sankyo Inc, Janssen Biotech Inc, Lilly, Natera Inc, </a:t>
            </a:r>
            <a:r>
              <a:rPr lang="en-US" sz="1325" b="0" dirty="0" err="1"/>
              <a:t>Nuvalent</a:t>
            </a:r>
            <a:r>
              <a:rPr lang="en-US" sz="1325" b="0" dirty="0"/>
              <a:t>, Pfizer Inc, Regeneron Pharmaceuticals Inc, Takeda Pharmaceuticals USA Inc, UCB Japan; </a:t>
            </a:r>
            <a:r>
              <a:rPr lang="en-US" sz="1325" dirty="0"/>
              <a:t>Research Funding (to Institution):</a:t>
            </a:r>
            <a:r>
              <a:rPr lang="en-US" sz="1325" b="0" dirty="0"/>
              <a:t> AbbVie Inc, AstraZeneca Pharmaceuticals LP, </a:t>
            </a:r>
            <a:r>
              <a:rPr lang="en-US" sz="1325" b="0" dirty="0" err="1"/>
              <a:t>Avenzo</a:t>
            </a:r>
            <a:r>
              <a:rPr lang="en-US" sz="1325" b="0" dirty="0"/>
              <a:t> Therapeutics, Black Diamond Therapeutics Inc, </a:t>
            </a:r>
            <a:r>
              <a:rPr lang="en-US" sz="1325" b="0" dirty="0" err="1"/>
              <a:t>BlossomHill</a:t>
            </a:r>
            <a:r>
              <a:rPr lang="en-US" sz="1325" b="0" dirty="0"/>
              <a:t> Therapeutics, Blueprint Medicines, Boehringer Ingelheim Pharmaceuticals Inc, Bristol Myers Squibb, Daiichi Sankyo Inc, Ellipses Pharma, Genentech, a member of the Roche Group, Janssen Biotech Inc, Lilly, </a:t>
            </a:r>
            <a:r>
              <a:rPr lang="en-US" sz="1325" b="0" dirty="0" err="1"/>
              <a:t>Nuvalent</a:t>
            </a:r>
            <a:r>
              <a:rPr lang="en-US" sz="1325" b="0" dirty="0"/>
              <a:t>, Pfizer Inc, Summit Therapeutics, </a:t>
            </a:r>
            <a:r>
              <a:rPr lang="en-US" sz="1325" b="0" dirty="0" err="1"/>
              <a:t>Syntrix</a:t>
            </a:r>
            <a:r>
              <a:rPr lang="en-US" sz="1325" b="0" dirty="0"/>
              <a:t> Biosystems, </a:t>
            </a:r>
            <a:r>
              <a:rPr lang="en-US" sz="1325" b="0" dirty="0" err="1"/>
              <a:t>SystImmune</a:t>
            </a:r>
            <a:r>
              <a:rPr lang="en-US" sz="1325" b="0" dirty="0"/>
              <a:t> Inc; </a:t>
            </a:r>
            <a:r>
              <a:rPr lang="en-US" sz="1325" dirty="0"/>
              <a:t>Nonrelevant Financial Relationships:</a:t>
            </a:r>
            <a:r>
              <a:rPr lang="en-US" sz="1325" b="0" dirty="0"/>
              <a:t> Bristol Myers Squibb Foundation. </a:t>
            </a:r>
            <a:r>
              <a:rPr lang="en-US" sz="1325" dirty="0"/>
              <a:t>Dr Goldman</a:t>
            </a:r>
            <a:r>
              <a:rPr lang="en-US" sz="1325" b="0" dirty="0"/>
              <a:t> — </a:t>
            </a:r>
            <a:r>
              <a:rPr lang="en-US" sz="1325" dirty="0"/>
              <a:t>Consulting Agreements:</a:t>
            </a:r>
            <a:r>
              <a:rPr lang="en-US" sz="1325" b="0" dirty="0"/>
              <a:t> AbbVie Inc, Amgen Inc, AstraZeneca Pharmaceuticals LP, Bristol Myers Squibb, Genentech, a member of the Roche Group, Janssen Biotech Inc, Lilly, Pfizer Inc, Summit Therapeutics; </a:t>
            </a:r>
            <a:r>
              <a:rPr lang="en-US" sz="1325" dirty="0"/>
              <a:t>Contracted Research:</a:t>
            </a:r>
            <a:r>
              <a:rPr lang="en-US" sz="1325" b="0" dirty="0"/>
              <a:t> AbbVie Inc, Agenus Inc, Amgen Inc, Astellas, AstraZeneca Pharmaceuticals LP, Bristol Myers Squibb, Genentech, a member of the Roche Group, GSK, Janssen Biotech Inc, Lilly, Merck, Pfizer Inc, Puma Biotechnology Inc, </a:t>
            </a:r>
            <a:r>
              <a:rPr lang="en-US" sz="1325" b="0" dirty="0" err="1"/>
              <a:t>RayzeBio</a:t>
            </a:r>
            <a:r>
              <a:rPr lang="en-US" sz="1325" b="0" dirty="0"/>
              <a:t>, Summit Therapeutics, Tango Therapeutics; </a:t>
            </a:r>
            <a:r>
              <a:rPr lang="en-US" sz="1325" dirty="0"/>
              <a:t>Honoraria:</a:t>
            </a:r>
            <a:r>
              <a:rPr lang="en-US" sz="1325" b="0" dirty="0"/>
              <a:t> AbbVie Inc, AstraZeneca Pharmaceuticals LP, Genentech, a member of the Roche Group, Lilly, Summit Therapeutics; </a:t>
            </a:r>
            <a:r>
              <a:rPr lang="en-US" sz="1325" dirty="0"/>
              <a:t>Research Grants:</a:t>
            </a:r>
            <a:r>
              <a:rPr lang="en-US" sz="1325" b="0" dirty="0"/>
              <a:t> AbbVie Inc, Amgen Inc, Astellas, AstraZeneca Pharmaceuticals LP, GSK, Summit Therapeutics, Tango Therapeutics. </a:t>
            </a:r>
            <a:r>
              <a:rPr lang="en-US" sz="1325" dirty="0"/>
              <a:t>Dr Paik</a:t>
            </a:r>
            <a:r>
              <a:rPr lang="en-US" sz="1325" b="0" dirty="0"/>
              <a:t> — </a:t>
            </a:r>
            <a:r>
              <a:rPr lang="en-US" sz="1325" dirty="0"/>
              <a:t>Advisory Committees:</a:t>
            </a:r>
            <a:r>
              <a:rPr lang="en-US" sz="1325" b="0" dirty="0"/>
              <a:t> EMD Serono Inc, Janssen Biotech Inc, Summit Therapeutics; </a:t>
            </a:r>
            <a:r>
              <a:rPr lang="en-US" sz="1325" dirty="0"/>
              <a:t>Consulting Agreements: </a:t>
            </a:r>
            <a:r>
              <a:rPr lang="en-US" sz="1325" b="0" dirty="0"/>
              <a:t>AbbVie Inc, EMD Serono Inc; </a:t>
            </a:r>
            <a:r>
              <a:rPr lang="en-US" sz="1325" dirty="0"/>
              <a:t>Contracted Research:</a:t>
            </a:r>
            <a:r>
              <a:rPr lang="en-US" sz="1325" b="0" dirty="0"/>
              <a:t> </a:t>
            </a:r>
            <a:r>
              <a:rPr lang="en-US" sz="1325" b="0" dirty="0" err="1"/>
              <a:t>Bicara</a:t>
            </a:r>
            <a:r>
              <a:rPr lang="en-US" sz="1325" b="0" dirty="0"/>
              <a:t> Therapeutics, EMD Serono Inc, Novartis, </a:t>
            </a:r>
            <a:r>
              <a:rPr lang="en-US" sz="1325" b="0" dirty="0" err="1"/>
              <a:t>Nuvectis</a:t>
            </a:r>
            <a:r>
              <a:rPr lang="en-US" sz="1325" b="0" dirty="0"/>
              <a:t> Pharma Inc, Summit Therapeutics. </a:t>
            </a:r>
            <a:r>
              <a:rPr lang="en-US" sz="1325" dirty="0"/>
              <a:t>Dr </a:t>
            </a:r>
            <a:r>
              <a:rPr lang="en-US" sz="1325" dirty="0" err="1"/>
              <a:t>Piostrowska</a:t>
            </a:r>
            <a:r>
              <a:rPr lang="en-US" sz="1325" b="0" dirty="0"/>
              <a:t> — </a:t>
            </a:r>
            <a:r>
              <a:rPr lang="en-US" sz="1325" dirty="0"/>
              <a:t>Consulting Agreements:</a:t>
            </a:r>
            <a:r>
              <a:rPr lang="en-US" sz="1325" b="0" dirty="0"/>
              <a:t> AbbVie Inc, AstraZeneca Pharmaceuticals LP, Bayer HealthCare Pharmaceuticals, Black Diamond Therapeutics Inc, </a:t>
            </a:r>
            <a:r>
              <a:rPr lang="en-US" sz="1325" b="0" dirty="0" err="1"/>
              <a:t>BlossomHill</a:t>
            </a:r>
            <a:r>
              <a:rPr lang="en-US" sz="1325" b="0" dirty="0"/>
              <a:t> Therapeutics, Boehringer Ingelheim Pharmaceuticals Inc, Daiichi Sankyo Inc, Genentech, a member of the Roche Group, Genmab US Inc, Gilead Sciences Inc, Janssen Biotech Inc, Lilly, Natera Inc, </a:t>
            </a:r>
            <a:r>
              <a:rPr lang="en-US" sz="1325" b="0" dirty="0" err="1"/>
              <a:t>Nuvalent</a:t>
            </a:r>
            <a:r>
              <a:rPr lang="en-US" sz="1325" b="0" dirty="0"/>
              <a:t>, Regeneron Pharmaceuticals Inc, Revolution Medicines Inc, Summit Therapeutics, Taiho Oncology Inc, Takeda Pharmaceuticals USA Inc, </a:t>
            </a:r>
            <a:r>
              <a:rPr lang="en-US" sz="1325" b="0" dirty="0" err="1"/>
              <a:t>Tubulis</a:t>
            </a:r>
            <a:r>
              <a:rPr lang="en-US" sz="1325" b="0" dirty="0"/>
              <a:t>; </a:t>
            </a:r>
            <a:r>
              <a:rPr lang="en-US" sz="1325" dirty="0"/>
              <a:t>Contracted Research:</a:t>
            </a:r>
            <a:r>
              <a:rPr lang="en-US" sz="1325" b="0" dirty="0"/>
              <a:t> AbbVie Inc, AstraZeneca Pharmaceuticals LP, </a:t>
            </a:r>
            <a:r>
              <a:rPr lang="en-US" sz="1325" b="0" dirty="0" err="1"/>
              <a:t>BlossomHill</a:t>
            </a:r>
            <a:r>
              <a:rPr lang="en-US" sz="1325" b="0" dirty="0"/>
              <a:t> Therapeutics, Blueprint Medicines, Cullinan Therapeutics, Daiichi Sankyo Inc, GSK, Janssen Biotech Inc, Novartis, </a:t>
            </a:r>
            <a:r>
              <a:rPr lang="en-US" sz="1325" b="0" dirty="0" err="1"/>
              <a:t>Nuvalent</a:t>
            </a:r>
            <a:r>
              <a:rPr lang="en-US" sz="1325" b="0" dirty="0"/>
              <a:t>, </a:t>
            </a:r>
            <a:r>
              <a:rPr lang="en-US" sz="1325" b="0" dirty="0" err="1"/>
              <a:t>Nuvectis</a:t>
            </a:r>
            <a:r>
              <a:rPr lang="en-US" sz="1325" b="0" dirty="0"/>
              <a:t> Pharma Inc, Spectrum Pharmaceuticals Inc, </a:t>
            </a:r>
            <a:r>
              <a:rPr lang="en-US" sz="1325" b="0" dirty="0" err="1"/>
              <a:t>SystImmune</a:t>
            </a:r>
            <a:r>
              <a:rPr lang="en-US" sz="1325" b="0" dirty="0"/>
              <a:t> Inc, Takeda Pharmaceuticals USA Inc, </a:t>
            </a:r>
            <a:r>
              <a:rPr lang="en-US" sz="1325" b="0" dirty="0" err="1"/>
              <a:t>Tesaro</a:t>
            </a:r>
            <a:r>
              <a:rPr lang="en-US" sz="1325" b="0" dirty="0"/>
              <a:t>, A GSK Company; </a:t>
            </a:r>
            <a:r>
              <a:rPr lang="en-US" sz="1325" dirty="0"/>
              <a:t>Data and Safety Monitoring Boards/Committees:</a:t>
            </a:r>
            <a:r>
              <a:rPr lang="en-US" sz="1325" b="0" dirty="0"/>
              <a:t> Genentech, a member of the Roche Group. </a:t>
            </a:r>
            <a:r>
              <a:rPr lang="en-US" sz="1325" dirty="0"/>
              <a:t>Dr </a:t>
            </a:r>
            <a:r>
              <a:rPr lang="en-US" sz="1325" dirty="0" err="1"/>
              <a:t>Rotow</a:t>
            </a:r>
            <a:r>
              <a:rPr lang="en-US" sz="1325" b="0" dirty="0"/>
              <a:t> — </a:t>
            </a:r>
            <a:r>
              <a:rPr lang="en-US" sz="1325" dirty="0"/>
              <a:t>Consulting Agreements: </a:t>
            </a:r>
            <a:r>
              <a:rPr lang="en-US" sz="1325" b="0" dirty="0"/>
              <a:t>AbbVie Inc, Amgen Inc, AstraZeneca Pharmaceuticals LP, </a:t>
            </a:r>
            <a:r>
              <a:rPr lang="en-US" sz="1325" b="0" dirty="0" err="1"/>
              <a:t>BioAtla</a:t>
            </a:r>
            <a:r>
              <a:rPr lang="en-US" sz="1325" b="0" dirty="0"/>
              <a:t>, BioNTech SE, </a:t>
            </a:r>
            <a:r>
              <a:rPr lang="en-US" sz="1325" b="0" dirty="0" err="1"/>
              <a:t>BlossomHill</a:t>
            </a:r>
            <a:r>
              <a:rPr lang="en-US" sz="1325" b="0" dirty="0"/>
              <a:t> Therapeutics, Boehringer Ingelheim Pharmaceuticals Inc, Bristol Myers Squibb, Caris Life Sciences, Catalyst Pharmaceuticals Inc, Daiichi Sankyo Inc, G1 Therapeutics Inc, Genentech, a member of the Roche Group, Gilead Sciences Inc, Guardant Health, Jazz Pharmaceuticals Inc, Johnson &amp; Johnson, Merus, </a:t>
            </a:r>
            <a:r>
              <a:rPr lang="en-US" sz="1325" b="0" dirty="0" err="1"/>
              <a:t>Novocure</a:t>
            </a:r>
            <a:r>
              <a:rPr lang="en-US" sz="1325" b="0" dirty="0"/>
              <a:t> Inc, </a:t>
            </a:r>
            <a:r>
              <a:rPr lang="en-US" sz="1325" b="0" dirty="0" err="1"/>
              <a:t>Nuvalent</a:t>
            </a:r>
            <a:r>
              <a:rPr lang="en-US" sz="1325" b="0" dirty="0"/>
              <a:t>, Nuvation Bio Inc, Ottimo Pharma, Pfizer Inc, Regeneron Pharmaceuticals Inc, Sanofi, Summit Therapeutics, Takeda Pharmaceuticals USA Inc; </a:t>
            </a:r>
            <a:r>
              <a:rPr lang="en-US" sz="1325" dirty="0"/>
              <a:t>Contracted Research (All to Institution):</a:t>
            </a:r>
            <a:r>
              <a:rPr lang="en-US" sz="1325" b="0" dirty="0"/>
              <a:t> AbbVie Inc, AstraZeneca Pharmaceuticals LP, Bicycle Therapeutics, </a:t>
            </a:r>
            <a:r>
              <a:rPr lang="en-US" sz="1325" b="0" dirty="0" err="1"/>
              <a:t>BioAtla</a:t>
            </a:r>
            <a:r>
              <a:rPr lang="en-US" sz="1325" b="0" dirty="0"/>
              <a:t>, BioNTech SE, Black Diamond Therapeutics Inc, </a:t>
            </a:r>
            <a:r>
              <a:rPr lang="en-US" sz="1325" b="0" dirty="0" err="1"/>
              <a:t>BlossomHill</a:t>
            </a:r>
            <a:r>
              <a:rPr lang="en-US" sz="1325" b="0" dirty="0"/>
              <a:t> Therapeutics, Blueprint Medicines, Bristol Myers Squibb, Daiichi Sankyo Inc, Duality Biologics, Enliven Therapeutics, </a:t>
            </a:r>
            <a:r>
              <a:rPr lang="en-US" sz="1325" b="0" dirty="0" err="1"/>
              <a:t>EpimAb</a:t>
            </a:r>
            <a:r>
              <a:rPr lang="en-US" sz="1325" b="0" dirty="0"/>
              <a:t> Biotherapeutics Inc, </a:t>
            </a:r>
            <a:r>
              <a:rPr lang="en-US" sz="1325" b="0" dirty="0" err="1"/>
              <a:t>ImmunityBio</a:t>
            </a:r>
            <a:r>
              <a:rPr lang="en-US" sz="1325" b="0" dirty="0"/>
              <a:t>, </a:t>
            </a:r>
            <a:r>
              <a:rPr lang="en-US" sz="1325" b="0" dirty="0" err="1"/>
              <a:t>Loxo</a:t>
            </a:r>
            <a:r>
              <a:rPr lang="en-US" sz="1325" b="0" dirty="0"/>
              <a:t> Oncology Inc, a wholly owned subsidiary of Eli Lilly &amp; Company, </a:t>
            </a:r>
            <a:r>
              <a:rPr lang="en-US" sz="1325" b="0" dirty="0" err="1"/>
              <a:t>Nuvalent</a:t>
            </a:r>
            <a:r>
              <a:rPr lang="en-US" sz="1325" b="0" dirty="0"/>
              <a:t>, ORIC Pharmaceuticals, </a:t>
            </a:r>
            <a:r>
              <a:rPr lang="en-US" sz="1325" b="0" dirty="0" err="1"/>
              <a:t>RedCloud</a:t>
            </a:r>
            <a:r>
              <a:rPr lang="en-US" sz="1325" b="0" dirty="0"/>
              <a:t> Bio, Regeneron Pharmaceuticals Inc, Summit Therapeutics, </a:t>
            </a:r>
            <a:r>
              <a:rPr lang="en-US" sz="1325" b="0" dirty="0" err="1"/>
              <a:t>Synthekine</a:t>
            </a:r>
            <a:r>
              <a:rPr lang="en-US" sz="1325" b="0" dirty="0"/>
              <a:t>; </a:t>
            </a:r>
            <a:r>
              <a:rPr lang="en-US" sz="1325" dirty="0"/>
              <a:t>Honoraria:</a:t>
            </a:r>
            <a:r>
              <a:rPr lang="en-US" sz="1325" b="0" dirty="0"/>
              <a:t> AstraZeneca Pharmaceuticals LP, Daiichi Sankyo Inc, Johnson &amp; Johnson, Pfizer Inc.</a:t>
            </a:r>
          </a:p>
        </p:txBody>
      </p:sp>
    </p:spTree>
    <p:extLst>
      <p:ext uri="{BB962C8B-B14F-4D97-AF65-F5344CB8AC3E}">
        <p14:creationId xmlns:p14="http://schemas.microsoft.com/office/powerpoint/2010/main" val="12511331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Commercial Support</a:t>
            </a:r>
          </a:p>
        </p:txBody>
      </p:sp>
      <p:sp>
        <p:nvSpPr>
          <p:cNvPr id="3" name="Content Placeholder 2">
            <a:extLst>
              <a:ext uri="{FF2B5EF4-FFF2-40B4-BE49-F238E27FC236}">
                <a16:creationId xmlns:a16="http://schemas.microsoft.com/office/drawing/2014/main" id="{5DF225B5-DDBB-F04C-87FC-4A699DA2706A}"/>
              </a:ext>
            </a:extLst>
          </p:cNvPr>
          <p:cNvSpPr>
            <a:spLocks noGrp="1"/>
          </p:cNvSpPr>
          <p:nvPr>
            <p:ph idx="1"/>
          </p:nvPr>
        </p:nvSpPr>
        <p:spPr>
          <a:xfrm>
            <a:off x="1051640" y="1240953"/>
            <a:ext cx="10532290" cy="1323951"/>
          </a:xfrm>
        </p:spPr>
        <p:txBody>
          <a:bodyPr/>
          <a:lstStyle/>
          <a:p>
            <a:pPr marL="98425" indent="0">
              <a:buNone/>
            </a:pPr>
            <a:r>
              <a:rPr lang="en-US" sz="2500" b="0">
                <a:solidFill>
                  <a:schemeClr val="tx1"/>
                </a:solidFill>
              </a:rPr>
              <a:t>This activity is supported by an educational grant from Summit Therapeutics.</a:t>
            </a:r>
            <a:endParaRPr lang="en-US" sz="2500" b="0" dirty="0">
              <a:solidFill>
                <a:schemeClr val="tx1"/>
              </a:solidFill>
            </a:endParaRPr>
          </a:p>
        </p:txBody>
      </p:sp>
      <p:sp>
        <p:nvSpPr>
          <p:cNvPr id="4" name="Title 1">
            <a:extLst>
              <a:ext uri="{FF2B5EF4-FFF2-40B4-BE49-F238E27FC236}">
                <a16:creationId xmlns:a16="http://schemas.microsoft.com/office/drawing/2014/main" id="{1F6875F1-59FE-254D-A8FE-1316270A7DC6}"/>
              </a:ext>
            </a:extLst>
          </p:cNvPr>
          <p:cNvSpPr txBox="1">
            <a:spLocks/>
          </p:cNvSpPr>
          <p:nvPr/>
        </p:nvSpPr>
        <p:spPr bwMode="auto">
          <a:xfrm>
            <a:off x="912286" y="3251348"/>
            <a:ext cx="10532291"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Research To Practice CME Planning Committee Members, </a:t>
            </a:r>
            <a:b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b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Staff and Reviewers</a:t>
            </a:r>
          </a:p>
        </p:txBody>
      </p:sp>
      <p:sp>
        <p:nvSpPr>
          <p:cNvPr id="5" name="Content Placeholder 2">
            <a:extLst>
              <a:ext uri="{FF2B5EF4-FFF2-40B4-BE49-F238E27FC236}">
                <a16:creationId xmlns:a16="http://schemas.microsoft.com/office/drawing/2014/main" id="{80DDE065-FB06-F943-98BC-99AF1283D66B}"/>
              </a:ext>
            </a:extLst>
          </p:cNvPr>
          <p:cNvSpPr txBox="1">
            <a:spLocks/>
          </p:cNvSpPr>
          <p:nvPr/>
        </p:nvSpPr>
        <p:spPr bwMode="auto">
          <a:xfrm>
            <a:off x="1051640" y="4581128"/>
            <a:ext cx="10512305" cy="151216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l" defTabSz="412750" rtl="0" eaLnBrk="0" fontAlgn="base" latinLnBrk="0" hangingPunct="0">
              <a:lnSpc>
                <a:spcPct val="105000"/>
              </a:lnSpc>
              <a:spcBef>
                <a:spcPct val="30000"/>
              </a:spcBef>
              <a:spcAft>
                <a:spcPts val="800"/>
              </a:spcAft>
              <a:buClr>
                <a:srgbClr val="000000"/>
              </a:buClr>
              <a:buSzPct val="100000"/>
              <a:buFont typeface="Arial" pitchFamily="-72" charset="0"/>
              <a:buNone/>
              <a:tabLst/>
              <a:defRPr/>
            </a:pPr>
            <a:r>
              <a:rPr kumimoji="0" lang="en-US" sz="2500" b="0" i="0" u="none" strike="noStrike" kern="0" cap="none" spc="0" normalizeH="0" baseline="0" noProof="0" dirty="0">
                <a:ln>
                  <a:noFill/>
                </a:ln>
                <a:solidFill>
                  <a:srgbClr val="000000"/>
                </a:solidFill>
                <a:effectLst/>
                <a:uLnTx/>
                <a:uFillTx/>
                <a:latin typeface="Calibri" charset="0"/>
                <a:ea typeface="MS PGothic" pitchFamily="34" charset="-128"/>
              </a:rPr>
              <a:t>Planners, scientific staff and independent reviewers for Research To Practice have no relevant financial relationships to disclose.</a:t>
            </a:r>
          </a:p>
        </p:txBody>
      </p:sp>
    </p:spTree>
    <p:extLst>
      <p:ext uri="{BB962C8B-B14F-4D97-AF65-F5344CB8AC3E}">
        <p14:creationId xmlns:p14="http://schemas.microsoft.com/office/powerpoint/2010/main" val="19945836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BAF690AF-19BF-01A1-8D52-20A82A949FCD}"/>
              </a:ext>
            </a:extLst>
          </p:cNvPr>
          <p:cNvSpPr>
            <a:spLocks noGrp="1"/>
          </p:cNvSpPr>
          <p:nvPr>
            <p:ph idx="1"/>
          </p:nvPr>
        </p:nvSpPr>
        <p:spPr>
          <a:xfrm>
            <a:off x="1415480" y="1916832"/>
            <a:ext cx="9361040" cy="2520280"/>
          </a:xfrm>
          <a:solidFill>
            <a:srgbClr val="E9F8FD"/>
          </a:solidFill>
          <a:ln>
            <a:solidFill>
              <a:schemeClr val="tx2">
                <a:lumMod val="50000"/>
                <a:lumOff val="50000"/>
              </a:schemeClr>
            </a:solidFill>
          </a:ln>
        </p:spPr>
        <p:txBody>
          <a:bodyPr lIns="365760" rIns="365760" anchor="ctr"/>
          <a:lstStyle/>
          <a:p>
            <a:pPr marL="98425" indent="0">
              <a:lnSpc>
                <a:spcPct val="100000"/>
              </a:lnSpc>
              <a:buNone/>
            </a:pPr>
            <a:r>
              <a:rPr lang="en-US" sz="3200" dirty="0"/>
              <a:t>This educational activity contains discussion of </a:t>
            </a:r>
            <a:br>
              <a:rPr lang="en-US" sz="3200" dirty="0"/>
            </a:br>
            <a:r>
              <a:rPr lang="en-US" sz="3200" dirty="0"/>
              <a:t>non-FDA-approved uses of agents and regimens. Please refer to official prescribing information for each product for approved indications. </a:t>
            </a:r>
          </a:p>
        </p:txBody>
      </p:sp>
    </p:spTree>
    <p:extLst>
      <p:ext uri="{BB962C8B-B14F-4D97-AF65-F5344CB8AC3E}">
        <p14:creationId xmlns:p14="http://schemas.microsoft.com/office/powerpoint/2010/main" val="40671944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D5616-704B-A139-A791-08E7B581F9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EFC1AB-5F92-5346-EE9B-27A647A110DD}"/>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DFA44683-7CBE-DAD2-6FBD-75BA452AB39B}"/>
              </a:ext>
            </a:extLst>
          </p:cNvPr>
          <p:cNvSpPr>
            <a:spLocks noGrp="1"/>
          </p:cNvSpPr>
          <p:nvPr>
            <p:ph idx="1"/>
          </p:nvPr>
        </p:nvSpPr>
        <p:spPr>
          <a:xfrm>
            <a:off x="767408" y="1416053"/>
            <a:ext cx="10358968" cy="4799013"/>
          </a:xfrm>
        </p:spPr>
        <p:txBody>
          <a:bodyPr/>
          <a:lstStyle/>
          <a:p>
            <a:pPr marL="98425" indent="0">
              <a:lnSpc>
                <a:spcPct val="100000"/>
              </a:lnSpc>
              <a:spcBef>
                <a:spcPts val="2800"/>
              </a:spcBef>
              <a:spcAft>
                <a:spcPts val="0"/>
              </a:spcAft>
              <a:buNone/>
            </a:pPr>
            <a:r>
              <a:rPr lang="en-US" sz="2500" dirty="0">
                <a:solidFill>
                  <a:srgbClr val="0432FF"/>
                </a:solidFill>
              </a:rPr>
              <a:t>Module 1:</a:t>
            </a:r>
            <a:r>
              <a:rPr lang="en-US" sz="2500" dirty="0">
                <a:solidFill>
                  <a:schemeClr val="tx1"/>
                </a:solidFill>
              </a:rPr>
              <a:t> Ivonescimab for Previously Untreated Metastatic Non-Small Cell Lung Cancer (mNSCLC)</a:t>
            </a:r>
          </a:p>
          <a:p>
            <a:pPr marL="98425" indent="0">
              <a:lnSpc>
                <a:spcPct val="100000"/>
              </a:lnSpc>
              <a:spcBef>
                <a:spcPts val="2800"/>
              </a:spcBef>
              <a:spcAft>
                <a:spcPts val="0"/>
              </a:spcAft>
              <a:buNone/>
            </a:pPr>
            <a:r>
              <a:rPr lang="en-US" sz="2500" dirty="0">
                <a:solidFill>
                  <a:srgbClr val="0432FF"/>
                </a:solidFill>
              </a:rPr>
              <a:t>Module 2: </a:t>
            </a:r>
            <a:r>
              <a:rPr lang="en-US" sz="2500" dirty="0">
                <a:solidFill>
                  <a:schemeClr val="tx1"/>
                </a:solidFill>
              </a:rPr>
              <a:t>Ivonescimab for Relapsed/Refractory EGFR-Mutated mNSCLC</a:t>
            </a:r>
          </a:p>
          <a:p>
            <a:pPr marL="98425" indent="0">
              <a:lnSpc>
                <a:spcPct val="100000"/>
              </a:lnSpc>
              <a:spcBef>
                <a:spcPts val="2800"/>
              </a:spcBef>
              <a:spcAft>
                <a:spcPts val="0"/>
              </a:spcAft>
              <a:buNone/>
            </a:pPr>
            <a:r>
              <a:rPr lang="en-US" sz="2500" dirty="0">
                <a:solidFill>
                  <a:srgbClr val="0432FF"/>
                </a:solidFill>
              </a:rPr>
              <a:t>Module 3: </a:t>
            </a:r>
            <a:r>
              <a:rPr lang="en-US" sz="2500" dirty="0">
                <a:solidFill>
                  <a:schemeClr val="tx1"/>
                </a:solidFill>
              </a:rPr>
              <a:t>Other Novel PD-1/PD-L1 x VEGF Bispecific Antibodies Under Investigation</a:t>
            </a:r>
          </a:p>
          <a:p>
            <a:pPr marL="98425" indent="0">
              <a:lnSpc>
                <a:spcPct val="100000"/>
              </a:lnSpc>
              <a:spcBef>
                <a:spcPts val="2800"/>
              </a:spcBef>
              <a:spcAft>
                <a:spcPts val="0"/>
              </a:spcAft>
              <a:buNone/>
            </a:pPr>
            <a:endParaRPr lang="en-US" sz="2500" dirty="0">
              <a:solidFill>
                <a:schemeClr val="tx1"/>
              </a:solidFill>
            </a:endParaRPr>
          </a:p>
        </p:txBody>
      </p:sp>
    </p:spTree>
    <p:extLst>
      <p:ext uri="{BB962C8B-B14F-4D97-AF65-F5344CB8AC3E}">
        <p14:creationId xmlns:p14="http://schemas.microsoft.com/office/powerpoint/2010/main" val="41749988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27033-DC4C-FDDF-51BE-0CCEB2BD992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E39FE00-2EE7-1C7C-46B0-E2B95FA7FAE2}"/>
              </a:ext>
            </a:extLst>
          </p:cNvPr>
          <p:cNvSpPr/>
          <p:nvPr/>
        </p:nvSpPr>
        <p:spPr bwMode="auto">
          <a:xfrm>
            <a:off x="740128" y="1380258"/>
            <a:ext cx="10828480" cy="887081"/>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cs typeface="+mn-cs"/>
            </a:endParaRPr>
          </a:p>
        </p:txBody>
      </p:sp>
      <p:sp>
        <p:nvSpPr>
          <p:cNvPr id="2" name="Title 1">
            <a:extLst>
              <a:ext uri="{FF2B5EF4-FFF2-40B4-BE49-F238E27FC236}">
                <a16:creationId xmlns:a16="http://schemas.microsoft.com/office/drawing/2014/main" id="{55175E2D-E048-73B5-5B97-6F1CC792C325}"/>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E4F0BB1D-5500-9DD6-1246-1CD9AB6A7DFE}"/>
              </a:ext>
            </a:extLst>
          </p:cNvPr>
          <p:cNvSpPr>
            <a:spLocks noGrp="1"/>
          </p:cNvSpPr>
          <p:nvPr>
            <p:ph idx="1"/>
          </p:nvPr>
        </p:nvSpPr>
        <p:spPr>
          <a:xfrm>
            <a:off x="767407" y="1416053"/>
            <a:ext cx="10569287" cy="4799013"/>
          </a:xfrm>
        </p:spPr>
        <p:txBody>
          <a:bodyPr/>
          <a:lstStyle/>
          <a:p>
            <a:pPr marL="98425" indent="0">
              <a:lnSpc>
                <a:spcPct val="100000"/>
              </a:lnSpc>
              <a:spcBef>
                <a:spcPts val="2800"/>
              </a:spcBef>
              <a:spcAft>
                <a:spcPts val="0"/>
              </a:spcAft>
              <a:buNone/>
            </a:pPr>
            <a:r>
              <a:rPr lang="en-US" sz="2500" dirty="0">
                <a:solidFill>
                  <a:schemeClr val="bg1"/>
                </a:solidFill>
              </a:rPr>
              <a:t>Module 1: Ivonescimab for Previously Untreated Metastatic Non-Small Cell Lung Cancer (mNSCLC)</a:t>
            </a:r>
          </a:p>
          <a:p>
            <a:pPr marL="98425" indent="0">
              <a:lnSpc>
                <a:spcPct val="100000"/>
              </a:lnSpc>
              <a:spcBef>
                <a:spcPts val="2800"/>
              </a:spcBef>
              <a:spcAft>
                <a:spcPts val="0"/>
              </a:spcAft>
              <a:buNone/>
            </a:pPr>
            <a:r>
              <a:rPr lang="en-US" sz="2500" dirty="0">
                <a:solidFill>
                  <a:srgbClr val="0432FF"/>
                </a:solidFill>
              </a:rPr>
              <a:t>Module 2: </a:t>
            </a:r>
            <a:r>
              <a:rPr lang="en-US" sz="2500" dirty="0">
                <a:solidFill>
                  <a:schemeClr val="tx1"/>
                </a:solidFill>
              </a:rPr>
              <a:t>Ivonescimab for Relapsed/Refractory EGFR-Mutated mNSCLC</a:t>
            </a:r>
          </a:p>
          <a:p>
            <a:pPr marL="98425" indent="0">
              <a:lnSpc>
                <a:spcPct val="100000"/>
              </a:lnSpc>
              <a:spcBef>
                <a:spcPts val="2800"/>
              </a:spcBef>
              <a:spcAft>
                <a:spcPts val="0"/>
              </a:spcAft>
              <a:buNone/>
            </a:pPr>
            <a:r>
              <a:rPr lang="en-US" sz="2500" dirty="0">
                <a:solidFill>
                  <a:srgbClr val="0432FF"/>
                </a:solidFill>
              </a:rPr>
              <a:t>Module 3: </a:t>
            </a:r>
            <a:r>
              <a:rPr lang="en-US" sz="2500" dirty="0">
                <a:solidFill>
                  <a:schemeClr val="tx1"/>
                </a:solidFill>
              </a:rPr>
              <a:t>Other Novel PD-1/PD-L1 x VEGF Bispecific Antibodies Under Investigation</a:t>
            </a:r>
          </a:p>
        </p:txBody>
      </p:sp>
    </p:spTree>
    <p:extLst>
      <p:ext uri="{BB962C8B-B14F-4D97-AF65-F5344CB8AC3E}">
        <p14:creationId xmlns:p14="http://schemas.microsoft.com/office/powerpoint/2010/main" val="3667907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E9810-1D49-1913-4F31-08A6BB595EFF}"/>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388869F1-B5E6-34CF-E58A-13BB1B713365}"/>
              </a:ext>
            </a:extLst>
          </p:cNvPr>
          <p:cNvSpPr txBox="1"/>
          <p:nvPr/>
        </p:nvSpPr>
        <p:spPr>
          <a:xfrm>
            <a:off x="-5787" y="6304002"/>
            <a:ext cx="6097554"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Zhong T et al. </a:t>
            </a:r>
            <a:r>
              <a:rPr kumimoji="0" lang="en-US" sz="1500" b="0" i="1" u="none" strike="noStrike" kern="1200" cap="none" spc="0" normalizeH="0" baseline="0" noProof="0" dirty="0" err="1">
                <a:ln>
                  <a:noFill/>
                </a:ln>
                <a:solidFill>
                  <a:srgbClr val="000000"/>
                </a:solidFill>
                <a:effectLst/>
                <a:uLnTx/>
                <a:uFillTx/>
                <a:latin typeface="Calibri"/>
                <a:ea typeface="+mn-ea"/>
                <a:cs typeface="+mn-cs"/>
              </a:rPr>
              <a:t>iScience</a:t>
            </a:r>
            <a:r>
              <a:rPr kumimoji="0" lang="en-US" sz="1500" b="0" i="0" u="none" strike="noStrike" kern="1200" cap="none" spc="0" normalizeH="0" baseline="0" noProof="0" dirty="0">
                <a:ln>
                  <a:noFill/>
                </a:ln>
                <a:solidFill>
                  <a:srgbClr val="000000"/>
                </a:solidFill>
                <a:effectLst/>
                <a:uLnTx/>
                <a:uFillTx/>
                <a:latin typeface="Calibri"/>
                <a:ea typeface="+mn-ea"/>
                <a:cs typeface="+mn-cs"/>
              </a:rPr>
              <a:t> 2024;28(3):111722.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Zhang J et al. ASCO 2025;Abstract TPS8664.</a:t>
            </a:r>
          </a:p>
        </p:txBody>
      </p:sp>
      <p:sp>
        <p:nvSpPr>
          <p:cNvPr id="3" name="Title 1">
            <a:extLst>
              <a:ext uri="{FF2B5EF4-FFF2-40B4-BE49-F238E27FC236}">
                <a16:creationId xmlns:a16="http://schemas.microsoft.com/office/drawing/2014/main" id="{2CA09904-9C98-3299-A8C5-AFF6BF539F61}"/>
              </a:ext>
            </a:extLst>
          </p:cNvPr>
          <p:cNvSpPr>
            <a:spLocks noGrp="1"/>
          </p:cNvSpPr>
          <p:nvPr>
            <p:ph type="title"/>
          </p:nvPr>
        </p:nvSpPr>
        <p:spPr>
          <a:xfrm>
            <a:off x="912284" y="274603"/>
            <a:ext cx="10358967" cy="454122"/>
          </a:xfrm>
        </p:spPr>
        <p:txBody>
          <a:bodyPr/>
          <a:lstStyle/>
          <a:p>
            <a:r>
              <a:rPr lang="en-US" sz="3600" dirty="0"/>
              <a:t>Rationale for Dual Targeting of PD-1/PD-L1 and VEGF</a:t>
            </a:r>
          </a:p>
        </p:txBody>
      </p:sp>
      <p:pic>
        <p:nvPicPr>
          <p:cNvPr id="4" name="Picture 3">
            <a:extLst>
              <a:ext uri="{FF2B5EF4-FFF2-40B4-BE49-F238E27FC236}">
                <a16:creationId xmlns:a16="http://schemas.microsoft.com/office/drawing/2014/main" id="{A09AA6CF-5CBC-FDF2-FA85-5907D1EC404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376839" y="857600"/>
            <a:ext cx="4470488" cy="5317526"/>
          </a:xfrm>
          <a:prstGeom prst="rect">
            <a:avLst/>
          </a:prstGeom>
        </p:spPr>
      </p:pic>
      <p:sp>
        <p:nvSpPr>
          <p:cNvPr id="2" name="TextBox 1">
            <a:extLst>
              <a:ext uri="{FF2B5EF4-FFF2-40B4-BE49-F238E27FC236}">
                <a16:creationId xmlns:a16="http://schemas.microsoft.com/office/drawing/2014/main" id="{31CA4EA0-FB32-E763-3450-EF56784A4640}"/>
              </a:ext>
            </a:extLst>
          </p:cNvPr>
          <p:cNvSpPr txBox="1"/>
          <p:nvPr/>
        </p:nvSpPr>
        <p:spPr>
          <a:xfrm>
            <a:off x="6226006" y="1623537"/>
            <a:ext cx="5429840" cy="378565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a:ea typeface="+mn-ea"/>
                <a:cs typeface="+mn-cs"/>
              </a:rPr>
              <a:t>By blocking both PD-1/PD-L1 and VEGF in the tumor microenvironment (TME), bispecific antibodies have the potential to drive synergistic antitumor activity through higher binding affinity and increased activity of T cells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a:ea typeface="+mn-ea"/>
                <a:cs typeface="+mn-cs"/>
              </a:rPr>
              <a:t>In vitro studies have demonstrated that the presence of VEGF increased PD-1 binding strength more than tenfold</a:t>
            </a:r>
          </a:p>
        </p:txBody>
      </p:sp>
      <p:sp>
        <p:nvSpPr>
          <p:cNvPr id="6" name="TextBox 5">
            <a:extLst>
              <a:ext uri="{FF2B5EF4-FFF2-40B4-BE49-F238E27FC236}">
                <a16:creationId xmlns:a16="http://schemas.microsoft.com/office/drawing/2014/main" id="{8ED899C2-ECA1-1399-7F50-8FB6F88C923F}"/>
              </a:ext>
            </a:extLst>
          </p:cNvPr>
          <p:cNvSpPr txBox="1"/>
          <p:nvPr/>
        </p:nvSpPr>
        <p:spPr>
          <a:xfrm>
            <a:off x="2617105" y="1462506"/>
            <a:ext cx="851769" cy="341242"/>
          </a:xfrm>
          <a:prstGeom prst="rect">
            <a:avLst/>
          </a:prstGeom>
          <a:solidFill>
            <a:schemeClr val="bg1"/>
          </a:solidFill>
        </p:spPr>
        <p:txBody>
          <a:bodyPr wrap="square"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Recruitment and</a:t>
            </a:r>
            <a:br>
              <a:rPr kumimoji="0" lang="en-US" sz="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proliferation in</a:t>
            </a:r>
            <a:br>
              <a:rPr kumimoji="0" lang="en-US" sz="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TME</a:t>
            </a:r>
          </a:p>
        </p:txBody>
      </p:sp>
      <p:sp>
        <p:nvSpPr>
          <p:cNvPr id="7" name="TextBox 6">
            <a:extLst>
              <a:ext uri="{FF2B5EF4-FFF2-40B4-BE49-F238E27FC236}">
                <a16:creationId xmlns:a16="http://schemas.microsoft.com/office/drawing/2014/main" id="{BBD76C45-B08A-D60D-64F0-25D9B1D3F4AC}"/>
              </a:ext>
            </a:extLst>
          </p:cNvPr>
          <p:cNvSpPr txBox="1"/>
          <p:nvPr/>
        </p:nvSpPr>
        <p:spPr>
          <a:xfrm>
            <a:off x="3267308" y="2615874"/>
            <a:ext cx="1205178" cy="146116"/>
          </a:xfrm>
          <a:prstGeom prst="rect">
            <a:avLst/>
          </a:prstGeom>
          <a:solidFill>
            <a:schemeClr val="bg1"/>
          </a:solidFill>
        </p:spPr>
        <p:txBody>
          <a:bodyPr wrap="square"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Enhanced blockade of</a:t>
            </a:r>
          </a:p>
        </p:txBody>
      </p:sp>
      <p:sp>
        <p:nvSpPr>
          <p:cNvPr id="9" name="TextBox 8">
            <a:extLst>
              <a:ext uri="{FF2B5EF4-FFF2-40B4-BE49-F238E27FC236}">
                <a16:creationId xmlns:a16="http://schemas.microsoft.com/office/drawing/2014/main" id="{BB92DBF2-5526-52F7-7878-FE603AA983D0}"/>
              </a:ext>
            </a:extLst>
          </p:cNvPr>
          <p:cNvSpPr txBox="1"/>
          <p:nvPr/>
        </p:nvSpPr>
        <p:spPr>
          <a:xfrm>
            <a:off x="3245005" y="3764450"/>
            <a:ext cx="1205178" cy="146116"/>
          </a:xfrm>
          <a:prstGeom prst="rect">
            <a:avLst/>
          </a:prstGeom>
          <a:solidFill>
            <a:schemeClr val="bg1"/>
          </a:solidFill>
        </p:spPr>
        <p:txBody>
          <a:bodyPr wrap="square"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Enhanced blockade of</a:t>
            </a:r>
          </a:p>
        </p:txBody>
      </p:sp>
    </p:spTree>
    <p:extLst>
      <p:ext uri="{BB962C8B-B14F-4D97-AF65-F5344CB8AC3E}">
        <p14:creationId xmlns:p14="http://schemas.microsoft.com/office/powerpoint/2010/main" val="27572228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DB8F9-7245-9148-66CC-4FA2FC257D6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94B5A51-52EF-3560-8B74-A340E633C645}"/>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Zhang L et al. ASCO 2024;Abstract 8508.</a:t>
            </a:r>
          </a:p>
        </p:txBody>
      </p:sp>
      <p:pic>
        <p:nvPicPr>
          <p:cNvPr id="2" name="Picture 1">
            <a:extLst>
              <a:ext uri="{FF2B5EF4-FFF2-40B4-BE49-F238E27FC236}">
                <a16:creationId xmlns:a16="http://schemas.microsoft.com/office/drawing/2014/main" id="{3E137FF0-261F-A368-0734-D838906DB01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062509" y="1484721"/>
            <a:ext cx="4098080" cy="4108893"/>
          </a:xfrm>
          <a:prstGeom prst="rect">
            <a:avLst/>
          </a:prstGeom>
        </p:spPr>
      </p:pic>
      <p:sp>
        <p:nvSpPr>
          <p:cNvPr id="3" name="Title 1">
            <a:extLst>
              <a:ext uri="{FF2B5EF4-FFF2-40B4-BE49-F238E27FC236}">
                <a16:creationId xmlns:a16="http://schemas.microsoft.com/office/drawing/2014/main" id="{2C9729F5-2755-8E2A-83DD-84417101417E}"/>
              </a:ext>
            </a:extLst>
          </p:cNvPr>
          <p:cNvSpPr>
            <a:spLocks noGrp="1"/>
          </p:cNvSpPr>
          <p:nvPr>
            <p:ph type="title"/>
          </p:nvPr>
        </p:nvSpPr>
        <p:spPr>
          <a:xfrm>
            <a:off x="-5785" y="435367"/>
            <a:ext cx="12197785" cy="454122"/>
          </a:xfrm>
        </p:spPr>
        <p:txBody>
          <a:bodyPr/>
          <a:lstStyle/>
          <a:p>
            <a:r>
              <a:rPr lang="en-US" sz="3600" dirty="0"/>
              <a:t>Ivonescimab Mechanism of Action </a:t>
            </a:r>
          </a:p>
        </p:txBody>
      </p:sp>
      <p:pic>
        <p:nvPicPr>
          <p:cNvPr id="4" name="Picture 3">
            <a:extLst>
              <a:ext uri="{FF2B5EF4-FFF2-40B4-BE49-F238E27FC236}">
                <a16:creationId xmlns:a16="http://schemas.microsoft.com/office/drawing/2014/main" id="{813F1339-64B2-9234-03A4-43B6C17CDC28}"/>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5160589" y="1484722"/>
            <a:ext cx="6110663" cy="4108893"/>
          </a:xfrm>
          <a:prstGeom prst="rect">
            <a:avLst/>
          </a:prstGeom>
        </p:spPr>
      </p:pic>
    </p:spTree>
    <p:extLst>
      <p:ext uri="{BB962C8B-B14F-4D97-AF65-F5344CB8AC3E}">
        <p14:creationId xmlns:p14="http://schemas.microsoft.com/office/powerpoint/2010/main" val="11400332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9007D-AE6F-BDBF-8C85-D1101DE0932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636B2C7-29A8-4EAE-695F-47CB9D92B296}"/>
              </a:ext>
            </a:extLst>
          </p:cNvPr>
          <p:cNvSpPr/>
          <p:nvPr/>
        </p:nvSpPr>
        <p:spPr bwMode="auto">
          <a:xfrm>
            <a:off x="256478" y="356839"/>
            <a:ext cx="7983813" cy="345687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pic>
        <p:nvPicPr>
          <p:cNvPr id="2" name="Picture 1">
            <a:extLst>
              <a:ext uri="{FF2B5EF4-FFF2-40B4-BE49-F238E27FC236}">
                <a16:creationId xmlns:a16="http://schemas.microsoft.com/office/drawing/2014/main" id="{3619FD47-E47C-00CB-6701-71A0A9595528}"/>
              </a:ext>
            </a:extLst>
          </p:cNvPr>
          <p:cNvPicPr>
            <a:picLocks noChangeAspect="1"/>
          </p:cNvPicPr>
          <p:nvPr/>
        </p:nvPicPr>
        <p:blipFill>
          <a:blip r:embed="rId2"/>
          <a:stretch>
            <a:fillRect/>
          </a:stretch>
        </p:blipFill>
        <p:spPr>
          <a:xfrm>
            <a:off x="479236" y="503151"/>
            <a:ext cx="7761055" cy="2925849"/>
          </a:xfrm>
          <a:prstGeom prst="rect">
            <a:avLst/>
          </a:prstGeom>
        </p:spPr>
      </p:pic>
      <p:pic>
        <p:nvPicPr>
          <p:cNvPr id="3" name="Picture 2">
            <a:extLst>
              <a:ext uri="{FF2B5EF4-FFF2-40B4-BE49-F238E27FC236}">
                <a16:creationId xmlns:a16="http://schemas.microsoft.com/office/drawing/2014/main" id="{2013822B-E1D5-D288-1237-29B3683A8E6E}"/>
              </a:ext>
            </a:extLst>
          </p:cNvPr>
          <p:cNvPicPr>
            <a:picLocks noChangeAspect="1"/>
          </p:cNvPicPr>
          <p:nvPr/>
        </p:nvPicPr>
        <p:blipFill>
          <a:blip r:embed="rId3"/>
          <a:stretch>
            <a:fillRect/>
          </a:stretch>
        </p:blipFill>
        <p:spPr>
          <a:xfrm>
            <a:off x="4250234" y="2731502"/>
            <a:ext cx="7548880" cy="3273407"/>
          </a:xfrm>
          <a:prstGeom prst="rect">
            <a:avLst/>
          </a:prstGeom>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5C5DFBB3-21A5-F8C2-9C51-5C0EC8CE436C}"/>
              </a:ext>
            </a:extLst>
          </p:cNvPr>
          <p:cNvSpPr txBox="1"/>
          <p:nvPr/>
        </p:nvSpPr>
        <p:spPr>
          <a:xfrm>
            <a:off x="10375491" y="2807423"/>
            <a:ext cx="1423623"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FFFFFF"/>
                </a:solidFill>
                <a:effectLst/>
                <a:uLnTx/>
                <a:uFillTx/>
                <a:latin typeface="Calibri"/>
                <a:ea typeface="+mn-ea"/>
                <a:cs typeface="+mn-cs"/>
              </a:rPr>
              <a:t>Abstract LBA4</a:t>
            </a:r>
          </a:p>
        </p:txBody>
      </p:sp>
      <p:sp>
        <p:nvSpPr>
          <p:cNvPr id="4" name="TextBox 3">
            <a:extLst>
              <a:ext uri="{FF2B5EF4-FFF2-40B4-BE49-F238E27FC236}">
                <a16:creationId xmlns:a16="http://schemas.microsoft.com/office/drawing/2014/main" id="{959FA960-02C4-C70E-A173-C88DC05B01E2}"/>
              </a:ext>
            </a:extLst>
          </p:cNvPr>
          <p:cNvSpPr txBox="1"/>
          <p:nvPr/>
        </p:nvSpPr>
        <p:spPr>
          <a:xfrm>
            <a:off x="10375491" y="4629453"/>
            <a:ext cx="851769" cy="341242"/>
          </a:xfrm>
          <a:prstGeom prst="rect">
            <a:avLst/>
          </a:prstGeom>
          <a:noFill/>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trial</a:t>
            </a:r>
          </a:p>
        </p:txBody>
      </p:sp>
      <p:sp>
        <p:nvSpPr>
          <p:cNvPr id="5" name="TextBox 4">
            <a:extLst>
              <a:ext uri="{FF2B5EF4-FFF2-40B4-BE49-F238E27FC236}">
                <a16:creationId xmlns:a16="http://schemas.microsoft.com/office/drawing/2014/main" id="{D571F864-6BD7-6C32-5748-A283D6F94277}"/>
              </a:ext>
            </a:extLst>
          </p:cNvPr>
          <p:cNvSpPr txBox="1"/>
          <p:nvPr/>
        </p:nvSpPr>
        <p:spPr>
          <a:xfrm>
            <a:off x="479236" y="3429000"/>
            <a:ext cx="2292295"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srgbClr val="000000"/>
                </a:solidFill>
                <a:effectLst/>
                <a:uLnTx/>
                <a:uFillTx/>
                <a:latin typeface="Calibri"/>
                <a:ea typeface="+mn-ea"/>
                <a:cs typeface="+mn-cs"/>
              </a:rPr>
              <a:t>Lancet </a:t>
            </a:r>
            <a:r>
              <a:rPr kumimoji="0" lang="en-US" sz="1500" b="0" i="0" u="none" strike="noStrike" kern="1200" cap="none" spc="0" normalizeH="0" baseline="0" noProof="0" dirty="0">
                <a:ln>
                  <a:noFill/>
                </a:ln>
                <a:solidFill>
                  <a:srgbClr val="000000"/>
                </a:solidFill>
                <a:effectLst/>
                <a:uLnTx/>
                <a:uFillTx/>
                <a:latin typeface="Calibri"/>
                <a:ea typeface="+mn-ea"/>
                <a:cs typeface="+mn-cs"/>
              </a:rPr>
              <a:t>2025;406:2078-88.</a:t>
            </a:r>
          </a:p>
        </p:txBody>
      </p:sp>
    </p:spTree>
    <p:extLst>
      <p:ext uri="{BB962C8B-B14F-4D97-AF65-F5344CB8AC3E}">
        <p14:creationId xmlns:p14="http://schemas.microsoft.com/office/powerpoint/2010/main" val="4615882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821C5-67B0-F9F3-73B0-CAAECF251BE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9A7C1CC-9E41-9C7C-64C9-A7A913E7F05E}"/>
              </a:ext>
            </a:extLst>
          </p:cNvPr>
          <p:cNvPicPr>
            <a:picLocks noChangeAspect="1"/>
          </p:cNvPicPr>
          <p:nvPr/>
        </p:nvPicPr>
        <p:blipFill>
          <a:blip r:embed="rId2"/>
          <a:stretch>
            <a:fillRect/>
          </a:stretch>
        </p:blipFill>
        <p:spPr>
          <a:xfrm>
            <a:off x="1252634" y="796354"/>
            <a:ext cx="9686731" cy="5265291"/>
          </a:xfrm>
          <a:prstGeom prst="rect">
            <a:avLst/>
          </a:prstGeom>
        </p:spPr>
      </p:pic>
    </p:spTree>
    <p:extLst>
      <p:ext uri="{BB962C8B-B14F-4D97-AF65-F5344CB8AC3E}">
        <p14:creationId xmlns:p14="http://schemas.microsoft.com/office/powerpoint/2010/main" val="15344239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4BD9B-01FA-E3B0-813B-5B9D231B7D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1045F8-2172-116D-7C33-ECA22698F471}"/>
              </a:ext>
            </a:extLst>
          </p:cNvPr>
          <p:cNvSpPr>
            <a:spLocks noGrp="1"/>
          </p:cNvSpPr>
          <p:nvPr>
            <p:ph type="title"/>
          </p:nvPr>
        </p:nvSpPr>
        <p:spPr>
          <a:xfrm>
            <a:off x="1305509" y="645370"/>
            <a:ext cx="9580979" cy="454122"/>
          </a:xfrm>
        </p:spPr>
        <p:txBody>
          <a:bodyPr/>
          <a:lstStyle/>
          <a:p>
            <a:r>
              <a:rPr lang="en-US" sz="3200" dirty="0"/>
              <a:t>Will PD-1/VEGF Bispecific Antibodies Replace Immune Checkpoint Inhibitors for Some, Many or All Patients?</a:t>
            </a:r>
          </a:p>
        </p:txBody>
      </p:sp>
      <p:graphicFrame>
        <p:nvGraphicFramePr>
          <p:cNvPr id="3" name="Table 2">
            <a:extLst>
              <a:ext uri="{FF2B5EF4-FFF2-40B4-BE49-F238E27FC236}">
                <a16:creationId xmlns:a16="http://schemas.microsoft.com/office/drawing/2014/main" id="{F0F22EC8-FC73-E57C-A984-8FAEA9FB5746}"/>
              </a:ext>
            </a:extLst>
          </p:cNvPr>
          <p:cNvGraphicFramePr>
            <a:graphicFrameLocks noGrp="1"/>
          </p:cNvGraphicFramePr>
          <p:nvPr/>
        </p:nvGraphicFramePr>
        <p:xfrm>
          <a:off x="1651026" y="1718736"/>
          <a:ext cx="8889946" cy="4145280"/>
        </p:xfrm>
        <a:graphic>
          <a:graphicData uri="http://schemas.openxmlformats.org/drawingml/2006/table">
            <a:tbl>
              <a:tblPr firstRow="1" bandRow="1">
                <a:tableStyleId>{21E4AEA4-8DFA-4A89-87EB-49C32662AFE0}</a:tableStyleId>
              </a:tblPr>
              <a:tblGrid>
                <a:gridCol w="5122476">
                  <a:extLst>
                    <a:ext uri="{9D8B030D-6E8A-4147-A177-3AD203B41FA5}">
                      <a16:colId xmlns:a16="http://schemas.microsoft.com/office/drawing/2014/main" val="3915484233"/>
                    </a:ext>
                  </a:extLst>
                </a:gridCol>
                <a:gridCol w="3767470">
                  <a:extLst>
                    <a:ext uri="{9D8B030D-6E8A-4147-A177-3AD203B41FA5}">
                      <a16:colId xmlns:a16="http://schemas.microsoft.com/office/drawing/2014/main" val="2547219848"/>
                    </a:ext>
                  </a:extLst>
                </a:gridCol>
              </a:tblGrid>
              <a:tr h="437019">
                <a:tc>
                  <a:txBody>
                    <a:bodyPr/>
                    <a:lstStyle/>
                    <a:p>
                      <a:r>
                        <a:rPr lang="en-US" sz="2800" dirty="0"/>
                        <a:t>Immune checkpoint inhibitor</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sz="2800" dirty="0"/>
                        <a:t>Approval date</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4258267854"/>
                  </a:ext>
                </a:extLst>
              </a:tr>
              <a:tr h="437019">
                <a:tc>
                  <a:txBody>
                    <a:bodyPr/>
                    <a:lstStyle/>
                    <a:p>
                      <a:r>
                        <a:rPr lang="en-US" sz="2800" dirty="0"/>
                        <a:t>Nivolumab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5FB"/>
                    </a:solidFill>
                  </a:tcPr>
                </a:tc>
                <a:tc>
                  <a:txBody>
                    <a:bodyPr/>
                    <a:lstStyle/>
                    <a:p>
                      <a:pPr algn="ctr"/>
                      <a:r>
                        <a:rPr lang="en-US" sz="2800" dirty="0"/>
                        <a:t>2015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5FB"/>
                    </a:solidFill>
                  </a:tcPr>
                </a:tc>
                <a:extLst>
                  <a:ext uri="{0D108BD9-81ED-4DB2-BD59-A6C34878D82A}">
                    <a16:rowId xmlns:a16="http://schemas.microsoft.com/office/drawing/2014/main" val="3649165594"/>
                  </a:ext>
                </a:extLst>
              </a:tr>
              <a:tr h="437019">
                <a:tc>
                  <a:txBody>
                    <a:bodyPr/>
                    <a:lstStyle/>
                    <a:p>
                      <a:r>
                        <a:rPr lang="en-US" sz="2800" dirty="0"/>
                        <a:t>Pembrolizumab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a:t>2015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5578569"/>
                  </a:ext>
                </a:extLst>
              </a:tr>
              <a:tr h="437019">
                <a:tc>
                  <a:txBody>
                    <a:bodyPr/>
                    <a:lstStyle/>
                    <a:p>
                      <a:r>
                        <a:rPr lang="en-US" sz="2800" dirty="0"/>
                        <a:t>Atezolizumab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5FB"/>
                    </a:solidFill>
                  </a:tcPr>
                </a:tc>
                <a:tc>
                  <a:txBody>
                    <a:bodyPr/>
                    <a:lstStyle/>
                    <a:p>
                      <a:pPr algn="ctr"/>
                      <a:r>
                        <a:rPr lang="en-US" sz="2800" dirty="0"/>
                        <a:t>2016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5FB"/>
                    </a:solidFill>
                  </a:tcPr>
                </a:tc>
                <a:extLst>
                  <a:ext uri="{0D108BD9-81ED-4DB2-BD59-A6C34878D82A}">
                    <a16:rowId xmlns:a16="http://schemas.microsoft.com/office/drawing/2014/main" val="2979322115"/>
                  </a:ext>
                </a:extLst>
              </a:tr>
              <a:tr h="437019">
                <a:tc>
                  <a:txBody>
                    <a:bodyPr/>
                    <a:lstStyle/>
                    <a:p>
                      <a:r>
                        <a:rPr lang="en-US" sz="2800" dirty="0"/>
                        <a:t>Durvalumab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a:t>2018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9740216"/>
                  </a:ext>
                </a:extLst>
              </a:tr>
              <a:tr h="437019">
                <a:tc>
                  <a:txBody>
                    <a:bodyPr/>
                    <a:lstStyle/>
                    <a:p>
                      <a:r>
                        <a:rPr lang="en-US" sz="2800" dirty="0"/>
                        <a:t>Ipilimumab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5FB"/>
                    </a:solidFill>
                  </a:tcPr>
                </a:tc>
                <a:tc>
                  <a:txBody>
                    <a:bodyPr/>
                    <a:lstStyle/>
                    <a:p>
                      <a:pPr algn="ctr"/>
                      <a:r>
                        <a:rPr lang="en-US" sz="2800" dirty="0"/>
                        <a:t>2020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5FB"/>
                    </a:solidFill>
                  </a:tcPr>
                </a:tc>
                <a:extLst>
                  <a:ext uri="{0D108BD9-81ED-4DB2-BD59-A6C34878D82A}">
                    <a16:rowId xmlns:a16="http://schemas.microsoft.com/office/drawing/2014/main" val="571950681"/>
                  </a:ext>
                </a:extLst>
              </a:tr>
              <a:tr h="437019">
                <a:tc>
                  <a:txBody>
                    <a:bodyPr/>
                    <a:lstStyle/>
                    <a:p>
                      <a:r>
                        <a:rPr lang="en-US" sz="2800" dirty="0"/>
                        <a:t>Cemiplimab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a:t>2021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79768423"/>
                  </a:ext>
                </a:extLst>
              </a:tr>
              <a:tr h="437019">
                <a:tc>
                  <a:txBody>
                    <a:bodyPr/>
                    <a:lstStyle/>
                    <a:p>
                      <a:r>
                        <a:rPr lang="en-US" sz="2800" dirty="0"/>
                        <a:t>Tremelimumab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5FB"/>
                    </a:solidFill>
                  </a:tcPr>
                </a:tc>
                <a:tc>
                  <a:txBody>
                    <a:bodyPr/>
                    <a:lstStyle/>
                    <a:p>
                      <a:pPr algn="ctr"/>
                      <a:r>
                        <a:rPr lang="en-US" sz="2800" dirty="0"/>
                        <a:t>2022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AF5FB"/>
                    </a:solidFill>
                  </a:tcPr>
                </a:tc>
                <a:extLst>
                  <a:ext uri="{0D108BD9-81ED-4DB2-BD59-A6C34878D82A}">
                    <a16:rowId xmlns:a16="http://schemas.microsoft.com/office/drawing/2014/main" val="4278281714"/>
                  </a:ext>
                </a:extLst>
              </a:tr>
            </a:tbl>
          </a:graphicData>
        </a:graphic>
      </p:graphicFrame>
    </p:spTree>
    <p:extLst>
      <p:ext uri="{BB962C8B-B14F-4D97-AF65-F5344CB8AC3E}">
        <p14:creationId xmlns:p14="http://schemas.microsoft.com/office/powerpoint/2010/main" val="8853163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66FA5-794A-1DA9-ED03-A1C58915E2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910CF4-793C-72B1-AF92-D7A10A916406}"/>
              </a:ext>
            </a:extLst>
          </p:cNvPr>
          <p:cNvSpPr>
            <a:spLocks noGrp="1"/>
          </p:cNvSpPr>
          <p:nvPr>
            <p:ph type="title"/>
          </p:nvPr>
        </p:nvSpPr>
        <p:spPr>
          <a:xfrm>
            <a:off x="912285" y="435367"/>
            <a:ext cx="10358967" cy="454122"/>
          </a:xfrm>
        </p:spPr>
        <p:txBody>
          <a:bodyPr/>
          <a:lstStyle/>
          <a:p>
            <a:r>
              <a:rPr lang="en-US" sz="3600" dirty="0"/>
              <a:t>HARMONi-6 Chinese Phase III Study Design</a:t>
            </a:r>
          </a:p>
        </p:txBody>
      </p:sp>
      <p:sp>
        <p:nvSpPr>
          <p:cNvPr id="8" name="TextBox 7">
            <a:extLst>
              <a:ext uri="{FF2B5EF4-FFF2-40B4-BE49-F238E27FC236}">
                <a16:creationId xmlns:a16="http://schemas.microsoft.com/office/drawing/2014/main" id="{4253B309-BD50-A1C5-BABE-8EC47032879C}"/>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Zhiwei C et al. ASCO 2026;Abstract LBA4.</a:t>
            </a:r>
          </a:p>
        </p:txBody>
      </p:sp>
      <p:pic>
        <p:nvPicPr>
          <p:cNvPr id="4" name="Picture 3">
            <a:extLst>
              <a:ext uri="{FF2B5EF4-FFF2-40B4-BE49-F238E27FC236}">
                <a16:creationId xmlns:a16="http://schemas.microsoft.com/office/drawing/2014/main" id="{34674769-E977-D027-81E6-DB4E9F972AB5}"/>
              </a:ext>
            </a:extLst>
          </p:cNvPr>
          <p:cNvPicPr>
            <a:picLocks noChangeAspect="1"/>
          </p:cNvPicPr>
          <p:nvPr/>
        </p:nvPicPr>
        <p:blipFill>
          <a:blip r:embed="rId2"/>
          <a:stretch>
            <a:fillRect/>
          </a:stretch>
        </p:blipFill>
        <p:spPr>
          <a:xfrm>
            <a:off x="357860" y="1257858"/>
            <a:ext cx="11467818" cy="4342284"/>
          </a:xfrm>
          <a:prstGeom prst="rect">
            <a:avLst/>
          </a:prstGeom>
        </p:spPr>
      </p:pic>
    </p:spTree>
    <p:extLst>
      <p:ext uri="{BB962C8B-B14F-4D97-AF65-F5344CB8AC3E}">
        <p14:creationId xmlns:p14="http://schemas.microsoft.com/office/powerpoint/2010/main" val="3927110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DC336-6284-9774-06E8-3A078A2D97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649C9E-CED0-0240-32BB-9785E5E56934}"/>
              </a:ext>
            </a:extLst>
          </p:cNvPr>
          <p:cNvSpPr>
            <a:spLocks noGrp="1"/>
          </p:cNvSpPr>
          <p:nvPr>
            <p:ph type="title"/>
          </p:nvPr>
        </p:nvSpPr>
        <p:spPr>
          <a:xfrm>
            <a:off x="912284" y="325138"/>
            <a:ext cx="10477145" cy="454122"/>
          </a:xfrm>
        </p:spPr>
        <p:txBody>
          <a:bodyPr/>
          <a:lstStyle/>
          <a:p>
            <a:r>
              <a:rPr lang="en-US" sz="3600" dirty="0"/>
              <a:t>HARMONi-6: Progression-Free Survival (PFS) Outcomes</a:t>
            </a:r>
          </a:p>
        </p:txBody>
      </p:sp>
      <p:sp>
        <p:nvSpPr>
          <p:cNvPr id="8" name="TextBox 7">
            <a:extLst>
              <a:ext uri="{FF2B5EF4-FFF2-40B4-BE49-F238E27FC236}">
                <a16:creationId xmlns:a16="http://schemas.microsoft.com/office/drawing/2014/main" id="{00DEB1AA-6CD0-6239-A932-ECBAECC16329}"/>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Lu S et al. ESMO 2025;Abstract LBA4.</a:t>
            </a:r>
          </a:p>
        </p:txBody>
      </p:sp>
      <p:pic>
        <p:nvPicPr>
          <p:cNvPr id="3" name="Picture 2">
            <a:extLst>
              <a:ext uri="{FF2B5EF4-FFF2-40B4-BE49-F238E27FC236}">
                <a16:creationId xmlns:a16="http://schemas.microsoft.com/office/drawing/2014/main" id="{EDEF719C-8239-C4CB-DABF-34A8F4F63E76}"/>
              </a:ext>
            </a:extLst>
          </p:cNvPr>
          <p:cNvPicPr>
            <a:picLocks noChangeAspect="1"/>
          </p:cNvPicPr>
          <p:nvPr/>
        </p:nvPicPr>
        <p:blipFill>
          <a:blip r:embed="rId2"/>
          <a:stretch>
            <a:fillRect/>
          </a:stretch>
        </p:blipFill>
        <p:spPr>
          <a:xfrm>
            <a:off x="794109" y="901468"/>
            <a:ext cx="10595320" cy="5193492"/>
          </a:xfrm>
          <a:prstGeom prst="rect">
            <a:avLst/>
          </a:prstGeom>
        </p:spPr>
      </p:pic>
      <p:sp>
        <p:nvSpPr>
          <p:cNvPr id="4" name="TextBox 3">
            <a:extLst>
              <a:ext uri="{FF2B5EF4-FFF2-40B4-BE49-F238E27FC236}">
                <a16:creationId xmlns:a16="http://schemas.microsoft.com/office/drawing/2014/main" id="{5928CF3A-A614-2FAD-386E-A4AC3A16662B}"/>
              </a:ext>
            </a:extLst>
          </p:cNvPr>
          <p:cNvSpPr txBox="1"/>
          <p:nvPr/>
        </p:nvSpPr>
        <p:spPr>
          <a:xfrm>
            <a:off x="743362" y="6120565"/>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a:ea typeface="+mn-ea"/>
                <a:cs typeface="+mn-cs"/>
              </a:rPr>
              <a:t>mPFS</a:t>
            </a:r>
            <a:r>
              <a:rPr kumimoji="0" lang="en-US" sz="1500" b="0" i="0" u="none" strike="noStrike" kern="1200" cap="none" spc="0" normalizeH="0" baseline="0" noProof="0">
                <a:ln>
                  <a:noFill/>
                </a:ln>
                <a:solidFill>
                  <a:srgbClr val="000000"/>
                </a:solidFill>
                <a:effectLst/>
                <a:uLnTx/>
                <a:uFillTx/>
                <a:latin typeface="Calibri"/>
                <a:ea typeface="+mn-ea"/>
                <a:cs typeface="+mn-cs"/>
              </a:rPr>
              <a:t> = median PFS</a:t>
            </a:r>
            <a:endParaRPr kumimoji="0" lang="en-US" sz="15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 name="TextBox 4">
            <a:extLst>
              <a:ext uri="{FF2B5EF4-FFF2-40B4-BE49-F238E27FC236}">
                <a16:creationId xmlns:a16="http://schemas.microsoft.com/office/drawing/2014/main" id="{6A5CF369-7D56-AA1B-596F-9C99E398D073}"/>
              </a:ext>
            </a:extLst>
          </p:cNvPr>
          <p:cNvSpPr txBox="1"/>
          <p:nvPr/>
        </p:nvSpPr>
        <p:spPr>
          <a:xfrm>
            <a:off x="970158" y="1027608"/>
            <a:ext cx="9946886" cy="745436"/>
          </a:xfrm>
          <a:prstGeom prst="rect">
            <a:avLst/>
          </a:prstGeom>
          <a:solidFill>
            <a:schemeClr val="bg1"/>
          </a:solidFill>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Ivonescimab + chemo demonstrated a statistically significant improvement in PFS vs. tislelizumab + chemo with HR = 0.60, representing a 4.2-month improvement in </a:t>
            </a:r>
            <a:r>
              <a:rPr kumimoji="0" lang="en-US" sz="20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mPFS</a:t>
            </a: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31862210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A4288-091B-1627-343A-7C2F84EC5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674470-5EB1-A1B9-3F07-17BC27CCDF98}"/>
              </a:ext>
            </a:extLst>
          </p:cNvPr>
          <p:cNvSpPr>
            <a:spLocks noGrp="1"/>
          </p:cNvSpPr>
          <p:nvPr>
            <p:ph type="title"/>
          </p:nvPr>
        </p:nvSpPr>
        <p:spPr>
          <a:xfrm>
            <a:off x="912285" y="306902"/>
            <a:ext cx="10358967" cy="454122"/>
          </a:xfrm>
        </p:spPr>
        <p:txBody>
          <a:bodyPr/>
          <a:lstStyle/>
          <a:p>
            <a:r>
              <a:rPr lang="en-US" sz="3600" dirty="0"/>
              <a:t>HARMONi-6: Interim Overall Survival (OS) Analysis</a:t>
            </a:r>
          </a:p>
        </p:txBody>
      </p:sp>
      <p:sp>
        <p:nvSpPr>
          <p:cNvPr id="8" name="TextBox 7">
            <a:extLst>
              <a:ext uri="{FF2B5EF4-FFF2-40B4-BE49-F238E27FC236}">
                <a16:creationId xmlns:a16="http://schemas.microsoft.com/office/drawing/2014/main" id="{80007D44-E04E-4DBE-BCF6-D0111343D1C5}"/>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Zhiwei C et al. ASCO 2026;Abstract LBA4.</a:t>
            </a:r>
          </a:p>
        </p:txBody>
      </p:sp>
      <p:pic>
        <p:nvPicPr>
          <p:cNvPr id="4" name="Picture 3">
            <a:extLst>
              <a:ext uri="{FF2B5EF4-FFF2-40B4-BE49-F238E27FC236}">
                <a16:creationId xmlns:a16="http://schemas.microsoft.com/office/drawing/2014/main" id="{64061556-54B3-6289-B6EB-5A18B9A723FC}"/>
              </a:ext>
            </a:extLst>
          </p:cNvPr>
          <p:cNvPicPr>
            <a:picLocks noChangeAspect="1"/>
          </p:cNvPicPr>
          <p:nvPr/>
        </p:nvPicPr>
        <p:blipFill>
          <a:blip r:embed="rId2"/>
          <a:stretch>
            <a:fillRect/>
          </a:stretch>
        </p:blipFill>
        <p:spPr>
          <a:xfrm>
            <a:off x="386514" y="1012276"/>
            <a:ext cx="11410507" cy="5035443"/>
          </a:xfrm>
          <a:prstGeom prst="rect">
            <a:avLst/>
          </a:prstGeom>
        </p:spPr>
      </p:pic>
    </p:spTree>
    <p:extLst>
      <p:ext uri="{BB962C8B-B14F-4D97-AF65-F5344CB8AC3E}">
        <p14:creationId xmlns:p14="http://schemas.microsoft.com/office/powerpoint/2010/main" val="21273133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8B626-7618-03C5-33B8-6CC623FA29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23CC46-04A6-B660-1759-EF1801D6BF4C}"/>
              </a:ext>
            </a:extLst>
          </p:cNvPr>
          <p:cNvSpPr>
            <a:spLocks noGrp="1"/>
          </p:cNvSpPr>
          <p:nvPr>
            <p:ph type="title"/>
          </p:nvPr>
        </p:nvSpPr>
        <p:spPr>
          <a:xfrm>
            <a:off x="912285" y="307773"/>
            <a:ext cx="10358967" cy="454122"/>
          </a:xfrm>
        </p:spPr>
        <p:txBody>
          <a:bodyPr/>
          <a:lstStyle/>
          <a:p>
            <a:r>
              <a:rPr lang="en-US" sz="3600" dirty="0"/>
              <a:t>HARMONi-6: OS by PD-L1 Expression Levels</a:t>
            </a:r>
          </a:p>
        </p:txBody>
      </p:sp>
      <p:sp>
        <p:nvSpPr>
          <p:cNvPr id="8" name="TextBox 7">
            <a:extLst>
              <a:ext uri="{FF2B5EF4-FFF2-40B4-BE49-F238E27FC236}">
                <a16:creationId xmlns:a16="http://schemas.microsoft.com/office/drawing/2014/main" id="{5FB7D622-F22F-1F15-A870-13381C9E0A81}"/>
              </a:ext>
            </a:extLst>
          </p:cNvPr>
          <p:cNvSpPr txBox="1"/>
          <p:nvPr/>
        </p:nvSpPr>
        <p:spPr>
          <a:xfrm>
            <a:off x="-5785" y="6550223"/>
            <a:ext cx="540616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Zhiwei C et al. ASCO 2026;Abstract LBA4.</a:t>
            </a:r>
          </a:p>
        </p:txBody>
      </p:sp>
      <p:pic>
        <p:nvPicPr>
          <p:cNvPr id="3" name="Picture 2">
            <a:extLst>
              <a:ext uri="{FF2B5EF4-FFF2-40B4-BE49-F238E27FC236}">
                <a16:creationId xmlns:a16="http://schemas.microsoft.com/office/drawing/2014/main" id="{7D19DDC3-3FF8-21BD-245F-4CED71538229}"/>
              </a:ext>
            </a:extLst>
          </p:cNvPr>
          <p:cNvPicPr>
            <a:picLocks noChangeAspect="1"/>
          </p:cNvPicPr>
          <p:nvPr/>
        </p:nvPicPr>
        <p:blipFill>
          <a:blip r:embed="rId2"/>
          <a:stretch>
            <a:fillRect/>
          </a:stretch>
        </p:blipFill>
        <p:spPr>
          <a:xfrm>
            <a:off x="346810" y="1028292"/>
            <a:ext cx="11498379" cy="4801416"/>
          </a:xfrm>
          <a:prstGeom prst="rect">
            <a:avLst/>
          </a:prstGeom>
        </p:spPr>
      </p:pic>
    </p:spTree>
    <p:extLst>
      <p:ext uri="{BB962C8B-B14F-4D97-AF65-F5344CB8AC3E}">
        <p14:creationId xmlns:p14="http://schemas.microsoft.com/office/powerpoint/2010/main" val="19446352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289AA-B437-7A0B-0D3F-4117D417FD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FEA0A8-DF26-15B2-CE28-09BDA5D0D3CB}"/>
              </a:ext>
            </a:extLst>
          </p:cNvPr>
          <p:cNvSpPr>
            <a:spLocks noGrp="1"/>
          </p:cNvSpPr>
          <p:nvPr>
            <p:ph type="title"/>
          </p:nvPr>
        </p:nvSpPr>
        <p:spPr>
          <a:xfrm>
            <a:off x="912285" y="307773"/>
            <a:ext cx="10358967" cy="454122"/>
          </a:xfrm>
        </p:spPr>
        <p:txBody>
          <a:bodyPr/>
          <a:lstStyle/>
          <a:p>
            <a:r>
              <a:rPr lang="en-US" sz="3600" dirty="0"/>
              <a:t>HARMONi-6: OS by PD-L1 Expression Levels</a:t>
            </a:r>
          </a:p>
        </p:txBody>
      </p:sp>
      <p:sp>
        <p:nvSpPr>
          <p:cNvPr id="8" name="TextBox 7">
            <a:extLst>
              <a:ext uri="{FF2B5EF4-FFF2-40B4-BE49-F238E27FC236}">
                <a16:creationId xmlns:a16="http://schemas.microsoft.com/office/drawing/2014/main" id="{40BD48CE-AC1D-A628-231E-A971B1AF4602}"/>
              </a:ext>
            </a:extLst>
          </p:cNvPr>
          <p:cNvSpPr txBox="1"/>
          <p:nvPr/>
        </p:nvSpPr>
        <p:spPr>
          <a:xfrm>
            <a:off x="-5785" y="6550223"/>
            <a:ext cx="540616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Zhiwei C et al. ASCO 2026;Abstract LBA4.</a:t>
            </a:r>
          </a:p>
        </p:txBody>
      </p:sp>
      <p:pic>
        <p:nvPicPr>
          <p:cNvPr id="5" name="Picture 4">
            <a:extLst>
              <a:ext uri="{FF2B5EF4-FFF2-40B4-BE49-F238E27FC236}">
                <a16:creationId xmlns:a16="http://schemas.microsoft.com/office/drawing/2014/main" id="{DBAB44AB-5AEA-3617-A4E9-8F7EDEC33859}"/>
              </a:ext>
            </a:extLst>
          </p:cNvPr>
          <p:cNvPicPr>
            <a:picLocks noChangeAspect="1"/>
          </p:cNvPicPr>
          <p:nvPr/>
        </p:nvPicPr>
        <p:blipFill>
          <a:blip r:embed="rId2"/>
          <a:stretch>
            <a:fillRect/>
          </a:stretch>
        </p:blipFill>
        <p:spPr>
          <a:xfrm>
            <a:off x="271517" y="1935590"/>
            <a:ext cx="11648963" cy="4006774"/>
          </a:xfrm>
          <a:prstGeom prst="rect">
            <a:avLst/>
          </a:prstGeom>
        </p:spPr>
      </p:pic>
      <p:pic>
        <p:nvPicPr>
          <p:cNvPr id="4" name="Picture 3">
            <a:extLst>
              <a:ext uri="{FF2B5EF4-FFF2-40B4-BE49-F238E27FC236}">
                <a16:creationId xmlns:a16="http://schemas.microsoft.com/office/drawing/2014/main" id="{06E9BB13-1AE4-FD7E-8739-569DC7FE6FA1}"/>
              </a:ext>
            </a:extLst>
          </p:cNvPr>
          <p:cNvPicPr>
            <a:picLocks noChangeAspect="1"/>
          </p:cNvPicPr>
          <p:nvPr/>
        </p:nvPicPr>
        <p:blipFill>
          <a:blip r:embed="rId3"/>
          <a:stretch>
            <a:fillRect/>
          </a:stretch>
        </p:blipFill>
        <p:spPr>
          <a:xfrm>
            <a:off x="271517" y="1035537"/>
            <a:ext cx="11648963" cy="900053"/>
          </a:xfrm>
          <a:prstGeom prst="rect">
            <a:avLst/>
          </a:prstGeom>
        </p:spPr>
      </p:pic>
    </p:spTree>
    <p:extLst>
      <p:ext uri="{BB962C8B-B14F-4D97-AF65-F5344CB8AC3E}">
        <p14:creationId xmlns:p14="http://schemas.microsoft.com/office/powerpoint/2010/main" val="22796899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23D06-CF90-C7BD-055C-3C20D1C151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0B4E74-0582-CD7D-D711-FFC0220611D7}"/>
              </a:ext>
            </a:extLst>
          </p:cNvPr>
          <p:cNvSpPr>
            <a:spLocks noGrp="1"/>
          </p:cNvSpPr>
          <p:nvPr>
            <p:ph type="title"/>
          </p:nvPr>
        </p:nvSpPr>
        <p:spPr>
          <a:xfrm>
            <a:off x="912285" y="315527"/>
            <a:ext cx="10358967" cy="454122"/>
          </a:xfrm>
        </p:spPr>
        <p:txBody>
          <a:bodyPr/>
          <a:lstStyle/>
          <a:p>
            <a:r>
              <a:rPr lang="en-US" sz="3600" dirty="0"/>
              <a:t>HARMONi-6: Safety Profile</a:t>
            </a:r>
          </a:p>
        </p:txBody>
      </p:sp>
      <p:sp>
        <p:nvSpPr>
          <p:cNvPr id="8" name="TextBox 7">
            <a:extLst>
              <a:ext uri="{FF2B5EF4-FFF2-40B4-BE49-F238E27FC236}">
                <a16:creationId xmlns:a16="http://schemas.microsoft.com/office/drawing/2014/main" id="{8412E136-D69B-2A7C-3273-45250EFF7C5B}"/>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Zhiwei C et al. ASCO 2026;Abstract LBA4.</a:t>
            </a:r>
          </a:p>
        </p:txBody>
      </p:sp>
      <p:pic>
        <p:nvPicPr>
          <p:cNvPr id="4" name="Picture 3">
            <a:extLst>
              <a:ext uri="{FF2B5EF4-FFF2-40B4-BE49-F238E27FC236}">
                <a16:creationId xmlns:a16="http://schemas.microsoft.com/office/drawing/2014/main" id="{3F508567-A6B7-162C-8FA2-FD1E32DAB62D}"/>
              </a:ext>
            </a:extLst>
          </p:cNvPr>
          <p:cNvPicPr>
            <a:picLocks noChangeAspect="1"/>
          </p:cNvPicPr>
          <p:nvPr/>
        </p:nvPicPr>
        <p:blipFill>
          <a:blip r:embed="rId2"/>
          <a:stretch>
            <a:fillRect/>
          </a:stretch>
        </p:blipFill>
        <p:spPr>
          <a:xfrm>
            <a:off x="828656" y="897655"/>
            <a:ext cx="10526225" cy="4870481"/>
          </a:xfrm>
          <a:prstGeom prst="rect">
            <a:avLst/>
          </a:prstGeom>
        </p:spPr>
      </p:pic>
      <p:sp>
        <p:nvSpPr>
          <p:cNvPr id="5" name="TextBox 4">
            <a:extLst>
              <a:ext uri="{FF2B5EF4-FFF2-40B4-BE49-F238E27FC236}">
                <a16:creationId xmlns:a16="http://schemas.microsoft.com/office/drawing/2014/main" id="{0C2484F0-70CD-1CDD-A8E4-2B7DD010B9A8}"/>
              </a:ext>
            </a:extLst>
          </p:cNvPr>
          <p:cNvSpPr txBox="1"/>
          <p:nvPr/>
        </p:nvSpPr>
        <p:spPr>
          <a:xfrm>
            <a:off x="758704" y="5836014"/>
            <a:ext cx="10526226" cy="646331"/>
          </a:xfrm>
          <a:prstGeom prst="rect">
            <a:avLst/>
          </a:prstGeom>
          <a:noFill/>
        </p:spPr>
        <p:txBody>
          <a:bodyPr wrap="square">
            <a:spAutoFit/>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Grade ≥3 immune-related adverse events (AEs) were observed in 34 (14%) of patients receiving ivonescimab/chemotherapy and in 36 (14%) of patients receiving tislelizumab/chemotherapy.</a:t>
            </a:r>
          </a:p>
        </p:txBody>
      </p:sp>
    </p:spTree>
    <p:extLst>
      <p:ext uri="{BB962C8B-B14F-4D97-AF65-F5344CB8AC3E}">
        <p14:creationId xmlns:p14="http://schemas.microsoft.com/office/powerpoint/2010/main" val="5660269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D23B8-8AA9-DF85-D68C-F5C8255E1C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657C4F-0ACB-4D3F-0885-DA6DF01299EA}"/>
              </a:ext>
            </a:extLst>
          </p:cNvPr>
          <p:cNvSpPr>
            <a:spLocks noGrp="1"/>
          </p:cNvSpPr>
          <p:nvPr>
            <p:ph type="title"/>
          </p:nvPr>
        </p:nvSpPr>
        <p:spPr>
          <a:xfrm>
            <a:off x="-5785" y="309295"/>
            <a:ext cx="12197785" cy="454122"/>
          </a:xfrm>
        </p:spPr>
        <p:txBody>
          <a:bodyPr/>
          <a:lstStyle/>
          <a:p>
            <a:r>
              <a:rPr lang="en-US" sz="3600" dirty="0"/>
              <a:t>HARMONi-6: Possibly VEGF-Related Adverse Events (AEs)</a:t>
            </a:r>
          </a:p>
        </p:txBody>
      </p:sp>
      <p:sp>
        <p:nvSpPr>
          <p:cNvPr id="8" name="TextBox 7">
            <a:extLst>
              <a:ext uri="{FF2B5EF4-FFF2-40B4-BE49-F238E27FC236}">
                <a16:creationId xmlns:a16="http://schemas.microsoft.com/office/drawing/2014/main" id="{14B623C3-F348-9638-4C7D-5077B1501BF3}"/>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Zhiwei C et al. ASCO 2026;Abstract LBA4.</a:t>
            </a:r>
          </a:p>
        </p:txBody>
      </p:sp>
      <p:pic>
        <p:nvPicPr>
          <p:cNvPr id="3" name="Picture 2">
            <a:extLst>
              <a:ext uri="{FF2B5EF4-FFF2-40B4-BE49-F238E27FC236}">
                <a16:creationId xmlns:a16="http://schemas.microsoft.com/office/drawing/2014/main" id="{18DAC585-86BC-8635-E857-7E89ADD2A49C}"/>
              </a:ext>
            </a:extLst>
          </p:cNvPr>
          <p:cNvPicPr>
            <a:picLocks noChangeAspect="1"/>
          </p:cNvPicPr>
          <p:nvPr/>
        </p:nvPicPr>
        <p:blipFill>
          <a:blip r:embed="rId2"/>
          <a:stretch>
            <a:fillRect/>
          </a:stretch>
        </p:blipFill>
        <p:spPr>
          <a:xfrm>
            <a:off x="514120" y="992600"/>
            <a:ext cx="11155298" cy="5101379"/>
          </a:xfrm>
          <a:prstGeom prst="rect">
            <a:avLst/>
          </a:prstGeom>
        </p:spPr>
      </p:pic>
    </p:spTree>
    <p:extLst>
      <p:ext uri="{BB962C8B-B14F-4D97-AF65-F5344CB8AC3E}">
        <p14:creationId xmlns:p14="http://schemas.microsoft.com/office/powerpoint/2010/main" val="37531137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cNvPicPr>
            <a:picLocks noChangeAspect="1"/>
          </p:cNvPicPr>
          <p:nvPr/>
        </p:nvPicPr>
        <p:blipFill>
          <a:blip r:embed="rId2" cstate="print"/>
          <a:stretch>
            <a:fillRect/>
          </a:stretch>
        </p:blipFill>
        <p:spPr>
          <a:xfrm>
            <a:off x="308032" y="0"/>
            <a:ext cx="11576081" cy="6511545"/>
          </a:xfrm>
          <a:prstGeom prst="rect">
            <a:avLst/>
          </a:prstGeom>
        </p:spPr>
      </p:pic>
      <p:sp>
        <p:nvSpPr>
          <p:cNvPr id="2" name="Disclaimer"/>
          <p:cNvSpPr txBox="1"/>
          <p:nvPr/>
        </p:nvSpPr>
        <p:spPr>
          <a:xfrm>
            <a:off x="308032" y="6511546"/>
            <a:ext cx="11576081" cy="346701"/>
          </a:xfrm>
          <a:prstGeom prst="rect">
            <a:avLst/>
          </a:prstGeom>
          <a:noFill/>
        </p:spPr>
        <p:txBody>
          <a:bodyPr lIns="43404" tIns="21702" rIns="43404" bIns="21702" anchor="ctr"/>
          <a:lstStyle/>
          <a:p>
            <a:pPr marL="0" marR="0" lvl="0" indent="0" algn="ctr" defTabSz="434066" rtl="0" eaLnBrk="1" fontAlgn="auto" latinLnBrk="0" hangingPunct="1">
              <a:lnSpc>
                <a:spcPct val="100000"/>
              </a:lnSpc>
              <a:spcBef>
                <a:spcPts val="0"/>
              </a:spcBef>
              <a:spcAft>
                <a:spcPts val="0"/>
              </a:spcAft>
              <a:buClrTx/>
              <a:buSzTx/>
              <a:buFontTx/>
              <a:buNone/>
              <a:tabLst/>
              <a:defRPr/>
            </a:pPr>
            <a:r>
              <a:rPr kumimoji="0" lang="en-US" sz="1139" b="0" i="0" u="none" strike="noStrike" kern="1200" cap="none" spc="0" normalizeH="0" baseline="0" noProof="0" dirty="0">
                <a:ln>
                  <a:noFill/>
                </a:ln>
                <a:solidFill>
                  <a:srgbClr val="000000"/>
                </a:solidFill>
                <a:effectLst/>
                <a:uLnTx/>
                <a:uFillTx/>
                <a:latin typeface="Aptos" panose="02110004020202020204"/>
                <a:ea typeface="+mn-ea"/>
                <a:cs typeface="+mn-cs"/>
              </a:rPr>
              <a:t>Content of this presentation is the property of the author, licensed by ASCO. Permission required for reuse.</a:t>
            </a:r>
          </a:p>
        </p:txBody>
      </p:sp>
      <p:sp>
        <p:nvSpPr>
          <p:cNvPr id="3" name="Rectangle 2">
            <a:extLst>
              <a:ext uri="{FF2B5EF4-FFF2-40B4-BE49-F238E27FC236}">
                <a16:creationId xmlns:a16="http://schemas.microsoft.com/office/drawing/2014/main" id="{F431EB4B-4B99-DC3F-578A-3EA03D8D3C39}"/>
              </a:ext>
            </a:extLst>
          </p:cNvPr>
          <p:cNvSpPr/>
          <p:nvPr/>
        </p:nvSpPr>
        <p:spPr>
          <a:xfrm>
            <a:off x="2687216" y="6511545"/>
            <a:ext cx="6867331" cy="3464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Rectangle 3">
            <a:extLst>
              <a:ext uri="{FF2B5EF4-FFF2-40B4-BE49-F238E27FC236}">
                <a16:creationId xmlns:a16="http://schemas.microsoft.com/office/drawing/2014/main" id="{2E295737-550B-40E0-D0B8-CF9FEBDE72FD}"/>
              </a:ext>
            </a:extLst>
          </p:cNvPr>
          <p:cNvSpPr/>
          <p:nvPr/>
        </p:nvSpPr>
        <p:spPr>
          <a:xfrm>
            <a:off x="2792963" y="6290720"/>
            <a:ext cx="4634204" cy="2205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3A10137B-959B-C711-7FDA-2C3ED59A1504}"/>
              </a:ext>
            </a:extLst>
          </p:cNvPr>
          <p:cNvSpPr txBox="1"/>
          <p:nvPr/>
        </p:nvSpPr>
        <p:spPr>
          <a:xfrm>
            <a:off x="1572322" y="4572000"/>
            <a:ext cx="1984918" cy="546409"/>
          </a:xfrm>
          <a:prstGeom prst="rect">
            <a:avLst/>
          </a:prstGeom>
          <a:solidFill>
            <a:schemeClr val="bg1"/>
          </a:solidFill>
        </p:spPr>
        <p:txBody>
          <a:bodyPr wrap="non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Applicability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D46AB-B861-0186-1547-DCB3DE5C232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BBE7C2B-347C-D905-7744-915CC1781C9A}"/>
              </a:ext>
            </a:extLst>
          </p:cNvPr>
          <p:cNvSpPr txBox="1"/>
          <p:nvPr/>
        </p:nvSpPr>
        <p:spPr>
          <a:xfrm>
            <a:off x="1633435" y="1720840"/>
            <a:ext cx="8679803"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a:ea typeface="+mn-ea"/>
                <a:cs typeface="+mn-cs"/>
              </a:rPr>
              <a:t>“We have to wait and see if ivonescimab will be approved in squamous cell. If they approve it in the EU based on HARMONi-6 and we don’t, and then years down the line, it turns out to be the same in the US, we will regret that, and our patients would have been getting inferior care, which has never happened. We’re always the first, so how can we be the last? So that’s a big deal.”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a:ea typeface="+mn-ea"/>
                <a:cs typeface="+mn-cs"/>
              </a:rPr>
              <a:t>Stephen V Liu, MD</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Calibri"/>
                <a:ea typeface="+mn-ea"/>
                <a:cs typeface="+mn-cs"/>
              </a:rPr>
              <a:t>Oncology Today Podcast with Dr Neil Love</a:t>
            </a:r>
          </a:p>
        </p:txBody>
      </p:sp>
    </p:spTree>
    <p:extLst>
      <p:ext uri="{BB962C8B-B14F-4D97-AF65-F5344CB8AC3E}">
        <p14:creationId xmlns:p14="http://schemas.microsoft.com/office/powerpoint/2010/main" val="27895532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6AB39-E062-627C-07B6-646F4C61E3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357B27-3444-8B13-41C8-3A4D06CBC065}"/>
              </a:ext>
            </a:extLst>
          </p:cNvPr>
          <p:cNvSpPr>
            <a:spLocks noGrp="1"/>
          </p:cNvSpPr>
          <p:nvPr>
            <p:ph type="title"/>
          </p:nvPr>
        </p:nvSpPr>
        <p:spPr>
          <a:xfrm>
            <a:off x="912285" y="375217"/>
            <a:ext cx="10729331" cy="454122"/>
          </a:xfrm>
        </p:spPr>
        <p:txBody>
          <a:bodyPr/>
          <a:lstStyle/>
          <a:p>
            <a:pPr algn="l"/>
            <a:r>
              <a:rPr lang="en-US" sz="2800" dirty="0"/>
              <a:t>HARMONi-3: An Ongoing Phase III Study of Ivonescimab/Chemotherapy versus Pembrolizumab/Chemotherapy for Previously Untreated mNSCLC</a:t>
            </a:r>
          </a:p>
        </p:txBody>
      </p:sp>
      <p:sp>
        <p:nvSpPr>
          <p:cNvPr id="8" name="TextBox 7">
            <a:extLst>
              <a:ext uri="{FF2B5EF4-FFF2-40B4-BE49-F238E27FC236}">
                <a16:creationId xmlns:a16="http://schemas.microsoft.com/office/drawing/2014/main" id="{981B89F3-635D-E058-D21E-A1F1ADC7D674}"/>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Zhang J et al. ASCO 2025;Abstract TPS8664.</a:t>
            </a:r>
          </a:p>
        </p:txBody>
      </p:sp>
      <p:pic>
        <p:nvPicPr>
          <p:cNvPr id="4" name="Image 0" descr="preencoded.png">
            <a:extLst>
              <a:ext uri="{FF2B5EF4-FFF2-40B4-BE49-F238E27FC236}">
                <a16:creationId xmlns:a16="http://schemas.microsoft.com/office/drawing/2014/main" id="{59661202-EAC3-1185-593F-9E002CF9EAD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t="63573" r="53721" b="17837"/>
          <a:stretch>
            <a:fillRect/>
          </a:stretch>
        </p:blipFill>
        <p:spPr>
          <a:xfrm>
            <a:off x="541921" y="1079652"/>
            <a:ext cx="11099695" cy="4957591"/>
          </a:xfrm>
          <a:prstGeom prst="rect">
            <a:avLst/>
          </a:prstGeom>
        </p:spPr>
      </p:pic>
    </p:spTree>
    <p:extLst>
      <p:ext uri="{BB962C8B-B14F-4D97-AF65-F5344CB8AC3E}">
        <p14:creationId xmlns:p14="http://schemas.microsoft.com/office/powerpoint/2010/main" val="6084881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CD497-1A3C-12B6-C3F4-2966012FC45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3F8F043-3558-7B07-E033-6AD55BA86185}"/>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Zhou C et al. WCLC 2024;Abstract PL02.04.</a:t>
            </a:r>
          </a:p>
        </p:txBody>
      </p:sp>
      <p:sp>
        <p:nvSpPr>
          <p:cNvPr id="3" name="Title 1">
            <a:extLst>
              <a:ext uri="{FF2B5EF4-FFF2-40B4-BE49-F238E27FC236}">
                <a16:creationId xmlns:a16="http://schemas.microsoft.com/office/drawing/2014/main" id="{32190333-D6F3-D107-E264-737C6A42F212}"/>
              </a:ext>
            </a:extLst>
          </p:cNvPr>
          <p:cNvSpPr>
            <a:spLocks noGrp="1"/>
          </p:cNvSpPr>
          <p:nvPr>
            <p:ph type="title"/>
          </p:nvPr>
        </p:nvSpPr>
        <p:spPr>
          <a:xfrm>
            <a:off x="912284" y="420482"/>
            <a:ext cx="10358967" cy="454122"/>
          </a:xfrm>
        </p:spPr>
        <p:txBody>
          <a:bodyPr/>
          <a:lstStyle/>
          <a:p>
            <a:r>
              <a:rPr lang="en-US" sz="3600" dirty="0"/>
              <a:t>HARMONi-2 Chinese Phase III Study Design</a:t>
            </a:r>
          </a:p>
        </p:txBody>
      </p:sp>
      <p:pic>
        <p:nvPicPr>
          <p:cNvPr id="2" name="Picture 1">
            <a:extLst>
              <a:ext uri="{FF2B5EF4-FFF2-40B4-BE49-F238E27FC236}">
                <a16:creationId xmlns:a16="http://schemas.microsoft.com/office/drawing/2014/main" id="{EBDC90C3-4AC1-1C84-21C7-B23972F8F17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48273" y="1235992"/>
            <a:ext cx="11486992" cy="4580914"/>
          </a:xfrm>
          <a:prstGeom prst="rect">
            <a:avLst/>
          </a:prstGeom>
        </p:spPr>
      </p:pic>
    </p:spTree>
    <p:extLst>
      <p:ext uri="{BB962C8B-B14F-4D97-AF65-F5344CB8AC3E}">
        <p14:creationId xmlns:p14="http://schemas.microsoft.com/office/powerpoint/2010/main" val="31781392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93474-EB41-6CC1-C7EB-901BB3F12F5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24B8F5B-FE2C-53AE-D967-4D51F8B5AE70}"/>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Zhou C et al. WCLC 2024;Abstract PL02.04.</a:t>
            </a:r>
          </a:p>
        </p:txBody>
      </p:sp>
      <p:sp>
        <p:nvSpPr>
          <p:cNvPr id="3" name="Title 1">
            <a:extLst>
              <a:ext uri="{FF2B5EF4-FFF2-40B4-BE49-F238E27FC236}">
                <a16:creationId xmlns:a16="http://schemas.microsoft.com/office/drawing/2014/main" id="{306AAE31-4BBC-0BB5-5342-DE119C65C5CB}"/>
              </a:ext>
            </a:extLst>
          </p:cNvPr>
          <p:cNvSpPr>
            <a:spLocks noGrp="1"/>
          </p:cNvSpPr>
          <p:nvPr>
            <p:ph type="title"/>
          </p:nvPr>
        </p:nvSpPr>
        <p:spPr>
          <a:xfrm>
            <a:off x="912284" y="420482"/>
            <a:ext cx="10358967" cy="454122"/>
          </a:xfrm>
        </p:spPr>
        <p:txBody>
          <a:bodyPr/>
          <a:lstStyle/>
          <a:p>
            <a:r>
              <a:rPr lang="en-US" sz="3600" dirty="0"/>
              <a:t>HARMONi-2: Response Data</a:t>
            </a:r>
          </a:p>
        </p:txBody>
      </p:sp>
      <p:pic>
        <p:nvPicPr>
          <p:cNvPr id="2" name="Picture 1">
            <a:extLst>
              <a:ext uri="{FF2B5EF4-FFF2-40B4-BE49-F238E27FC236}">
                <a16:creationId xmlns:a16="http://schemas.microsoft.com/office/drawing/2014/main" id="{811B1C28-1242-CEAA-C8D8-414D9A8011E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99929" y="1000970"/>
            <a:ext cx="11183679" cy="5059672"/>
          </a:xfrm>
          <a:prstGeom prst="rect">
            <a:avLst/>
          </a:prstGeom>
        </p:spPr>
      </p:pic>
      <p:sp>
        <p:nvSpPr>
          <p:cNvPr id="4" name="TextBox 3">
            <a:extLst>
              <a:ext uri="{FF2B5EF4-FFF2-40B4-BE49-F238E27FC236}">
                <a16:creationId xmlns:a16="http://schemas.microsoft.com/office/drawing/2014/main" id="{16705787-3521-6270-C405-84E9A12556F9}"/>
              </a:ext>
            </a:extLst>
          </p:cNvPr>
          <p:cNvSpPr txBox="1"/>
          <p:nvPr/>
        </p:nvSpPr>
        <p:spPr>
          <a:xfrm>
            <a:off x="473717" y="6070721"/>
            <a:ext cx="8424955"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ORR = objective response rate; DCR = disease control rate; </a:t>
            </a:r>
            <a:r>
              <a:rPr kumimoji="0" lang="en-US" sz="1500" b="0" i="0" u="none" strike="noStrike" kern="1200" cap="none" spc="0" normalizeH="0" baseline="0" noProof="0" dirty="0" err="1">
                <a:ln>
                  <a:noFill/>
                </a:ln>
                <a:solidFill>
                  <a:srgbClr val="000000"/>
                </a:solidFill>
                <a:effectLst/>
                <a:uLnTx/>
                <a:uFillTx/>
                <a:latin typeface="Calibri"/>
                <a:ea typeface="+mn-ea"/>
                <a:cs typeface="+mn-cs"/>
              </a:rPr>
              <a:t>DoR</a:t>
            </a:r>
            <a:r>
              <a:rPr kumimoji="0" lang="en-US" sz="1500" b="0" i="0" u="none" strike="noStrike" kern="1200" cap="none" spc="0" normalizeH="0" baseline="0" noProof="0" dirty="0">
                <a:ln>
                  <a:noFill/>
                </a:ln>
                <a:solidFill>
                  <a:srgbClr val="000000"/>
                </a:solidFill>
                <a:effectLst/>
                <a:uLnTx/>
                <a:uFillTx/>
                <a:latin typeface="Calibri"/>
                <a:ea typeface="+mn-ea"/>
                <a:cs typeface="+mn-cs"/>
              </a:rPr>
              <a:t> = duration of response</a:t>
            </a:r>
          </a:p>
        </p:txBody>
      </p:sp>
    </p:spTree>
    <p:extLst>
      <p:ext uri="{BB962C8B-B14F-4D97-AF65-F5344CB8AC3E}">
        <p14:creationId xmlns:p14="http://schemas.microsoft.com/office/powerpoint/2010/main" val="20220537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9AEDA-790E-95DD-7248-15266F866A1F}"/>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7D5C009-D655-C1AE-604A-008D82DDC82F}"/>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Zhou C et al. WCLC 2024;Abstract PL02.04.</a:t>
            </a:r>
          </a:p>
        </p:txBody>
      </p:sp>
      <p:sp>
        <p:nvSpPr>
          <p:cNvPr id="3" name="Title 1">
            <a:extLst>
              <a:ext uri="{FF2B5EF4-FFF2-40B4-BE49-F238E27FC236}">
                <a16:creationId xmlns:a16="http://schemas.microsoft.com/office/drawing/2014/main" id="{2574747A-25F4-CFFD-B1B0-50CCD3EFFA87}"/>
              </a:ext>
            </a:extLst>
          </p:cNvPr>
          <p:cNvSpPr>
            <a:spLocks noGrp="1"/>
          </p:cNvSpPr>
          <p:nvPr>
            <p:ph type="title"/>
          </p:nvPr>
        </p:nvSpPr>
        <p:spPr>
          <a:xfrm>
            <a:off x="0" y="335153"/>
            <a:ext cx="12192000" cy="454122"/>
          </a:xfrm>
        </p:spPr>
        <p:txBody>
          <a:bodyPr/>
          <a:lstStyle/>
          <a:p>
            <a:r>
              <a:rPr lang="en-US" sz="3600" dirty="0"/>
              <a:t>HARMONi-2: PFS Outcomes</a:t>
            </a:r>
          </a:p>
        </p:txBody>
      </p:sp>
      <p:pic>
        <p:nvPicPr>
          <p:cNvPr id="2" name="Picture 1">
            <a:extLst>
              <a:ext uri="{FF2B5EF4-FFF2-40B4-BE49-F238E27FC236}">
                <a16:creationId xmlns:a16="http://schemas.microsoft.com/office/drawing/2014/main" id="{29974BD1-E53E-919B-E446-841FA37E88F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912286" y="958467"/>
            <a:ext cx="10358966" cy="5110258"/>
          </a:xfrm>
          <a:prstGeom prst="rect">
            <a:avLst/>
          </a:prstGeom>
        </p:spPr>
      </p:pic>
      <p:sp>
        <p:nvSpPr>
          <p:cNvPr id="5" name="Rectangle 4">
            <a:extLst>
              <a:ext uri="{FF2B5EF4-FFF2-40B4-BE49-F238E27FC236}">
                <a16:creationId xmlns:a16="http://schemas.microsoft.com/office/drawing/2014/main" id="{F2AC755C-0D1F-FB87-F54F-272CAAC1D643}"/>
              </a:ext>
            </a:extLst>
          </p:cNvPr>
          <p:cNvSpPr/>
          <p:nvPr/>
        </p:nvSpPr>
        <p:spPr bwMode="auto">
          <a:xfrm>
            <a:off x="912286" y="958467"/>
            <a:ext cx="4627279" cy="31233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4173202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9BB02-36E3-2185-6C1E-67F838E8AE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E8427B-C81F-4C62-7564-3F8B02EC1733}"/>
              </a:ext>
            </a:extLst>
          </p:cNvPr>
          <p:cNvSpPr>
            <a:spLocks noGrp="1"/>
          </p:cNvSpPr>
          <p:nvPr>
            <p:ph type="title"/>
          </p:nvPr>
        </p:nvSpPr>
        <p:spPr>
          <a:xfrm>
            <a:off x="507042" y="607525"/>
            <a:ext cx="11159821" cy="1141412"/>
          </a:xfrm>
        </p:spPr>
        <p:txBody>
          <a:bodyPr/>
          <a:lstStyle/>
          <a:p>
            <a:pPr algn="l"/>
            <a:r>
              <a:rPr lang="en-US" dirty="0"/>
              <a:t>Ivonescimab Monotherapy Demonstrates Statistically Significant Overall Survival Benefit Compared to Pembrolizumab Monotherapy for PD-L1-Positive Advanced NSCLC in HARMONi-2 Study</a:t>
            </a:r>
            <a:br>
              <a:rPr lang="en-US" dirty="0"/>
            </a:br>
            <a:r>
              <a:rPr lang="en-US" sz="2400" dirty="0"/>
              <a:t>Press Release: September 2, 2026</a:t>
            </a:r>
          </a:p>
        </p:txBody>
      </p:sp>
      <p:sp>
        <p:nvSpPr>
          <p:cNvPr id="3" name="Content Placeholder 2">
            <a:extLst>
              <a:ext uri="{FF2B5EF4-FFF2-40B4-BE49-F238E27FC236}">
                <a16:creationId xmlns:a16="http://schemas.microsoft.com/office/drawing/2014/main" id="{8C0765F9-E483-B2DB-4F92-1FD697EB3467}"/>
              </a:ext>
            </a:extLst>
          </p:cNvPr>
          <p:cNvSpPr>
            <a:spLocks noGrp="1"/>
          </p:cNvSpPr>
          <p:nvPr>
            <p:ph idx="1"/>
          </p:nvPr>
        </p:nvSpPr>
        <p:spPr>
          <a:xfrm>
            <a:off x="424802" y="2232837"/>
            <a:ext cx="11342395" cy="3755668"/>
          </a:xfrm>
        </p:spPr>
        <p:txBody>
          <a:bodyPr/>
          <a:lstStyle/>
          <a:p>
            <a:pPr marL="99718" indent="0">
              <a:lnSpc>
                <a:spcPct val="100000"/>
              </a:lnSpc>
              <a:spcBef>
                <a:spcPts val="0"/>
              </a:spcBef>
              <a:spcAft>
                <a:spcPts val="0"/>
              </a:spcAft>
              <a:buNone/>
            </a:pPr>
            <a:r>
              <a:rPr lang="en-US" sz="2000" b="0" dirty="0">
                <a:latin typeface="Calibri" panose="020F0502020204030204" pitchFamily="34" charset="0"/>
                <a:cs typeface="Calibri" panose="020F0502020204030204" pitchFamily="34" charset="0"/>
              </a:rPr>
              <a:t>“[The manufacturer] announced positive overall survival (OS) results from the randomized, double-blind Phase III HARMONi-2 study evaluating ivonescimab monotherapy against pembrolizumab monotherapy in patients with locally advanced or metastatic non-small cell lung cancer (NSCLC) whose tumors have positive PD-L1 expression. HARMONi-2 (AK112-303) is a single-region, multi-center Phase III study conducted in China.</a:t>
            </a:r>
          </a:p>
          <a:p>
            <a:pPr marL="99718" indent="0">
              <a:lnSpc>
                <a:spcPct val="100000"/>
              </a:lnSpc>
              <a:spcBef>
                <a:spcPts val="0"/>
              </a:spcBef>
              <a:spcAft>
                <a:spcPts val="0"/>
              </a:spcAft>
              <a:buNone/>
            </a:pPr>
            <a:endParaRPr lang="en-US" sz="2000" b="0" dirty="0">
              <a:latin typeface="Calibri" panose="020F0502020204030204" pitchFamily="34" charset="0"/>
              <a:cs typeface="Calibri" panose="020F0502020204030204" pitchFamily="34" charset="0"/>
            </a:endParaRPr>
          </a:p>
          <a:p>
            <a:pPr marL="99718" indent="0">
              <a:lnSpc>
                <a:spcPct val="100000"/>
              </a:lnSpc>
              <a:spcBef>
                <a:spcPts val="0"/>
              </a:spcBef>
              <a:spcAft>
                <a:spcPts val="0"/>
              </a:spcAft>
              <a:buNone/>
            </a:pPr>
            <a:r>
              <a:rPr lang="en-US" sz="2000" b="0" dirty="0">
                <a:latin typeface="Calibri" panose="020F0502020204030204" pitchFamily="34" charset="0"/>
                <a:cs typeface="Calibri" panose="020F0502020204030204" pitchFamily="34" charset="0"/>
              </a:rPr>
              <a:t>In this preplanned analysis of OS, a secondary endpoint in the HARMONi-2 study, [the manufacturer] reported that ivonescimab monotherapy demonstrated a statistically significant improvement compared to pembrolizumab monotherapy. Results from this HARMONi-2 analysis are scheduled to be presented at an upcoming medical conference.”</a:t>
            </a:r>
          </a:p>
        </p:txBody>
      </p:sp>
      <p:sp>
        <p:nvSpPr>
          <p:cNvPr id="5" name="TextBox 4">
            <a:extLst>
              <a:ext uri="{FF2B5EF4-FFF2-40B4-BE49-F238E27FC236}">
                <a16:creationId xmlns:a16="http://schemas.microsoft.com/office/drawing/2014/main" id="{57E08B50-4172-F31D-D0A2-950E13F36A87}"/>
              </a:ext>
            </a:extLst>
          </p:cNvPr>
          <p:cNvSpPr txBox="1"/>
          <p:nvPr/>
        </p:nvSpPr>
        <p:spPr>
          <a:xfrm>
            <a:off x="0" y="6396335"/>
            <a:ext cx="1134239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smmttx.com</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/news/press-releases/news-details/2026/Ivonescimab-Monotherapy-Demonstrates-Statistically-Significant-Overall-Survival-Benefit-Compared-to-Pembrolizumab-Monotherapy-in-PD-L1-Positive-Advanced-NSCLC-in-HARMONi-2-Study-Conducted-by-Akeso-in-China/</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default.aspx</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745737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183C9-81F7-79A4-7C17-8C9B973B1C87}"/>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326303F3-C410-CA72-5C00-9419F1CF9250}"/>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Passaro A et al. ELCC 2025;Abstract 133TiP.</a:t>
            </a:r>
          </a:p>
        </p:txBody>
      </p:sp>
      <p:sp>
        <p:nvSpPr>
          <p:cNvPr id="3" name="Title 1">
            <a:extLst>
              <a:ext uri="{FF2B5EF4-FFF2-40B4-BE49-F238E27FC236}">
                <a16:creationId xmlns:a16="http://schemas.microsoft.com/office/drawing/2014/main" id="{53973F69-2080-D131-8DF7-4901779D0C28}"/>
              </a:ext>
            </a:extLst>
          </p:cNvPr>
          <p:cNvSpPr>
            <a:spLocks noGrp="1"/>
          </p:cNvSpPr>
          <p:nvPr>
            <p:ph type="title"/>
          </p:nvPr>
        </p:nvSpPr>
        <p:spPr>
          <a:xfrm>
            <a:off x="912284" y="505546"/>
            <a:ext cx="10358967" cy="454122"/>
          </a:xfrm>
        </p:spPr>
        <p:txBody>
          <a:bodyPr/>
          <a:lstStyle/>
          <a:p>
            <a:pPr algn="l"/>
            <a:r>
              <a:rPr lang="en-US" sz="2800" dirty="0"/>
              <a:t>HARMONi-7: An Ongoing Phase III Study of Ivonescimab versus Pembrolizumab for mNSCLC with High PD-L1 Expression</a:t>
            </a:r>
          </a:p>
        </p:txBody>
      </p:sp>
      <p:pic>
        <p:nvPicPr>
          <p:cNvPr id="4" name="Picture 3">
            <a:extLst>
              <a:ext uri="{FF2B5EF4-FFF2-40B4-BE49-F238E27FC236}">
                <a16:creationId xmlns:a16="http://schemas.microsoft.com/office/drawing/2014/main" id="{91D0B5F7-2550-44B8-1062-FDB48637B1B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78499" y="1473699"/>
            <a:ext cx="11826539" cy="4199987"/>
          </a:xfrm>
          <a:prstGeom prst="rect">
            <a:avLst/>
          </a:prstGeom>
        </p:spPr>
      </p:pic>
    </p:spTree>
    <p:extLst>
      <p:ext uri="{BB962C8B-B14F-4D97-AF65-F5344CB8AC3E}">
        <p14:creationId xmlns:p14="http://schemas.microsoft.com/office/powerpoint/2010/main" val="37425173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0757F3C-22D7-3CE4-0E75-D34E56394B69}"/>
              </a:ext>
            </a:extLst>
          </p:cNvPr>
          <p:cNvSpPr>
            <a:spLocks noGrp="1"/>
          </p:cNvSpPr>
          <p:nvPr>
            <p:ph idx="47"/>
          </p:nvPr>
        </p:nvSpPr>
        <p:spPr/>
        <p:txBody>
          <a:bodyPr/>
          <a:lstStyle/>
          <a:p>
            <a:r>
              <a:rPr lang="en-US" dirty="0"/>
              <a:t>Yes</a:t>
            </a:r>
          </a:p>
        </p:txBody>
      </p:sp>
      <p:sp>
        <p:nvSpPr>
          <p:cNvPr id="3" name="Content Placeholder 2">
            <a:extLst>
              <a:ext uri="{FF2B5EF4-FFF2-40B4-BE49-F238E27FC236}">
                <a16:creationId xmlns:a16="http://schemas.microsoft.com/office/drawing/2014/main" id="{62E1EE95-6C08-2B2F-458C-88E51D6CF2F0}"/>
              </a:ext>
            </a:extLst>
          </p:cNvPr>
          <p:cNvSpPr>
            <a:spLocks noGrp="1"/>
          </p:cNvSpPr>
          <p:nvPr>
            <p:ph idx="48"/>
          </p:nvPr>
        </p:nvSpPr>
        <p:spPr/>
        <p:txBody>
          <a:bodyPr/>
          <a:lstStyle/>
          <a:p>
            <a:r>
              <a:rPr lang="en-US" dirty="0"/>
              <a:t>Yes</a:t>
            </a:r>
          </a:p>
        </p:txBody>
      </p:sp>
      <p:sp>
        <p:nvSpPr>
          <p:cNvPr id="4" name="Content Placeholder 3">
            <a:extLst>
              <a:ext uri="{FF2B5EF4-FFF2-40B4-BE49-F238E27FC236}">
                <a16:creationId xmlns:a16="http://schemas.microsoft.com/office/drawing/2014/main" id="{028B7EF0-A4D2-D394-2963-64AD91C76882}"/>
              </a:ext>
            </a:extLst>
          </p:cNvPr>
          <p:cNvSpPr>
            <a:spLocks noGrp="1"/>
          </p:cNvSpPr>
          <p:nvPr>
            <p:ph idx="49"/>
          </p:nvPr>
        </p:nvSpPr>
        <p:spPr/>
        <p:txBody>
          <a:bodyPr/>
          <a:lstStyle/>
          <a:p>
            <a:r>
              <a:rPr lang="en-US" dirty="0"/>
              <a:t>Yes</a:t>
            </a:r>
          </a:p>
        </p:txBody>
      </p:sp>
      <p:sp>
        <p:nvSpPr>
          <p:cNvPr id="5" name="Content Placeholder 4">
            <a:extLst>
              <a:ext uri="{FF2B5EF4-FFF2-40B4-BE49-F238E27FC236}">
                <a16:creationId xmlns:a16="http://schemas.microsoft.com/office/drawing/2014/main" id="{FE313CFD-353E-E8F9-D748-F73F29B1FC02}"/>
              </a:ext>
            </a:extLst>
          </p:cNvPr>
          <p:cNvSpPr>
            <a:spLocks noGrp="1"/>
          </p:cNvSpPr>
          <p:nvPr>
            <p:ph idx="50"/>
          </p:nvPr>
        </p:nvSpPr>
        <p:spPr/>
        <p:txBody>
          <a:bodyPr/>
          <a:lstStyle/>
          <a:p>
            <a:r>
              <a:rPr lang="en-US" dirty="0"/>
              <a:t>I’m not sure</a:t>
            </a:r>
          </a:p>
        </p:txBody>
      </p:sp>
      <p:sp>
        <p:nvSpPr>
          <p:cNvPr id="6" name="Content Placeholder 5">
            <a:extLst>
              <a:ext uri="{FF2B5EF4-FFF2-40B4-BE49-F238E27FC236}">
                <a16:creationId xmlns:a16="http://schemas.microsoft.com/office/drawing/2014/main" id="{4A5AC9C4-6AF3-3239-E41B-967FE55FB039}"/>
              </a:ext>
            </a:extLst>
          </p:cNvPr>
          <p:cNvSpPr>
            <a:spLocks noGrp="1"/>
          </p:cNvSpPr>
          <p:nvPr>
            <p:ph idx="51"/>
          </p:nvPr>
        </p:nvSpPr>
        <p:spPr/>
        <p:txBody>
          <a:bodyPr/>
          <a:lstStyle/>
          <a:p>
            <a:r>
              <a:rPr lang="en-US" dirty="0"/>
              <a:t>Yes</a:t>
            </a:r>
          </a:p>
        </p:txBody>
      </p:sp>
      <p:sp>
        <p:nvSpPr>
          <p:cNvPr id="7" name="Title 6">
            <a:extLst>
              <a:ext uri="{FF2B5EF4-FFF2-40B4-BE49-F238E27FC236}">
                <a16:creationId xmlns:a16="http://schemas.microsoft.com/office/drawing/2014/main" id="{15EA37DC-3168-5535-45CC-0E66AB233DF5}"/>
              </a:ext>
            </a:extLst>
          </p:cNvPr>
          <p:cNvSpPr>
            <a:spLocks noGrp="1"/>
          </p:cNvSpPr>
          <p:nvPr>
            <p:ph type="title"/>
          </p:nvPr>
        </p:nvSpPr>
        <p:spPr/>
        <p:txBody>
          <a:bodyPr/>
          <a:lstStyle/>
          <a:p>
            <a:r>
              <a:rPr lang="en-US" dirty="0"/>
              <a:t>Do you anticipate that </a:t>
            </a:r>
            <a:r>
              <a:rPr lang="en-US" dirty="0" err="1"/>
              <a:t>ivonescimab</a:t>
            </a:r>
            <a:r>
              <a:rPr lang="en-US" dirty="0"/>
              <a:t>/chemotherapy will yield superior efficacy outcomes compared to pembrolizumab/chemotherapy in previously untreated advanced NSCLC in a global population? </a:t>
            </a:r>
          </a:p>
        </p:txBody>
      </p:sp>
      <p:sp>
        <p:nvSpPr>
          <p:cNvPr id="8" name="Content Placeholder 7">
            <a:extLst>
              <a:ext uri="{FF2B5EF4-FFF2-40B4-BE49-F238E27FC236}">
                <a16:creationId xmlns:a16="http://schemas.microsoft.com/office/drawing/2014/main" id="{39927752-C4EB-64EC-1F64-FFBF56AC6C18}"/>
              </a:ext>
            </a:extLst>
          </p:cNvPr>
          <p:cNvSpPr>
            <a:spLocks noGrp="1"/>
          </p:cNvSpPr>
          <p:nvPr>
            <p:ph idx="52"/>
          </p:nvPr>
        </p:nvSpPr>
        <p:spPr/>
        <p:txBody>
          <a:bodyPr/>
          <a:lstStyle/>
          <a:p>
            <a:r>
              <a:rPr lang="en-US" dirty="0"/>
              <a:t>Yes</a:t>
            </a:r>
          </a:p>
        </p:txBody>
      </p:sp>
      <p:sp>
        <p:nvSpPr>
          <p:cNvPr id="9" name="Content Placeholder 8">
            <a:extLst>
              <a:ext uri="{FF2B5EF4-FFF2-40B4-BE49-F238E27FC236}">
                <a16:creationId xmlns:a16="http://schemas.microsoft.com/office/drawing/2014/main" id="{60AF4C91-63F6-16C9-3AFC-13968E24F044}"/>
              </a:ext>
            </a:extLst>
          </p:cNvPr>
          <p:cNvSpPr>
            <a:spLocks noGrp="1"/>
          </p:cNvSpPr>
          <p:nvPr>
            <p:ph idx="53"/>
          </p:nvPr>
        </p:nvSpPr>
        <p:spPr/>
        <p:txBody>
          <a:bodyPr/>
          <a:lstStyle/>
          <a:p>
            <a:r>
              <a:rPr lang="en-US" dirty="0"/>
              <a:t>Yes</a:t>
            </a:r>
          </a:p>
        </p:txBody>
      </p:sp>
    </p:spTree>
    <p:extLst>
      <p:ext uri="{BB962C8B-B14F-4D97-AF65-F5344CB8AC3E}">
        <p14:creationId xmlns:p14="http://schemas.microsoft.com/office/powerpoint/2010/main" val="30064981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B9463-6E31-1D06-FAC9-43566B14D4A4}"/>
            </a:ext>
          </a:extLst>
        </p:cNvPr>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9E578CE7-8B28-5703-8481-2E26E890F52B}"/>
              </a:ext>
            </a:extLst>
          </p:cNvPr>
          <p:cNvSpPr>
            <a:spLocks noGrp="1"/>
          </p:cNvSpPr>
          <p:nvPr>
            <p:ph idx="47"/>
          </p:nvPr>
        </p:nvSpPr>
        <p:spPr/>
        <p:txBody>
          <a:bodyPr/>
          <a:lstStyle/>
          <a:p>
            <a:r>
              <a:rPr lang="en-US" dirty="0"/>
              <a:t>Yes</a:t>
            </a:r>
          </a:p>
        </p:txBody>
      </p:sp>
      <p:sp>
        <p:nvSpPr>
          <p:cNvPr id="19" name="Content Placeholder 18">
            <a:extLst>
              <a:ext uri="{FF2B5EF4-FFF2-40B4-BE49-F238E27FC236}">
                <a16:creationId xmlns:a16="http://schemas.microsoft.com/office/drawing/2014/main" id="{A619CEBA-43F4-3DC3-3DB4-3FF9C1999BEC}"/>
              </a:ext>
            </a:extLst>
          </p:cNvPr>
          <p:cNvSpPr>
            <a:spLocks noGrp="1"/>
          </p:cNvSpPr>
          <p:nvPr>
            <p:ph idx="48"/>
          </p:nvPr>
        </p:nvSpPr>
        <p:spPr/>
        <p:txBody>
          <a:bodyPr/>
          <a:lstStyle/>
          <a:p>
            <a:r>
              <a:rPr lang="en-US" dirty="0"/>
              <a:t>Yes</a:t>
            </a:r>
          </a:p>
        </p:txBody>
      </p:sp>
      <p:sp>
        <p:nvSpPr>
          <p:cNvPr id="20" name="Content Placeholder 19">
            <a:extLst>
              <a:ext uri="{FF2B5EF4-FFF2-40B4-BE49-F238E27FC236}">
                <a16:creationId xmlns:a16="http://schemas.microsoft.com/office/drawing/2014/main" id="{C08641CE-1FBA-4CF1-AD61-8B161E2587AF}"/>
              </a:ext>
            </a:extLst>
          </p:cNvPr>
          <p:cNvSpPr>
            <a:spLocks noGrp="1"/>
          </p:cNvSpPr>
          <p:nvPr>
            <p:ph idx="49"/>
          </p:nvPr>
        </p:nvSpPr>
        <p:spPr/>
        <p:txBody>
          <a:bodyPr/>
          <a:lstStyle/>
          <a:p>
            <a:r>
              <a:rPr lang="en-US" dirty="0"/>
              <a:t>Yes</a:t>
            </a:r>
          </a:p>
        </p:txBody>
      </p:sp>
      <p:sp>
        <p:nvSpPr>
          <p:cNvPr id="21" name="Content Placeholder 20">
            <a:extLst>
              <a:ext uri="{FF2B5EF4-FFF2-40B4-BE49-F238E27FC236}">
                <a16:creationId xmlns:a16="http://schemas.microsoft.com/office/drawing/2014/main" id="{DFF0B023-3BFB-2092-34F2-4BAED678B1A4}"/>
              </a:ext>
            </a:extLst>
          </p:cNvPr>
          <p:cNvSpPr>
            <a:spLocks noGrp="1"/>
          </p:cNvSpPr>
          <p:nvPr>
            <p:ph idx="50"/>
          </p:nvPr>
        </p:nvSpPr>
        <p:spPr/>
        <p:txBody>
          <a:bodyPr/>
          <a:lstStyle/>
          <a:p>
            <a:r>
              <a:rPr lang="en-US" dirty="0"/>
              <a:t>I’m not sure</a:t>
            </a:r>
          </a:p>
        </p:txBody>
      </p:sp>
      <p:sp>
        <p:nvSpPr>
          <p:cNvPr id="22" name="Content Placeholder 21">
            <a:extLst>
              <a:ext uri="{FF2B5EF4-FFF2-40B4-BE49-F238E27FC236}">
                <a16:creationId xmlns:a16="http://schemas.microsoft.com/office/drawing/2014/main" id="{0F0F56E3-C5A1-0B2B-4EAC-DFEFFBA912D3}"/>
              </a:ext>
            </a:extLst>
          </p:cNvPr>
          <p:cNvSpPr>
            <a:spLocks noGrp="1"/>
          </p:cNvSpPr>
          <p:nvPr>
            <p:ph idx="51"/>
          </p:nvPr>
        </p:nvSpPr>
        <p:spPr/>
        <p:txBody>
          <a:bodyPr/>
          <a:lstStyle/>
          <a:p>
            <a:r>
              <a:rPr lang="en-US" dirty="0"/>
              <a:t>Yes</a:t>
            </a:r>
          </a:p>
        </p:txBody>
      </p:sp>
      <p:sp>
        <p:nvSpPr>
          <p:cNvPr id="17" name="Title 16">
            <a:extLst>
              <a:ext uri="{FF2B5EF4-FFF2-40B4-BE49-F238E27FC236}">
                <a16:creationId xmlns:a16="http://schemas.microsoft.com/office/drawing/2014/main" id="{DC678D66-231B-594D-6136-C0908CF00EA7}"/>
              </a:ext>
            </a:extLst>
          </p:cNvPr>
          <p:cNvSpPr>
            <a:spLocks noGrp="1"/>
          </p:cNvSpPr>
          <p:nvPr>
            <p:ph type="title"/>
          </p:nvPr>
        </p:nvSpPr>
        <p:spPr/>
        <p:txBody>
          <a:bodyPr/>
          <a:lstStyle/>
          <a:p>
            <a:pPr>
              <a:lnSpc>
                <a:spcPts val="2460"/>
              </a:lnSpc>
            </a:pPr>
            <a:r>
              <a:rPr lang="en-US" dirty="0"/>
              <a:t>Do you anticipate that ivonescimab monotherapy will yield superior efficacy outcomes compared to pembrolizumab monotherapy in previously untreated advanced NSCLC with high PD-L1 expression in a global population? </a:t>
            </a:r>
          </a:p>
        </p:txBody>
      </p:sp>
      <p:sp>
        <p:nvSpPr>
          <p:cNvPr id="23" name="Content Placeholder 22">
            <a:extLst>
              <a:ext uri="{FF2B5EF4-FFF2-40B4-BE49-F238E27FC236}">
                <a16:creationId xmlns:a16="http://schemas.microsoft.com/office/drawing/2014/main" id="{AE29F377-19F8-24AE-ED15-3DF1DFB7A585}"/>
              </a:ext>
            </a:extLst>
          </p:cNvPr>
          <p:cNvSpPr>
            <a:spLocks noGrp="1"/>
          </p:cNvSpPr>
          <p:nvPr>
            <p:ph idx="52"/>
          </p:nvPr>
        </p:nvSpPr>
        <p:spPr/>
        <p:txBody>
          <a:bodyPr/>
          <a:lstStyle/>
          <a:p>
            <a:r>
              <a:rPr lang="en-US" dirty="0"/>
              <a:t>Yes</a:t>
            </a:r>
          </a:p>
        </p:txBody>
      </p:sp>
      <p:sp>
        <p:nvSpPr>
          <p:cNvPr id="3" name="Content Placeholder 2">
            <a:extLst>
              <a:ext uri="{FF2B5EF4-FFF2-40B4-BE49-F238E27FC236}">
                <a16:creationId xmlns:a16="http://schemas.microsoft.com/office/drawing/2014/main" id="{AC145AEE-57CD-E421-B356-E08F268501CE}"/>
              </a:ext>
            </a:extLst>
          </p:cNvPr>
          <p:cNvSpPr>
            <a:spLocks noGrp="1"/>
          </p:cNvSpPr>
          <p:nvPr>
            <p:ph idx="53"/>
          </p:nvPr>
        </p:nvSpPr>
        <p:spPr/>
        <p:txBody>
          <a:bodyPr/>
          <a:lstStyle/>
          <a:p>
            <a:r>
              <a:rPr lang="en-US" dirty="0"/>
              <a:t>Yes</a:t>
            </a:r>
          </a:p>
        </p:txBody>
      </p:sp>
    </p:spTree>
    <p:extLst>
      <p:ext uri="{BB962C8B-B14F-4D97-AF65-F5344CB8AC3E}">
        <p14:creationId xmlns:p14="http://schemas.microsoft.com/office/powerpoint/2010/main" val="10022497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97CB3-7596-8D0D-2162-3868CD1C8FB0}"/>
            </a:ext>
          </a:extLst>
        </p:cNvPr>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17229536-6EE2-09D7-38FF-CD14A9226011}"/>
              </a:ext>
            </a:extLst>
          </p:cNvPr>
          <p:cNvSpPr>
            <a:spLocks noGrp="1"/>
          </p:cNvSpPr>
          <p:nvPr>
            <p:ph idx="47"/>
          </p:nvPr>
        </p:nvSpPr>
        <p:spPr/>
        <p:txBody>
          <a:bodyPr/>
          <a:lstStyle/>
          <a:p>
            <a:r>
              <a:rPr lang="en-US" sz="2200" dirty="0"/>
              <a:t>A minor concern; the majority of patients experience</a:t>
            </a:r>
            <a:br>
              <a:rPr lang="en-US" sz="2200" dirty="0"/>
            </a:br>
            <a:r>
              <a:rPr lang="en-US" sz="2200" dirty="0"/>
              <a:t>low-grade side effects related to VEGF pathway inhibition </a:t>
            </a:r>
          </a:p>
        </p:txBody>
      </p:sp>
      <p:sp>
        <p:nvSpPr>
          <p:cNvPr id="19" name="Content Placeholder 18">
            <a:extLst>
              <a:ext uri="{FF2B5EF4-FFF2-40B4-BE49-F238E27FC236}">
                <a16:creationId xmlns:a16="http://schemas.microsoft.com/office/drawing/2014/main" id="{AF595855-9CDA-DFAA-446B-D7992EBD4911}"/>
              </a:ext>
            </a:extLst>
          </p:cNvPr>
          <p:cNvSpPr>
            <a:spLocks noGrp="1"/>
          </p:cNvSpPr>
          <p:nvPr>
            <p:ph idx="48"/>
          </p:nvPr>
        </p:nvSpPr>
        <p:spPr/>
        <p:txBody>
          <a:bodyPr/>
          <a:lstStyle/>
          <a:p>
            <a:r>
              <a:rPr lang="en-US" sz="2200" dirty="0"/>
              <a:t>A minor concern; the majority of patients experience                                low-grade side effects related to VEGF pathway inhibition </a:t>
            </a:r>
          </a:p>
        </p:txBody>
      </p:sp>
      <p:sp>
        <p:nvSpPr>
          <p:cNvPr id="20" name="Content Placeholder 19">
            <a:extLst>
              <a:ext uri="{FF2B5EF4-FFF2-40B4-BE49-F238E27FC236}">
                <a16:creationId xmlns:a16="http://schemas.microsoft.com/office/drawing/2014/main" id="{248C0373-BDE7-3292-DCF1-F3E06C21892D}"/>
              </a:ext>
            </a:extLst>
          </p:cNvPr>
          <p:cNvSpPr>
            <a:spLocks noGrp="1"/>
          </p:cNvSpPr>
          <p:nvPr>
            <p:ph idx="49"/>
          </p:nvPr>
        </p:nvSpPr>
        <p:spPr/>
        <p:txBody>
          <a:bodyPr/>
          <a:lstStyle/>
          <a:p>
            <a:r>
              <a:rPr lang="en-US" sz="2200" dirty="0"/>
              <a:t>A minor concern; the majority of patients experience                                low-grade side effects related to VEGF pathway inhibition </a:t>
            </a:r>
          </a:p>
        </p:txBody>
      </p:sp>
      <p:sp>
        <p:nvSpPr>
          <p:cNvPr id="21" name="Content Placeholder 20">
            <a:extLst>
              <a:ext uri="{FF2B5EF4-FFF2-40B4-BE49-F238E27FC236}">
                <a16:creationId xmlns:a16="http://schemas.microsoft.com/office/drawing/2014/main" id="{40259311-7736-BCBA-CCF6-3D2BA710FC0C}"/>
              </a:ext>
            </a:extLst>
          </p:cNvPr>
          <p:cNvSpPr>
            <a:spLocks noGrp="1"/>
          </p:cNvSpPr>
          <p:nvPr>
            <p:ph idx="50"/>
          </p:nvPr>
        </p:nvSpPr>
        <p:spPr/>
        <p:txBody>
          <a:bodyPr/>
          <a:lstStyle/>
          <a:p>
            <a:r>
              <a:rPr lang="en-US" sz="2200" dirty="0"/>
              <a:t>Minimal concern; the majority of patients experience no side effects</a:t>
            </a:r>
          </a:p>
        </p:txBody>
      </p:sp>
      <p:sp>
        <p:nvSpPr>
          <p:cNvPr id="22" name="Content Placeholder 21">
            <a:extLst>
              <a:ext uri="{FF2B5EF4-FFF2-40B4-BE49-F238E27FC236}">
                <a16:creationId xmlns:a16="http://schemas.microsoft.com/office/drawing/2014/main" id="{F0AADFBE-A825-6C75-9C87-7D3BE3A2C7CB}"/>
              </a:ext>
            </a:extLst>
          </p:cNvPr>
          <p:cNvSpPr>
            <a:spLocks noGrp="1"/>
          </p:cNvSpPr>
          <p:nvPr>
            <p:ph idx="51"/>
          </p:nvPr>
        </p:nvSpPr>
        <p:spPr/>
        <p:txBody>
          <a:bodyPr/>
          <a:lstStyle/>
          <a:p>
            <a:r>
              <a:rPr lang="en-US" sz="2200" dirty="0"/>
              <a:t>A minor concern; the majority of patients experience                               low-grade side effects related to VEGF pathway inhibition </a:t>
            </a:r>
          </a:p>
        </p:txBody>
      </p:sp>
      <p:sp>
        <p:nvSpPr>
          <p:cNvPr id="17" name="Title 16">
            <a:extLst>
              <a:ext uri="{FF2B5EF4-FFF2-40B4-BE49-F238E27FC236}">
                <a16:creationId xmlns:a16="http://schemas.microsoft.com/office/drawing/2014/main" id="{6C5E7007-3F3F-B246-6C62-698D090F9BD6}"/>
              </a:ext>
            </a:extLst>
          </p:cNvPr>
          <p:cNvSpPr>
            <a:spLocks noGrp="1"/>
          </p:cNvSpPr>
          <p:nvPr>
            <p:ph type="title"/>
          </p:nvPr>
        </p:nvSpPr>
        <p:spPr/>
        <p:txBody>
          <a:bodyPr/>
          <a:lstStyle/>
          <a:p>
            <a:r>
              <a:rPr lang="en-US" dirty="0"/>
              <a:t>According to clinical trial data and/or your clinical experience, how much of a concern are treatment-related adverse events for patients receiving ivonescimab? </a:t>
            </a:r>
          </a:p>
        </p:txBody>
      </p:sp>
      <p:sp>
        <p:nvSpPr>
          <p:cNvPr id="23" name="Content Placeholder 22">
            <a:extLst>
              <a:ext uri="{FF2B5EF4-FFF2-40B4-BE49-F238E27FC236}">
                <a16:creationId xmlns:a16="http://schemas.microsoft.com/office/drawing/2014/main" id="{63B3EF2A-A56B-1A23-CEA3-74824F7A245F}"/>
              </a:ext>
            </a:extLst>
          </p:cNvPr>
          <p:cNvSpPr>
            <a:spLocks noGrp="1"/>
          </p:cNvSpPr>
          <p:nvPr>
            <p:ph idx="52"/>
          </p:nvPr>
        </p:nvSpPr>
        <p:spPr/>
        <p:txBody>
          <a:bodyPr/>
          <a:lstStyle/>
          <a:p>
            <a:r>
              <a:rPr lang="en-US" sz="2200" dirty="0"/>
              <a:t>A minor concern; the majority of patients experience                               low-grade side effects related to VEGF pathway inhibition </a:t>
            </a:r>
          </a:p>
        </p:txBody>
      </p:sp>
      <p:sp>
        <p:nvSpPr>
          <p:cNvPr id="2" name="Content Placeholder 1">
            <a:extLst>
              <a:ext uri="{FF2B5EF4-FFF2-40B4-BE49-F238E27FC236}">
                <a16:creationId xmlns:a16="http://schemas.microsoft.com/office/drawing/2014/main" id="{B4E58829-64D7-DD75-5780-B46F7E4718E9}"/>
              </a:ext>
            </a:extLst>
          </p:cNvPr>
          <p:cNvSpPr>
            <a:spLocks noGrp="1"/>
          </p:cNvSpPr>
          <p:nvPr>
            <p:ph idx="53"/>
          </p:nvPr>
        </p:nvSpPr>
        <p:spPr/>
        <p:txBody>
          <a:bodyPr/>
          <a:lstStyle/>
          <a:p>
            <a:r>
              <a:rPr lang="en-US" sz="2200" dirty="0"/>
              <a:t>I would like to see more data from the ongoing trials </a:t>
            </a:r>
            <a:br>
              <a:rPr lang="en-US" sz="2200" dirty="0"/>
            </a:br>
            <a:r>
              <a:rPr lang="en-US" sz="2200" dirty="0"/>
              <a:t>looking at adverse events in a diverse population </a:t>
            </a:r>
          </a:p>
        </p:txBody>
      </p:sp>
    </p:spTree>
    <p:extLst>
      <p:ext uri="{BB962C8B-B14F-4D97-AF65-F5344CB8AC3E}">
        <p14:creationId xmlns:p14="http://schemas.microsoft.com/office/powerpoint/2010/main" val="5594575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3C412-9B0B-2D5E-0BC3-C6324835CFEE}"/>
            </a:ext>
          </a:extLst>
        </p:cNvPr>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5C9D4BFA-ABBB-5CB0-3D3F-D84F899E692D}"/>
              </a:ext>
            </a:extLst>
          </p:cNvPr>
          <p:cNvSpPr>
            <a:spLocks noGrp="1"/>
          </p:cNvSpPr>
          <p:nvPr>
            <p:ph idx="47"/>
          </p:nvPr>
        </p:nvSpPr>
        <p:spPr/>
        <p:txBody>
          <a:bodyPr/>
          <a:lstStyle/>
          <a:p>
            <a:r>
              <a:rPr lang="en-US" dirty="0"/>
              <a:t>VEGF-related toxicities are about the same </a:t>
            </a:r>
          </a:p>
        </p:txBody>
      </p:sp>
      <p:sp>
        <p:nvSpPr>
          <p:cNvPr id="19" name="Content Placeholder 18">
            <a:extLst>
              <a:ext uri="{FF2B5EF4-FFF2-40B4-BE49-F238E27FC236}">
                <a16:creationId xmlns:a16="http://schemas.microsoft.com/office/drawing/2014/main" id="{01CBCCF4-C93C-0B0C-B613-D68ED8AECB42}"/>
              </a:ext>
            </a:extLst>
          </p:cNvPr>
          <p:cNvSpPr>
            <a:spLocks noGrp="1"/>
          </p:cNvSpPr>
          <p:nvPr>
            <p:ph idx="48"/>
          </p:nvPr>
        </p:nvSpPr>
        <p:spPr/>
        <p:txBody>
          <a:bodyPr/>
          <a:lstStyle/>
          <a:p>
            <a:pPr>
              <a:lnSpc>
                <a:spcPts val="2200"/>
              </a:lnSpc>
            </a:pPr>
            <a:r>
              <a:rPr lang="en-US" sz="2200" dirty="0"/>
              <a:t>VEGF-related toxicities are more common/severe </a:t>
            </a:r>
            <a:br>
              <a:rPr lang="en-US" sz="2200" dirty="0"/>
            </a:br>
            <a:r>
              <a:rPr lang="en-US" sz="2200" dirty="0"/>
              <a:t>with VEGF/VEGFR-targeted monoclonal antibodies </a:t>
            </a:r>
          </a:p>
        </p:txBody>
      </p:sp>
      <p:sp>
        <p:nvSpPr>
          <p:cNvPr id="20" name="Content Placeholder 19">
            <a:extLst>
              <a:ext uri="{FF2B5EF4-FFF2-40B4-BE49-F238E27FC236}">
                <a16:creationId xmlns:a16="http://schemas.microsoft.com/office/drawing/2014/main" id="{A9D1F378-91E9-092B-2193-63ABCE35986D}"/>
              </a:ext>
            </a:extLst>
          </p:cNvPr>
          <p:cNvSpPr>
            <a:spLocks noGrp="1"/>
          </p:cNvSpPr>
          <p:nvPr>
            <p:ph idx="49"/>
          </p:nvPr>
        </p:nvSpPr>
        <p:spPr/>
        <p:txBody>
          <a:bodyPr/>
          <a:lstStyle/>
          <a:p>
            <a:pPr>
              <a:lnSpc>
                <a:spcPts val="2200"/>
              </a:lnSpc>
            </a:pPr>
            <a:r>
              <a:rPr lang="en-US" sz="2200" dirty="0"/>
              <a:t>VEGF-related toxicities are more common/severe </a:t>
            </a:r>
            <a:br>
              <a:rPr lang="en-US" sz="2200" dirty="0"/>
            </a:br>
            <a:r>
              <a:rPr lang="en-US" sz="2200" dirty="0"/>
              <a:t>with VEGF/VEGFR-targeted monoclonal antibodies </a:t>
            </a:r>
          </a:p>
        </p:txBody>
      </p:sp>
      <p:sp>
        <p:nvSpPr>
          <p:cNvPr id="21" name="Content Placeholder 20">
            <a:extLst>
              <a:ext uri="{FF2B5EF4-FFF2-40B4-BE49-F238E27FC236}">
                <a16:creationId xmlns:a16="http://schemas.microsoft.com/office/drawing/2014/main" id="{8D18289B-7856-3693-B077-3CE3CF221D14}"/>
              </a:ext>
            </a:extLst>
          </p:cNvPr>
          <p:cNvSpPr>
            <a:spLocks noGrp="1"/>
          </p:cNvSpPr>
          <p:nvPr>
            <p:ph idx="50"/>
          </p:nvPr>
        </p:nvSpPr>
        <p:spPr/>
        <p:txBody>
          <a:bodyPr/>
          <a:lstStyle/>
          <a:p>
            <a:r>
              <a:rPr lang="en-US" dirty="0"/>
              <a:t>VEGF-related toxicities are about the same </a:t>
            </a:r>
          </a:p>
        </p:txBody>
      </p:sp>
      <p:sp>
        <p:nvSpPr>
          <p:cNvPr id="22" name="Content Placeholder 21">
            <a:extLst>
              <a:ext uri="{FF2B5EF4-FFF2-40B4-BE49-F238E27FC236}">
                <a16:creationId xmlns:a16="http://schemas.microsoft.com/office/drawing/2014/main" id="{B4FE62B8-69B5-2B27-CD92-D475E16BB81E}"/>
              </a:ext>
            </a:extLst>
          </p:cNvPr>
          <p:cNvSpPr>
            <a:spLocks noGrp="1"/>
          </p:cNvSpPr>
          <p:nvPr>
            <p:ph idx="51"/>
          </p:nvPr>
        </p:nvSpPr>
        <p:spPr/>
        <p:txBody>
          <a:bodyPr/>
          <a:lstStyle/>
          <a:p>
            <a:r>
              <a:rPr lang="en-US" dirty="0"/>
              <a:t>VEGF-related toxicities are about the same</a:t>
            </a:r>
          </a:p>
        </p:txBody>
      </p:sp>
      <p:sp>
        <p:nvSpPr>
          <p:cNvPr id="17" name="Title 16">
            <a:extLst>
              <a:ext uri="{FF2B5EF4-FFF2-40B4-BE49-F238E27FC236}">
                <a16:creationId xmlns:a16="http://schemas.microsoft.com/office/drawing/2014/main" id="{EEFC3737-E470-8F82-4E7D-E0D4A1B20AA2}"/>
              </a:ext>
            </a:extLst>
          </p:cNvPr>
          <p:cNvSpPr>
            <a:spLocks noGrp="1"/>
          </p:cNvSpPr>
          <p:nvPr>
            <p:ph type="title"/>
          </p:nvPr>
        </p:nvSpPr>
        <p:spPr/>
        <p:txBody>
          <a:bodyPr/>
          <a:lstStyle/>
          <a:p>
            <a:pPr>
              <a:lnSpc>
                <a:spcPts val="2460"/>
              </a:lnSpc>
            </a:pPr>
            <a:r>
              <a:rPr lang="en-US" dirty="0"/>
              <a:t>How would you indirectly compare the spectrum and severity of VEGF-related toxicities associated with ivonescimab to those experienced by patients with NSCLC receiving VEGF/VEGFR-targeted monoclonal antibodies?</a:t>
            </a:r>
          </a:p>
        </p:txBody>
      </p:sp>
      <p:sp>
        <p:nvSpPr>
          <p:cNvPr id="23" name="Content Placeholder 22">
            <a:extLst>
              <a:ext uri="{FF2B5EF4-FFF2-40B4-BE49-F238E27FC236}">
                <a16:creationId xmlns:a16="http://schemas.microsoft.com/office/drawing/2014/main" id="{C41EFBAC-D6F0-BD3E-C2BF-C21EC3587828}"/>
              </a:ext>
            </a:extLst>
          </p:cNvPr>
          <p:cNvSpPr>
            <a:spLocks noGrp="1"/>
          </p:cNvSpPr>
          <p:nvPr>
            <p:ph idx="52"/>
          </p:nvPr>
        </p:nvSpPr>
        <p:spPr/>
        <p:txBody>
          <a:bodyPr/>
          <a:lstStyle/>
          <a:p>
            <a:pPr>
              <a:lnSpc>
                <a:spcPts val="2200"/>
              </a:lnSpc>
            </a:pPr>
            <a:r>
              <a:rPr lang="en-US" sz="2200" dirty="0"/>
              <a:t>VEGF-related toxicities are more common/severe </a:t>
            </a:r>
            <a:br>
              <a:rPr lang="en-US" sz="2200" dirty="0"/>
            </a:br>
            <a:r>
              <a:rPr lang="en-US" sz="2200" dirty="0"/>
              <a:t>with VEGF/VEGFR-targeted monoclonal antibodies </a:t>
            </a:r>
          </a:p>
        </p:txBody>
      </p:sp>
      <p:sp>
        <p:nvSpPr>
          <p:cNvPr id="2" name="Content Placeholder 1">
            <a:extLst>
              <a:ext uri="{FF2B5EF4-FFF2-40B4-BE49-F238E27FC236}">
                <a16:creationId xmlns:a16="http://schemas.microsoft.com/office/drawing/2014/main" id="{47B84441-2A60-AA3A-C3C7-68BEE2C42691}"/>
              </a:ext>
            </a:extLst>
          </p:cNvPr>
          <p:cNvSpPr>
            <a:spLocks noGrp="1"/>
          </p:cNvSpPr>
          <p:nvPr>
            <p:ph idx="53"/>
          </p:nvPr>
        </p:nvSpPr>
        <p:spPr/>
        <p:txBody>
          <a:bodyPr/>
          <a:lstStyle/>
          <a:p>
            <a:r>
              <a:rPr lang="en-US" sz="2200" dirty="0"/>
              <a:t>VEGF-related toxicities are more common/severe </a:t>
            </a:r>
            <a:br>
              <a:rPr lang="en-US" sz="2200" dirty="0"/>
            </a:br>
            <a:r>
              <a:rPr lang="en-US" sz="2200" dirty="0"/>
              <a:t>with VEGF/VEGFR-targeted monoclonal antibodies </a:t>
            </a:r>
          </a:p>
        </p:txBody>
      </p:sp>
    </p:spTree>
    <p:extLst>
      <p:ext uri="{BB962C8B-B14F-4D97-AF65-F5344CB8AC3E}">
        <p14:creationId xmlns:p14="http://schemas.microsoft.com/office/powerpoint/2010/main" val="34563210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DDAAD-FF9A-1497-11E3-0FDCA504AA33}"/>
            </a:ext>
          </a:extLst>
        </p:cNvPr>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EFF967DA-CC11-BD35-3E96-6666987F0C1B}"/>
              </a:ext>
            </a:extLst>
          </p:cNvPr>
          <p:cNvSpPr>
            <a:spLocks noGrp="1"/>
          </p:cNvSpPr>
          <p:nvPr>
            <p:ph idx="47"/>
          </p:nvPr>
        </p:nvSpPr>
        <p:spPr/>
        <p:txBody>
          <a:bodyPr/>
          <a:lstStyle/>
          <a:p>
            <a:r>
              <a:rPr lang="en-US" dirty="0"/>
              <a:t>Immune-related toxicities are about the same </a:t>
            </a:r>
          </a:p>
        </p:txBody>
      </p:sp>
      <p:sp>
        <p:nvSpPr>
          <p:cNvPr id="19" name="Content Placeholder 18">
            <a:extLst>
              <a:ext uri="{FF2B5EF4-FFF2-40B4-BE49-F238E27FC236}">
                <a16:creationId xmlns:a16="http://schemas.microsoft.com/office/drawing/2014/main" id="{5C7B8D3B-F1F6-0595-4DE4-AEA8058F2E52}"/>
              </a:ext>
            </a:extLst>
          </p:cNvPr>
          <p:cNvSpPr>
            <a:spLocks noGrp="1"/>
          </p:cNvSpPr>
          <p:nvPr>
            <p:ph idx="48"/>
          </p:nvPr>
        </p:nvSpPr>
        <p:spPr/>
        <p:txBody>
          <a:bodyPr/>
          <a:lstStyle/>
          <a:p>
            <a:r>
              <a:rPr lang="en-US" dirty="0"/>
              <a:t>Immune-related toxicities are about the same </a:t>
            </a:r>
          </a:p>
        </p:txBody>
      </p:sp>
      <p:sp>
        <p:nvSpPr>
          <p:cNvPr id="20" name="Content Placeholder 19">
            <a:extLst>
              <a:ext uri="{FF2B5EF4-FFF2-40B4-BE49-F238E27FC236}">
                <a16:creationId xmlns:a16="http://schemas.microsoft.com/office/drawing/2014/main" id="{855EE23C-C41B-E520-5134-EDB99BB8049B}"/>
              </a:ext>
            </a:extLst>
          </p:cNvPr>
          <p:cNvSpPr>
            <a:spLocks noGrp="1"/>
          </p:cNvSpPr>
          <p:nvPr>
            <p:ph idx="49"/>
          </p:nvPr>
        </p:nvSpPr>
        <p:spPr/>
        <p:txBody>
          <a:bodyPr/>
          <a:lstStyle/>
          <a:p>
            <a:pPr>
              <a:lnSpc>
                <a:spcPts val="2200"/>
              </a:lnSpc>
            </a:pPr>
            <a:r>
              <a:rPr lang="en-US" sz="2200" dirty="0"/>
              <a:t>Immune-related toxicities are more common/severe</a:t>
            </a:r>
            <a:br>
              <a:rPr lang="en-US" sz="2200" dirty="0"/>
            </a:br>
            <a:r>
              <a:rPr lang="en-US" sz="2200" dirty="0"/>
              <a:t>with PD-1/PD-L1-targeted monoclonal antibodies </a:t>
            </a:r>
          </a:p>
        </p:txBody>
      </p:sp>
      <p:sp>
        <p:nvSpPr>
          <p:cNvPr id="21" name="Content Placeholder 20">
            <a:extLst>
              <a:ext uri="{FF2B5EF4-FFF2-40B4-BE49-F238E27FC236}">
                <a16:creationId xmlns:a16="http://schemas.microsoft.com/office/drawing/2014/main" id="{B198BFEE-4E64-D7D7-1452-1041F11EDE4D}"/>
              </a:ext>
            </a:extLst>
          </p:cNvPr>
          <p:cNvSpPr>
            <a:spLocks noGrp="1"/>
          </p:cNvSpPr>
          <p:nvPr>
            <p:ph idx="50"/>
          </p:nvPr>
        </p:nvSpPr>
        <p:spPr/>
        <p:txBody>
          <a:bodyPr/>
          <a:lstStyle/>
          <a:p>
            <a:r>
              <a:rPr lang="en-US" dirty="0"/>
              <a:t>Immune-related toxicities are about the same </a:t>
            </a:r>
          </a:p>
        </p:txBody>
      </p:sp>
      <p:sp>
        <p:nvSpPr>
          <p:cNvPr id="22" name="Content Placeholder 21">
            <a:extLst>
              <a:ext uri="{FF2B5EF4-FFF2-40B4-BE49-F238E27FC236}">
                <a16:creationId xmlns:a16="http://schemas.microsoft.com/office/drawing/2014/main" id="{A31238DA-34F7-FB04-D3EA-4D861EAABF37}"/>
              </a:ext>
            </a:extLst>
          </p:cNvPr>
          <p:cNvSpPr>
            <a:spLocks noGrp="1"/>
          </p:cNvSpPr>
          <p:nvPr>
            <p:ph idx="51"/>
          </p:nvPr>
        </p:nvSpPr>
        <p:spPr/>
        <p:txBody>
          <a:bodyPr/>
          <a:lstStyle/>
          <a:p>
            <a:r>
              <a:rPr lang="en-US" dirty="0"/>
              <a:t>Immune-related toxicities are about the same</a:t>
            </a:r>
          </a:p>
        </p:txBody>
      </p:sp>
      <p:sp>
        <p:nvSpPr>
          <p:cNvPr id="17" name="Title 16">
            <a:extLst>
              <a:ext uri="{FF2B5EF4-FFF2-40B4-BE49-F238E27FC236}">
                <a16:creationId xmlns:a16="http://schemas.microsoft.com/office/drawing/2014/main" id="{F85AE39E-1946-F49D-182A-02763ED6E824}"/>
              </a:ext>
            </a:extLst>
          </p:cNvPr>
          <p:cNvSpPr>
            <a:spLocks noGrp="1"/>
          </p:cNvSpPr>
          <p:nvPr>
            <p:ph type="title"/>
          </p:nvPr>
        </p:nvSpPr>
        <p:spPr/>
        <p:txBody>
          <a:bodyPr/>
          <a:lstStyle/>
          <a:p>
            <a:pPr>
              <a:lnSpc>
                <a:spcPts val="2460"/>
              </a:lnSpc>
            </a:pPr>
            <a:r>
              <a:rPr lang="en-US" dirty="0"/>
              <a:t>How would you indirectly compare the spectrum and severity of immune-related toxicities associated with ivonescimab to those experienced by patients with NSCLC receiving PD-1/PD-L1-targeted monoclonal antibodies?</a:t>
            </a:r>
          </a:p>
        </p:txBody>
      </p:sp>
      <p:sp>
        <p:nvSpPr>
          <p:cNvPr id="23" name="Content Placeholder 22">
            <a:extLst>
              <a:ext uri="{FF2B5EF4-FFF2-40B4-BE49-F238E27FC236}">
                <a16:creationId xmlns:a16="http://schemas.microsoft.com/office/drawing/2014/main" id="{C3267891-AD37-F52E-2BD7-F5C5930CD7D0}"/>
              </a:ext>
            </a:extLst>
          </p:cNvPr>
          <p:cNvSpPr>
            <a:spLocks noGrp="1"/>
          </p:cNvSpPr>
          <p:nvPr>
            <p:ph idx="52"/>
          </p:nvPr>
        </p:nvSpPr>
        <p:spPr/>
        <p:txBody>
          <a:bodyPr/>
          <a:lstStyle/>
          <a:p>
            <a:r>
              <a:rPr lang="en-US" dirty="0"/>
              <a:t>Immune-related toxicities are about the same</a:t>
            </a:r>
          </a:p>
        </p:txBody>
      </p:sp>
      <p:sp>
        <p:nvSpPr>
          <p:cNvPr id="2" name="Content Placeholder 1">
            <a:extLst>
              <a:ext uri="{FF2B5EF4-FFF2-40B4-BE49-F238E27FC236}">
                <a16:creationId xmlns:a16="http://schemas.microsoft.com/office/drawing/2014/main" id="{A5B40ACA-9178-864C-A492-97D5A36B2271}"/>
              </a:ext>
            </a:extLst>
          </p:cNvPr>
          <p:cNvSpPr>
            <a:spLocks noGrp="1"/>
          </p:cNvSpPr>
          <p:nvPr>
            <p:ph idx="53"/>
          </p:nvPr>
        </p:nvSpPr>
        <p:spPr/>
        <p:txBody>
          <a:bodyPr/>
          <a:lstStyle/>
          <a:p>
            <a:pPr>
              <a:lnSpc>
                <a:spcPts val="2200"/>
              </a:lnSpc>
            </a:pPr>
            <a:r>
              <a:rPr lang="en-US" sz="2200" dirty="0"/>
              <a:t>Immune-related toxicities are more common/severe  </a:t>
            </a:r>
            <a:br>
              <a:rPr lang="en-US" sz="2200" dirty="0"/>
            </a:br>
            <a:r>
              <a:rPr lang="en-US" sz="2200" dirty="0"/>
              <a:t>with PD-1/PD-L1-targeted monoclonal antibodies </a:t>
            </a:r>
          </a:p>
        </p:txBody>
      </p:sp>
    </p:spTree>
    <p:extLst>
      <p:ext uri="{BB962C8B-B14F-4D97-AF65-F5344CB8AC3E}">
        <p14:creationId xmlns:p14="http://schemas.microsoft.com/office/powerpoint/2010/main" val="30666026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68CEE-549B-F318-9B8C-62E87BB45A6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4817550-1455-662C-0BC1-4EB890554304}"/>
              </a:ext>
            </a:extLst>
          </p:cNvPr>
          <p:cNvSpPr/>
          <p:nvPr/>
        </p:nvSpPr>
        <p:spPr bwMode="auto">
          <a:xfrm>
            <a:off x="740128" y="2481943"/>
            <a:ext cx="10828480" cy="531621"/>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cs typeface="+mn-cs"/>
            </a:endParaRPr>
          </a:p>
        </p:txBody>
      </p:sp>
      <p:sp>
        <p:nvSpPr>
          <p:cNvPr id="2" name="Title 1">
            <a:extLst>
              <a:ext uri="{FF2B5EF4-FFF2-40B4-BE49-F238E27FC236}">
                <a16:creationId xmlns:a16="http://schemas.microsoft.com/office/drawing/2014/main" id="{5776BE1C-82A7-435D-AD3D-378BD0FA10D7}"/>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295CD849-B73C-6F81-1420-D84B1C2F2B09}"/>
              </a:ext>
            </a:extLst>
          </p:cNvPr>
          <p:cNvSpPr>
            <a:spLocks noGrp="1"/>
          </p:cNvSpPr>
          <p:nvPr>
            <p:ph idx="1"/>
          </p:nvPr>
        </p:nvSpPr>
        <p:spPr>
          <a:xfrm>
            <a:off x="767408" y="1416053"/>
            <a:ext cx="10429328" cy="4799013"/>
          </a:xfrm>
        </p:spPr>
        <p:txBody>
          <a:bodyPr/>
          <a:lstStyle/>
          <a:p>
            <a:pPr marL="98425" indent="0">
              <a:lnSpc>
                <a:spcPct val="100000"/>
              </a:lnSpc>
              <a:spcBef>
                <a:spcPts val="2800"/>
              </a:spcBef>
              <a:spcAft>
                <a:spcPts val="0"/>
              </a:spcAft>
              <a:buNone/>
            </a:pPr>
            <a:r>
              <a:rPr lang="en-US" sz="2500" dirty="0">
                <a:solidFill>
                  <a:srgbClr val="0432FF"/>
                </a:solidFill>
              </a:rPr>
              <a:t>Module 1:</a:t>
            </a:r>
            <a:r>
              <a:rPr lang="en-US" sz="2500" dirty="0">
                <a:solidFill>
                  <a:schemeClr val="tx1"/>
                </a:solidFill>
              </a:rPr>
              <a:t> Ivonescimab for Previously Untreated Metastatic Non-Small Cell Lung Cancer (mNSCLC)</a:t>
            </a:r>
          </a:p>
          <a:p>
            <a:pPr marL="98425" indent="0">
              <a:lnSpc>
                <a:spcPct val="100000"/>
              </a:lnSpc>
              <a:spcBef>
                <a:spcPts val="2800"/>
              </a:spcBef>
              <a:spcAft>
                <a:spcPts val="0"/>
              </a:spcAft>
              <a:buNone/>
            </a:pPr>
            <a:r>
              <a:rPr lang="en-US" sz="2500" dirty="0">
                <a:solidFill>
                  <a:schemeClr val="bg1"/>
                </a:solidFill>
              </a:rPr>
              <a:t>Module 2: Ivonescimab for Relapsed/Refractory EGFR-Mutated mNSCLC</a:t>
            </a:r>
          </a:p>
          <a:p>
            <a:pPr marL="98425" indent="0">
              <a:lnSpc>
                <a:spcPct val="100000"/>
              </a:lnSpc>
              <a:spcBef>
                <a:spcPts val="2800"/>
              </a:spcBef>
              <a:spcAft>
                <a:spcPts val="0"/>
              </a:spcAft>
              <a:buNone/>
            </a:pPr>
            <a:r>
              <a:rPr lang="en-US" sz="2500" dirty="0">
                <a:solidFill>
                  <a:srgbClr val="0432FF"/>
                </a:solidFill>
              </a:rPr>
              <a:t>Module 3: </a:t>
            </a:r>
            <a:r>
              <a:rPr lang="en-US" sz="2500" dirty="0">
                <a:solidFill>
                  <a:schemeClr val="tx1"/>
                </a:solidFill>
              </a:rPr>
              <a:t>Other Novel PD-1/PD-L1 x VEGF Bispecific Antibodies Under Investigation</a:t>
            </a:r>
          </a:p>
        </p:txBody>
      </p:sp>
    </p:spTree>
    <p:extLst>
      <p:ext uri="{BB962C8B-B14F-4D97-AF65-F5344CB8AC3E}">
        <p14:creationId xmlns:p14="http://schemas.microsoft.com/office/powerpoint/2010/main" val="1139714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F385B-B6B9-ABF1-EDC6-0F6CD108CED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AE0894B-E337-4377-8693-47E4702EDE5F}"/>
              </a:ext>
            </a:extLst>
          </p:cNvPr>
          <p:cNvSpPr>
            <a:spLocks noGrp="1"/>
          </p:cNvSpPr>
          <p:nvPr>
            <p:ph type="title"/>
          </p:nvPr>
        </p:nvSpPr>
        <p:spPr>
          <a:xfrm>
            <a:off x="916516" y="298488"/>
            <a:ext cx="10358967" cy="808685"/>
          </a:xfrm>
        </p:spPr>
        <p:txBody>
          <a:bodyPr/>
          <a:lstStyle/>
          <a:p>
            <a:r>
              <a:rPr lang="en-US" sz="3600" dirty="0">
                <a:latin typeface="Calibri" panose="020F0502020204030204" pitchFamily="34" charset="0"/>
                <a:cs typeface="Calibri" panose="020F0502020204030204" pitchFamily="34" charset="0"/>
              </a:rPr>
              <a:t>Acquired Resistance in EGFR-Mutated NSCLC</a:t>
            </a:r>
          </a:p>
        </p:txBody>
      </p:sp>
      <p:sp>
        <p:nvSpPr>
          <p:cNvPr id="14" name="TextBox 13">
            <a:extLst>
              <a:ext uri="{FF2B5EF4-FFF2-40B4-BE49-F238E27FC236}">
                <a16:creationId xmlns:a16="http://schemas.microsoft.com/office/drawing/2014/main" id="{7FACA479-8C92-C3C5-F2AE-60BD3D5F4ED4}"/>
              </a:ext>
            </a:extLst>
          </p:cNvPr>
          <p:cNvSpPr txBox="1"/>
          <p:nvPr/>
        </p:nvSpPr>
        <p:spPr>
          <a:xfrm>
            <a:off x="6959917" y="1942453"/>
            <a:ext cx="5089117" cy="3785652"/>
          </a:xfrm>
          <a:prstGeom prst="rect">
            <a:avLst/>
          </a:prstGeom>
          <a:noFill/>
        </p:spPr>
        <p:txBody>
          <a:bodyPr wrap="square" rtlCol="0">
            <a:spAutoFit/>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The occurrence of acquired resistance is inevitable, and the mechanisms of third‑generation EGFR tyrosine kinase inhibitor (TKI) resistance are complex and incompletely understood</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Calibri"/>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The mechanisms of acquired resistance to third‑generation EGFR TKIs include an altered EGFR signaling pathway, aberrant activation of bypass and downstream signaling pathways and histological transformation</a:t>
            </a:r>
          </a:p>
        </p:txBody>
      </p:sp>
      <p:pic>
        <p:nvPicPr>
          <p:cNvPr id="2" name="Picture 1">
            <a:extLst>
              <a:ext uri="{FF2B5EF4-FFF2-40B4-BE49-F238E27FC236}">
                <a16:creationId xmlns:a16="http://schemas.microsoft.com/office/drawing/2014/main" id="{1E94AE52-B077-3E08-AB1E-1CE475CAF194}"/>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42966" y="1486576"/>
            <a:ext cx="6708093" cy="4109991"/>
          </a:xfrm>
          <a:prstGeom prst="rect">
            <a:avLst/>
          </a:prstGeom>
        </p:spPr>
      </p:pic>
      <p:sp>
        <p:nvSpPr>
          <p:cNvPr id="3" name="Rectangle 2">
            <a:extLst>
              <a:ext uri="{FF2B5EF4-FFF2-40B4-BE49-F238E27FC236}">
                <a16:creationId xmlns:a16="http://schemas.microsoft.com/office/drawing/2014/main" id="{AE090C44-2725-1669-C1D4-B72F3E475C89}"/>
              </a:ext>
            </a:extLst>
          </p:cNvPr>
          <p:cNvSpPr/>
          <p:nvPr/>
        </p:nvSpPr>
        <p:spPr bwMode="auto">
          <a:xfrm>
            <a:off x="142966" y="1578559"/>
            <a:ext cx="462962" cy="36389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TextBox 3">
            <a:extLst>
              <a:ext uri="{FF2B5EF4-FFF2-40B4-BE49-F238E27FC236}">
                <a16:creationId xmlns:a16="http://schemas.microsoft.com/office/drawing/2014/main" id="{669E5038-E7E5-55EB-3662-EC40FA5F1133}"/>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He J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Int J Oncol</a:t>
            </a:r>
            <a:r>
              <a:rPr kumimoji="0" lang="en-US" sz="1500" b="0" i="0" u="none" strike="noStrike" kern="1200" cap="none" spc="0" normalizeH="0" baseline="0" noProof="0" dirty="0">
                <a:ln>
                  <a:noFill/>
                </a:ln>
                <a:solidFill>
                  <a:srgbClr val="000000"/>
                </a:solidFill>
                <a:effectLst/>
                <a:uLnTx/>
                <a:uFillTx/>
                <a:latin typeface="Calibri"/>
                <a:ea typeface="+mn-ea"/>
                <a:cs typeface="+mn-cs"/>
              </a:rPr>
              <a:t> 2021;59(5):90.</a:t>
            </a:r>
          </a:p>
        </p:txBody>
      </p:sp>
    </p:spTree>
    <p:extLst>
      <p:ext uri="{BB962C8B-B14F-4D97-AF65-F5344CB8AC3E}">
        <p14:creationId xmlns:p14="http://schemas.microsoft.com/office/powerpoint/2010/main" val="37460758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4E3A0-56E1-E357-0D1C-F7D4FB05360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52FBFE6-B508-4AB7-2790-A0201FEC4422}"/>
              </a:ext>
            </a:extLst>
          </p:cNvPr>
          <p:cNvSpPr>
            <a:spLocks noGrp="1"/>
          </p:cNvSpPr>
          <p:nvPr>
            <p:ph type="title"/>
          </p:nvPr>
        </p:nvSpPr>
        <p:spPr>
          <a:xfrm>
            <a:off x="0" y="227013"/>
            <a:ext cx="12192000" cy="808685"/>
          </a:xfrm>
        </p:spPr>
        <p:txBody>
          <a:bodyPr/>
          <a:lstStyle/>
          <a:p>
            <a:r>
              <a:rPr lang="en-US" sz="3600" dirty="0">
                <a:latin typeface="Calibri" panose="020F0502020204030204" pitchFamily="34" charset="0"/>
                <a:cs typeface="Calibri" panose="020F0502020204030204" pitchFamily="34" charset="0"/>
              </a:rPr>
              <a:t>Poor Immunotherapy Response in EGFR-Mutated NSCLC</a:t>
            </a:r>
          </a:p>
        </p:txBody>
      </p:sp>
      <p:pic>
        <p:nvPicPr>
          <p:cNvPr id="8" name="New picture">
            <a:extLst>
              <a:ext uri="{FF2B5EF4-FFF2-40B4-BE49-F238E27FC236}">
                <a16:creationId xmlns:a16="http://schemas.microsoft.com/office/drawing/2014/main" id="{735F5F36-3AA9-99F1-B6DD-11DC6B4C8082}"/>
              </a:ext>
            </a:extLst>
          </p:cNvPr>
          <p:cNvPicPr>
            <a:picLocks noGrp="1" noChangeAspect="1" noChangeArrowheads="1"/>
          </p:cNvPicPr>
          <p:nvPr>
            <p:ph type="pic" sz="quarter" idx="22"/>
            <p:custDataLst>
              <p:tags r:id="rId1"/>
            </p:custDataLst>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b="48513"/>
          <a:stretch>
            <a:fillRect/>
          </a:stretch>
        </p:blipFill>
        <p:spPr bwMode="auto">
          <a:xfrm>
            <a:off x="353568" y="1688237"/>
            <a:ext cx="5968305" cy="3780943"/>
          </a:xfrm>
          <a:prstGeom prst="rect">
            <a:avLst/>
          </a:prstGeom>
          <a:noFill/>
          <a:ln w="19050" cap="flat" algn="ctr">
            <a:solidFill>
              <a:schemeClr val="accent1">
                <a:alpha val="98000"/>
              </a:schemeClr>
            </a:solidFill>
            <a:prstDash val="solid"/>
            <a:round/>
            <a:headEnd type="none" w="med" len="med"/>
            <a:tailEnd type="none" w="med" len="me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021C2A6-0A4A-6B79-A8FB-7386A577F092}"/>
              </a:ext>
            </a:extLst>
          </p:cNvPr>
          <p:cNvSpPr txBox="1"/>
          <p:nvPr/>
        </p:nvSpPr>
        <p:spPr>
          <a:xfrm>
            <a:off x="1" y="6055751"/>
            <a:ext cx="10924032" cy="784830"/>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Content courtesy of Jonathan Goldman, MD</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Lee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JAMA Oncology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2018. Yang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J Clin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2024. Mok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J Clin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2024. Lu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Lancet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2022 and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Lancet Respir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2023. Shi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Cancer Medicine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2021.</a:t>
            </a:r>
          </a:p>
        </p:txBody>
      </p:sp>
      <p:sp>
        <p:nvSpPr>
          <p:cNvPr id="10" name="Text Placeholder 4">
            <a:extLst>
              <a:ext uri="{FF2B5EF4-FFF2-40B4-BE49-F238E27FC236}">
                <a16:creationId xmlns:a16="http://schemas.microsoft.com/office/drawing/2014/main" id="{DFE46287-595E-3C8B-BB6D-287158C53501}"/>
              </a:ext>
            </a:extLst>
          </p:cNvPr>
          <p:cNvSpPr txBox="1">
            <a:spLocks/>
          </p:cNvSpPr>
          <p:nvPr/>
        </p:nvSpPr>
        <p:spPr>
          <a:xfrm>
            <a:off x="777400" y="1263151"/>
            <a:ext cx="5120639" cy="307777"/>
          </a:xfrm>
          <a:prstGeom prst="rect">
            <a:avLst/>
          </a:prstGeom>
        </p:spPr>
        <p:txBody>
          <a:bodyPr vert="horz" wrap="square" lIns="487680" tIns="0" rIns="0" bIns="0" rtlCol="0">
            <a:spAutoFit/>
          </a:bodyPr>
          <a:lstStyle>
            <a:lvl1pPr marL="0" indent="0" algn="l" defTabSz="685800" rtl="0" eaLnBrk="1" latinLnBrk="0" hangingPunct="1">
              <a:lnSpc>
                <a:spcPct val="100000"/>
              </a:lnSpc>
              <a:spcBef>
                <a:spcPts val="750"/>
              </a:spcBef>
              <a:buFontTx/>
              <a:buNone/>
              <a:defRPr sz="1400" b="1" i="0" kern="1200" cap="all" baseline="0">
                <a:solidFill>
                  <a:srgbClr val="58595B"/>
                </a:solidFill>
                <a:latin typeface="Helvetica" pitchFamily="2" charset="0"/>
                <a:ea typeface="+mn-ea"/>
                <a:cs typeface="+mn-cs"/>
              </a:defRPr>
            </a:lvl1pPr>
            <a:lvl2pPr marL="448056" indent="-173736" algn="l" defTabSz="685800" rtl="0" eaLnBrk="1" latinLnBrk="0" hangingPunct="1">
              <a:lnSpc>
                <a:spcPct val="90000"/>
              </a:lnSpc>
              <a:spcBef>
                <a:spcPts val="375"/>
              </a:spcBef>
              <a:buFont typeface="Arial" panose="020B0604020202020204" pitchFamily="34" charset="0"/>
              <a:buChar char="•"/>
              <a:defRPr sz="1400" b="0" i="0" kern="1200" baseline="0">
                <a:solidFill>
                  <a:srgbClr val="58595B"/>
                </a:solidFill>
                <a:latin typeface="Helvetica Regular" pitchFamily="2" charset="0"/>
                <a:ea typeface="+mn-ea"/>
                <a:cs typeface="+mn-cs"/>
              </a:defRPr>
            </a:lvl2pPr>
            <a:lvl3pPr marL="722376" indent="-171450" algn="l" defTabSz="685800" rtl="0" eaLnBrk="1" latinLnBrk="0" hangingPunct="1">
              <a:lnSpc>
                <a:spcPct val="90000"/>
              </a:lnSpc>
              <a:spcBef>
                <a:spcPts val="375"/>
              </a:spcBef>
              <a:buFont typeface="Arial" panose="020B0604020202020204" pitchFamily="34" charset="0"/>
              <a:buChar char="•"/>
              <a:defRPr sz="1400" b="0" kern="1200">
                <a:solidFill>
                  <a:srgbClr val="58595B"/>
                </a:solidFill>
                <a:latin typeface="Helvetica" pitchFamily="2" charset="0"/>
                <a:ea typeface="+mn-ea"/>
                <a:cs typeface="+mn-cs"/>
              </a:defRPr>
            </a:lvl3pPr>
            <a:lvl4pPr marL="996696" indent="-171450" algn="l" defTabSz="685800" rtl="0" eaLnBrk="1" latinLnBrk="0" hangingPunct="1">
              <a:lnSpc>
                <a:spcPct val="90000"/>
              </a:lnSpc>
              <a:spcBef>
                <a:spcPts val="375"/>
              </a:spcBef>
              <a:buFont typeface="Arial" panose="020B0604020202020204" pitchFamily="34" charset="0"/>
              <a:buChar char="•"/>
              <a:defRPr sz="1400" b="0" i="0" kern="1200">
                <a:solidFill>
                  <a:srgbClr val="58595B"/>
                </a:solidFill>
                <a:latin typeface="Helvetica" pitchFamily="2" charset="0"/>
                <a:ea typeface="+mn-ea"/>
                <a:cs typeface="+mn-cs"/>
              </a:defRPr>
            </a:lvl4pPr>
            <a:lvl5pPr marL="1271016" indent="-171450" algn="l" defTabSz="685800" rtl="0" eaLnBrk="1" latinLnBrk="0" hangingPunct="1">
              <a:lnSpc>
                <a:spcPct val="90000"/>
              </a:lnSpc>
              <a:spcBef>
                <a:spcPts val="375"/>
              </a:spcBef>
              <a:buFont typeface="Arial" panose="020B0604020202020204" pitchFamily="34" charset="0"/>
              <a:buChar char="•"/>
              <a:defRPr sz="1400" b="0" kern="1200">
                <a:solidFill>
                  <a:srgbClr val="58595B"/>
                </a:solidFill>
                <a:latin typeface="Helvetica"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75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Overall survival hazard ratios</a:t>
            </a:r>
          </a:p>
        </p:txBody>
      </p:sp>
      <p:sp>
        <p:nvSpPr>
          <p:cNvPr id="2" name="Rectangle 1">
            <a:extLst>
              <a:ext uri="{FF2B5EF4-FFF2-40B4-BE49-F238E27FC236}">
                <a16:creationId xmlns:a16="http://schemas.microsoft.com/office/drawing/2014/main" id="{4B9565B5-F1C1-8F0A-A149-02C7D3EB59C5}"/>
              </a:ext>
            </a:extLst>
          </p:cNvPr>
          <p:cNvSpPr/>
          <p:nvPr/>
        </p:nvSpPr>
        <p:spPr bwMode="auto">
          <a:xfrm>
            <a:off x="353568" y="3498980"/>
            <a:ext cx="5968305" cy="1280284"/>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 name="Text Placeholder 3">
            <a:extLst>
              <a:ext uri="{FF2B5EF4-FFF2-40B4-BE49-F238E27FC236}">
                <a16:creationId xmlns:a16="http://schemas.microsoft.com/office/drawing/2014/main" id="{948D10F3-09AE-40A1-43E7-9534DF7B8BF7}"/>
              </a:ext>
            </a:extLst>
          </p:cNvPr>
          <p:cNvSpPr txBox="1">
            <a:spLocks/>
          </p:cNvSpPr>
          <p:nvPr/>
        </p:nvSpPr>
        <p:spPr bwMode="auto">
          <a:xfrm>
            <a:off x="6717792" y="2668474"/>
            <a:ext cx="5120640" cy="2359620"/>
          </a:xfrm>
          <a:prstGeom prst="rect">
            <a:avLst/>
          </a:prstGeom>
          <a:noFill/>
          <a:ln w="9525">
            <a:noFill/>
            <a:miter lim="800000"/>
            <a:headEnd/>
            <a:tailEnd/>
          </a:ln>
        </p:spPr>
        <p:txBody>
          <a:bodyPr vert="horz" wrap="square" lIns="365760" tIns="0" rIns="0" bIns="0" numCol="1" anchor="t" anchorCtr="0" compatLnSpc="1">
            <a:prstTxWarp prst="textNoShape">
              <a:avLst/>
            </a:prstTxWarp>
            <a:spAutoFit/>
          </a:bodyPr>
          <a:lstStyle>
            <a:lvl1pPr marL="0" marR="0" indent="0" algn="l" defTabSz="914377" rtl="0" eaLnBrk="1" fontAlgn="auto" latinLnBrk="0" hangingPunct="1">
              <a:lnSpc>
                <a:spcPct val="100000"/>
              </a:lnSpc>
              <a:spcBef>
                <a:spcPts val="1000"/>
              </a:spcBef>
              <a:spcAft>
                <a:spcPts val="0"/>
              </a:spcAft>
              <a:buClrTx/>
              <a:buSzTx/>
              <a:buFont typeface="Arial" panose="020B0604020202020204" pitchFamily="34" charset="0"/>
              <a:buNone/>
              <a:tabLst/>
              <a:defRPr sz="2900" b="0" i="0" baseline="0">
                <a:solidFill>
                  <a:srgbClr val="58595B"/>
                </a:solidFill>
                <a:latin typeface="Helvetica Regular" pitchFamily="2"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380990" marR="0" lvl="0" indent="-380990" algn="l" defTabSz="914377"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S PGothic" pitchFamily="34" charset="-128"/>
                <a:cs typeface="Calibri" panose="020F0502020204030204" pitchFamily="34" charset="0"/>
              </a:rPr>
              <a:t>Low tumor mutational burden</a:t>
            </a:r>
          </a:p>
          <a:p>
            <a:pPr marL="380990" marR="0" lvl="0" indent="-380990" algn="l" defTabSz="914377"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S PGothic" pitchFamily="34" charset="-128"/>
                <a:cs typeface="Calibri" panose="020F0502020204030204" pitchFamily="34" charset="0"/>
              </a:rPr>
              <a:t>Immunosuppressive tumor microenvironment</a:t>
            </a:r>
          </a:p>
          <a:p>
            <a:pPr marL="380990" marR="0" lvl="0" indent="-380990" algn="l" defTabSz="914377"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S PGothic" pitchFamily="34" charset="-128"/>
                <a:cs typeface="Calibri" panose="020F0502020204030204" pitchFamily="34" charset="0"/>
              </a:rPr>
              <a:t>Disrupted helper T-cell signaling</a:t>
            </a:r>
          </a:p>
          <a:p>
            <a:pPr marL="380990" marR="0" lvl="0" indent="-380990" algn="l" defTabSz="914377"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S PGothic" pitchFamily="34" charset="-128"/>
                <a:cs typeface="Calibri" panose="020F0502020204030204" pitchFamily="34" charset="0"/>
              </a:rPr>
              <a:t>EGFR-mediated suppression of IFN-𝛄</a:t>
            </a:r>
          </a:p>
          <a:p>
            <a:pPr marL="380990" marR="0" lvl="0" indent="-380990" algn="l" defTabSz="914377"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S PGothic" pitchFamily="34" charset="-128"/>
                <a:cs typeface="Calibri" panose="020F0502020204030204" pitchFamily="34" charset="0"/>
              </a:rPr>
              <a:t>TGF-β upregulation</a:t>
            </a:r>
          </a:p>
        </p:txBody>
      </p:sp>
      <p:sp>
        <p:nvSpPr>
          <p:cNvPr id="6" name="Text Placeholder 4">
            <a:extLst>
              <a:ext uri="{FF2B5EF4-FFF2-40B4-BE49-F238E27FC236}">
                <a16:creationId xmlns:a16="http://schemas.microsoft.com/office/drawing/2014/main" id="{3249C4E9-2C58-FD2B-D13D-97AA99FD7E87}"/>
              </a:ext>
            </a:extLst>
          </p:cNvPr>
          <p:cNvSpPr txBox="1">
            <a:spLocks/>
          </p:cNvSpPr>
          <p:nvPr/>
        </p:nvSpPr>
        <p:spPr bwMode="auto">
          <a:xfrm>
            <a:off x="6717793" y="2180793"/>
            <a:ext cx="5120639" cy="292608"/>
          </a:xfrm>
          <a:prstGeom prst="rect">
            <a:avLst/>
          </a:prstGeom>
          <a:noFill/>
          <a:ln w="9525">
            <a:noFill/>
            <a:miter lim="800000"/>
            <a:headEnd/>
            <a:tailEnd/>
          </a:ln>
        </p:spPr>
        <p:txBody>
          <a:bodyPr vert="horz" wrap="square" lIns="365760" tIns="0" rIns="0" bIns="0" numCol="1" anchor="t" anchorCtr="0" compatLnSpc="1">
            <a:prstTxWarp prst="textNoShape">
              <a:avLst/>
            </a:prstTxWarp>
          </a:bodyPr>
          <a:lstStyle>
            <a:lvl1pPr marL="0" indent="0" algn="l" defTabSz="412750" rtl="0" eaLnBrk="0" fontAlgn="base" hangingPunct="0">
              <a:lnSpc>
                <a:spcPct val="100000"/>
              </a:lnSpc>
              <a:spcBef>
                <a:spcPct val="30000"/>
              </a:spcBef>
              <a:spcAft>
                <a:spcPts val="800"/>
              </a:spcAft>
              <a:buClr>
                <a:srgbClr val="000000"/>
              </a:buClr>
              <a:buSzPct val="100000"/>
              <a:buFontTx/>
              <a:buNone/>
              <a:defRPr sz="2900" b="1" i="0" cap="all" baseline="0">
                <a:solidFill>
                  <a:srgbClr val="000000"/>
                </a:solidFill>
                <a:latin typeface="Helvetica" pitchFamily="2"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0" marR="0" lvl="0" indent="0" algn="l" defTabSz="412750" rtl="0" eaLnBrk="0" fontAlgn="base" latinLnBrk="0" hangingPunct="0">
              <a:lnSpc>
                <a:spcPct val="100000"/>
              </a:lnSpc>
              <a:spcBef>
                <a:spcPct val="30000"/>
              </a:spcBef>
              <a:spcAft>
                <a:spcPts val="800"/>
              </a:spcAft>
              <a:buClr>
                <a:srgbClr val="000000"/>
              </a:buClr>
              <a:buSzPct val="100000"/>
              <a:buFontTx/>
              <a:buNone/>
              <a:tabLst/>
              <a:defRPr/>
            </a:pPr>
            <a:r>
              <a:rPr kumimoji="0" lang="en-US" sz="2400" b="1" i="0" u="none" strike="noStrike" kern="0" cap="none" spc="0" normalizeH="0" baseline="0" noProof="0">
                <a:ln>
                  <a:noFill/>
                </a:ln>
                <a:solidFill>
                  <a:srgbClr val="000000"/>
                </a:solidFill>
                <a:effectLst/>
                <a:uLnTx/>
                <a:uFillTx/>
                <a:latin typeface="Calibri" panose="020F0502020204030204" pitchFamily="34" charset="0"/>
                <a:ea typeface="MS PGothic" pitchFamily="34" charset="-128"/>
                <a:cs typeface="Calibri" panose="020F0502020204030204" pitchFamily="34" charset="0"/>
              </a:rPr>
              <a:t>Mechanisms</a:t>
            </a:r>
            <a:endPar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S PGothic" pitchFamily="34" charset="-128"/>
              <a:cs typeface="Calibri" panose="020F0502020204030204" pitchFamily="34" charset="0"/>
            </a:endParaRPr>
          </a:p>
        </p:txBody>
      </p:sp>
    </p:spTree>
    <p:extLst>
      <p:ext uri="{BB962C8B-B14F-4D97-AF65-F5344CB8AC3E}">
        <p14:creationId xmlns:p14="http://schemas.microsoft.com/office/powerpoint/2010/main" val="1320268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t="15213" b="10185"/>
          <a:stretch>
            <a:fillRect/>
          </a:stretch>
        </p:blipFill>
        <p:spPr bwMode="auto">
          <a:xfrm>
            <a:off x="415515" y="1354342"/>
            <a:ext cx="11352503" cy="4537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a:extLst>
              <a:ext uri="{FF2B5EF4-FFF2-40B4-BE49-F238E27FC236}">
                <a16:creationId xmlns:a16="http://schemas.microsoft.com/office/drawing/2014/main" id="{48C114A1-69A5-53B4-1AA3-037A0BA1895D}"/>
              </a:ext>
            </a:extLst>
          </p:cNvPr>
          <p:cNvSpPr/>
          <p:nvPr/>
        </p:nvSpPr>
        <p:spPr>
          <a:xfrm>
            <a:off x="11097491" y="5902036"/>
            <a:ext cx="249382" cy="228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lvetica"/>
              <a:ea typeface="+mn-ea"/>
              <a:cs typeface="+mn-cs"/>
            </a:endParaRPr>
          </a:p>
        </p:txBody>
      </p:sp>
      <p:sp>
        <p:nvSpPr>
          <p:cNvPr id="4" name="TextBox 3">
            <a:extLst>
              <a:ext uri="{FF2B5EF4-FFF2-40B4-BE49-F238E27FC236}">
                <a16:creationId xmlns:a16="http://schemas.microsoft.com/office/drawing/2014/main" id="{2CE0557F-EAFF-D862-564A-18C78CCFC64F}"/>
              </a:ext>
            </a:extLst>
          </p:cNvPr>
          <p:cNvSpPr txBox="1"/>
          <p:nvPr/>
        </p:nvSpPr>
        <p:spPr>
          <a:xfrm>
            <a:off x="0" y="6290152"/>
            <a:ext cx="4413504" cy="567848"/>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Content courtesy of Jonathan Goldman, MD</a:t>
            </a:r>
          </a:p>
          <a:p>
            <a:pPr marL="0" marR="0" lvl="0" indent="0" algn="l" defTabSz="457200" rtl="0" eaLnBrk="1" fontAlgn="base" latinLnBrk="0" hangingPunct="0">
              <a:lnSpc>
                <a:spcPct val="112000"/>
              </a:lnSpc>
              <a:spcBef>
                <a:spcPct val="0"/>
              </a:spcBef>
              <a:spcAft>
                <a:spcPct val="0"/>
              </a:spcAft>
              <a:buClr>
                <a:srgbClr val="000000"/>
              </a:buClr>
              <a:buSzPct val="45000"/>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Socinski</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 et al. ASCO 2018.</a:t>
            </a:r>
          </a:p>
        </p:txBody>
      </p:sp>
      <p:sp>
        <p:nvSpPr>
          <p:cNvPr id="5" name="Title 6">
            <a:extLst>
              <a:ext uri="{FF2B5EF4-FFF2-40B4-BE49-F238E27FC236}">
                <a16:creationId xmlns:a16="http://schemas.microsoft.com/office/drawing/2014/main" id="{E450121C-69BF-302E-E21F-57889BCA0CFB}"/>
              </a:ext>
            </a:extLst>
          </p:cNvPr>
          <p:cNvSpPr>
            <a:spLocks noGrp="1"/>
          </p:cNvSpPr>
          <p:nvPr>
            <p:ph type="title"/>
          </p:nvPr>
        </p:nvSpPr>
        <p:spPr>
          <a:xfrm>
            <a:off x="912282" y="416327"/>
            <a:ext cx="10358967" cy="622073"/>
          </a:xfrm>
        </p:spPr>
        <p:txBody>
          <a:bodyPr/>
          <a:lstStyle/>
          <a:p>
            <a:pPr algn="l"/>
            <a:r>
              <a:rPr lang="en-US" sz="3600" dirty="0"/>
              <a:t>Rationale for the Combination of Atezolizumab + Bevacizumab + Chemotherapy</a:t>
            </a:r>
          </a:p>
        </p:txBody>
      </p:sp>
    </p:spTree>
    <p:extLst>
      <p:ext uri="{BB962C8B-B14F-4D97-AF65-F5344CB8AC3E}">
        <p14:creationId xmlns:p14="http://schemas.microsoft.com/office/powerpoint/2010/main" val="20505561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0FEE24F-5198-0B84-566A-9D95AAA715AF}"/>
              </a:ext>
            </a:extLst>
          </p:cNvPr>
          <p:cNvSpPr>
            <a:spLocks noGrp="1"/>
          </p:cNvSpPr>
          <p:nvPr>
            <p:ph type="body" sz="quarter" idx="28"/>
          </p:nvPr>
        </p:nvSpPr>
        <p:spPr>
          <a:xfrm>
            <a:off x="938488" y="4518903"/>
            <a:ext cx="4998719" cy="1673600"/>
          </a:xfrm>
        </p:spPr>
        <p:txBody>
          <a:bodyPr/>
          <a:lstStyle/>
          <a:p>
            <a:pPr>
              <a:spcBef>
                <a:spcPts val="0"/>
              </a:spcBef>
              <a:spcAft>
                <a:spcPts val="400"/>
              </a:spcAft>
            </a:pPr>
            <a:r>
              <a:rPr lang="en-US" sz="1500" dirty="0">
                <a:solidFill>
                  <a:schemeClr val="tx1"/>
                </a:solidFill>
                <a:latin typeface="Calibri" panose="020F0502020204030204" pitchFamily="34" charset="0"/>
                <a:cs typeface="Calibri" panose="020F0502020204030204" pitchFamily="34" charset="0"/>
              </a:rPr>
              <a:t>IMpower150 trial: Chemo + </a:t>
            </a:r>
            <a:r>
              <a:rPr lang="en-US" sz="1500" dirty="0" err="1">
                <a:solidFill>
                  <a:schemeClr val="tx1"/>
                </a:solidFill>
                <a:latin typeface="Calibri" panose="020F0502020204030204" pitchFamily="34" charset="0"/>
                <a:cs typeface="Calibri" panose="020F0502020204030204" pitchFamily="34" charset="0"/>
              </a:rPr>
              <a:t>VEGFi</a:t>
            </a:r>
            <a:r>
              <a:rPr lang="en-US" sz="1500" dirty="0">
                <a:solidFill>
                  <a:schemeClr val="tx1"/>
                </a:solidFill>
                <a:latin typeface="Calibri" panose="020F0502020204030204" pitchFamily="34" charset="0"/>
                <a:cs typeface="Calibri" panose="020F0502020204030204" pitchFamily="34" charset="0"/>
              </a:rPr>
              <a:t> vs chemo + </a:t>
            </a:r>
            <a:r>
              <a:rPr lang="en-US" sz="1500" dirty="0" err="1">
                <a:solidFill>
                  <a:schemeClr val="tx1"/>
                </a:solidFill>
                <a:latin typeface="Calibri" panose="020F0502020204030204" pitchFamily="34" charset="0"/>
                <a:cs typeface="Calibri" panose="020F0502020204030204" pitchFamily="34" charset="0"/>
              </a:rPr>
              <a:t>VEGFi</a:t>
            </a:r>
            <a:r>
              <a:rPr lang="en-US" sz="1500" dirty="0">
                <a:solidFill>
                  <a:schemeClr val="tx1"/>
                </a:solidFill>
                <a:latin typeface="Calibri" panose="020F0502020204030204" pitchFamily="34" charset="0"/>
                <a:cs typeface="Calibri" panose="020F0502020204030204" pitchFamily="34" charset="0"/>
              </a:rPr>
              <a:t> + IO</a:t>
            </a:r>
          </a:p>
          <a:p>
            <a:pPr marL="380990" indent="-380990">
              <a:spcBef>
                <a:spcPts val="0"/>
              </a:spcBef>
              <a:buFont typeface="Arial" panose="020B0604020202020204" pitchFamily="34" charset="0"/>
              <a:buChar char="•"/>
            </a:pPr>
            <a:r>
              <a:rPr lang="en-US" sz="1500" dirty="0">
                <a:solidFill>
                  <a:schemeClr val="tx1"/>
                </a:solidFill>
                <a:latin typeface="Calibri" panose="020F0502020204030204" pitchFamily="34" charset="0"/>
                <a:cs typeface="Calibri" panose="020F0502020204030204" pitchFamily="34" charset="0"/>
              </a:rPr>
              <a:t>Exploratory analysis in 123 patients with EGFRm.</a:t>
            </a:r>
          </a:p>
          <a:p>
            <a:pPr lvl="1" indent="0">
              <a:spcBef>
                <a:spcPts val="400"/>
              </a:spcBef>
              <a:buNone/>
            </a:pPr>
            <a:r>
              <a:rPr lang="en-US" sz="1500" b="0" dirty="0">
                <a:solidFill>
                  <a:schemeClr val="tx1"/>
                </a:solidFill>
                <a:latin typeface="Calibri" panose="020F0502020204030204" pitchFamily="34" charset="0"/>
                <a:cs typeface="Calibri" panose="020F0502020204030204" pitchFamily="34" charset="0"/>
              </a:rPr>
              <a:t>For all pt, OS HR 0.60.</a:t>
            </a:r>
          </a:p>
          <a:p>
            <a:pPr lvl="1" indent="0">
              <a:spcBef>
                <a:spcPts val="400"/>
              </a:spcBef>
              <a:buNone/>
            </a:pPr>
            <a:r>
              <a:rPr lang="en-US" sz="1500" b="0" dirty="0">
                <a:solidFill>
                  <a:schemeClr val="tx1"/>
                </a:solidFill>
                <a:latin typeface="Calibri" panose="020F0502020204030204" pitchFamily="34" charset="0"/>
                <a:cs typeface="Calibri" panose="020F0502020204030204" pitchFamily="34" charset="0"/>
              </a:rPr>
              <a:t>For those treated with previous TKI, HR 0.74.</a:t>
            </a:r>
          </a:p>
          <a:p>
            <a:pPr marL="380990" indent="-380990">
              <a:buFont typeface="Arial" panose="020B0604020202020204" pitchFamily="34" charset="0"/>
              <a:buChar char="•"/>
            </a:pPr>
            <a:endParaRPr lang="en-US" sz="1500" dirty="0">
              <a:solidFill>
                <a:schemeClr val="tx1"/>
              </a:solidFill>
              <a:latin typeface="Calibri" panose="020F0502020204030204" pitchFamily="34" charset="0"/>
              <a:cs typeface="Calibri" panose="020F0502020204030204" pitchFamily="34" charset="0"/>
            </a:endParaRPr>
          </a:p>
        </p:txBody>
      </p:sp>
      <p:sp>
        <p:nvSpPr>
          <p:cNvPr id="5" name="Title 4">
            <a:extLst>
              <a:ext uri="{FF2B5EF4-FFF2-40B4-BE49-F238E27FC236}">
                <a16:creationId xmlns:a16="http://schemas.microsoft.com/office/drawing/2014/main" id="{F5156C72-210F-5C81-3C88-64A43ED5F4F6}"/>
              </a:ext>
            </a:extLst>
          </p:cNvPr>
          <p:cNvSpPr>
            <a:spLocks noGrp="1"/>
          </p:cNvSpPr>
          <p:nvPr>
            <p:ph type="title"/>
          </p:nvPr>
        </p:nvSpPr>
        <p:spPr>
          <a:xfrm>
            <a:off x="802511" y="431051"/>
            <a:ext cx="10586977" cy="519972"/>
          </a:xfrm>
        </p:spPr>
        <p:txBody>
          <a:bodyPr/>
          <a:lstStyle/>
          <a:p>
            <a:pPr algn="l"/>
            <a:r>
              <a:rPr lang="en-US" sz="3600" dirty="0"/>
              <a:t>Combination Chemotherapy with VEGF Inhibition and Immunotherapy (IO)</a:t>
            </a:r>
          </a:p>
        </p:txBody>
      </p:sp>
      <p:sp>
        <p:nvSpPr>
          <p:cNvPr id="7" name="Text Placeholder 6">
            <a:extLst>
              <a:ext uri="{FF2B5EF4-FFF2-40B4-BE49-F238E27FC236}">
                <a16:creationId xmlns:a16="http://schemas.microsoft.com/office/drawing/2014/main" id="{F0498ECF-AAA3-1DAF-A0B0-CE7D3293AC18}"/>
              </a:ext>
            </a:extLst>
          </p:cNvPr>
          <p:cNvSpPr>
            <a:spLocks noGrp="1"/>
          </p:cNvSpPr>
          <p:nvPr>
            <p:ph type="body" sz="quarter" idx="30"/>
          </p:nvPr>
        </p:nvSpPr>
        <p:spPr>
          <a:xfrm>
            <a:off x="6248956" y="4518904"/>
            <a:ext cx="5058763" cy="974819"/>
          </a:xfrm>
        </p:spPr>
        <p:txBody>
          <a:bodyPr/>
          <a:lstStyle/>
          <a:p>
            <a:pPr>
              <a:spcBef>
                <a:spcPts val="0"/>
              </a:spcBef>
              <a:spcAft>
                <a:spcPts val="400"/>
              </a:spcAft>
            </a:pPr>
            <a:r>
              <a:rPr lang="en-US" sz="1500" dirty="0">
                <a:solidFill>
                  <a:schemeClr val="tx1"/>
                </a:solidFill>
                <a:latin typeface="Calibri" panose="020F0502020204030204" pitchFamily="34" charset="0"/>
                <a:cs typeface="Calibri" panose="020F0502020204030204" pitchFamily="34" charset="0"/>
              </a:rPr>
              <a:t>ORIENT-31 trial: Chemo vs chemo + IO vs chemo + </a:t>
            </a:r>
            <a:r>
              <a:rPr lang="en-US" sz="1500" dirty="0" err="1">
                <a:solidFill>
                  <a:schemeClr val="tx1"/>
                </a:solidFill>
                <a:latin typeface="Calibri" panose="020F0502020204030204" pitchFamily="34" charset="0"/>
                <a:cs typeface="Calibri" panose="020F0502020204030204" pitchFamily="34" charset="0"/>
              </a:rPr>
              <a:t>VEGFi</a:t>
            </a:r>
            <a:r>
              <a:rPr lang="en-US" sz="1500" dirty="0">
                <a:solidFill>
                  <a:schemeClr val="tx1"/>
                </a:solidFill>
                <a:latin typeface="Calibri" panose="020F0502020204030204" pitchFamily="34" charset="0"/>
                <a:cs typeface="Calibri" panose="020F0502020204030204" pitchFamily="34" charset="0"/>
              </a:rPr>
              <a:t> + IO</a:t>
            </a:r>
          </a:p>
          <a:p>
            <a:pPr marL="380990" indent="-380990">
              <a:spcBef>
                <a:spcPts val="0"/>
              </a:spcBef>
              <a:buFont typeface="Arial" panose="020B0604020202020204" pitchFamily="34" charset="0"/>
              <a:buChar char="•"/>
            </a:pPr>
            <a:r>
              <a:rPr lang="en-US" sz="1500" dirty="0">
                <a:solidFill>
                  <a:schemeClr val="tx1"/>
                </a:solidFill>
                <a:latin typeface="Calibri" panose="020F0502020204030204" pitchFamily="34" charset="0"/>
                <a:cs typeface="Calibri" panose="020F0502020204030204" pitchFamily="34" charset="0"/>
              </a:rPr>
              <a:t>PFS 4.3 vs 5.5 vs 7.2 months. </a:t>
            </a:r>
          </a:p>
          <a:p>
            <a:pPr marL="380990" indent="-380990">
              <a:spcBef>
                <a:spcPts val="0"/>
              </a:spcBef>
              <a:buFont typeface="Arial" panose="020B0604020202020204" pitchFamily="34" charset="0"/>
              <a:buChar char="•"/>
            </a:pPr>
            <a:r>
              <a:rPr lang="en-US" sz="1500" dirty="0">
                <a:solidFill>
                  <a:schemeClr val="tx1"/>
                </a:solidFill>
                <a:latin typeface="Calibri" panose="020F0502020204030204" pitchFamily="34" charset="0"/>
                <a:cs typeface="Calibri" panose="020F0502020204030204" pitchFamily="34" charset="0"/>
              </a:rPr>
              <a:t>OS curves are overlapping.</a:t>
            </a:r>
          </a:p>
        </p:txBody>
      </p:sp>
      <p:pic>
        <p:nvPicPr>
          <p:cNvPr id="4098" name="Picture 2">
            <a:extLst>
              <a:ext uri="{FF2B5EF4-FFF2-40B4-BE49-F238E27FC236}">
                <a16:creationId xmlns:a16="http://schemas.microsoft.com/office/drawing/2014/main" id="{6858676A-6C3B-9A34-6829-1C74792CF99F}"/>
              </a:ext>
            </a:extLst>
          </p:cNvPr>
          <p:cNvPicPr>
            <a:picLocks noGrp="1" noChangeAspect="1" noChangeArrowheads="1"/>
          </p:cNvPicPr>
          <p:nvPr>
            <p:ph type="pic" sz="quarter" idx="29"/>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427" r="-445" b="184"/>
          <a:stretch>
            <a:fillRect/>
          </a:stretch>
        </p:blipFill>
        <p:spPr bwMode="auto">
          <a:xfrm>
            <a:off x="6271263" y="1405002"/>
            <a:ext cx="5772454" cy="3093845"/>
          </a:xfrm>
          <a:prstGeom prst="rect">
            <a:avLst/>
          </a:prstGeom>
          <a:solidFill>
            <a:schemeClr val="bg1"/>
          </a:solidFill>
          <a:ln w="19050">
            <a:solidFill>
              <a:schemeClr val="accent1"/>
            </a:solidFill>
          </a:ln>
          <a:effectLst>
            <a:outerShdw blurRad="50800" dist="38100" dir="2700000" algn="tl" rotWithShape="0">
              <a:prstClr val="black">
                <a:alpha val="40000"/>
              </a:prstClr>
            </a:outerShdw>
          </a:effectLst>
        </p:spPr>
      </p:pic>
      <p:pic>
        <p:nvPicPr>
          <p:cNvPr id="4100" name="Picture 4">
            <a:extLst>
              <a:ext uri="{FF2B5EF4-FFF2-40B4-BE49-F238E27FC236}">
                <a16:creationId xmlns:a16="http://schemas.microsoft.com/office/drawing/2014/main" id="{8DF92865-173C-EBE3-9ECE-6DA9BD3C9F25}"/>
              </a:ext>
            </a:extLst>
          </p:cNvPr>
          <p:cNvPicPr>
            <a:picLocks noGrp="1" noChangeAspect="1" noChangeArrowheads="1"/>
          </p:cNvPicPr>
          <p:nvPr>
            <p:ph type="pic" sz="quarter" idx="23"/>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rcRect t="3597" b="53132"/>
          <a:stretch>
            <a:fillRect/>
          </a:stretch>
        </p:blipFill>
        <p:spPr bwMode="auto">
          <a:xfrm>
            <a:off x="480195" y="1389035"/>
            <a:ext cx="5615804" cy="3129868"/>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pic>
      <p:sp>
        <p:nvSpPr>
          <p:cNvPr id="9" name="Rectangle 8">
            <a:extLst>
              <a:ext uri="{FF2B5EF4-FFF2-40B4-BE49-F238E27FC236}">
                <a16:creationId xmlns:a16="http://schemas.microsoft.com/office/drawing/2014/main" id="{71C399D8-5B59-640C-1473-7ECEE861F22D}"/>
              </a:ext>
            </a:extLst>
          </p:cNvPr>
          <p:cNvSpPr/>
          <p:nvPr/>
        </p:nvSpPr>
        <p:spPr>
          <a:xfrm>
            <a:off x="4840225" y="1658110"/>
            <a:ext cx="171793" cy="1228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Helvetica"/>
              <a:ea typeface="+mn-ea"/>
              <a:cs typeface="+mn-cs"/>
            </a:endParaRPr>
          </a:p>
        </p:txBody>
      </p:sp>
      <p:sp>
        <p:nvSpPr>
          <p:cNvPr id="2" name="TextBox 1">
            <a:extLst>
              <a:ext uri="{FF2B5EF4-FFF2-40B4-BE49-F238E27FC236}">
                <a16:creationId xmlns:a16="http://schemas.microsoft.com/office/drawing/2014/main" id="{A2A495B9-2E1B-C4E0-DDF8-18AB180D0EF3}"/>
              </a:ext>
            </a:extLst>
          </p:cNvPr>
          <p:cNvSpPr txBox="1"/>
          <p:nvPr/>
        </p:nvSpPr>
        <p:spPr>
          <a:xfrm>
            <a:off x="0" y="6238086"/>
            <a:ext cx="11389488" cy="553998"/>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Content courtesy of Jonathan Goldman, MD</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Socinski</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New Eng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2018. Reck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Lancet Respir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2019 and Nogami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J Thor Oncol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2022. Lu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Lancet Respir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2023.</a:t>
            </a:r>
          </a:p>
        </p:txBody>
      </p:sp>
    </p:spTree>
    <p:extLst>
      <p:ext uri="{BB962C8B-B14F-4D97-AF65-F5344CB8AC3E}">
        <p14:creationId xmlns:p14="http://schemas.microsoft.com/office/powerpoint/2010/main" val="27734754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E9662-A611-C7EB-5EA7-3C8B2C2FF857}"/>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3C01DA5-6E47-E1D5-E20E-F67818B24729}"/>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Zhang L et al. ASCO 2024;Abstract 8508.</a:t>
            </a:r>
          </a:p>
        </p:txBody>
      </p:sp>
      <p:sp>
        <p:nvSpPr>
          <p:cNvPr id="3" name="Title 1">
            <a:extLst>
              <a:ext uri="{FF2B5EF4-FFF2-40B4-BE49-F238E27FC236}">
                <a16:creationId xmlns:a16="http://schemas.microsoft.com/office/drawing/2014/main" id="{DE6396F2-213E-EF13-E364-761620FF9377}"/>
              </a:ext>
            </a:extLst>
          </p:cNvPr>
          <p:cNvSpPr>
            <a:spLocks noGrp="1"/>
          </p:cNvSpPr>
          <p:nvPr>
            <p:ph type="title"/>
          </p:nvPr>
        </p:nvSpPr>
        <p:spPr>
          <a:xfrm>
            <a:off x="0" y="560244"/>
            <a:ext cx="12191999" cy="454122"/>
          </a:xfrm>
        </p:spPr>
        <p:txBody>
          <a:bodyPr/>
          <a:lstStyle/>
          <a:p>
            <a:r>
              <a:rPr lang="en-US" sz="3600" dirty="0" err="1"/>
              <a:t>HARMONi</a:t>
            </a:r>
            <a:r>
              <a:rPr lang="en-US" sz="3600" dirty="0"/>
              <a:t>-A Chinese Phase III Study Design</a:t>
            </a:r>
          </a:p>
        </p:txBody>
      </p:sp>
      <p:pic>
        <p:nvPicPr>
          <p:cNvPr id="4" name="Picture 3">
            <a:extLst>
              <a:ext uri="{FF2B5EF4-FFF2-40B4-BE49-F238E27FC236}">
                <a16:creationId xmlns:a16="http://schemas.microsoft.com/office/drawing/2014/main" id="{AE48F67F-11A7-F0FD-874B-9341D145F4C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90314" y="1720954"/>
            <a:ext cx="11802909" cy="3416092"/>
          </a:xfrm>
          <a:prstGeom prst="rect">
            <a:avLst/>
          </a:prstGeom>
        </p:spPr>
      </p:pic>
      <p:sp>
        <p:nvSpPr>
          <p:cNvPr id="2" name="TextBox 1">
            <a:extLst>
              <a:ext uri="{FF2B5EF4-FFF2-40B4-BE49-F238E27FC236}">
                <a16:creationId xmlns:a16="http://schemas.microsoft.com/office/drawing/2014/main" id="{F584C5CB-6DF1-5B7C-6DE4-5F86D2CC6DEB}"/>
              </a:ext>
            </a:extLst>
          </p:cNvPr>
          <p:cNvSpPr txBox="1"/>
          <p:nvPr/>
        </p:nvSpPr>
        <p:spPr>
          <a:xfrm>
            <a:off x="535258" y="3406698"/>
            <a:ext cx="1851102" cy="276999"/>
          </a:xfrm>
          <a:prstGeom prst="rect">
            <a:avLst/>
          </a:prstGeom>
          <a:solidFill>
            <a:schemeClr val="bg1"/>
          </a:solid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ECOG PS 0 or 1</a:t>
            </a:r>
          </a:p>
        </p:txBody>
      </p:sp>
    </p:spTree>
    <p:extLst>
      <p:ext uri="{BB962C8B-B14F-4D97-AF65-F5344CB8AC3E}">
        <p14:creationId xmlns:p14="http://schemas.microsoft.com/office/powerpoint/2010/main" val="14309220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E3F72-4100-DEC4-B310-76410446F7F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7873520-0434-6C92-524B-6E53EA134893}"/>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Zhang L et al. ASCO 2024;Abstract 8508.</a:t>
            </a:r>
          </a:p>
        </p:txBody>
      </p:sp>
      <p:sp>
        <p:nvSpPr>
          <p:cNvPr id="3" name="Title 1">
            <a:extLst>
              <a:ext uri="{FF2B5EF4-FFF2-40B4-BE49-F238E27FC236}">
                <a16:creationId xmlns:a16="http://schemas.microsoft.com/office/drawing/2014/main" id="{9C88B000-29E9-3418-00D6-C47BF2F2F944}"/>
              </a:ext>
            </a:extLst>
          </p:cNvPr>
          <p:cNvSpPr>
            <a:spLocks noGrp="1"/>
          </p:cNvSpPr>
          <p:nvPr>
            <p:ph type="title"/>
          </p:nvPr>
        </p:nvSpPr>
        <p:spPr>
          <a:xfrm>
            <a:off x="0" y="420482"/>
            <a:ext cx="12192000" cy="454122"/>
          </a:xfrm>
        </p:spPr>
        <p:txBody>
          <a:bodyPr/>
          <a:lstStyle/>
          <a:p>
            <a:r>
              <a:rPr lang="en-US" sz="3600" dirty="0" err="1"/>
              <a:t>HARMONi</a:t>
            </a:r>
            <a:r>
              <a:rPr lang="en-US" sz="3600" dirty="0"/>
              <a:t>-A: Response Data</a:t>
            </a:r>
          </a:p>
        </p:txBody>
      </p:sp>
      <p:pic>
        <p:nvPicPr>
          <p:cNvPr id="4" name="Picture 3">
            <a:extLst>
              <a:ext uri="{FF2B5EF4-FFF2-40B4-BE49-F238E27FC236}">
                <a16:creationId xmlns:a16="http://schemas.microsoft.com/office/drawing/2014/main" id="{31C9097B-E71A-E5A6-B5B5-2B02FD11B8C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397147" y="1216259"/>
            <a:ext cx="11389243" cy="4778021"/>
          </a:xfrm>
          <a:prstGeom prst="rect">
            <a:avLst/>
          </a:prstGeom>
        </p:spPr>
      </p:pic>
      <p:sp>
        <p:nvSpPr>
          <p:cNvPr id="2" name="TextBox 1">
            <a:extLst>
              <a:ext uri="{FF2B5EF4-FFF2-40B4-BE49-F238E27FC236}">
                <a16:creationId xmlns:a16="http://schemas.microsoft.com/office/drawing/2014/main" id="{40A61A30-BA77-A898-03E0-B03579EC6ADA}"/>
              </a:ext>
            </a:extLst>
          </p:cNvPr>
          <p:cNvSpPr txBox="1"/>
          <p:nvPr/>
        </p:nvSpPr>
        <p:spPr>
          <a:xfrm>
            <a:off x="412855" y="6043447"/>
            <a:ext cx="7750643"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ORR = objective response rate; DCR = disease control rate; </a:t>
            </a:r>
            <a:r>
              <a:rPr kumimoji="0" lang="en-US" sz="1500" b="0" i="0" u="none" strike="noStrike" kern="1200" cap="none" spc="0" normalizeH="0" baseline="0" noProof="0" dirty="0" err="1">
                <a:ln>
                  <a:noFill/>
                </a:ln>
                <a:solidFill>
                  <a:srgbClr val="000000"/>
                </a:solidFill>
                <a:effectLst/>
                <a:uLnTx/>
                <a:uFillTx/>
                <a:latin typeface="Calibri"/>
                <a:ea typeface="+mn-ea"/>
                <a:cs typeface="+mn-cs"/>
              </a:rPr>
              <a:t>DoR</a:t>
            </a:r>
            <a:r>
              <a:rPr kumimoji="0" lang="en-US" sz="1500" b="0" i="0" u="none" strike="noStrike" kern="1200" cap="none" spc="0" normalizeH="0" baseline="0" noProof="0" dirty="0">
                <a:ln>
                  <a:noFill/>
                </a:ln>
                <a:solidFill>
                  <a:srgbClr val="000000"/>
                </a:solidFill>
                <a:effectLst/>
                <a:uLnTx/>
                <a:uFillTx/>
                <a:latin typeface="Calibri"/>
                <a:ea typeface="+mn-ea"/>
                <a:cs typeface="+mn-cs"/>
              </a:rPr>
              <a:t> = duration of response</a:t>
            </a:r>
          </a:p>
        </p:txBody>
      </p:sp>
    </p:spTree>
    <p:extLst>
      <p:ext uri="{BB962C8B-B14F-4D97-AF65-F5344CB8AC3E}">
        <p14:creationId xmlns:p14="http://schemas.microsoft.com/office/powerpoint/2010/main" val="36265308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0179C-0706-E090-48FB-8019FBF6AA7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9655644-C2E9-6191-10B2-ED85C512F78B}"/>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Zhang L et al. ASCO 2024;Abstract 8508.</a:t>
            </a:r>
          </a:p>
        </p:txBody>
      </p:sp>
      <p:sp>
        <p:nvSpPr>
          <p:cNvPr id="3" name="Title 1">
            <a:extLst>
              <a:ext uri="{FF2B5EF4-FFF2-40B4-BE49-F238E27FC236}">
                <a16:creationId xmlns:a16="http://schemas.microsoft.com/office/drawing/2014/main" id="{9BDDA242-2837-5ADE-0439-FC3A8C6E1D67}"/>
              </a:ext>
            </a:extLst>
          </p:cNvPr>
          <p:cNvSpPr>
            <a:spLocks noGrp="1"/>
          </p:cNvSpPr>
          <p:nvPr>
            <p:ph type="title"/>
          </p:nvPr>
        </p:nvSpPr>
        <p:spPr>
          <a:xfrm>
            <a:off x="0" y="230140"/>
            <a:ext cx="12191999" cy="454122"/>
          </a:xfrm>
        </p:spPr>
        <p:txBody>
          <a:bodyPr/>
          <a:lstStyle/>
          <a:p>
            <a:r>
              <a:rPr lang="en-US" sz="3600" dirty="0" err="1"/>
              <a:t>HARMONi</a:t>
            </a:r>
            <a:r>
              <a:rPr lang="en-US" sz="3600" dirty="0"/>
              <a:t>-A: PFS Outcomes</a:t>
            </a:r>
          </a:p>
        </p:txBody>
      </p:sp>
      <p:pic>
        <p:nvPicPr>
          <p:cNvPr id="4" name="Picture 3">
            <a:extLst>
              <a:ext uri="{FF2B5EF4-FFF2-40B4-BE49-F238E27FC236}">
                <a16:creationId xmlns:a16="http://schemas.microsoft.com/office/drawing/2014/main" id="{B6C6D4FD-EE71-6DEA-2DB8-B4E4328CF19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748447" y="764349"/>
            <a:ext cx="8686642" cy="5603400"/>
          </a:xfrm>
          <a:prstGeom prst="rect">
            <a:avLst/>
          </a:prstGeom>
        </p:spPr>
      </p:pic>
    </p:spTree>
    <p:extLst>
      <p:ext uri="{BB962C8B-B14F-4D97-AF65-F5344CB8AC3E}">
        <p14:creationId xmlns:p14="http://schemas.microsoft.com/office/powerpoint/2010/main" val="1839608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249FF-3C36-AA65-1ADC-7BAB064BC3E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E683392-831D-B53D-1AE4-F82B29C59FFD}"/>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Zhang L et al. SITC 2025;Abstract 1348.</a:t>
            </a:r>
          </a:p>
        </p:txBody>
      </p:sp>
      <p:sp>
        <p:nvSpPr>
          <p:cNvPr id="3" name="Title 1">
            <a:extLst>
              <a:ext uri="{FF2B5EF4-FFF2-40B4-BE49-F238E27FC236}">
                <a16:creationId xmlns:a16="http://schemas.microsoft.com/office/drawing/2014/main" id="{F9BA0E22-E71A-6495-D6F7-9F9102FA76F9}"/>
              </a:ext>
            </a:extLst>
          </p:cNvPr>
          <p:cNvSpPr>
            <a:spLocks noGrp="1"/>
          </p:cNvSpPr>
          <p:nvPr>
            <p:ph type="title"/>
          </p:nvPr>
        </p:nvSpPr>
        <p:spPr>
          <a:xfrm>
            <a:off x="-5784" y="310728"/>
            <a:ext cx="12197784" cy="454122"/>
          </a:xfrm>
        </p:spPr>
        <p:txBody>
          <a:bodyPr/>
          <a:lstStyle/>
          <a:p>
            <a:r>
              <a:rPr lang="en-US" sz="3600" dirty="0" err="1"/>
              <a:t>HARMONi</a:t>
            </a:r>
            <a:r>
              <a:rPr lang="en-US" sz="3600" dirty="0"/>
              <a:t>-A: Final OS Analysis</a:t>
            </a:r>
          </a:p>
        </p:txBody>
      </p:sp>
      <p:pic>
        <p:nvPicPr>
          <p:cNvPr id="2" name="Picture 1">
            <a:extLst>
              <a:ext uri="{FF2B5EF4-FFF2-40B4-BE49-F238E27FC236}">
                <a16:creationId xmlns:a16="http://schemas.microsoft.com/office/drawing/2014/main" id="{DCA2DF6C-274C-C5FF-09D6-38149217E51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343985" y="1049588"/>
            <a:ext cx="11495567" cy="4931158"/>
          </a:xfrm>
          <a:prstGeom prst="rect">
            <a:avLst/>
          </a:prstGeom>
        </p:spPr>
      </p:pic>
    </p:spTree>
    <p:extLst>
      <p:ext uri="{BB962C8B-B14F-4D97-AF65-F5344CB8AC3E}">
        <p14:creationId xmlns:p14="http://schemas.microsoft.com/office/powerpoint/2010/main" val="19284481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5BF8B-E12F-BF45-D447-F25B3EA1D404}"/>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5811FF8-4AB9-FC94-FF64-1369269FFD34}"/>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Goldman J et al. WCLC 2025;Abstract PL02.12.</a:t>
            </a:r>
          </a:p>
        </p:txBody>
      </p:sp>
      <p:sp>
        <p:nvSpPr>
          <p:cNvPr id="3" name="Title 1">
            <a:extLst>
              <a:ext uri="{FF2B5EF4-FFF2-40B4-BE49-F238E27FC236}">
                <a16:creationId xmlns:a16="http://schemas.microsoft.com/office/drawing/2014/main" id="{6A0B87B0-ED94-D3E8-A930-7C0A5C34AA9A}"/>
              </a:ext>
            </a:extLst>
          </p:cNvPr>
          <p:cNvSpPr>
            <a:spLocks noGrp="1"/>
          </p:cNvSpPr>
          <p:nvPr>
            <p:ph type="title"/>
          </p:nvPr>
        </p:nvSpPr>
        <p:spPr>
          <a:xfrm>
            <a:off x="-5785" y="420482"/>
            <a:ext cx="12197785" cy="454122"/>
          </a:xfrm>
        </p:spPr>
        <p:txBody>
          <a:bodyPr/>
          <a:lstStyle/>
          <a:p>
            <a:r>
              <a:rPr lang="en-US" sz="3600" dirty="0" err="1"/>
              <a:t>HARMONi</a:t>
            </a:r>
            <a:r>
              <a:rPr lang="en-US" sz="3600" dirty="0"/>
              <a:t> Study Design (Asia and Western Populations)</a:t>
            </a:r>
          </a:p>
        </p:txBody>
      </p:sp>
      <p:pic>
        <p:nvPicPr>
          <p:cNvPr id="5" name="Picture 4">
            <a:extLst>
              <a:ext uri="{FF2B5EF4-FFF2-40B4-BE49-F238E27FC236}">
                <a16:creationId xmlns:a16="http://schemas.microsoft.com/office/drawing/2014/main" id="{6ECE42D5-6869-A78C-007C-1EB7585A28E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87525" y="1077169"/>
            <a:ext cx="11208488" cy="4881794"/>
          </a:xfrm>
          <a:prstGeom prst="rect">
            <a:avLst/>
          </a:prstGeom>
        </p:spPr>
      </p:pic>
    </p:spTree>
    <p:extLst>
      <p:ext uri="{BB962C8B-B14F-4D97-AF65-F5344CB8AC3E}">
        <p14:creationId xmlns:p14="http://schemas.microsoft.com/office/powerpoint/2010/main" val="14538907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09593-873C-E95D-48F4-844B52AD4F4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DA0A9687-AC88-8ACF-D9FB-AF7A5E3DB2D7}"/>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Goldman J et al. WCLC 2025;Abstract PL02.12.</a:t>
            </a:r>
          </a:p>
        </p:txBody>
      </p:sp>
      <p:sp>
        <p:nvSpPr>
          <p:cNvPr id="3" name="Title 1">
            <a:extLst>
              <a:ext uri="{FF2B5EF4-FFF2-40B4-BE49-F238E27FC236}">
                <a16:creationId xmlns:a16="http://schemas.microsoft.com/office/drawing/2014/main" id="{FDCE2974-99C5-0F56-4DA8-6C5E2909DCDE}"/>
              </a:ext>
            </a:extLst>
          </p:cNvPr>
          <p:cNvSpPr>
            <a:spLocks noGrp="1"/>
          </p:cNvSpPr>
          <p:nvPr>
            <p:ph type="title"/>
          </p:nvPr>
        </p:nvSpPr>
        <p:spPr>
          <a:xfrm>
            <a:off x="912284" y="420482"/>
            <a:ext cx="10358967" cy="454122"/>
          </a:xfrm>
        </p:spPr>
        <p:txBody>
          <a:bodyPr/>
          <a:lstStyle/>
          <a:p>
            <a:r>
              <a:rPr lang="en-US" sz="3600" dirty="0" err="1"/>
              <a:t>HARMONi</a:t>
            </a:r>
            <a:r>
              <a:rPr lang="en-US" sz="3600" dirty="0"/>
              <a:t>: Response Data</a:t>
            </a:r>
          </a:p>
        </p:txBody>
      </p:sp>
      <p:pic>
        <p:nvPicPr>
          <p:cNvPr id="6" name="Picture 5">
            <a:extLst>
              <a:ext uri="{FF2B5EF4-FFF2-40B4-BE49-F238E27FC236}">
                <a16:creationId xmlns:a16="http://schemas.microsoft.com/office/drawing/2014/main" id="{D646569B-CCBC-7B06-FEF1-2D1B5CCB649C}"/>
              </a:ext>
            </a:extLst>
          </p:cNvPr>
          <p:cNvPicPr>
            <a:picLocks noChangeAspect="1"/>
          </p:cNvPicPr>
          <p:nvPr/>
        </p:nvPicPr>
        <p:blipFill>
          <a:blip r:embed="rId2"/>
          <a:stretch>
            <a:fillRect/>
          </a:stretch>
        </p:blipFill>
        <p:spPr>
          <a:xfrm>
            <a:off x="354618" y="1253503"/>
            <a:ext cx="11474302" cy="4350993"/>
          </a:xfrm>
          <a:prstGeom prst="rect">
            <a:avLst/>
          </a:prstGeom>
        </p:spPr>
      </p:pic>
      <p:sp>
        <p:nvSpPr>
          <p:cNvPr id="2" name="TextBox 1">
            <a:extLst>
              <a:ext uri="{FF2B5EF4-FFF2-40B4-BE49-F238E27FC236}">
                <a16:creationId xmlns:a16="http://schemas.microsoft.com/office/drawing/2014/main" id="{6D6BB5AE-5979-A605-31C5-96B4613764F9}"/>
              </a:ext>
            </a:extLst>
          </p:cNvPr>
          <p:cNvSpPr txBox="1"/>
          <p:nvPr/>
        </p:nvSpPr>
        <p:spPr>
          <a:xfrm>
            <a:off x="291670" y="5690907"/>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ORR = overall response rate</a:t>
            </a:r>
          </a:p>
        </p:txBody>
      </p:sp>
    </p:spTree>
    <p:extLst>
      <p:ext uri="{BB962C8B-B14F-4D97-AF65-F5344CB8AC3E}">
        <p14:creationId xmlns:p14="http://schemas.microsoft.com/office/powerpoint/2010/main" val="221771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B917C-3084-04AA-EB53-C57CD5C103D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A7D3191-FA90-BBA7-7F26-D8600B73E154}"/>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Goldman J et al. WCLC 2025;Abstract PL02.12.</a:t>
            </a:r>
          </a:p>
        </p:txBody>
      </p:sp>
      <p:sp>
        <p:nvSpPr>
          <p:cNvPr id="3" name="Title 1">
            <a:extLst>
              <a:ext uri="{FF2B5EF4-FFF2-40B4-BE49-F238E27FC236}">
                <a16:creationId xmlns:a16="http://schemas.microsoft.com/office/drawing/2014/main" id="{A9414E85-A984-482D-C257-8A8EDFAB823A}"/>
              </a:ext>
            </a:extLst>
          </p:cNvPr>
          <p:cNvSpPr>
            <a:spLocks noGrp="1"/>
          </p:cNvSpPr>
          <p:nvPr>
            <p:ph type="title"/>
          </p:nvPr>
        </p:nvSpPr>
        <p:spPr>
          <a:xfrm>
            <a:off x="912284" y="420482"/>
            <a:ext cx="10358967" cy="454122"/>
          </a:xfrm>
        </p:spPr>
        <p:txBody>
          <a:bodyPr/>
          <a:lstStyle/>
          <a:p>
            <a:r>
              <a:rPr lang="en-US" sz="3600" dirty="0" err="1"/>
              <a:t>HARMONi</a:t>
            </a:r>
            <a:r>
              <a:rPr lang="en-US" sz="3600" dirty="0"/>
              <a:t>: PFS Outcomes</a:t>
            </a:r>
          </a:p>
        </p:txBody>
      </p:sp>
      <p:pic>
        <p:nvPicPr>
          <p:cNvPr id="4" name="Picture 3">
            <a:extLst>
              <a:ext uri="{FF2B5EF4-FFF2-40B4-BE49-F238E27FC236}">
                <a16:creationId xmlns:a16="http://schemas.microsoft.com/office/drawing/2014/main" id="{731068C8-9852-0516-0764-8AAB6C8AB00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39678" y="1260731"/>
            <a:ext cx="11304182" cy="4578909"/>
          </a:xfrm>
          <a:prstGeom prst="rect">
            <a:avLst/>
          </a:prstGeom>
        </p:spPr>
      </p:pic>
    </p:spTree>
    <p:extLst>
      <p:ext uri="{BB962C8B-B14F-4D97-AF65-F5344CB8AC3E}">
        <p14:creationId xmlns:p14="http://schemas.microsoft.com/office/powerpoint/2010/main" val="35343297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54D72-345F-3617-5AF9-9E79CBF6CA10}"/>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1A5B24F7-E718-7D65-8C3A-4CF2A01F6D04}"/>
              </a:ext>
            </a:extLst>
          </p:cNvPr>
          <p:cNvSpPr>
            <a:spLocks noGrp="1"/>
          </p:cNvSpPr>
          <p:nvPr>
            <p:ph type="title"/>
          </p:nvPr>
        </p:nvSpPr>
        <p:spPr>
          <a:xfrm>
            <a:off x="0" y="335153"/>
            <a:ext cx="12192000" cy="454122"/>
          </a:xfrm>
        </p:spPr>
        <p:txBody>
          <a:bodyPr/>
          <a:lstStyle/>
          <a:p>
            <a:r>
              <a:rPr lang="en-US" sz="3600" dirty="0" err="1"/>
              <a:t>HARMONi</a:t>
            </a:r>
            <a:r>
              <a:rPr lang="en-US" sz="3600" dirty="0"/>
              <a:t>: PFS by Brain Metastases Status</a:t>
            </a:r>
          </a:p>
        </p:txBody>
      </p:sp>
      <p:pic>
        <p:nvPicPr>
          <p:cNvPr id="4" name="Picture 3">
            <a:extLst>
              <a:ext uri="{FF2B5EF4-FFF2-40B4-BE49-F238E27FC236}">
                <a16:creationId xmlns:a16="http://schemas.microsoft.com/office/drawing/2014/main" id="{39922FC4-ABCF-8E9E-B263-B77E2734087B}"/>
              </a:ext>
            </a:extLst>
          </p:cNvPr>
          <p:cNvPicPr>
            <a:picLocks noChangeAspect="1"/>
          </p:cNvPicPr>
          <p:nvPr/>
        </p:nvPicPr>
        <p:blipFill>
          <a:blip r:embed="rId2"/>
          <a:stretch>
            <a:fillRect/>
          </a:stretch>
        </p:blipFill>
        <p:spPr>
          <a:xfrm>
            <a:off x="238320" y="1046971"/>
            <a:ext cx="11706898" cy="4764057"/>
          </a:xfrm>
          <a:prstGeom prst="rect">
            <a:avLst/>
          </a:prstGeom>
        </p:spPr>
      </p:pic>
      <p:sp>
        <p:nvSpPr>
          <p:cNvPr id="2" name="TextBox 1">
            <a:extLst>
              <a:ext uri="{FF2B5EF4-FFF2-40B4-BE49-F238E27FC236}">
                <a16:creationId xmlns:a16="http://schemas.microsoft.com/office/drawing/2014/main" id="{9321EAE6-C65C-98A5-3D1D-A1F0C6E0BE6D}"/>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Goldman J et al. WCLC 2025;Abstract PL02.12.</a:t>
            </a:r>
          </a:p>
        </p:txBody>
      </p:sp>
    </p:spTree>
    <p:extLst>
      <p:ext uri="{BB962C8B-B14F-4D97-AF65-F5344CB8AC3E}">
        <p14:creationId xmlns:p14="http://schemas.microsoft.com/office/powerpoint/2010/main" val="15322452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6F8FE-2A6E-F5D3-2882-6E205F52751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1BCA673-3729-BC3A-916D-E6E3336DF788}"/>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Goldman J et al. WCLC 2025;Abstract PL02.12.</a:t>
            </a:r>
          </a:p>
        </p:txBody>
      </p:sp>
      <p:sp>
        <p:nvSpPr>
          <p:cNvPr id="3" name="Title 1">
            <a:extLst>
              <a:ext uri="{FF2B5EF4-FFF2-40B4-BE49-F238E27FC236}">
                <a16:creationId xmlns:a16="http://schemas.microsoft.com/office/drawing/2014/main" id="{BB3AB135-8CBC-8DAE-E597-D290EAD60C05}"/>
              </a:ext>
            </a:extLst>
          </p:cNvPr>
          <p:cNvSpPr>
            <a:spLocks noGrp="1"/>
          </p:cNvSpPr>
          <p:nvPr>
            <p:ph type="title"/>
          </p:nvPr>
        </p:nvSpPr>
        <p:spPr>
          <a:xfrm>
            <a:off x="912284" y="260223"/>
            <a:ext cx="10358967" cy="454122"/>
          </a:xfrm>
        </p:spPr>
        <p:txBody>
          <a:bodyPr/>
          <a:lstStyle/>
          <a:p>
            <a:r>
              <a:rPr lang="en-US" sz="3600" dirty="0" err="1"/>
              <a:t>HARMONi</a:t>
            </a:r>
            <a:r>
              <a:rPr lang="en-US" sz="3600" dirty="0"/>
              <a:t>: OS Outcomes</a:t>
            </a:r>
          </a:p>
        </p:txBody>
      </p:sp>
      <p:pic>
        <p:nvPicPr>
          <p:cNvPr id="5" name="Picture 4" descr="A graph of a disease&#10;&#10;Description automatically generated with medium confidence">
            <a:extLst>
              <a:ext uri="{FF2B5EF4-FFF2-40B4-BE49-F238E27FC236}">
                <a16:creationId xmlns:a16="http://schemas.microsoft.com/office/drawing/2014/main" id="{547B9CBC-E245-656C-BBE5-AA8B752E721A}"/>
              </a:ext>
            </a:extLst>
          </p:cNvPr>
          <p:cNvPicPr>
            <a:picLocks noChangeAspect="1"/>
          </p:cNvPicPr>
          <p:nvPr/>
        </p:nvPicPr>
        <p:blipFill>
          <a:blip r:embed="rId2"/>
          <a:stretch>
            <a:fillRect/>
          </a:stretch>
        </p:blipFill>
        <p:spPr>
          <a:xfrm>
            <a:off x="790768" y="935113"/>
            <a:ext cx="10851749" cy="5138928"/>
          </a:xfrm>
          <a:prstGeom prst="rect">
            <a:avLst/>
          </a:prstGeom>
        </p:spPr>
      </p:pic>
      <p:sp>
        <p:nvSpPr>
          <p:cNvPr id="6" name="TextBox 5">
            <a:extLst>
              <a:ext uri="{FF2B5EF4-FFF2-40B4-BE49-F238E27FC236}">
                <a16:creationId xmlns:a16="http://schemas.microsoft.com/office/drawing/2014/main" id="{996E0EB9-9F54-18E3-7DD2-D17AB1AB34AD}"/>
              </a:ext>
            </a:extLst>
          </p:cNvPr>
          <p:cNvSpPr txBox="1"/>
          <p:nvPr/>
        </p:nvSpPr>
        <p:spPr>
          <a:xfrm>
            <a:off x="790768" y="803245"/>
            <a:ext cx="10851749" cy="18466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0822445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120FD-8D89-2687-729B-2D4D5855BDB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C566054-B1F3-BCF9-07F1-26EAC05945EA}"/>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Goldman J et al. WCLC 2025;Abstract PL02.12.</a:t>
            </a:r>
          </a:p>
        </p:txBody>
      </p:sp>
      <p:sp>
        <p:nvSpPr>
          <p:cNvPr id="3" name="Title 1">
            <a:extLst>
              <a:ext uri="{FF2B5EF4-FFF2-40B4-BE49-F238E27FC236}">
                <a16:creationId xmlns:a16="http://schemas.microsoft.com/office/drawing/2014/main" id="{4D63D89B-453F-D79D-A784-9C363B6ABE82}"/>
              </a:ext>
            </a:extLst>
          </p:cNvPr>
          <p:cNvSpPr>
            <a:spLocks noGrp="1"/>
          </p:cNvSpPr>
          <p:nvPr>
            <p:ph type="title"/>
          </p:nvPr>
        </p:nvSpPr>
        <p:spPr>
          <a:xfrm>
            <a:off x="912284" y="260223"/>
            <a:ext cx="10358967" cy="454122"/>
          </a:xfrm>
        </p:spPr>
        <p:txBody>
          <a:bodyPr/>
          <a:lstStyle/>
          <a:p>
            <a:r>
              <a:rPr lang="en-US" sz="3600" dirty="0" err="1"/>
              <a:t>HARMONi</a:t>
            </a:r>
            <a:r>
              <a:rPr lang="en-US" sz="3600" dirty="0"/>
              <a:t>: OS Outcomes</a:t>
            </a:r>
          </a:p>
        </p:txBody>
      </p:sp>
      <p:pic>
        <p:nvPicPr>
          <p:cNvPr id="4" name="Picture 3">
            <a:extLst>
              <a:ext uri="{FF2B5EF4-FFF2-40B4-BE49-F238E27FC236}">
                <a16:creationId xmlns:a16="http://schemas.microsoft.com/office/drawing/2014/main" id="{05740E2B-9D8A-31DD-5BB2-4876D0DEF6AB}"/>
              </a:ext>
            </a:extLst>
          </p:cNvPr>
          <p:cNvPicPr>
            <a:picLocks noChangeAspect="1"/>
          </p:cNvPicPr>
          <p:nvPr/>
        </p:nvPicPr>
        <p:blipFill>
          <a:blip r:embed="rId2"/>
          <a:srcRect t="800"/>
          <a:stretch>
            <a:fillRect/>
          </a:stretch>
        </p:blipFill>
        <p:spPr>
          <a:xfrm>
            <a:off x="450308" y="880946"/>
            <a:ext cx="11282917" cy="5137518"/>
          </a:xfrm>
          <a:prstGeom prst="rect">
            <a:avLst/>
          </a:prstGeom>
        </p:spPr>
      </p:pic>
    </p:spTree>
    <p:extLst>
      <p:ext uri="{BB962C8B-B14F-4D97-AF65-F5344CB8AC3E}">
        <p14:creationId xmlns:p14="http://schemas.microsoft.com/office/powerpoint/2010/main" val="29235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DC967-FADA-CF00-C366-3CE5DCC0B9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CE62EA-2549-4472-8472-D3DCC769882C}"/>
              </a:ext>
            </a:extLst>
          </p:cNvPr>
          <p:cNvSpPr>
            <a:spLocks noGrp="1"/>
          </p:cNvSpPr>
          <p:nvPr>
            <p:ph type="title"/>
          </p:nvPr>
        </p:nvSpPr>
        <p:spPr>
          <a:xfrm>
            <a:off x="507042" y="358309"/>
            <a:ext cx="11260155" cy="1141412"/>
          </a:xfrm>
        </p:spPr>
        <p:txBody>
          <a:bodyPr/>
          <a:lstStyle/>
          <a:p>
            <a:pPr algn="l"/>
            <a:r>
              <a:rPr lang="en-US" dirty="0"/>
              <a:t>Ivonescimab with Chemotherapy Demonstrates Consistent, Favorable Overall Survival Results for Western and Asian Patients in an Updated Analysis from the Global Phase III </a:t>
            </a:r>
            <a:r>
              <a:rPr lang="en-US" dirty="0" err="1"/>
              <a:t>HARMONi</a:t>
            </a:r>
            <a:r>
              <a:rPr lang="en-US" dirty="0"/>
              <a:t> Study</a:t>
            </a:r>
            <a:br>
              <a:rPr lang="en-US" dirty="0"/>
            </a:br>
            <a:r>
              <a:rPr lang="en-US" sz="2400" dirty="0"/>
              <a:t>Press Release: July 22, 2026</a:t>
            </a:r>
          </a:p>
        </p:txBody>
      </p:sp>
      <p:sp>
        <p:nvSpPr>
          <p:cNvPr id="5" name="TextBox 4">
            <a:extLst>
              <a:ext uri="{FF2B5EF4-FFF2-40B4-BE49-F238E27FC236}">
                <a16:creationId xmlns:a16="http://schemas.microsoft.com/office/drawing/2014/main" id="{79F9DA61-5DCB-9936-CF55-FBA6CDF033F5}"/>
              </a:ext>
            </a:extLst>
          </p:cNvPr>
          <p:cNvSpPr txBox="1"/>
          <p:nvPr/>
        </p:nvSpPr>
        <p:spPr>
          <a:xfrm>
            <a:off x="122664" y="6279368"/>
            <a:ext cx="11251580"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smmttx.com</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/news/press-releases/news-details/2026/Ivonescimab-Plus-Chemotherapy-Shows-Consistent-Favorable-Overall-Survival-Results-in-Western-and-Asian-Patients-in-Updated-Analysis-from-Global-Phase-III-HARMONi-Study/</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default.aspx</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8" name="Picture 7">
            <a:extLst>
              <a:ext uri="{FF2B5EF4-FFF2-40B4-BE49-F238E27FC236}">
                <a16:creationId xmlns:a16="http://schemas.microsoft.com/office/drawing/2014/main" id="{E6AD07B4-5DBC-34A8-32CB-2C14FD54264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b="23636"/>
          <a:stretch>
            <a:fillRect/>
          </a:stretch>
        </p:blipFill>
        <p:spPr>
          <a:xfrm>
            <a:off x="380225" y="2970356"/>
            <a:ext cx="11513787" cy="2629135"/>
          </a:xfrm>
          <a:prstGeom prst="rect">
            <a:avLst/>
          </a:prstGeom>
        </p:spPr>
      </p:pic>
      <p:sp>
        <p:nvSpPr>
          <p:cNvPr id="9" name="Content Placeholder 2">
            <a:extLst>
              <a:ext uri="{FF2B5EF4-FFF2-40B4-BE49-F238E27FC236}">
                <a16:creationId xmlns:a16="http://schemas.microsoft.com/office/drawing/2014/main" id="{0ED0A91A-F94B-31BA-5FFB-8AC73D286266}"/>
              </a:ext>
            </a:extLst>
          </p:cNvPr>
          <p:cNvSpPr>
            <a:spLocks noGrp="1"/>
          </p:cNvSpPr>
          <p:nvPr>
            <p:ph idx="1"/>
          </p:nvPr>
        </p:nvSpPr>
        <p:spPr>
          <a:xfrm>
            <a:off x="424802" y="1814539"/>
            <a:ext cx="11342395" cy="1141412"/>
          </a:xfrm>
        </p:spPr>
        <p:txBody>
          <a:bodyPr/>
          <a:lstStyle/>
          <a:p>
            <a:pPr marL="99718" indent="0">
              <a:lnSpc>
                <a:spcPct val="100000"/>
              </a:lnSpc>
              <a:spcBef>
                <a:spcPts val="0"/>
              </a:spcBef>
              <a:spcAft>
                <a:spcPts val="0"/>
              </a:spcAft>
              <a:buNone/>
            </a:pPr>
            <a:r>
              <a:rPr lang="en-US" sz="1800" b="0" dirty="0">
                <a:latin typeface="Calibri" panose="020F0502020204030204" pitchFamily="34" charset="0"/>
                <a:cs typeface="Calibri" panose="020F0502020204030204" pitchFamily="34" charset="0"/>
              </a:rPr>
              <a:t>“[The manufacturer] announced results of an updated overall survival (OS) analysis from the global Phase III </a:t>
            </a:r>
            <a:r>
              <a:rPr lang="en-US" sz="1800" b="0" dirty="0" err="1">
                <a:latin typeface="Calibri" panose="020F0502020204030204" pitchFamily="34" charset="0"/>
                <a:cs typeface="Calibri" panose="020F0502020204030204" pitchFamily="34" charset="0"/>
              </a:rPr>
              <a:t>HARMONi</a:t>
            </a:r>
            <a:r>
              <a:rPr lang="en-US" sz="1800" b="0" dirty="0">
                <a:latin typeface="Calibri" panose="020F0502020204030204" pitchFamily="34" charset="0"/>
                <a:cs typeface="Calibri" panose="020F0502020204030204" pitchFamily="34" charset="0"/>
              </a:rPr>
              <a:t> clinical trial featuring ivonescimab. Ivonescimab plus platinum-doublet chemotherapy in this trial continues to show a positive OS trend and a consistent efficacy and safety profile in Asian and western patients when compared to chemotherapy alone.</a:t>
            </a:r>
          </a:p>
        </p:txBody>
      </p:sp>
      <p:sp>
        <p:nvSpPr>
          <p:cNvPr id="11" name="TextBox 10">
            <a:extLst>
              <a:ext uri="{FF2B5EF4-FFF2-40B4-BE49-F238E27FC236}">
                <a16:creationId xmlns:a16="http://schemas.microsoft.com/office/drawing/2014/main" id="{41AE5C12-0AEA-CE8F-871E-56768D886AD3}"/>
              </a:ext>
            </a:extLst>
          </p:cNvPr>
          <p:cNvSpPr txBox="1"/>
          <p:nvPr/>
        </p:nvSpPr>
        <p:spPr>
          <a:xfrm>
            <a:off x="339105" y="5602362"/>
            <a:ext cx="10380698" cy="61555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Calibri"/>
                <a:ea typeface="+mn-ea"/>
                <a:cs typeface="+mn-cs"/>
              </a:rPr>
              <a:t>*Note: Additional information, including median OS, confidence intervals for hazard ratios, etc., are intended to be presented at an upcoming medical conference”</a:t>
            </a:r>
          </a:p>
        </p:txBody>
      </p:sp>
    </p:spTree>
    <p:extLst>
      <p:ext uri="{BB962C8B-B14F-4D97-AF65-F5344CB8AC3E}">
        <p14:creationId xmlns:p14="http://schemas.microsoft.com/office/powerpoint/2010/main" val="39238590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4959F-EAC2-BE59-4F2E-1D9F4E6CC1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7521B9-5F5D-CD1B-629A-FF9841F848A7}"/>
              </a:ext>
            </a:extLst>
          </p:cNvPr>
          <p:cNvSpPr>
            <a:spLocks noGrp="1"/>
          </p:cNvSpPr>
          <p:nvPr>
            <p:ph type="title"/>
          </p:nvPr>
        </p:nvSpPr>
        <p:spPr>
          <a:xfrm>
            <a:off x="507042" y="607525"/>
            <a:ext cx="11260155" cy="1141412"/>
          </a:xfrm>
        </p:spPr>
        <p:txBody>
          <a:bodyPr/>
          <a:lstStyle/>
          <a:p>
            <a:pPr algn="l"/>
            <a:r>
              <a:rPr lang="en-US" dirty="0"/>
              <a:t>FDA Acceptance of Biologics License Application Seeking Approval for Ivonescimab in Combination with Chemotherapy in the Treatment of EGFR-Mutated NSCLC After Tyrosine Kinase Inhibitor Therapy</a:t>
            </a:r>
            <a:br>
              <a:rPr lang="en-US" dirty="0"/>
            </a:br>
            <a:r>
              <a:rPr lang="en-US" sz="2400" dirty="0"/>
              <a:t>Press Release: January 29, 2026</a:t>
            </a:r>
          </a:p>
        </p:txBody>
      </p:sp>
      <p:sp>
        <p:nvSpPr>
          <p:cNvPr id="3" name="Content Placeholder 2">
            <a:extLst>
              <a:ext uri="{FF2B5EF4-FFF2-40B4-BE49-F238E27FC236}">
                <a16:creationId xmlns:a16="http://schemas.microsoft.com/office/drawing/2014/main" id="{D93D064C-45CB-3A00-30A7-9396107E6CA3}"/>
              </a:ext>
            </a:extLst>
          </p:cNvPr>
          <p:cNvSpPr>
            <a:spLocks noGrp="1"/>
          </p:cNvSpPr>
          <p:nvPr>
            <p:ph idx="1"/>
          </p:nvPr>
        </p:nvSpPr>
        <p:spPr>
          <a:xfrm>
            <a:off x="424802" y="2232837"/>
            <a:ext cx="11342395" cy="3755668"/>
          </a:xfrm>
        </p:spPr>
        <p:txBody>
          <a:bodyPr/>
          <a:lstStyle/>
          <a:p>
            <a:pPr marL="99718" indent="0">
              <a:lnSpc>
                <a:spcPct val="100000"/>
              </a:lnSpc>
              <a:spcBef>
                <a:spcPts val="0"/>
              </a:spcBef>
              <a:spcAft>
                <a:spcPts val="0"/>
              </a:spcAft>
              <a:buNone/>
            </a:pPr>
            <a:r>
              <a:rPr lang="en-US" sz="2000" b="0" dirty="0">
                <a:latin typeface="Calibri" panose="020F0502020204030204" pitchFamily="34" charset="0"/>
                <a:cs typeface="Calibri" panose="020F0502020204030204" pitchFamily="34" charset="0"/>
              </a:rPr>
              <a:t>“The US Food &amp; Drug Administration (FDA) has accepted for filing a Biologics License Application (BLA) seeking approval for ivonescimab in combination with chemotherapy in patients with epidermal growth factor receptor (EGFR)-mutated locally advanced or metastatic non-squamous non-small cell lung cancer (NSCLC) post-tyrosine kinase inhibitor (TKI) therapy. </a:t>
            </a:r>
          </a:p>
          <a:p>
            <a:pPr marL="99718" indent="0">
              <a:lnSpc>
                <a:spcPct val="100000"/>
              </a:lnSpc>
              <a:spcBef>
                <a:spcPts val="0"/>
              </a:spcBef>
              <a:spcAft>
                <a:spcPts val="0"/>
              </a:spcAft>
              <a:buNone/>
            </a:pPr>
            <a:endParaRPr lang="en-US" sz="2000" b="0" dirty="0">
              <a:latin typeface="Calibri" panose="020F0502020204030204" pitchFamily="34" charset="0"/>
              <a:cs typeface="Calibri" panose="020F0502020204030204" pitchFamily="34" charset="0"/>
            </a:endParaRPr>
          </a:p>
          <a:p>
            <a:pPr marL="99718" indent="0">
              <a:lnSpc>
                <a:spcPct val="100000"/>
              </a:lnSpc>
              <a:spcBef>
                <a:spcPts val="0"/>
              </a:spcBef>
              <a:spcAft>
                <a:spcPts val="0"/>
              </a:spcAft>
              <a:buNone/>
            </a:pPr>
            <a:r>
              <a:rPr lang="en-US" sz="2000" b="0" dirty="0">
                <a:latin typeface="Calibri" panose="020F0502020204030204" pitchFamily="34" charset="0"/>
                <a:cs typeface="Calibri" panose="020F0502020204030204" pitchFamily="34" charset="0"/>
              </a:rPr>
              <a:t>The FDA provided a Prescription Drug User Fee Act (PDUFA) goal action date of </a:t>
            </a:r>
            <a:r>
              <a:rPr lang="en-US" sz="2000" u="sng" dirty="0">
                <a:latin typeface="Calibri" panose="020F0502020204030204" pitchFamily="34" charset="0"/>
                <a:cs typeface="Calibri" panose="020F0502020204030204" pitchFamily="34" charset="0"/>
              </a:rPr>
              <a:t>November 14, 2026</a:t>
            </a:r>
            <a:r>
              <a:rPr lang="en-US" sz="2000" b="0" dirty="0">
                <a:latin typeface="Calibri" panose="020F0502020204030204" pitchFamily="34" charset="0"/>
                <a:cs typeface="Calibri" panose="020F0502020204030204" pitchFamily="34" charset="0"/>
              </a:rPr>
              <a:t>.</a:t>
            </a:r>
          </a:p>
          <a:p>
            <a:pPr marL="99718" indent="0">
              <a:lnSpc>
                <a:spcPct val="100000"/>
              </a:lnSpc>
              <a:spcBef>
                <a:spcPts val="0"/>
              </a:spcBef>
              <a:spcAft>
                <a:spcPts val="0"/>
              </a:spcAft>
              <a:buNone/>
            </a:pPr>
            <a:endParaRPr lang="en-US" sz="2000" b="0" dirty="0">
              <a:latin typeface="Calibri" panose="020F0502020204030204" pitchFamily="34" charset="0"/>
              <a:cs typeface="Calibri" panose="020F0502020204030204" pitchFamily="34" charset="0"/>
            </a:endParaRPr>
          </a:p>
          <a:p>
            <a:pPr marL="99718" indent="0">
              <a:lnSpc>
                <a:spcPct val="100000"/>
              </a:lnSpc>
              <a:spcBef>
                <a:spcPts val="0"/>
              </a:spcBef>
              <a:spcAft>
                <a:spcPts val="0"/>
              </a:spcAft>
              <a:buNone/>
            </a:pPr>
            <a:r>
              <a:rPr lang="en-US" sz="2000" b="0" dirty="0">
                <a:latin typeface="Calibri" panose="020F0502020204030204" pitchFamily="34" charset="0"/>
                <a:cs typeface="Calibri" panose="020F0502020204030204" pitchFamily="34" charset="0"/>
              </a:rPr>
              <a:t>The BLA was submitted based on the overall results of the Phase III </a:t>
            </a:r>
            <a:r>
              <a:rPr lang="en-US" sz="2000" b="0" dirty="0" err="1">
                <a:latin typeface="Calibri" panose="020F0502020204030204" pitchFamily="34" charset="0"/>
                <a:cs typeface="Calibri" panose="020F0502020204030204" pitchFamily="34" charset="0"/>
              </a:rPr>
              <a:t>HARMONi</a:t>
            </a:r>
            <a:r>
              <a:rPr lang="en-US" sz="2000" b="0" dirty="0">
                <a:latin typeface="Calibri" panose="020F0502020204030204" pitchFamily="34" charset="0"/>
                <a:cs typeface="Calibri" panose="020F0502020204030204" pitchFamily="34" charset="0"/>
              </a:rPr>
              <a:t> trial, which evaluated ivonescimab plus platinum-doublet chemotherapy compared to placebo plus platinum-doublet chemotherapy in patients with EGFR-mutated, locally advanced or metastatic NSCLC who were previously treated with a 3rd generation EGFR TKI.”</a:t>
            </a:r>
          </a:p>
          <a:p>
            <a:pPr marL="99718" indent="0">
              <a:lnSpc>
                <a:spcPct val="100000"/>
              </a:lnSpc>
              <a:spcBef>
                <a:spcPts val="0"/>
              </a:spcBef>
              <a:spcAft>
                <a:spcPts val="0"/>
              </a:spcAft>
              <a:buNone/>
            </a:pPr>
            <a:endParaRPr lang="en-US" sz="2000" b="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27F43C5-3570-4144-04F6-444081D113DB}"/>
              </a:ext>
            </a:extLst>
          </p:cNvPr>
          <p:cNvSpPr txBox="1"/>
          <p:nvPr/>
        </p:nvSpPr>
        <p:spPr>
          <a:xfrm>
            <a:off x="0" y="6396335"/>
            <a:ext cx="1134239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smmttx.com</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/news/press-releases/news-details/2026/Summit-Therapeutics-Announces-U-S--FDA-Acceptance-of-Biologics-License-Application-BLA-Seeking-Approval-for-Ivonescimab-in-Combination-with-Chemotherapy-in-Treatment-of-Patients-with-EGFRm-NSCLC-Post-TKI-Therapy/</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default.aspx</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9663824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C2D74-CC20-3915-D1A2-7063F7B93F9D}"/>
            </a:ext>
          </a:extLst>
        </p:cNvPr>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12CCCFB9-0EB3-9C30-A9CF-CB22FE6762C9}"/>
              </a:ext>
            </a:extLst>
          </p:cNvPr>
          <p:cNvSpPr>
            <a:spLocks noGrp="1"/>
          </p:cNvSpPr>
          <p:nvPr>
            <p:ph idx="47"/>
          </p:nvPr>
        </p:nvSpPr>
        <p:spPr/>
        <p:txBody>
          <a:bodyPr/>
          <a:lstStyle/>
          <a:p>
            <a:r>
              <a:rPr lang="en-US" dirty="0"/>
              <a:t>Yes</a:t>
            </a:r>
          </a:p>
        </p:txBody>
      </p:sp>
      <p:sp>
        <p:nvSpPr>
          <p:cNvPr id="19" name="Content Placeholder 18">
            <a:extLst>
              <a:ext uri="{FF2B5EF4-FFF2-40B4-BE49-F238E27FC236}">
                <a16:creationId xmlns:a16="http://schemas.microsoft.com/office/drawing/2014/main" id="{12E95C2B-922D-9747-80FE-271125C7F345}"/>
              </a:ext>
            </a:extLst>
          </p:cNvPr>
          <p:cNvSpPr>
            <a:spLocks noGrp="1"/>
          </p:cNvSpPr>
          <p:nvPr>
            <p:ph idx="48"/>
          </p:nvPr>
        </p:nvSpPr>
        <p:spPr/>
        <p:txBody>
          <a:bodyPr/>
          <a:lstStyle/>
          <a:p>
            <a:r>
              <a:rPr lang="en-US" dirty="0"/>
              <a:t>Yes</a:t>
            </a:r>
          </a:p>
        </p:txBody>
      </p:sp>
      <p:sp>
        <p:nvSpPr>
          <p:cNvPr id="20" name="Content Placeholder 19">
            <a:extLst>
              <a:ext uri="{FF2B5EF4-FFF2-40B4-BE49-F238E27FC236}">
                <a16:creationId xmlns:a16="http://schemas.microsoft.com/office/drawing/2014/main" id="{0780EBD0-84E1-F388-5918-A8342613A41A}"/>
              </a:ext>
            </a:extLst>
          </p:cNvPr>
          <p:cNvSpPr>
            <a:spLocks noGrp="1"/>
          </p:cNvSpPr>
          <p:nvPr>
            <p:ph idx="49"/>
          </p:nvPr>
        </p:nvSpPr>
        <p:spPr/>
        <p:txBody>
          <a:bodyPr/>
          <a:lstStyle/>
          <a:p>
            <a:r>
              <a:rPr lang="en-US" dirty="0"/>
              <a:t>Yes</a:t>
            </a:r>
          </a:p>
        </p:txBody>
      </p:sp>
      <p:sp>
        <p:nvSpPr>
          <p:cNvPr id="21" name="Content Placeholder 20">
            <a:extLst>
              <a:ext uri="{FF2B5EF4-FFF2-40B4-BE49-F238E27FC236}">
                <a16:creationId xmlns:a16="http://schemas.microsoft.com/office/drawing/2014/main" id="{E82B7BD7-D28E-EAAC-0337-1AD7F9833D2A}"/>
              </a:ext>
            </a:extLst>
          </p:cNvPr>
          <p:cNvSpPr>
            <a:spLocks noGrp="1"/>
          </p:cNvSpPr>
          <p:nvPr>
            <p:ph idx="50"/>
          </p:nvPr>
        </p:nvSpPr>
        <p:spPr/>
        <p:txBody>
          <a:bodyPr/>
          <a:lstStyle/>
          <a:p>
            <a:r>
              <a:rPr lang="en-US" dirty="0"/>
              <a:t>I’m not sure</a:t>
            </a:r>
          </a:p>
        </p:txBody>
      </p:sp>
      <p:sp>
        <p:nvSpPr>
          <p:cNvPr id="22" name="Content Placeholder 21">
            <a:extLst>
              <a:ext uri="{FF2B5EF4-FFF2-40B4-BE49-F238E27FC236}">
                <a16:creationId xmlns:a16="http://schemas.microsoft.com/office/drawing/2014/main" id="{893DF21C-F55A-9A35-1EBD-3F50F0238BCA}"/>
              </a:ext>
            </a:extLst>
          </p:cNvPr>
          <p:cNvSpPr>
            <a:spLocks noGrp="1"/>
          </p:cNvSpPr>
          <p:nvPr>
            <p:ph idx="51"/>
          </p:nvPr>
        </p:nvSpPr>
        <p:spPr/>
        <p:txBody>
          <a:bodyPr/>
          <a:lstStyle/>
          <a:p>
            <a:r>
              <a:rPr lang="en-US" dirty="0"/>
              <a:t>No</a:t>
            </a:r>
          </a:p>
        </p:txBody>
      </p:sp>
      <p:sp>
        <p:nvSpPr>
          <p:cNvPr id="17" name="Title 16">
            <a:extLst>
              <a:ext uri="{FF2B5EF4-FFF2-40B4-BE49-F238E27FC236}">
                <a16:creationId xmlns:a16="http://schemas.microsoft.com/office/drawing/2014/main" id="{1F3FF857-3BD3-505D-F3E8-6A5FF431EFA5}"/>
              </a:ext>
            </a:extLst>
          </p:cNvPr>
          <p:cNvSpPr>
            <a:spLocks noGrp="1"/>
          </p:cNvSpPr>
          <p:nvPr>
            <p:ph type="title"/>
          </p:nvPr>
        </p:nvSpPr>
        <p:spPr/>
        <p:txBody>
          <a:bodyPr/>
          <a:lstStyle/>
          <a:p>
            <a:r>
              <a:rPr lang="en-US" dirty="0"/>
              <a:t>Do you believe VEGF inhibition yields enhanced antitumor activity in EGFR-mutant NSCLC relative to EGFR wild-type disease? </a:t>
            </a:r>
          </a:p>
        </p:txBody>
      </p:sp>
      <p:sp>
        <p:nvSpPr>
          <p:cNvPr id="23" name="Content Placeholder 22">
            <a:extLst>
              <a:ext uri="{FF2B5EF4-FFF2-40B4-BE49-F238E27FC236}">
                <a16:creationId xmlns:a16="http://schemas.microsoft.com/office/drawing/2014/main" id="{3CCC4123-A5BF-43C3-E930-80F94E626D3B}"/>
              </a:ext>
            </a:extLst>
          </p:cNvPr>
          <p:cNvSpPr>
            <a:spLocks noGrp="1"/>
          </p:cNvSpPr>
          <p:nvPr>
            <p:ph idx="52"/>
          </p:nvPr>
        </p:nvSpPr>
        <p:spPr/>
        <p:txBody>
          <a:bodyPr/>
          <a:lstStyle/>
          <a:p>
            <a:r>
              <a:rPr lang="en-US" dirty="0"/>
              <a:t>Yes</a:t>
            </a:r>
          </a:p>
        </p:txBody>
      </p:sp>
      <p:sp>
        <p:nvSpPr>
          <p:cNvPr id="2" name="Content Placeholder 1">
            <a:extLst>
              <a:ext uri="{FF2B5EF4-FFF2-40B4-BE49-F238E27FC236}">
                <a16:creationId xmlns:a16="http://schemas.microsoft.com/office/drawing/2014/main" id="{0BD08F32-B400-F086-E845-E2D326445742}"/>
              </a:ext>
            </a:extLst>
          </p:cNvPr>
          <p:cNvSpPr>
            <a:spLocks noGrp="1"/>
          </p:cNvSpPr>
          <p:nvPr>
            <p:ph idx="53"/>
          </p:nvPr>
        </p:nvSpPr>
        <p:spPr/>
        <p:txBody>
          <a:bodyPr/>
          <a:lstStyle/>
          <a:p>
            <a:r>
              <a:rPr lang="en-US" dirty="0"/>
              <a:t>Yes</a:t>
            </a:r>
          </a:p>
        </p:txBody>
      </p:sp>
    </p:spTree>
    <p:extLst>
      <p:ext uri="{BB962C8B-B14F-4D97-AF65-F5344CB8AC3E}">
        <p14:creationId xmlns:p14="http://schemas.microsoft.com/office/powerpoint/2010/main" val="9805170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C4B7F-DD3F-6270-CE25-8AA8D528FF40}"/>
            </a:ext>
          </a:extLst>
        </p:cNvPr>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52DFDE5B-815A-8662-9A8A-D1CBE300F4FB}"/>
              </a:ext>
            </a:extLst>
          </p:cNvPr>
          <p:cNvSpPr>
            <a:spLocks noGrp="1"/>
          </p:cNvSpPr>
          <p:nvPr>
            <p:ph idx="47"/>
          </p:nvPr>
        </p:nvSpPr>
        <p:spPr/>
        <p:txBody>
          <a:bodyPr/>
          <a:lstStyle/>
          <a:p>
            <a:r>
              <a:rPr lang="en-US" dirty="0"/>
              <a:t>Yes, for select patients for whom chemotherapy makes sense </a:t>
            </a:r>
          </a:p>
        </p:txBody>
      </p:sp>
      <p:sp>
        <p:nvSpPr>
          <p:cNvPr id="19" name="Content Placeholder 18">
            <a:extLst>
              <a:ext uri="{FF2B5EF4-FFF2-40B4-BE49-F238E27FC236}">
                <a16:creationId xmlns:a16="http://schemas.microsoft.com/office/drawing/2014/main" id="{0455B457-E5A4-D580-9465-D352DA816A7C}"/>
              </a:ext>
            </a:extLst>
          </p:cNvPr>
          <p:cNvSpPr>
            <a:spLocks noGrp="1"/>
          </p:cNvSpPr>
          <p:nvPr>
            <p:ph idx="48"/>
          </p:nvPr>
        </p:nvSpPr>
        <p:spPr/>
        <p:txBody>
          <a:bodyPr/>
          <a:lstStyle/>
          <a:p>
            <a:r>
              <a:rPr lang="en-US" dirty="0"/>
              <a:t>Yes</a:t>
            </a:r>
          </a:p>
        </p:txBody>
      </p:sp>
      <p:sp>
        <p:nvSpPr>
          <p:cNvPr id="20" name="Content Placeholder 19">
            <a:extLst>
              <a:ext uri="{FF2B5EF4-FFF2-40B4-BE49-F238E27FC236}">
                <a16:creationId xmlns:a16="http://schemas.microsoft.com/office/drawing/2014/main" id="{BC4EC5D9-A5FC-DD7B-BB31-5B90D6771819}"/>
              </a:ext>
            </a:extLst>
          </p:cNvPr>
          <p:cNvSpPr>
            <a:spLocks noGrp="1"/>
          </p:cNvSpPr>
          <p:nvPr>
            <p:ph idx="49"/>
          </p:nvPr>
        </p:nvSpPr>
        <p:spPr/>
        <p:txBody>
          <a:bodyPr/>
          <a:lstStyle/>
          <a:p>
            <a:r>
              <a:rPr lang="en-US" dirty="0"/>
              <a:t>I’m not sure</a:t>
            </a:r>
          </a:p>
        </p:txBody>
      </p:sp>
      <p:sp>
        <p:nvSpPr>
          <p:cNvPr id="21" name="Content Placeholder 20">
            <a:extLst>
              <a:ext uri="{FF2B5EF4-FFF2-40B4-BE49-F238E27FC236}">
                <a16:creationId xmlns:a16="http://schemas.microsoft.com/office/drawing/2014/main" id="{A86A39CE-B386-0E97-F7C3-CE6F14E766C0}"/>
              </a:ext>
            </a:extLst>
          </p:cNvPr>
          <p:cNvSpPr>
            <a:spLocks noGrp="1"/>
          </p:cNvSpPr>
          <p:nvPr>
            <p:ph idx="50"/>
          </p:nvPr>
        </p:nvSpPr>
        <p:spPr/>
        <p:txBody>
          <a:bodyPr/>
          <a:lstStyle/>
          <a:p>
            <a:r>
              <a:rPr lang="en-US" dirty="0"/>
              <a:t>Yes</a:t>
            </a:r>
          </a:p>
        </p:txBody>
      </p:sp>
      <p:sp>
        <p:nvSpPr>
          <p:cNvPr id="22" name="Content Placeholder 21">
            <a:extLst>
              <a:ext uri="{FF2B5EF4-FFF2-40B4-BE49-F238E27FC236}">
                <a16:creationId xmlns:a16="http://schemas.microsoft.com/office/drawing/2014/main" id="{02E84C33-E47B-A52A-3574-D6C6E3B3FD5B}"/>
              </a:ext>
            </a:extLst>
          </p:cNvPr>
          <p:cNvSpPr>
            <a:spLocks noGrp="1"/>
          </p:cNvSpPr>
          <p:nvPr>
            <p:ph idx="51"/>
          </p:nvPr>
        </p:nvSpPr>
        <p:spPr/>
        <p:txBody>
          <a:bodyPr/>
          <a:lstStyle/>
          <a:p>
            <a:r>
              <a:rPr lang="en-US" dirty="0"/>
              <a:t>Yes</a:t>
            </a:r>
          </a:p>
        </p:txBody>
      </p:sp>
      <p:sp>
        <p:nvSpPr>
          <p:cNvPr id="17" name="Title 16">
            <a:extLst>
              <a:ext uri="{FF2B5EF4-FFF2-40B4-BE49-F238E27FC236}">
                <a16:creationId xmlns:a16="http://schemas.microsoft.com/office/drawing/2014/main" id="{C5F479C1-89FA-CA44-0CA4-E1F813678205}"/>
              </a:ext>
            </a:extLst>
          </p:cNvPr>
          <p:cNvSpPr>
            <a:spLocks noGrp="1"/>
          </p:cNvSpPr>
          <p:nvPr>
            <p:ph type="title"/>
          </p:nvPr>
        </p:nvSpPr>
        <p:spPr/>
        <p:txBody>
          <a:bodyPr/>
          <a:lstStyle/>
          <a:p>
            <a:r>
              <a:rPr lang="en-US" dirty="0"/>
              <a:t>Do you believe the risk-benefit ratio with ivonescimab/chemotherapy in previously treated EGFR-mutated NSCLC supports its clinical use? </a:t>
            </a:r>
          </a:p>
        </p:txBody>
      </p:sp>
      <p:sp>
        <p:nvSpPr>
          <p:cNvPr id="23" name="Content Placeholder 22">
            <a:extLst>
              <a:ext uri="{FF2B5EF4-FFF2-40B4-BE49-F238E27FC236}">
                <a16:creationId xmlns:a16="http://schemas.microsoft.com/office/drawing/2014/main" id="{F5289EC7-A54D-10D5-1D87-A07DD90F9838}"/>
              </a:ext>
            </a:extLst>
          </p:cNvPr>
          <p:cNvSpPr>
            <a:spLocks noGrp="1"/>
          </p:cNvSpPr>
          <p:nvPr>
            <p:ph idx="52"/>
          </p:nvPr>
        </p:nvSpPr>
        <p:spPr/>
        <p:txBody>
          <a:bodyPr/>
          <a:lstStyle/>
          <a:p>
            <a:r>
              <a:rPr lang="en-US" dirty="0"/>
              <a:t>I’m not sure</a:t>
            </a:r>
          </a:p>
        </p:txBody>
      </p:sp>
      <p:sp>
        <p:nvSpPr>
          <p:cNvPr id="2" name="Content Placeholder 1">
            <a:extLst>
              <a:ext uri="{FF2B5EF4-FFF2-40B4-BE49-F238E27FC236}">
                <a16:creationId xmlns:a16="http://schemas.microsoft.com/office/drawing/2014/main" id="{9F454D0A-C649-D2F1-DF8A-29B72B796A6A}"/>
              </a:ext>
            </a:extLst>
          </p:cNvPr>
          <p:cNvSpPr>
            <a:spLocks noGrp="1"/>
          </p:cNvSpPr>
          <p:nvPr>
            <p:ph idx="53"/>
          </p:nvPr>
        </p:nvSpPr>
        <p:spPr/>
        <p:txBody>
          <a:bodyPr/>
          <a:lstStyle/>
          <a:p>
            <a:r>
              <a:rPr lang="en-US" dirty="0"/>
              <a:t>Yes</a:t>
            </a:r>
          </a:p>
        </p:txBody>
      </p:sp>
    </p:spTree>
    <p:extLst>
      <p:ext uri="{BB962C8B-B14F-4D97-AF65-F5344CB8AC3E}">
        <p14:creationId xmlns:p14="http://schemas.microsoft.com/office/powerpoint/2010/main" val="37353367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79200-38AB-17BE-215A-E70E7349EAA7}"/>
            </a:ext>
          </a:extLst>
        </p:cNvPr>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E3D03391-FB90-4656-0492-FEB6DB432142}"/>
              </a:ext>
            </a:extLst>
          </p:cNvPr>
          <p:cNvSpPr>
            <a:spLocks noGrp="1"/>
          </p:cNvSpPr>
          <p:nvPr>
            <p:ph idx="47"/>
          </p:nvPr>
        </p:nvSpPr>
        <p:spPr/>
        <p:txBody>
          <a:bodyPr/>
          <a:lstStyle/>
          <a:p>
            <a:r>
              <a:rPr lang="en-US" dirty="0"/>
              <a:t>No</a:t>
            </a:r>
          </a:p>
        </p:txBody>
      </p:sp>
      <p:sp>
        <p:nvSpPr>
          <p:cNvPr id="19" name="Content Placeholder 18">
            <a:extLst>
              <a:ext uri="{FF2B5EF4-FFF2-40B4-BE49-F238E27FC236}">
                <a16:creationId xmlns:a16="http://schemas.microsoft.com/office/drawing/2014/main" id="{6489629E-E27F-E02D-E8DC-6004B0107B15}"/>
              </a:ext>
            </a:extLst>
          </p:cNvPr>
          <p:cNvSpPr>
            <a:spLocks noGrp="1"/>
          </p:cNvSpPr>
          <p:nvPr>
            <p:ph idx="48"/>
          </p:nvPr>
        </p:nvSpPr>
        <p:spPr/>
        <p:txBody>
          <a:bodyPr/>
          <a:lstStyle/>
          <a:p>
            <a:r>
              <a:rPr lang="en-US" dirty="0"/>
              <a:t>Yes</a:t>
            </a:r>
          </a:p>
        </p:txBody>
      </p:sp>
      <p:sp>
        <p:nvSpPr>
          <p:cNvPr id="20" name="Content Placeholder 19">
            <a:extLst>
              <a:ext uri="{FF2B5EF4-FFF2-40B4-BE49-F238E27FC236}">
                <a16:creationId xmlns:a16="http://schemas.microsoft.com/office/drawing/2014/main" id="{1EEA7A6D-1D53-F48C-342E-A3EFC6EA8B96}"/>
              </a:ext>
            </a:extLst>
          </p:cNvPr>
          <p:cNvSpPr>
            <a:spLocks noGrp="1"/>
          </p:cNvSpPr>
          <p:nvPr>
            <p:ph idx="49"/>
          </p:nvPr>
        </p:nvSpPr>
        <p:spPr/>
        <p:txBody>
          <a:bodyPr/>
          <a:lstStyle/>
          <a:p>
            <a:r>
              <a:rPr lang="en-US" dirty="0"/>
              <a:t>I’m not sure</a:t>
            </a:r>
          </a:p>
        </p:txBody>
      </p:sp>
      <p:sp>
        <p:nvSpPr>
          <p:cNvPr id="21" name="Content Placeholder 20">
            <a:extLst>
              <a:ext uri="{FF2B5EF4-FFF2-40B4-BE49-F238E27FC236}">
                <a16:creationId xmlns:a16="http://schemas.microsoft.com/office/drawing/2014/main" id="{F5284E90-64BE-E391-1BD7-9B5C2469977D}"/>
              </a:ext>
            </a:extLst>
          </p:cNvPr>
          <p:cNvSpPr>
            <a:spLocks noGrp="1"/>
          </p:cNvSpPr>
          <p:nvPr>
            <p:ph idx="50"/>
          </p:nvPr>
        </p:nvSpPr>
        <p:spPr/>
        <p:txBody>
          <a:bodyPr/>
          <a:lstStyle/>
          <a:p>
            <a:r>
              <a:rPr lang="en-US" dirty="0"/>
              <a:t>Yes</a:t>
            </a:r>
          </a:p>
        </p:txBody>
      </p:sp>
      <p:sp>
        <p:nvSpPr>
          <p:cNvPr id="22" name="Content Placeholder 21">
            <a:extLst>
              <a:ext uri="{FF2B5EF4-FFF2-40B4-BE49-F238E27FC236}">
                <a16:creationId xmlns:a16="http://schemas.microsoft.com/office/drawing/2014/main" id="{2AB40515-83E9-8CEF-E17E-A86E13E8E230}"/>
              </a:ext>
            </a:extLst>
          </p:cNvPr>
          <p:cNvSpPr>
            <a:spLocks noGrp="1"/>
          </p:cNvSpPr>
          <p:nvPr>
            <p:ph idx="51"/>
          </p:nvPr>
        </p:nvSpPr>
        <p:spPr/>
        <p:txBody>
          <a:bodyPr/>
          <a:lstStyle/>
          <a:p>
            <a:r>
              <a:rPr lang="en-US" dirty="0"/>
              <a:t>Yes</a:t>
            </a:r>
          </a:p>
        </p:txBody>
      </p:sp>
      <p:sp>
        <p:nvSpPr>
          <p:cNvPr id="17" name="Title 16">
            <a:extLst>
              <a:ext uri="{FF2B5EF4-FFF2-40B4-BE49-F238E27FC236}">
                <a16:creationId xmlns:a16="http://schemas.microsoft.com/office/drawing/2014/main" id="{B100A9CF-1948-2A1B-4637-2B939513A798}"/>
              </a:ext>
            </a:extLst>
          </p:cNvPr>
          <p:cNvSpPr>
            <a:spLocks noGrp="1"/>
          </p:cNvSpPr>
          <p:nvPr>
            <p:ph type="title"/>
          </p:nvPr>
        </p:nvSpPr>
        <p:spPr/>
        <p:txBody>
          <a:bodyPr/>
          <a:lstStyle/>
          <a:p>
            <a:r>
              <a:rPr lang="en-US" dirty="0"/>
              <a:t>Would you like to be able to access ivonescimab/chemotherapy today for your patients with previously treated EGFR-mutated NSCLC? </a:t>
            </a:r>
          </a:p>
        </p:txBody>
      </p:sp>
      <p:sp>
        <p:nvSpPr>
          <p:cNvPr id="23" name="Content Placeholder 22">
            <a:extLst>
              <a:ext uri="{FF2B5EF4-FFF2-40B4-BE49-F238E27FC236}">
                <a16:creationId xmlns:a16="http://schemas.microsoft.com/office/drawing/2014/main" id="{872EE18C-8878-A42E-B889-BA3DD8BFAF5D}"/>
              </a:ext>
            </a:extLst>
          </p:cNvPr>
          <p:cNvSpPr>
            <a:spLocks noGrp="1"/>
          </p:cNvSpPr>
          <p:nvPr>
            <p:ph idx="52"/>
          </p:nvPr>
        </p:nvSpPr>
        <p:spPr/>
        <p:txBody>
          <a:bodyPr/>
          <a:lstStyle/>
          <a:p>
            <a:r>
              <a:rPr lang="en-US" dirty="0"/>
              <a:t>Yes</a:t>
            </a:r>
          </a:p>
        </p:txBody>
      </p:sp>
      <p:sp>
        <p:nvSpPr>
          <p:cNvPr id="2" name="Content Placeholder 1">
            <a:extLst>
              <a:ext uri="{FF2B5EF4-FFF2-40B4-BE49-F238E27FC236}">
                <a16:creationId xmlns:a16="http://schemas.microsoft.com/office/drawing/2014/main" id="{9B213A1D-9479-2076-5BE6-87470164BB16}"/>
              </a:ext>
            </a:extLst>
          </p:cNvPr>
          <p:cNvSpPr>
            <a:spLocks noGrp="1"/>
          </p:cNvSpPr>
          <p:nvPr>
            <p:ph idx="53"/>
          </p:nvPr>
        </p:nvSpPr>
        <p:spPr/>
        <p:txBody>
          <a:bodyPr/>
          <a:lstStyle/>
          <a:p>
            <a:r>
              <a:rPr lang="en-US" dirty="0"/>
              <a:t>Yes</a:t>
            </a:r>
          </a:p>
        </p:txBody>
      </p:sp>
    </p:spTree>
    <p:extLst>
      <p:ext uri="{BB962C8B-B14F-4D97-AF65-F5344CB8AC3E}">
        <p14:creationId xmlns:p14="http://schemas.microsoft.com/office/powerpoint/2010/main" val="26440627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70A12-1635-419E-4C49-D0570176746A}"/>
            </a:ext>
          </a:extLst>
        </p:cNvPr>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1A7BDD55-BFF3-8E07-2C69-969A0A98470B}"/>
              </a:ext>
            </a:extLst>
          </p:cNvPr>
          <p:cNvSpPr>
            <a:spLocks noGrp="1"/>
          </p:cNvSpPr>
          <p:nvPr>
            <p:ph idx="47"/>
          </p:nvPr>
        </p:nvSpPr>
        <p:spPr/>
        <p:txBody>
          <a:bodyPr/>
          <a:lstStyle/>
          <a:p>
            <a:r>
              <a:rPr lang="en-US" dirty="0"/>
              <a:t>Third line or later</a:t>
            </a:r>
          </a:p>
        </p:txBody>
      </p:sp>
      <p:sp>
        <p:nvSpPr>
          <p:cNvPr id="19" name="Content Placeholder 18">
            <a:extLst>
              <a:ext uri="{FF2B5EF4-FFF2-40B4-BE49-F238E27FC236}">
                <a16:creationId xmlns:a16="http://schemas.microsoft.com/office/drawing/2014/main" id="{E006B3C7-689F-0F1C-4B1A-C35477A3DF37}"/>
              </a:ext>
            </a:extLst>
          </p:cNvPr>
          <p:cNvSpPr>
            <a:spLocks noGrp="1"/>
          </p:cNvSpPr>
          <p:nvPr>
            <p:ph idx="48"/>
          </p:nvPr>
        </p:nvSpPr>
        <p:spPr/>
        <p:txBody>
          <a:bodyPr/>
          <a:lstStyle/>
          <a:p>
            <a:r>
              <a:rPr lang="en-US" dirty="0"/>
              <a:t>Second line and beyond, but most likely in third line</a:t>
            </a:r>
          </a:p>
        </p:txBody>
      </p:sp>
      <p:sp>
        <p:nvSpPr>
          <p:cNvPr id="20" name="Content Placeholder 19">
            <a:extLst>
              <a:ext uri="{FF2B5EF4-FFF2-40B4-BE49-F238E27FC236}">
                <a16:creationId xmlns:a16="http://schemas.microsoft.com/office/drawing/2014/main" id="{309761DF-CB95-A5E5-9E64-7790C77FED60}"/>
              </a:ext>
            </a:extLst>
          </p:cNvPr>
          <p:cNvSpPr>
            <a:spLocks noGrp="1"/>
          </p:cNvSpPr>
          <p:nvPr>
            <p:ph idx="49"/>
          </p:nvPr>
        </p:nvSpPr>
        <p:spPr/>
        <p:txBody>
          <a:bodyPr/>
          <a:lstStyle/>
          <a:p>
            <a:r>
              <a:rPr lang="en-US" dirty="0"/>
              <a:t>Probably around fourth line </a:t>
            </a:r>
          </a:p>
        </p:txBody>
      </p:sp>
      <p:sp>
        <p:nvSpPr>
          <p:cNvPr id="21" name="Content Placeholder 20">
            <a:extLst>
              <a:ext uri="{FF2B5EF4-FFF2-40B4-BE49-F238E27FC236}">
                <a16:creationId xmlns:a16="http://schemas.microsoft.com/office/drawing/2014/main" id="{0361622F-D6FA-4157-C128-3FC4C5A4DE9B}"/>
              </a:ext>
            </a:extLst>
          </p:cNvPr>
          <p:cNvSpPr>
            <a:spLocks noGrp="1"/>
          </p:cNvSpPr>
          <p:nvPr>
            <p:ph idx="50"/>
          </p:nvPr>
        </p:nvSpPr>
        <p:spPr/>
        <p:txBody>
          <a:bodyPr/>
          <a:lstStyle/>
          <a:p>
            <a:r>
              <a:rPr lang="en-US"/>
              <a:t>Second-line </a:t>
            </a:r>
            <a:r>
              <a:rPr lang="en-US" dirty="0"/>
              <a:t>setting</a:t>
            </a:r>
          </a:p>
        </p:txBody>
      </p:sp>
      <p:sp>
        <p:nvSpPr>
          <p:cNvPr id="22" name="Content Placeholder 21">
            <a:extLst>
              <a:ext uri="{FF2B5EF4-FFF2-40B4-BE49-F238E27FC236}">
                <a16:creationId xmlns:a16="http://schemas.microsoft.com/office/drawing/2014/main" id="{86A8C75A-379D-D8BD-3373-EBA2ADFB16C7}"/>
              </a:ext>
            </a:extLst>
          </p:cNvPr>
          <p:cNvSpPr>
            <a:spLocks noGrp="1"/>
          </p:cNvSpPr>
          <p:nvPr>
            <p:ph idx="51"/>
          </p:nvPr>
        </p:nvSpPr>
        <p:spPr/>
        <p:txBody>
          <a:bodyPr/>
          <a:lstStyle/>
          <a:p>
            <a:r>
              <a:rPr lang="en-US" sz="2100" dirty="0"/>
              <a:t>Second-line platinum doublet competing with COMPEL and MARIPOSA-2</a:t>
            </a:r>
          </a:p>
        </p:txBody>
      </p:sp>
      <p:sp>
        <p:nvSpPr>
          <p:cNvPr id="17" name="Title 16">
            <a:extLst>
              <a:ext uri="{FF2B5EF4-FFF2-40B4-BE49-F238E27FC236}">
                <a16:creationId xmlns:a16="http://schemas.microsoft.com/office/drawing/2014/main" id="{8666F869-A7C0-96C6-F2E2-31806CEA9E81}"/>
              </a:ext>
            </a:extLst>
          </p:cNvPr>
          <p:cNvSpPr>
            <a:spLocks noGrp="1"/>
          </p:cNvSpPr>
          <p:nvPr>
            <p:ph type="title"/>
          </p:nvPr>
        </p:nvSpPr>
        <p:spPr/>
        <p:txBody>
          <a:bodyPr/>
          <a:lstStyle/>
          <a:p>
            <a:r>
              <a:rPr lang="en-US" dirty="0"/>
              <a:t>In what line of therapy do you envision ivonescimab/chemotherapy will be employed for patients with EGFR-mutated NSCLC? </a:t>
            </a:r>
          </a:p>
        </p:txBody>
      </p:sp>
      <p:sp>
        <p:nvSpPr>
          <p:cNvPr id="23" name="Content Placeholder 22">
            <a:extLst>
              <a:ext uri="{FF2B5EF4-FFF2-40B4-BE49-F238E27FC236}">
                <a16:creationId xmlns:a16="http://schemas.microsoft.com/office/drawing/2014/main" id="{0210692C-AA62-8EB7-0D1F-541125432152}"/>
              </a:ext>
            </a:extLst>
          </p:cNvPr>
          <p:cNvSpPr>
            <a:spLocks noGrp="1"/>
          </p:cNvSpPr>
          <p:nvPr>
            <p:ph idx="52"/>
          </p:nvPr>
        </p:nvSpPr>
        <p:spPr/>
        <p:txBody>
          <a:bodyPr/>
          <a:lstStyle/>
          <a:p>
            <a:r>
              <a:rPr lang="en-US" sz="2200" dirty="0"/>
              <a:t>Possibly in second line for patients with a smoking history, </a:t>
            </a:r>
            <a:br>
              <a:rPr lang="en-US" sz="2200" dirty="0"/>
            </a:br>
            <a:r>
              <a:rPr lang="en-US" sz="2200" dirty="0"/>
              <a:t>higher PD-L1 status and limited benefit from EGFR TKIs  </a:t>
            </a:r>
          </a:p>
        </p:txBody>
      </p:sp>
      <p:sp>
        <p:nvSpPr>
          <p:cNvPr id="2" name="Content Placeholder 1">
            <a:extLst>
              <a:ext uri="{FF2B5EF4-FFF2-40B4-BE49-F238E27FC236}">
                <a16:creationId xmlns:a16="http://schemas.microsoft.com/office/drawing/2014/main" id="{7F3AF5FA-BB87-1C24-20C9-E8146C83B3D3}"/>
              </a:ext>
            </a:extLst>
          </p:cNvPr>
          <p:cNvSpPr>
            <a:spLocks noGrp="1"/>
          </p:cNvSpPr>
          <p:nvPr>
            <p:ph idx="53"/>
          </p:nvPr>
        </p:nvSpPr>
        <p:spPr/>
        <p:txBody>
          <a:bodyPr/>
          <a:lstStyle/>
          <a:p>
            <a:r>
              <a:rPr lang="en-US" dirty="0"/>
              <a:t>Second to third line, before </a:t>
            </a:r>
            <a:r>
              <a:rPr lang="en-US"/>
              <a:t>datopotamab deruxtecan</a:t>
            </a:r>
            <a:endParaRPr lang="en-US" dirty="0"/>
          </a:p>
        </p:txBody>
      </p:sp>
    </p:spTree>
    <p:extLst>
      <p:ext uri="{BB962C8B-B14F-4D97-AF65-F5344CB8AC3E}">
        <p14:creationId xmlns:p14="http://schemas.microsoft.com/office/powerpoint/2010/main" val="685497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D5286-6141-8D38-9919-46EB7E69AD7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6832830-177C-1EAA-1219-5C1880302954}"/>
              </a:ext>
            </a:extLst>
          </p:cNvPr>
          <p:cNvSpPr/>
          <p:nvPr/>
        </p:nvSpPr>
        <p:spPr bwMode="auto">
          <a:xfrm>
            <a:off x="740128" y="3219734"/>
            <a:ext cx="10828480" cy="899900"/>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cs typeface="+mn-cs"/>
            </a:endParaRPr>
          </a:p>
        </p:txBody>
      </p:sp>
      <p:sp>
        <p:nvSpPr>
          <p:cNvPr id="2" name="Title 1">
            <a:extLst>
              <a:ext uri="{FF2B5EF4-FFF2-40B4-BE49-F238E27FC236}">
                <a16:creationId xmlns:a16="http://schemas.microsoft.com/office/drawing/2014/main" id="{1A9BCB0D-80B5-E070-2DB7-979FF16D9532}"/>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8CA73BF9-E384-42FA-7AD5-3E2B93CC7699}"/>
              </a:ext>
            </a:extLst>
          </p:cNvPr>
          <p:cNvSpPr>
            <a:spLocks noGrp="1"/>
          </p:cNvSpPr>
          <p:nvPr>
            <p:ph idx="1"/>
          </p:nvPr>
        </p:nvSpPr>
        <p:spPr>
          <a:xfrm>
            <a:off x="767407" y="1416053"/>
            <a:ext cx="10569287" cy="4799013"/>
          </a:xfrm>
        </p:spPr>
        <p:txBody>
          <a:bodyPr/>
          <a:lstStyle/>
          <a:p>
            <a:pPr marL="98425" indent="0">
              <a:lnSpc>
                <a:spcPct val="100000"/>
              </a:lnSpc>
              <a:spcBef>
                <a:spcPts val="2800"/>
              </a:spcBef>
              <a:spcAft>
                <a:spcPts val="0"/>
              </a:spcAft>
              <a:buNone/>
            </a:pPr>
            <a:r>
              <a:rPr lang="en-US" sz="2500" dirty="0">
                <a:solidFill>
                  <a:srgbClr val="0432FF"/>
                </a:solidFill>
              </a:rPr>
              <a:t>Module 1:</a:t>
            </a:r>
            <a:r>
              <a:rPr lang="en-US" sz="2500" dirty="0">
                <a:solidFill>
                  <a:schemeClr val="tx1"/>
                </a:solidFill>
              </a:rPr>
              <a:t> Ivonescimab for Previously Untreated Metastatic Non-Small Cell Lung Cancer (mNSCLC)</a:t>
            </a:r>
          </a:p>
          <a:p>
            <a:pPr marL="98425" indent="0">
              <a:lnSpc>
                <a:spcPct val="100000"/>
              </a:lnSpc>
              <a:spcBef>
                <a:spcPts val="2800"/>
              </a:spcBef>
              <a:spcAft>
                <a:spcPts val="0"/>
              </a:spcAft>
              <a:buNone/>
            </a:pPr>
            <a:r>
              <a:rPr lang="en-US" sz="2500" dirty="0">
                <a:solidFill>
                  <a:srgbClr val="0432FF"/>
                </a:solidFill>
              </a:rPr>
              <a:t>Module 2: </a:t>
            </a:r>
            <a:r>
              <a:rPr lang="en-US" sz="2500" dirty="0">
                <a:solidFill>
                  <a:schemeClr val="tx1"/>
                </a:solidFill>
              </a:rPr>
              <a:t>Ivonescimab for Relapsed/Refractory EGFR-Mutated mNSCLC</a:t>
            </a:r>
          </a:p>
          <a:p>
            <a:pPr marL="98425" indent="0">
              <a:lnSpc>
                <a:spcPct val="100000"/>
              </a:lnSpc>
              <a:spcBef>
                <a:spcPts val="2800"/>
              </a:spcBef>
              <a:spcAft>
                <a:spcPts val="0"/>
              </a:spcAft>
              <a:buNone/>
            </a:pPr>
            <a:r>
              <a:rPr lang="en-US" sz="2500" dirty="0">
                <a:solidFill>
                  <a:schemeClr val="bg1"/>
                </a:solidFill>
              </a:rPr>
              <a:t>Module 3: Other Novel PD-1/PD-L1 x VEGF Bispecific Antibodies Under Investigation</a:t>
            </a:r>
          </a:p>
        </p:txBody>
      </p:sp>
    </p:spTree>
    <p:extLst>
      <p:ext uri="{BB962C8B-B14F-4D97-AF65-F5344CB8AC3E}">
        <p14:creationId xmlns:p14="http://schemas.microsoft.com/office/powerpoint/2010/main" val="37878873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430F6-DEB5-D78D-D941-1F8758973A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69F7E-FF0C-F9AF-9BDA-A8A98ED0FC68}"/>
              </a:ext>
            </a:extLst>
          </p:cNvPr>
          <p:cNvSpPr>
            <a:spLocks noGrp="1"/>
          </p:cNvSpPr>
          <p:nvPr>
            <p:ph type="title"/>
          </p:nvPr>
        </p:nvSpPr>
        <p:spPr>
          <a:xfrm>
            <a:off x="-7125" y="431275"/>
            <a:ext cx="12197785" cy="454122"/>
          </a:xfrm>
        </p:spPr>
        <p:txBody>
          <a:bodyPr/>
          <a:lstStyle/>
          <a:p>
            <a:r>
              <a:rPr lang="en-US" sz="3600" dirty="0" err="1"/>
              <a:t>Pumitamig</a:t>
            </a:r>
            <a:r>
              <a:rPr lang="en-US" sz="3600" dirty="0"/>
              <a:t> Mechanism of Action</a:t>
            </a:r>
          </a:p>
        </p:txBody>
      </p:sp>
      <p:sp>
        <p:nvSpPr>
          <p:cNvPr id="8" name="TextBox 7">
            <a:extLst>
              <a:ext uri="{FF2B5EF4-FFF2-40B4-BE49-F238E27FC236}">
                <a16:creationId xmlns:a16="http://schemas.microsoft.com/office/drawing/2014/main" id="{2A3093CF-87F4-A8D5-332E-B04CFD4E7C00}"/>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Peters S et al. ASCO 2026;Abstract 8513.</a:t>
            </a:r>
          </a:p>
        </p:txBody>
      </p:sp>
      <p:pic>
        <p:nvPicPr>
          <p:cNvPr id="3" name="Picture 2">
            <a:extLst>
              <a:ext uri="{FF2B5EF4-FFF2-40B4-BE49-F238E27FC236}">
                <a16:creationId xmlns:a16="http://schemas.microsoft.com/office/drawing/2014/main" id="{CAB472A2-D5CB-8863-6C8C-E550D8C482F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l="537"/>
          <a:stretch>
            <a:fillRect/>
          </a:stretch>
        </p:blipFill>
        <p:spPr>
          <a:xfrm>
            <a:off x="1109852" y="1092469"/>
            <a:ext cx="9963829" cy="4926433"/>
          </a:xfrm>
          <a:prstGeom prst="rect">
            <a:avLst/>
          </a:prstGeom>
        </p:spPr>
      </p:pic>
    </p:spTree>
    <p:extLst>
      <p:ext uri="{BB962C8B-B14F-4D97-AF65-F5344CB8AC3E}">
        <p14:creationId xmlns:p14="http://schemas.microsoft.com/office/powerpoint/2010/main" val="9446856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97DF7-CE4B-6486-F5D1-1460F759F46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B4136DA-0BAA-F424-4018-37AB7E192B1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652616" y="928916"/>
            <a:ext cx="10878305" cy="4449324"/>
          </a:xfrm>
          <a:prstGeom prst="rect">
            <a:avLst/>
          </a:prstGeom>
        </p:spPr>
      </p:pic>
      <p:sp>
        <p:nvSpPr>
          <p:cNvPr id="3" name="TextBox 2">
            <a:extLst>
              <a:ext uri="{FF2B5EF4-FFF2-40B4-BE49-F238E27FC236}">
                <a16:creationId xmlns:a16="http://schemas.microsoft.com/office/drawing/2014/main" id="{964CAF75-3B08-E918-42A0-FE3AFA96371C}"/>
              </a:ext>
            </a:extLst>
          </p:cNvPr>
          <p:cNvSpPr txBox="1"/>
          <p:nvPr/>
        </p:nvSpPr>
        <p:spPr>
          <a:xfrm>
            <a:off x="5238521" y="1110428"/>
            <a:ext cx="6114360"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Abstract 8513</a:t>
            </a:r>
          </a:p>
        </p:txBody>
      </p:sp>
    </p:spTree>
    <p:extLst>
      <p:ext uri="{BB962C8B-B14F-4D97-AF65-F5344CB8AC3E}">
        <p14:creationId xmlns:p14="http://schemas.microsoft.com/office/powerpoint/2010/main" val="33846009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29443-77DE-F27C-6234-0DA778A023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93490A-946D-BAA4-32BF-F21A9C1D01F1}"/>
              </a:ext>
            </a:extLst>
          </p:cNvPr>
          <p:cNvSpPr>
            <a:spLocks noGrp="1"/>
          </p:cNvSpPr>
          <p:nvPr>
            <p:ph type="title"/>
          </p:nvPr>
        </p:nvSpPr>
        <p:spPr>
          <a:xfrm>
            <a:off x="-5785" y="435367"/>
            <a:ext cx="12197785" cy="454122"/>
          </a:xfrm>
        </p:spPr>
        <p:txBody>
          <a:bodyPr/>
          <a:lstStyle/>
          <a:p>
            <a:r>
              <a:rPr lang="en-US" sz="3600" dirty="0"/>
              <a:t>ROSETTA Lung-02: Response Data</a:t>
            </a:r>
          </a:p>
        </p:txBody>
      </p:sp>
      <p:sp>
        <p:nvSpPr>
          <p:cNvPr id="8" name="TextBox 7">
            <a:extLst>
              <a:ext uri="{FF2B5EF4-FFF2-40B4-BE49-F238E27FC236}">
                <a16:creationId xmlns:a16="http://schemas.microsoft.com/office/drawing/2014/main" id="{B9CD1C87-775D-322D-B5C7-620B77EE0C1A}"/>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Peters S et al. ASCO 2026;Abstract 8513.</a:t>
            </a:r>
          </a:p>
        </p:txBody>
      </p:sp>
      <p:pic>
        <p:nvPicPr>
          <p:cNvPr id="4" name="Picture 3">
            <a:extLst>
              <a:ext uri="{FF2B5EF4-FFF2-40B4-BE49-F238E27FC236}">
                <a16:creationId xmlns:a16="http://schemas.microsoft.com/office/drawing/2014/main" id="{1856E738-9BAA-E8F8-0A63-E45DF00FD14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94581" y="1606784"/>
            <a:ext cx="11594375" cy="4063072"/>
          </a:xfrm>
          <a:prstGeom prst="rect">
            <a:avLst/>
          </a:prstGeom>
        </p:spPr>
      </p:pic>
    </p:spTree>
    <p:extLst>
      <p:ext uri="{BB962C8B-B14F-4D97-AF65-F5344CB8AC3E}">
        <p14:creationId xmlns:p14="http://schemas.microsoft.com/office/powerpoint/2010/main" val="3148292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A6CDC-F6FA-8613-029A-D2A7B710AD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D51011-E8FF-49BF-DFF9-AA05454E7552}"/>
              </a:ext>
            </a:extLst>
          </p:cNvPr>
          <p:cNvSpPr>
            <a:spLocks noGrp="1"/>
          </p:cNvSpPr>
          <p:nvPr>
            <p:ph type="title"/>
          </p:nvPr>
        </p:nvSpPr>
        <p:spPr>
          <a:xfrm>
            <a:off x="912285" y="435367"/>
            <a:ext cx="10358967" cy="454122"/>
          </a:xfrm>
        </p:spPr>
        <p:txBody>
          <a:bodyPr/>
          <a:lstStyle/>
          <a:p>
            <a:r>
              <a:rPr lang="en-US" sz="3600" dirty="0"/>
              <a:t>ROSETTA Lung-02: Safety Summary</a:t>
            </a:r>
          </a:p>
        </p:txBody>
      </p:sp>
      <p:sp>
        <p:nvSpPr>
          <p:cNvPr id="8" name="TextBox 7">
            <a:extLst>
              <a:ext uri="{FF2B5EF4-FFF2-40B4-BE49-F238E27FC236}">
                <a16:creationId xmlns:a16="http://schemas.microsoft.com/office/drawing/2014/main" id="{D69EB7AB-8228-4A09-B349-CBD5184B17DD}"/>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Peters S et al. ASCO 2026;Abstract 8513.</a:t>
            </a:r>
          </a:p>
        </p:txBody>
      </p:sp>
      <p:pic>
        <p:nvPicPr>
          <p:cNvPr id="3" name="Picture 2">
            <a:extLst>
              <a:ext uri="{FF2B5EF4-FFF2-40B4-BE49-F238E27FC236}">
                <a16:creationId xmlns:a16="http://schemas.microsoft.com/office/drawing/2014/main" id="{077D51EF-E90B-AD82-49C9-D11C3463573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40057" y="1183457"/>
            <a:ext cx="11703424" cy="4491086"/>
          </a:xfrm>
          <a:prstGeom prst="rect">
            <a:avLst/>
          </a:prstGeom>
        </p:spPr>
      </p:pic>
    </p:spTree>
    <p:extLst>
      <p:ext uri="{BB962C8B-B14F-4D97-AF65-F5344CB8AC3E}">
        <p14:creationId xmlns:p14="http://schemas.microsoft.com/office/powerpoint/2010/main" val="19394266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ED11B-8F8A-4F11-056A-80668496C14A}"/>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5CE5F9E-014E-27F3-5034-5EDDA2FCF704}"/>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Wu L et al. ASCO 2026;Abstract 8514.</a:t>
            </a:r>
          </a:p>
        </p:txBody>
      </p:sp>
      <p:sp>
        <p:nvSpPr>
          <p:cNvPr id="3" name="Title 1">
            <a:extLst>
              <a:ext uri="{FF2B5EF4-FFF2-40B4-BE49-F238E27FC236}">
                <a16:creationId xmlns:a16="http://schemas.microsoft.com/office/drawing/2014/main" id="{7E627F9C-D66C-87CB-21A5-1D737B508A0B}"/>
              </a:ext>
            </a:extLst>
          </p:cNvPr>
          <p:cNvSpPr>
            <a:spLocks noGrp="1"/>
          </p:cNvSpPr>
          <p:nvPr>
            <p:ph type="title"/>
          </p:nvPr>
        </p:nvSpPr>
        <p:spPr>
          <a:xfrm>
            <a:off x="912284" y="505546"/>
            <a:ext cx="10358967" cy="454122"/>
          </a:xfrm>
        </p:spPr>
        <p:txBody>
          <a:bodyPr/>
          <a:lstStyle/>
          <a:p>
            <a:r>
              <a:rPr lang="en-US" sz="3600" dirty="0"/>
              <a:t>SSGJ-707 (PF-08634404) Mechanism of Action</a:t>
            </a:r>
          </a:p>
        </p:txBody>
      </p:sp>
      <p:pic>
        <p:nvPicPr>
          <p:cNvPr id="7" name="Picture 6">
            <a:extLst>
              <a:ext uri="{FF2B5EF4-FFF2-40B4-BE49-F238E27FC236}">
                <a16:creationId xmlns:a16="http://schemas.microsoft.com/office/drawing/2014/main" id="{B78CDA7D-5D89-54C1-883C-FECB99F801E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83293" y="1361762"/>
            <a:ext cx="11216951" cy="4553116"/>
          </a:xfrm>
          <a:prstGeom prst="rect">
            <a:avLst/>
          </a:prstGeom>
        </p:spPr>
      </p:pic>
    </p:spTree>
    <p:extLst>
      <p:ext uri="{BB962C8B-B14F-4D97-AF65-F5344CB8AC3E}">
        <p14:creationId xmlns:p14="http://schemas.microsoft.com/office/powerpoint/2010/main" val="4126311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46B01-1C50-F87C-4018-E69476D339B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8F5B766-F1B2-C727-97DF-FE211FB5BAF7}"/>
              </a:ext>
            </a:extLst>
          </p:cNvPr>
          <p:cNvPicPr>
            <a:picLocks noChangeAspect="1"/>
          </p:cNvPicPr>
          <p:nvPr/>
        </p:nvPicPr>
        <p:blipFill>
          <a:blip r:embed="rId2"/>
          <a:stretch>
            <a:fillRect/>
          </a:stretch>
        </p:blipFill>
        <p:spPr>
          <a:xfrm>
            <a:off x="361995" y="1061198"/>
            <a:ext cx="11459548" cy="4206794"/>
          </a:xfrm>
          <a:prstGeom prst="rect">
            <a:avLst/>
          </a:prstGeom>
        </p:spPr>
      </p:pic>
    </p:spTree>
    <p:extLst>
      <p:ext uri="{BB962C8B-B14F-4D97-AF65-F5344CB8AC3E}">
        <p14:creationId xmlns:p14="http://schemas.microsoft.com/office/powerpoint/2010/main" val="5424084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37508-BDBC-9BA7-F766-130B3E5A25D9}"/>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F4F895F-9A0F-2D59-7DF3-399C37D1BB4B}"/>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Wu L et al. ASCO 2026;Abstract 8514.</a:t>
            </a:r>
          </a:p>
        </p:txBody>
      </p:sp>
      <p:sp>
        <p:nvSpPr>
          <p:cNvPr id="3" name="Title 1">
            <a:extLst>
              <a:ext uri="{FF2B5EF4-FFF2-40B4-BE49-F238E27FC236}">
                <a16:creationId xmlns:a16="http://schemas.microsoft.com/office/drawing/2014/main" id="{5D34DCE4-D0B6-06C5-17D3-F37EA818518F}"/>
              </a:ext>
            </a:extLst>
          </p:cNvPr>
          <p:cNvSpPr>
            <a:spLocks noGrp="1"/>
          </p:cNvSpPr>
          <p:nvPr>
            <p:ph type="title"/>
          </p:nvPr>
        </p:nvSpPr>
        <p:spPr>
          <a:xfrm>
            <a:off x="912284" y="505546"/>
            <a:ext cx="10358967" cy="454122"/>
          </a:xfrm>
        </p:spPr>
        <p:txBody>
          <a:bodyPr/>
          <a:lstStyle/>
          <a:p>
            <a:pPr algn="l"/>
            <a:r>
              <a:rPr lang="en-US" sz="3200" dirty="0"/>
              <a:t>A Phase II Study of SSGJ-707 (PF-08634404) Monotherapy</a:t>
            </a:r>
            <a:br>
              <a:rPr lang="en-US" sz="3200" dirty="0"/>
            </a:br>
            <a:r>
              <a:rPr lang="en-US" sz="3200" dirty="0"/>
              <a:t>for PD-L1-Positive mNSCLC – Response Data</a:t>
            </a:r>
          </a:p>
        </p:txBody>
      </p:sp>
      <p:pic>
        <p:nvPicPr>
          <p:cNvPr id="2" name="Picture 1">
            <a:extLst>
              <a:ext uri="{FF2B5EF4-FFF2-40B4-BE49-F238E27FC236}">
                <a16:creationId xmlns:a16="http://schemas.microsoft.com/office/drawing/2014/main" id="{1CCF436F-B38A-9B14-A75E-DB2CB9566DA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57865" y="1692080"/>
            <a:ext cx="11467808" cy="4125730"/>
          </a:xfrm>
          <a:prstGeom prst="rect">
            <a:avLst/>
          </a:prstGeom>
        </p:spPr>
      </p:pic>
    </p:spTree>
    <p:extLst>
      <p:ext uri="{BB962C8B-B14F-4D97-AF65-F5344CB8AC3E}">
        <p14:creationId xmlns:p14="http://schemas.microsoft.com/office/powerpoint/2010/main" val="25908591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183E5-94A0-1C94-DC6B-DD5F142FE64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22E13C8-E298-CDB4-1AA0-75F65A6DB4C4}"/>
              </a:ext>
            </a:extLst>
          </p:cNvPr>
          <p:cNvSpPr txBox="1"/>
          <p:nvPr/>
        </p:nvSpPr>
        <p:spPr>
          <a:xfrm>
            <a:off x="-5785" y="6550223"/>
            <a:ext cx="6097554"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Wu L et al. ASCO 2026;Abstract 8514.</a:t>
            </a:r>
          </a:p>
        </p:txBody>
      </p:sp>
      <p:sp>
        <p:nvSpPr>
          <p:cNvPr id="3" name="Title 1">
            <a:extLst>
              <a:ext uri="{FF2B5EF4-FFF2-40B4-BE49-F238E27FC236}">
                <a16:creationId xmlns:a16="http://schemas.microsoft.com/office/drawing/2014/main" id="{49A8A177-B0B7-4FFA-95BC-04B09F68CFC0}"/>
              </a:ext>
            </a:extLst>
          </p:cNvPr>
          <p:cNvSpPr>
            <a:spLocks noGrp="1"/>
          </p:cNvSpPr>
          <p:nvPr>
            <p:ph type="title"/>
          </p:nvPr>
        </p:nvSpPr>
        <p:spPr>
          <a:xfrm>
            <a:off x="912284" y="412236"/>
            <a:ext cx="10358967" cy="454122"/>
          </a:xfrm>
        </p:spPr>
        <p:txBody>
          <a:bodyPr/>
          <a:lstStyle/>
          <a:p>
            <a:pPr algn="l"/>
            <a:r>
              <a:rPr lang="en-US" sz="3200" dirty="0"/>
              <a:t>A Phase II Study of SSGJ-707 (PF-08634404) Monotherapy</a:t>
            </a:r>
            <a:br>
              <a:rPr lang="en-US" sz="3200" dirty="0"/>
            </a:br>
            <a:r>
              <a:rPr lang="en-US" sz="3200" dirty="0"/>
              <a:t>for PD-L1-Positive mNSCLC – Safety Summary</a:t>
            </a:r>
          </a:p>
        </p:txBody>
      </p:sp>
      <p:pic>
        <p:nvPicPr>
          <p:cNvPr id="2" name="Picture 1">
            <a:extLst>
              <a:ext uri="{FF2B5EF4-FFF2-40B4-BE49-F238E27FC236}">
                <a16:creationId xmlns:a16="http://schemas.microsoft.com/office/drawing/2014/main" id="{269D575E-2833-1B9C-D694-A06730E1109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28920" y="1178659"/>
            <a:ext cx="11125697" cy="4868664"/>
          </a:xfrm>
          <a:prstGeom prst="rect">
            <a:avLst/>
          </a:prstGeom>
        </p:spPr>
      </p:pic>
    </p:spTree>
    <p:extLst>
      <p:ext uri="{BB962C8B-B14F-4D97-AF65-F5344CB8AC3E}">
        <p14:creationId xmlns:p14="http://schemas.microsoft.com/office/powerpoint/2010/main" val="20889919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56A8A-5104-CAA0-5611-8C32C9A00183}"/>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812740B0-D708-5287-1222-5582E9637A60}"/>
              </a:ext>
            </a:extLst>
          </p:cNvPr>
          <p:cNvSpPr>
            <a:spLocks noGrp="1" noChangeArrowheads="1"/>
          </p:cNvSpPr>
          <p:nvPr>
            <p:ph type="title"/>
          </p:nvPr>
        </p:nvSpPr>
        <p:spPr>
          <a:xfrm>
            <a:off x="0" y="2857500"/>
            <a:ext cx="12192000" cy="1143000"/>
          </a:xfrm>
        </p:spPr>
        <p:txBody>
          <a:bodyPr wrap="square" anchor="ctr">
            <a:noAutofit/>
          </a:bodyPr>
          <a:lstStyle/>
          <a:p>
            <a:r>
              <a:rPr lang="en-US" sz="4400" dirty="0"/>
              <a:t>Thank you for your attention!</a:t>
            </a:r>
            <a:br>
              <a:rPr lang="en-US" sz="4400" dirty="0"/>
            </a:br>
            <a:br>
              <a:rPr lang="en-US" sz="4400" dirty="0"/>
            </a:br>
            <a:r>
              <a:rPr lang="en-US" sz="4400" dirty="0"/>
              <a:t>Questions?</a:t>
            </a:r>
          </a:p>
        </p:txBody>
      </p:sp>
    </p:spTree>
    <p:custDataLst>
      <p:tags r:id="rId1"/>
    </p:custDataLst>
    <p:extLst>
      <p:ext uri="{BB962C8B-B14F-4D97-AF65-F5344CB8AC3E}">
        <p14:creationId xmlns:p14="http://schemas.microsoft.com/office/powerpoint/2010/main" val="1497756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B0A56-6D57-BF6B-CC85-626278D66E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2337B2-B75D-BDFF-D220-79C2B996C01F}"/>
              </a:ext>
            </a:extLst>
          </p:cNvPr>
          <p:cNvSpPr>
            <a:spLocks noGrp="1"/>
          </p:cNvSpPr>
          <p:nvPr>
            <p:ph idx="1"/>
          </p:nvPr>
        </p:nvSpPr>
        <p:spPr>
          <a:xfrm>
            <a:off x="457073" y="1479014"/>
            <a:ext cx="11277854" cy="834528"/>
          </a:xfrm>
        </p:spPr>
        <p:txBody>
          <a:bodyPr>
            <a:noAutofit/>
          </a:bodyPr>
          <a:lstStyle/>
          <a:p>
            <a:pPr marL="98425" indent="0" algn="ctr">
              <a:buNone/>
            </a:pPr>
            <a:r>
              <a:rPr lang="en-US" sz="3400" b="1" dirty="0">
                <a:solidFill>
                  <a:srgbClr val="3333FF"/>
                </a:solidFill>
              </a:rPr>
              <a:t>Access CME credit form and download slides</a:t>
            </a:r>
          </a:p>
        </p:txBody>
      </p:sp>
      <p:sp>
        <p:nvSpPr>
          <p:cNvPr id="4" name="Rounded Rectangle 3">
            <a:extLst>
              <a:ext uri="{FF2B5EF4-FFF2-40B4-BE49-F238E27FC236}">
                <a16:creationId xmlns:a16="http://schemas.microsoft.com/office/drawing/2014/main" id="{56BDC604-F109-DBCF-071C-27B035B51915}"/>
              </a:ext>
            </a:extLst>
          </p:cNvPr>
          <p:cNvSpPr/>
          <p:nvPr/>
        </p:nvSpPr>
        <p:spPr>
          <a:xfrm>
            <a:off x="4578096" y="2542142"/>
            <a:ext cx="2743200" cy="2743200"/>
          </a:xfrm>
          <a:prstGeom prst="roundRect">
            <a:avLst/>
          </a:prstGeom>
          <a:solidFill>
            <a:srgbClr val="002060">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5613" rtl="0" eaLnBrk="1" fontAlgn="base" latinLnBrk="0" hangingPunct="1">
              <a:lnSpc>
                <a:spcPct val="100000"/>
              </a:lnSpc>
              <a:spcBef>
                <a:spcPct val="0"/>
              </a:spcBef>
              <a:spcAft>
                <a:spcPct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48214B0-817F-74D7-F897-154B715E3502}"/>
              </a:ext>
            </a:extLst>
          </p:cNvPr>
          <p:cNvPicPr>
            <a:picLocks noChangeAspect="1"/>
          </p:cNvPicPr>
          <p:nvPr/>
        </p:nvPicPr>
        <p:blipFill>
          <a:blip r:embed="rId2"/>
          <a:srcRect/>
          <a:stretch/>
        </p:blipFill>
        <p:spPr>
          <a:xfrm>
            <a:off x="5035296" y="2999342"/>
            <a:ext cx="1828800" cy="1828800"/>
          </a:xfrm>
          <a:prstGeom prst="rect">
            <a:avLst/>
          </a:prstGeom>
        </p:spPr>
      </p:pic>
    </p:spTree>
    <p:extLst>
      <p:ext uri="{BB962C8B-B14F-4D97-AF65-F5344CB8AC3E}">
        <p14:creationId xmlns:p14="http://schemas.microsoft.com/office/powerpoint/2010/main" val="31525146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2.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3.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6.xml><?xml version="1.0" encoding="utf-8"?>
<p:tagLst xmlns:a="http://schemas.openxmlformats.org/drawingml/2006/main" xmlns:r="http://schemas.openxmlformats.org/officeDocument/2006/relationships" xmlns:p="http://schemas.openxmlformats.org/presentationml/2006/main">
  <p:tag name="KPI_HAS_CHART" val="false"/>
</p:tagLst>
</file>

<file path=ppt/tags/tag7.xml><?xml version="1.0" encoding="utf-8"?>
<p:tagLst xmlns:a="http://schemas.openxmlformats.org/drawingml/2006/main" xmlns:r="http://schemas.openxmlformats.org/officeDocument/2006/relationships" xmlns:p="http://schemas.openxmlformats.org/presentationml/2006/main">
  <p:tag name="KPI_HAS_CHART" val="false"/>
</p:tagLst>
</file>

<file path=ppt/tags/tag8.xml><?xml version="1.0" encoding="utf-8"?>
<p:tagLst xmlns:a="http://schemas.openxmlformats.org/drawingml/2006/main" xmlns:r="http://schemas.openxmlformats.org/officeDocument/2006/relationships" xmlns:p="http://schemas.openxmlformats.org/presentationml/2006/main">
  <p:tag name="KPI_HAS_CHART" val="false"/>
</p:tagLst>
</file>

<file path=ppt/tags/tag9.xml><?xml version="1.0" encoding="utf-8"?>
<p:tagLst xmlns:a="http://schemas.openxmlformats.org/drawingml/2006/main" xmlns:r="http://schemas.openxmlformats.org/officeDocument/2006/relationships" xmlns:p="http://schemas.openxmlformats.org/presentationml/2006/main">
  <p:tag name="AS_UNIQUEID" val="90"/>
</p:tagLst>
</file>

<file path=ppt/tags/tag10.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1803</TotalTime>
  <Words>3799</Words>
  <Application>Microsoft Macintosh PowerPoint</Application>
  <PresentationFormat>Widescreen</PresentationFormat>
  <Paragraphs>304</Paragraphs>
  <Slides>68</Slides>
  <Notes>11</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68</vt:i4>
      </vt:variant>
    </vt:vector>
  </HeadingPairs>
  <TitlesOfParts>
    <vt:vector size="84" baseType="lpstr">
      <vt:lpstr>ＭＳ Ｐゴシック</vt:lpstr>
      <vt:lpstr>ＭＳ Ｐゴシック</vt:lpstr>
      <vt:lpstr>Aptos</vt:lpstr>
      <vt:lpstr>Arial</vt:lpstr>
      <vt:lpstr>Calibri</vt:lpstr>
      <vt:lpstr>Helvetica</vt:lpstr>
      <vt:lpstr>Helvetica Regular</vt:lpstr>
      <vt:lpstr>Symbol</vt:lpstr>
      <vt:lpstr>Times New Roman</vt:lpstr>
      <vt:lpstr>Wingdings</vt:lpstr>
      <vt:lpstr>1_Default Design</vt:lpstr>
      <vt:lpstr>6_Default Design</vt:lpstr>
      <vt:lpstr>Office Theme</vt:lpstr>
      <vt:lpstr>7_Default Design</vt:lpstr>
      <vt:lpstr>1_Office Theme</vt:lpstr>
      <vt:lpstr>4_Default Design</vt:lpstr>
      <vt:lpstr>The Potential Role of PD-1 x VEGF Bispecific Antibodies in the Management of Non-Small Cell Lung Cancer: Translating Emerging Evidence into Community Oncology Practice</vt:lpstr>
      <vt:lpstr>Contributing Clinical Investigators</vt:lpstr>
      <vt:lpstr>Learning Objectives</vt:lpstr>
      <vt:lpstr>Accreditation Statement</vt:lpstr>
      <vt:lpstr>Content Validation and Disclosures</vt:lpstr>
      <vt:lpstr>Dr Sridhar — Disclosures Faculty</vt:lpstr>
      <vt:lpstr>Contributing Clinical Investigators — Disclosures</vt:lpstr>
      <vt:lpstr>Commercial Support</vt:lpstr>
      <vt:lpstr>PowerPoint Presentation</vt:lpstr>
      <vt:lpstr>Agenda</vt:lpstr>
      <vt:lpstr>Agenda</vt:lpstr>
      <vt:lpstr>Rationale for Dual Targeting of PD-1/PD-L1 and VEGF</vt:lpstr>
      <vt:lpstr>Ivonescimab Mechanism of Action </vt:lpstr>
      <vt:lpstr>PowerPoint Presentation</vt:lpstr>
      <vt:lpstr>PowerPoint Presentation</vt:lpstr>
      <vt:lpstr>Will PD-1/VEGF Bispecific Antibodies Replace Immune Checkpoint Inhibitors for Some, Many or All Patients?</vt:lpstr>
      <vt:lpstr>HARMONi-6 Chinese Phase III Study Design</vt:lpstr>
      <vt:lpstr>HARMONi-6: Progression-Free Survival (PFS) Outcomes</vt:lpstr>
      <vt:lpstr>HARMONi-6: Interim Overall Survival (OS) Analysis</vt:lpstr>
      <vt:lpstr>HARMONi-6: OS by PD-L1 Expression Levels</vt:lpstr>
      <vt:lpstr>HARMONi-6: OS by PD-L1 Expression Levels</vt:lpstr>
      <vt:lpstr>HARMONi-6: Safety Profile</vt:lpstr>
      <vt:lpstr>HARMONi-6: Possibly VEGF-Related Adverse Events (AEs)</vt:lpstr>
      <vt:lpstr>PowerPoint Presentation</vt:lpstr>
      <vt:lpstr>PowerPoint Presentation</vt:lpstr>
      <vt:lpstr>HARMONi-3: An Ongoing Phase III Study of Ivonescimab/Chemotherapy versus Pembrolizumab/Chemotherapy for Previously Untreated mNSCLC</vt:lpstr>
      <vt:lpstr>HARMONi-2 Chinese Phase III Study Design</vt:lpstr>
      <vt:lpstr>HARMONi-2: Response Data</vt:lpstr>
      <vt:lpstr>HARMONi-2: PFS Outcomes</vt:lpstr>
      <vt:lpstr>Ivonescimab Monotherapy Demonstrates Statistically Significant Overall Survival Benefit Compared to Pembrolizumab Monotherapy for PD-L1-Positive Advanced NSCLC in HARMONi-2 Study Press Release: September 2, 2026</vt:lpstr>
      <vt:lpstr>HARMONi-7: An Ongoing Phase III Study of Ivonescimab versus Pembrolizumab for mNSCLC with High PD-L1 Expression</vt:lpstr>
      <vt:lpstr>Do you anticipate that ivonescimab/chemotherapy will yield superior efficacy outcomes compared to pembrolizumab/chemotherapy in previously untreated advanced NSCLC in a global population? </vt:lpstr>
      <vt:lpstr>Do you anticipate that ivonescimab monotherapy will yield superior efficacy outcomes compared to pembrolizumab monotherapy in previously untreated advanced NSCLC with high PD-L1 expression in a global population? </vt:lpstr>
      <vt:lpstr>According to clinical trial data and/or your clinical experience, how much of a concern are treatment-related adverse events for patients receiving ivonescimab? </vt:lpstr>
      <vt:lpstr>How would you indirectly compare the spectrum and severity of VEGF-related toxicities associated with ivonescimab to those experienced by patients with NSCLC receiving VEGF/VEGFR-targeted monoclonal antibodies?</vt:lpstr>
      <vt:lpstr>How would you indirectly compare the spectrum and severity of immune-related toxicities associated with ivonescimab to those experienced by patients with NSCLC receiving PD-1/PD-L1-targeted monoclonal antibodies?</vt:lpstr>
      <vt:lpstr>Agenda</vt:lpstr>
      <vt:lpstr>Acquired Resistance in EGFR-Mutated NSCLC</vt:lpstr>
      <vt:lpstr>Poor Immunotherapy Response in EGFR-Mutated NSCLC</vt:lpstr>
      <vt:lpstr>Rationale for the Combination of Atezolizumab + Bevacizumab + Chemotherapy</vt:lpstr>
      <vt:lpstr>Combination Chemotherapy with VEGF Inhibition and Immunotherapy (IO)</vt:lpstr>
      <vt:lpstr>HARMONi-A Chinese Phase III Study Design</vt:lpstr>
      <vt:lpstr>HARMONi-A: Response Data</vt:lpstr>
      <vt:lpstr>HARMONi-A: PFS Outcomes</vt:lpstr>
      <vt:lpstr>HARMONi-A: Final OS Analysis</vt:lpstr>
      <vt:lpstr>HARMONi Study Design (Asia and Western Populations)</vt:lpstr>
      <vt:lpstr>HARMONi: Response Data</vt:lpstr>
      <vt:lpstr>HARMONi: PFS Outcomes</vt:lpstr>
      <vt:lpstr>HARMONi: PFS by Brain Metastases Status</vt:lpstr>
      <vt:lpstr>HARMONi: OS Outcomes</vt:lpstr>
      <vt:lpstr>HARMONi: OS Outcomes</vt:lpstr>
      <vt:lpstr>Ivonescimab with Chemotherapy Demonstrates Consistent, Favorable Overall Survival Results for Western and Asian Patients in an Updated Analysis from the Global Phase III HARMONi Study Press Release: July 22, 2026</vt:lpstr>
      <vt:lpstr>FDA Acceptance of Biologics License Application Seeking Approval for Ivonescimab in Combination with Chemotherapy in the Treatment of EGFR-Mutated NSCLC After Tyrosine Kinase Inhibitor Therapy Press Release: January 29, 2026</vt:lpstr>
      <vt:lpstr>Do you believe VEGF inhibition yields enhanced antitumor activity in EGFR-mutant NSCLC relative to EGFR wild-type disease? </vt:lpstr>
      <vt:lpstr>Do you believe the risk-benefit ratio with ivonescimab/chemotherapy in previously treated EGFR-mutated NSCLC supports its clinical use? </vt:lpstr>
      <vt:lpstr>Would you like to be able to access ivonescimab/chemotherapy today for your patients with previously treated EGFR-mutated NSCLC? </vt:lpstr>
      <vt:lpstr>In what line of therapy do you envision ivonescimab/chemotherapy will be employed for patients with EGFR-mutated NSCLC? </vt:lpstr>
      <vt:lpstr>Agenda</vt:lpstr>
      <vt:lpstr>Pumitamig Mechanism of Action</vt:lpstr>
      <vt:lpstr>PowerPoint Presentation</vt:lpstr>
      <vt:lpstr>ROSETTA Lung-02: Response Data</vt:lpstr>
      <vt:lpstr>ROSETTA Lung-02: Safety Summary</vt:lpstr>
      <vt:lpstr>SSGJ-707 (PF-08634404) Mechanism of Action</vt:lpstr>
      <vt:lpstr>PowerPoint Presentation</vt:lpstr>
      <vt:lpstr>A Phase II Study of SSGJ-707 (PF-08634404) Monotherapy for PD-L1-Positive mNSCLC – Response Data</vt:lpstr>
      <vt:lpstr>A Phase II Study of SSGJ-707 (PF-08634404) Monotherapy for PD-L1-Positive mNSCLC – Safety Summary</vt:lpstr>
      <vt:lpstr>Thank you for your attention!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Kevin Pang</dc:creator>
  <cp:lastModifiedBy>Silvana Izquierdo</cp:lastModifiedBy>
  <cp:revision>248</cp:revision>
  <dcterms:created xsi:type="dcterms:W3CDTF">2026-07-06T19:09:38Z</dcterms:created>
  <dcterms:modified xsi:type="dcterms:W3CDTF">2026-09-11T16:37:18Z</dcterms:modified>
</cp:coreProperties>
</file>