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Lst>
  <p:notesMasterIdLst>
    <p:notesMasterId r:id="rId73"/>
  </p:notesMasterIdLst>
  <p:sldIdLst>
    <p:sldId id="278" r:id="rId7"/>
    <p:sldId id="2147483645" r:id="rId8"/>
    <p:sldId id="257" r:id="rId9"/>
    <p:sldId id="256" r:id="rId10"/>
    <p:sldId id="258" r:id="rId11"/>
    <p:sldId id="275" r:id="rId12"/>
    <p:sldId id="2147483647" r:id="rId13"/>
    <p:sldId id="13407" r:id="rId14"/>
    <p:sldId id="2147483567" r:id="rId15"/>
    <p:sldId id="2147483642" r:id="rId16"/>
    <p:sldId id="325" r:id="rId17"/>
    <p:sldId id="287" r:id="rId18"/>
    <p:sldId id="263" r:id="rId19"/>
    <p:sldId id="286" r:id="rId20"/>
    <p:sldId id="280" r:id="rId21"/>
    <p:sldId id="298" r:id="rId22"/>
    <p:sldId id="259" r:id="rId23"/>
    <p:sldId id="281" r:id="rId24"/>
    <p:sldId id="266" r:id="rId25"/>
    <p:sldId id="282" r:id="rId26"/>
    <p:sldId id="273" r:id="rId27"/>
    <p:sldId id="260" r:id="rId28"/>
    <p:sldId id="261" r:id="rId29"/>
    <p:sldId id="276" r:id="rId30"/>
    <p:sldId id="279" r:id="rId31"/>
    <p:sldId id="285" r:id="rId32"/>
    <p:sldId id="262" r:id="rId33"/>
    <p:sldId id="264" r:id="rId34"/>
    <p:sldId id="267" r:id="rId35"/>
    <p:sldId id="268" r:id="rId36"/>
    <p:sldId id="2135715302" r:id="rId37"/>
    <p:sldId id="2135715301" r:id="rId38"/>
    <p:sldId id="2135715304" r:id="rId39"/>
    <p:sldId id="2135715306" r:id="rId40"/>
    <p:sldId id="2135715305" r:id="rId41"/>
    <p:sldId id="269" r:id="rId42"/>
    <p:sldId id="289" r:id="rId43"/>
    <p:sldId id="283" r:id="rId44"/>
    <p:sldId id="270" r:id="rId45"/>
    <p:sldId id="411" r:id="rId46"/>
    <p:sldId id="288" r:id="rId47"/>
    <p:sldId id="292" r:id="rId48"/>
    <p:sldId id="290" r:id="rId49"/>
    <p:sldId id="293" r:id="rId50"/>
    <p:sldId id="271" r:id="rId51"/>
    <p:sldId id="272" r:id="rId52"/>
    <p:sldId id="274" r:id="rId53"/>
    <p:sldId id="277" r:id="rId54"/>
    <p:sldId id="291" r:id="rId55"/>
    <p:sldId id="2147483569" r:id="rId56"/>
    <p:sldId id="2147483568" r:id="rId57"/>
    <p:sldId id="2135715296" r:id="rId58"/>
    <p:sldId id="2135715297" r:id="rId59"/>
    <p:sldId id="2135715298" r:id="rId60"/>
    <p:sldId id="2135715300" r:id="rId61"/>
    <p:sldId id="294" r:id="rId62"/>
    <p:sldId id="265" r:id="rId63"/>
    <p:sldId id="300" r:id="rId64"/>
    <p:sldId id="296" r:id="rId65"/>
    <p:sldId id="297" r:id="rId66"/>
    <p:sldId id="316" r:id="rId67"/>
    <p:sldId id="317" r:id="rId68"/>
    <p:sldId id="320" r:id="rId69"/>
    <p:sldId id="322" r:id="rId70"/>
    <p:sldId id="324" r:id="rId71"/>
    <p:sldId id="284"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8FD"/>
    <a:srgbClr val="E9F5FA"/>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p:restoredTop sz="94576"/>
  </p:normalViewPr>
  <p:slideViewPr>
    <p:cSldViewPr snapToGrid="0">
      <p:cViewPr varScale="1">
        <p:scale>
          <a:sx n="118" d="100"/>
          <a:sy n="118" d="100"/>
        </p:scale>
        <p:origin x="704" y="20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24783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193126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2635998"/>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304754"/>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4665126"/>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00584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3984940"/>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F26BC723-8AA2-77FA-A3F0-18E582361486}"/>
              </a:ext>
            </a:extLst>
          </p:cNvPr>
          <p:cNvSpPr>
            <a:spLocks noGrp="1"/>
          </p:cNvSpPr>
          <p:nvPr>
            <p:ph idx="53" hasCustomPrompt="1"/>
          </p:nvPr>
        </p:nvSpPr>
        <p:spPr>
          <a:xfrm>
            <a:off x="2971800" y="5368172"/>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7/24/26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7.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9.xml"/><Relationship Id="rId5" Type="http://schemas.microsoft.com/office/2007/relationships/hdphoto" Target="../media/hdphoto10.wdp"/><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0.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0.png"/><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1075600"/>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727834"/>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Brian P Mulherin, MD</a:t>
            </a:r>
          </a:p>
          <a:p>
            <a:pPr>
              <a:lnSpc>
                <a:spcPct val="100000"/>
              </a:lnSpc>
            </a:pPr>
            <a:r>
              <a:rPr lang="en-US" sz="2600" b="0" kern="0" dirty="0">
                <a:solidFill>
                  <a:schemeClr val="tx1"/>
                </a:solidFill>
              </a:rPr>
              <a:t>Medical Director, American Oncology Network</a:t>
            </a:r>
          </a:p>
          <a:p>
            <a:pPr>
              <a:lnSpc>
                <a:spcPct val="100000"/>
              </a:lnSpc>
            </a:pPr>
            <a:r>
              <a:rPr lang="en-US" sz="2600" b="0" kern="0" dirty="0">
                <a:solidFill>
                  <a:schemeClr val="tx1"/>
                </a:solidFill>
              </a:rPr>
              <a:t>Hematology Oncology of Indiana</a:t>
            </a:r>
          </a:p>
          <a:p>
            <a:pPr>
              <a:lnSpc>
                <a:spcPct val="100000"/>
              </a:lnSpc>
            </a:pPr>
            <a:r>
              <a:rPr lang="en-US" sz="2600" b="0" kern="0" dirty="0">
                <a:solidFill>
                  <a:schemeClr val="tx1"/>
                </a:solidFill>
              </a:rPr>
              <a:t>Indianapolis, Indiana</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305509" y="645370"/>
            <a:ext cx="9580979" cy="454122"/>
          </a:xfrm>
        </p:spPr>
        <p:txBody>
          <a:bodyPr/>
          <a:lstStyle/>
          <a:p>
            <a:r>
              <a:rPr lang="en-US" sz="3200" dirty="0"/>
              <a:t>Will PD-1/VEGF Bispecific Antibodies Replace Immune Checkpoint Inhibitors for Some, Many or All Patients?</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8853163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Liu,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Podcast with Dr Neil Love</a:t>
            </a:r>
          </a:p>
        </p:txBody>
      </p:sp>
    </p:spTree>
    <p:extLst>
      <p:ext uri="{BB962C8B-B14F-4D97-AF65-F5344CB8AC3E}">
        <p14:creationId xmlns:p14="http://schemas.microsoft.com/office/powerpoint/2010/main" val="27895532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A3D385EE-2BA9-090A-CA68-7A295F91DA93}"/>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D97640CE-A2A4-C855-FD27-F022BC406A10}"/>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
        <p:nvSpPr>
          <p:cNvPr id="2" name="Content Placeholder 1">
            <a:extLst>
              <a:ext uri="{FF2B5EF4-FFF2-40B4-BE49-F238E27FC236}">
                <a16:creationId xmlns:a16="http://schemas.microsoft.com/office/drawing/2014/main" id="{B4E58829-64D7-DD75-5780-B46F7E4718E9}"/>
              </a:ext>
            </a:extLst>
          </p:cNvPr>
          <p:cNvSpPr>
            <a:spLocks noGrp="1"/>
          </p:cNvSpPr>
          <p:nvPr>
            <p:ph idx="53"/>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 name="Content Placeholder 1">
            <a:extLst>
              <a:ext uri="{FF2B5EF4-FFF2-40B4-BE49-F238E27FC236}">
                <a16:creationId xmlns:a16="http://schemas.microsoft.com/office/drawing/2014/main" id="{47B84441-2A60-AA3A-C3C7-68BEE2C42691}"/>
              </a:ext>
            </a:extLst>
          </p:cNvPr>
          <p:cNvSpPr>
            <a:spLocks noGrp="1"/>
          </p:cNvSpPr>
          <p:nvPr>
            <p:ph idx="53"/>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
        <p:nvSpPr>
          <p:cNvPr id="2" name="Content Placeholder 1">
            <a:extLst>
              <a:ext uri="{FF2B5EF4-FFF2-40B4-BE49-F238E27FC236}">
                <a16:creationId xmlns:a16="http://schemas.microsoft.com/office/drawing/2014/main" id="{A5B40ACA-9178-864C-A492-97D5A36B2271}"/>
              </a:ext>
            </a:extLst>
          </p:cNvPr>
          <p:cNvSpPr>
            <a:spLocks noGrp="1"/>
          </p:cNvSpPr>
          <p:nvPr>
            <p:ph idx="53"/>
          </p:nvPr>
        </p:nvSpPr>
        <p:spPr/>
        <p:txBody>
          <a:bodyPr/>
          <a:lstStyle/>
          <a:p>
            <a:r>
              <a:rPr lang="en-US" dirty="0"/>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C967-FADA-CF00-C366-3CE5DCC0B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62EA-2549-4472-8472-D3DCC769882C}"/>
              </a:ext>
            </a:extLst>
          </p:cNvPr>
          <p:cNvSpPr>
            <a:spLocks noGrp="1"/>
          </p:cNvSpPr>
          <p:nvPr>
            <p:ph type="title"/>
          </p:nvPr>
        </p:nvSpPr>
        <p:spPr>
          <a:xfrm>
            <a:off x="507042" y="358309"/>
            <a:ext cx="11260155" cy="1141412"/>
          </a:xfrm>
        </p:spPr>
        <p:txBody>
          <a:bodyPr/>
          <a:lstStyle/>
          <a:p>
            <a:pPr algn="l"/>
            <a:r>
              <a:rPr lang="en-US" dirty="0"/>
              <a:t>Ivonescimab with Chemotherapy Demonstrates Consistent, Favorable Overall Survival Results for Western and Asian Patients in an Updated Analysis from the Global Phase III </a:t>
            </a:r>
            <a:r>
              <a:rPr lang="en-US" dirty="0" err="1"/>
              <a:t>HARMONi</a:t>
            </a:r>
            <a:r>
              <a:rPr lang="en-US" dirty="0"/>
              <a:t> Study</a:t>
            </a:r>
            <a:br>
              <a:rPr lang="en-US" dirty="0"/>
            </a:br>
            <a:r>
              <a:rPr lang="en-US" sz="2400" dirty="0"/>
              <a:t>Press Release: July 22, 2026</a:t>
            </a:r>
          </a:p>
        </p:txBody>
      </p:sp>
      <p:sp>
        <p:nvSpPr>
          <p:cNvPr id="5" name="TextBox 4">
            <a:extLst>
              <a:ext uri="{FF2B5EF4-FFF2-40B4-BE49-F238E27FC236}">
                <a16:creationId xmlns:a16="http://schemas.microsoft.com/office/drawing/2014/main" id="{79F9DA61-5DCB-9936-CF55-FBA6CDF033F5}"/>
              </a:ext>
            </a:extLst>
          </p:cNvPr>
          <p:cNvSpPr txBox="1"/>
          <p:nvPr/>
        </p:nvSpPr>
        <p:spPr>
          <a:xfrm>
            <a:off x="122664" y="6279368"/>
            <a:ext cx="1125158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/news/press-releases/news-details/2026/Ivonescimab-Plus-Chemotherapy-Shows-Consistent-Favorable-Overall-Survival-Results-in-Western-and-Asian-Patients-in-Updated-Analysis-from-Global-Phase-III-HARMONi-Study/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8" name="Picture 7">
            <a:extLst>
              <a:ext uri="{FF2B5EF4-FFF2-40B4-BE49-F238E27FC236}">
                <a16:creationId xmlns:a16="http://schemas.microsoft.com/office/drawing/2014/main" id="{E6AD07B4-5DBC-34A8-32CB-2C14FD5426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b="23636"/>
          <a:stretch>
            <a:fillRect/>
          </a:stretch>
        </p:blipFill>
        <p:spPr>
          <a:xfrm>
            <a:off x="380225" y="2970356"/>
            <a:ext cx="11513787" cy="2629135"/>
          </a:xfrm>
          <a:prstGeom prst="rect">
            <a:avLst/>
          </a:prstGeom>
        </p:spPr>
      </p:pic>
      <p:sp>
        <p:nvSpPr>
          <p:cNvPr id="9" name="Content Placeholder 2">
            <a:extLst>
              <a:ext uri="{FF2B5EF4-FFF2-40B4-BE49-F238E27FC236}">
                <a16:creationId xmlns:a16="http://schemas.microsoft.com/office/drawing/2014/main" id="{0ED0A91A-F94B-31BA-5FFB-8AC73D286266}"/>
              </a:ext>
            </a:extLst>
          </p:cNvPr>
          <p:cNvSpPr>
            <a:spLocks noGrp="1"/>
          </p:cNvSpPr>
          <p:nvPr>
            <p:ph idx="1"/>
          </p:nvPr>
        </p:nvSpPr>
        <p:spPr>
          <a:xfrm>
            <a:off x="424802" y="1814539"/>
            <a:ext cx="11342395" cy="1141412"/>
          </a:xfrm>
        </p:spPr>
        <p:txBody>
          <a:bodyPr/>
          <a:lstStyle/>
          <a:p>
            <a:pPr marL="99718" indent="0">
              <a:lnSpc>
                <a:spcPct val="100000"/>
              </a:lnSpc>
              <a:spcBef>
                <a:spcPts val="0"/>
              </a:spcBef>
              <a:spcAft>
                <a:spcPts val="0"/>
              </a:spcAft>
              <a:buNone/>
            </a:pPr>
            <a:r>
              <a:rPr lang="en-US" sz="1800" b="0" dirty="0">
                <a:latin typeface="Calibri" panose="020F0502020204030204" pitchFamily="34" charset="0"/>
                <a:cs typeface="Calibri" panose="020F0502020204030204" pitchFamily="34" charset="0"/>
              </a:rPr>
              <a:t>“[The manufacturer] announced results of an updated overall survival (OS) analysis from the global Phase III </a:t>
            </a:r>
            <a:r>
              <a:rPr lang="en-US" sz="1800" b="0" dirty="0" err="1">
                <a:latin typeface="Calibri" panose="020F0502020204030204" pitchFamily="34" charset="0"/>
                <a:cs typeface="Calibri" panose="020F0502020204030204" pitchFamily="34" charset="0"/>
              </a:rPr>
              <a:t>HARMONi</a:t>
            </a:r>
            <a:r>
              <a:rPr lang="en-US" sz="1800" b="0" dirty="0">
                <a:latin typeface="Calibri" panose="020F0502020204030204" pitchFamily="34" charset="0"/>
                <a:cs typeface="Calibri" panose="020F0502020204030204" pitchFamily="34" charset="0"/>
              </a:rPr>
              <a:t> clinical trial featuring ivonescimab. Ivonescimab plus platinum-doublet chemotherapy in this trial continues to show a positive OS trend and a consistent efficacy and safety profile in Asian and western patients when compared to chemotherapy alone.</a:t>
            </a:r>
          </a:p>
        </p:txBody>
      </p:sp>
      <p:sp>
        <p:nvSpPr>
          <p:cNvPr id="11" name="TextBox 10">
            <a:extLst>
              <a:ext uri="{FF2B5EF4-FFF2-40B4-BE49-F238E27FC236}">
                <a16:creationId xmlns:a16="http://schemas.microsoft.com/office/drawing/2014/main" id="{41AE5C12-0AEA-CE8F-871E-56768D886AD3}"/>
              </a:ext>
            </a:extLst>
          </p:cNvPr>
          <p:cNvSpPr txBox="1"/>
          <p:nvPr/>
        </p:nvSpPr>
        <p:spPr>
          <a:xfrm>
            <a:off x="339105" y="5602362"/>
            <a:ext cx="10380698"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*Note: Additional information, including median OS, confidence intervals for hazard ratios, etc., are intended to be presented at an upcoming medical conference”</a:t>
            </a:r>
          </a:p>
        </p:txBody>
      </p:sp>
    </p:spTree>
    <p:extLst>
      <p:ext uri="{BB962C8B-B14F-4D97-AF65-F5344CB8AC3E}">
        <p14:creationId xmlns:p14="http://schemas.microsoft.com/office/powerpoint/2010/main" val="23933972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0BD08F32-B400-F086-E845-E2D326445742}"/>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
        <p:nvSpPr>
          <p:cNvPr id="2" name="Content Placeholder 1">
            <a:extLst>
              <a:ext uri="{FF2B5EF4-FFF2-40B4-BE49-F238E27FC236}">
                <a16:creationId xmlns:a16="http://schemas.microsoft.com/office/drawing/2014/main" id="{9F454D0A-C649-D2F1-DF8A-29B72B796A6A}"/>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9B213A1D-9479-2076-5BE6-87470164BB16}"/>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
        <p:nvSpPr>
          <p:cNvPr id="2" name="Content Placeholder 1">
            <a:extLst>
              <a:ext uri="{FF2B5EF4-FFF2-40B4-BE49-F238E27FC236}">
                <a16:creationId xmlns:a16="http://schemas.microsoft.com/office/drawing/2014/main" id="{7F3AF5FA-BB87-1C24-20C9-E8146C83B3D3}"/>
              </a:ext>
            </a:extLst>
          </p:cNvPr>
          <p:cNvSpPr>
            <a:spLocks noGrp="1"/>
          </p:cNvSpPr>
          <p:nvPr>
            <p:ph idx="53"/>
          </p:nvPr>
        </p:nvSpPr>
        <p:spPr/>
        <p:txBody>
          <a:bodyPr/>
          <a:lstStyle/>
          <a:p>
            <a:r>
              <a:rPr lang="en-US" dirty="0"/>
              <a:t>Second line or later</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err="1"/>
              <a:t>Pumitamig</a:t>
            </a:r>
            <a:r>
              <a:rPr lang="en-US" sz="3600" dirty="0"/>
              <a:t>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944685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Mulherin — Disclosures</a:t>
            </a:r>
            <a:br>
              <a:rPr lang="en-US" sz="3200" dirty="0">
                <a:solidFill>
                  <a:srgbClr val="0432FF"/>
                </a:solidFill>
              </a:rPr>
            </a:br>
            <a:r>
              <a:rPr lang="en-US" sz="3200" dirty="0">
                <a:solidFill>
                  <a:srgbClr val="0432FF"/>
                </a:solidFill>
              </a:rPr>
              <a:t>Faculty</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2013267267"/>
              </p:ext>
            </p:extLst>
          </p:nvPr>
        </p:nvGraphicFramePr>
        <p:xfrm>
          <a:off x="1244128" y="2050516"/>
          <a:ext cx="10031355" cy="2283933"/>
        </p:xfrm>
        <a:graphic>
          <a:graphicData uri="http://schemas.openxmlformats.org/drawingml/2006/table">
            <a:tbl>
              <a:tblPr firstRow="1" bandRow="1">
                <a:tableStyleId>{F2DE63D5-997A-4646-A377-4702673A728D}</a:tableStyleId>
              </a:tblPr>
              <a:tblGrid>
                <a:gridCol w="2708348">
                  <a:extLst>
                    <a:ext uri="{9D8B030D-6E8A-4147-A177-3AD203B41FA5}">
                      <a16:colId xmlns:a16="http://schemas.microsoft.com/office/drawing/2014/main" val="20000"/>
                    </a:ext>
                  </a:extLst>
                </a:gridCol>
                <a:gridCol w="7323007">
                  <a:extLst>
                    <a:ext uri="{9D8B030D-6E8A-4147-A177-3AD203B41FA5}">
                      <a16:colId xmlns:a16="http://schemas.microsoft.com/office/drawing/2014/main" val="2117869244"/>
                    </a:ext>
                  </a:extLst>
                </a:gridCol>
              </a:tblGrid>
              <a:tr h="1243528">
                <a:tc>
                  <a:txBody>
                    <a:bodyPr/>
                    <a:lstStyle/>
                    <a:p>
                      <a:pPr algn="l"/>
                      <a:r>
                        <a:rPr lang="en-US" sz="1800" b="1" dirty="0">
                          <a:solidFill>
                            <a:schemeClr val="tx1"/>
                          </a:solidFill>
                        </a:rPr>
                        <a:t>Consultant</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a:t>
                      </a:r>
                      <a:r>
                        <a:rPr lang="en-US" sz="1800" b="0" dirty="0" err="1">
                          <a:solidFill>
                            <a:schemeClr val="tx1"/>
                          </a:solidFill>
                        </a:rPr>
                        <a:t>Avyxa</a:t>
                      </a:r>
                      <a:r>
                        <a:rPr lang="en-US" sz="1800" b="0" dirty="0">
                          <a:solidFill>
                            <a:schemeClr val="tx1"/>
                          </a:solidFill>
                        </a:rPr>
                        <a:t>, Bristol Myers Squibb, Caris Life Sciences, Daiichi Sankyo Inc, Johnson &amp; Johnson, Meaningful Insights Biotech Analytics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040405">
                <a:tc>
                  <a:txBody>
                    <a:bodyPr/>
                    <a:lstStyle/>
                    <a:p>
                      <a:pPr algn="l"/>
                      <a:r>
                        <a:rPr lang="en-US" sz="1800" b="1" dirty="0">
                          <a:solidFill>
                            <a:schemeClr val="tx1"/>
                          </a:solidFill>
                        </a:rPr>
                        <a:t>Scientific/Medical Advisory Boards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Novartis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0124842"/>
                  </a:ext>
                </a:extLst>
              </a:tr>
            </a:tbl>
          </a:graphicData>
        </a:graphic>
      </p:graphicFrame>
    </p:spTree>
    <p:custDataLst>
      <p:tags r:id="rId1"/>
    </p:custDataLst>
    <p:extLst>
      <p:ext uri="{BB962C8B-B14F-4D97-AF65-F5344CB8AC3E}">
        <p14:creationId xmlns:p14="http://schemas.microsoft.com/office/powerpoint/2010/main" val="2984243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1668</TotalTime>
  <Words>3619</Words>
  <Application>Microsoft Macintosh PowerPoint</Application>
  <PresentationFormat>Widescreen</PresentationFormat>
  <Paragraphs>297</Paragraphs>
  <Slides>66</Slides>
  <Notes>11</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66</vt:i4>
      </vt:variant>
    </vt:vector>
  </HeadingPairs>
  <TitlesOfParts>
    <vt:vector size="82" baseType="lpstr">
      <vt:lpstr>MS PGothic</vt:lpstr>
      <vt:lpstr>MS PGothic</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Mulherin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for Some, Many or All Patients?</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Ivonescimab with Chemotherapy Demonstrates Consistent, Favorable Overall Survival Results for Western and Asian Patients in an Updated Analysis from the Global Phase III HARMONi Study Press Release: July 22, 2026</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Kathryn Ault Ziel</cp:lastModifiedBy>
  <cp:revision>228</cp:revision>
  <dcterms:created xsi:type="dcterms:W3CDTF">2026-07-06T19:09:38Z</dcterms:created>
  <dcterms:modified xsi:type="dcterms:W3CDTF">2026-07-24T19:39:14Z</dcterms:modified>
</cp:coreProperties>
</file>