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2.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3.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4.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5.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22.xml" ContentType="application/vnd.openxmlformats-officedocument.presentationml.tags+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9"/>
    <p:sldMasterId id="2147484591" r:id="rId50"/>
    <p:sldMasterId id="2147484617" r:id="rId51"/>
    <p:sldMasterId id="2147484734" r:id="rId52"/>
    <p:sldMasterId id="2147484778" r:id="rId53"/>
    <p:sldMasterId id="2147484804" r:id="rId54"/>
    <p:sldMasterId id="2147484836" r:id="rId55"/>
    <p:sldMasterId id="2147485032" r:id="rId56"/>
    <p:sldMasterId id="2147485058" r:id="rId57"/>
    <p:sldMasterId id="2147485183" r:id="rId58"/>
    <p:sldMasterId id="2147485197" r:id="rId59"/>
    <p:sldMasterId id="2147485317" r:id="rId60"/>
    <p:sldMasterId id="2147485325" r:id="rId61"/>
    <p:sldMasterId id="2147485332" r:id="rId62"/>
    <p:sldMasterId id="2147485344" r:id="rId63"/>
    <p:sldMasterId id="2147485356" r:id="rId64"/>
  </p:sldMasterIdLst>
  <p:notesMasterIdLst>
    <p:notesMasterId r:id="rId180"/>
  </p:notesMasterIdLst>
  <p:handoutMasterIdLst>
    <p:handoutMasterId r:id="rId181"/>
  </p:handoutMasterIdLst>
  <p:sldIdLst>
    <p:sldId id="287" r:id="rId65"/>
    <p:sldId id="274" r:id="rId66"/>
    <p:sldId id="2147483632" r:id="rId67"/>
    <p:sldId id="276" r:id="rId68"/>
    <p:sldId id="2147483634" r:id="rId69"/>
    <p:sldId id="258" r:id="rId70"/>
    <p:sldId id="261" r:id="rId71"/>
    <p:sldId id="256" r:id="rId72"/>
    <p:sldId id="262" r:id="rId73"/>
    <p:sldId id="2147483571" r:id="rId74"/>
    <p:sldId id="2147483567" r:id="rId75"/>
    <p:sldId id="2147472720" r:id="rId76"/>
    <p:sldId id="2147483539" r:id="rId77"/>
    <p:sldId id="2147483594" r:id="rId78"/>
    <p:sldId id="263" r:id="rId79"/>
    <p:sldId id="2147483645" r:id="rId80"/>
    <p:sldId id="292" r:id="rId81"/>
    <p:sldId id="2147483642" r:id="rId82"/>
    <p:sldId id="257" r:id="rId83"/>
    <p:sldId id="271" r:id="rId84"/>
    <p:sldId id="275" r:id="rId85"/>
    <p:sldId id="991" r:id="rId86"/>
    <p:sldId id="992" r:id="rId87"/>
    <p:sldId id="993" r:id="rId88"/>
    <p:sldId id="997" r:id="rId89"/>
    <p:sldId id="995" r:id="rId90"/>
    <p:sldId id="1000" r:id="rId91"/>
    <p:sldId id="1010" r:id="rId92"/>
    <p:sldId id="1005" r:id="rId93"/>
    <p:sldId id="1012" r:id="rId94"/>
    <p:sldId id="1013" r:id="rId95"/>
    <p:sldId id="1014" r:id="rId96"/>
    <p:sldId id="1015" r:id="rId97"/>
    <p:sldId id="1016" r:id="rId98"/>
    <p:sldId id="1042" r:id="rId99"/>
    <p:sldId id="1043" r:id="rId100"/>
    <p:sldId id="1047" r:id="rId101"/>
    <p:sldId id="1048" r:id="rId102"/>
    <p:sldId id="1049" r:id="rId103"/>
    <p:sldId id="1050" r:id="rId104"/>
    <p:sldId id="1051" r:id="rId105"/>
    <p:sldId id="1026" r:id="rId106"/>
    <p:sldId id="1027" r:id="rId107"/>
    <p:sldId id="1052" r:id="rId108"/>
    <p:sldId id="1028" r:id="rId109"/>
    <p:sldId id="1024" r:id="rId110"/>
    <p:sldId id="1053" r:id="rId111"/>
    <p:sldId id="2147471834" r:id="rId112"/>
    <p:sldId id="2147471835" r:id="rId113"/>
    <p:sldId id="1055" r:id="rId114"/>
    <p:sldId id="1031" r:id="rId115"/>
    <p:sldId id="1045" r:id="rId116"/>
    <p:sldId id="1056" r:id="rId117"/>
    <p:sldId id="1039" r:id="rId118"/>
    <p:sldId id="1046" r:id="rId119"/>
    <p:sldId id="2147483553" r:id="rId120"/>
    <p:sldId id="308" r:id="rId121"/>
    <p:sldId id="267" r:id="rId122"/>
    <p:sldId id="268" r:id="rId123"/>
    <p:sldId id="264" r:id="rId124"/>
    <p:sldId id="259" r:id="rId125"/>
    <p:sldId id="366" r:id="rId126"/>
    <p:sldId id="2147469534" r:id="rId127"/>
    <p:sldId id="2147469535" r:id="rId128"/>
    <p:sldId id="2147469549" r:id="rId129"/>
    <p:sldId id="2147469551" r:id="rId130"/>
    <p:sldId id="2147469550" r:id="rId131"/>
    <p:sldId id="2147469552" r:id="rId132"/>
    <p:sldId id="2147469553" r:id="rId133"/>
    <p:sldId id="2147469554" r:id="rId134"/>
    <p:sldId id="2147469555" r:id="rId135"/>
    <p:sldId id="2147469556" r:id="rId136"/>
    <p:sldId id="2147469533" r:id="rId137"/>
    <p:sldId id="2147469536" r:id="rId138"/>
    <p:sldId id="2147469545" r:id="rId139"/>
    <p:sldId id="2147469538" r:id="rId140"/>
    <p:sldId id="2147469539" r:id="rId141"/>
    <p:sldId id="2147469540" r:id="rId142"/>
    <p:sldId id="2147469546" r:id="rId143"/>
    <p:sldId id="2147483573" r:id="rId144"/>
    <p:sldId id="269" r:id="rId145"/>
    <p:sldId id="266" r:id="rId146"/>
    <p:sldId id="270" r:id="rId147"/>
    <p:sldId id="265" r:id="rId148"/>
    <p:sldId id="298" r:id="rId149"/>
    <p:sldId id="2147473427" r:id="rId150"/>
    <p:sldId id="2147473413" r:id="rId151"/>
    <p:sldId id="2147473414" r:id="rId152"/>
    <p:sldId id="2147473418" r:id="rId153"/>
    <p:sldId id="2147473419" r:id="rId154"/>
    <p:sldId id="2147473421" r:id="rId155"/>
    <p:sldId id="2147473422" r:id="rId156"/>
    <p:sldId id="2147473424" r:id="rId157"/>
    <p:sldId id="2147473425" r:id="rId158"/>
    <p:sldId id="2147473429" r:id="rId159"/>
    <p:sldId id="2147473430" r:id="rId160"/>
    <p:sldId id="2147473431" r:id="rId161"/>
    <p:sldId id="2147473432" r:id="rId162"/>
    <p:sldId id="2147469547" r:id="rId163"/>
    <p:sldId id="2147469548" r:id="rId164"/>
    <p:sldId id="2147473433" r:id="rId165"/>
    <p:sldId id="2147473400" r:id="rId166"/>
    <p:sldId id="2147473404" r:id="rId167"/>
    <p:sldId id="2147473405" r:id="rId168"/>
    <p:sldId id="2147473406" r:id="rId169"/>
    <p:sldId id="2147473426" r:id="rId170"/>
    <p:sldId id="2147473408" r:id="rId171"/>
    <p:sldId id="2147473409" r:id="rId172"/>
    <p:sldId id="2147473407" r:id="rId173"/>
    <p:sldId id="2147483577" r:id="rId174"/>
    <p:sldId id="272" r:id="rId175"/>
    <p:sldId id="2147483578" r:id="rId176"/>
    <p:sldId id="273" r:id="rId177"/>
    <p:sldId id="2147483647" r:id="rId178"/>
    <p:sldId id="260" r:id="rId179"/>
  </p:sldIdLst>
  <p:sldSz cx="12192000" cy="6858000"/>
  <p:notesSz cx="7772400" cy="10058400"/>
  <p:custDataLst>
    <p:tags r:id="rId18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2AFA"/>
    <a:srgbClr val="0432FF"/>
    <a:srgbClr val="2D2DB2"/>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941" autoAdjust="0"/>
    <p:restoredTop sz="96301" autoAdjust="0"/>
  </p:normalViewPr>
  <p:slideViewPr>
    <p:cSldViewPr>
      <p:cViewPr varScale="1">
        <p:scale>
          <a:sx n="145" d="100"/>
          <a:sy n="145" d="100"/>
        </p:scale>
        <p:origin x="392" y="176"/>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6" d="100"/>
        <a:sy n="146"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3.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Master" Target="slideMasters/slideMaster15.xml"/><Relationship Id="rId84" Type="http://schemas.openxmlformats.org/officeDocument/2006/relationships/slide" Target="slides/slide20.xml"/><Relationship Id="rId138" Type="http://schemas.openxmlformats.org/officeDocument/2006/relationships/slide" Target="slides/slide74.xml"/><Relationship Id="rId159" Type="http://schemas.openxmlformats.org/officeDocument/2006/relationships/slide" Target="slides/slide95.xml"/><Relationship Id="rId170" Type="http://schemas.openxmlformats.org/officeDocument/2006/relationships/slide" Target="slides/slide106.xml"/><Relationship Id="rId107" Type="http://schemas.openxmlformats.org/officeDocument/2006/relationships/slide" Target="slides/slide43.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slideMaster" Target="slideMasters/slideMaster5.xml"/><Relationship Id="rId74" Type="http://schemas.openxmlformats.org/officeDocument/2006/relationships/slide" Target="slides/slide10.xml"/><Relationship Id="rId128" Type="http://schemas.openxmlformats.org/officeDocument/2006/relationships/slide" Target="slides/slide64.xml"/><Relationship Id="rId149" Type="http://schemas.openxmlformats.org/officeDocument/2006/relationships/slide" Target="slides/slide85.xml"/><Relationship Id="rId5" Type="http://schemas.openxmlformats.org/officeDocument/2006/relationships/customXml" Target="../customXml/item5.xml"/><Relationship Id="rId95" Type="http://schemas.openxmlformats.org/officeDocument/2006/relationships/slide" Target="slides/slide31.xml"/><Relationship Id="rId160" Type="http://schemas.openxmlformats.org/officeDocument/2006/relationships/slide" Target="slides/slide96.xml"/><Relationship Id="rId181" Type="http://schemas.openxmlformats.org/officeDocument/2006/relationships/handoutMaster" Target="handoutMasters/handoutMaster1.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slideMaster" Target="slideMasters/slideMaster16.xml"/><Relationship Id="rId118" Type="http://schemas.openxmlformats.org/officeDocument/2006/relationships/slide" Target="slides/slide54.xml"/><Relationship Id="rId139" Type="http://schemas.openxmlformats.org/officeDocument/2006/relationships/slide" Target="slides/slide75.xml"/><Relationship Id="rId85" Type="http://schemas.openxmlformats.org/officeDocument/2006/relationships/slide" Target="slides/slide21.xml"/><Relationship Id="rId150" Type="http://schemas.openxmlformats.org/officeDocument/2006/relationships/slide" Target="slides/slide86.xml"/><Relationship Id="rId171" Type="http://schemas.openxmlformats.org/officeDocument/2006/relationships/slide" Target="slides/slide107.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slide" Target="slides/slide44.xml"/><Relationship Id="rId129" Type="http://schemas.openxmlformats.org/officeDocument/2006/relationships/slide" Target="slides/slide65.xml"/><Relationship Id="rId54" Type="http://schemas.openxmlformats.org/officeDocument/2006/relationships/slideMaster" Target="slideMasters/slideMaster6.xml"/><Relationship Id="rId75" Type="http://schemas.openxmlformats.org/officeDocument/2006/relationships/slide" Target="slides/slide11.xml"/><Relationship Id="rId96" Type="http://schemas.openxmlformats.org/officeDocument/2006/relationships/slide" Target="slides/slide32.xml"/><Relationship Id="rId140" Type="http://schemas.openxmlformats.org/officeDocument/2006/relationships/slide" Target="slides/slide76.xml"/><Relationship Id="rId161" Type="http://schemas.openxmlformats.org/officeDocument/2006/relationships/slide" Target="slides/slide97.xml"/><Relationship Id="rId182" Type="http://schemas.openxmlformats.org/officeDocument/2006/relationships/tags" Target="tags/tag1.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slide" Target="slides/slide55.xml"/><Relationship Id="rId44" Type="http://schemas.openxmlformats.org/officeDocument/2006/relationships/customXml" Target="../customXml/item44.xml"/><Relationship Id="rId65" Type="http://schemas.openxmlformats.org/officeDocument/2006/relationships/slide" Target="slides/slide1.xml"/><Relationship Id="rId86" Type="http://schemas.openxmlformats.org/officeDocument/2006/relationships/slide" Target="slides/slide22.xml"/><Relationship Id="rId130" Type="http://schemas.openxmlformats.org/officeDocument/2006/relationships/slide" Target="slides/slide66.xml"/><Relationship Id="rId151" Type="http://schemas.openxmlformats.org/officeDocument/2006/relationships/slide" Target="slides/slide87.xml"/><Relationship Id="rId172" Type="http://schemas.openxmlformats.org/officeDocument/2006/relationships/slide" Target="slides/slide108.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45.xml"/><Relationship Id="rId34" Type="http://schemas.openxmlformats.org/officeDocument/2006/relationships/customXml" Target="../customXml/item34.xml"/><Relationship Id="rId50" Type="http://schemas.openxmlformats.org/officeDocument/2006/relationships/slideMaster" Target="slideMasters/slideMaster2.xml"/><Relationship Id="rId55" Type="http://schemas.openxmlformats.org/officeDocument/2006/relationships/slideMaster" Target="slideMasters/slideMaster7.xml"/><Relationship Id="rId76" Type="http://schemas.openxmlformats.org/officeDocument/2006/relationships/slide" Target="slides/slide12.xml"/><Relationship Id="rId97" Type="http://schemas.openxmlformats.org/officeDocument/2006/relationships/slide" Target="slides/slide33.xml"/><Relationship Id="rId104" Type="http://schemas.openxmlformats.org/officeDocument/2006/relationships/slide" Target="slides/slide40.xml"/><Relationship Id="rId120" Type="http://schemas.openxmlformats.org/officeDocument/2006/relationships/slide" Target="slides/slide56.xml"/><Relationship Id="rId125" Type="http://schemas.openxmlformats.org/officeDocument/2006/relationships/slide" Target="slides/slide61.xml"/><Relationship Id="rId141" Type="http://schemas.openxmlformats.org/officeDocument/2006/relationships/slide" Target="slides/slide77.xml"/><Relationship Id="rId146" Type="http://schemas.openxmlformats.org/officeDocument/2006/relationships/slide" Target="slides/slide82.xml"/><Relationship Id="rId167" Type="http://schemas.openxmlformats.org/officeDocument/2006/relationships/slide" Target="slides/slide103.xml"/><Relationship Id="rId7" Type="http://schemas.openxmlformats.org/officeDocument/2006/relationships/customXml" Target="../customXml/item7.xml"/><Relationship Id="rId71" Type="http://schemas.openxmlformats.org/officeDocument/2006/relationships/slide" Target="slides/slide7.xml"/><Relationship Id="rId92" Type="http://schemas.openxmlformats.org/officeDocument/2006/relationships/slide" Target="slides/slide28.xml"/><Relationship Id="rId162" Type="http://schemas.openxmlformats.org/officeDocument/2006/relationships/slide" Target="slides/slide98.xml"/><Relationship Id="rId183"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2.xml"/><Relationship Id="rId87" Type="http://schemas.openxmlformats.org/officeDocument/2006/relationships/slide" Target="slides/slide23.xml"/><Relationship Id="rId110" Type="http://schemas.openxmlformats.org/officeDocument/2006/relationships/slide" Target="slides/slide46.xml"/><Relationship Id="rId115" Type="http://schemas.openxmlformats.org/officeDocument/2006/relationships/slide" Target="slides/slide51.xml"/><Relationship Id="rId131" Type="http://schemas.openxmlformats.org/officeDocument/2006/relationships/slide" Target="slides/slide67.xml"/><Relationship Id="rId136" Type="http://schemas.openxmlformats.org/officeDocument/2006/relationships/slide" Target="slides/slide72.xml"/><Relationship Id="rId157" Type="http://schemas.openxmlformats.org/officeDocument/2006/relationships/slide" Target="slides/slide93.xml"/><Relationship Id="rId178" Type="http://schemas.openxmlformats.org/officeDocument/2006/relationships/slide" Target="slides/slide114.xml"/><Relationship Id="rId61" Type="http://schemas.openxmlformats.org/officeDocument/2006/relationships/slideMaster" Target="slideMasters/slideMaster13.xml"/><Relationship Id="rId82" Type="http://schemas.openxmlformats.org/officeDocument/2006/relationships/slide" Target="slides/slide18.xml"/><Relationship Id="rId152" Type="http://schemas.openxmlformats.org/officeDocument/2006/relationships/slide" Target="slides/slide88.xml"/><Relationship Id="rId173" Type="http://schemas.openxmlformats.org/officeDocument/2006/relationships/slide" Target="slides/slide109.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Master" Target="slideMasters/slideMaster8.xml"/><Relationship Id="rId77" Type="http://schemas.openxmlformats.org/officeDocument/2006/relationships/slide" Target="slides/slide13.xml"/><Relationship Id="rId100" Type="http://schemas.openxmlformats.org/officeDocument/2006/relationships/slide" Target="slides/slide36.xml"/><Relationship Id="rId105" Type="http://schemas.openxmlformats.org/officeDocument/2006/relationships/slide" Target="slides/slide41.xml"/><Relationship Id="rId126" Type="http://schemas.openxmlformats.org/officeDocument/2006/relationships/slide" Target="slides/slide62.xml"/><Relationship Id="rId147" Type="http://schemas.openxmlformats.org/officeDocument/2006/relationships/slide" Target="slides/slide83.xml"/><Relationship Id="rId168" Type="http://schemas.openxmlformats.org/officeDocument/2006/relationships/slide" Target="slides/slide104.xml"/><Relationship Id="rId8" Type="http://schemas.openxmlformats.org/officeDocument/2006/relationships/customXml" Target="../customXml/item8.xml"/><Relationship Id="rId51" Type="http://schemas.openxmlformats.org/officeDocument/2006/relationships/slideMaster" Target="slideMasters/slideMaster3.xml"/><Relationship Id="rId72" Type="http://schemas.openxmlformats.org/officeDocument/2006/relationships/slide" Target="slides/slide8.xml"/><Relationship Id="rId93" Type="http://schemas.openxmlformats.org/officeDocument/2006/relationships/slide" Target="slides/slide29.xml"/><Relationship Id="rId98" Type="http://schemas.openxmlformats.org/officeDocument/2006/relationships/slide" Target="slides/slide34.xml"/><Relationship Id="rId121" Type="http://schemas.openxmlformats.org/officeDocument/2006/relationships/slide" Target="slides/slide57.xml"/><Relationship Id="rId142" Type="http://schemas.openxmlformats.org/officeDocument/2006/relationships/slide" Target="slides/slide78.xml"/><Relationship Id="rId163" Type="http://schemas.openxmlformats.org/officeDocument/2006/relationships/slide" Target="slides/slide99.xml"/><Relationship Id="rId184"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3.xml"/><Relationship Id="rId116" Type="http://schemas.openxmlformats.org/officeDocument/2006/relationships/slide" Target="slides/slide52.xml"/><Relationship Id="rId137" Type="http://schemas.openxmlformats.org/officeDocument/2006/relationships/slide" Target="slides/slide73.xml"/><Relationship Id="rId158" Type="http://schemas.openxmlformats.org/officeDocument/2006/relationships/slide" Target="slides/slide94.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Master" Target="slideMasters/slideMaster14.xml"/><Relationship Id="rId83" Type="http://schemas.openxmlformats.org/officeDocument/2006/relationships/slide" Target="slides/slide19.xml"/><Relationship Id="rId88" Type="http://schemas.openxmlformats.org/officeDocument/2006/relationships/slide" Target="slides/slide24.xml"/><Relationship Id="rId111" Type="http://schemas.openxmlformats.org/officeDocument/2006/relationships/slide" Target="slides/slide47.xml"/><Relationship Id="rId132" Type="http://schemas.openxmlformats.org/officeDocument/2006/relationships/slide" Target="slides/slide68.xml"/><Relationship Id="rId153" Type="http://schemas.openxmlformats.org/officeDocument/2006/relationships/slide" Target="slides/slide89.xml"/><Relationship Id="rId174" Type="http://schemas.openxmlformats.org/officeDocument/2006/relationships/slide" Target="slides/slide110.xml"/><Relationship Id="rId179" Type="http://schemas.openxmlformats.org/officeDocument/2006/relationships/slide" Target="slides/slide115.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Master" Target="slideMasters/slideMaster9.xml"/><Relationship Id="rId106" Type="http://schemas.openxmlformats.org/officeDocument/2006/relationships/slide" Target="slides/slide42.xml"/><Relationship Id="rId127" Type="http://schemas.openxmlformats.org/officeDocument/2006/relationships/slide" Target="slides/slide63.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Master" Target="slideMasters/slideMaster4.xml"/><Relationship Id="rId73" Type="http://schemas.openxmlformats.org/officeDocument/2006/relationships/slide" Target="slides/slide9.xml"/><Relationship Id="rId78" Type="http://schemas.openxmlformats.org/officeDocument/2006/relationships/slide" Target="slides/slide14.xml"/><Relationship Id="rId94" Type="http://schemas.openxmlformats.org/officeDocument/2006/relationships/slide" Target="slides/slide30.xml"/><Relationship Id="rId99" Type="http://schemas.openxmlformats.org/officeDocument/2006/relationships/slide" Target="slides/slide35.xml"/><Relationship Id="rId101" Type="http://schemas.openxmlformats.org/officeDocument/2006/relationships/slide" Target="slides/slide37.xml"/><Relationship Id="rId122" Type="http://schemas.openxmlformats.org/officeDocument/2006/relationships/slide" Target="slides/slide58.xml"/><Relationship Id="rId143" Type="http://schemas.openxmlformats.org/officeDocument/2006/relationships/slide" Target="slides/slide79.xml"/><Relationship Id="rId148" Type="http://schemas.openxmlformats.org/officeDocument/2006/relationships/slide" Target="slides/slide84.xml"/><Relationship Id="rId164" Type="http://schemas.openxmlformats.org/officeDocument/2006/relationships/slide" Target="slides/slide100.xml"/><Relationship Id="rId169" Type="http://schemas.openxmlformats.org/officeDocument/2006/relationships/slide" Target="slides/slide105.xml"/><Relationship Id="rId18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notesMaster" Target="notesMasters/notesMaster1.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slide" Target="slides/slide4.xml"/><Relationship Id="rId89" Type="http://schemas.openxmlformats.org/officeDocument/2006/relationships/slide" Target="slides/slide25.xml"/><Relationship Id="rId112" Type="http://schemas.openxmlformats.org/officeDocument/2006/relationships/slide" Target="slides/slide48.xml"/><Relationship Id="rId133" Type="http://schemas.openxmlformats.org/officeDocument/2006/relationships/slide" Target="slides/slide69.xml"/><Relationship Id="rId154" Type="http://schemas.openxmlformats.org/officeDocument/2006/relationships/slide" Target="slides/slide90.xml"/><Relationship Id="rId175" Type="http://schemas.openxmlformats.org/officeDocument/2006/relationships/slide" Target="slides/slide111.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slideMaster" Target="slideMasters/slideMaster10.xml"/><Relationship Id="rId79" Type="http://schemas.openxmlformats.org/officeDocument/2006/relationships/slide" Target="slides/slide15.xml"/><Relationship Id="rId102" Type="http://schemas.openxmlformats.org/officeDocument/2006/relationships/slide" Target="slides/slide38.xml"/><Relationship Id="rId123" Type="http://schemas.openxmlformats.org/officeDocument/2006/relationships/slide" Target="slides/slide59.xml"/><Relationship Id="rId144" Type="http://schemas.openxmlformats.org/officeDocument/2006/relationships/slide" Target="slides/slide80.xml"/><Relationship Id="rId90" Type="http://schemas.openxmlformats.org/officeDocument/2006/relationships/slide" Target="slides/slide26.xml"/><Relationship Id="rId165" Type="http://schemas.openxmlformats.org/officeDocument/2006/relationships/slide" Target="slides/slide101.xml"/><Relationship Id="rId186" Type="http://schemas.openxmlformats.org/officeDocument/2006/relationships/theme" Target="theme/theme1.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slide" Target="slides/slide5.xml"/><Relationship Id="rId113" Type="http://schemas.openxmlformats.org/officeDocument/2006/relationships/slide" Target="slides/slide49.xml"/><Relationship Id="rId134" Type="http://schemas.openxmlformats.org/officeDocument/2006/relationships/slide" Target="slides/slide70.xml"/><Relationship Id="rId80" Type="http://schemas.openxmlformats.org/officeDocument/2006/relationships/slide" Target="slides/slide16.xml"/><Relationship Id="rId155" Type="http://schemas.openxmlformats.org/officeDocument/2006/relationships/slide" Target="slides/slide91.xml"/><Relationship Id="rId176" Type="http://schemas.openxmlformats.org/officeDocument/2006/relationships/slide" Target="slides/slide112.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slideMaster" Target="slideMasters/slideMaster11.xml"/><Relationship Id="rId103" Type="http://schemas.openxmlformats.org/officeDocument/2006/relationships/slide" Target="slides/slide39.xml"/><Relationship Id="rId124" Type="http://schemas.openxmlformats.org/officeDocument/2006/relationships/slide" Target="slides/slide60.xml"/><Relationship Id="rId70" Type="http://schemas.openxmlformats.org/officeDocument/2006/relationships/slide" Target="slides/slide6.xml"/><Relationship Id="rId91" Type="http://schemas.openxmlformats.org/officeDocument/2006/relationships/slide" Target="slides/slide27.xml"/><Relationship Id="rId145" Type="http://schemas.openxmlformats.org/officeDocument/2006/relationships/slide" Target="slides/slide81.xml"/><Relationship Id="rId166" Type="http://schemas.openxmlformats.org/officeDocument/2006/relationships/slide" Target="slides/slide102.xml"/><Relationship Id="rId187" Type="http://schemas.openxmlformats.org/officeDocument/2006/relationships/tableStyles" Target="tableStyles.xml"/><Relationship Id="rId1" Type="http://schemas.openxmlformats.org/officeDocument/2006/relationships/customXml" Target="../customXml/item1.xml"/><Relationship Id="rId28" Type="http://schemas.openxmlformats.org/officeDocument/2006/relationships/customXml" Target="../customXml/item28.xml"/><Relationship Id="rId49" Type="http://schemas.openxmlformats.org/officeDocument/2006/relationships/slideMaster" Target="slideMasters/slideMaster1.xml"/><Relationship Id="rId114" Type="http://schemas.openxmlformats.org/officeDocument/2006/relationships/slide" Target="slides/slide50.xml"/><Relationship Id="rId60" Type="http://schemas.openxmlformats.org/officeDocument/2006/relationships/slideMaster" Target="slideMasters/slideMaster12.xml"/><Relationship Id="rId81" Type="http://schemas.openxmlformats.org/officeDocument/2006/relationships/slide" Target="slides/slide17.xml"/><Relationship Id="rId135" Type="http://schemas.openxmlformats.org/officeDocument/2006/relationships/slide" Target="slides/slide71.xml"/><Relationship Id="rId156" Type="http://schemas.openxmlformats.org/officeDocument/2006/relationships/slide" Target="slides/slide92.xml"/><Relationship Id="rId177"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5/16/26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19:15:58.88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0,'42'0,"-7"0,-28 0,4 0,8 0,-5 0,7 0,-9 0,7 0,-3 0,-1 0,3 0,-5 0,6 0,-4 0,1 0,2 4,-5-3,5 2,-3-3,-2 0,12 0,-15 0,8 0,3 0,-9 0,9 0,-7 0,-1 0,6 0,-4 0,1 0,-1 0,9 0,-7 0,7 0,-12 0,2 0,1 0,2 0,1 0,-2 0,-1 0,0 0,1 0,-1 0,1 0,-1 0,4 0,-7 0,6 0,-2 0,-3 0,8 0,-8 0,2 0,3 0,-5 0,5 0,-2 0,-1 0,1 3,2-2,-5 3,5-4,-3 0,-2 0,8 0,-8 0,3 0,2 0,-6 0,15 0,33 0,-30 0,23 0,-45 0,0 0,13 0,-7 0,9 0,-9 0,1 0,2 0,1 0,1 0,-6 0,8 0,-8 0,2 0,3 0,-1 0,-1 0,5 0,-12 0,9 0,-2 0,-3 0,8 0,-8 0,2 0,3 0,-5 0,5 0,-2 0,-1 0,1 0,-1 0,0 0,1 0,-1 0,0 0,1 0,-1 0,0 0,1 0,-1 0,0 0,1 0,-1 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19:16:14.86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1,'53'0,"14"0,4 0,22 9,-37-3,-2 1,22 5,-21-3,-35-9,-13 0,23 0,-17 0,28 0,-30 0,8 0,-4 0,-2 0,14 0,-10 0,15 0,-15 0,7 0,-12 0,2 0,2 0,0 0,3 0,-1 0,-1 0,-2 0,6 0,-11 0,20 0,-19 0,11 0,-1 0,-4 0,15 0,-7 0,26 0,4 0,-8 0,-10 0,-26 0,-3 0,21 0,-4 0,11 0,-4 0,-15 0,15 0,-18 0,5 0,-1 0,-8 0,12 0,-7 0,-2 0,8 0,-8 0,2 0,3 0,-2 0,1 0,9 0,-16 0,13 0,-11 0,3 0,4 0,6 0,-8 0,6 0,-8 0,-2 0,84 0,-46 6,5 0,36-4,5-1,-19 5,-5 0,-15-6,-6 0,4 0,-37 0,-11 0,24 0,-14 0,16 0,-23 0,-3 0,13 0,-7 0,9 0,-6 0,-7 0,11 0,-8 0,31 0,2 0,9 0,-16 0,-16 0,-14 0,9 0,-2 0,3 0,0 0,5 0,1 0,26 0,-13 0,1 0,-16 0,-14 0,8 0,0 0,-1 0,2 0,5 0,4 0,-1 0,-4 0,-13 0,14 0,-13 0,21 0,-20 0,20 5,-21-4,13 4,-8-5,-2 0,9 0,-10 0,4 0,2 0,-2 0,0 0,2 0,19 0,43 0,-25 0,4 0,13 0,3 0,-1 0,0 0,2 0,-5 0,14 0,-15 0,-62 0,0 0,13 0,-10 0,10 0,-6 0,-2 0,5 0,-2 0,7 0,3 0,-4 0,9 0,-20 0,8 0,-4 0,9 0,-2 0,13 0,-9 0,-4 0,9 0,-20 0,11 0,2 0,-9 0,8 0,-9 0,-5 0,16 0,-15 0,8 0,0 0,-8 0,12 0,-7 0,-2 0,30 0,17 0,33 0,-39 0,1 0,0 0,0 0,-1 0,1 0,1 0,-2 0,21 0,-15 0,-28 0,27 0,17 0,16 0,-38 0,-2 0,24 0,-23 5,-1 0,7-3,-3 8,-33-10,-15 0,10 0,-2 0,0 0,6 0,-13 0,9 0,-3 0,-2 0,9 0,-10 0,7 0,-4 0,1 0,-1 0,1 0,-1 0,0 0,1 0,2 0,-5 0,30 0,34 0,20 0,-41 0,-3 0,11 0,-27 0,-23 0,-5 0,12 0,-7 0,5 0,-1 0,-6 0,7 0,5 0,-10 0,17 0,-21 0,13 0,-11 0,3 0,4 0,-3 0,3 0,0 0,-6 0,8 0,-5 0,0 0,14 0,-19 0,24 0,-25 0,13 0,-7 0,-4 0,10 0,-10 0,4 0,5 0,-11 0,12 0,-7 0,1 0,6 0,-9 0,47 0,4 0,29 0,-21 0,-30 0,-10 0,-18 0,9 0,-11 0,3 0,4 0,-6 0,4 0,7 0,-9 0,11 0,-17 0,5 0,5 0,-2 0,2 0,20 0,5 0,44 0,5 0,-26 0,-13 0,-43 0,-3 0,17 0,-13 0,24 0,-25 0,8 0,7 0,-14 0,41 0,-10 0,5 3,2-2,-18 3,-9-4,0 0,-12 0,1 0,10 0,-8 0,4 0,-4 0,11 0,-7 0,5 0,0 0,-12 0,12 0,-9 0,7 0,4 0,-4 0,-7 0,1 0,-3 0,11 0,-11 0,15 0,-17 0,21 0,-17 0,18 0,-15 0,4 0,-7 0,2 0,8 0,-7 0,6 0,-11 0,7 0,-3 0,-1 0,8 0,-12 0,20 5,-17-4,9 4,-11-5,3 0,0 3,1 2,3-1,0-1,-6-3,5 0,-3 0,-2 0,8 0,0 0,0 0,3 0,-13 0,4 0,0 0,2 0,1 0,1 0,-6 0,5 0,-3 0,-2 0,8 0,-8 0,6 0,-4 0,4 0,-6 0,8 0,3 0,-5 0,4 0,-9 0,-5 0,13 0,-9 0,2 0,3 0,-2 0,0 0,2 0,-3 0,-2 0,9 0,-10 0,4 0,5 0,-11 0,12 0,-7 0,-2 0,8 0,-8 0,2 0,3 0,-5 0,9 0,-9 0,5 0,5 0,-8 0,11 0,11 0,-15 0,15 0,-26 0,-3 0,13 0,-10 0,11 0,-8 0,-1 0,6 0,-4 0,0 0,1 0,-1 0,0 0,1 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19:16:27.36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30,'80'0,"-1"0,-8 0,18 0,-13 0,-5 0,15 0,-9 0,-14 0,-1 0,12 0,8 0,-16 0,-3 0,-26 3,-25-2,-5 3,15-4,-11-4,10 3,-7-2,3 3,-1 0,2 0,-6 0,15 0,-12 0,11 0,-18 0,15 0,-12 0,20 0,-21 0,21 0,-20 0,20 0,-17 0,6 0,-6 0,10 0,-9 0,11 0,-17 0,13 0,-11 0,12 0,-8 0,-2 0,20 0,-21 0,26 0,-24 0,18 0,-15 0,15 0,-18 0,17 0,-20 0,8 0,24 0,19 0,4 0,-11 0,-9 0,-31 0,19 0,-26 0,3 0,8 0,6 0,-4 0,25 0,-3 0,2 0,-8 0,-26 0,0 0,8 0,-2 0,1 0,-3 0,9 0,-10 0,21 0,-25 0,10 0,-6 0,-1 0,6 0,-4 0,4 0,-6 0,5 0,9 0,-12 0,23 0,-16 0,1 0,8 0,-17 0,17 0,-13 0,47 0,3 0,-4 0,-11 0,-45 0,3 0,8 0,-6 0,9 0,1 0,4 0,10 0,-15 0,9 0,-17 0,6 0,-5 0,-3 0,7 0,-3 0,-1 0,3 0,7 0,-7 0,8 0,-17 0,5 0,26 0,25 0,31 0,-35 0,4 0,8 0,2 0,8 0,2 0,8 1,-1-2,-13-4,-6 0,-19 4,-7 0,7-9,-40 10,-5 0,12 0,-7 0,5 0,2 0,1 0,-1 0,1 0,-10 0,12 0,-7 0,7 0,-12 0,11 0,-13 0,10 0,-6 0,-1 0,17 0,-15 0,20 0,-13 0,0 0,9 0,-9 0,12 0,-12 0,9 0,-8 0,27 0,5 0,17 0,-17 0,-16 0,-16 0,-15 0,14 0,-9 0,6 0,-1 0,-9 0,13 0,2 0,-6 0,17 0,-25 0,21 0,-20 0,20 0,-17 0,6 0,-5 0,-4 0,8 0,9 0,-10 0,17 0,-25 0,20 0,-8 0,27 0,-11 0,1 0,-8 0,-9 0,29 0,21 0,-13 0,0 0,-27 0,-18 0,9 0,-11 0,3 0,4 0,-6 0,5 0,-3 0,-2 0,8 0,0 0,-3 0,13 0,-21 0,9 0,-4 0,-2 0,5 0,43 0,-9 0,11 0,-27 0,-28-3,3 2,11-3,5 4,-3 0,7 0,-21 0,21 0,-20 0,8 0,-4 0,1 0,0 0,2 0,-6 0,3 4,4-4,-6 4,5-4,-3 0,-2 0,8 0,-8 0,2 0,3 0,3 0,8 0,-6 0,8 0,-21 0,10 0,-6 0,-1 0,6 0,-4 0,0 0,1 0,-1 0,0 0,1 0,-1 0,1 0,-1 0,0 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19:16:31.45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0,'38'0,"-7"0,-23 0,7 0,9 0,16 0,-8 0,10 0,-28 0,9 0,-11 0,3 0,12 0,-12 0,19 0,-11 0,2 0,7 0,-18 0,17 0,-20 0,20 0,-21 0,10 0,-6 0,2 0,0 0,11 0,-17 0,13 0,-8 0,-2 0,8 0,-8 0,3 0,23 0,4 0,29 0,0 0,-1 0,1 0,-29 0,-6 0,-26 0,-3 0,17 0,-14 0,22 0,-19 0,18 0,-18 0,9 0,-12 0,8 0,9 0,2 0,-1 0,20 0,-3 0,26 0,-25 0,-10 0,-26 0,-3 0,41 0,15 0,25 0,-25 0,-27 0,-23 0,-5 0,12 0,4 0,0 0,11 0,23 0,0 0,-6 0,-1 0,7 0,-3 0,-36 0,-13 4,11-4,4 4,2-4,8 0,-6 0,25 0,20 0,-23 0,5 0,-46 0,4 0,8 0,6 0,-4 0,10 0,-17 0,10 0,-1 0,3 0,-4 0,9 0,-8 0,-1 0,-3 0,-8 0,5 0,3 0,-3 0,2 0,3 0,-7 0,5 0,-5 0,-1 0,6 0,8 0,-9 0,18 0,6 0,13 0,2 0,1 0,35 0,-85 0,3 0,12 0,4 0,-1 0,-7 0,-11 0,10 0,-1 0,2 0,-1 0,-6 0,3 0,4 0,-6 0,5 0,-3 0,-2 0,8 0,-8 0,3 0,30 0,-18 5,18-4,-27 4,-11-5,13 0,-10 0,11 0,-8 0,-1 0,6 0,-4 0,4 0,-6 0,5 0,-3 0,-2 0,8 0,-8 0,2 0,3 0,-5 0,6 0,-4 0,0 0,1 0,-1 0,0 0,1 0,-1 0,1 0,-1 0,0 0,1 0,-1 0,0 0,1 0,-1 3,0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19:16:50.16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1,'55'0,"13"0,-14 7,18 3,17 0,-33-5,-1-2,25-3,-5 0,-53 4,-13-4,31 4,3-4,28 0,1 0,-25 0,-10 0,-26 0,-3 0,13 0,-10 0,10 0,-6 0,-2 0,5 0,-2 0,-1 0,4 0,-6 0,13 0,13 0,16 0,33 0,5 0,-17 5,-20-4,-34 4,-10-5,4 0,6 0,-8 0,7 0,-9 0,3 0,12 5,-12-4,8 4,-12-5,1 0,7 0,-3 0,11 0,-2 0,1 0,6 0,-6 0,-4 0,1 0,-15 0,15 0,-13 0,21 0,-20 0,12 0,0 0,4 5,-1-3,5 3,-17-5,17 0,-5 0,-4 0,1 0,-14 0,13 0,-11 0,20 0,-17 0,18 0,-7 0,26 0,-13 0,1 0,-8 0,-20 0,20 0,-21 0,21 0,-17 0,18 0,-18 0,9 0,1 5,-10-4,9 4,-12-5,5 0,0 0,11 0,-13 0,17 0,-17 0,18 0,0 0,-5 0,12 0,-13 0,-4 0,1 0,-15 0,10 0,-2 3,1-2,1 2,-6-3,3 0,4 0,-7 0,15 0,-17 0,21 0,-5 0,-3 0,3 0,-17 0,9 0,3 0,-1 0,29 0,14 0,-12 0,7 0,-35 5,-5-3,13 3,-17-5,17 0,-20 0,12 0,0 0,-8 0,8 0,-12 0,1 0,15 0,-12 0,19 0,-12 0,12 0,-11 0,-1 0,-10 0,12 0,-10 0,9 0,0 0,4 0,-2 0,6 0,-20 0,20 0,8 0,16 0,33 9,-12-6,13 7,-34-6,-16-2,-17 3,-13-5,9 0,6 0,-5 0,7 0,-14 0,0 0,10 0,-11 0,20 5,-20-4,20 4,-21-5,13 0,-11 0,3 0,4 0,5 0,-3 0,11 0,-14 0,28 0,-24 0,25 0,-30 0,15 0,10 0,13 0,0 0,-13 0,-10 0,-6 0,-4 0,9 0,-17 0,18 0,-18 0,17 0,-17 0,18 0,10 0,13 0,0 0,-12 0,-12 0,-5 0,-4 0,1 0,-14 0,9 0,1 0,-2 0,1 0,-3 0,-3 0,7 0,0 0,-6 0,13 0,-15 0,19 0,-19 0,20 0,-17 0,6 0,-5 0,34 0,6 0,-8 0,10 0,-5 0,-28 0,-12 0,11 0,-9 0,17 0,-13 0,2 0,-5 0,-3 3,6-2,10 3,-10-4,17 0,-21 0,18 0,-18 0,5 0,0 0,-8 0,12 0,-8 0,-2 0,8 0,-5 0,1 0,9 0,-12 0,18 0,-7 0,9 0,-12 0,-2 0,-6 0,-1 0,6 0,-4 0,12 0,-12 0,19 0,5 0,0 0,0 0,-8 0,-17 0,17 0,-17 0,17 0,-20 0,20 0,-20 0,20 0,-21 0,21 0,-17 0,18 0,-15 0,15 0,-18 0,17 0,-20 0,8 0,-4 0,-3 0,19 0,-16 0,19 0,-20 0,6 0,-5 0,-3 0,7 0,0 0,-3 0,11 0,-17 0,21 0,-20 0,20 0,-21 0,13 0,1 0,-10 0,21-5,-25 3,21-3,-20 5,20 0,-20 0,20 0,-21 0,10 0,-6 0,-1 0,6 0,-4 0,0 0,1 0,2 0,-5 0,13 0,-15 0,20 0,-20 0,20 0,-21 0,21 0,-20 0,20 0,8 0,32 0,5 0,-23 0,0 0,22 0,-3 0,-33 0,-16 0,-14 0,8 0,0 0,2 0,-3 0,6 0,-11 0,20 0,-20 0,8 0,-5 0,-1 0,6 0,8 0,-12 0,19 0,-23 0,20 0,-21 0,10 0,-6 0,-1 0,31 0,-14 0,9 0,-8 0,-17 0,9 0,-11 0,3 0,0 0,1 0,3 0,7 0,-8 0,4 0,-8 0,-2 0,7 0,-3 0,0 0,1 0,4-5,0 4,-1-4,-8 5,-5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19:16:54.9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0,'51'5,"-11"-4,-17 4,1-5,1 0,1 0,6 0,4 0,-11 0,4 0,-21 0,6 0,3 0,-1 0,10 5,-15-3,8 3,-5-9,-1 3,6-2,11 3,-14 0,14 0,-22 0,7 0,3 0,8 0,6 0,19 0,-13 0,1 0,-20 0,-11-4,10 3,-4-2,4 3,5 0,-12 0,20 0,-9 5,0-4,-2 4,-9-5,7 0,-4 0,7 0,-9 0,4 0,2 0,-5 0,5 0,-2 0,8 0,-7 0,14 0,-20 0,8 0,-4 0,-2 0,9 4,-9-4,4 4,-1-1,-3-2,8 3,-5-1,0-2,2 2,-2-3,-4 0,15 0,-17 0,13 0,-4 0,-6 0,9 0,-10 0,3 0,4 0,-6 0,4 0,-1 0,-3 0,8 0,-8 0,2 0,3 4,-5-4,6 4,-4-4,0 0,1 0,-1 0,0 0,1 0,-1 0,0 3,1-2,-1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F2703-94EA-D0DE-2276-E74982ADCA2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BB17724-FCCE-C5A7-CEBB-D600DA94120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DC68F84-587D-A6F2-F994-0FACD9A3791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DBB6438-71C3-E8EB-E255-19BFD460952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033580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06467-A576-E8AD-FB5D-D040C6B84F3A}"/>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6B1C6E7A-1D72-693D-E8E2-8F9F0CC3EB1E}"/>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57214771-710A-E682-FEC1-1B3E897B94E8}"/>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25C0C763-6192-2969-7082-FCBC59942542}"/>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31807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C2FE8-A9EE-2D7C-FA94-A8FC75C0C532}"/>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33F34DED-C753-5EE0-E6B1-FCD5C943D48B}"/>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54D9EB27-1D4F-0E2A-B7E1-3B6C304E9ECB}"/>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03D8F2C2-F486-2ECE-A664-3BCB7B9B6151}"/>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3626936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9EAF9-9480-57F9-71E3-EF0A5916B1FE}"/>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A6278988-B26E-64CA-9E4C-08641CA8B6C4}"/>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0B03FCAA-3187-6E44-7C62-B9932AF76EFB}"/>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58D688AA-D792-0211-D05D-614B5744ABB0}"/>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290949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3C71E-A53F-B2F1-BDFF-277EF6A6689F}"/>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28F50EC6-AF87-E87D-105B-C0E5E88E146E}"/>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829B0878-F6C3-D838-C72D-D1B5D71E25FD}"/>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471B143F-25DA-2CF1-220D-C4508C36668B}"/>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2536572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B2E64-0666-BDBB-1864-49220F737264}"/>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568BBDAA-E161-EE02-CEEC-8B0CCCFE10F3}"/>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D965C9EE-6C5C-1A56-66E0-F59045DA7206}"/>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4300B271-02E5-A7E5-F1C2-66EFB613CC77}"/>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2176708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0C70C-708F-D033-7D67-B5D40C25FBDE}"/>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8B50CD66-7614-A9CD-32BB-067AE217862B}"/>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D24B5B3A-C10C-13DA-033E-974006D84150}"/>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8DA3A01E-D897-65F1-B601-C6A8BC249DD8}"/>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4188320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9830B-39AF-7D8F-8349-BB957EC35A79}"/>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08928C6D-1EAE-48E3-50BF-C84457A59A53}"/>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33BAC7EE-C653-678E-82FF-C54BDA8B3D13}"/>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932D0FC4-26F1-41EA-182A-1AAEBC51E351}"/>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222099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4ED74-5919-2865-CA73-6CE1EAEBCF20}"/>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33BDF849-8407-3350-4DF5-E247A60D9F5B}"/>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C1CBE5C6-A922-1944-59CB-D0665A6617EC}"/>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263617D2-F350-A7C1-BA46-0CB195DEFE74}"/>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718320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4F369-8413-DC17-8176-F9D43BD0BE44}"/>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18F17A46-80D0-A4B7-A261-30561BCF5FBB}"/>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4793F5EB-25BA-2280-CDFB-1787F80CCB17}"/>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29497F41-B7D6-2E68-8212-94673BE172CA}"/>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941947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7B630-7327-1467-AB3D-3A948DD04190}"/>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DFDB062B-DA6A-A389-F4E1-7585460D3E67}"/>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0BCCDDE1-D00D-5595-3E1D-5111FCCAAFB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716C52F7-C209-3062-54FE-7A604FF73DAE}"/>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26813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B81AB-749A-B7E5-EF40-AAE6CA51BAA2}"/>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6CC52E4E-2CA7-459A-5EDC-A268E7C11B05}"/>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EEEF7543-02D8-2424-557B-4D3E136C65EC}"/>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E9FC0422-092F-410E-8DEF-DF56D0937221}"/>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942000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22917-C5D8-2767-08AA-482425C902C6}"/>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F6FA1A03-1B44-F476-E4FB-01D15A6E739A}"/>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EF6A04C4-B5D9-EC41-1A08-1337CEFDBB9E}"/>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9D19586E-B35F-D402-4836-F5EB6FF77C66}"/>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1328185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CE31A-F17D-4A29-0FD3-B79114C0B520}"/>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8FA0A2E1-BA91-C591-9A92-FE863253DD78}"/>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FB7928FB-B852-5865-0DE2-86E50FD9EC44}"/>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17E1A1AA-8772-D6CF-F914-0F975B3F1919}"/>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1264838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F9E2F-0F89-BDC5-5CBB-530B44C51D31}"/>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37E7A30D-1768-9ACB-3666-9E8166533219}"/>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561A4061-51AF-8F6A-1AA3-412E6C5F8C3F}"/>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7EBC8324-C4EB-AA82-DC79-00B69B18C63A}"/>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3295241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82074-6C21-A6F0-2139-2761771EDD54}"/>
            </a:ext>
          </a:extLst>
        </p:cNvPr>
        <p:cNvGrpSpPr/>
        <p:nvPr/>
      </p:nvGrpSpPr>
      <p:grpSpPr>
        <a:xfrm>
          <a:off x="0" y="0"/>
          <a:ext cx="0" cy="0"/>
          <a:chOff x="0" y="0"/>
          <a:chExt cx="0" cy="0"/>
        </a:xfrm>
      </p:grpSpPr>
      <p:sp>
        <p:nvSpPr>
          <p:cNvPr id="157697" name="Rectangle 7">
            <a:extLst>
              <a:ext uri="{FF2B5EF4-FFF2-40B4-BE49-F238E27FC236}">
                <a16:creationId xmlns:a16="http://schemas.microsoft.com/office/drawing/2014/main" id="{835F9D06-B67A-CC3A-2EAB-ED2359BEF51B}"/>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87B0F0-8976-CD48-B4F3-76BC14ECF78A}"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ndParaRPr>
          </a:p>
        </p:txBody>
      </p:sp>
      <p:sp>
        <p:nvSpPr>
          <p:cNvPr id="157698" name="Rectangle 2">
            <a:extLst>
              <a:ext uri="{FF2B5EF4-FFF2-40B4-BE49-F238E27FC236}">
                <a16:creationId xmlns:a16="http://schemas.microsoft.com/office/drawing/2014/main" id="{646B35DE-9EA0-BE36-A9E1-9E49302A60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7699" name="Rectangle 3">
            <a:extLst>
              <a:ext uri="{FF2B5EF4-FFF2-40B4-BE49-F238E27FC236}">
                <a16:creationId xmlns:a16="http://schemas.microsoft.com/office/drawing/2014/main" id="{B226A54C-8941-FFD4-E0AD-B87F1E5BDCB6}"/>
              </a:ext>
            </a:extLst>
          </p:cNvPr>
          <p:cNvSpPr>
            <a:spLocks noGrp="1" noChangeArrowheads="1"/>
          </p:cNvSpPr>
          <p:nvPr>
            <p:ph type="body" idx="1"/>
          </p:nvPr>
        </p:nvSpPr>
        <p:spPr bwMode="auto">
          <a:xfrm>
            <a:off x="317500" y="4092575"/>
            <a:ext cx="6316663"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sz="2000" b="1" i="1">
              <a:latin typeface="Times New Roman" charset="0"/>
            </a:endParaRPr>
          </a:p>
          <a:p>
            <a:pPr eaLnBrk="1" hangingPunct="1">
              <a:spcBef>
                <a:spcPct val="0"/>
              </a:spcBef>
              <a:buFontTx/>
              <a:buChar char="•"/>
            </a:pPr>
            <a:endParaRPr lang="en-US" sz="2000">
              <a:latin typeface="Times New Roman" charset="0"/>
            </a:endParaRPr>
          </a:p>
        </p:txBody>
      </p:sp>
    </p:spTree>
    <p:extLst>
      <p:ext uri="{BB962C8B-B14F-4D97-AF65-F5344CB8AC3E}">
        <p14:creationId xmlns:p14="http://schemas.microsoft.com/office/powerpoint/2010/main" val="3102661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E8C21-20A6-8FC2-A0AC-88CCC67E3FB7}"/>
            </a:ext>
          </a:extLst>
        </p:cNvPr>
        <p:cNvGrpSpPr/>
        <p:nvPr/>
      </p:nvGrpSpPr>
      <p:grpSpPr>
        <a:xfrm>
          <a:off x="0" y="0"/>
          <a:ext cx="0" cy="0"/>
          <a:chOff x="0" y="0"/>
          <a:chExt cx="0" cy="0"/>
        </a:xfrm>
      </p:grpSpPr>
      <p:sp>
        <p:nvSpPr>
          <p:cNvPr id="157697" name="Rectangle 7">
            <a:extLst>
              <a:ext uri="{FF2B5EF4-FFF2-40B4-BE49-F238E27FC236}">
                <a16:creationId xmlns:a16="http://schemas.microsoft.com/office/drawing/2014/main" id="{4F99862D-4271-A298-59CB-D3B21FB3B4E4}"/>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87B0F0-8976-CD48-B4F3-76BC14ECF78A}"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ndParaRPr>
          </a:p>
        </p:txBody>
      </p:sp>
      <p:sp>
        <p:nvSpPr>
          <p:cNvPr id="157698" name="Rectangle 2">
            <a:extLst>
              <a:ext uri="{FF2B5EF4-FFF2-40B4-BE49-F238E27FC236}">
                <a16:creationId xmlns:a16="http://schemas.microsoft.com/office/drawing/2014/main" id="{9B1FC333-1147-A82D-B845-1D4DC31567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7699" name="Rectangle 3">
            <a:extLst>
              <a:ext uri="{FF2B5EF4-FFF2-40B4-BE49-F238E27FC236}">
                <a16:creationId xmlns:a16="http://schemas.microsoft.com/office/drawing/2014/main" id="{129A56EB-2384-494A-4FA3-5C097494DD74}"/>
              </a:ext>
            </a:extLst>
          </p:cNvPr>
          <p:cNvSpPr>
            <a:spLocks noGrp="1" noChangeArrowheads="1"/>
          </p:cNvSpPr>
          <p:nvPr>
            <p:ph type="body" idx="1"/>
          </p:nvPr>
        </p:nvSpPr>
        <p:spPr bwMode="auto">
          <a:xfrm>
            <a:off x="317500" y="4092575"/>
            <a:ext cx="6316663"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sz="2000" b="1" i="1">
              <a:latin typeface="Times New Roman" charset="0"/>
            </a:endParaRPr>
          </a:p>
          <a:p>
            <a:pPr eaLnBrk="1" hangingPunct="1">
              <a:spcBef>
                <a:spcPct val="0"/>
              </a:spcBef>
              <a:buFontTx/>
              <a:buChar char="•"/>
            </a:pPr>
            <a:endParaRPr lang="en-US" sz="2000">
              <a:latin typeface="Times New Roman" charset="0"/>
            </a:endParaRPr>
          </a:p>
        </p:txBody>
      </p:sp>
    </p:spTree>
    <p:extLst>
      <p:ext uri="{BB962C8B-B14F-4D97-AF65-F5344CB8AC3E}">
        <p14:creationId xmlns:p14="http://schemas.microsoft.com/office/powerpoint/2010/main" val="908881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02CCE-F57F-554A-2454-CF6CD44FCE8F}"/>
            </a:ext>
          </a:extLst>
        </p:cNvPr>
        <p:cNvGrpSpPr/>
        <p:nvPr/>
      </p:nvGrpSpPr>
      <p:grpSpPr>
        <a:xfrm>
          <a:off x="0" y="0"/>
          <a:ext cx="0" cy="0"/>
          <a:chOff x="0" y="0"/>
          <a:chExt cx="0" cy="0"/>
        </a:xfrm>
      </p:grpSpPr>
      <p:sp>
        <p:nvSpPr>
          <p:cNvPr id="157697" name="Rectangle 7">
            <a:extLst>
              <a:ext uri="{FF2B5EF4-FFF2-40B4-BE49-F238E27FC236}">
                <a16:creationId xmlns:a16="http://schemas.microsoft.com/office/drawing/2014/main" id="{186A3102-E2EA-1330-012A-978CD5915AED}"/>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87B0F0-8976-CD48-B4F3-76BC14ECF78A}"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ndParaRPr>
          </a:p>
        </p:txBody>
      </p:sp>
      <p:sp>
        <p:nvSpPr>
          <p:cNvPr id="157698" name="Rectangle 2">
            <a:extLst>
              <a:ext uri="{FF2B5EF4-FFF2-40B4-BE49-F238E27FC236}">
                <a16:creationId xmlns:a16="http://schemas.microsoft.com/office/drawing/2014/main" id="{1A097F3C-8083-AC7C-7EB4-A4063F07F4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7699" name="Rectangle 3">
            <a:extLst>
              <a:ext uri="{FF2B5EF4-FFF2-40B4-BE49-F238E27FC236}">
                <a16:creationId xmlns:a16="http://schemas.microsoft.com/office/drawing/2014/main" id="{3576186E-27FD-D7B8-D68C-0C979074E921}"/>
              </a:ext>
            </a:extLst>
          </p:cNvPr>
          <p:cNvSpPr>
            <a:spLocks noGrp="1" noChangeArrowheads="1"/>
          </p:cNvSpPr>
          <p:nvPr>
            <p:ph type="body" idx="1"/>
          </p:nvPr>
        </p:nvSpPr>
        <p:spPr bwMode="auto">
          <a:xfrm>
            <a:off x="317500" y="4092575"/>
            <a:ext cx="6316663"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sz="2000" b="1" i="1">
              <a:latin typeface="Times New Roman" charset="0"/>
            </a:endParaRPr>
          </a:p>
          <a:p>
            <a:pPr eaLnBrk="1" hangingPunct="1">
              <a:spcBef>
                <a:spcPct val="0"/>
              </a:spcBef>
              <a:buFontTx/>
              <a:buChar char="•"/>
            </a:pPr>
            <a:endParaRPr lang="en-US" sz="2000">
              <a:latin typeface="Times New Roman" charset="0"/>
            </a:endParaRPr>
          </a:p>
        </p:txBody>
      </p:sp>
    </p:spTree>
    <p:extLst>
      <p:ext uri="{BB962C8B-B14F-4D97-AF65-F5344CB8AC3E}">
        <p14:creationId xmlns:p14="http://schemas.microsoft.com/office/powerpoint/2010/main" val="3936450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939D2-A95A-143A-44F8-68929137D665}"/>
            </a:ext>
          </a:extLst>
        </p:cNvPr>
        <p:cNvGrpSpPr/>
        <p:nvPr/>
      </p:nvGrpSpPr>
      <p:grpSpPr>
        <a:xfrm>
          <a:off x="0" y="0"/>
          <a:ext cx="0" cy="0"/>
          <a:chOff x="0" y="0"/>
          <a:chExt cx="0" cy="0"/>
        </a:xfrm>
      </p:grpSpPr>
      <p:sp>
        <p:nvSpPr>
          <p:cNvPr id="157697" name="Rectangle 7">
            <a:extLst>
              <a:ext uri="{FF2B5EF4-FFF2-40B4-BE49-F238E27FC236}">
                <a16:creationId xmlns:a16="http://schemas.microsoft.com/office/drawing/2014/main" id="{7F9C980F-E1CB-C429-9323-444DDE049C04}"/>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87B0F0-8976-CD48-B4F3-76BC14ECF78A}"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ndParaRPr>
          </a:p>
        </p:txBody>
      </p:sp>
      <p:sp>
        <p:nvSpPr>
          <p:cNvPr id="157698" name="Rectangle 2">
            <a:extLst>
              <a:ext uri="{FF2B5EF4-FFF2-40B4-BE49-F238E27FC236}">
                <a16:creationId xmlns:a16="http://schemas.microsoft.com/office/drawing/2014/main" id="{5A275D45-E2A2-8D75-AED5-9E781E1DB2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7699" name="Rectangle 3">
            <a:extLst>
              <a:ext uri="{FF2B5EF4-FFF2-40B4-BE49-F238E27FC236}">
                <a16:creationId xmlns:a16="http://schemas.microsoft.com/office/drawing/2014/main" id="{10C97913-FCA8-453C-8AED-3831652514B0}"/>
              </a:ext>
            </a:extLst>
          </p:cNvPr>
          <p:cNvSpPr>
            <a:spLocks noGrp="1" noChangeArrowheads="1"/>
          </p:cNvSpPr>
          <p:nvPr>
            <p:ph type="body" idx="1"/>
          </p:nvPr>
        </p:nvSpPr>
        <p:spPr bwMode="auto">
          <a:xfrm>
            <a:off x="317500" y="4092575"/>
            <a:ext cx="6316663"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sz="2000" b="1" i="1">
              <a:latin typeface="Times New Roman" charset="0"/>
            </a:endParaRPr>
          </a:p>
          <a:p>
            <a:pPr eaLnBrk="1" hangingPunct="1">
              <a:spcBef>
                <a:spcPct val="0"/>
              </a:spcBef>
              <a:buFontTx/>
              <a:buChar char="•"/>
            </a:pPr>
            <a:endParaRPr lang="en-US" sz="2000">
              <a:latin typeface="Times New Roman" charset="0"/>
            </a:endParaRPr>
          </a:p>
        </p:txBody>
      </p:sp>
    </p:spTree>
    <p:extLst>
      <p:ext uri="{BB962C8B-B14F-4D97-AF65-F5344CB8AC3E}">
        <p14:creationId xmlns:p14="http://schemas.microsoft.com/office/powerpoint/2010/main" val="1574080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6595F-44DE-079B-1142-D86820FFE108}"/>
            </a:ext>
          </a:extLst>
        </p:cNvPr>
        <p:cNvGrpSpPr/>
        <p:nvPr/>
      </p:nvGrpSpPr>
      <p:grpSpPr>
        <a:xfrm>
          <a:off x="0" y="0"/>
          <a:ext cx="0" cy="0"/>
          <a:chOff x="0" y="0"/>
          <a:chExt cx="0" cy="0"/>
        </a:xfrm>
      </p:grpSpPr>
      <p:sp>
        <p:nvSpPr>
          <p:cNvPr id="157697" name="Rectangle 7">
            <a:extLst>
              <a:ext uri="{FF2B5EF4-FFF2-40B4-BE49-F238E27FC236}">
                <a16:creationId xmlns:a16="http://schemas.microsoft.com/office/drawing/2014/main" id="{C735579A-635C-B023-BA87-70257D8F7DA0}"/>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87B0F0-8976-CD48-B4F3-76BC14ECF78A}"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ndParaRPr>
          </a:p>
        </p:txBody>
      </p:sp>
      <p:sp>
        <p:nvSpPr>
          <p:cNvPr id="157698" name="Rectangle 2">
            <a:extLst>
              <a:ext uri="{FF2B5EF4-FFF2-40B4-BE49-F238E27FC236}">
                <a16:creationId xmlns:a16="http://schemas.microsoft.com/office/drawing/2014/main" id="{14C466C9-C722-34B3-6CBA-E56908E8DB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7699" name="Rectangle 3">
            <a:extLst>
              <a:ext uri="{FF2B5EF4-FFF2-40B4-BE49-F238E27FC236}">
                <a16:creationId xmlns:a16="http://schemas.microsoft.com/office/drawing/2014/main" id="{9DC41D65-BF2F-F5BF-48CD-8B44D7CF0F0E}"/>
              </a:ext>
            </a:extLst>
          </p:cNvPr>
          <p:cNvSpPr>
            <a:spLocks noGrp="1" noChangeArrowheads="1"/>
          </p:cNvSpPr>
          <p:nvPr>
            <p:ph type="body" idx="1"/>
          </p:nvPr>
        </p:nvSpPr>
        <p:spPr bwMode="auto">
          <a:xfrm>
            <a:off x="317500" y="4092575"/>
            <a:ext cx="6316663"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sz="2000" b="1" i="1">
              <a:latin typeface="Times New Roman" charset="0"/>
            </a:endParaRPr>
          </a:p>
          <a:p>
            <a:pPr eaLnBrk="1" hangingPunct="1">
              <a:spcBef>
                <a:spcPct val="0"/>
              </a:spcBef>
              <a:buFontTx/>
              <a:buChar char="•"/>
            </a:pPr>
            <a:endParaRPr lang="en-US" sz="2000">
              <a:latin typeface="Times New Roman" charset="0"/>
            </a:endParaRPr>
          </a:p>
        </p:txBody>
      </p:sp>
    </p:spTree>
    <p:extLst>
      <p:ext uri="{BB962C8B-B14F-4D97-AF65-F5344CB8AC3E}">
        <p14:creationId xmlns:p14="http://schemas.microsoft.com/office/powerpoint/2010/main" val="922632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1966D-A656-FA6C-1C82-81E5ADB7CBF5}"/>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E5D82A21-2FF9-20E6-60C2-DD363EAB8AF4}"/>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FE31115B-57FE-683E-EA37-F2FD280EEF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8E743A39-52EF-D6B0-D90D-A39D14078A04}"/>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221506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8A06C-6649-99D8-E5BD-68D4792B59A4}"/>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25F149CD-6E67-90D5-F901-4DFD36C8451A}"/>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201BDCF0-DA0E-1CAB-CB8D-63CE79153A4E}"/>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377A120D-14A5-7947-2979-091CB75C1DDF}"/>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1514495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38697-A373-3270-9A23-0ADD4CCC3154}"/>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0E200532-E717-5FDF-C530-B6FDC3980366}"/>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DC2B3259-729D-7158-D081-D213C20BF2E7}"/>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B1011CCA-5B31-3898-9D21-40DA66C7EAEB}"/>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4047804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90582-FEDA-5170-EA06-A40E68A45586}"/>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2036813A-03F8-C264-8CD1-46C0114EAE92}"/>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B06F44EE-3CA0-3BBD-8E54-BB3EEC9ECF90}"/>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CBC69303-9BCC-75C1-87D0-C230973D2003}"/>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574564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7E0A5-49EE-006F-DADC-547F4A6F5099}"/>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84A6F18E-A94B-2062-B3E3-C0C4992A1CB1}"/>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EB56ACC7-048E-8C19-19EF-808EF88AD1A7}"/>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C700F177-AC79-CD77-98F0-CD5D7A1DF7AB}"/>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785604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D4207-E753-A0BF-CE28-5201792CCED1}"/>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B2B8B390-DC19-9836-F164-5D6032BFB43A}"/>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77C06950-86FD-DB36-D800-ABE90E7D3063}"/>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44C29E35-43CA-D7ED-032A-03B747329FF3}"/>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3044661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82B00-2C78-8EF0-FF05-B6013D27BAB0}"/>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C2899268-A8EC-7F8E-AB26-765834360502}"/>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D1933327-D783-4E7D-7F75-7AC451166B12}"/>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9A65AA84-2CDE-78E6-6254-83CCE98F9A15}"/>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153783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673CC-24CE-C8E8-297C-290C8A8FACBD}"/>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FAB5EE9E-889A-A8CD-20BC-AA961FD29811}"/>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36807F69-44F0-F17F-50D9-A2BD14EA14B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5FE35C44-9011-4CD9-3D19-40B7C85AB6D2}"/>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1444292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E03A3-D8DF-8447-EEDA-8743EF6656B5}"/>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998A8512-D1DF-2499-359E-D8EC31B0CDB2}"/>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D2EFA002-9B0E-A9FF-CA73-8C1630B15E96}"/>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9931D8F3-0A59-2842-FAB4-72FCA5636363}"/>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4103922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69998-7851-0A09-45E5-A07BF34AB9CD}"/>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04B7A0C1-AF55-F600-6DE5-2E385E387DE2}"/>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C33952BF-EFD3-D6C0-8097-849956E074E5}"/>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7F8CF89C-CF3E-E220-24F3-C6A71D0869B1}"/>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2801487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451E6-6767-D398-DE5C-BD8868DADAE9}"/>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432219D1-31E5-6240-AD18-B97BD35AC1C7}"/>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E2375214-A4A0-E593-4F9A-AF0A536985C2}"/>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41A1DEC5-C244-D310-722F-119EB3EC0B85}"/>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2074395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167CD-C8A5-CEC1-9BD4-2B4560911E19}"/>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D18C33F0-CEA3-BDE7-0F1B-52170C79160B}"/>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9DB34EFD-00F8-E095-64D2-EE18D3ACE849}"/>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D80B916C-1A29-5209-F862-498F5AF4FBFA}"/>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1596480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2836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BA3DF-D919-465B-993A-6F08285A7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D6818-8562-98B3-70FF-BC9E1EF50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D0A62-1427-C76B-C921-31930278DA4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43284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3D13C-37B0-45FE-BBCB-003A6653EF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2859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3D13C-37B0-45FE-BBCB-003A6653EF3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12595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1446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9389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D9F6D-0186-9390-9BDE-23A936593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BAB0B-7308-2A3F-C975-04A1258A6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723EC-71FD-EF09-ED13-6FFF3D64CD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E7353B-4330-6BE8-3D4C-16F718852B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37390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99F71-8737-12BF-DAB4-A9B762A56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0730C-3654-9E51-EBB5-94CFB7CB7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82109D-6B5C-1205-0C20-1DD37E0131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2DB754-B56F-AA93-B920-0B285AD3F5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266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9B537-7829-C6E7-6E8D-A67EC2F4A7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1C657-237E-D6FB-F5D2-4C73525F77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A2CDC-5EF1-BF64-A938-20EC41D958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2FC2A1-24C6-B968-A9B0-449D553219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408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89D1F-813E-D80E-89A8-63122A88C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CB129-8605-052D-4C3F-DAB26E2971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8B27B-BF80-9428-2B09-91D9533970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95F44A-C832-6DDA-DE41-525C64E8B9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07076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CCBF-C4C7-70A5-0E76-7199D0451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45610-69CC-2C4A-2E3F-189CECB56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A8CA9-5FE6-6A1D-5108-F1872ACC66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769575-511C-1B69-1D4E-D2030DF9FB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45460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6E6E7-B5FC-C5BF-650F-58BF139A4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DC82C-9BE8-F26A-FCB8-93ADCFE2C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11E53-CD13-B75B-4542-8AB7311234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23B56E-9021-C77D-EF89-8F2BC99ADB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23920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42CE4-7332-93DA-3C78-A434C78DC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E045B-EAAE-2CE4-13E3-9CBBB71C8C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B0F9FB-6FCA-DB82-F11E-61C60A50B8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2B5BD8-5FB1-9904-9D31-973B812C52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7215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534BF-CB22-614D-68A0-2B15B985E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88288-E416-249B-E1B5-2DA8245BA1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6E812-CFF4-F096-B94B-DF3C54D2E3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127541-8B9D-32FC-C8B9-22D0629688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18945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66627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74829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31EAF-C14E-DCBC-C8E7-CF52B4761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01319-2472-7ADC-9689-FAF74A594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1142C-DCB0-9A0C-179B-44ADF2B631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1490F7-8358-34B3-EE38-A60A3F2E9F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89289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E6EDB-36E3-511A-42BC-42FF172DD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F848C-A40D-9BD4-99B7-616CD41E3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C2CF2D-7B95-CBE8-6D95-632F6883A1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CE49F6-F3CB-906F-B592-C78DD1ED19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9556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40A4D-4A1F-65E3-11AF-051051CE2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F90D0-31AB-2A77-63EA-FF24BFC81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5E72E4-8C1E-4AB5-F9EC-DE067BB585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0761F6-DB24-7CE0-A717-E4894F5C29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26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F2703-94EA-D0DE-2276-E74982ADCA2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BB17724-FCCE-C5A7-CEBB-D600DA94120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DC68F84-587D-A6F2-F994-0FACD9A3791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DBB6438-71C3-E8EB-E255-19BFD460952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0335801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536DE-AFB6-9389-B0EC-381513A6B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AF6DA-1C08-DC8E-D51B-2C9E08DF7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28F12-59CB-3E65-345D-78F1558755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B8B5A5-4132-CA45-6823-FC239FCE32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14047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22C4A-BB9B-167E-09D2-B8A1BC4E0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2623C-C0BB-A395-038E-F44A7D13B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1492EB-FC17-EFB1-D5AF-2A43591EBF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691B20-16D9-6B58-AD68-B6DF3F1FE2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35584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B1A29-3295-2401-378B-EEC209036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97484-CC39-B2BE-135E-07D2E19CD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14D85-ACA4-CA27-45F8-6BBBF1C191C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917899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EC1EA-1236-8036-9D4C-B47A238EE8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AA14A-E0D0-F5A6-9CEE-383A000F7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8F128-B8F0-D7FE-86CE-881A40CEF92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864407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769D1-673A-39BC-7DDA-E42DE9E3D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73993-3294-9458-F757-1973A6473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408D4-E062-D0AF-8921-D8117B6763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024533-0CCE-3816-4B5F-86F4B3E4FC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F76595-D787-454A-87C7-0C82478164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09730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76A5D-C252-830D-E178-7DD1B586C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D61A9-D16F-1FEA-5A1C-DCD1A7517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81496-FD85-087B-85C3-8F42A96F6A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F84AE0-7504-3180-548A-E03F647D97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55102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9183E-A27F-28F7-D21B-F9865F090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EE63A-46B6-811B-4969-65D96D13C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1E4F9-E3B5-EFB4-4C3C-F59D96B358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E44B98-306F-7CA3-E5DC-12631D8909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BD08-94EC-1B41-8CCA-2D0ADCB0AE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512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F76595-D787-454A-87C7-0C82478164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35351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5F18D-A382-B25F-B000-7587B3C85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6BB6A-6D9C-E901-2A98-3D44C8969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13CAA-31FF-9552-F04F-B4D3468216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647668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EF80A-A758-667A-10EA-55E976FDD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B3495-FDFF-398F-E1E9-8F10500DF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82938A-60DD-2F09-8B75-EECE8A7492F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92900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B7E60-38B7-B93E-D306-E8BAAFBC5440}"/>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3D9E688-A688-D203-FAF8-9EFD8C6538F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F935454-AD40-3985-C7FA-F00A42392B61}"/>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A0CB8A3-3D33-F701-ED25-474F5827AB9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922863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F2703-94EA-D0DE-2276-E74982ADCA2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BB17724-FCCE-C5A7-CEBB-D600DA94120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DC68F84-587D-A6F2-F994-0FACD9A3791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DBB6438-71C3-E8EB-E255-19BFD460952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033580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3AB0-69E7-369D-73C2-12DF55CBA12D}"/>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9A33B221-2299-39ED-D5FA-F9368A619330}"/>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411CC-2FF2-4CD2-94C8-C1018A7617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2">
            <a:extLst>
              <a:ext uri="{FF2B5EF4-FFF2-40B4-BE49-F238E27FC236}">
                <a16:creationId xmlns:a16="http://schemas.microsoft.com/office/drawing/2014/main" id="{B50C8029-7A05-F4D4-E8E7-B903A4032F55}"/>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C8F14FC8-AF80-2C6F-34A2-AE3E3A810283}"/>
              </a:ext>
            </a:extLst>
          </p:cNvPr>
          <p:cNvSpPr>
            <a:spLocks noGrp="1" noChangeArrowheads="1"/>
          </p:cNvSpPr>
          <p:nvPr>
            <p:ph type="body" idx="1"/>
          </p:nvPr>
        </p:nvSpPr>
        <p:spPr>
          <a:xfrm>
            <a:off x="317519" y="4092765"/>
            <a:ext cx="6316964" cy="4114800"/>
          </a:xfrm>
          <a:noFill/>
          <a:ln/>
        </p:spPr>
        <p:txBody>
          <a:bodyPr/>
          <a:lstStyle/>
          <a:p>
            <a:pPr>
              <a:buFontTx/>
              <a:buChar char="•"/>
            </a:pPr>
            <a:endParaRPr lang="en-US" sz="2000" b="1" i="1" dirty="0">
              <a:latin typeface="Times New Roman" pitchFamily="28" charset="0"/>
              <a:ea typeface="ＭＳ Ｐゴシック" pitchFamily="28" charset="-128"/>
            </a:endParaRPr>
          </a:p>
          <a:p>
            <a:pPr>
              <a:buFontTx/>
              <a:buChar char="•"/>
            </a:pPr>
            <a:endParaRPr lang="en-US" sz="2000" dirty="0">
              <a:latin typeface="Times New Roman" pitchFamily="28" charset="0"/>
              <a:ea typeface="ＭＳ Ｐゴシック" pitchFamily="28" charset="-128"/>
            </a:endParaRPr>
          </a:p>
        </p:txBody>
      </p:sp>
    </p:spTree>
    <p:extLst>
      <p:ext uri="{BB962C8B-B14F-4D97-AF65-F5344CB8AC3E}">
        <p14:creationId xmlns:p14="http://schemas.microsoft.com/office/powerpoint/2010/main" val="4294621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3.jp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4.jp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2.xml"/><Relationship Id="rId4" Type="http://schemas.openxmlformats.org/officeDocument/2006/relationships/image" Target="../media/image45.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emf"/><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8550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435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277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934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39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6124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92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01041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13136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51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42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36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3411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1559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04114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6944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6586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53733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1347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79363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43108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47596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2257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2825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08652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2540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193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49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6817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269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263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057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418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69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980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7692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605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45071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67515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8056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2408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0231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93942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08914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19035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0336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33364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05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0311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810331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208326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058099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5963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746174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76519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055064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3887505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134487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72038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4123912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395209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02031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504337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58361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2012202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75394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76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671637"/>
            <a:ext cx="12192000" cy="2138363"/>
          </a:xfrm>
          <a:prstGeom prst="rect">
            <a:avLst/>
          </a:prstGeom>
          <a:solidFill>
            <a:srgbClr val="449AAC"/>
          </a:solid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4189445"/>
            <a:ext cx="10972800" cy="431108"/>
          </a:xfrm>
          <a:prstGeom prst="rect">
            <a:avLst/>
          </a:prstGeom>
        </p:spPr>
        <p:txBody>
          <a:bodyPr anchor="ctr"/>
          <a:lstStyle>
            <a:lvl1pPr marL="0" indent="0">
              <a:buNone/>
              <a:defRPr b="1">
                <a:solidFill>
                  <a:srgbClr val="449AAC"/>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4620552"/>
            <a:ext cx="109728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pic>
        <p:nvPicPr>
          <p:cNvPr id="3" name="Picture 2" descr="A close up of a sign&#10;&#10;Description automatically generated">
            <a:extLst>
              <a:ext uri="{FF2B5EF4-FFF2-40B4-BE49-F238E27FC236}">
                <a16:creationId xmlns:a16="http://schemas.microsoft.com/office/drawing/2014/main" id="{19CDB3E9-C9E2-B84A-A04E-91A6B20A03D6}"/>
              </a:ext>
            </a:extLst>
          </p:cNvPr>
          <p:cNvPicPr>
            <a:picLocks noChangeAspect="1"/>
          </p:cNvPicPr>
          <p:nvPr userDrawn="1"/>
        </p:nvPicPr>
        <p:blipFill>
          <a:blip r:embed="rId2"/>
          <a:stretch>
            <a:fillRect/>
          </a:stretch>
        </p:blipFill>
        <p:spPr>
          <a:xfrm>
            <a:off x="8566727" y="376238"/>
            <a:ext cx="3096768" cy="778423"/>
          </a:xfrm>
          <a:prstGeom prst="rect">
            <a:avLst/>
          </a:prstGeom>
        </p:spPr>
      </p:pic>
    </p:spTree>
    <p:extLst>
      <p:ext uri="{BB962C8B-B14F-4D97-AF65-F5344CB8AC3E}">
        <p14:creationId xmlns:p14="http://schemas.microsoft.com/office/powerpoint/2010/main" val="393805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bg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24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607390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4"/>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9" y="6066551"/>
            <a:ext cx="1532659" cy="457200"/>
          </a:xfrm>
          <a:prstGeom prst="rect">
            <a:avLst/>
          </a:prstGeom>
        </p:spPr>
      </p:pic>
    </p:spTree>
    <p:extLst>
      <p:ext uri="{BB962C8B-B14F-4D97-AF65-F5344CB8AC3E}">
        <p14:creationId xmlns:p14="http://schemas.microsoft.com/office/powerpoint/2010/main" val="3593828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
            <a:ext cx="12192000" cy="5479312"/>
          </a:xfrm>
          <a:prstGeom prst="rect">
            <a:avLst/>
          </a:prstGeom>
          <a:solidFill>
            <a:srgbClr val="00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5"/>
              </a:solidFill>
            </a:endParaRPr>
          </a:p>
        </p:txBody>
      </p:sp>
      <p:sp>
        <p:nvSpPr>
          <p:cNvPr id="8" name="Rectangle 7"/>
          <p:cNvSpPr/>
          <p:nvPr userDrawn="1"/>
        </p:nvSpPr>
        <p:spPr>
          <a:xfrm>
            <a:off x="0" y="5453756"/>
            <a:ext cx="12192000" cy="153146"/>
          </a:xfrm>
          <a:prstGeom prst="rect">
            <a:avLst/>
          </a:prstGeom>
          <a:solidFill>
            <a:srgbClr val="872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5"/>
              </a:solidFill>
            </a:endParaRPr>
          </a:p>
        </p:txBody>
      </p:sp>
      <p:pic>
        <p:nvPicPr>
          <p:cNvPr id="9" name="Picture 8"/>
          <p:cNvPicPr>
            <a:picLocks noChangeAspect="1"/>
          </p:cNvPicPr>
          <p:nvPr userDrawn="1"/>
        </p:nvPicPr>
        <p:blipFill>
          <a:blip r:embed="rId2" cstate="print">
            <a:alphaModFix amt="24000"/>
            <a:extLst>
              <a:ext uri="{28A0092B-C50C-407E-A947-70E740481C1C}">
                <a14:useLocalDpi xmlns:a14="http://schemas.microsoft.com/office/drawing/2010/main" val="0"/>
              </a:ext>
            </a:extLst>
          </a:blip>
          <a:stretch>
            <a:fillRect/>
          </a:stretch>
        </p:blipFill>
        <p:spPr>
          <a:xfrm>
            <a:off x="3079177" y="503486"/>
            <a:ext cx="5970163" cy="421693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2897" y="5815926"/>
            <a:ext cx="2987923" cy="710596"/>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5721" y="5438693"/>
            <a:ext cx="4192987" cy="1572370"/>
          </a:xfrm>
          <a:prstGeom prst="rect">
            <a:avLst/>
          </a:prstGeom>
        </p:spPr>
      </p:pic>
      <p:sp>
        <p:nvSpPr>
          <p:cNvPr id="2" name="Title 1"/>
          <p:cNvSpPr>
            <a:spLocks noGrp="1"/>
          </p:cNvSpPr>
          <p:nvPr>
            <p:ph type="ctrTitle"/>
          </p:nvPr>
        </p:nvSpPr>
        <p:spPr>
          <a:xfrm>
            <a:off x="914400" y="1552098"/>
            <a:ext cx="10363200" cy="1470025"/>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006309"/>
            <a:ext cx="8534400" cy="1752600"/>
          </a:xfrm>
        </p:spPr>
        <p:txBody>
          <a:bodyPr>
            <a:normAutofit/>
          </a:bodyPr>
          <a:lstStyle>
            <a:lvl1pPr marL="0" indent="0" algn="ctr">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59683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53440" y="1188719"/>
            <a:ext cx="104851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A9694B43-0D46-49C2-8416-BCDB27FFC950}" type="slidenum">
              <a:rPr lang="en-US" smtClean="0"/>
              <a:pPr/>
              <a:t>‹#›</a:t>
            </a:fld>
            <a:endParaRPr lang="en-US" dirty="0"/>
          </a:p>
        </p:txBody>
      </p:sp>
    </p:spTree>
    <p:extLst>
      <p:ext uri="{BB962C8B-B14F-4D97-AF65-F5344CB8AC3E}">
        <p14:creationId xmlns:p14="http://schemas.microsoft.com/office/powerpoint/2010/main" val="1957051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737192"/>
            <a:ext cx="12192000" cy="5422604"/>
          </a:xfrm>
          <a:prstGeom prst="rect">
            <a:avLst/>
          </a:prstGeom>
          <a:solidFill>
            <a:srgbClr val="00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5"/>
              </a:solidFill>
            </a:endParaRPr>
          </a:p>
        </p:txBody>
      </p:sp>
      <p:sp>
        <p:nvSpPr>
          <p:cNvPr id="8" name="Rectangle 7"/>
          <p:cNvSpPr/>
          <p:nvPr userDrawn="1"/>
        </p:nvSpPr>
        <p:spPr>
          <a:xfrm>
            <a:off x="0" y="6077533"/>
            <a:ext cx="12192000" cy="153146"/>
          </a:xfrm>
          <a:prstGeom prst="rect">
            <a:avLst/>
          </a:prstGeom>
          <a:solidFill>
            <a:srgbClr val="872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5"/>
              </a:solidFill>
            </a:endParaRPr>
          </a:p>
        </p:txBody>
      </p:sp>
      <p:pic>
        <p:nvPicPr>
          <p:cNvPr id="9" name="Picture 8"/>
          <p:cNvPicPr>
            <a:picLocks noChangeAspect="1"/>
          </p:cNvPicPr>
          <p:nvPr userDrawn="1"/>
        </p:nvPicPr>
        <p:blipFill>
          <a:blip r:embed="rId2" cstate="print">
            <a:alphaModFix amt="24000"/>
            <a:extLst>
              <a:ext uri="{28A0092B-C50C-407E-A947-70E740481C1C}">
                <a14:useLocalDpi xmlns:a14="http://schemas.microsoft.com/office/drawing/2010/main" val="0"/>
              </a:ext>
            </a:extLst>
          </a:blip>
          <a:stretch>
            <a:fillRect/>
          </a:stretch>
        </p:blipFill>
        <p:spPr>
          <a:xfrm>
            <a:off x="3079177" y="1347002"/>
            <a:ext cx="5970163" cy="4216939"/>
          </a:xfrm>
          <a:prstGeom prst="rect">
            <a:avLst/>
          </a:prstGeom>
        </p:spPr>
      </p:pic>
      <p:sp>
        <p:nvSpPr>
          <p:cNvPr id="10" name="Rectangle 9"/>
          <p:cNvSpPr/>
          <p:nvPr userDrawn="1"/>
        </p:nvSpPr>
        <p:spPr>
          <a:xfrm>
            <a:off x="0" y="633664"/>
            <a:ext cx="12192000" cy="153146"/>
          </a:xfrm>
          <a:prstGeom prst="rect">
            <a:avLst/>
          </a:prstGeom>
          <a:solidFill>
            <a:srgbClr val="872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5"/>
              </a:solidFill>
            </a:endParaRPr>
          </a:p>
        </p:txBody>
      </p:sp>
      <p:sp>
        <p:nvSpPr>
          <p:cNvPr id="2" name="Title 1"/>
          <p:cNvSpPr>
            <a:spLocks noGrp="1"/>
          </p:cNvSpPr>
          <p:nvPr>
            <p:ph type="title"/>
          </p:nvPr>
        </p:nvSpPr>
        <p:spPr>
          <a:xfrm>
            <a:off x="963084" y="2452102"/>
            <a:ext cx="10363200" cy="1362075"/>
          </a:xfrm>
        </p:spPr>
        <p:txBody>
          <a:bodyPr anchor="b">
            <a:normAutofit/>
          </a:bodyPr>
          <a:lstStyle>
            <a:lvl1pPr algn="ctr">
              <a:defRPr sz="2200" b="1" cap="none" baseline="0">
                <a:solidFill>
                  <a:schemeClr val="bg1"/>
                </a:solidFill>
              </a:defRPr>
            </a:lvl1pPr>
          </a:lstStyle>
          <a:p>
            <a:r>
              <a:rPr lang="en-US"/>
              <a:t>Click to edit Master title style</a:t>
            </a:r>
            <a:endParaRPr lang="en-US" dirty="0"/>
          </a:p>
        </p:txBody>
      </p:sp>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t="27144" b="29514"/>
          <a:stretch/>
        </p:blipFill>
        <p:spPr>
          <a:xfrm>
            <a:off x="8123480" y="-60385"/>
            <a:ext cx="4192987" cy="681488"/>
          </a:xfrm>
          <a:prstGeom prst="rect">
            <a:avLst/>
          </a:prstGeom>
        </p:spPr>
      </p:pic>
    </p:spTree>
    <p:extLst>
      <p:ext uri="{BB962C8B-B14F-4D97-AF65-F5344CB8AC3E}">
        <p14:creationId xmlns:p14="http://schemas.microsoft.com/office/powerpoint/2010/main" val="1646397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0391" y="0"/>
            <a:ext cx="11911215" cy="914400"/>
          </a:xfrm>
        </p:spPr>
        <p:txBody>
          <a:bodyPr/>
          <a:lstStyle/>
          <a:p>
            <a:r>
              <a:rPr lang="en-US"/>
              <a:t>Click to edit Master title style</a:t>
            </a:r>
          </a:p>
        </p:txBody>
      </p:sp>
      <p:sp>
        <p:nvSpPr>
          <p:cNvPr id="3" name="Content Placeholder 2"/>
          <p:cNvSpPr>
            <a:spLocks noGrp="1"/>
          </p:cNvSpPr>
          <p:nvPr>
            <p:ph sz="half" idx="1"/>
          </p:nvPr>
        </p:nvSpPr>
        <p:spPr>
          <a:xfrm>
            <a:off x="851128" y="1186151"/>
            <a:ext cx="5120640" cy="4572000"/>
          </a:xfrm>
        </p:spPr>
        <p:txBody>
          <a:bodyPr/>
          <a:lstStyle>
            <a:lvl1pPr>
              <a:defRPr sz="2000"/>
            </a:lvl1pPr>
            <a:lvl2pPr>
              <a:defRPr sz="20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186151"/>
            <a:ext cx="5120640" cy="4572000"/>
          </a:xfrm>
        </p:spPr>
        <p:txBody>
          <a:bodyPr/>
          <a:lstStyle>
            <a:lvl1pPr>
              <a:defRPr sz="2000"/>
            </a:lvl1pPr>
            <a:lvl2pPr>
              <a:defRPr sz="20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0"/>
          </p:nvPr>
        </p:nvSpPr>
        <p:spPr/>
        <p:txBody>
          <a:bodyPr/>
          <a:lstStyle/>
          <a:p>
            <a:fld id="{A9694B43-0D46-49C2-8416-BCDB27FFC950}" type="slidenum">
              <a:rPr lang="en-US" smtClean="0"/>
              <a:pPr/>
              <a:t>‹#›</a:t>
            </a:fld>
            <a:endParaRPr lang="en-US" dirty="0"/>
          </a:p>
        </p:txBody>
      </p:sp>
    </p:spTree>
    <p:extLst>
      <p:ext uri="{BB962C8B-B14F-4D97-AF65-F5344CB8AC3E}">
        <p14:creationId xmlns:p14="http://schemas.microsoft.com/office/powerpoint/2010/main" val="3110396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75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229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7"/>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4519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022351" y="944024"/>
            <a:ext cx="9711459" cy="567443"/>
          </a:xfrm>
          <a:prstGeom prst="rect">
            <a:avLst/>
          </a:prstGeom>
        </p:spPr>
        <p:txBody>
          <a:bodyPr vert="horz"/>
          <a:lstStyle>
            <a:lvl1pPr marL="0" indent="0">
              <a:buNone/>
              <a:defRPr sz="3197">
                <a:latin typeface="Arial"/>
                <a:cs typeface="Arial"/>
              </a:defRPr>
            </a:lvl1pPr>
          </a:lstStyle>
          <a:p>
            <a:pPr lvl="0"/>
            <a:r>
              <a:rPr lang="en-US" dirty="0"/>
              <a:t>Click to edit Master text styles</a:t>
            </a:r>
          </a:p>
        </p:txBody>
      </p:sp>
      <p:sp>
        <p:nvSpPr>
          <p:cNvPr id="7" name="Content Placeholder 6"/>
          <p:cNvSpPr>
            <a:spLocks noGrp="1"/>
          </p:cNvSpPr>
          <p:nvPr>
            <p:ph sz="quarter" idx="11"/>
          </p:nvPr>
        </p:nvSpPr>
        <p:spPr>
          <a:xfrm>
            <a:off x="1022351" y="1594898"/>
            <a:ext cx="9711459" cy="3101793"/>
          </a:xfrm>
          <a:prstGeom prst="rect">
            <a:avLst/>
          </a:prstGeom>
        </p:spPr>
        <p:txBody>
          <a:bodyPr vert="horz"/>
          <a:lstStyle>
            <a:lvl1pPr>
              <a:defRPr sz="2797">
                <a:latin typeface="Arial"/>
                <a:cs typeface="Arial"/>
              </a:defRPr>
            </a:lvl1pPr>
            <a:lvl2pPr>
              <a:defRPr sz="2598">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1"/>
          <p:cNvSpPr txBox="1">
            <a:spLocks noChangeArrowheads="1"/>
          </p:cNvSpPr>
          <p:nvPr userDrawn="1"/>
        </p:nvSpPr>
        <p:spPr bwMode="auto">
          <a:xfrm>
            <a:off x="260927" y="6322581"/>
            <a:ext cx="4705928" cy="6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798" dirty="0">
                <a:solidFill>
                  <a:schemeClr val="bg1"/>
                </a:solidFill>
                <a:latin typeface="Univers LT Std 57 Cn" pitchFamily="1" charset="0"/>
              </a:rPr>
              <a:t>DIVISION OF HEMATOLOGY/ONCOLOGY</a:t>
            </a:r>
          </a:p>
          <a:p>
            <a:pPr eaLnBrk="1" hangingPunct="1"/>
            <a:endParaRPr lang="en-US" altLang="en-US" sz="1798" dirty="0"/>
          </a:p>
        </p:txBody>
      </p:sp>
    </p:spTree>
    <p:extLst>
      <p:ext uri="{BB962C8B-B14F-4D97-AF65-F5344CB8AC3E}">
        <p14:creationId xmlns:p14="http://schemas.microsoft.com/office/powerpoint/2010/main" val="2834522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828802"/>
            <a:ext cx="12192000" cy="1771651"/>
          </a:xfrm>
          <a:prstGeom prst="rect">
            <a:avLst/>
          </a:prstGeom>
          <a:noFill/>
        </p:spPr>
        <p:txBody>
          <a:bodyPr lIns="91352" tIns="45676" rIns="91352" bIns="45676"/>
          <a:lstStyle>
            <a:lvl1pPr algn="ctr">
              <a:defRPr>
                <a:solidFill>
                  <a:srgbClr val="0065A3"/>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456240" indent="0" algn="ctr">
              <a:buNone/>
              <a:defRPr>
                <a:solidFill>
                  <a:schemeClr val="tx1">
                    <a:tint val="75000"/>
                  </a:schemeClr>
                </a:solidFill>
              </a:defRPr>
            </a:lvl2pPr>
            <a:lvl3pPr marL="912535" indent="0" algn="ctr">
              <a:buNone/>
              <a:defRPr>
                <a:solidFill>
                  <a:schemeClr val="tx1">
                    <a:tint val="75000"/>
                  </a:schemeClr>
                </a:solidFill>
              </a:defRPr>
            </a:lvl3pPr>
            <a:lvl4pPr marL="1368803" indent="0" algn="ctr">
              <a:buNone/>
              <a:defRPr>
                <a:solidFill>
                  <a:schemeClr val="tx1">
                    <a:tint val="75000"/>
                  </a:schemeClr>
                </a:solidFill>
              </a:defRPr>
            </a:lvl4pPr>
            <a:lvl5pPr marL="1825070" indent="0" algn="ctr">
              <a:buNone/>
              <a:defRPr>
                <a:solidFill>
                  <a:schemeClr val="tx1">
                    <a:tint val="75000"/>
                  </a:schemeClr>
                </a:solidFill>
              </a:defRPr>
            </a:lvl5pPr>
            <a:lvl6pPr marL="2281366" indent="0" algn="ctr">
              <a:buNone/>
              <a:defRPr>
                <a:solidFill>
                  <a:schemeClr val="tx1">
                    <a:tint val="75000"/>
                  </a:schemeClr>
                </a:solidFill>
              </a:defRPr>
            </a:lvl6pPr>
            <a:lvl7pPr marL="2737604" indent="0" algn="ctr">
              <a:buNone/>
              <a:defRPr>
                <a:solidFill>
                  <a:schemeClr val="tx1">
                    <a:tint val="75000"/>
                  </a:schemeClr>
                </a:solidFill>
              </a:defRPr>
            </a:lvl7pPr>
            <a:lvl8pPr marL="3193843" indent="0" algn="ctr">
              <a:buNone/>
              <a:defRPr>
                <a:solidFill>
                  <a:schemeClr val="tx1">
                    <a:tint val="75000"/>
                  </a:schemeClr>
                </a:solidFill>
              </a:defRPr>
            </a:lvl8pPr>
            <a:lvl9pPr marL="3650083"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BF2FB71-CC9C-4E12-9268-F6FA24A708F9}" type="datetimeFigureOut">
              <a:rPr lang="en-US">
                <a:solidFill>
                  <a:prstClr val="black">
                    <a:tint val="75000"/>
                  </a:prstClr>
                </a:solidFill>
              </a:rPr>
              <a:pPr>
                <a:defRPr/>
              </a:pPr>
              <a:t>5/16/26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14C747-DCD3-4E8D-98AB-4BF073305C6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45078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F6D6A6-54A0-4B9F-AE16-8011D40D1141}" type="datetimeFigureOut">
              <a:rPr lang="en-US">
                <a:solidFill>
                  <a:prstClr val="black">
                    <a:tint val="75000"/>
                  </a:prstClr>
                </a:solidFill>
              </a:rPr>
              <a:pPr>
                <a:defRPr/>
              </a:pPr>
              <a:t>5/16/26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7BE78B-21DF-4829-B33B-12709D8D9AE2}" type="slidenum">
              <a:rPr lang="en-US">
                <a:solidFill>
                  <a:prstClr val="black">
                    <a:tint val="75000"/>
                  </a:prstClr>
                </a:solidFill>
              </a:rPr>
              <a:pPr>
                <a:defRPr/>
              </a:pPr>
              <a:t>‹#›</a:t>
            </a:fld>
            <a:endParaRPr lang="en-US" dirty="0">
              <a:solidFill>
                <a:prstClr val="black">
                  <a:tint val="75000"/>
                </a:prstClr>
              </a:solidFill>
            </a:endParaRPr>
          </a:p>
        </p:txBody>
      </p:sp>
      <p:sp>
        <p:nvSpPr>
          <p:cNvPr id="7" name="Text Placeholder 6"/>
          <p:cNvSpPr>
            <a:spLocks noGrp="1"/>
          </p:cNvSpPr>
          <p:nvPr>
            <p:ph type="body" sz="quarter" idx="13" hasCustomPrompt="1"/>
          </p:nvPr>
        </p:nvSpPr>
        <p:spPr>
          <a:xfrm>
            <a:off x="406400" y="152400"/>
            <a:ext cx="7823200" cy="990600"/>
          </a:xfrm>
        </p:spPr>
        <p:txBody>
          <a:bodyPr/>
          <a:lstStyle>
            <a:lvl1pPr marL="0" indent="0">
              <a:buNone/>
              <a:defRPr sz="4396">
                <a:solidFill>
                  <a:schemeClr val="bg1"/>
                </a:solidFill>
              </a:defRPr>
            </a:lvl1pPr>
          </a:lstStyle>
          <a:p>
            <a:pPr lvl="0"/>
            <a:r>
              <a:rPr lang="en-US" dirty="0"/>
              <a:t>Title </a:t>
            </a:r>
          </a:p>
        </p:txBody>
      </p:sp>
    </p:spTree>
    <p:extLst>
      <p:ext uri="{BB962C8B-B14F-4D97-AF65-F5344CB8AC3E}">
        <p14:creationId xmlns:p14="http://schemas.microsoft.com/office/powerpoint/2010/main" val="1310101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3" name="Right Triangle 22"/>
          <p:cNvSpPr/>
          <p:nvPr userDrawn="1"/>
        </p:nvSpPr>
        <p:spPr>
          <a:xfrm rot="10800000">
            <a:off x="6086619" y="2"/>
            <a:ext cx="6862456" cy="2914316"/>
          </a:xfrm>
          <a:prstGeom prst="rtTriangle">
            <a:avLst/>
          </a:prstGeom>
          <a:solidFill>
            <a:srgbClr val="00EFED">
              <a:alpha val="46000"/>
            </a:srgbClr>
          </a:solidFill>
          <a:ln>
            <a:noFill/>
          </a:ln>
          <a:effectLst>
            <a:outerShdw blurRad="40000"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p>
        </p:txBody>
      </p:sp>
      <p:sp>
        <p:nvSpPr>
          <p:cNvPr id="24" name="Text Placeholder 4"/>
          <p:cNvSpPr>
            <a:spLocks noGrp="1"/>
          </p:cNvSpPr>
          <p:nvPr>
            <p:ph type="body" sz="quarter" idx="10" hasCustomPrompt="1"/>
          </p:nvPr>
        </p:nvSpPr>
        <p:spPr>
          <a:xfrm>
            <a:off x="609601" y="313619"/>
            <a:ext cx="5477019" cy="815975"/>
          </a:xfrm>
          <a:prstGeom prst="rect">
            <a:avLst/>
          </a:prstGeom>
        </p:spPr>
        <p:txBody>
          <a:bodyPr vert="horz"/>
          <a:lstStyle>
            <a:lvl1pPr marL="0" indent="0">
              <a:buNone/>
              <a:defRPr>
                <a:solidFill>
                  <a:srgbClr val="023570"/>
                </a:solidFill>
              </a:defRPr>
            </a:lvl1pPr>
            <a:lvl2pPr marL="456766" indent="0">
              <a:buNone/>
              <a:defRPr/>
            </a:lvl2pPr>
            <a:lvl3pPr marL="913532" indent="0">
              <a:buNone/>
              <a:defRPr/>
            </a:lvl3pPr>
            <a:lvl4pPr marL="1370298" indent="0">
              <a:buNone/>
              <a:defRPr/>
            </a:lvl4pPr>
            <a:lvl5pPr marL="1827063" indent="0">
              <a:buNone/>
              <a:defRPr/>
            </a:lvl5pPr>
          </a:lstStyle>
          <a:p>
            <a:pPr lvl="0"/>
            <a:r>
              <a:rPr lang="en-US" dirty="0"/>
              <a:t>Title</a:t>
            </a:r>
          </a:p>
        </p:txBody>
      </p:sp>
      <p:sp>
        <p:nvSpPr>
          <p:cNvPr id="25" name="Rectangle 24"/>
          <p:cNvSpPr/>
          <p:nvPr userDrawn="1"/>
        </p:nvSpPr>
        <p:spPr>
          <a:xfrm>
            <a:off x="7425148" y="2"/>
            <a:ext cx="4784681" cy="818022"/>
          </a:xfrm>
          <a:prstGeom prst="rect">
            <a:avLst/>
          </a:prstGeom>
          <a:solidFill>
            <a:srgbClr val="052D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dirty="0"/>
          </a:p>
        </p:txBody>
      </p:sp>
      <p:sp>
        <p:nvSpPr>
          <p:cNvPr id="26" name="Rectangle 25"/>
          <p:cNvSpPr/>
          <p:nvPr userDrawn="1"/>
        </p:nvSpPr>
        <p:spPr>
          <a:xfrm>
            <a:off x="10338245" y="753115"/>
            <a:ext cx="1871579" cy="187159"/>
          </a:xfrm>
          <a:prstGeom prst="rect">
            <a:avLst/>
          </a:prstGeom>
          <a:solidFill>
            <a:srgbClr val="023570"/>
          </a:solidFill>
          <a:ln>
            <a:solidFill>
              <a:schemeClr val="accent1">
                <a:shade val="95000"/>
                <a:satMod val="105000"/>
                <a:alpha val="0"/>
              </a:schemeClr>
            </a:solidFill>
          </a:ln>
          <a:effectLst>
            <a:outerShdw blurRad="40000"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p>
        </p:txBody>
      </p:sp>
      <p:sp>
        <p:nvSpPr>
          <p:cNvPr id="27" name="Rectangle 26"/>
          <p:cNvSpPr/>
          <p:nvPr userDrawn="1"/>
        </p:nvSpPr>
        <p:spPr>
          <a:xfrm>
            <a:off x="11176000" y="657448"/>
            <a:ext cx="1033824" cy="154282"/>
          </a:xfrm>
          <a:prstGeom prst="rect">
            <a:avLst/>
          </a:prstGeom>
          <a:solidFill>
            <a:srgbClr val="00EFED"/>
          </a:solidFill>
          <a:ln>
            <a:noFill/>
          </a:ln>
          <a:effectLst>
            <a:outerShdw blurRad="40000"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p>
        </p:txBody>
      </p:sp>
      <p:sp>
        <p:nvSpPr>
          <p:cNvPr id="28" name="TextBox 27"/>
          <p:cNvSpPr txBox="1"/>
          <p:nvPr userDrawn="1"/>
        </p:nvSpPr>
        <p:spPr>
          <a:xfrm>
            <a:off x="8425231" y="23869"/>
            <a:ext cx="3564912" cy="738087"/>
          </a:xfrm>
          <a:prstGeom prst="rect">
            <a:avLst/>
          </a:prstGeom>
          <a:noFill/>
        </p:spPr>
        <p:txBody>
          <a:bodyPr wrap="square" rtlCol="0">
            <a:spAutoFit/>
          </a:bodyPr>
          <a:lstStyle/>
          <a:p>
            <a:pPr algn="ctr"/>
            <a:r>
              <a:rPr lang="en-US" sz="1199" dirty="0">
                <a:solidFill>
                  <a:schemeClr val="bg1"/>
                </a:solidFill>
                <a:latin typeface="Century Gothic"/>
                <a:cs typeface="Century Gothic"/>
              </a:rPr>
              <a:t>GLOBAL</a:t>
            </a:r>
            <a:r>
              <a:rPr lang="en-US" sz="1199" baseline="0" dirty="0">
                <a:solidFill>
                  <a:schemeClr val="bg1"/>
                </a:solidFill>
                <a:latin typeface="Century Gothic"/>
                <a:cs typeface="Century Gothic"/>
              </a:rPr>
              <a:t> SUMMIT ON:</a:t>
            </a:r>
          </a:p>
          <a:p>
            <a:pPr algn="ctr"/>
            <a:r>
              <a:rPr lang="en-US" sz="1798" baseline="0" dirty="0">
                <a:solidFill>
                  <a:schemeClr val="bg1"/>
                </a:solidFill>
                <a:latin typeface="Century Gothic"/>
                <a:cs typeface="Century Gothic"/>
              </a:rPr>
              <a:t>GENITOURINARY </a:t>
            </a:r>
          </a:p>
          <a:p>
            <a:pPr algn="ctr"/>
            <a:r>
              <a:rPr lang="en-US" sz="1199" baseline="0" dirty="0">
                <a:solidFill>
                  <a:schemeClr val="bg1"/>
                </a:solidFill>
                <a:latin typeface="Century Gothic"/>
                <a:cs typeface="Century Gothic"/>
              </a:rPr>
              <a:t>MALIGNANCIES</a:t>
            </a:r>
            <a:endParaRPr lang="en-US" sz="1199" dirty="0">
              <a:solidFill>
                <a:schemeClr val="bg1"/>
              </a:solidFill>
              <a:latin typeface="Century Gothic"/>
              <a:cs typeface="Century Gothic"/>
            </a:endParaRPr>
          </a:p>
        </p:txBody>
      </p:sp>
      <p:pic>
        <p:nvPicPr>
          <p:cNvPr id="29" name="Picture 28" descr="GU.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6094" t="10724" r="27494" b="28401"/>
          <a:stretch/>
        </p:blipFill>
        <p:spPr>
          <a:xfrm>
            <a:off x="7076162" y="-420045"/>
            <a:ext cx="2163215" cy="1824008"/>
          </a:xfrm>
          <a:prstGeom prst="rect">
            <a:avLst/>
          </a:prstGeom>
        </p:spPr>
      </p:pic>
      <p:sp>
        <p:nvSpPr>
          <p:cNvPr id="9" name="Text Placeholder 9"/>
          <p:cNvSpPr>
            <a:spLocks noGrp="1"/>
          </p:cNvSpPr>
          <p:nvPr>
            <p:ph type="body" sz="quarter" idx="13" hasCustomPrompt="1"/>
          </p:nvPr>
        </p:nvSpPr>
        <p:spPr>
          <a:xfrm>
            <a:off x="1285982" y="1807305"/>
            <a:ext cx="9631425" cy="4529331"/>
          </a:xfrm>
          <a:prstGeom prst="rect">
            <a:avLst/>
          </a:prstGeom>
        </p:spPr>
        <p:txBody>
          <a:bodyPr vert="horz"/>
          <a:lstStyle>
            <a:lvl1pPr marL="0" indent="0">
              <a:buNone/>
              <a:defRPr sz="1798" b="0" i="0">
                <a:solidFill>
                  <a:schemeClr val="accent5">
                    <a:lumMod val="50000"/>
                  </a:schemeClr>
                </a:solidFill>
                <a:latin typeface="Minion Pro"/>
                <a:cs typeface="Minion Pro"/>
              </a:defRPr>
            </a:lvl1pPr>
          </a:lstStyle>
          <a:p>
            <a:r>
              <a:rPr lang="en-US" dirty="0">
                <a:solidFill>
                  <a:srgbClr val="17375E"/>
                </a:solidFill>
                <a:latin typeface="Minion Pro"/>
                <a:cs typeface="Minion Pro"/>
              </a:rPr>
              <a:t>Body Text</a:t>
            </a:r>
          </a:p>
        </p:txBody>
      </p:sp>
    </p:spTree>
    <p:extLst>
      <p:ext uri="{BB962C8B-B14F-4D97-AF65-F5344CB8AC3E}">
        <p14:creationId xmlns:p14="http://schemas.microsoft.com/office/powerpoint/2010/main" val="125421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5/16/26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379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1"/>
          </a:xfrm>
        </p:spPr>
        <p:txBody>
          <a:bodyPr anchor="b"/>
          <a:lstStyle>
            <a:lvl1pPr algn="l">
              <a:defRPr sz="2664" b="1"/>
            </a:lvl1pPr>
          </a:lstStyle>
          <a:p>
            <a:r>
              <a:rPr lang="en-US"/>
              <a:t>Click to edit Master title style</a:t>
            </a:r>
          </a:p>
        </p:txBody>
      </p:sp>
      <p:sp>
        <p:nvSpPr>
          <p:cNvPr id="3" name="Content Placeholder 2"/>
          <p:cNvSpPr>
            <a:spLocks noGrp="1"/>
          </p:cNvSpPr>
          <p:nvPr>
            <p:ph idx="1"/>
          </p:nvPr>
        </p:nvSpPr>
        <p:spPr>
          <a:xfrm>
            <a:off x="4766741" y="273078"/>
            <a:ext cx="6815667" cy="5853113"/>
          </a:xfrm>
        </p:spPr>
        <p:txBody>
          <a:bodyPr/>
          <a:lstStyle>
            <a:lvl1pPr>
              <a:defRPr sz="4263"/>
            </a:lvl1pPr>
            <a:lvl2pPr>
              <a:defRPr sz="3730"/>
            </a:lvl2pPr>
            <a:lvl3pPr>
              <a:defRPr sz="3197"/>
            </a:lvl3pPr>
            <a:lvl4pPr>
              <a:defRPr sz="2664"/>
            </a:lvl4pPr>
            <a:lvl5pPr>
              <a:defRPr sz="2664"/>
            </a:lvl5pPr>
            <a:lvl6pPr>
              <a:defRPr sz="2664"/>
            </a:lvl6pPr>
            <a:lvl7pPr>
              <a:defRPr sz="2664"/>
            </a:lvl7pPr>
            <a:lvl8pPr>
              <a:defRPr sz="2664"/>
            </a:lvl8pPr>
            <a:lvl9pPr>
              <a:defRPr sz="26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5"/>
            <a:ext cx="4011084" cy="4691063"/>
          </a:xfrm>
        </p:spPr>
        <p:txBody>
          <a:bodyPr/>
          <a:lstStyle>
            <a:lvl1pPr marL="0" indent="0">
              <a:buNone/>
              <a:defRPr sz="1865"/>
            </a:lvl1pPr>
            <a:lvl2pPr marL="608136" indent="0">
              <a:buNone/>
              <a:defRPr sz="1599"/>
            </a:lvl2pPr>
            <a:lvl3pPr marL="1216289" indent="0">
              <a:buNone/>
              <a:defRPr sz="1332"/>
            </a:lvl3pPr>
            <a:lvl4pPr marL="1824431" indent="0">
              <a:buNone/>
              <a:defRPr sz="1199"/>
            </a:lvl4pPr>
            <a:lvl5pPr marL="2432574" indent="0">
              <a:buNone/>
              <a:defRPr sz="1199"/>
            </a:lvl5pPr>
            <a:lvl6pPr marL="3040713" indent="0">
              <a:buNone/>
              <a:defRPr sz="1199"/>
            </a:lvl6pPr>
            <a:lvl7pPr marL="3648848" indent="0">
              <a:buNone/>
              <a:defRPr sz="1199"/>
            </a:lvl7pPr>
            <a:lvl8pPr marL="4256987" indent="0">
              <a:buNone/>
              <a:defRPr sz="1199"/>
            </a:lvl8pPr>
            <a:lvl9pPr marL="4865140" indent="0">
              <a:buNone/>
              <a:defRPr sz="1199"/>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19B5F9B-AEFE-4509-98BA-49D36E074CFD}" type="datetimeFigureOut">
              <a:rPr lang="en-US" altLang="en-US">
                <a:solidFill>
                  <a:prstClr val="black">
                    <a:tint val="75000"/>
                  </a:prstClr>
                </a:solidFill>
              </a:rPr>
              <a:pPr>
                <a:defRPr/>
              </a:pPr>
              <a:t>5/16/26</a:t>
            </a:fld>
            <a:endParaRPr lang="en-US" alt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B4B0B4-6C1A-40AA-A703-4A29B0E06AA0}" type="slidenum">
              <a:rPr lang="en-US" altLang="en-US">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761297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39"/>
            <a:ext cx="9144000" cy="1655761"/>
          </a:xfrm>
        </p:spPr>
        <p:txBody>
          <a:bodyPr/>
          <a:lstStyle>
            <a:lvl1pPr marL="0" indent="0" algn="ctr">
              <a:buNone/>
              <a:defRPr sz="2398"/>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Click to edit Master subtitle style</a:t>
            </a:r>
          </a:p>
        </p:txBody>
      </p:sp>
      <p:sp>
        <p:nvSpPr>
          <p:cNvPr id="4" name="Date Placeholder 3"/>
          <p:cNvSpPr>
            <a:spLocks noGrp="1"/>
          </p:cNvSpPr>
          <p:nvPr>
            <p:ph type="dt" sz="half" idx="10"/>
          </p:nvPr>
        </p:nvSpPr>
        <p:spPr/>
        <p:txBody>
          <a:bodyPr/>
          <a:lstStyle/>
          <a:p>
            <a:fld id="{EA3D4205-BFDF-4B4E-BEA9-A92BE1172678}" type="datetimeFigureOut">
              <a:rPr lang="en-US" smtClean="0"/>
              <a:t>5/16/26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2373827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D4205-BFDF-4B4E-BEA9-A92BE1172678}" type="datetimeFigureOut">
              <a:rPr lang="en-US" smtClean="0"/>
              <a:t>5/16/26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1013179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994"/>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398">
                <a:solidFill>
                  <a:schemeClr val="tx1">
                    <a:tint val="75000"/>
                  </a:schemeClr>
                </a:solidFill>
              </a:defRPr>
            </a:lvl1pPr>
            <a:lvl2pPr marL="456777" indent="0">
              <a:buNone/>
              <a:defRPr sz="1998">
                <a:solidFill>
                  <a:schemeClr val="tx1">
                    <a:tint val="75000"/>
                  </a:schemeClr>
                </a:solidFill>
              </a:defRPr>
            </a:lvl2pPr>
            <a:lvl3pPr marL="913554" indent="0">
              <a:buNone/>
              <a:defRPr sz="1798">
                <a:solidFill>
                  <a:schemeClr val="tx1">
                    <a:tint val="75000"/>
                  </a:schemeClr>
                </a:solidFill>
              </a:defRPr>
            </a:lvl3pPr>
            <a:lvl4pPr marL="1370331" indent="0">
              <a:buNone/>
              <a:defRPr sz="1599">
                <a:solidFill>
                  <a:schemeClr val="tx1">
                    <a:tint val="75000"/>
                  </a:schemeClr>
                </a:solidFill>
              </a:defRPr>
            </a:lvl4pPr>
            <a:lvl5pPr marL="1827108" indent="0">
              <a:buNone/>
              <a:defRPr sz="1599">
                <a:solidFill>
                  <a:schemeClr val="tx1">
                    <a:tint val="75000"/>
                  </a:schemeClr>
                </a:solidFill>
              </a:defRPr>
            </a:lvl5pPr>
            <a:lvl6pPr marL="2283885" indent="0">
              <a:buNone/>
              <a:defRPr sz="1599">
                <a:solidFill>
                  <a:schemeClr val="tx1">
                    <a:tint val="75000"/>
                  </a:schemeClr>
                </a:solidFill>
              </a:defRPr>
            </a:lvl6pPr>
            <a:lvl7pPr marL="2740663" indent="0">
              <a:buNone/>
              <a:defRPr sz="1599">
                <a:solidFill>
                  <a:schemeClr val="tx1">
                    <a:tint val="75000"/>
                  </a:schemeClr>
                </a:solidFill>
              </a:defRPr>
            </a:lvl7pPr>
            <a:lvl8pPr marL="3197440" indent="0">
              <a:buNone/>
              <a:defRPr sz="1599">
                <a:solidFill>
                  <a:schemeClr val="tx1">
                    <a:tint val="75000"/>
                  </a:schemeClr>
                </a:solidFill>
              </a:defRPr>
            </a:lvl8pPr>
            <a:lvl9pPr marL="3654217" indent="0">
              <a:buNone/>
              <a:defRPr sz="15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D4205-BFDF-4B4E-BEA9-A92BE1172678}" type="datetimeFigureOut">
              <a:rPr lang="en-US" smtClean="0"/>
              <a:t>5/16/26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4019615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D4205-BFDF-4B4E-BEA9-A92BE1172678}" type="datetimeFigureOut">
              <a:rPr lang="en-US" smtClean="0"/>
              <a:t>5/16/26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509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3D4205-BFDF-4B4E-BEA9-A92BE1172678}" type="datetimeFigureOut">
              <a:rPr lang="en-US" smtClean="0"/>
              <a:t>5/16/26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2717528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D4205-BFDF-4B4E-BEA9-A92BE1172678}" type="datetimeFigureOut">
              <a:rPr lang="en-US" smtClean="0"/>
              <a:t>5/16/26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3753994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D4205-BFDF-4B4E-BEA9-A92BE1172678}" type="datetimeFigureOut">
              <a:rPr lang="en-US" smtClean="0"/>
              <a:t>5/16/26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2242281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Content Placeholder 2"/>
          <p:cNvSpPr>
            <a:spLocks noGrp="1"/>
          </p:cNvSpPr>
          <p:nvPr>
            <p:ph idx="1"/>
          </p:nvPr>
        </p:nvSpPr>
        <p:spPr>
          <a:xfrm>
            <a:off x="5183188" y="987425"/>
            <a:ext cx="6172200" cy="4873626"/>
          </a:xfrm>
        </p:spPr>
        <p:txBody>
          <a:bodyPr/>
          <a:lstStyle>
            <a:lvl1pPr>
              <a:defRPr sz="3197"/>
            </a:lvl1pPr>
            <a:lvl2pPr>
              <a:defRPr sz="2797"/>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Edit Master text styles</a:t>
            </a:r>
          </a:p>
        </p:txBody>
      </p:sp>
      <p:sp>
        <p:nvSpPr>
          <p:cNvPr id="5" name="Date Placeholder 4"/>
          <p:cNvSpPr>
            <a:spLocks noGrp="1"/>
          </p:cNvSpPr>
          <p:nvPr>
            <p:ph type="dt" sz="half" idx="10"/>
          </p:nvPr>
        </p:nvSpPr>
        <p:spPr/>
        <p:txBody>
          <a:bodyPr/>
          <a:lstStyle/>
          <a:p>
            <a:fld id="{EA3D4205-BFDF-4B4E-BEA9-A92BE1172678}" type="datetimeFigureOut">
              <a:rPr lang="en-US" smtClean="0"/>
              <a:t>5/16/26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2771219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Picture Placeholder 2"/>
          <p:cNvSpPr>
            <a:spLocks noGrp="1"/>
          </p:cNvSpPr>
          <p:nvPr>
            <p:ph type="pic" idx="1"/>
          </p:nvPr>
        </p:nvSpPr>
        <p:spPr>
          <a:xfrm>
            <a:off x="5183188" y="987425"/>
            <a:ext cx="6172200" cy="4873626"/>
          </a:xfrm>
        </p:spPr>
        <p:txBody>
          <a:bodyPr/>
          <a:lstStyle>
            <a:lvl1pPr marL="0" indent="0">
              <a:buNone/>
              <a:defRPr sz="3197"/>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Edit Master text styles</a:t>
            </a:r>
          </a:p>
        </p:txBody>
      </p:sp>
      <p:sp>
        <p:nvSpPr>
          <p:cNvPr id="5" name="Date Placeholder 4"/>
          <p:cNvSpPr>
            <a:spLocks noGrp="1"/>
          </p:cNvSpPr>
          <p:nvPr>
            <p:ph type="dt" sz="half" idx="10"/>
          </p:nvPr>
        </p:nvSpPr>
        <p:spPr/>
        <p:txBody>
          <a:bodyPr/>
          <a:lstStyle/>
          <a:p>
            <a:fld id="{EA3D4205-BFDF-4B4E-BEA9-A92BE1172678}" type="datetimeFigureOut">
              <a:rPr lang="en-US" smtClean="0"/>
              <a:t>5/16/26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1476489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D4205-BFDF-4B4E-BEA9-A92BE1172678}" type="datetimeFigureOut">
              <a:rPr lang="en-US" smtClean="0"/>
              <a:t>5/16/26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1055442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D4205-BFDF-4B4E-BEA9-A92BE1172678}" type="datetimeFigureOut">
              <a:rPr lang="en-US" smtClean="0"/>
              <a:t>5/16/26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8893A-1638-4B6D-A670-180EDABD963E}" type="slidenum">
              <a:rPr lang="en-US" smtClean="0"/>
              <a:t>‹#›</a:t>
            </a:fld>
            <a:endParaRPr lang="en-US"/>
          </a:p>
        </p:txBody>
      </p:sp>
    </p:spTree>
    <p:extLst>
      <p:ext uri="{BB962C8B-B14F-4D97-AF65-F5344CB8AC3E}">
        <p14:creationId xmlns:p14="http://schemas.microsoft.com/office/powerpoint/2010/main" val="1945920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132C2-00E1-B135-415A-E97C853E85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C3E2F-1BDB-04FB-32A4-66C4F10B5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77BDF1-E38E-783D-865B-2E963A69CBD4}"/>
              </a:ext>
            </a:extLst>
          </p:cNvPr>
          <p:cNvSpPr>
            <a:spLocks noGrp="1"/>
          </p:cNvSpPr>
          <p:nvPr>
            <p:ph type="dt" sz="half" idx="10"/>
          </p:nvPr>
        </p:nvSpPr>
        <p:spPr/>
        <p:txBody>
          <a:bodyPr/>
          <a:lstStyle/>
          <a:p>
            <a:fld id="{551FCD02-AA5C-4852-AC0F-3224D3B9E366}" type="datetimeFigureOut">
              <a:rPr lang="en-US" smtClean="0"/>
              <a:t>5/16/26</a:t>
            </a:fld>
            <a:endParaRPr lang="en-US"/>
          </a:p>
        </p:txBody>
      </p:sp>
      <p:sp>
        <p:nvSpPr>
          <p:cNvPr id="5" name="Footer Placeholder 4">
            <a:extLst>
              <a:ext uri="{FF2B5EF4-FFF2-40B4-BE49-F238E27FC236}">
                <a16:creationId xmlns:a16="http://schemas.microsoft.com/office/drawing/2014/main" id="{97D19C44-AD6A-4B74-9335-DF800BE4A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2EB03-EB58-B91A-94D4-CA18253D08D8}"/>
              </a:ext>
            </a:extLst>
          </p:cNvPr>
          <p:cNvSpPr>
            <a:spLocks noGrp="1"/>
          </p:cNvSpPr>
          <p:nvPr>
            <p:ph type="sldNum" sz="quarter" idx="12"/>
          </p:nvPr>
        </p:nvSpPr>
        <p:spPr/>
        <p:txBody>
          <a:bodyPr/>
          <a:lstStyle/>
          <a:p>
            <a:fld id="{20ADBC58-26E7-4CE3-9910-B269F2D41C6F}" type="slidenum">
              <a:rPr lang="en-US" smtClean="0"/>
              <a:t>‹#›</a:t>
            </a:fld>
            <a:endParaRPr lang="en-US"/>
          </a:p>
        </p:txBody>
      </p:sp>
    </p:spTree>
    <p:extLst>
      <p:ext uri="{BB962C8B-B14F-4D97-AF65-F5344CB8AC3E}">
        <p14:creationId xmlns:p14="http://schemas.microsoft.com/office/powerpoint/2010/main" val="4177424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E5137-C9C4-F536-74AA-5769DA466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3420C3-A97C-0CD8-424F-FAC0314821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21062-ED70-F4E5-9DCE-978EAAC82447}"/>
              </a:ext>
            </a:extLst>
          </p:cNvPr>
          <p:cNvSpPr>
            <a:spLocks noGrp="1"/>
          </p:cNvSpPr>
          <p:nvPr>
            <p:ph type="dt" sz="half" idx="10"/>
          </p:nvPr>
        </p:nvSpPr>
        <p:spPr/>
        <p:txBody>
          <a:bodyPr/>
          <a:lstStyle/>
          <a:p>
            <a:fld id="{551FCD02-AA5C-4852-AC0F-3224D3B9E366}" type="datetimeFigureOut">
              <a:rPr lang="en-US" smtClean="0"/>
              <a:t>5/16/26</a:t>
            </a:fld>
            <a:endParaRPr lang="en-US"/>
          </a:p>
        </p:txBody>
      </p:sp>
      <p:sp>
        <p:nvSpPr>
          <p:cNvPr id="5" name="Footer Placeholder 4">
            <a:extLst>
              <a:ext uri="{FF2B5EF4-FFF2-40B4-BE49-F238E27FC236}">
                <a16:creationId xmlns:a16="http://schemas.microsoft.com/office/drawing/2014/main" id="{5667AAC9-F9A9-8235-0FF2-EB2CA21FF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38BBF-8386-5AC4-2479-96CE797F7FAC}"/>
              </a:ext>
            </a:extLst>
          </p:cNvPr>
          <p:cNvSpPr>
            <a:spLocks noGrp="1"/>
          </p:cNvSpPr>
          <p:nvPr>
            <p:ph type="sldNum" sz="quarter" idx="12"/>
          </p:nvPr>
        </p:nvSpPr>
        <p:spPr/>
        <p:txBody>
          <a:bodyPr/>
          <a:lstStyle/>
          <a:p>
            <a:fld id="{20ADBC58-26E7-4CE3-9910-B269F2D41C6F}" type="slidenum">
              <a:rPr lang="en-US" smtClean="0"/>
              <a:t>‹#›</a:t>
            </a:fld>
            <a:endParaRPr lang="en-US"/>
          </a:p>
        </p:txBody>
      </p:sp>
    </p:spTree>
    <p:extLst>
      <p:ext uri="{BB962C8B-B14F-4D97-AF65-F5344CB8AC3E}">
        <p14:creationId xmlns:p14="http://schemas.microsoft.com/office/powerpoint/2010/main" val="1494191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8000A-0CFC-A088-129B-1924F0DEE8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143BA6-F0B3-4B07-5C72-224F59FAEC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52BE15-DFE3-FD9D-548F-04BA3C705700}"/>
              </a:ext>
            </a:extLst>
          </p:cNvPr>
          <p:cNvSpPr>
            <a:spLocks noGrp="1"/>
          </p:cNvSpPr>
          <p:nvPr>
            <p:ph type="dt" sz="half" idx="10"/>
          </p:nvPr>
        </p:nvSpPr>
        <p:spPr/>
        <p:txBody>
          <a:bodyPr/>
          <a:lstStyle/>
          <a:p>
            <a:fld id="{551FCD02-AA5C-4852-AC0F-3224D3B9E366}" type="datetimeFigureOut">
              <a:rPr lang="en-US" smtClean="0"/>
              <a:t>5/16/26</a:t>
            </a:fld>
            <a:endParaRPr lang="en-US"/>
          </a:p>
        </p:txBody>
      </p:sp>
      <p:sp>
        <p:nvSpPr>
          <p:cNvPr id="5" name="Footer Placeholder 4">
            <a:extLst>
              <a:ext uri="{FF2B5EF4-FFF2-40B4-BE49-F238E27FC236}">
                <a16:creationId xmlns:a16="http://schemas.microsoft.com/office/drawing/2014/main" id="{37577C94-1E6C-0A41-F444-0A0FD315B1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42F04-4307-3604-3CE4-63EBC890B17B}"/>
              </a:ext>
            </a:extLst>
          </p:cNvPr>
          <p:cNvSpPr>
            <a:spLocks noGrp="1"/>
          </p:cNvSpPr>
          <p:nvPr>
            <p:ph type="sldNum" sz="quarter" idx="12"/>
          </p:nvPr>
        </p:nvSpPr>
        <p:spPr/>
        <p:txBody>
          <a:bodyPr/>
          <a:lstStyle/>
          <a:p>
            <a:fld id="{20ADBC58-26E7-4CE3-9910-B269F2D41C6F}" type="slidenum">
              <a:rPr lang="en-US" smtClean="0"/>
              <a:t>‹#›</a:t>
            </a:fld>
            <a:endParaRPr lang="en-US"/>
          </a:p>
        </p:txBody>
      </p:sp>
    </p:spTree>
    <p:extLst>
      <p:ext uri="{BB962C8B-B14F-4D97-AF65-F5344CB8AC3E}">
        <p14:creationId xmlns:p14="http://schemas.microsoft.com/office/powerpoint/2010/main" val="3709779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559F-55AE-AFC7-6DB5-556EDB92AC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9F5EA-4BF5-4416-A957-4C91A2FA44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3F612-7034-3677-D1BE-7555459206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CCD5E-81B2-4388-4A80-8C31B2ADE72E}"/>
              </a:ext>
            </a:extLst>
          </p:cNvPr>
          <p:cNvSpPr>
            <a:spLocks noGrp="1"/>
          </p:cNvSpPr>
          <p:nvPr>
            <p:ph type="dt" sz="half" idx="10"/>
          </p:nvPr>
        </p:nvSpPr>
        <p:spPr/>
        <p:txBody>
          <a:bodyPr/>
          <a:lstStyle/>
          <a:p>
            <a:fld id="{551FCD02-AA5C-4852-AC0F-3224D3B9E366}" type="datetimeFigureOut">
              <a:rPr lang="en-US" smtClean="0"/>
              <a:t>5/16/26</a:t>
            </a:fld>
            <a:endParaRPr lang="en-US"/>
          </a:p>
        </p:txBody>
      </p:sp>
      <p:sp>
        <p:nvSpPr>
          <p:cNvPr id="6" name="Footer Placeholder 5">
            <a:extLst>
              <a:ext uri="{FF2B5EF4-FFF2-40B4-BE49-F238E27FC236}">
                <a16:creationId xmlns:a16="http://schemas.microsoft.com/office/drawing/2014/main" id="{029A6541-62CD-B411-AFCE-27B9F0DD10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A4939-201D-3ABE-7456-6436967326A9}"/>
              </a:ext>
            </a:extLst>
          </p:cNvPr>
          <p:cNvSpPr>
            <a:spLocks noGrp="1"/>
          </p:cNvSpPr>
          <p:nvPr>
            <p:ph type="sldNum" sz="quarter" idx="12"/>
          </p:nvPr>
        </p:nvSpPr>
        <p:spPr/>
        <p:txBody>
          <a:bodyPr/>
          <a:lstStyle/>
          <a:p>
            <a:fld id="{20ADBC58-26E7-4CE3-9910-B269F2D41C6F}" type="slidenum">
              <a:rPr lang="en-US" smtClean="0"/>
              <a:t>‹#›</a:t>
            </a:fld>
            <a:endParaRPr lang="en-US"/>
          </a:p>
        </p:txBody>
      </p:sp>
    </p:spTree>
    <p:extLst>
      <p:ext uri="{BB962C8B-B14F-4D97-AF65-F5344CB8AC3E}">
        <p14:creationId xmlns:p14="http://schemas.microsoft.com/office/powerpoint/2010/main" val="40884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67C95-B2F5-EFA2-4953-9B5E8F8E37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CEB776-0E55-218C-5F4D-A76EF6234D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D8952F-BA98-7604-1108-D84B08C492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CEBB0D-60B6-76F9-8541-62C6DFFEA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369816-EF3A-ADBA-6683-3B71D9AC1C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B388CD-08EA-D483-3EFD-317ABCFFD18E}"/>
              </a:ext>
            </a:extLst>
          </p:cNvPr>
          <p:cNvSpPr>
            <a:spLocks noGrp="1"/>
          </p:cNvSpPr>
          <p:nvPr>
            <p:ph type="dt" sz="half" idx="10"/>
          </p:nvPr>
        </p:nvSpPr>
        <p:spPr/>
        <p:txBody>
          <a:bodyPr/>
          <a:lstStyle/>
          <a:p>
            <a:fld id="{551FCD02-AA5C-4852-AC0F-3224D3B9E366}" type="datetimeFigureOut">
              <a:rPr lang="en-US" smtClean="0"/>
              <a:t>5/16/26</a:t>
            </a:fld>
            <a:endParaRPr lang="en-US"/>
          </a:p>
        </p:txBody>
      </p:sp>
      <p:sp>
        <p:nvSpPr>
          <p:cNvPr id="8" name="Footer Placeholder 7">
            <a:extLst>
              <a:ext uri="{FF2B5EF4-FFF2-40B4-BE49-F238E27FC236}">
                <a16:creationId xmlns:a16="http://schemas.microsoft.com/office/drawing/2014/main" id="{02185639-4512-2CD8-FF64-77EF3D2B7A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8F7600-5AE5-8783-190E-79FD6144ADFC}"/>
              </a:ext>
            </a:extLst>
          </p:cNvPr>
          <p:cNvSpPr>
            <a:spLocks noGrp="1"/>
          </p:cNvSpPr>
          <p:nvPr>
            <p:ph type="sldNum" sz="quarter" idx="12"/>
          </p:nvPr>
        </p:nvSpPr>
        <p:spPr/>
        <p:txBody>
          <a:bodyPr/>
          <a:lstStyle/>
          <a:p>
            <a:fld id="{20ADBC58-26E7-4CE3-9910-B269F2D41C6F}" type="slidenum">
              <a:rPr lang="en-US" smtClean="0"/>
              <a:t>‹#›</a:t>
            </a:fld>
            <a:endParaRPr lang="en-US"/>
          </a:p>
        </p:txBody>
      </p:sp>
    </p:spTree>
    <p:extLst>
      <p:ext uri="{BB962C8B-B14F-4D97-AF65-F5344CB8AC3E}">
        <p14:creationId xmlns:p14="http://schemas.microsoft.com/office/powerpoint/2010/main" val="388663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7B8F8-4A9D-095B-5F20-0B448EDF83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668C75-581A-D8B5-0C99-8B78A7E61DD1}"/>
              </a:ext>
            </a:extLst>
          </p:cNvPr>
          <p:cNvSpPr>
            <a:spLocks noGrp="1"/>
          </p:cNvSpPr>
          <p:nvPr>
            <p:ph type="dt" sz="half" idx="10"/>
          </p:nvPr>
        </p:nvSpPr>
        <p:spPr/>
        <p:txBody>
          <a:bodyPr/>
          <a:lstStyle/>
          <a:p>
            <a:fld id="{551FCD02-AA5C-4852-AC0F-3224D3B9E366}" type="datetimeFigureOut">
              <a:rPr lang="en-US" smtClean="0"/>
              <a:t>5/16/26</a:t>
            </a:fld>
            <a:endParaRPr lang="en-US"/>
          </a:p>
        </p:txBody>
      </p:sp>
      <p:sp>
        <p:nvSpPr>
          <p:cNvPr id="4" name="Footer Placeholder 3">
            <a:extLst>
              <a:ext uri="{FF2B5EF4-FFF2-40B4-BE49-F238E27FC236}">
                <a16:creationId xmlns:a16="http://schemas.microsoft.com/office/drawing/2014/main" id="{FCE7E166-A465-B874-C3C0-2DD0D106A0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D54D1F-5510-1B48-2C19-F18766F15676}"/>
              </a:ext>
            </a:extLst>
          </p:cNvPr>
          <p:cNvSpPr>
            <a:spLocks noGrp="1"/>
          </p:cNvSpPr>
          <p:nvPr>
            <p:ph type="sldNum" sz="quarter" idx="12"/>
          </p:nvPr>
        </p:nvSpPr>
        <p:spPr/>
        <p:txBody>
          <a:bodyPr/>
          <a:lstStyle/>
          <a:p>
            <a:fld id="{20ADBC58-26E7-4CE3-9910-B269F2D41C6F}" type="slidenum">
              <a:rPr lang="en-US" smtClean="0"/>
              <a:t>‹#›</a:t>
            </a:fld>
            <a:endParaRPr lang="en-US"/>
          </a:p>
        </p:txBody>
      </p:sp>
    </p:spTree>
    <p:extLst>
      <p:ext uri="{BB962C8B-B14F-4D97-AF65-F5344CB8AC3E}">
        <p14:creationId xmlns:p14="http://schemas.microsoft.com/office/powerpoint/2010/main" val="290012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DBC096-BF7A-211F-4FAD-B262B90B4165}"/>
              </a:ext>
            </a:extLst>
          </p:cNvPr>
          <p:cNvSpPr>
            <a:spLocks noGrp="1"/>
          </p:cNvSpPr>
          <p:nvPr>
            <p:ph type="dt" sz="half" idx="10"/>
          </p:nvPr>
        </p:nvSpPr>
        <p:spPr/>
        <p:txBody>
          <a:bodyPr/>
          <a:lstStyle/>
          <a:p>
            <a:fld id="{551FCD02-AA5C-4852-AC0F-3224D3B9E366}" type="datetimeFigureOut">
              <a:rPr lang="en-US" smtClean="0"/>
              <a:t>5/16/26</a:t>
            </a:fld>
            <a:endParaRPr lang="en-US"/>
          </a:p>
        </p:txBody>
      </p:sp>
      <p:sp>
        <p:nvSpPr>
          <p:cNvPr id="3" name="Footer Placeholder 2">
            <a:extLst>
              <a:ext uri="{FF2B5EF4-FFF2-40B4-BE49-F238E27FC236}">
                <a16:creationId xmlns:a16="http://schemas.microsoft.com/office/drawing/2014/main" id="{4E08E2B7-4333-85AF-447B-EEABED5282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AFBDFF-90CB-AEA5-2360-66B8A2DF8729}"/>
              </a:ext>
            </a:extLst>
          </p:cNvPr>
          <p:cNvSpPr>
            <a:spLocks noGrp="1"/>
          </p:cNvSpPr>
          <p:nvPr>
            <p:ph type="sldNum" sz="quarter" idx="12"/>
          </p:nvPr>
        </p:nvSpPr>
        <p:spPr/>
        <p:txBody>
          <a:bodyPr/>
          <a:lstStyle/>
          <a:p>
            <a:fld id="{20ADBC58-26E7-4CE3-9910-B269F2D41C6F}" type="slidenum">
              <a:rPr lang="en-US" smtClean="0"/>
              <a:t>‹#›</a:t>
            </a:fld>
            <a:endParaRPr lang="en-US"/>
          </a:p>
        </p:txBody>
      </p:sp>
    </p:spTree>
    <p:extLst>
      <p:ext uri="{BB962C8B-B14F-4D97-AF65-F5344CB8AC3E}">
        <p14:creationId xmlns:p14="http://schemas.microsoft.com/office/powerpoint/2010/main" val="238130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1411C-3633-DE0F-D900-8909A788EB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35C607-99F5-4720-D0DE-666667197D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406B40-FF0C-0401-0389-1B219F746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CC6AF-494E-9B90-68C1-8A65569181D4}"/>
              </a:ext>
            </a:extLst>
          </p:cNvPr>
          <p:cNvSpPr>
            <a:spLocks noGrp="1"/>
          </p:cNvSpPr>
          <p:nvPr>
            <p:ph type="dt" sz="half" idx="10"/>
          </p:nvPr>
        </p:nvSpPr>
        <p:spPr/>
        <p:txBody>
          <a:bodyPr/>
          <a:lstStyle/>
          <a:p>
            <a:fld id="{551FCD02-AA5C-4852-AC0F-3224D3B9E366}" type="datetimeFigureOut">
              <a:rPr lang="en-US" smtClean="0"/>
              <a:t>5/16/26</a:t>
            </a:fld>
            <a:endParaRPr lang="en-US"/>
          </a:p>
        </p:txBody>
      </p:sp>
      <p:sp>
        <p:nvSpPr>
          <p:cNvPr id="6" name="Footer Placeholder 5">
            <a:extLst>
              <a:ext uri="{FF2B5EF4-FFF2-40B4-BE49-F238E27FC236}">
                <a16:creationId xmlns:a16="http://schemas.microsoft.com/office/drawing/2014/main" id="{18951EA0-80F4-3D9F-15C0-6A6FCDA24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39CA97-B094-6AC8-11BA-7FA3B52986F7}"/>
              </a:ext>
            </a:extLst>
          </p:cNvPr>
          <p:cNvSpPr>
            <a:spLocks noGrp="1"/>
          </p:cNvSpPr>
          <p:nvPr>
            <p:ph type="sldNum" sz="quarter" idx="12"/>
          </p:nvPr>
        </p:nvSpPr>
        <p:spPr/>
        <p:txBody>
          <a:bodyPr/>
          <a:lstStyle/>
          <a:p>
            <a:fld id="{20ADBC58-26E7-4CE3-9910-B269F2D41C6F}" type="slidenum">
              <a:rPr lang="en-US" smtClean="0"/>
              <a:t>‹#›</a:t>
            </a:fld>
            <a:endParaRPr lang="en-US"/>
          </a:p>
        </p:txBody>
      </p:sp>
    </p:spTree>
    <p:extLst>
      <p:ext uri="{BB962C8B-B14F-4D97-AF65-F5344CB8AC3E}">
        <p14:creationId xmlns:p14="http://schemas.microsoft.com/office/powerpoint/2010/main" val="1766080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8A00-9DE8-BCFF-5151-2EAF7EAF40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E9835F-E6DA-C098-011B-DC114442FB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84B624-AA05-154B-A040-311B64E570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CC31A-B3F5-AE46-0F96-21E5CE250177}"/>
              </a:ext>
            </a:extLst>
          </p:cNvPr>
          <p:cNvSpPr>
            <a:spLocks noGrp="1"/>
          </p:cNvSpPr>
          <p:nvPr>
            <p:ph type="dt" sz="half" idx="10"/>
          </p:nvPr>
        </p:nvSpPr>
        <p:spPr/>
        <p:txBody>
          <a:bodyPr/>
          <a:lstStyle/>
          <a:p>
            <a:fld id="{551FCD02-AA5C-4852-AC0F-3224D3B9E366}" type="datetimeFigureOut">
              <a:rPr lang="en-US" smtClean="0"/>
              <a:t>5/16/26</a:t>
            </a:fld>
            <a:endParaRPr lang="en-US"/>
          </a:p>
        </p:txBody>
      </p:sp>
      <p:sp>
        <p:nvSpPr>
          <p:cNvPr id="6" name="Footer Placeholder 5">
            <a:extLst>
              <a:ext uri="{FF2B5EF4-FFF2-40B4-BE49-F238E27FC236}">
                <a16:creationId xmlns:a16="http://schemas.microsoft.com/office/drawing/2014/main" id="{73E7315E-F8D1-1FF2-926C-04A5990D08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82CEF-F2D3-5B76-216B-88A57F3F98D2}"/>
              </a:ext>
            </a:extLst>
          </p:cNvPr>
          <p:cNvSpPr>
            <a:spLocks noGrp="1"/>
          </p:cNvSpPr>
          <p:nvPr>
            <p:ph type="sldNum" sz="quarter" idx="12"/>
          </p:nvPr>
        </p:nvSpPr>
        <p:spPr/>
        <p:txBody>
          <a:bodyPr/>
          <a:lstStyle/>
          <a:p>
            <a:fld id="{20ADBC58-26E7-4CE3-9910-B269F2D41C6F}" type="slidenum">
              <a:rPr lang="en-US" smtClean="0"/>
              <a:t>‹#›</a:t>
            </a:fld>
            <a:endParaRPr lang="en-US"/>
          </a:p>
        </p:txBody>
      </p:sp>
    </p:spTree>
    <p:extLst>
      <p:ext uri="{BB962C8B-B14F-4D97-AF65-F5344CB8AC3E}">
        <p14:creationId xmlns:p14="http://schemas.microsoft.com/office/powerpoint/2010/main" val="436441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6430-F55C-0B70-8B9C-D6E4EF07BB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9668B0-266C-DDD0-0BFA-7D8E0F57C0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98FBA-3679-499C-FFBE-067B550B71B0}"/>
              </a:ext>
            </a:extLst>
          </p:cNvPr>
          <p:cNvSpPr>
            <a:spLocks noGrp="1"/>
          </p:cNvSpPr>
          <p:nvPr>
            <p:ph type="dt" sz="half" idx="10"/>
          </p:nvPr>
        </p:nvSpPr>
        <p:spPr/>
        <p:txBody>
          <a:bodyPr/>
          <a:lstStyle/>
          <a:p>
            <a:fld id="{551FCD02-AA5C-4852-AC0F-3224D3B9E366}" type="datetimeFigureOut">
              <a:rPr lang="en-US" smtClean="0"/>
              <a:t>5/16/26</a:t>
            </a:fld>
            <a:endParaRPr lang="en-US"/>
          </a:p>
        </p:txBody>
      </p:sp>
      <p:sp>
        <p:nvSpPr>
          <p:cNvPr id="5" name="Footer Placeholder 4">
            <a:extLst>
              <a:ext uri="{FF2B5EF4-FFF2-40B4-BE49-F238E27FC236}">
                <a16:creationId xmlns:a16="http://schemas.microsoft.com/office/drawing/2014/main" id="{9BDC81A0-32AD-FCE1-3F18-08308D465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EE2AF-06AC-794A-7F29-4627F80651E4}"/>
              </a:ext>
            </a:extLst>
          </p:cNvPr>
          <p:cNvSpPr>
            <a:spLocks noGrp="1"/>
          </p:cNvSpPr>
          <p:nvPr>
            <p:ph type="sldNum" sz="quarter" idx="12"/>
          </p:nvPr>
        </p:nvSpPr>
        <p:spPr/>
        <p:txBody>
          <a:bodyPr/>
          <a:lstStyle/>
          <a:p>
            <a:fld id="{20ADBC58-26E7-4CE3-9910-B269F2D41C6F}" type="slidenum">
              <a:rPr lang="en-US" smtClean="0"/>
              <a:t>‹#›</a:t>
            </a:fld>
            <a:endParaRPr lang="en-US"/>
          </a:p>
        </p:txBody>
      </p:sp>
    </p:spTree>
    <p:extLst>
      <p:ext uri="{BB962C8B-B14F-4D97-AF65-F5344CB8AC3E}">
        <p14:creationId xmlns:p14="http://schemas.microsoft.com/office/powerpoint/2010/main" val="924631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24E52E-F25D-9D6F-ABA4-AD8215EF75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63815D-57D5-E831-A447-509609AF8E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A009E-4B86-A823-3AD0-FE1BD953756B}"/>
              </a:ext>
            </a:extLst>
          </p:cNvPr>
          <p:cNvSpPr>
            <a:spLocks noGrp="1"/>
          </p:cNvSpPr>
          <p:nvPr>
            <p:ph type="dt" sz="half" idx="10"/>
          </p:nvPr>
        </p:nvSpPr>
        <p:spPr/>
        <p:txBody>
          <a:bodyPr/>
          <a:lstStyle/>
          <a:p>
            <a:fld id="{551FCD02-AA5C-4852-AC0F-3224D3B9E366}" type="datetimeFigureOut">
              <a:rPr lang="en-US" smtClean="0"/>
              <a:t>5/16/26</a:t>
            </a:fld>
            <a:endParaRPr lang="en-US"/>
          </a:p>
        </p:txBody>
      </p:sp>
      <p:sp>
        <p:nvSpPr>
          <p:cNvPr id="5" name="Footer Placeholder 4">
            <a:extLst>
              <a:ext uri="{FF2B5EF4-FFF2-40B4-BE49-F238E27FC236}">
                <a16:creationId xmlns:a16="http://schemas.microsoft.com/office/drawing/2014/main" id="{62214C8D-0F9E-FBAF-4BB2-B4A3C7405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02587-8F29-9458-F9D9-3BC352A8ECA4}"/>
              </a:ext>
            </a:extLst>
          </p:cNvPr>
          <p:cNvSpPr>
            <a:spLocks noGrp="1"/>
          </p:cNvSpPr>
          <p:nvPr>
            <p:ph type="sldNum" sz="quarter" idx="12"/>
          </p:nvPr>
        </p:nvSpPr>
        <p:spPr/>
        <p:txBody>
          <a:bodyPr/>
          <a:lstStyle/>
          <a:p>
            <a:fld id="{20ADBC58-26E7-4CE3-9910-B269F2D41C6F}" type="slidenum">
              <a:rPr lang="en-US" smtClean="0"/>
              <a:t>‹#›</a:t>
            </a:fld>
            <a:endParaRPr lang="en-US"/>
          </a:p>
        </p:txBody>
      </p:sp>
    </p:spTree>
    <p:extLst>
      <p:ext uri="{BB962C8B-B14F-4D97-AF65-F5344CB8AC3E}">
        <p14:creationId xmlns:p14="http://schemas.microsoft.com/office/powerpoint/2010/main" val="3335937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B4D338-9118-4406-8553-18EFAB464A64}" type="datetimeFigureOut">
              <a:rPr lang="en-US" smtClean="0"/>
              <a:t>5/16/26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91C87-C468-4290-BB61-55874A74F43F}" type="slidenum">
              <a:rPr lang="en-US" smtClean="0"/>
              <a:t>‹#›</a:t>
            </a:fld>
            <a:endParaRPr lang="en-US"/>
          </a:p>
        </p:txBody>
      </p:sp>
    </p:spTree>
    <p:extLst>
      <p:ext uri="{BB962C8B-B14F-4D97-AF65-F5344CB8AC3E}">
        <p14:creationId xmlns:p14="http://schemas.microsoft.com/office/powerpoint/2010/main" val="1620077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4D338-9118-4406-8553-18EFAB464A64}" type="datetimeFigureOut">
              <a:rPr lang="en-US" smtClean="0"/>
              <a:t>5/16/26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91C87-C468-4290-BB61-55874A74F43F}" type="slidenum">
              <a:rPr lang="en-US" smtClean="0"/>
              <a:t>‹#›</a:t>
            </a:fld>
            <a:endParaRPr lang="en-US"/>
          </a:p>
        </p:txBody>
      </p:sp>
    </p:spTree>
    <p:extLst>
      <p:ext uri="{BB962C8B-B14F-4D97-AF65-F5344CB8AC3E}">
        <p14:creationId xmlns:p14="http://schemas.microsoft.com/office/powerpoint/2010/main" val="3826145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B4D338-9118-4406-8553-18EFAB464A64}" type="datetimeFigureOut">
              <a:rPr lang="en-US" smtClean="0"/>
              <a:t>5/16/26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91C87-C468-4290-BB61-55874A74F43F}" type="slidenum">
              <a:rPr lang="en-US" smtClean="0"/>
              <a:t>‹#›</a:t>
            </a:fld>
            <a:endParaRPr lang="en-US"/>
          </a:p>
        </p:txBody>
      </p:sp>
    </p:spTree>
    <p:extLst>
      <p:ext uri="{BB962C8B-B14F-4D97-AF65-F5344CB8AC3E}">
        <p14:creationId xmlns:p14="http://schemas.microsoft.com/office/powerpoint/2010/main" val="2543676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B4D338-9118-4406-8553-18EFAB464A64}" type="datetimeFigureOut">
              <a:rPr lang="en-US" smtClean="0"/>
              <a:t>5/16/26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91C87-C468-4290-BB61-55874A74F43F}" type="slidenum">
              <a:rPr lang="en-US" smtClean="0"/>
              <a:t>‹#›</a:t>
            </a:fld>
            <a:endParaRPr lang="en-US"/>
          </a:p>
        </p:txBody>
      </p:sp>
    </p:spTree>
    <p:extLst>
      <p:ext uri="{BB962C8B-B14F-4D97-AF65-F5344CB8AC3E}">
        <p14:creationId xmlns:p14="http://schemas.microsoft.com/office/powerpoint/2010/main" val="3629908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B4D338-9118-4406-8553-18EFAB464A64}" type="datetimeFigureOut">
              <a:rPr lang="en-US" smtClean="0"/>
              <a:t>5/16/26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B91C87-C468-4290-BB61-55874A74F43F}" type="slidenum">
              <a:rPr lang="en-US" smtClean="0"/>
              <a:t>‹#›</a:t>
            </a:fld>
            <a:endParaRPr lang="en-US"/>
          </a:p>
        </p:txBody>
      </p:sp>
    </p:spTree>
    <p:extLst>
      <p:ext uri="{BB962C8B-B14F-4D97-AF65-F5344CB8AC3E}">
        <p14:creationId xmlns:p14="http://schemas.microsoft.com/office/powerpoint/2010/main" val="1337489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B4D338-9118-4406-8553-18EFAB464A64}" type="datetimeFigureOut">
              <a:rPr lang="en-US" smtClean="0"/>
              <a:t>5/16/26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B91C87-C468-4290-BB61-55874A74F43F}" type="slidenum">
              <a:rPr lang="en-US" smtClean="0"/>
              <a:t>‹#›</a:t>
            </a:fld>
            <a:endParaRPr lang="en-US"/>
          </a:p>
        </p:txBody>
      </p:sp>
    </p:spTree>
    <p:extLst>
      <p:ext uri="{BB962C8B-B14F-4D97-AF65-F5344CB8AC3E}">
        <p14:creationId xmlns:p14="http://schemas.microsoft.com/office/powerpoint/2010/main" val="2869180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B4D338-9118-4406-8553-18EFAB464A64}" type="datetimeFigureOut">
              <a:rPr lang="en-US" smtClean="0"/>
              <a:t>5/16/26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91C87-C468-4290-BB61-55874A74F43F}" type="slidenum">
              <a:rPr lang="en-US" smtClean="0"/>
              <a:t>‹#›</a:t>
            </a:fld>
            <a:endParaRPr lang="en-US"/>
          </a:p>
        </p:txBody>
      </p:sp>
    </p:spTree>
    <p:extLst>
      <p:ext uri="{BB962C8B-B14F-4D97-AF65-F5344CB8AC3E}">
        <p14:creationId xmlns:p14="http://schemas.microsoft.com/office/powerpoint/2010/main" val="1563917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B4D338-9118-4406-8553-18EFAB464A64}" type="datetimeFigureOut">
              <a:rPr lang="en-US" smtClean="0"/>
              <a:t>5/16/26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91C87-C468-4290-BB61-55874A74F43F}" type="slidenum">
              <a:rPr lang="en-US" smtClean="0"/>
              <a:t>‹#›</a:t>
            </a:fld>
            <a:endParaRPr lang="en-US"/>
          </a:p>
        </p:txBody>
      </p:sp>
    </p:spTree>
    <p:extLst>
      <p:ext uri="{BB962C8B-B14F-4D97-AF65-F5344CB8AC3E}">
        <p14:creationId xmlns:p14="http://schemas.microsoft.com/office/powerpoint/2010/main" val="1709080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B4D338-9118-4406-8553-18EFAB464A64}" type="datetimeFigureOut">
              <a:rPr lang="en-US" smtClean="0"/>
              <a:t>5/16/26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91C87-C468-4290-BB61-55874A74F43F}" type="slidenum">
              <a:rPr lang="en-US" smtClean="0"/>
              <a:t>‹#›</a:t>
            </a:fld>
            <a:endParaRPr lang="en-US"/>
          </a:p>
        </p:txBody>
      </p:sp>
    </p:spTree>
    <p:extLst>
      <p:ext uri="{BB962C8B-B14F-4D97-AF65-F5344CB8AC3E}">
        <p14:creationId xmlns:p14="http://schemas.microsoft.com/office/powerpoint/2010/main" val="2442290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4D338-9118-4406-8553-18EFAB464A64}" type="datetimeFigureOut">
              <a:rPr lang="en-US" smtClean="0"/>
              <a:t>5/16/26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91C87-C468-4290-BB61-55874A74F43F}" type="slidenum">
              <a:rPr lang="en-US" smtClean="0"/>
              <a:t>‹#›</a:t>
            </a:fld>
            <a:endParaRPr lang="en-US"/>
          </a:p>
        </p:txBody>
      </p:sp>
    </p:spTree>
    <p:extLst>
      <p:ext uri="{BB962C8B-B14F-4D97-AF65-F5344CB8AC3E}">
        <p14:creationId xmlns:p14="http://schemas.microsoft.com/office/powerpoint/2010/main" val="3004733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4D338-9118-4406-8553-18EFAB464A64}" type="datetimeFigureOut">
              <a:rPr lang="en-US" smtClean="0"/>
              <a:t>5/16/26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91C87-C468-4290-BB61-55874A74F43F}" type="slidenum">
              <a:rPr lang="en-US" smtClean="0"/>
              <a:t>‹#›</a:t>
            </a:fld>
            <a:endParaRPr lang="en-US"/>
          </a:p>
        </p:txBody>
      </p:sp>
    </p:spTree>
    <p:extLst>
      <p:ext uri="{BB962C8B-B14F-4D97-AF65-F5344CB8AC3E}">
        <p14:creationId xmlns:p14="http://schemas.microsoft.com/office/powerpoint/2010/main" val="3728935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5/16/26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1.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5" Type="http://schemas.openxmlformats.org/officeDocument/2006/relationships/slideLayout" Target="../slideLayouts/slideLayout189.xml"/><Relationship Id="rId4" Type="http://schemas.openxmlformats.org/officeDocument/2006/relationships/slideLayout" Target="../slideLayouts/slideLayout188.xml"/><Relationship Id="rId9" Type="http://schemas.openxmlformats.org/officeDocument/2006/relationships/image" Target="../media/image42.pn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slideLayout" Target="../slideLayouts/slideLayout194.xml"/><Relationship Id="rId7" Type="http://schemas.openxmlformats.org/officeDocument/2006/relationships/theme" Target="../theme/theme1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5" Type="http://schemas.openxmlformats.org/officeDocument/2006/relationships/slideLayout" Target="../slideLayouts/slideLayout196.xml"/><Relationship Id="rId4" Type="http://schemas.openxmlformats.org/officeDocument/2006/relationships/slideLayout" Target="../slideLayouts/slideLayout195.xml"/><Relationship Id="rId9" Type="http://schemas.openxmlformats.org/officeDocument/2006/relationships/image" Target="../media/image47.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4.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5.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16.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5.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6.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theme" Target="../theme/theme8.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theme" Target="../theme/theme9.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1863842083"/>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4" r:id="rId10"/>
    <p:sldLayoutId id="21474851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9827"/>
      </p:ext>
    </p:extLst>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 id="2147485209"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spcBef>
          <a:spcPct val="0"/>
        </a:spcBef>
        <a:buNone/>
        <a:defRPr sz="3300" kern="1200">
          <a:solidFill>
            <a:schemeClr val="tx1"/>
          </a:solidFill>
          <a:latin typeface="Arial"/>
          <a:ea typeface="+mj-ea"/>
          <a:cs typeface="+mj-cs"/>
        </a:defRPr>
      </a:lvl1pPr>
    </p:titleStyle>
    <p:bodyStyle>
      <a:lvl1pPr marL="342854" indent="-342854" algn="l" defTabSz="457139" rtl="0" eaLnBrk="1" latinLnBrk="0" hangingPunct="1">
        <a:spcBef>
          <a:spcPct val="20000"/>
        </a:spcBef>
        <a:buFont typeface="Arial"/>
        <a:buChar char="•"/>
        <a:defRPr sz="1600" kern="1200">
          <a:solidFill>
            <a:schemeClr val="tx1"/>
          </a:solidFill>
          <a:latin typeface="Arial"/>
          <a:ea typeface="+mn-ea"/>
          <a:cs typeface="+mn-cs"/>
        </a:defRPr>
      </a:lvl1pPr>
      <a:lvl2pPr marL="742852" indent="-285713" algn="l" defTabSz="457139" rtl="0" eaLnBrk="1" latinLnBrk="0" hangingPunct="1">
        <a:spcBef>
          <a:spcPct val="20000"/>
        </a:spcBef>
        <a:buFont typeface="Arial"/>
        <a:buChar char="•"/>
        <a:defRPr sz="1600" kern="1200">
          <a:solidFill>
            <a:schemeClr val="tx1"/>
          </a:solidFill>
          <a:latin typeface="Arial"/>
          <a:ea typeface="+mn-ea"/>
          <a:cs typeface="+mn-cs"/>
        </a:defRPr>
      </a:lvl2pPr>
      <a:lvl3pPr marL="1142850" indent="-228570" algn="l" defTabSz="457139" rtl="0" eaLnBrk="1" latinLnBrk="0" hangingPunct="1">
        <a:spcBef>
          <a:spcPct val="20000"/>
        </a:spcBef>
        <a:buFont typeface="Arial"/>
        <a:buChar char="•"/>
        <a:defRPr sz="1500" kern="1200">
          <a:solidFill>
            <a:schemeClr val="tx1"/>
          </a:solidFill>
          <a:latin typeface="Arial"/>
          <a:ea typeface="+mn-ea"/>
          <a:cs typeface="+mn-cs"/>
        </a:defRPr>
      </a:lvl3pPr>
      <a:lvl4pPr marL="1599991" indent="-228570" algn="l" defTabSz="457139" rtl="0" eaLnBrk="1" latinLnBrk="0" hangingPunct="1">
        <a:spcBef>
          <a:spcPct val="20000"/>
        </a:spcBef>
        <a:buFont typeface="Arial"/>
        <a:buChar char="•"/>
        <a:defRPr sz="1300" kern="1200">
          <a:solidFill>
            <a:schemeClr val="tx1"/>
          </a:solidFill>
          <a:latin typeface="Arial"/>
          <a:ea typeface="+mn-ea"/>
          <a:cs typeface="+mn-cs"/>
        </a:defRPr>
      </a:lvl4pPr>
      <a:lvl5pPr marL="2057130" indent="-228570" algn="l" defTabSz="457139" rtl="0" eaLnBrk="1" latinLnBrk="0" hangingPunct="1">
        <a:spcBef>
          <a:spcPct val="20000"/>
        </a:spcBef>
        <a:buFont typeface="Arial"/>
        <a:buChar char="•"/>
        <a:defRPr sz="1200" kern="1200">
          <a:solidFill>
            <a:schemeClr val="tx1"/>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95" y="0"/>
            <a:ext cx="11903824" cy="9107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3440" y="1188721"/>
            <a:ext cx="1048512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910764"/>
            <a:ext cx="12192000" cy="153146"/>
          </a:xfrm>
          <a:prstGeom prst="rect">
            <a:avLst/>
          </a:prstGeom>
          <a:solidFill>
            <a:srgbClr val="872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9850" y="6067647"/>
            <a:ext cx="1720849" cy="409257"/>
          </a:xfrm>
          <a:prstGeom prst="rect">
            <a:avLst/>
          </a:prstGeom>
        </p:spPr>
      </p:pic>
      <p:sp>
        <p:nvSpPr>
          <p:cNvPr id="5" name="Slide Number Placeholder 4"/>
          <p:cNvSpPr>
            <a:spLocks noGrp="1"/>
          </p:cNvSpPr>
          <p:nvPr>
            <p:ph type="sldNum" sz="quarter" idx="4"/>
          </p:nvPr>
        </p:nvSpPr>
        <p:spPr>
          <a:xfrm>
            <a:off x="4673600" y="6356351"/>
            <a:ext cx="284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A9694B43-0D46-49C2-8416-BCDB27FFC950}" type="slidenum">
              <a:rPr lang="en-US" smtClean="0"/>
              <a:pPr/>
              <a:t>‹#›</a:t>
            </a:fld>
            <a:endParaRPr lang="en-US" dirty="0"/>
          </a:p>
        </p:txBody>
      </p:sp>
    </p:spTree>
    <p:extLst>
      <p:ext uri="{BB962C8B-B14F-4D97-AF65-F5344CB8AC3E}">
        <p14:creationId xmlns:p14="http://schemas.microsoft.com/office/powerpoint/2010/main" val="2634027160"/>
      </p:ext>
    </p:extLst>
  </p:cSld>
  <p:clrMap bg1="lt1" tx1="dk1" bg2="lt2" tx2="dk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ctr" defTabSz="914400" rtl="0" eaLnBrk="1" latinLnBrk="0" hangingPunct="1">
        <a:spcBef>
          <a:spcPct val="0"/>
        </a:spcBef>
        <a:buNone/>
        <a:defRPr sz="2200" b="1" kern="1200">
          <a:solidFill>
            <a:schemeClr val="accent2"/>
          </a:solidFill>
          <a:latin typeface="+mj-lt"/>
          <a:ea typeface="+mj-ea"/>
          <a:cs typeface="+mj-cs"/>
        </a:defRPr>
      </a:lvl1pPr>
    </p:titleStyle>
    <p:bodyStyle>
      <a:lvl1pPr marL="137160" indent="-13716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13716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1"/>
          </a:solidFill>
          <a:latin typeface="+mn-lt"/>
          <a:ea typeface="+mn-ea"/>
          <a:cs typeface="+mn-cs"/>
        </a:defRPr>
      </a:lvl2pPr>
      <a:lvl3pPr marL="1005840" indent="-137160" algn="l" defTabSz="914400" rtl="0" eaLnBrk="1" latinLnBrk="0" hangingPunct="1">
        <a:lnSpc>
          <a:spcPct val="90000"/>
        </a:lnSpc>
        <a:spcBef>
          <a:spcPts val="500"/>
        </a:spcBef>
        <a:spcAft>
          <a:spcPts val="200"/>
        </a:spcAft>
        <a:buFont typeface="Arial" panose="020B0604020202020204" pitchFamily="34" charset="0"/>
        <a:buChar char="•"/>
        <a:defRPr sz="1400" i="1" kern="1200">
          <a:solidFill>
            <a:schemeClr val="tx1"/>
          </a:solidFill>
          <a:latin typeface="+mn-lt"/>
          <a:ea typeface="+mn-ea"/>
          <a:cs typeface="+mn-cs"/>
        </a:defRPr>
      </a:lvl3pPr>
      <a:lvl4pPr marL="1314450" indent="-136525" algn="l" defTabSz="914400" rtl="0" eaLnBrk="1" latinLnBrk="0" hangingPunct="1">
        <a:lnSpc>
          <a:spcPct val="90000"/>
        </a:lnSpc>
        <a:spcBef>
          <a:spcPts val="500"/>
        </a:spcBef>
        <a:spcAft>
          <a:spcPts val="200"/>
        </a:spcAft>
        <a:buFont typeface="Arial" panose="020B0604020202020204" pitchFamily="34" charset="0"/>
        <a:buChar char="•"/>
        <a:defRPr sz="1400" kern="1200">
          <a:solidFill>
            <a:schemeClr val="tx1"/>
          </a:solidFill>
          <a:latin typeface="+mn-lt"/>
          <a:ea typeface="+mn-ea"/>
          <a:cs typeface="+mn-cs"/>
        </a:defRPr>
      </a:lvl4pPr>
      <a:lvl5pPr marL="1658938" indent="-136525" algn="l" defTabSz="914400" rtl="0" eaLnBrk="1" latinLnBrk="0" hangingPunct="1">
        <a:lnSpc>
          <a:spcPct val="90000"/>
        </a:lnSpc>
        <a:spcBef>
          <a:spcPts val="500"/>
        </a:spcBef>
        <a:spcAft>
          <a:spcPts val="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lor_horiz.eps"/>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6184901"/>
            <a:ext cx="12192000" cy="67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8531225" y="6344443"/>
            <a:ext cx="3117851" cy="35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13019"/>
      </p:ext>
    </p:extLst>
  </p:cSld>
  <p:clrMap bg1="lt1" tx1="dk1" bg2="lt2" tx2="dk2" accent1="accent1" accent2="accent2" accent3="accent3" accent4="accent4" accent5="accent5" accent6="accent6" hlink="hlink" folHlink="folHlink"/>
  <p:sldLayoutIdLst>
    <p:sldLayoutId id="2147485326" r:id="rId1"/>
    <p:sldLayoutId id="2147485327" r:id="rId2"/>
    <p:sldLayoutId id="2147485328" r:id="rId3"/>
    <p:sldLayoutId id="2147485329" r:id="rId4"/>
    <p:sldLayoutId id="2147485330" r:id="rId5"/>
    <p:sldLayoutId id="2147485331"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56777" rtl="0" eaLnBrk="0" fontAlgn="base" hangingPunct="0">
        <a:spcBef>
          <a:spcPct val="0"/>
        </a:spcBef>
        <a:spcAft>
          <a:spcPct val="0"/>
        </a:spcAft>
        <a:defRPr sz="4396" kern="1200">
          <a:solidFill>
            <a:schemeClr val="tx1"/>
          </a:solidFill>
          <a:latin typeface="+mj-lt"/>
          <a:ea typeface="MS PGothic" panose="020B0600070205080204" pitchFamily="34" charset="-128"/>
          <a:cs typeface="ＭＳ Ｐゴシック" charset="-128"/>
        </a:defRPr>
      </a:lvl1pPr>
      <a:lvl2pPr algn="ctr" defTabSz="456777" rtl="0" eaLnBrk="0" fontAlgn="base" hangingPunct="0">
        <a:spcBef>
          <a:spcPct val="0"/>
        </a:spcBef>
        <a:spcAft>
          <a:spcPct val="0"/>
        </a:spcAft>
        <a:defRPr sz="4396">
          <a:solidFill>
            <a:schemeClr val="tx1"/>
          </a:solidFill>
          <a:latin typeface="Calibri" charset="0"/>
          <a:ea typeface="MS PGothic" panose="020B0600070205080204" pitchFamily="34" charset="-128"/>
          <a:cs typeface="ＭＳ Ｐゴシック" charset="-128"/>
        </a:defRPr>
      </a:lvl2pPr>
      <a:lvl3pPr algn="ctr" defTabSz="456777" rtl="0" eaLnBrk="0" fontAlgn="base" hangingPunct="0">
        <a:spcBef>
          <a:spcPct val="0"/>
        </a:spcBef>
        <a:spcAft>
          <a:spcPct val="0"/>
        </a:spcAft>
        <a:defRPr sz="4396">
          <a:solidFill>
            <a:schemeClr val="tx1"/>
          </a:solidFill>
          <a:latin typeface="Calibri" charset="0"/>
          <a:ea typeface="MS PGothic" panose="020B0600070205080204" pitchFamily="34" charset="-128"/>
          <a:cs typeface="ＭＳ Ｐゴシック" charset="-128"/>
        </a:defRPr>
      </a:lvl3pPr>
      <a:lvl4pPr algn="ctr" defTabSz="456777" rtl="0" eaLnBrk="0" fontAlgn="base" hangingPunct="0">
        <a:spcBef>
          <a:spcPct val="0"/>
        </a:spcBef>
        <a:spcAft>
          <a:spcPct val="0"/>
        </a:spcAft>
        <a:defRPr sz="4396">
          <a:solidFill>
            <a:schemeClr val="tx1"/>
          </a:solidFill>
          <a:latin typeface="Calibri" charset="0"/>
          <a:ea typeface="MS PGothic" panose="020B0600070205080204" pitchFamily="34" charset="-128"/>
          <a:cs typeface="ＭＳ Ｐゴシック" charset="-128"/>
        </a:defRPr>
      </a:lvl4pPr>
      <a:lvl5pPr algn="ctr" defTabSz="456777" rtl="0" eaLnBrk="0" fontAlgn="base" hangingPunct="0">
        <a:spcBef>
          <a:spcPct val="0"/>
        </a:spcBef>
        <a:spcAft>
          <a:spcPct val="0"/>
        </a:spcAft>
        <a:defRPr sz="4396">
          <a:solidFill>
            <a:schemeClr val="tx1"/>
          </a:solidFill>
          <a:latin typeface="Calibri" charset="0"/>
          <a:ea typeface="MS PGothic" panose="020B0600070205080204" pitchFamily="34" charset="-128"/>
          <a:cs typeface="ＭＳ Ｐゴシック" charset="-128"/>
        </a:defRPr>
      </a:lvl5pPr>
      <a:lvl6pPr marL="456777" algn="ctr" defTabSz="456777" rtl="0" fontAlgn="base">
        <a:spcBef>
          <a:spcPct val="0"/>
        </a:spcBef>
        <a:spcAft>
          <a:spcPct val="0"/>
        </a:spcAft>
        <a:defRPr sz="4396">
          <a:solidFill>
            <a:schemeClr val="tx1"/>
          </a:solidFill>
          <a:latin typeface="Calibri" charset="0"/>
          <a:ea typeface="ＭＳ Ｐゴシック" charset="-128"/>
          <a:cs typeface="ＭＳ Ｐゴシック" charset="-128"/>
        </a:defRPr>
      </a:lvl6pPr>
      <a:lvl7pPr marL="913554" algn="ctr" defTabSz="456777" rtl="0" fontAlgn="base">
        <a:spcBef>
          <a:spcPct val="0"/>
        </a:spcBef>
        <a:spcAft>
          <a:spcPct val="0"/>
        </a:spcAft>
        <a:defRPr sz="4396">
          <a:solidFill>
            <a:schemeClr val="tx1"/>
          </a:solidFill>
          <a:latin typeface="Calibri" charset="0"/>
          <a:ea typeface="ＭＳ Ｐゴシック" charset="-128"/>
          <a:cs typeface="ＭＳ Ｐゴシック" charset="-128"/>
        </a:defRPr>
      </a:lvl7pPr>
      <a:lvl8pPr marL="1370331" algn="ctr" defTabSz="456777" rtl="0" fontAlgn="base">
        <a:spcBef>
          <a:spcPct val="0"/>
        </a:spcBef>
        <a:spcAft>
          <a:spcPct val="0"/>
        </a:spcAft>
        <a:defRPr sz="4396">
          <a:solidFill>
            <a:schemeClr val="tx1"/>
          </a:solidFill>
          <a:latin typeface="Calibri" charset="0"/>
          <a:ea typeface="ＭＳ Ｐゴシック" charset="-128"/>
          <a:cs typeface="ＭＳ Ｐゴシック" charset="-128"/>
        </a:defRPr>
      </a:lvl8pPr>
      <a:lvl9pPr marL="1827108" algn="ctr" defTabSz="456777" rtl="0" fontAlgn="base">
        <a:spcBef>
          <a:spcPct val="0"/>
        </a:spcBef>
        <a:spcAft>
          <a:spcPct val="0"/>
        </a:spcAft>
        <a:defRPr sz="4396">
          <a:solidFill>
            <a:schemeClr val="tx1"/>
          </a:solidFill>
          <a:latin typeface="Calibri" charset="0"/>
          <a:ea typeface="ＭＳ Ｐゴシック" charset="-128"/>
          <a:cs typeface="ＭＳ Ｐゴシック" charset="-128"/>
        </a:defRPr>
      </a:lvl9pPr>
    </p:titleStyle>
    <p:bodyStyle>
      <a:lvl1pPr marL="342583" indent="-342583" algn="l" defTabSz="456777" rtl="0" eaLnBrk="0" fontAlgn="base" hangingPunct="0">
        <a:spcBef>
          <a:spcPct val="20000"/>
        </a:spcBef>
        <a:spcAft>
          <a:spcPct val="0"/>
        </a:spcAft>
        <a:buFont typeface="Arial" charset="0"/>
        <a:buChar char="•"/>
        <a:defRPr sz="3197" kern="1200">
          <a:solidFill>
            <a:schemeClr val="tx1"/>
          </a:solidFill>
          <a:latin typeface="+mn-lt"/>
          <a:ea typeface="MS PGothic" panose="020B0600070205080204" pitchFamily="34" charset="-128"/>
          <a:cs typeface="ＭＳ Ｐゴシック" charset="-128"/>
        </a:defRPr>
      </a:lvl1pPr>
      <a:lvl2pPr marL="742263" indent="-285486" algn="l" defTabSz="456777" rtl="0" eaLnBrk="0" fontAlgn="base" hangingPunct="0">
        <a:spcBef>
          <a:spcPct val="20000"/>
        </a:spcBef>
        <a:spcAft>
          <a:spcPct val="0"/>
        </a:spcAft>
        <a:buFont typeface="Arial" charset="0"/>
        <a:buChar char="–"/>
        <a:defRPr sz="2797" kern="1200">
          <a:solidFill>
            <a:schemeClr val="tx1"/>
          </a:solidFill>
          <a:latin typeface="+mn-lt"/>
          <a:ea typeface="MS PGothic" panose="020B0600070205080204" pitchFamily="34" charset="-128"/>
          <a:cs typeface="+mn-cs"/>
        </a:defRPr>
      </a:lvl2pPr>
      <a:lvl3pPr marL="1141943" indent="-228389" algn="l" defTabSz="456777" rtl="0" eaLnBrk="0" fontAlgn="base" hangingPunct="0">
        <a:spcBef>
          <a:spcPct val="20000"/>
        </a:spcBef>
        <a:spcAft>
          <a:spcPct val="0"/>
        </a:spcAft>
        <a:buFont typeface="Arial" charset="0"/>
        <a:buChar char="•"/>
        <a:defRPr sz="2398" kern="1200">
          <a:solidFill>
            <a:schemeClr val="tx1"/>
          </a:solidFill>
          <a:latin typeface="+mn-lt"/>
          <a:ea typeface="MS PGothic" panose="020B0600070205080204" pitchFamily="34" charset="-128"/>
          <a:cs typeface="+mn-cs"/>
        </a:defRPr>
      </a:lvl3pPr>
      <a:lvl4pPr marL="1598720" indent="-228389" algn="l" defTabSz="456777" rtl="0" eaLnBrk="0" fontAlgn="base" hangingPunct="0">
        <a:spcBef>
          <a:spcPct val="20000"/>
        </a:spcBef>
        <a:spcAft>
          <a:spcPct val="0"/>
        </a:spcAft>
        <a:buFont typeface="Arial" charset="0"/>
        <a:buChar char="–"/>
        <a:defRPr sz="1998" kern="1200">
          <a:solidFill>
            <a:schemeClr val="tx1"/>
          </a:solidFill>
          <a:latin typeface="+mn-lt"/>
          <a:ea typeface="MS PGothic" panose="020B0600070205080204" pitchFamily="34" charset="-128"/>
          <a:cs typeface="+mn-cs"/>
        </a:defRPr>
      </a:lvl4pPr>
      <a:lvl5pPr marL="2055497" indent="-228389" algn="l" defTabSz="456777" rtl="0" eaLnBrk="0" fontAlgn="base" hangingPunct="0">
        <a:spcBef>
          <a:spcPct val="20000"/>
        </a:spcBef>
        <a:spcAft>
          <a:spcPct val="0"/>
        </a:spcAft>
        <a:buFont typeface="Arial" charset="0"/>
        <a:buChar char="»"/>
        <a:defRPr sz="1998" kern="1200">
          <a:solidFill>
            <a:schemeClr val="tx1"/>
          </a:solidFill>
          <a:latin typeface="+mn-lt"/>
          <a:ea typeface="MS PGothic" panose="020B0600070205080204" pitchFamily="34" charset="-128"/>
          <a:cs typeface="+mn-cs"/>
        </a:defRPr>
      </a:lvl5pPr>
      <a:lvl6pPr marL="2512274" indent="-228389" algn="l" defTabSz="456777" rtl="0" eaLnBrk="1" latinLnBrk="0" hangingPunct="1">
        <a:spcBef>
          <a:spcPct val="20000"/>
        </a:spcBef>
        <a:buFont typeface="Arial"/>
        <a:buChar char="•"/>
        <a:defRPr sz="1998" kern="1200">
          <a:solidFill>
            <a:schemeClr val="tx1"/>
          </a:solidFill>
          <a:latin typeface="+mn-lt"/>
          <a:ea typeface="+mn-ea"/>
          <a:cs typeface="+mn-cs"/>
        </a:defRPr>
      </a:lvl6pPr>
      <a:lvl7pPr marL="2969051" indent="-228389" algn="l" defTabSz="456777" rtl="0" eaLnBrk="1" latinLnBrk="0" hangingPunct="1">
        <a:spcBef>
          <a:spcPct val="20000"/>
        </a:spcBef>
        <a:buFont typeface="Arial"/>
        <a:buChar char="•"/>
        <a:defRPr sz="1998" kern="1200">
          <a:solidFill>
            <a:schemeClr val="tx1"/>
          </a:solidFill>
          <a:latin typeface="+mn-lt"/>
          <a:ea typeface="+mn-ea"/>
          <a:cs typeface="+mn-cs"/>
        </a:defRPr>
      </a:lvl7pPr>
      <a:lvl8pPr marL="3425828" indent="-228389" algn="l" defTabSz="456777" rtl="0" eaLnBrk="1" latinLnBrk="0" hangingPunct="1">
        <a:spcBef>
          <a:spcPct val="20000"/>
        </a:spcBef>
        <a:buFont typeface="Arial"/>
        <a:buChar char="•"/>
        <a:defRPr sz="1998" kern="1200">
          <a:solidFill>
            <a:schemeClr val="tx1"/>
          </a:solidFill>
          <a:latin typeface="+mn-lt"/>
          <a:ea typeface="+mn-ea"/>
          <a:cs typeface="+mn-cs"/>
        </a:defRPr>
      </a:lvl8pPr>
      <a:lvl9pPr marL="3882605" indent="-228389" algn="l" defTabSz="456777"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777" rtl="0" eaLnBrk="1" latinLnBrk="0" hangingPunct="1">
        <a:defRPr sz="1798" kern="1200">
          <a:solidFill>
            <a:schemeClr val="tx1"/>
          </a:solidFill>
          <a:latin typeface="+mn-lt"/>
          <a:ea typeface="+mn-ea"/>
          <a:cs typeface="+mn-cs"/>
        </a:defRPr>
      </a:lvl1pPr>
      <a:lvl2pPr marL="456777" algn="l" defTabSz="456777" rtl="0" eaLnBrk="1" latinLnBrk="0" hangingPunct="1">
        <a:defRPr sz="1798" kern="1200">
          <a:solidFill>
            <a:schemeClr val="tx1"/>
          </a:solidFill>
          <a:latin typeface="+mn-lt"/>
          <a:ea typeface="+mn-ea"/>
          <a:cs typeface="+mn-cs"/>
        </a:defRPr>
      </a:lvl2pPr>
      <a:lvl3pPr marL="913554" algn="l" defTabSz="456777" rtl="0" eaLnBrk="1" latinLnBrk="0" hangingPunct="1">
        <a:defRPr sz="1798" kern="1200">
          <a:solidFill>
            <a:schemeClr val="tx1"/>
          </a:solidFill>
          <a:latin typeface="+mn-lt"/>
          <a:ea typeface="+mn-ea"/>
          <a:cs typeface="+mn-cs"/>
        </a:defRPr>
      </a:lvl3pPr>
      <a:lvl4pPr marL="1370331" algn="l" defTabSz="456777" rtl="0" eaLnBrk="1" latinLnBrk="0" hangingPunct="1">
        <a:defRPr sz="1798" kern="1200">
          <a:solidFill>
            <a:schemeClr val="tx1"/>
          </a:solidFill>
          <a:latin typeface="+mn-lt"/>
          <a:ea typeface="+mn-ea"/>
          <a:cs typeface="+mn-cs"/>
        </a:defRPr>
      </a:lvl4pPr>
      <a:lvl5pPr marL="1827108" algn="l" defTabSz="456777" rtl="0" eaLnBrk="1" latinLnBrk="0" hangingPunct="1">
        <a:defRPr sz="1798" kern="1200">
          <a:solidFill>
            <a:schemeClr val="tx1"/>
          </a:solidFill>
          <a:latin typeface="+mn-lt"/>
          <a:ea typeface="+mn-ea"/>
          <a:cs typeface="+mn-cs"/>
        </a:defRPr>
      </a:lvl5pPr>
      <a:lvl6pPr marL="2283885" algn="l" defTabSz="456777" rtl="0" eaLnBrk="1" latinLnBrk="0" hangingPunct="1">
        <a:defRPr sz="1798" kern="1200">
          <a:solidFill>
            <a:schemeClr val="tx1"/>
          </a:solidFill>
          <a:latin typeface="+mn-lt"/>
          <a:ea typeface="+mn-ea"/>
          <a:cs typeface="+mn-cs"/>
        </a:defRPr>
      </a:lvl6pPr>
      <a:lvl7pPr marL="2740663" algn="l" defTabSz="456777" rtl="0" eaLnBrk="1" latinLnBrk="0" hangingPunct="1">
        <a:defRPr sz="1798" kern="1200">
          <a:solidFill>
            <a:schemeClr val="tx1"/>
          </a:solidFill>
          <a:latin typeface="+mn-lt"/>
          <a:ea typeface="+mn-ea"/>
          <a:cs typeface="+mn-cs"/>
        </a:defRPr>
      </a:lvl7pPr>
      <a:lvl8pPr marL="3197440" algn="l" defTabSz="456777" rtl="0" eaLnBrk="1" latinLnBrk="0" hangingPunct="1">
        <a:defRPr sz="1798" kern="1200">
          <a:solidFill>
            <a:schemeClr val="tx1"/>
          </a:solidFill>
          <a:latin typeface="+mn-lt"/>
          <a:ea typeface="+mn-ea"/>
          <a:cs typeface="+mn-cs"/>
        </a:defRPr>
      </a:lvl8pPr>
      <a:lvl9pPr marL="3654217" algn="l" defTabSz="456777" rtl="0" eaLnBrk="1" latinLnBrk="0" hangingPunct="1">
        <a:defRPr sz="1798"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EA3D4205-BFDF-4B4E-BEA9-A92BE1172678}" type="datetimeFigureOut">
              <a:rPr lang="en-US" smtClean="0"/>
              <a:t>5/16/26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3858893A-1638-4B6D-A670-180EDABD963E}" type="slidenum">
              <a:rPr lang="en-US" smtClean="0"/>
              <a:t>‹#›</a:t>
            </a:fld>
            <a:endParaRPr lang="en-US"/>
          </a:p>
        </p:txBody>
      </p:sp>
    </p:spTree>
    <p:extLst>
      <p:ext uri="{BB962C8B-B14F-4D97-AF65-F5344CB8AC3E}">
        <p14:creationId xmlns:p14="http://schemas.microsoft.com/office/powerpoint/2010/main" val="3370317015"/>
      </p:ext>
    </p:extLst>
  </p:cSld>
  <p:clrMap bg1="lt1" tx1="dk1" bg2="lt2" tx2="dk2" accent1="accent1" accent2="accent2" accent3="accent3" accent4="accent4" accent5="accent5" accent6="accent6" hlink="hlink" folHlink="folHlink"/>
  <p:sldLayoutIdLst>
    <p:sldLayoutId id="2147485333" r:id="rId1"/>
    <p:sldLayoutId id="2147485334" r:id="rId2"/>
    <p:sldLayoutId id="2147485335" r:id="rId3"/>
    <p:sldLayoutId id="2147485336" r:id="rId4"/>
    <p:sldLayoutId id="2147485337" r:id="rId5"/>
    <p:sldLayoutId id="2147485338" r:id="rId6"/>
    <p:sldLayoutId id="2147485339" r:id="rId7"/>
    <p:sldLayoutId id="2147485340" r:id="rId8"/>
    <p:sldLayoutId id="2147485341" r:id="rId9"/>
    <p:sldLayoutId id="2147485342" r:id="rId10"/>
    <p:sldLayoutId id="214748534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01DBF-EE7B-4C95-4470-3555EF5F72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148BFB-6E79-7218-1451-5C9894C938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C925BC-77FC-9E4F-AA2D-9B5D5283A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1FCD02-AA5C-4852-AC0F-3224D3B9E366}" type="datetimeFigureOut">
              <a:rPr lang="en-US" smtClean="0"/>
              <a:t>5/16/26</a:t>
            </a:fld>
            <a:endParaRPr lang="en-US"/>
          </a:p>
        </p:txBody>
      </p:sp>
      <p:sp>
        <p:nvSpPr>
          <p:cNvPr id="5" name="Footer Placeholder 4">
            <a:extLst>
              <a:ext uri="{FF2B5EF4-FFF2-40B4-BE49-F238E27FC236}">
                <a16:creationId xmlns:a16="http://schemas.microsoft.com/office/drawing/2014/main" id="{28E910D2-E2E4-7803-4CE9-05A1F4E8C2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D9B8EB3-9CDF-F585-9515-1D866C5AB7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ADBC58-26E7-4CE3-9910-B269F2D41C6F}" type="slidenum">
              <a:rPr lang="en-US" smtClean="0"/>
              <a:t>‹#›</a:t>
            </a:fld>
            <a:endParaRPr lang="en-US"/>
          </a:p>
        </p:txBody>
      </p:sp>
    </p:spTree>
    <p:extLst>
      <p:ext uri="{BB962C8B-B14F-4D97-AF65-F5344CB8AC3E}">
        <p14:creationId xmlns:p14="http://schemas.microsoft.com/office/powerpoint/2010/main" val="3590694289"/>
      </p:ext>
    </p:extLst>
  </p:cSld>
  <p:clrMap bg1="lt1" tx1="dk1" bg2="lt2" tx2="dk2" accent1="accent1" accent2="accent2" accent3="accent3" accent4="accent4" accent5="accent5" accent6="accent6" hlink="hlink" folHlink="folHlink"/>
  <p:sldLayoutIdLst>
    <p:sldLayoutId id="2147485345" r:id="rId1"/>
    <p:sldLayoutId id="2147485346" r:id="rId2"/>
    <p:sldLayoutId id="2147485347" r:id="rId3"/>
    <p:sldLayoutId id="2147485348" r:id="rId4"/>
    <p:sldLayoutId id="2147485349" r:id="rId5"/>
    <p:sldLayoutId id="2147485350" r:id="rId6"/>
    <p:sldLayoutId id="2147485351" r:id="rId7"/>
    <p:sldLayoutId id="2147485352" r:id="rId8"/>
    <p:sldLayoutId id="2147485353" r:id="rId9"/>
    <p:sldLayoutId id="2147485354" r:id="rId10"/>
    <p:sldLayoutId id="214748535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B4D338-9118-4406-8553-18EFAB464A64}" type="datetimeFigureOut">
              <a:rPr lang="en-US" smtClean="0"/>
              <a:t>5/16/26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91C87-C468-4290-BB61-55874A74F43F}" type="slidenum">
              <a:rPr lang="en-US" smtClean="0"/>
              <a:t>‹#›</a:t>
            </a:fld>
            <a:endParaRPr lang="en-US"/>
          </a:p>
        </p:txBody>
      </p:sp>
    </p:spTree>
    <p:extLst>
      <p:ext uri="{BB962C8B-B14F-4D97-AF65-F5344CB8AC3E}">
        <p14:creationId xmlns:p14="http://schemas.microsoft.com/office/powerpoint/2010/main" val="3062633161"/>
      </p:ext>
    </p:extLst>
  </p:cSld>
  <p:clrMap bg1="lt1" tx1="dk1" bg2="lt2" tx2="dk2" accent1="accent1" accent2="accent2" accent3="accent3" accent4="accent4" accent5="accent5" accent6="accent6" hlink="hlink" folHlink="folHlink"/>
  <p:sldLayoutIdLst>
    <p:sldLayoutId id="2147485357" r:id="rId1"/>
    <p:sldLayoutId id="2147485358" r:id="rId2"/>
    <p:sldLayoutId id="2147485359" r:id="rId3"/>
    <p:sldLayoutId id="2147485360" r:id="rId4"/>
    <p:sldLayoutId id="2147485361" r:id="rId5"/>
    <p:sldLayoutId id="2147485362" r:id="rId6"/>
    <p:sldLayoutId id="2147485363" r:id="rId7"/>
    <p:sldLayoutId id="2147485364" r:id="rId8"/>
    <p:sldLayoutId id="2147485365" r:id="rId9"/>
    <p:sldLayoutId id="2147485366" r:id="rId10"/>
    <p:sldLayoutId id="2147485367"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54219884"/>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 id="2147485045" r:id="rId13"/>
    <p:sldLayoutId id="2147485046" r:id="rId14"/>
    <p:sldLayoutId id="2147485047" r:id="rId15"/>
    <p:sldLayoutId id="2147485048" r:id="rId16"/>
    <p:sldLayoutId id="2147485049" r:id="rId17"/>
    <p:sldLayoutId id="2147485050" r:id="rId18"/>
    <p:sldLayoutId id="2147485051" r:id="rId19"/>
    <p:sldLayoutId id="2147485052" r:id="rId20"/>
    <p:sldLayoutId id="2147485053" r:id="rId21"/>
    <p:sldLayoutId id="2147485054" r:id="rId22"/>
    <p:sldLayoutId id="2147485055" r:id="rId23"/>
    <p:sldLayoutId id="2147485056" r:id="rId24"/>
    <p:sldLayoutId id="214748505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668898168"/>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 id="2147485076" r:id="rId18"/>
    <p:sldLayoutId id="2147485077" r:id="rId19"/>
    <p:sldLayoutId id="2147485078" r:id="rId20"/>
    <p:sldLayoutId id="2147485079" r:id="rId21"/>
    <p:sldLayoutId id="2147485080" r:id="rId22"/>
    <p:sldLayoutId id="2147485081" r:id="rId23"/>
    <p:sldLayoutId id="2147485082" r:id="rId24"/>
    <p:sldLayoutId id="214748508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customXml" Target="../ink/ink5.xml"/><Relationship Id="rId3" Type="http://schemas.openxmlformats.org/officeDocument/2006/relationships/image" Target="../media/image135.png"/><Relationship Id="rId7" Type="http://schemas.openxmlformats.org/officeDocument/2006/relationships/customXml" Target="../ink/ink2.xml"/><Relationship Id="rId12" Type="http://schemas.openxmlformats.org/officeDocument/2006/relationships/image" Target="../media/image145.png"/><Relationship Id="rId2" Type="http://schemas.openxmlformats.org/officeDocument/2006/relationships/notesSlide" Target="../notesSlides/notesSlide66.xml"/><Relationship Id="rId16" Type="http://schemas.openxmlformats.org/officeDocument/2006/relationships/image" Target="../media/image147.png"/><Relationship Id="rId1" Type="http://schemas.openxmlformats.org/officeDocument/2006/relationships/slideLayout" Target="../slideLayouts/slideLayout199.xml"/><Relationship Id="rId6" Type="http://schemas.openxmlformats.org/officeDocument/2006/relationships/image" Target="../media/image142.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customXml" Target="../ink/ink3.xml"/><Relationship Id="rId14" Type="http://schemas.openxmlformats.org/officeDocument/2006/relationships/image" Target="../media/image14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1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7.xml"/><Relationship Id="rId1" Type="http://schemas.openxmlformats.org/officeDocument/2006/relationships/slideLayout" Target="../slideLayouts/slideLayout199.xml"/><Relationship Id="rId4" Type="http://schemas.microsoft.com/office/2007/relationships/hdphoto" Target="../media/hdphoto4.wdp"/></Relationships>
</file>

<file path=ppt/slides/_rels/slide10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0.png"/><Relationship Id="rId1" Type="http://schemas.openxmlformats.org/officeDocument/2006/relationships/slideLayout" Target="../slideLayouts/slideLayout199.xml"/></Relationships>
</file>

<file path=ppt/slides/_rels/slide10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1.png"/><Relationship Id="rId1" Type="http://schemas.openxmlformats.org/officeDocument/2006/relationships/slideLayout" Target="../slideLayouts/slideLayout199.xml"/></Relationships>
</file>

<file path=ppt/slides/_rels/slide10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8.png"/><Relationship Id="rId1" Type="http://schemas.openxmlformats.org/officeDocument/2006/relationships/slideLayout" Target="../slideLayouts/slideLayout199.xml"/></Relationships>
</file>

<file path=ppt/slides/_rels/slide10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9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10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0.png"/><Relationship Id="rId1" Type="http://schemas.openxmlformats.org/officeDocument/2006/relationships/slideLayout" Target="../slideLayouts/slideLayout199.xml"/></Relationships>
</file>

<file path=ppt/slides/_rels/slide10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17.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1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51.png"/><Relationship Id="rId4" Type="http://schemas.openxmlformats.org/officeDocument/2006/relationships/image" Target="../media/image50.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20.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21.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21.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21.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21.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21.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21.xml"/><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2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2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2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2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2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2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2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2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2.png"/><Relationship Id="rId7"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2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2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2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2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22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21.xml"/><Relationship Id="rId6" Type="http://schemas.openxmlformats.org/officeDocument/2006/relationships/image" Target="../media/image86.png"/><Relationship Id="rId5" Type="http://schemas.openxmlformats.org/officeDocument/2006/relationships/image" Target="../media/image89.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221.xml"/><Relationship Id="rId6" Type="http://schemas.openxmlformats.org/officeDocument/2006/relationships/image" Target="../media/image86.png"/><Relationship Id="rId5" Type="http://schemas.openxmlformats.org/officeDocument/2006/relationships/image" Target="../media/image89.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2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2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22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21.xml"/><Relationship Id="rId5" Type="http://schemas.openxmlformats.org/officeDocument/2006/relationships/image" Target="../media/image93.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21.xml"/><Relationship Id="rId5" Type="http://schemas.openxmlformats.org/officeDocument/2006/relationships/image" Target="../media/image93.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22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21.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21.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21.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21.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21.xml"/><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21.xml"/><Relationship Id="rId5" Type="http://schemas.openxmlformats.org/officeDocument/2006/relationships/image" Target="../media/image64.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9.pn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3.xml"/><Relationship Id="rId1" Type="http://schemas.openxmlformats.org/officeDocument/2006/relationships/slideLayout" Target="../slideLayouts/slideLayout18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6.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186.xml"/><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186.xml"/><Relationship Id="rId4" Type="http://schemas.microsoft.com/office/2007/relationships/hdphoto" Target="../media/hdphoto3.wdp"/></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186.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186.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186.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186.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18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186.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186.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4.xml"/><Relationship Id="rId1" Type="http://schemas.openxmlformats.org/officeDocument/2006/relationships/slideLayout" Target="../slideLayouts/slideLayout186.xml"/></Relationships>
</file>

<file path=ppt/slides/_rels/slide7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5.xml"/><Relationship Id="rId1" Type="http://schemas.openxmlformats.org/officeDocument/2006/relationships/slideLayout" Target="../slideLayouts/slideLayout186.xml"/><Relationship Id="rId4" Type="http://schemas.openxmlformats.org/officeDocument/2006/relationships/image" Target="../media/image114.emf"/></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6.xml"/><Relationship Id="rId1" Type="http://schemas.openxmlformats.org/officeDocument/2006/relationships/slideLayout" Target="../slideLayouts/slideLayout186.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186.xml"/></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186.xml"/></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9.xml"/><Relationship Id="rId1" Type="http://schemas.openxmlformats.org/officeDocument/2006/relationships/slideLayout" Target="../slideLayouts/slideLayout186.xml"/></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0.xml"/><Relationship Id="rId1" Type="http://schemas.openxmlformats.org/officeDocument/2006/relationships/slideLayout" Target="../slideLayouts/slideLayout186.xml"/></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1.xml"/><Relationship Id="rId1" Type="http://schemas.openxmlformats.org/officeDocument/2006/relationships/slideLayout" Target="../slideLayouts/slideLayout18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jpg"/><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101.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93.xml"/></Relationships>
</file>

<file path=ppt/slides/_rels/slide8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99.xml"/></Relationships>
</file>

<file path=ppt/slides/_rels/slide8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03.xml"/></Relationships>
</file>

<file path=ppt/slides/_rels/slide8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3.xml"/></Relationships>
</file>

<file path=ppt/slides/_rels/slide8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0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9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03.xml"/></Relationships>
</file>

<file path=ppt/slides/_rels/slide9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03.xml"/></Relationships>
</file>

<file path=ppt/slides/_rels/slide9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03.xml"/></Relationships>
</file>

<file path=ppt/slides/_rels/slide9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0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9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4.xml"/><Relationship Id="rId1" Type="http://schemas.openxmlformats.org/officeDocument/2006/relationships/slideLayout" Target="../slideLayouts/slideLayout199.xml"/></Relationships>
</file>

<file path=ppt/slides/_rels/slide9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99.xml"/></Relationships>
</file>

<file path=ppt/slides/_rels/slide9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99.xml"/></Relationships>
</file>

<file path=ppt/slides/_rels/slide9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99.xml"/></Relationships>
</file>

<file path=ppt/slides/_rels/slide9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5.xml"/><Relationship Id="rId1" Type="http://schemas.openxmlformats.org/officeDocument/2006/relationships/slideLayout" Target="../slideLayouts/slideLayout199.xml"/><Relationship Id="rId5" Type="http://schemas.openxmlformats.org/officeDocument/2006/relationships/image" Target="../media/image137.png"/><Relationship Id="rId4" Type="http://schemas.openxmlformats.org/officeDocument/2006/relationships/image" Target="../media/image1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0C47D-64AC-840E-D34D-51653E09059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1C72674-D87B-65F9-6E08-52DEAEC4C6B4}"/>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Second Opinion: Optimal Management </a:t>
            </a:r>
            <a:br>
              <a:rPr lang="en-US" sz="3600" dirty="0"/>
            </a:br>
            <a:r>
              <a:rPr lang="en-US" sz="3600" dirty="0"/>
              <a:t>of Localized Renal Cell Carcinoma</a:t>
            </a:r>
          </a:p>
        </p:txBody>
      </p:sp>
      <p:sp>
        <p:nvSpPr>
          <p:cNvPr id="12" name="Text Box 3">
            <a:extLst>
              <a:ext uri="{FF2B5EF4-FFF2-40B4-BE49-F238E27FC236}">
                <a16:creationId xmlns:a16="http://schemas.microsoft.com/office/drawing/2014/main" id="{8B0E4B74-7ACB-EC39-7EBB-7A4209BDEF9C}"/>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Thomas E Hutson, DO, PharmD, PhD</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CF2A34B7-115B-3B3B-92D3-BC98158FC765}"/>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786A0AC-2F2E-331E-464C-BB4D93CAE997}"/>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Sunday, May 17,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8:00 AM – 9:30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1FD380D-562F-B9F4-E983-0CFD8E5C33D0}"/>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lang="en-US" sz="2800" b="0" i="1" dirty="0">
                <a:solidFill>
                  <a:srgbClr val="015593"/>
                </a:solidFill>
              </a:rPr>
              <a:t>Part 1 of a 2-Part CME Satellite Symposium Series Held in Conjunction with </a:t>
            </a:r>
            <a:br>
              <a:rPr lang="en-US" sz="2800" b="0" i="1" dirty="0">
                <a:solidFill>
                  <a:srgbClr val="015593"/>
                </a:solidFill>
              </a:rPr>
            </a:br>
            <a:r>
              <a:rPr lang="en-US" sz="2800" b="0" i="1" dirty="0">
                <a:solidFill>
                  <a:srgbClr val="015593"/>
                </a:solidFill>
              </a:rPr>
              <a:t>the 2026 American Urological Association Annual Meeting (AUA2026)</a:t>
            </a:r>
            <a:endPar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endParaRPr>
          </a:p>
        </p:txBody>
      </p:sp>
      <p:sp>
        <p:nvSpPr>
          <p:cNvPr id="9" name="Text Box 6">
            <a:extLst>
              <a:ext uri="{FF2B5EF4-FFF2-40B4-BE49-F238E27FC236}">
                <a16:creationId xmlns:a16="http://schemas.microsoft.com/office/drawing/2014/main" id="{F83A6760-4743-A974-B955-589FDA82F4AC}"/>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Eric A Singer, MD, MA, MS, FACS, FASCO</a:t>
            </a:r>
          </a:p>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Ulka Vaishampayan,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503732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921161" cy="1501346"/>
          </a:xfrm>
        </p:spPr>
        <p:txBody>
          <a:bodyPr/>
          <a:lstStyle/>
          <a:p>
            <a:pPr marL="98425" indent="0">
              <a:buNone/>
            </a:pPr>
            <a:r>
              <a:rPr lang="en-US" sz="2500" b="0" dirty="0"/>
              <a:t>This activity is supported by an educational grant from Merck.</a:t>
            </a:r>
          </a:p>
        </p:txBody>
      </p:sp>
      <p:sp>
        <p:nvSpPr>
          <p:cNvPr id="4" name="Title 1">
            <a:extLst>
              <a:ext uri="{FF2B5EF4-FFF2-40B4-BE49-F238E27FC236}">
                <a16:creationId xmlns:a16="http://schemas.microsoft.com/office/drawing/2014/main" id="{2633A3B0-DD8B-70C0-AA17-433483881EB3}"/>
              </a:ext>
            </a:extLst>
          </p:cNvPr>
          <p:cNvSpPr txBox="1">
            <a:spLocks/>
          </p:cNvSpPr>
          <p:nvPr/>
        </p:nvSpPr>
        <p:spPr bwMode="auto">
          <a:xfrm>
            <a:off x="912286" y="275811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lang="en-US" kern="0"/>
              <a:t>Research To Practice CME Planning Committee Members, </a:t>
            </a:r>
            <a:br>
              <a:rPr lang="en-US" kern="0"/>
            </a:br>
            <a:r>
              <a:rPr lang="en-US" kern="0"/>
              <a:t>Staff and Reviewers</a:t>
            </a:r>
            <a:endParaRPr lang="en-US" kern="0" dirty="0"/>
          </a:p>
        </p:txBody>
      </p:sp>
      <p:sp>
        <p:nvSpPr>
          <p:cNvPr id="5" name="Content Placeholder 2">
            <a:extLst>
              <a:ext uri="{FF2B5EF4-FFF2-40B4-BE49-F238E27FC236}">
                <a16:creationId xmlns:a16="http://schemas.microsoft.com/office/drawing/2014/main" id="{E1209744-5CE3-00C1-634E-D6BC46E1889C}"/>
              </a:ext>
            </a:extLst>
          </p:cNvPr>
          <p:cNvSpPr txBox="1">
            <a:spLocks/>
          </p:cNvSpPr>
          <p:nvPr/>
        </p:nvSpPr>
        <p:spPr bwMode="auto">
          <a:xfrm>
            <a:off x="1051639" y="4087894"/>
            <a:ext cx="9220825" cy="150134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2500" b="0" kern="0" dirty="0"/>
              <a:t>Planners, scientific staff and independent reviewers for Research To Practice have no relevant </a:t>
            </a:r>
            <a:r>
              <a:rPr lang="en-US" sz="2500" b="0" kern="0"/>
              <a:t>financial relationships to </a:t>
            </a:r>
            <a:r>
              <a:rPr lang="en-US" sz="2500" b="0" kern="0" dirty="0"/>
              <a:t>disclose.</a:t>
            </a:r>
          </a:p>
        </p:txBody>
      </p:sp>
    </p:spTree>
    <p:extLst>
      <p:ext uri="{BB962C8B-B14F-4D97-AF65-F5344CB8AC3E}">
        <p14:creationId xmlns:p14="http://schemas.microsoft.com/office/powerpoint/2010/main" val="3198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E068F-BF06-06DB-060C-2F0FC247D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AB40CF-24CB-D984-6932-F70F940D320A}"/>
              </a:ext>
            </a:extLst>
          </p:cNvPr>
          <p:cNvSpPr>
            <a:spLocks noGrp="1"/>
          </p:cNvSpPr>
          <p:nvPr>
            <p:ph type="title"/>
          </p:nvPr>
        </p:nvSpPr>
        <p:spPr>
          <a:xfrm>
            <a:off x="834507" y="22083"/>
            <a:ext cx="10515600" cy="1325563"/>
          </a:xfrm>
        </p:spPr>
        <p:txBody>
          <a:bodyPr/>
          <a:lstStyle/>
          <a:p>
            <a:r>
              <a:rPr lang="en-US" dirty="0"/>
              <a:t>Belzutifan at High Altitudes</a:t>
            </a:r>
          </a:p>
        </p:txBody>
      </p:sp>
      <p:pic>
        <p:nvPicPr>
          <p:cNvPr id="5" name="Picture 4">
            <a:extLst>
              <a:ext uri="{FF2B5EF4-FFF2-40B4-BE49-F238E27FC236}">
                <a16:creationId xmlns:a16="http://schemas.microsoft.com/office/drawing/2014/main" id="{CC699320-3158-1DFB-F140-8A5A177986FA}"/>
              </a:ext>
            </a:extLst>
          </p:cNvPr>
          <p:cNvPicPr>
            <a:picLocks noChangeAspect="1"/>
          </p:cNvPicPr>
          <p:nvPr/>
        </p:nvPicPr>
        <p:blipFill>
          <a:blip r:embed="rId3"/>
          <a:stretch>
            <a:fillRect/>
          </a:stretch>
        </p:blipFill>
        <p:spPr>
          <a:xfrm>
            <a:off x="2122714" y="1058647"/>
            <a:ext cx="7772400" cy="662093"/>
          </a:xfrm>
          <a:prstGeom prst="rect">
            <a:avLst/>
          </a:prstGeom>
        </p:spPr>
      </p:pic>
      <p:sp>
        <p:nvSpPr>
          <p:cNvPr id="6" name="TextBox 5">
            <a:extLst>
              <a:ext uri="{FF2B5EF4-FFF2-40B4-BE49-F238E27FC236}">
                <a16:creationId xmlns:a16="http://schemas.microsoft.com/office/drawing/2014/main" id="{CF96F2A2-ECD0-8DA1-487F-2A7B8FE75C46}"/>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McFarland et al. ASCO GU 2026; Abstract 488.</a:t>
            </a:r>
          </a:p>
        </p:txBody>
      </p:sp>
      <p:pic>
        <p:nvPicPr>
          <p:cNvPr id="3" name="Picture 2">
            <a:extLst>
              <a:ext uri="{FF2B5EF4-FFF2-40B4-BE49-F238E27FC236}">
                <a16:creationId xmlns:a16="http://schemas.microsoft.com/office/drawing/2014/main" id="{52EFFC11-E75D-0D80-8149-25D924B5B040}"/>
              </a:ext>
            </a:extLst>
          </p:cNvPr>
          <p:cNvPicPr>
            <a:picLocks noChangeAspect="1"/>
          </p:cNvPicPr>
          <p:nvPr/>
        </p:nvPicPr>
        <p:blipFill>
          <a:blip r:embed="rId4"/>
          <a:stretch>
            <a:fillRect/>
          </a:stretch>
        </p:blipFill>
        <p:spPr>
          <a:xfrm>
            <a:off x="3310722" y="1765236"/>
            <a:ext cx="5563170" cy="4626005"/>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CA0B5849-CFBB-30CE-5E5D-814BD2992F77}"/>
                  </a:ext>
                </a:extLst>
              </p14:cNvPr>
              <p14:cNvContentPartPr/>
              <p14:nvPr/>
            </p14:nvContentPartPr>
            <p14:xfrm>
              <a:off x="7887669" y="5107800"/>
              <a:ext cx="747000" cy="5760"/>
            </p14:xfrm>
          </p:contentPart>
        </mc:Choice>
        <mc:Fallback xmlns="">
          <p:pic>
            <p:nvPicPr>
              <p:cNvPr id="13" name="Ink 12">
                <a:extLst>
                  <a:ext uri="{FF2B5EF4-FFF2-40B4-BE49-F238E27FC236}">
                    <a16:creationId xmlns:a16="http://schemas.microsoft.com/office/drawing/2014/main" id="{CA0B5849-CFBB-30CE-5E5D-814BD2992F77}"/>
                  </a:ext>
                </a:extLst>
              </p:cNvPr>
              <p:cNvPicPr/>
              <p:nvPr/>
            </p:nvPicPr>
            <p:blipFill>
              <a:blip r:embed="rId6"/>
              <a:stretch>
                <a:fillRect/>
              </a:stretch>
            </p:blipFill>
            <p:spPr>
              <a:xfrm>
                <a:off x="7833669" y="5006153"/>
                <a:ext cx="854640" cy="20871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5210B288-17BC-90BA-B447-DE4CE3D02D0C}"/>
                  </a:ext>
                </a:extLst>
              </p14:cNvPr>
              <p14:cNvContentPartPr/>
              <p14:nvPr/>
            </p14:nvContentPartPr>
            <p14:xfrm>
              <a:off x="3457149" y="5366640"/>
              <a:ext cx="4274640" cy="49680"/>
            </p14:xfrm>
          </p:contentPart>
        </mc:Choice>
        <mc:Fallback xmlns="">
          <p:pic>
            <p:nvPicPr>
              <p:cNvPr id="15" name="Ink 14">
                <a:extLst>
                  <a:ext uri="{FF2B5EF4-FFF2-40B4-BE49-F238E27FC236}">
                    <a16:creationId xmlns:a16="http://schemas.microsoft.com/office/drawing/2014/main" id="{5210B288-17BC-90BA-B447-DE4CE3D02D0C}"/>
                  </a:ext>
                </a:extLst>
              </p:cNvPr>
              <p:cNvPicPr/>
              <p:nvPr/>
            </p:nvPicPr>
            <p:blipFill>
              <a:blip r:embed="rId8"/>
              <a:stretch>
                <a:fillRect/>
              </a:stretch>
            </p:blipFill>
            <p:spPr>
              <a:xfrm>
                <a:off x="3403149" y="5258640"/>
                <a:ext cx="438228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E3C7A446-61E6-0182-7942-28044AFC75D1}"/>
                  </a:ext>
                </a:extLst>
              </p14:cNvPr>
              <p14:cNvContentPartPr/>
              <p14:nvPr/>
            </p14:nvContentPartPr>
            <p14:xfrm>
              <a:off x="5794269" y="5931480"/>
              <a:ext cx="2875320" cy="14040"/>
            </p14:xfrm>
          </p:contentPart>
        </mc:Choice>
        <mc:Fallback xmlns="">
          <p:pic>
            <p:nvPicPr>
              <p:cNvPr id="16" name="Ink 15">
                <a:extLst>
                  <a:ext uri="{FF2B5EF4-FFF2-40B4-BE49-F238E27FC236}">
                    <a16:creationId xmlns:a16="http://schemas.microsoft.com/office/drawing/2014/main" id="{E3C7A446-61E6-0182-7942-28044AFC75D1}"/>
                  </a:ext>
                </a:extLst>
              </p:cNvPr>
              <p:cNvPicPr/>
              <p:nvPr/>
            </p:nvPicPr>
            <p:blipFill>
              <a:blip r:embed="rId10"/>
              <a:stretch>
                <a:fillRect/>
              </a:stretch>
            </p:blipFill>
            <p:spPr>
              <a:xfrm>
                <a:off x="5740269" y="5823480"/>
                <a:ext cx="298296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536F72E0-B5CE-8F8B-C41B-FEBB7E18D9BF}"/>
                  </a:ext>
                </a:extLst>
              </p14:cNvPr>
              <p14:cNvContentPartPr/>
              <p14:nvPr/>
            </p14:nvContentPartPr>
            <p14:xfrm>
              <a:off x="3449229" y="6258360"/>
              <a:ext cx="1734840" cy="10080"/>
            </p14:xfrm>
          </p:contentPart>
        </mc:Choice>
        <mc:Fallback xmlns="">
          <p:pic>
            <p:nvPicPr>
              <p:cNvPr id="17" name="Ink 16">
                <a:extLst>
                  <a:ext uri="{FF2B5EF4-FFF2-40B4-BE49-F238E27FC236}">
                    <a16:creationId xmlns:a16="http://schemas.microsoft.com/office/drawing/2014/main" id="{536F72E0-B5CE-8F8B-C41B-FEBB7E18D9BF}"/>
                  </a:ext>
                </a:extLst>
              </p:cNvPr>
              <p:cNvPicPr/>
              <p:nvPr/>
            </p:nvPicPr>
            <p:blipFill>
              <a:blip r:embed="rId12"/>
              <a:stretch>
                <a:fillRect/>
              </a:stretch>
            </p:blipFill>
            <p:spPr>
              <a:xfrm>
                <a:off x="3395229" y="6150360"/>
                <a:ext cx="184248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7929C3CF-6FF1-E55F-D0B5-9321F8E659DB}"/>
                  </a:ext>
                </a:extLst>
              </p14:cNvPr>
              <p14:cNvContentPartPr/>
              <p14:nvPr/>
            </p14:nvContentPartPr>
            <p14:xfrm>
              <a:off x="4886709" y="4509120"/>
              <a:ext cx="3728880" cy="57600"/>
            </p14:xfrm>
          </p:contentPart>
        </mc:Choice>
        <mc:Fallback xmlns="">
          <p:pic>
            <p:nvPicPr>
              <p:cNvPr id="18" name="Ink 17">
                <a:extLst>
                  <a:ext uri="{FF2B5EF4-FFF2-40B4-BE49-F238E27FC236}">
                    <a16:creationId xmlns:a16="http://schemas.microsoft.com/office/drawing/2014/main" id="{7929C3CF-6FF1-E55F-D0B5-9321F8E659DB}"/>
                  </a:ext>
                </a:extLst>
              </p:cNvPr>
              <p:cNvPicPr/>
              <p:nvPr/>
            </p:nvPicPr>
            <p:blipFill>
              <a:blip r:embed="rId14"/>
              <a:stretch>
                <a:fillRect/>
              </a:stretch>
            </p:blipFill>
            <p:spPr>
              <a:xfrm>
                <a:off x="4832704" y="4401120"/>
                <a:ext cx="383653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3D2BA1E6-525E-DBE4-2BDA-E6586D841060}"/>
                  </a:ext>
                </a:extLst>
              </p14:cNvPr>
              <p14:cNvContentPartPr/>
              <p14:nvPr/>
            </p14:nvContentPartPr>
            <p14:xfrm>
              <a:off x="3506109" y="4806840"/>
              <a:ext cx="689760" cy="20520"/>
            </p14:xfrm>
          </p:contentPart>
        </mc:Choice>
        <mc:Fallback xmlns="">
          <p:pic>
            <p:nvPicPr>
              <p:cNvPr id="19" name="Ink 18">
                <a:extLst>
                  <a:ext uri="{FF2B5EF4-FFF2-40B4-BE49-F238E27FC236}">
                    <a16:creationId xmlns:a16="http://schemas.microsoft.com/office/drawing/2014/main" id="{3D2BA1E6-525E-DBE4-2BDA-E6586D841060}"/>
                  </a:ext>
                </a:extLst>
              </p:cNvPr>
              <p:cNvPicPr/>
              <p:nvPr/>
            </p:nvPicPr>
            <p:blipFill>
              <a:blip r:embed="rId16"/>
              <a:stretch>
                <a:fillRect/>
              </a:stretch>
            </p:blipFill>
            <p:spPr>
              <a:xfrm>
                <a:off x="3452109" y="4700702"/>
                <a:ext cx="797400" cy="232442"/>
              </a:xfrm>
              <a:prstGeom prst="rect">
                <a:avLst/>
              </a:prstGeom>
            </p:spPr>
          </p:pic>
        </mc:Fallback>
      </mc:AlternateContent>
    </p:spTree>
    <p:extLst>
      <p:ext uri="{BB962C8B-B14F-4D97-AF65-F5344CB8AC3E}">
        <p14:creationId xmlns:p14="http://schemas.microsoft.com/office/powerpoint/2010/main" val="1261471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E6B28-6B78-1ABB-50D5-8FCDD303E504}"/>
              </a:ext>
            </a:extLst>
          </p:cNvPr>
          <p:cNvSpPr>
            <a:spLocks noGrp="1"/>
          </p:cNvSpPr>
          <p:nvPr>
            <p:ph type="title"/>
          </p:nvPr>
        </p:nvSpPr>
        <p:spPr>
          <a:xfrm>
            <a:off x="838200" y="0"/>
            <a:ext cx="10515600" cy="1325563"/>
          </a:xfrm>
        </p:spPr>
        <p:txBody>
          <a:bodyPr/>
          <a:lstStyle/>
          <a:p>
            <a:r>
              <a:rPr lang="en-US" dirty="0"/>
              <a:t>Managing AEs from </a:t>
            </a:r>
            <a:r>
              <a:rPr lang="en-US" dirty="0" err="1"/>
              <a:t>Belzutifan</a:t>
            </a:r>
            <a:endParaRPr lang="en-US" dirty="0"/>
          </a:p>
        </p:txBody>
      </p:sp>
      <p:graphicFrame>
        <p:nvGraphicFramePr>
          <p:cNvPr id="5" name="Content Placeholder 4">
            <a:extLst>
              <a:ext uri="{FF2B5EF4-FFF2-40B4-BE49-F238E27FC236}">
                <a16:creationId xmlns:a16="http://schemas.microsoft.com/office/drawing/2014/main" id="{63617D0E-A5CA-EAC1-7120-BFC627E98A9E}"/>
              </a:ext>
            </a:extLst>
          </p:cNvPr>
          <p:cNvGraphicFramePr>
            <a:graphicFrameLocks noGrp="1"/>
          </p:cNvGraphicFramePr>
          <p:nvPr>
            <p:ph idx="1"/>
          </p:nvPr>
        </p:nvGraphicFramePr>
        <p:xfrm>
          <a:off x="838200" y="1187450"/>
          <a:ext cx="10515597" cy="5252085"/>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593798744"/>
                    </a:ext>
                  </a:extLst>
                </a:gridCol>
                <a:gridCol w="3505199">
                  <a:extLst>
                    <a:ext uri="{9D8B030D-6E8A-4147-A177-3AD203B41FA5}">
                      <a16:colId xmlns:a16="http://schemas.microsoft.com/office/drawing/2014/main" val="819476172"/>
                    </a:ext>
                  </a:extLst>
                </a:gridCol>
                <a:gridCol w="3505199">
                  <a:extLst>
                    <a:ext uri="{9D8B030D-6E8A-4147-A177-3AD203B41FA5}">
                      <a16:colId xmlns:a16="http://schemas.microsoft.com/office/drawing/2014/main" val="4074524571"/>
                    </a:ext>
                  </a:extLst>
                </a:gridCol>
              </a:tblGrid>
              <a:tr h="370840">
                <a:tc>
                  <a:txBody>
                    <a:bodyPr/>
                    <a:lstStyle/>
                    <a:p>
                      <a:r>
                        <a:rPr lang="en-US" b="1" dirty="0"/>
                        <a:t>Adverse Reaction</a:t>
                      </a:r>
                    </a:p>
                  </a:txBody>
                  <a:tcPr/>
                </a:tc>
                <a:tc>
                  <a:txBody>
                    <a:bodyPr/>
                    <a:lstStyle/>
                    <a:p>
                      <a:r>
                        <a:rPr lang="en-US" dirty="0"/>
                        <a:t>Severity</a:t>
                      </a:r>
                    </a:p>
                  </a:txBody>
                  <a:tcPr/>
                </a:tc>
                <a:tc>
                  <a:txBody>
                    <a:bodyPr/>
                    <a:lstStyle/>
                    <a:p>
                      <a:r>
                        <a:rPr lang="en-US" dirty="0"/>
                        <a:t>Dosage Modification</a:t>
                      </a:r>
                    </a:p>
                  </a:txBody>
                  <a:tcPr/>
                </a:tc>
                <a:extLst>
                  <a:ext uri="{0D108BD9-81ED-4DB2-BD59-A6C34878D82A}">
                    <a16:rowId xmlns:a16="http://schemas.microsoft.com/office/drawing/2014/main" val="1683554023"/>
                  </a:ext>
                </a:extLst>
              </a:tr>
              <a:tr h="370840">
                <a:tc>
                  <a:txBody>
                    <a:bodyPr/>
                    <a:lstStyle/>
                    <a:p>
                      <a:r>
                        <a:rPr lang="en-US" b="0" dirty="0"/>
                        <a:t>Anemia</a:t>
                      </a:r>
                    </a:p>
                  </a:txBody>
                  <a:tcPr/>
                </a:tc>
                <a:tc>
                  <a:txBody>
                    <a:bodyPr/>
                    <a:lstStyle/>
                    <a:p>
                      <a:r>
                        <a:rPr lang="en-US" dirty="0"/>
                        <a:t>Hemoglobin &lt;8 g/dL or transfusion indicated</a:t>
                      </a:r>
                    </a:p>
                  </a:txBody>
                  <a:tcPr/>
                </a:tc>
                <a:tc>
                  <a:txBody>
                    <a:bodyPr/>
                    <a:lstStyle/>
                    <a:p>
                      <a:pPr marL="285750" indent="-285750">
                        <a:buFont typeface="Arial" panose="020B0604020202020204" pitchFamily="34" charset="0"/>
                        <a:buChar char="•"/>
                      </a:pPr>
                      <a:r>
                        <a:rPr lang="en-US" sz="1400" dirty="0"/>
                        <a:t>Withhold until hemoglobin ≥8g/dL</a:t>
                      </a:r>
                    </a:p>
                    <a:p>
                      <a:pPr marL="285750" indent="-285750">
                        <a:buFont typeface="Arial" panose="020B0604020202020204" pitchFamily="34" charset="0"/>
                        <a:buChar char="•"/>
                      </a:pPr>
                      <a:r>
                        <a:rPr lang="en-US" sz="1400" dirty="0"/>
                        <a:t>Resume at the same or reduced dose; or d/c depending on severity of anemia</a:t>
                      </a:r>
                    </a:p>
                  </a:txBody>
                  <a:tcPr/>
                </a:tc>
                <a:extLst>
                  <a:ext uri="{0D108BD9-81ED-4DB2-BD59-A6C34878D82A}">
                    <a16:rowId xmlns:a16="http://schemas.microsoft.com/office/drawing/2014/main" val="1420995645"/>
                  </a:ext>
                </a:extLst>
              </a:tr>
              <a:tr h="370840">
                <a:tc>
                  <a:txBody>
                    <a:bodyPr/>
                    <a:lstStyle/>
                    <a:p>
                      <a:endParaRPr lang="en-US" dirty="0"/>
                    </a:p>
                  </a:txBody>
                  <a:tcPr/>
                </a:tc>
                <a:tc>
                  <a:txBody>
                    <a:bodyPr/>
                    <a:lstStyle/>
                    <a:p>
                      <a:r>
                        <a:rPr lang="en-US" dirty="0"/>
                        <a:t>Life-threatening or urgent intervention indicated</a:t>
                      </a:r>
                    </a:p>
                  </a:txBody>
                  <a:tcPr/>
                </a:tc>
                <a:tc>
                  <a:txBody>
                    <a:bodyPr/>
                    <a:lstStyle/>
                    <a:p>
                      <a:pPr marL="285750" indent="-285750">
                        <a:buFont typeface="Arial" panose="020B0604020202020204" pitchFamily="34" charset="0"/>
                        <a:buChar char="•"/>
                      </a:pPr>
                      <a:r>
                        <a:rPr lang="en-US" sz="1400" dirty="0"/>
                        <a:t>Withhold until hemoglobin ≥8g/dL</a:t>
                      </a:r>
                    </a:p>
                    <a:p>
                      <a:pPr marL="285750" indent="-285750">
                        <a:buFont typeface="Arial" panose="020B0604020202020204" pitchFamily="34" charset="0"/>
                        <a:buChar char="•"/>
                      </a:pPr>
                      <a:r>
                        <a:rPr lang="en-US" sz="1400" dirty="0"/>
                        <a:t>Resume at a reduced dose or permanently d/c</a:t>
                      </a:r>
                    </a:p>
                  </a:txBody>
                  <a:tcPr/>
                </a:tc>
                <a:extLst>
                  <a:ext uri="{0D108BD9-81ED-4DB2-BD59-A6C34878D82A}">
                    <a16:rowId xmlns:a16="http://schemas.microsoft.com/office/drawing/2014/main" val="2566173059"/>
                  </a:ext>
                </a:extLst>
              </a:tr>
              <a:tr h="370840">
                <a:tc>
                  <a:txBody>
                    <a:bodyPr/>
                    <a:lstStyle/>
                    <a:p>
                      <a:r>
                        <a:rPr lang="en-US" dirty="0"/>
                        <a:t>Hypoxia</a:t>
                      </a:r>
                    </a:p>
                  </a:txBody>
                  <a:tcPr/>
                </a:tc>
                <a:tc>
                  <a:txBody>
                    <a:bodyPr/>
                    <a:lstStyle/>
                    <a:p>
                      <a:r>
                        <a:rPr lang="en-US" dirty="0"/>
                        <a:t>Decreased O2 saturation with exercise</a:t>
                      </a:r>
                    </a:p>
                  </a:txBody>
                  <a:tcPr/>
                </a:tc>
                <a:tc>
                  <a:txBody>
                    <a:bodyPr/>
                    <a:lstStyle/>
                    <a:p>
                      <a:pPr marL="285750" indent="-285750">
                        <a:buFont typeface="Arial" panose="020B0604020202020204" pitchFamily="34" charset="0"/>
                        <a:buChar char="•"/>
                      </a:pPr>
                      <a:r>
                        <a:rPr lang="en-US" sz="1400" dirty="0"/>
                        <a:t>Consider withholding until resolved</a:t>
                      </a:r>
                    </a:p>
                    <a:p>
                      <a:pPr marL="285750" indent="-285750">
                        <a:buFont typeface="Arial" panose="020B0604020202020204" pitchFamily="34" charset="0"/>
                        <a:buChar char="•"/>
                      </a:pPr>
                      <a:r>
                        <a:rPr lang="en-US" sz="1400" dirty="0"/>
                        <a:t>Resume at the same dose or at a reduced dose depending on the severity of hypoxia</a:t>
                      </a:r>
                    </a:p>
                  </a:txBody>
                  <a:tcPr/>
                </a:tc>
                <a:extLst>
                  <a:ext uri="{0D108BD9-81ED-4DB2-BD59-A6C34878D82A}">
                    <a16:rowId xmlns:a16="http://schemas.microsoft.com/office/drawing/2014/main" val="3379364235"/>
                  </a:ext>
                </a:extLst>
              </a:tr>
              <a:tr h="370840">
                <a:tc>
                  <a:txBody>
                    <a:bodyPr/>
                    <a:lstStyle/>
                    <a:p>
                      <a:endParaRPr lang="en-US" dirty="0"/>
                    </a:p>
                  </a:txBody>
                  <a:tcPr/>
                </a:tc>
                <a:tc>
                  <a:txBody>
                    <a:bodyPr/>
                    <a:lstStyle/>
                    <a:p>
                      <a:r>
                        <a:rPr lang="en-US" dirty="0"/>
                        <a:t>Decreased O2 saturation at rest</a:t>
                      </a:r>
                    </a:p>
                  </a:txBody>
                  <a:tcPr/>
                </a:tc>
                <a:tc>
                  <a:txBody>
                    <a:bodyPr/>
                    <a:lstStyle/>
                    <a:p>
                      <a:pPr marL="285750" indent="-285750">
                        <a:buFont typeface="Arial" panose="020B0604020202020204" pitchFamily="34" charset="0"/>
                        <a:buChar char="•"/>
                      </a:pPr>
                      <a:r>
                        <a:rPr lang="en-US" sz="1400" dirty="0"/>
                        <a:t>Withhold until resolved</a:t>
                      </a:r>
                    </a:p>
                    <a:p>
                      <a:pPr marL="285750" indent="-285750">
                        <a:buFont typeface="Arial" panose="020B0604020202020204" pitchFamily="34" charset="0"/>
                        <a:buChar char="•"/>
                      </a:pPr>
                      <a:r>
                        <a:rPr lang="en-US" sz="1400" dirty="0"/>
                        <a:t>Resume at reduced dose or d/c depending on severity of hypoxia</a:t>
                      </a:r>
                    </a:p>
                  </a:txBody>
                  <a:tcPr/>
                </a:tc>
                <a:extLst>
                  <a:ext uri="{0D108BD9-81ED-4DB2-BD59-A6C34878D82A}">
                    <a16:rowId xmlns:a16="http://schemas.microsoft.com/office/drawing/2014/main" val="3179861187"/>
                  </a:ext>
                </a:extLst>
              </a:tr>
              <a:tr h="370840">
                <a:tc>
                  <a:txBody>
                    <a:bodyPr/>
                    <a:lstStyle/>
                    <a:p>
                      <a:endParaRPr lang="en-US" dirty="0"/>
                    </a:p>
                  </a:txBody>
                  <a:tcPr/>
                </a:tc>
                <a:tc>
                  <a:txBody>
                    <a:bodyPr/>
                    <a:lstStyle/>
                    <a:p>
                      <a:r>
                        <a:rPr lang="en-US" dirty="0"/>
                        <a:t>Life-threatening or recurrent symptomatic hypoxia</a:t>
                      </a:r>
                    </a:p>
                  </a:txBody>
                  <a:tcPr/>
                </a:tc>
                <a:tc>
                  <a:txBody>
                    <a:bodyPr/>
                    <a:lstStyle/>
                    <a:p>
                      <a:pPr marL="285750" indent="-285750">
                        <a:buFont typeface="Arial" panose="020B0604020202020204" pitchFamily="34" charset="0"/>
                        <a:buChar char="•"/>
                      </a:pPr>
                      <a:r>
                        <a:rPr lang="en-US" sz="1400" dirty="0"/>
                        <a:t>Permanently discontinue</a:t>
                      </a:r>
                    </a:p>
                  </a:txBody>
                  <a:tcPr/>
                </a:tc>
                <a:extLst>
                  <a:ext uri="{0D108BD9-81ED-4DB2-BD59-A6C34878D82A}">
                    <a16:rowId xmlns:a16="http://schemas.microsoft.com/office/drawing/2014/main" val="2452539809"/>
                  </a:ext>
                </a:extLst>
              </a:tr>
              <a:tr h="370840">
                <a:tc>
                  <a:txBody>
                    <a:bodyPr/>
                    <a:lstStyle/>
                    <a:p>
                      <a:r>
                        <a:rPr lang="en-US" dirty="0"/>
                        <a:t>Other adverse reactions</a:t>
                      </a:r>
                    </a:p>
                  </a:txBody>
                  <a:tcPr/>
                </a:tc>
                <a:tc>
                  <a:txBody>
                    <a:bodyPr/>
                    <a:lstStyle/>
                    <a:p>
                      <a:r>
                        <a:rPr lang="en-US" dirty="0"/>
                        <a:t>Grade 3</a:t>
                      </a:r>
                    </a:p>
                  </a:txBody>
                  <a:tcPr/>
                </a:tc>
                <a:tc>
                  <a:txBody>
                    <a:bodyPr/>
                    <a:lstStyle/>
                    <a:p>
                      <a:pPr marL="285750" indent="-285750">
                        <a:buFont typeface="Arial" panose="020B0604020202020204" pitchFamily="34" charset="0"/>
                        <a:buChar char="•"/>
                      </a:pPr>
                      <a:r>
                        <a:rPr lang="en-US" sz="1400" dirty="0"/>
                        <a:t>Withhold dosing until resolved to ≤ G2</a:t>
                      </a:r>
                    </a:p>
                    <a:p>
                      <a:pPr marL="285750" indent="-285750">
                        <a:buFont typeface="Arial" panose="020B0604020202020204" pitchFamily="34" charset="0"/>
                        <a:buChar char="•"/>
                      </a:pPr>
                      <a:r>
                        <a:rPr lang="en-US" sz="1400" dirty="0"/>
                        <a:t>Consider resuming at reduced dose</a:t>
                      </a:r>
                    </a:p>
                    <a:p>
                      <a:pPr marL="285750" indent="-285750">
                        <a:buFont typeface="Arial" panose="020B0604020202020204" pitchFamily="34" charset="0"/>
                        <a:buChar char="•"/>
                      </a:pPr>
                      <a:r>
                        <a:rPr lang="en-US" sz="1400" dirty="0"/>
                        <a:t>Permanently d/c upon recurrence of G3</a:t>
                      </a:r>
                    </a:p>
                  </a:txBody>
                  <a:tcPr/>
                </a:tc>
                <a:extLst>
                  <a:ext uri="{0D108BD9-81ED-4DB2-BD59-A6C34878D82A}">
                    <a16:rowId xmlns:a16="http://schemas.microsoft.com/office/drawing/2014/main" val="2701781925"/>
                  </a:ext>
                </a:extLst>
              </a:tr>
              <a:tr h="370840">
                <a:tc>
                  <a:txBody>
                    <a:bodyPr/>
                    <a:lstStyle/>
                    <a:p>
                      <a:endParaRPr lang="en-US"/>
                    </a:p>
                  </a:txBody>
                  <a:tcPr/>
                </a:tc>
                <a:tc>
                  <a:txBody>
                    <a:bodyPr/>
                    <a:lstStyle/>
                    <a:p>
                      <a:r>
                        <a:rPr lang="en-US" dirty="0"/>
                        <a:t>Grade 4</a:t>
                      </a:r>
                    </a:p>
                  </a:txBody>
                  <a:tcPr/>
                </a:tc>
                <a:tc>
                  <a:txBody>
                    <a:bodyPr/>
                    <a:lstStyle/>
                    <a:p>
                      <a:pPr marL="285750" indent="-285750">
                        <a:buFont typeface="Arial" panose="020B0604020202020204" pitchFamily="34" charset="0"/>
                        <a:buChar char="•"/>
                      </a:pPr>
                      <a:r>
                        <a:rPr lang="en-US" sz="1400" dirty="0"/>
                        <a:t>Permanently d/c</a:t>
                      </a:r>
                    </a:p>
                  </a:txBody>
                  <a:tcPr/>
                </a:tc>
                <a:extLst>
                  <a:ext uri="{0D108BD9-81ED-4DB2-BD59-A6C34878D82A}">
                    <a16:rowId xmlns:a16="http://schemas.microsoft.com/office/drawing/2014/main" val="3695047231"/>
                  </a:ext>
                </a:extLst>
              </a:tr>
            </a:tbl>
          </a:graphicData>
        </a:graphic>
      </p:graphicFrame>
      <p:sp>
        <p:nvSpPr>
          <p:cNvPr id="4" name="TextBox 3">
            <a:extLst>
              <a:ext uri="{FF2B5EF4-FFF2-40B4-BE49-F238E27FC236}">
                <a16:creationId xmlns:a16="http://schemas.microsoft.com/office/drawing/2014/main" id="{ED385B18-342A-77F0-49C7-56C122656C34}"/>
              </a:ext>
            </a:extLst>
          </p:cNvPr>
          <p:cNvSpPr txBox="1"/>
          <p:nvPr/>
        </p:nvSpPr>
        <p:spPr>
          <a:xfrm>
            <a:off x="152399" y="6572250"/>
            <a:ext cx="3686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Belzutifan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PI, 2025. </a:t>
            </a:r>
          </a:p>
        </p:txBody>
      </p:sp>
    </p:spTree>
    <p:extLst>
      <p:ext uri="{BB962C8B-B14F-4D97-AF65-F5344CB8AC3E}">
        <p14:creationId xmlns:p14="http://schemas.microsoft.com/office/powerpoint/2010/main" val="1582094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E3E095D-99A4-460D-3DE5-D785E973203E}"/>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8706" y="1681165"/>
            <a:ext cx="11134587" cy="4667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AA23FD-032C-C6D7-1DAB-2CF3DBB449D3}"/>
              </a:ext>
            </a:extLst>
          </p:cNvPr>
          <p:cNvSpPr txBox="1"/>
          <p:nvPr/>
        </p:nvSpPr>
        <p:spPr>
          <a:xfrm>
            <a:off x="152399" y="6572250"/>
            <a:ext cx="3686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Choueiri TK et al. ASCO GU 2026</a:t>
            </a:r>
          </a:p>
        </p:txBody>
      </p:sp>
      <p:sp>
        <p:nvSpPr>
          <p:cNvPr id="8" name="Title 1">
            <a:extLst>
              <a:ext uri="{FF2B5EF4-FFF2-40B4-BE49-F238E27FC236}">
                <a16:creationId xmlns:a16="http://schemas.microsoft.com/office/drawing/2014/main" id="{25035182-AE85-687A-8B8D-110F57D383FD}"/>
              </a:ext>
            </a:extLst>
          </p:cNvPr>
          <p:cNvSpPr>
            <a:spLocks noGrp="1"/>
          </p:cNvSpPr>
          <p:nvPr>
            <p:ph type="title"/>
          </p:nvPr>
        </p:nvSpPr>
        <p:spPr>
          <a:xfrm>
            <a:off x="838200" y="365127"/>
            <a:ext cx="10515600" cy="1196973"/>
          </a:xfrm>
        </p:spPr>
        <p:txBody>
          <a:bodyPr>
            <a:normAutofit/>
          </a:bodyPr>
          <a:lstStyle/>
          <a:p>
            <a:r>
              <a:rPr lang="en-US" sz="4000" dirty="0"/>
              <a:t>LITESPARK-022 Study: Design</a:t>
            </a:r>
          </a:p>
        </p:txBody>
      </p:sp>
    </p:spTree>
    <p:extLst>
      <p:ext uri="{BB962C8B-B14F-4D97-AF65-F5344CB8AC3E}">
        <p14:creationId xmlns:p14="http://schemas.microsoft.com/office/powerpoint/2010/main" val="3784420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49F3-0E64-084C-7309-92E7AE36872B}"/>
              </a:ext>
            </a:extLst>
          </p:cNvPr>
          <p:cNvSpPr>
            <a:spLocks noGrp="1"/>
          </p:cNvSpPr>
          <p:nvPr>
            <p:ph type="title"/>
          </p:nvPr>
        </p:nvSpPr>
        <p:spPr>
          <a:xfrm>
            <a:off x="838200" y="365127"/>
            <a:ext cx="10515600" cy="1196973"/>
          </a:xfrm>
        </p:spPr>
        <p:txBody>
          <a:bodyPr>
            <a:normAutofit/>
          </a:bodyPr>
          <a:lstStyle/>
          <a:p>
            <a:r>
              <a:rPr lang="en-US" sz="4000" dirty="0"/>
              <a:t>LITESPARK-022 Study: </a:t>
            </a:r>
            <a:r>
              <a:rPr lang="en-US" sz="4000" dirty="0" err="1"/>
              <a:t>irAE</a:t>
            </a:r>
            <a:r>
              <a:rPr lang="en-US" sz="4000" dirty="0"/>
              <a:t> and TRAEs leading to discontinuation</a:t>
            </a:r>
          </a:p>
        </p:txBody>
      </p:sp>
      <p:pic>
        <p:nvPicPr>
          <p:cNvPr id="9218" name="Picture 2">
            <a:extLst>
              <a:ext uri="{FF2B5EF4-FFF2-40B4-BE49-F238E27FC236}">
                <a16:creationId xmlns:a16="http://schemas.microsoft.com/office/drawing/2014/main" id="{EB715DD2-5A05-DBAC-DBD7-36870BBF962A}"/>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38200" y="1812167"/>
            <a:ext cx="10515600" cy="4179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455E19-0BD4-9B7C-CC3A-C8ED440C7CF1}"/>
              </a:ext>
            </a:extLst>
          </p:cNvPr>
          <p:cNvSpPr txBox="1"/>
          <p:nvPr/>
        </p:nvSpPr>
        <p:spPr>
          <a:xfrm>
            <a:off x="152399" y="6572250"/>
            <a:ext cx="3686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Choueiri TK et al. ASCO GU 2026</a:t>
            </a:r>
          </a:p>
        </p:txBody>
      </p:sp>
    </p:spTree>
    <p:extLst>
      <p:ext uri="{BB962C8B-B14F-4D97-AF65-F5344CB8AC3E}">
        <p14:creationId xmlns:p14="http://schemas.microsoft.com/office/powerpoint/2010/main" val="700220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C3C6A9A-086E-2565-544A-BF23F3B995EF}"/>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22540" y="1539186"/>
            <a:ext cx="10346920" cy="48285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AB0798-FF03-3BFA-54A3-930ED0705E5F}"/>
              </a:ext>
            </a:extLst>
          </p:cNvPr>
          <p:cNvSpPr txBox="1"/>
          <p:nvPr/>
        </p:nvSpPr>
        <p:spPr>
          <a:xfrm>
            <a:off x="152399" y="6572250"/>
            <a:ext cx="3686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Choueiri TK et al. ASCO GU 2026</a:t>
            </a:r>
          </a:p>
        </p:txBody>
      </p:sp>
      <p:sp>
        <p:nvSpPr>
          <p:cNvPr id="4" name="Title 1">
            <a:extLst>
              <a:ext uri="{FF2B5EF4-FFF2-40B4-BE49-F238E27FC236}">
                <a16:creationId xmlns:a16="http://schemas.microsoft.com/office/drawing/2014/main" id="{DB89EB11-8DDA-9E05-CA3D-F7CD5DB4B80F}"/>
              </a:ext>
            </a:extLst>
          </p:cNvPr>
          <p:cNvSpPr txBox="1">
            <a:spLocks/>
          </p:cNvSpPr>
          <p:nvPr/>
        </p:nvSpPr>
        <p:spPr>
          <a:xfrm>
            <a:off x="922540" y="239962"/>
            <a:ext cx="10515600" cy="1196973"/>
          </a:xfrm>
          <a:prstGeom prst="rect">
            <a:avLst/>
          </a:prstGeom>
        </p:spPr>
        <p:txBody>
          <a:bodyPr vert="horz" lIns="91440" tIns="45720" rIns="91440" bIns="45720" rtlCol="0" anchor="ctr">
            <a:normAutofit/>
          </a:bodyPr>
          <a:lstStyle>
            <a:lvl1pPr algn="l" defTabSz="913554" rtl="0" eaLnBrk="1" latinLnBrk="0" hangingPunct="1">
              <a:lnSpc>
                <a:spcPct val="90000"/>
              </a:lnSpc>
              <a:spcBef>
                <a:spcPct val="0"/>
              </a:spcBef>
              <a:buNone/>
              <a:defRPr sz="4396" kern="1200">
                <a:solidFill>
                  <a:schemeClr val="tx1"/>
                </a:solidFill>
                <a:latin typeface="+mj-lt"/>
                <a:ea typeface="+mj-ea"/>
                <a:cs typeface="+mj-cs"/>
              </a:defRPr>
            </a:lvl1pPr>
          </a:lstStyle>
          <a:p>
            <a:pPr marL="0" marR="0" lvl="0" indent="0" algn="l" defTabSz="913554"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LITESPARK-022 Study: All Grade AEs</a:t>
            </a:r>
          </a:p>
        </p:txBody>
      </p:sp>
    </p:spTree>
    <p:extLst>
      <p:ext uri="{BB962C8B-B14F-4D97-AF65-F5344CB8AC3E}">
        <p14:creationId xmlns:p14="http://schemas.microsoft.com/office/powerpoint/2010/main" val="2932537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580C7-4219-9072-7AA0-5FEF9C8B1485}"/>
              </a:ext>
            </a:extLst>
          </p:cNvPr>
          <p:cNvSpPr>
            <a:spLocks noGrp="1"/>
          </p:cNvSpPr>
          <p:nvPr>
            <p:ph type="title"/>
          </p:nvPr>
        </p:nvSpPr>
        <p:spPr/>
        <p:txBody>
          <a:bodyPr/>
          <a:lstStyle/>
          <a:p>
            <a:r>
              <a:rPr lang="en-US" dirty="0"/>
              <a:t>LITESPARK-022: Anemia-Related AEs</a:t>
            </a:r>
          </a:p>
        </p:txBody>
      </p:sp>
      <p:pic>
        <p:nvPicPr>
          <p:cNvPr id="11266" name="Picture 2">
            <a:extLst>
              <a:ext uri="{FF2B5EF4-FFF2-40B4-BE49-F238E27FC236}">
                <a16:creationId xmlns:a16="http://schemas.microsoft.com/office/drawing/2014/main" id="{5E47C3F6-E73F-5E26-5352-04F1EBB136B3}"/>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38200" y="1985804"/>
            <a:ext cx="10515600" cy="40309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1CF978-4F87-F568-B219-246F59367711}"/>
              </a:ext>
            </a:extLst>
          </p:cNvPr>
          <p:cNvSpPr txBox="1"/>
          <p:nvPr/>
        </p:nvSpPr>
        <p:spPr>
          <a:xfrm>
            <a:off x="152399" y="6572250"/>
            <a:ext cx="3686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Choueiri TK et al. ASCO GU 2026</a:t>
            </a:r>
          </a:p>
        </p:txBody>
      </p:sp>
    </p:spTree>
    <p:extLst>
      <p:ext uri="{BB962C8B-B14F-4D97-AF65-F5344CB8AC3E}">
        <p14:creationId xmlns:p14="http://schemas.microsoft.com/office/powerpoint/2010/main" val="3488866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37FC7-EB4E-BF7C-A8B3-9BA83A4AB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A444A0-181D-F609-E899-7188380E54AF}"/>
              </a:ext>
            </a:extLst>
          </p:cNvPr>
          <p:cNvSpPr>
            <a:spLocks noGrp="1"/>
          </p:cNvSpPr>
          <p:nvPr>
            <p:ph type="title"/>
          </p:nvPr>
        </p:nvSpPr>
        <p:spPr/>
        <p:txBody>
          <a:bodyPr/>
          <a:lstStyle/>
          <a:p>
            <a:r>
              <a:rPr lang="en-US" dirty="0"/>
              <a:t>LITESPARK-022: Hypoxia-Related AEs</a:t>
            </a:r>
          </a:p>
        </p:txBody>
      </p:sp>
      <p:sp>
        <p:nvSpPr>
          <p:cNvPr id="3" name="TextBox 2">
            <a:extLst>
              <a:ext uri="{FF2B5EF4-FFF2-40B4-BE49-F238E27FC236}">
                <a16:creationId xmlns:a16="http://schemas.microsoft.com/office/drawing/2014/main" id="{E4E70B9E-CAE4-59B8-EB1A-FB890171DCCA}"/>
              </a:ext>
            </a:extLst>
          </p:cNvPr>
          <p:cNvSpPr txBox="1"/>
          <p:nvPr/>
        </p:nvSpPr>
        <p:spPr>
          <a:xfrm>
            <a:off x="152399" y="6572250"/>
            <a:ext cx="3686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Choueiri TK et al. ASCO GU 2026</a:t>
            </a:r>
          </a:p>
        </p:txBody>
      </p:sp>
      <p:pic>
        <p:nvPicPr>
          <p:cNvPr id="6" name="Content Placeholder 5">
            <a:extLst>
              <a:ext uri="{FF2B5EF4-FFF2-40B4-BE49-F238E27FC236}">
                <a16:creationId xmlns:a16="http://schemas.microsoft.com/office/drawing/2014/main" id="{36A494A1-E48D-D83D-8176-0534104479F4}"/>
              </a:ext>
            </a:extLst>
          </p:cNvPr>
          <p:cNvPicPr>
            <a:picLocks noGrp="1" noChangeAspect="1"/>
          </p:cNvPicPr>
          <p:nvPr>
            <p:ph idx="1"/>
          </p:nvPr>
        </p:nvPicPr>
        <p:blipFill>
          <a:blip r:embed="rId2"/>
          <a:stretch>
            <a:fillRect/>
          </a:stretch>
        </p:blipFill>
        <p:spPr>
          <a:xfrm>
            <a:off x="152399" y="1577619"/>
            <a:ext cx="11937852" cy="4452676"/>
          </a:xfrm>
          <a:prstGeom prst="rect">
            <a:avLst/>
          </a:prstGeom>
        </p:spPr>
      </p:pic>
    </p:spTree>
    <p:extLst>
      <p:ext uri="{BB962C8B-B14F-4D97-AF65-F5344CB8AC3E}">
        <p14:creationId xmlns:p14="http://schemas.microsoft.com/office/powerpoint/2010/main" val="381434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B7AF-D8B5-1284-C355-E98A5BC76F62}"/>
              </a:ext>
            </a:extLst>
          </p:cNvPr>
          <p:cNvSpPr>
            <a:spLocks noGrp="1"/>
          </p:cNvSpPr>
          <p:nvPr>
            <p:ph type="title"/>
          </p:nvPr>
        </p:nvSpPr>
        <p:spPr/>
        <p:txBody>
          <a:bodyPr/>
          <a:lstStyle/>
          <a:p>
            <a:r>
              <a:rPr lang="en-US" dirty="0"/>
              <a:t>Core Principles of Adjuvant Therapy</a:t>
            </a:r>
          </a:p>
        </p:txBody>
      </p:sp>
      <p:sp>
        <p:nvSpPr>
          <p:cNvPr id="3" name="Content Placeholder 2">
            <a:extLst>
              <a:ext uri="{FF2B5EF4-FFF2-40B4-BE49-F238E27FC236}">
                <a16:creationId xmlns:a16="http://schemas.microsoft.com/office/drawing/2014/main" id="{16D6F153-F5DC-EA5D-7161-71461B92D6CB}"/>
              </a:ext>
            </a:extLst>
          </p:cNvPr>
          <p:cNvSpPr>
            <a:spLocks noGrp="1"/>
          </p:cNvSpPr>
          <p:nvPr>
            <p:ph idx="1"/>
          </p:nvPr>
        </p:nvSpPr>
        <p:spPr>
          <a:xfrm>
            <a:off x="838200" y="1335024"/>
            <a:ext cx="10515600" cy="4841939"/>
          </a:xfrm>
        </p:spPr>
        <p:txBody>
          <a:bodyPr>
            <a:normAutofit fontScale="92500"/>
          </a:bodyPr>
          <a:lstStyle/>
          <a:p>
            <a:r>
              <a:rPr lang="en-US" b="1" dirty="0"/>
              <a:t>Targeting </a:t>
            </a:r>
            <a:r>
              <a:rPr lang="en-US" b="1" dirty="0" err="1"/>
              <a:t>Micrometastatic</a:t>
            </a:r>
            <a:r>
              <a:rPr lang="en-US" b="1" dirty="0"/>
              <a:t> Disease: </a:t>
            </a:r>
            <a:r>
              <a:rPr lang="en-US" dirty="0"/>
              <a:t>The primary goal is to destroy "hidden" cancer cells that are too small to be seen on scans or during surgery. These cells, if left untreated, can lead to local recurrence or distant metastasis. </a:t>
            </a:r>
          </a:p>
          <a:p>
            <a:r>
              <a:rPr lang="en-US" b="1" dirty="0"/>
              <a:t>Risk-Benefit Assessment: </a:t>
            </a:r>
            <a:r>
              <a:rPr lang="en-US" dirty="0"/>
              <a:t>Decisions are tailored to the patient's individual risk profile. Doctors consider the likelihood of recurrence against the potential side effects and impact on the patient's quality of life.</a:t>
            </a:r>
          </a:p>
          <a:p>
            <a:r>
              <a:rPr lang="en-US" b="1" dirty="0"/>
              <a:t>Patient Evaluation: </a:t>
            </a:r>
            <a:r>
              <a:rPr lang="en-US" dirty="0"/>
              <a:t>Healthy asymptomatic patient with a long Life expectancy</a:t>
            </a:r>
          </a:p>
          <a:p>
            <a:r>
              <a:rPr lang="en-US" b="1" dirty="0"/>
              <a:t>Evidence-Based Selection: </a:t>
            </a:r>
            <a:r>
              <a:rPr lang="en-US" dirty="0"/>
              <a:t>Recommendations are based on rigorous clinical trials that demonstrate improvements in Disease-Free Survival (DFS) or Overall Survival (OS) for specific cancer types and stages.</a:t>
            </a:r>
          </a:p>
        </p:txBody>
      </p:sp>
    </p:spTree>
    <p:extLst>
      <p:ext uri="{BB962C8B-B14F-4D97-AF65-F5344CB8AC3E}">
        <p14:creationId xmlns:p14="http://schemas.microsoft.com/office/powerpoint/2010/main" val="115152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B79649-1FCF-9C94-7394-7F768577982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600" kern="1200">
                <a:solidFill>
                  <a:srgbClr val="FFFFFF"/>
                </a:solidFill>
                <a:latin typeface="+mj-lt"/>
                <a:ea typeface="+mj-ea"/>
                <a:cs typeface="+mj-cs"/>
              </a:rPr>
              <a:t>Risk Profiling and Patient selection is Key!</a:t>
            </a:r>
          </a:p>
        </p:txBody>
      </p:sp>
      <p:pic>
        <p:nvPicPr>
          <p:cNvPr id="7" name="Content Placeholder 6">
            <a:extLst>
              <a:ext uri="{FF2B5EF4-FFF2-40B4-BE49-F238E27FC236}">
                <a16:creationId xmlns:a16="http://schemas.microsoft.com/office/drawing/2014/main" id="{F01EA635-BBEE-0368-FDE4-43D641A4D8C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bwMode="auto">
          <a:xfrm>
            <a:off x="4603330" y="839473"/>
            <a:ext cx="7346177" cy="517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99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7296B5-201F-B1D9-FCE8-5C3C44B861C4}"/>
              </a:ext>
            </a:extLst>
          </p:cNvPr>
          <p:cNvSpPr>
            <a:spLocks noGrp="1"/>
          </p:cNvSpPr>
          <p:nvPr>
            <p:ph type="title"/>
          </p:nvPr>
        </p:nvSpPr>
        <p:spPr/>
        <p:txBody>
          <a:bodyPr/>
          <a:lstStyle/>
          <a:p>
            <a:r>
              <a:rPr lang="en-US" dirty="0"/>
              <a:t>Conclusions: Shared Decision Making</a:t>
            </a:r>
          </a:p>
        </p:txBody>
      </p:sp>
      <p:pic>
        <p:nvPicPr>
          <p:cNvPr id="12294" name="Picture 6" descr="risk-benefit ratio - The Multi-Regional Clinical Trials Center of Brigham  and Women's Hospital and Harvard">
            <a:extLst>
              <a:ext uri="{FF2B5EF4-FFF2-40B4-BE49-F238E27FC236}">
                <a16:creationId xmlns:a16="http://schemas.microsoft.com/office/drawing/2014/main" id="{82F53985-FE3B-0F92-E9D7-17A0D951EC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20360" y="1825625"/>
            <a:ext cx="6951279"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08013F2-1BD7-493B-C528-675ED04C43B5}"/>
              </a:ext>
            </a:extLst>
          </p:cNvPr>
          <p:cNvSpPr/>
          <p:nvPr/>
        </p:nvSpPr>
        <p:spPr>
          <a:xfrm>
            <a:off x="606552" y="2377440"/>
            <a:ext cx="2319527" cy="2767744"/>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Risks: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Severe Anemia-12%</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Deaths 1.1%</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IRAE </a:t>
            </a:r>
            <a:r>
              <a:rPr kumimoji="0" lang="en-US" sz="1800" b="0" i="0" u="sng" strike="noStrike" kern="1200" cap="none" spc="0" normalizeH="0" baseline="0" noProof="0" dirty="0">
                <a:ln>
                  <a:noFill/>
                </a:ln>
                <a:solidFill>
                  <a:prstClr val="white"/>
                </a:solidFill>
                <a:effectLst/>
                <a:uLnTx/>
                <a:uFillTx/>
                <a:latin typeface="Aptos" panose="02110004020202020204"/>
                <a:ea typeface="+mn-ea"/>
                <a:cs typeface="+mn-cs"/>
              </a:rPr>
              <a:t>&gt;</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grade 3-8-9%. </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Can be life long.</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4) Cost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5496C9E6-DC10-DEE4-0C80-F3AFC2D838F2}"/>
              </a:ext>
            </a:extLst>
          </p:cNvPr>
          <p:cNvSpPr/>
          <p:nvPr/>
        </p:nvSpPr>
        <p:spPr>
          <a:xfrm>
            <a:off x="9482329" y="1984248"/>
            <a:ext cx="2408838" cy="365760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Benefits:</a:t>
            </a:r>
          </a:p>
          <a:p>
            <a:pPr marL="342900" marR="0" lvl="0" indent="-342900" algn="ctr"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With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pembro</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+bel: Relapse free survival: 7% increase with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belzutifan</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Overall survival: no difference</a:t>
            </a:r>
          </a:p>
          <a:p>
            <a:pPr marL="342900" marR="0" lvl="0" indent="-342900" algn="ctr"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With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pembro</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9% RFS and 5% OS benefit </a:t>
            </a:r>
          </a:p>
        </p:txBody>
      </p:sp>
    </p:spTree>
    <p:extLst>
      <p:ext uri="{BB962C8B-B14F-4D97-AF65-F5344CB8AC3E}">
        <p14:creationId xmlns:p14="http://schemas.microsoft.com/office/powerpoint/2010/main" val="3925878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0F007-8E4C-1802-1A9D-C605BC2394C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7F59D06-AC55-E0A3-7EE4-B3D179FEE937}"/>
              </a:ext>
            </a:extLst>
          </p:cNvPr>
          <p:cNvSpPr txBox="1">
            <a:spLocks/>
          </p:cNvSpPr>
          <p:nvPr/>
        </p:nvSpPr>
        <p:spPr bwMode="auto">
          <a:xfrm>
            <a:off x="918780" y="5222732"/>
            <a:ext cx="537789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Robert J Motzer, MD</a:t>
            </a:r>
          </a:p>
        </p:txBody>
      </p:sp>
      <p:sp>
        <p:nvSpPr>
          <p:cNvPr id="6" name="Rectangle 5">
            <a:extLst>
              <a:ext uri="{FF2B5EF4-FFF2-40B4-BE49-F238E27FC236}">
                <a16:creationId xmlns:a16="http://schemas.microsoft.com/office/drawing/2014/main" id="{0C53177B-C940-F76F-411D-9B825329AFB2}"/>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92F73563-7404-DE4B-9BD7-CC75257B1D4A}"/>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9" name="Title 1">
            <a:extLst>
              <a:ext uri="{FF2B5EF4-FFF2-40B4-BE49-F238E27FC236}">
                <a16:creationId xmlns:a16="http://schemas.microsoft.com/office/drawing/2014/main" id="{42657D3A-0A83-E3F5-0183-F32BC0F0198A}"/>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5C2427A8-E706-CF08-E745-9340B4B1AA5E}"/>
              </a:ext>
            </a:extLst>
          </p:cNvPr>
          <p:cNvPicPr>
            <a:picLocks noChangeAspect="1"/>
          </p:cNvPicPr>
          <p:nvPr/>
        </p:nvPicPr>
        <p:blipFill>
          <a:blip r:embed="rId2"/>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pic>
        <p:nvPicPr>
          <p:cNvPr id="11" name="Picture 10" descr="A person wearing a headset&#10;&#10;AI-generated content may be incorrect.">
            <a:extLst>
              <a:ext uri="{FF2B5EF4-FFF2-40B4-BE49-F238E27FC236}">
                <a16:creationId xmlns:a16="http://schemas.microsoft.com/office/drawing/2014/main" id="{714F7824-23A6-BCBD-2323-9C44401285E5}"/>
              </a:ext>
            </a:extLst>
          </p:cNvPr>
          <p:cNvPicPr>
            <a:picLocks/>
          </p:cNvPicPr>
          <p:nvPr/>
        </p:nvPicPr>
        <p:blipFill>
          <a:blip r:embed="rId3"/>
          <a:srcRect l="20695" r="21809"/>
          <a:stretch>
            <a:fillRect/>
          </a:stretch>
        </p:blipFill>
        <p:spPr>
          <a:xfrm>
            <a:off x="2252468" y="2570970"/>
            <a:ext cx="2651760" cy="2651762"/>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4913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7C215-FAA7-CD14-EB37-B042F247675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216F4B1-4C2A-D45F-685C-A6B3BCE1E34E}"/>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662A6F1F-44A3-64CA-C92C-E9E8DEE8A617}"/>
              </a:ext>
            </a:extLst>
          </p:cNvPr>
          <p:cNvSpPr>
            <a:spLocks noGrp="1"/>
          </p:cNvSpPr>
          <p:nvPr>
            <p:ph idx="1"/>
          </p:nvPr>
        </p:nvSpPr>
        <p:spPr>
          <a:xfrm>
            <a:off x="912287" y="1268760"/>
            <a:ext cx="10224274" cy="4799013"/>
          </a:xfrm>
        </p:spPr>
        <p:txBody>
          <a:bodyPr/>
          <a:lstStyle/>
          <a:p>
            <a:pPr marL="98425" indent="0">
              <a:buNone/>
            </a:pPr>
            <a:r>
              <a:rPr lang="en-US" dirty="0">
                <a:solidFill>
                  <a:schemeClr val="tx1"/>
                </a:solidFill>
              </a:rPr>
              <a:t>Do you have any predictions or comments about the ongoing Phase III STRIKE trial evaluating adjuvant pembrolizumab in combination with tivozanib?</a:t>
            </a:r>
          </a:p>
          <a:p>
            <a:pPr marL="98425" indent="0">
              <a:buNone/>
            </a:pPr>
            <a:r>
              <a:rPr lang="en-US" sz="2800" dirty="0">
                <a:effectLst/>
                <a:latin typeface="Calibri" panose="020F0502020204030204" pitchFamily="34" charset="0"/>
                <a:ea typeface="Aptos" panose="020B0004020202020204" pitchFamily="34" charset="0"/>
                <a:cs typeface="Calibri" panose="020F0502020204030204" pitchFamily="34" charset="0"/>
              </a:rPr>
              <a:t>How optimistic are you that mRNA-based personalized neoantigen vaccines will play a role in the adjuvant RCC setting in the near future? </a:t>
            </a:r>
            <a:endParaRPr lang="en-US" sz="2800" dirty="0">
              <a:solidFill>
                <a:srgbClr val="FF4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7715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E90C1-E9E9-FD73-1A1D-05432D4FFE7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6ACD518-1E83-D3BC-3F7E-3C374D9E5296}"/>
              </a:ext>
            </a:extLst>
          </p:cNvPr>
          <p:cNvSpPr txBox="1">
            <a:spLocks/>
          </p:cNvSpPr>
          <p:nvPr/>
        </p:nvSpPr>
        <p:spPr bwMode="auto">
          <a:xfrm>
            <a:off x="918780" y="5222732"/>
            <a:ext cx="537789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Robert J Motzer, MD</a:t>
            </a:r>
          </a:p>
        </p:txBody>
      </p:sp>
      <p:sp>
        <p:nvSpPr>
          <p:cNvPr id="6" name="Rectangle 5">
            <a:extLst>
              <a:ext uri="{FF2B5EF4-FFF2-40B4-BE49-F238E27FC236}">
                <a16:creationId xmlns:a16="http://schemas.microsoft.com/office/drawing/2014/main" id="{C1E509D2-9E56-5A9F-9DE0-2C9E05D1E476}"/>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85040972-8091-0093-E94B-64E9B412FC52}"/>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9" name="Title 1">
            <a:extLst>
              <a:ext uri="{FF2B5EF4-FFF2-40B4-BE49-F238E27FC236}">
                <a16:creationId xmlns:a16="http://schemas.microsoft.com/office/drawing/2014/main" id="{2B00E782-A2BB-A170-3B32-4374418F8DF1}"/>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4F012F5F-A721-C165-F700-401395F285F1}"/>
              </a:ext>
            </a:extLst>
          </p:cNvPr>
          <p:cNvPicPr>
            <a:picLocks noChangeAspect="1"/>
          </p:cNvPicPr>
          <p:nvPr/>
        </p:nvPicPr>
        <p:blipFill>
          <a:blip r:embed="rId2"/>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pic>
        <p:nvPicPr>
          <p:cNvPr id="4" name="Picture 3" descr="A person wearing a headset&#10;&#10;AI-generated content may be incorrect.">
            <a:extLst>
              <a:ext uri="{FF2B5EF4-FFF2-40B4-BE49-F238E27FC236}">
                <a16:creationId xmlns:a16="http://schemas.microsoft.com/office/drawing/2014/main" id="{EE8F3D6B-8A06-9B6A-1A43-35D4BD63EF65}"/>
              </a:ext>
            </a:extLst>
          </p:cNvPr>
          <p:cNvPicPr>
            <a:picLocks/>
          </p:cNvPicPr>
          <p:nvPr/>
        </p:nvPicPr>
        <p:blipFill>
          <a:blip r:embed="rId3"/>
          <a:srcRect l="20695" r="21809"/>
          <a:stretch>
            <a:fillRect/>
          </a:stretch>
        </p:blipFill>
        <p:spPr>
          <a:xfrm>
            <a:off x="2252468" y="2570970"/>
            <a:ext cx="2651760" cy="2651762"/>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3194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2F2B3-4EA4-10FF-7875-8E2E045754D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C3AD6A9-DE97-BBFA-B71A-FA4A9855B647}"/>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288714B3-8888-A21F-D200-A8EEE5712092}"/>
              </a:ext>
            </a:extLst>
          </p:cNvPr>
          <p:cNvSpPr>
            <a:spLocks noGrp="1"/>
          </p:cNvSpPr>
          <p:nvPr>
            <p:ph idx="1"/>
          </p:nvPr>
        </p:nvSpPr>
        <p:spPr>
          <a:xfrm>
            <a:off x="912287" y="1268760"/>
            <a:ext cx="10224274" cy="4799013"/>
          </a:xfrm>
        </p:spPr>
        <p:txBody>
          <a:bodyPr/>
          <a:lstStyle/>
          <a:p>
            <a:pPr marL="98425" indent="0">
              <a:buNone/>
            </a:pPr>
            <a:endParaRPr lang="en-US" dirty="0">
              <a:solidFill>
                <a:schemeClr val="tx1"/>
              </a:solidFill>
            </a:endParaRPr>
          </a:p>
          <a:p>
            <a:pPr marL="98425" indent="0">
              <a:buNone/>
            </a:pPr>
            <a:r>
              <a:rPr lang="en-US" dirty="0">
                <a:solidFill>
                  <a:schemeClr val="tx1"/>
                </a:solidFill>
              </a:rPr>
              <a:t>Regulatory and reimbursement issues aside, what is your current preferred second-line treatment for metastatic RCC, and where do you see the combination of lenvatinib/</a:t>
            </a:r>
            <a:r>
              <a:rPr lang="en-US" dirty="0" err="1">
                <a:solidFill>
                  <a:schemeClr val="tx1"/>
                </a:solidFill>
              </a:rPr>
              <a:t>belzutifan</a:t>
            </a:r>
            <a:r>
              <a:rPr lang="en-US" dirty="0">
                <a:solidFill>
                  <a:schemeClr val="tx1"/>
                </a:solidFill>
              </a:rPr>
              <a:t> fitting in?</a:t>
            </a:r>
          </a:p>
          <a:p>
            <a:pPr marL="98425" indent="0">
              <a:buNone/>
            </a:pPr>
            <a:endParaRPr lang="en-US" dirty="0">
              <a:solidFill>
                <a:srgbClr val="FF40FF"/>
              </a:solidFill>
            </a:endParaRPr>
          </a:p>
        </p:txBody>
      </p:sp>
    </p:spTree>
    <p:extLst>
      <p:ext uri="{BB962C8B-B14F-4D97-AF65-F5344CB8AC3E}">
        <p14:creationId xmlns:p14="http://schemas.microsoft.com/office/powerpoint/2010/main" val="1258392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0C47D-64AC-840E-D34D-51653E09059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1C72674-D87B-65F9-6E08-52DEAEC4C6B4}"/>
              </a:ext>
            </a:extLst>
          </p:cNvPr>
          <p:cNvSpPr>
            <a:spLocks noGrp="1" noChangeArrowheads="1"/>
          </p:cNvSpPr>
          <p:nvPr>
            <p:ph type="title"/>
          </p:nvPr>
        </p:nvSpPr>
        <p:spPr>
          <a:xfrm>
            <a:off x="-26623" y="139143"/>
            <a:ext cx="12192000" cy="1143000"/>
          </a:xfrm>
        </p:spPr>
        <p:txBody>
          <a:bodyPr wrap="square" anchor="ctr">
            <a:noAutofit/>
          </a:bodyPr>
          <a:lstStyle/>
          <a:p>
            <a:r>
              <a:rPr lang="en-US" sz="3600" dirty="0"/>
              <a:t>Second Opinion: Investigators Provide Perspectives on the Current and Future Management of Prostate Cancer</a:t>
            </a:r>
          </a:p>
        </p:txBody>
      </p:sp>
      <p:sp>
        <p:nvSpPr>
          <p:cNvPr id="12" name="Text Box 3">
            <a:extLst>
              <a:ext uri="{FF2B5EF4-FFF2-40B4-BE49-F238E27FC236}">
                <a16:creationId xmlns:a16="http://schemas.microsoft.com/office/drawing/2014/main" id="{8B0E4B74-7ACB-EC39-7EBB-7A4209BDEF9C}"/>
              </a:ext>
            </a:extLst>
          </p:cNvPr>
          <p:cNvSpPr txBox="1">
            <a:spLocks noChangeArrowheads="1"/>
          </p:cNvSpPr>
          <p:nvPr/>
        </p:nvSpPr>
        <p:spPr bwMode="auto">
          <a:xfrm>
            <a:off x="0" y="5773831"/>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p:txBody>
      </p:sp>
      <p:sp>
        <p:nvSpPr>
          <p:cNvPr id="13" name="Text Box 7">
            <a:extLst>
              <a:ext uri="{FF2B5EF4-FFF2-40B4-BE49-F238E27FC236}">
                <a16:creationId xmlns:a16="http://schemas.microsoft.com/office/drawing/2014/main" id="{CF2A34B7-115B-3B3B-92D3-BC98158FC765}"/>
              </a:ext>
            </a:extLst>
          </p:cNvPr>
          <p:cNvSpPr txBox="1">
            <a:spLocks noChangeArrowheads="1"/>
          </p:cNvSpPr>
          <p:nvPr/>
        </p:nvSpPr>
        <p:spPr bwMode="auto">
          <a:xfrm>
            <a:off x="4652364" y="335595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786A0AC-2F2E-331E-464C-BB4D93CAE997}"/>
              </a:ext>
            </a:extLst>
          </p:cNvPr>
          <p:cNvSpPr txBox="1">
            <a:spLocks noChangeArrowheads="1"/>
          </p:cNvSpPr>
          <p:nvPr/>
        </p:nvSpPr>
        <p:spPr bwMode="auto">
          <a:xfrm>
            <a:off x="0" y="2267385"/>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17,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5:30 PM – 7:30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1FD380D-562F-B9F4-E983-0CFD8E5C33D0}"/>
              </a:ext>
            </a:extLst>
          </p:cNvPr>
          <p:cNvSpPr txBox="1">
            <a:spLocks noChangeArrowheads="1"/>
          </p:cNvSpPr>
          <p:nvPr/>
        </p:nvSpPr>
        <p:spPr bwMode="auto">
          <a:xfrm>
            <a:off x="0" y="132603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 Satellite Symposium Series Held in Conjunction with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the 2026 American Urological Association Annual Meeting (AUA2026)</a:t>
            </a:r>
          </a:p>
        </p:txBody>
      </p:sp>
      <p:sp>
        <p:nvSpPr>
          <p:cNvPr id="9" name="Text Box 6">
            <a:extLst>
              <a:ext uri="{FF2B5EF4-FFF2-40B4-BE49-F238E27FC236}">
                <a16:creationId xmlns:a16="http://schemas.microsoft.com/office/drawing/2014/main" id="{F83A6760-4743-A974-B955-589FDA82F4AC}"/>
              </a:ext>
            </a:extLst>
          </p:cNvPr>
          <p:cNvSpPr txBox="1">
            <a:spLocks noChangeArrowheads="1"/>
          </p:cNvSpPr>
          <p:nvPr/>
        </p:nvSpPr>
        <p:spPr bwMode="auto">
          <a:xfrm>
            <a:off x="157372" y="396184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Neeraj Agarwal, MD,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P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Petrylak</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Fred Saad, CQ,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Neal D Shore, MD</a:t>
            </a:r>
          </a:p>
        </p:txBody>
      </p:sp>
    </p:spTree>
    <p:custDataLst>
      <p:tags r:id="rId1"/>
    </p:custDataLst>
    <p:extLst>
      <p:ext uri="{BB962C8B-B14F-4D97-AF65-F5344CB8AC3E}">
        <p14:creationId xmlns:p14="http://schemas.microsoft.com/office/powerpoint/2010/main" val="3637659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1199456" y="2857500"/>
            <a:ext cx="9793088" cy="1143000"/>
          </a:xfrm>
        </p:spPr>
        <p:txBody>
          <a:bodyPr/>
          <a:lstStyle/>
          <a:p>
            <a:pPr>
              <a:lnSpc>
                <a:spcPct val="100000"/>
              </a:lnSpc>
              <a:spcBef>
                <a:spcPts val="1200"/>
              </a:spcBef>
            </a:pPr>
            <a:r>
              <a:rPr lang="en-US" sz="3100" dirty="0"/>
              <a:t>Thank you for joining us! Please take a moment to complete the survey currently up on Zoom. Your feedback is very important to us. The survey will remain open </a:t>
            </a:r>
            <a:br>
              <a:rPr lang="en-US" sz="3100" dirty="0"/>
            </a:br>
            <a:r>
              <a:rPr lang="en-US" sz="3100" dirty="0"/>
              <a:t>up to 5 minutes after the meeting ends.</a:t>
            </a:r>
            <a:br>
              <a:rPr lang="en-US" sz="3100" dirty="0"/>
            </a:br>
            <a:br>
              <a:rPr lang="en-US" sz="2000" dirty="0"/>
            </a:br>
            <a:r>
              <a:rPr lang="en-US" sz="3100" u="sng" dirty="0"/>
              <a:t>To Claim CME Credit</a:t>
            </a:r>
            <a:br>
              <a:rPr lang="en-US" sz="3100" dirty="0"/>
            </a:br>
            <a:r>
              <a:rPr lang="en-US" sz="3100" dirty="0"/>
              <a:t>In-person attendees: Please refer to the program syllabus for the CME credit link or QR code.</a:t>
            </a:r>
            <a:br>
              <a:rPr lang="en-US" sz="3100" dirty="0"/>
            </a:br>
            <a:br>
              <a:rPr lang="en-US" sz="2000" dirty="0"/>
            </a:br>
            <a:r>
              <a:rPr lang="en-US" sz="3100" dirty="0"/>
              <a:t>Virtual attendees: The CME credit link </a:t>
            </a:r>
            <a:br>
              <a:rPr lang="en-US" sz="3100" dirty="0"/>
            </a:br>
            <a:r>
              <a:rPr lang="en-US" sz="3100" dirty="0"/>
              <a:t>is posted in the chat room.</a:t>
            </a:r>
            <a:br>
              <a:rPr lang="en-US" sz="3100" dirty="0"/>
            </a:br>
            <a:br>
              <a:rPr lang="en-US" sz="2000" dirty="0"/>
            </a:br>
            <a:r>
              <a:rPr lang="en-US" sz="3100" dirty="0"/>
              <a:t>CME credit information will be emailed to </a:t>
            </a:r>
            <a:br>
              <a:rPr lang="en-US" sz="3100" dirty="0"/>
            </a:br>
            <a:r>
              <a:rPr lang="en-US" sz="3100" dirty="0"/>
              <a:t>each participant within 1 to 2 business days.</a:t>
            </a:r>
            <a:endParaRPr lang="en-US" sz="3100" i="1" dirty="0"/>
          </a:p>
        </p:txBody>
      </p:sp>
    </p:spTree>
    <p:extLst>
      <p:ext uri="{BB962C8B-B14F-4D97-AF65-F5344CB8AC3E}">
        <p14:creationId xmlns:p14="http://schemas.microsoft.com/office/powerpoint/2010/main" val="2757432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1215347"/>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96622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310391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29309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920002"/>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4263658"/>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3089439"/>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program. </a:t>
            </a: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attendees 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extLst>
              <a:ext uri="{28A0092B-C50C-407E-A947-70E740481C1C}">
                <a14:useLocalDpi xmlns:a14="http://schemas.microsoft.com/office/drawing/2010/main" val="0"/>
              </a:ext>
            </a:extLst>
          </a:blip>
          <a:srcRect t="5667" b="5667"/>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0C47D-64AC-840E-D34D-51653E09059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1C72674-D87B-65F9-6E08-52DEAEC4C6B4}"/>
              </a:ext>
            </a:extLst>
          </p:cNvPr>
          <p:cNvSpPr>
            <a:spLocks noGrp="1" noChangeArrowheads="1"/>
          </p:cNvSpPr>
          <p:nvPr>
            <p:ph type="title"/>
          </p:nvPr>
        </p:nvSpPr>
        <p:spPr>
          <a:xfrm>
            <a:off x="-26623" y="139143"/>
            <a:ext cx="12192000" cy="1143000"/>
          </a:xfrm>
        </p:spPr>
        <p:txBody>
          <a:bodyPr wrap="square" anchor="ctr">
            <a:noAutofit/>
          </a:bodyPr>
          <a:lstStyle/>
          <a:p>
            <a:r>
              <a:rPr lang="en-US" sz="3600" dirty="0"/>
              <a:t>Second Opinion: Investigators Provide Perspectives on the Current and Future Management of Prostate Cancer</a:t>
            </a:r>
          </a:p>
        </p:txBody>
      </p:sp>
      <p:sp>
        <p:nvSpPr>
          <p:cNvPr id="12" name="Text Box 3">
            <a:extLst>
              <a:ext uri="{FF2B5EF4-FFF2-40B4-BE49-F238E27FC236}">
                <a16:creationId xmlns:a16="http://schemas.microsoft.com/office/drawing/2014/main" id="{8B0E4B74-7ACB-EC39-7EBB-7A4209BDEF9C}"/>
              </a:ext>
            </a:extLst>
          </p:cNvPr>
          <p:cNvSpPr txBox="1">
            <a:spLocks noChangeArrowheads="1"/>
          </p:cNvSpPr>
          <p:nvPr/>
        </p:nvSpPr>
        <p:spPr bwMode="auto">
          <a:xfrm>
            <a:off x="0" y="5773831"/>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p:txBody>
      </p:sp>
      <p:sp>
        <p:nvSpPr>
          <p:cNvPr id="13" name="Text Box 7">
            <a:extLst>
              <a:ext uri="{FF2B5EF4-FFF2-40B4-BE49-F238E27FC236}">
                <a16:creationId xmlns:a16="http://schemas.microsoft.com/office/drawing/2014/main" id="{CF2A34B7-115B-3B3B-92D3-BC98158FC765}"/>
              </a:ext>
            </a:extLst>
          </p:cNvPr>
          <p:cNvSpPr txBox="1">
            <a:spLocks noChangeArrowheads="1"/>
          </p:cNvSpPr>
          <p:nvPr/>
        </p:nvSpPr>
        <p:spPr bwMode="auto">
          <a:xfrm>
            <a:off x="4652364" y="335595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786A0AC-2F2E-331E-464C-BB4D93CAE997}"/>
              </a:ext>
            </a:extLst>
          </p:cNvPr>
          <p:cNvSpPr txBox="1">
            <a:spLocks noChangeArrowheads="1"/>
          </p:cNvSpPr>
          <p:nvPr/>
        </p:nvSpPr>
        <p:spPr bwMode="auto">
          <a:xfrm>
            <a:off x="0" y="2267385"/>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17,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5:30 PM – 7:30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1FD380D-562F-B9F4-E983-0CFD8E5C33D0}"/>
              </a:ext>
            </a:extLst>
          </p:cNvPr>
          <p:cNvSpPr txBox="1">
            <a:spLocks noChangeArrowheads="1"/>
          </p:cNvSpPr>
          <p:nvPr/>
        </p:nvSpPr>
        <p:spPr bwMode="auto">
          <a:xfrm>
            <a:off x="0" y="132603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 Satellite Symposium Series Held in Conjunction with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the 2026 American Urological Association Annual Meeting (AUA2026)</a:t>
            </a:r>
          </a:p>
        </p:txBody>
      </p:sp>
      <p:sp>
        <p:nvSpPr>
          <p:cNvPr id="9" name="Text Box 6">
            <a:extLst>
              <a:ext uri="{FF2B5EF4-FFF2-40B4-BE49-F238E27FC236}">
                <a16:creationId xmlns:a16="http://schemas.microsoft.com/office/drawing/2014/main" id="{F83A6760-4743-A974-B955-589FDA82F4AC}"/>
              </a:ext>
            </a:extLst>
          </p:cNvPr>
          <p:cNvSpPr txBox="1">
            <a:spLocks noChangeArrowheads="1"/>
          </p:cNvSpPr>
          <p:nvPr/>
        </p:nvSpPr>
        <p:spPr bwMode="auto">
          <a:xfrm>
            <a:off x="157372" y="396184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Neeraj Agarwal, MD,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P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Petrylak</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Fred Saad, CQ,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Neal D Shore, MD</a:t>
            </a:r>
          </a:p>
        </p:txBody>
      </p:sp>
    </p:spTree>
    <p:custDataLst>
      <p:tags r:id="rId1"/>
    </p:custDataLst>
    <p:extLst>
      <p:ext uri="{BB962C8B-B14F-4D97-AF65-F5344CB8AC3E}">
        <p14:creationId xmlns:p14="http://schemas.microsoft.com/office/powerpoint/2010/main" val="3506416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FFFE5-7A74-EBE7-F5FD-55F7F2ED84AB}"/>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1D40905-2979-A2AD-7652-38A4B008F88A}"/>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Second Opinion: Optimal Management </a:t>
            </a:r>
            <a:br>
              <a:rPr lang="en-US" sz="3600" dirty="0"/>
            </a:br>
            <a:r>
              <a:rPr lang="en-US" sz="3600" dirty="0"/>
              <a:t>of Localized Renal Cell Carcinoma</a:t>
            </a:r>
          </a:p>
        </p:txBody>
      </p:sp>
      <p:sp>
        <p:nvSpPr>
          <p:cNvPr id="12" name="Text Box 3">
            <a:extLst>
              <a:ext uri="{FF2B5EF4-FFF2-40B4-BE49-F238E27FC236}">
                <a16:creationId xmlns:a16="http://schemas.microsoft.com/office/drawing/2014/main" id="{39D7436D-B7CE-FEFD-2289-3268FF878F4A}"/>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Thomas E Hutson, DO, PharmD, PhD</a:t>
            </a:r>
          </a:p>
        </p:txBody>
      </p:sp>
      <p:sp>
        <p:nvSpPr>
          <p:cNvPr id="13" name="Text Box 7">
            <a:extLst>
              <a:ext uri="{FF2B5EF4-FFF2-40B4-BE49-F238E27FC236}">
                <a16:creationId xmlns:a16="http://schemas.microsoft.com/office/drawing/2014/main" id="{0F03FB34-9232-873F-3594-75A3029144A4}"/>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08DB041-04F4-7CAB-3A37-C1927DC76413}"/>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17,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8:00 AM – 9:30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C1D7DBB2-1DA2-E1A0-FE6F-087E0200681E}"/>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2-Part CME Satellite Symposium Series Held in Conjunction with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the 2026 American Urological Association Annual Meeting (AUA2026)</a:t>
            </a:r>
          </a:p>
        </p:txBody>
      </p:sp>
      <p:sp>
        <p:nvSpPr>
          <p:cNvPr id="9" name="Text Box 6">
            <a:extLst>
              <a:ext uri="{FF2B5EF4-FFF2-40B4-BE49-F238E27FC236}">
                <a16:creationId xmlns:a16="http://schemas.microsoft.com/office/drawing/2014/main" id="{D6FCC59D-7BB5-0743-EB10-626CCE529957}"/>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0" hangingPunct="0">
              <a:lnSpc>
                <a:spcPts val="3240"/>
              </a:lnSpc>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Eric A Singer, MD, MA, MS, FACS,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Ulka Vaishampayan,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657460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61872"/>
          </a:xfrm>
        </p:spPr>
        <p:txBody>
          <a:bodyPr/>
          <a:lstStyle/>
          <a:p>
            <a:r>
              <a:rPr lang="en-US" dirty="0"/>
              <a:t>Second Opinion</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748369" y="1213098"/>
            <a:ext cx="4214057"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Andrew J Armstrong, MD,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ScM</a:t>
            </a: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Professor of Medicine, Urology, Pharmacology and Cancer Biology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Director of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Duke Cancer Institute Center for Prostate and Urologic Cancers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Division of Medical 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Departments of Medicine and Urology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Duke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Durham, North Carolina</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961" y="1196803"/>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21875" y="3047636"/>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Sandy Srinivas,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Professor of 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Clinical Research Leader, GU 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Stanford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Stanford, California</a:t>
            </a: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00236" y="3047636"/>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752600" y="4315322"/>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Rana R McKay, MD, FASCO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Professor of Medicine, Urology, and Radiation Medicine and Applied Sciences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Associate Director, Clinical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Co-Lead, Genitourinary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n-ea"/>
                <a:cs typeface="+mn-cs"/>
              </a:rPr>
              <a:t>Moores</a:t>
            </a:r>
            <a:r>
              <a:rPr kumimoji="0" lang="en-US" sz="1600" b="0" i="0" u="none" strike="noStrike" kern="1200" cap="none" spc="0" normalizeH="0" baseline="0" noProof="0" dirty="0">
                <a:ln>
                  <a:noFill/>
                </a:ln>
                <a:solidFill>
                  <a:srgbClr val="000000"/>
                </a:solidFill>
                <a:effectLst/>
                <a:uLnTx/>
                <a:uFillTx/>
                <a:latin typeface="Calibri"/>
                <a:ea typeface="+mn-ea"/>
                <a:cs typeface="+mn-cs"/>
              </a:rPr>
              <a:t>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University of California San Diego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San Diego, California</a:t>
            </a:r>
          </a:p>
        </p:txBody>
      </p:sp>
      <p:pic>
        <p:nvPicPr>
          <p:cNvPr id="8" name="Picture 7">
            <a:extLst>
              <a:ext uri="{FF2B5EF4-FFF2-40B4-BE49-F238E27FC236}">
                <a16:creationId xmlns:a16="http://schemas.microsoft.com/office/drawing/2014/main" id="{159E2326-274A-73FC-BF0C-F6E3A0EE2947}"/>
              </a:ext>
            </a:extLst>
          </p:cNvPr>
          <p:cNvPicPr>
            <a:picLocks noChangeAspect="1"/>
          </p:cNvPicPr>
          <p:nvPr/>
        </p:nvPicPr>
        <p:blipFill>
          <a:blip r:embed="rId5"/>
          <a:srcRect/>
          <a:stretch/>
        </p:blipFill>
        <p:spPr>
          <a:xfrm>
            <a:off x="430961" y="4315322"/>
            <a:ext cx="1261872" cy="1261872"/>
          </a:xfrm>
          <a:prstGeom prst="rect">
            <a:avLst/>
          </a:prstGeom>
        </p:spPr>
      </p:pic>
      <p:sp>
        <p:nvSpPr>
          <p:cNvPr id="12" name="Text Box 9">
            <a:extLst>
              <a:ext uri="{FF2B5EF4-FFF2-40B4-BE49-F238E27FC236}">
                <a16:creationId xmlns:a16="http://schemas.microsoft.com/office/drawing/2014/main" id="{441728CD-2D3F-D688-1E25-AC52D3DB3776}"/>
              </a:ext>
            </a:extLst>
          </p:cNvPr>
          <p:cNvSpPr txBox="1">
            <a:spLocks noChangeArrowheads="1"/>
          </p:cNvSpPr>
          <p:nvPr/>
        </p:nvSpPr>
        <p:spPr bwMode="auto">
          <a:xfrm>
            <a:off x="7681642" y="5106160"/>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Miami, Florida</a:t>
            </a:r>
          </a:p>
        </p:txBody>
      </p:sp>
      <p:pic>
        <p:nvPicPr>
          <p:cNvPr id="13" name="Picture 12">
            <a:extLst>
              <a:ext uri="{FF2B5EF4-FFF2-40B4-BE49-F238E27FC236}">
                <a16:creationId xmlns:a16="http://schemas.microsoft.com/office/drawing/2014/main" id="{9115F577-BE88-BF84-D927-870CA3C8F09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60003" y="5106160"/>
            <a:ext cx="1261872" cy="1261872"/>
          </a:xfrm>
          <a:prstGeom prst="rect">
            <a:avLst/>
          </a:prstGeom>
        </p:spPr>
      </p:pic>
      <p:sp>
        <p:nvSpPr>
          <p:cNvPr id="4" name="Text Box 9">
            <a:extLst>
              <a:ext uri="{FF2B5EF4-FFF2-40B4-BE49-F238E27FC236}">
                <a16:creationId xmlns:a16="http://schemas.microsoft.com/office/drawing/2014/main" id="{0386F76C-187F-8DE4-F01F-E4ABB0F2CB2D}"/>
              </a:ext>
            </a:extLst>
          </p:cNvPr>
          <p:cNvSpPr txBox="1">
            <a:spLocks noChangeArrowheads="1"/>
          </p:cNvSpPr>
          <p:nvPr/>
        </p:nvSpPr>
        <p:spPr bwMode="auto">
          <a:xfrm>
            <a:off x="7621875" y="1086632"/>
            <a:ext cx="421405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Robert J Motzer,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Attending Physician, Department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Jack and Dorothy Byrne Chair in Clinical 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Memorial Sloan Kettering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New York, New York</a:t>
            </a:r>
          </a:p>
        </p:txBody>
      </p:sp>
      <p:pic>
        <p:nvPicPr>
          <p:cNvPr id="6" name="Picture 5">
            <a:extLst>
              <a:ext uri="{FF2B5EF4-FFF2-40B4-BE49-F238E27FC236}">
                <a16:creationId xmlns:a16="http://schemas.microsoft.com/office/drawing/2014/main" id="{B44FC008-91BA-26B9-60A2-6D59A9A71EE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00236" y="1086632"/>
            <a:ext cx="1261872" cy="1261872"/>
          </a:xfrm>
          <a:prstGeom prst="rect">
            <a:avLst/>
          </a:prstGeom>
        </p:spPr>
      </p:pic>
    </p:spTree>
    <p:custDataLst>
      <p:tags r:id="rId1"/>
    </p:custDataLst>
    <p:extLst>
      <p:ext uri="{BB962C8B-B14F-4D97-AF65-F5344CB8AC3E}">
        <p14:creationId xmlns:p14="http://schemas.microsoft.com/office/powerpoint/2010/main" val="432218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5616-704B-A139-A791-08E7B581F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FC1AB-5F92-5346-EE9B-27A647A110D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FA44683-7CBE-DAD2-6FBD-75BA452AB39B}"/>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Indications for Adjuvant Immune Checkpoint Inhibitor Therapy in the Management of Renal Cell Carcinoma (RCC) — Dr Singer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Potential Role of Hypoxia-Inducible Factor-2 Alpha (HIF-2</a:t>
            </a:r>
            <a:r>
              <a:rPr lang="el-GR" sz="2500" dirty="0">
                <a:solidFill>
                  <a:schemeClr val="tx1"/>
                </a:solidFill>
              </a:rPr>
              <a:t>α) </a:t>
            </a:r>
            <a:r>
              <a:rPr lang="en-US" sz="2500" dirty="0">
                <a:solidFill>
                  <a:schemeClr val="tx1"/>
                </a:solidFill>
              </a:rPr>
              <a:t>Inhibitors as a Component of Adjuvant Treatment — Dr Hutson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Tolerability of Current and Emerging Adjuvant Approaches for RCC — Dr Vaishampayan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174998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C9569-365F-AFDD-4AF5-3700BD4CB7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5BE4416-565F-072D-D7A8-675CDD153239}"/>
              </a:ext>
            </a:extLst>
          </p:cNvPr>
          <p:cNvSpPr/>
          <p:nvPr/>
        </p:nvSpPr>
        <p:spPr bwMode="auto">
          <a:xfrm>
            <a:off x="740128" y="1370013"/>
            <a:ext cx="10828480" cy="90685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4341CF2-9E1C-FDD5-A698-8D8B3002CCFF}"/>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785F8EE5-A2E3-57E8-F393-1F10D0FE474F}"/>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chemeClr val="bg1"/>
                </a:solidFill>
              </a:rPr>
              <a:t>Module 1: Current Indications for Adjuvant Immune Checkpoint Inhibitor Therapy in the Management of Renal Cell Carcinoma (RCC) — Dr Singer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Potential Role of Hypoxia-Inducible Factor-2 Alpha (HIF-2</a:t>
            </a:r>
            <a:r>
              <a:rPr lang="el-GR" sz="2500" dirty="0">
                <a:solidFill>
                  <a:schemeClr val="tx1"/>
                </a:solidFill>
              </a:rPr>
              <a:t>α) </a:t>
            </a:r>
            <a:r>
              <a:rPr lang="en-US" sz="2500" dirty="0">
                <a:solidFill>
                  <a:schemeClr val="tx1"/>
                </a:solidFill>
              </a:rPr>
              <a:t>Inhibitors as a Component of Adjuvant Treatment — Dr Hutson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Tolerability of Current and Emerging Adjuvant Approaches for RCC — Dr Vaishampayan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333212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873022" y="1153839"/>
            <a:ext cx="4871049" cy="1531803"/>
          </a:xfrm>
          <a:prstGeom prst="rect">
            <a:avLst/>
          </a:prstGeom>
          <a:noFill/>
          <a:ln w="9525">
            <a:noFill/>
            <a:miter lim="800000"/>
            <a:headEnd/>
            <a:tailEnd/>
          </a:ln>
        </p:spPr>
        <p:txBody>
          <a:bodyPr lIns="91440" tIns="0" rIns="0" bIns="0">
            <a:prstTxWarp prst="textNoShape">
              <a:avLst/>
            </a:prstTxWarp>
          </a:bodyPr>
          <a:lstStyle/>
          <a:p>
            <a:pPr>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 A Singer, MD, MA, MS, FACS, FASCO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Dave Longaberger Endowed Chair in Urology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Urology and Bioethics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Division of Urologic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Urologic Oncology Fellowship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Ohio State University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Columbus, Ohio</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384" y="1153839"/>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8209727" y="1153839"/>
            <a:ext cx="3574905"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t>Thomas E Hutson, DO, PharmD, PhD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Medical Oncology — Clinical Research Drug Development</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Texas Oncology</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GU Executive and Bridge Committees</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Sarah Cannon Research Institute (SCRI)</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Abilene, Texas</a:t>
            </a: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88088" y="1153839"/>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873022" y="4271470"/>
            <a:ext cx="5591129"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Ulka Vaishampayan,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Beverly Mitchell Research Professor of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Co-Leader of Translational Clinical Research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Michigan/Rogel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Ann Arbor, Michigan</a:t>
            </a:r>
          </a:p>
        </p:txBody>
      </p:sp>
      <p:pic>
        <p:nvPicPr>
          <p:cNvPr id="8" name="Picture 7">
            <a:extLst>
              <a:ext uri="{FF2B5EF4-FFF2-40B4-BE49-F238E27FC236}">
                <a16:creationId xmlns:a16="http://schemas.microsoft.com/office/drawing/2014/main" id="{159E2326-274A-73FC-BF0C-F6E3A0EE29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384" y="4271470"/>
            <a:ext cx="1261872" cy="1261872"/>
          </a:xfrm>
          <a:prstGeom prst="rect">
            <a:avLst/>
          </a:prstGeom>
        </p:spPr>
      </p:pic>
    </p:spTree>
    <p:custDataLst>
      <p:tags r:id="rId1"/>
    </p:custDataLst>
    <p:extLst>
      <p:ext uri="{BB962C8B-B14F-4D97-AF65-F5344CB8AC3E}">
        <p14:creationId xmlns:p14="http://schemas.microsoft.com/office/powerpoint/2010/main" val="859883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83" y="2140300"/>
            <a:ext cx="11877261" cy="952214"/>
          </a:xfrm>
        </p:spPr>
        <p:txBody>
          <a:bodyPr>
            <a:noAutofit/>
          </a:bodyPr>
          <a:lstStyle/>
          <a:p>
            <a:r>
              <a:rPr lang="en-US" sz="3200" b="1" dirty="0">
                <a:latin typeface="Times New Roman" panose="02020603050405020304" pitchFamily="18" charset="0"/>
                <a:cs typeface="Times New Roman" panose="02020603050405020304" pitchFamily="18" charset="0"/>
              </a:rPr>
              <a:t>Indications for Adjuvant Immune Checkpoint Inhibitor Therapy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in Renal Cell Carcinoma</a:t>
            </a:r>
          </a:p>
        </p:txBody>
      </p:sp>
      <p:sp>
        <p:nvSpPr>
          <p:cNvPr id="3" name="Subtitle 2"/>
          <p:cNvSpPr>
            <a:spLocks noGrp="1"/>
          </p:cNvSpPr>
          <p:nvPr>
            <p:ph type="subTitle" idx="1"/>
          </p:nvPr>
        </p:nvSpPr>
        <p:spPr>
          <a:xfrm>
            <a:off x="1524000" y="3856383"/>
            <a:ext cx="9144000" cy="2604052"/>
          </a:xfrm>
        </p:spPr>
        <p:txBody>
          <a:bodyPr>
            <a:normAutofit fontScale="25000" lnSpcReduction="20000"/>
          </a:bodyPr>
          <a:lstStyle/>
          <a:p>
            <a:r>
              <a:rPr lang="en-US" sz="11200" dirty="0">
                <a:latin typeface="Times New Roman" panose="02020603050405020304" pitchFamily="18" charset="0"/>
                <a:cs typeface="Times New Roman" panose="02020603050405020304" pitchFamily="18" charset="0"/>
              </a:rPr>
              <a:t>Eric A. Singer, MD, MA, MS, FACS, FASCO</a:t>
            </a:r>
          </a:p>
          <a:p>
            <a:r>
              <a:rPr lang="en-US" sz="11200" dirty="0">
                <a:latin typeface="Times New Roman" panose="02020603050405020304" pitchFamily="18" charset="0"/>
                <a:cs typeface="Times New Roman" panose="02020603050405020304" pitchFamily="18" charset="0"/>
              </a:rPr>
              <a:t>The Dave Longaberger Endowed Chair in Urology</a:t>
            </a:r>
          </a:p>
          <a:p>
            <a:r>
              <a:rPr lang="en-US" sz="11200" dirty="0">
                <a:latin typeface="Times New Roman" panose="02020603050405020304" pitchFamily="18" charset="0"/>
                <a:cs typeface="Times New Roman" panose="02020603050405020304" pitchFamily="18" charset="0"/>
              </a:rPr>
              <a:t>Professor of Urology and Bioethics</a:t>
            </a:r>
          </a:p>
          <a:p>
            <a:r>
              <a:rPr lang="en-US" sz="11200" dirty="0">
                <a:latin typeface="Times New Roman" panose="02020603050405020304" pitchFamily="18" charset="0"/>
                <a:cs typeface="Times New Roman" panose="02020603050405020304" pitchFamily="18" charset="0"/>
              </a:rPr>
              <a:t>Chief, Division of Urologic Oncology</a:t>
            </a:r>
          </a:p>
          <a:p>
            <a:r>
              <a:rPr lang="en-US" sz="11200" dirty="0">
                <a:latin typeface="Times New Roman" panose="02020603050405020304" pitchFamily="18" charset="0"/>
                <a:cs typeface="Times New Roman" panose="02020603050405020304" pitchFamily="18" charset="0"/>
              </a:rPr>
              <a:t>Director, Urologic Oncology Fellowship</a:t>
            </a:r>
          </a:p>
          <a:p>
            <a:r>
              <a:rPr lang="en-US" sz="11200" dirty="0">
                <a:latin typeface="Times New Roman" panose="02020603050405020304" pitchFamily="18" charset="0"/>
                <a:cs typeface="Times New Roman" panose="02020603050405020304" pitchFamily="18" charset="0"/>
              </a:rPr>
              <a:t>The Ohio State University Comprehensive Cancer Center</a:t>
            </a:r>
          </a:p>
          <a:p>
            <a:endParaRPr lang="en-US"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7CE7690-135A-6717-F360-0DE1FADF9DAB}"/>
              </a:ext>
            </a:extLst>
          </p:cNvPr>
          <p:cNvPicPr>
            <a:picLocks noChangeAspect="1"/>
          </p:cNvPicPr>
          <p:nvPr/>
        </p:nvPicPr>
        <p:blipFill>
          <a:blip r:embed="rId2"/>
          <a:stretch>
            <a:fillRect/>
          </a:stretch>
        </p:blipFill>
        <p:spPr>
          <a:xfrm>
            <a:off x="86955" y="213207"/>
            <a:ext cx="3533713" cy="1371600"/>
          </a:xfrm>
          <a:prstGeom prst="rect">
            <a:avLst/>
          </a:prstGeom>
        </p:spPr>
      </p:pic>
      <p:pic>
        <p:nvPicPr>
          <p:cNvPr id="6" name="Picture 5">
            <a:extLst>
              <a:ext uri="{FF2B5EF4-FFF2-40B4-BE49-F238E27FC236}">
                <a16:creationId xmlns:a16="http://schemas.microsoft.com/office/drawing/2014/main" id="{3D46A889-FC82-F280-0756-098E707FD7D3}"/>
              </a:ext>
            </a:extLst>
          </p:cNvPr>
          <p:cNvPicPr>
            <a:picLocks noChangeAspect="1"/>
          </p:cNvPicPr>
          <p:nvPr/>
        </p:nvPicPr>
        <p:blipFill>
          <a:blip r:embed="rId3"/>
          <a:stretch>
            <a:fillRect/>
          </a:stretch>
        </p:blipFill>
        <p:spPr>
          <a:xfrm>
            <a:off x="10279936" y="213207"/>
            <a:ext cx="1876933" cy="1371600"/>
          </a:xfrm>
          <a:prstGeom prst="rect">
            <a:avLst/>
          </a:prstGeom>
        </p:spPr>
      </p:pic>
    </p:spTree>
    <p:extLst>
      <p:ext uri="{BB962C8B-B14F-4D97-AF65-F5344CB8AC3E}">
        <p14:creationId xmlns:p14="http://schemas.microsoft.com/office/powerpoint/2010/main" val="4013054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xfrm>
            <a:off x="304123" y="627380"/>
            <a:ext cx="11582400" cy="881698"/>
          </a:xfrm>
        </p:spPr>
        <p:txBody>
          <a:bodyPr>
            <a:normAutofit/>
          </a:bodyPr>
          <a:lstStyle/>
          <a:p>
            <a:pPr algn="ctr"/>
            <a:r>
              <a:rPr lang="en-US" b="1" dirty="0">
                <a:solidFill>
                  <a:srgbClr val="000000"/>
                </a:solidFill>
                <a:latin typeface="Times New Roman"/>
                <a:ea typeface="ＭＳ Ｐゴシック" pitchFamily="28" charset="-128"/>
                <a:cs typeface="Times New Roman"/>
              </a:rPr>
              <a:t>Learning Objectives</a:t>
            </a:r>
          </a:p>
        </p:txBody>
      </p:sp>
      <p:sp>
        <p:nvSpPr>
          <p:cNvPr id="4" name="Content Placeholder 3"/>
          <p:cNvSpPr>
            <a:spLocks noGrp="1"/>
          </p:cNvSpPr>
          <p:nvPr>
            <p:ph idx="1"/>
          </p:nvPr>
        </p:nvSpPr>
        <p:spPr>
          <a:xfrm>
            <a:off x="616369" y="1820863"/>
            <a:ext cx="10972800" cy="4851400"/>
          </a:xfrm>
        </p:spPr>
        <p:txBody>
          <a:bodyPr/>
          <a:lstStyle/>
          <a:p>
            <a:pPr eaLnBrk="1" hangingPunct="1"/>
            <a:r>
              <a:rPr lang="en-US" sz="3200" dirty="0">
                <a:solidFill>
                  <a:srgbClr val="000000"/>
                </a:solidFill>
                <a:latin typeface="Times New Roman"/>
                <a:ea typeface="ＭＳ Ｐゴシック" charset="0"/>
                <a:cs typeface="Times New Roman"/>
              </a:rPr>
              <a:t>Review available RCC risk stratification schema</a:t>
            </a:r>
          </a:p>
          <a:p>
            <a:pPr eaLnBrk="1" hangingPunct="1"/>
            <a:endParaRPr lang="en-US" sz="3200" dirty="0">
              <a:solidFill>
                <a:srgbClr val="000000"/>
              </a:solidFill>
              <a:latin typeface="Times New Roman"/>
              <a:ea typeface="ＭＳ Ｐゴシック" charset="0"/>
              <a:cs typeface="Times New Roman"/>
            </a:endParaRPr>
          </a:p>
          <a:p>
            <a:pPr eaLnBrk="1" hangingPunct="1"/>
            <a:r>
              <a:rPr lang="en-US" sz="3200" dirty="0">
                <a:solidFill>
                  <a:srgbClr val="000000"/>
                </a:solidFill>
                <a:latin typeface="Times New Roman"/>
                <a:ea typeface="ＭＳ Ｐゴシック" charset="0"/>
                <a:cs typeface="Times New Roman"/>
              </a:rPr>
              <a:t>Discuss current indications for adjuvant immunotherapy</a:t>
            </a:r>
          </a:p>
          <a:p>
            <a:pPr eaLnBrk="1" hangingPunct="1"/>
            <a:endParaRPr lang="en-US" sz="3200" dirty="0">
              <a:solidFill>
                <a:srgbClr val="000000"/>
              </a:solidFill>
              <a:latin typeface="Times New Roman"/>
              <a:ea typeface="ＭＳ Ｐゴシック" charset="0"/>
              <a:cs typeface="Times New Roman"/>
            </a:endParaRPr>
          </a:p>
          <a:p>
            <a:pPr eaLnBrk="1" hangingPunct="1"/>
            <a:r>
              <a:rPr lang="en-US" sz="3200" dirty="0">
                <a:solidFill>
                  <a:srgbClr val="000000"/>
                </a:solidFill>
                <a:latin typeface="Times New Roman"/>
                <a:ea typeface="ＭＳ Ｐゴシック" charset="0"/>
                <a:cs typeface="Times New Roman"/>
              </a:rPr>
              <a:t>Consider future directions</a:t>
            </a:r>
          </a:p>
          <a:p>
            <a:pPr eaLnBrk="1" hangingPunct="1"/>
            <a:endParaRPr lang="en-US" sz="3200" dirty="0">
              <a:solidFill>
                <a:srgbClr val="000000"/>
              </a:solidFill>
              <a:latin typeface="Times New Roman"/>
              <a:ea typeface="ＭＳ Ｐゴシック" charset="0"/>
              <a:cs typeface="Times New Roman"/>
            </a:endParaRPr>
          </a:p>
          <a:p>
            <a:pPr eaLnBrk="1" hangingPunct="1"/>
            <a:endParaRPr lang="en-US" sz="3200" dirty="0">
              <a:solidFill>
                <a:srgbClr val="000000"/>
              </a:solidFill>
              <a:latin typeface="Times New Roman"/>
              <a:ea typeface="ＭＳ Ｐゴシック" charset="0"/>
              <a:cs typeface="Times New Roman"/>
            </a:endParaRPr>
          </a:p>
          <a:p>
            <a:pPr eaLnBrk="1" hangingPunct="1"/>
            <a:endParaRPr lang="en-US" sz="2800" dirty="0">
              <a:solidFill>
                <a:srgbClr val="000000"/>
              </a:solidFill>
              <a:latin typeface="Times New Roman"/>
              <a:ea typeface="ＭＳ Ｐゴシック" charset="0"/>
              <a:cs typeface="Times New Roman"/>
            </a:endParaRPr>
          </a:p>
        </p:txBody>
      </p:sp>
      <p:pic>
        <p:nvPicPr>
          <p:cNvPr id="2" name="Picture 1">
            <a:extLst>
              <a:ext uri="{FF2B5EF4-FFF2-40B4-BE49-F238E27FC236}">
                <a16:creationId xmlns:a16="http://schemas.microsoft.com/office/drawing/2014/main" id="{614DBFF4-E1DE-7BE4-4DA5-0C9EE258712F}"/>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F15ABB04-D739-E38F-08D7-1E15313E9E99}"/>
              </a:ext>
            </a:extLst>
          </p:cNvPr>
          <p:cNvPicPr>
            <a:picLocks noChangeAspect="1"/>
          </p:cNvPicPr>
          <p:nvPr/>
        </p:nvPicPr>
        <p:blipFill>
          <a:blip r:embed="rId4"/>
          <a:stretch>
            <a:fillRect/>
          </a:stretch>
        </p:blipFill>
        <p:spPr>
          <a:xfrm>
            <a:off x="10689226" y="357824"/>
            <a:ext cx="875901" cy="640080"/>
          </a:xfrm>
          <a:prstGeom prst="rect">
            <a:avLst/>
          </a:prstGeom>
        </p:spPr>
      </p:pic>
    </p:spTree>
    <p:extLst>
      <p:ext uri="{BB962C8B-B14F-4D97-AF65-F5344CB8AC3E}">
        <p14:creationId xmlns:p14="http://schemas.microsoft.com/office/powerpoint/2010/main" val="43534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2125E-791C-09E5-34BB-7A904A24E224}"/>
            </a:ext>
          </a:extLst>
        </p:cNvPr>
        <p:cNvGrpSpPr/>
        <p:nvPr/>
      </p:nvGrpSpPr>
      <p:grpSpPr>
        <a:xfrm>
          <a:off x="0" y="0"/>
          <a:ext cx="0" cy="0"/>
          <a:chOff x="0" y="0"/>
          <a:chExt cx="0" cy="0"/>
        </a:xfrm>
      </p:grpSpPr>
      <p:sp>
        <p:nvSpPr>
          <p:cNvPr id="25602" name="Rectangle 1026">
            <a:extLst>
              <a:ext uri="{FF2B5EF4-FFF2-40B4-BE49-F238E27FC236}">
                <a16:creationId xmlns:a16="http://schemas.microsoft.com/office/drawing/2014/main" id="{0B1A7E08-BACB-4175-C7DD-32C1AC8C8EAA}"/>
              </a:ext>
            </a:extLst>
          </p:cNvPr>
          <p:cNvSpPr>
            <a:spLocks noGrp="1" noChangeArrowheads="1"/>
          </p:cNvSpPr>
          <p:nvPr>
            <p:ph type="title"/>
          </p:nvPr>
        </p:nvSpPr>
        <p:spPr>
          <a:xfrm>
            <a:off x="304123" y="627380"/>
            <a:ext cx="11582400" cy="881698"/>
          </a:xfrm>
        </p:spPr>
        <p:txBody>
          <a:bodyPr>
            <a:normAutofit/>
          </a:bodyPr>
          <a:lstStyle/>
          <a:p>
            <a:pPr algn="ctr"/>
            <a:r>
              <a:rPr lang="en-US" b="1" dirty="0">
                <a:solidFill>
                  <a:srgbClr val="000000"/>
                </a:solidFill>
                <a:latin typeface="Times New Roman"/>
                <a:ea typeface="ＭＳ Ｐゴシック" pitchFamily="28" charset="-128"/>
                <a:cs typeface="Times New Roman"/>
              </a:rPr>
              <a:t>Scope</a:t>
            </a:r>
          </a:p>
        </p:txBody>
      </p:sp>
      <p:sp>
        <p:nvSpPr>
          <p:cNvPr id="4" name="Content Placeholder 3">
            <a:extLst>
              <a:ext uri="{FF2B5EF4-FFF2-40B4-BE49-F238E27FC236}">
                <a16:creationId xmlns:a16="http://schemas.microsoft.com/office/drawing/2014/main" id="{F07E1C3F-A0E0-F116-6A2E-EA5A59897CCC}"/>
              </a:ext>
            </a:extLst>
          </p:cNvPr>
          <p:cNvSpPr>
            <a:spLocks noGrp="1"/>
          </p:cNvSpPr>
          <p:nvPr>
            <p:ph idx="1"/>
          </p:nvPr>
        </p:nvSpPr>
        <p:spPr>
          <a:xfrm>
            <a:off x="616369" y="1820863"/>
            <a:ext cx="10972800" cy="4851400"/>
          </a:xfrm>
        </p:spPr>
        <p:txBody>
          <a:bodyPr>
            <a:normAutofit/>
          </a:bodyPr>
          <a:lstStyle/>
          <a:p>
            <a:r>
              <a:rPr lang="en-US" sz="3200" dirty="0">
                <a:solidFill>
                  <a:srgbClr val="000000"/>
                </a:solidFill>
                <a:latin typeface="Times New Roman"/>
                <a:ea typeface="ＭＳ Ｐゴシック" charset="0"/>
                <a:cs typeface="Times New Roman"/>
              </a:rPr>
              <a:t>NOT metastatic disease</a:t>
            </a:r>
          </a:p>
          <a:p>
            <a:pPr eaLnBrk="1" hangingPunct="1"/>
            <a:endParaRPr lang="en-US" sz="3200" dirty="0">
              <a:solidFill>
                <a:srgbClr val="000000"/>
              </a:solidFill>
              <a:latin typeface="Times New Roman"/>
              <a:ea typeface="ＭＳ Ｐゴシック" charset="0"/>
              <a:cs typeface="Times New Roman"/>
            </a:endParaRPr>
          </a:p>
          <a:p>
            <a:pPr eaLnBrk="1" hangingPunct="1"/>
            <a:r>
              <a:rPr lang="en-US" sz="3200" dirty="0">
                <a:solidFill>
                  <a:srgbClr val="000000"/>
                </a:solidFill>
                <a:latin typeface="Times New Roman"/>
                <a:ea typeface="ＭＳ Ｐゴシック" charset="0"/>
                <a:cs typeface="Times New Roman"/>
              </a:rPr>
              <a:t>NOT focused on biomarkers</a:t>
            </a:r>
          </a:p>
          <a:p>
            <a:pPr eaLnBrk="1" hangingPunct="1"/>
            <a:endParaRPr lang="en-US" sz="3200" dirty="0">
              <a:solidFill>
                <a:srgbClr val="000000"/>
              </a:solidFill>
              <a:latin typeface="Times New Roman"/>
              <a:ea typeface="ＭＳ Ｐゴシック" charset="0"/>
              <a:cs typeface="Times New Roman"/>
            </a:endParaRPr>
          </a:p>
          <a:p>
            <a:pPr eaLnBrk="1" hangingPunct="1"/>
            <a:r>
              <a:rPr lang="en-US" sz="3200" dirty="0">
                <a:solidFill>
                  <a:srgbClr val="000000"/>
                </a:solidFill>
                <a:latin typeface="Times New Roman"/>
                <a:ea typeface="ＭＳ Ｐゴシック" charset="0"/>
                <a:cs typeface="Times New Roman"/>
              </a:rPr>
              <a:t>NOT focused on active surveillance</a:t>
            </a:r>
          </a:p>
          <a:p>
            <a:pPr eaLnBrk="1" hangingPunct="1"/>
            <a:endParaRPr lang="en-US" sz="3200" dirty="0">
              <a:solidFill>
                <a:srgbClr val="000000"/>
              </a:solidFill>
              <a:latin typeface="Times New Roman"/>
              <a:ea typeface="ＭＳ Ｐゴシック" charset="0"/>
              <a:cs typeface="Times New Roman"/>
            </a:endParaRPr>
          </a:p>
          <a:p>
            <a:pPr eaLnBrk="1" hangingPunct="1"/>
            <a:r>
              <a:rPr lang="en-US" sz="3200" dirty="0">
                <a:solidFill>
                  <a:srgbClr val="000000"/>
                </a:solidFill>
                <a:latin typeface="Times New Roman"/>
                <a:ea typeface="ＭＳ Ｐゴシック" charset="0"/>
                <a:cs typeface="Times New Roman"/>
              </a:rPr>
              <a:t>NOT able to cover every stratification system/update</a:t>
            </a:r>
          </a:p>
          <a:p>
            <a:pPr eaLnBrk="1" hangingPunct="1"/>
            <a:endParaRPr lang="en-US" sz="2800" dirty="0">
              <a:solidFill>
                <a:srgbClr val="000000"/>
              </a:solidFill>
              <a:latin typeface="Times New Roman"/>
              <a:ea typeface="ＭＳ Ｐゴシック" charset="0"/>
              <a:cs typeface="Times New Roman"/>
            </a:endParaRPr>
          </a:p>
        </p:txBody>
      </p:sp>
      <p:pic>
        <p:nvPicPr>
          <p:cNvPr id="2" name="Picture 1">
            <a:extLst>
              <a:ext uri="{FF2B5EF4-FFF2-40B4-BE49-F238E27FC236}">
                <a16:creationId xmlns:a16="http://schemas.microsoft.com/office/drawing/2014/main" id="{2BA79E99-6728-E39D-77A6-DE52A5F1EDD1}"/>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40E0A22A-4347-BCA5-0713-5392A9E4E45B}"/>
              </a:ext>
            </a:extLst>
          </p:cNvPr>
          <p:cNvPicPr>
            <a:picLocks noChangeAspect="1"/>
          </p:cNvPicPr>
          <p:nvPr/>
        </p:nvPicPr>
        <p:blipFill>
          <a:blip r:embed="rId4"/>
          <a:stretch>
            <a:fillRect/>
          </a:stretch>
        </p:blipFill>
        <p:spPr>
          <a:xfrm>
            <a:off x="10689226" y="357824"/>
            <a:ext cx="875901" cy="640080"/>
          </a:xfrm>
          <a:prstGeom prst="rect">
            <a:avLst/>
          </a:prstGeom>
        </p:spPr>
      </p:pic>
    </p:spTree>
    <p:extLst>
      <p:ext uri="{BB962C8B-B14F-4D97-AF65-F5344CB8AC3E}">
        <p14:creationId xmlns:p14="http://schemas.microsoft.com/office/powerpoint/2010/main" val="3599638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E5730-1697-B209-FB20-8E2E4A69468C}"/>
            </a:ext>
          </a:extLst>
        </p:cNvPr>
        <p:cNvGrpSpPr/>
        <p:nvPr/>
      </p:nvGrpSpPr>
      <p:grpSpPr>
        <a:xfrm>
          <a:off x="0" y="0"/>
          <a:ext cx="0" cy="0"/>
          <a:chOff x="0" y="0"/>
          <a:chExt cx="0" cy="0"/>
        </a:xfrm>
      </p:grpSpPr>
      <p:sp>
        <p:nvSpPr>
          <p:cNvPr id="25602" name="Rectangle 1026">
            <a:extLst>
              <a:ext uri="{FF2B5EF4-FFF2-40B4-BE49-F238E27FC236}">
                <a16:creationId xmlns:a16="http://schemas.microsoft.com/office/drawing/2014/main" id="{D812A6D7-EECC-DA6C-0DF3-02ADBEDCBDE8}"/>
              </a:ext>
            </a:extLst>
          </p:cNvPr>
          <p:cNvSpPr>
            <a:spLocks noGrp="1" noChangeArrowheads="1"/>
          </p:cNvSpPr>
          <p:nvPr>
            <p:ph type="title"/>
          </p:nvPr>
        </p:nvSpPr>
        <p:spPr>
          <a:xfrm>
            <a:off x="304123" y="627380"/>
            <a:ext cx="11582400" cy="881698"/>
          </a:xfrm>
        </p:spPr>
        <p:txBody>
          <a:bodyPr>
            <a:normAutofit/>
          </a:bodyPr>
          <a:lstStyle/>
          <a:p>
            <a:pPr algn="ctr"/>
            <a:r>
              <a:rPr lang="en-US" sz="4000" b="1" dirty="0">
                <a:solidFill>
                  <a:srgbClr val="000000"/>
                </a:solidFill>
                <a:latin typeface="Times New Roman"/>
                <a:ea typeface="ＭＳ Ｐゴシック" pitchFamily="28" charset="-128"/>
                <a:cs typeface="Times New Roman"/>
              </a:rPr>
              <a:t>Why is Risk Stratification Needed?</a:t>
            </a:r>
          </a:p>
        </p:txBody>
      </p:sp>
      <p:pic>
        <p:nvPicPr>
          <p:cNvPr id="2" name="Picture 1">
            <a:extLst>
              <a:ext uri="{FF2B5EF4-FFF2-40B4-BE49-F238E27FC236}">
                <a16:creationId xmlns:a16="http://schemas.microsoft.com/office/drawing/2014/main" id="{9218D018-D46D-7232-2462-954392FE051B}"/>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920FD4F1-CD2E-314D-E0FF-06A7FC2C8FFF}"/>
              </a:ext>
            </a:extLst>
          </p:cNvPr>
          <p:cNvPicPr>
            <a:picLocks noChangeAspect="1"/>
          </p:cNvPicPr>
          <p:nvPr/>
        </p:nvPicPr>
        <p:blipFill>
          <a:blip r:embed="rId4"/>
          <a:stretch>
            <a:fillRect/>
          </a:stretch>
        </p:blipFill>
        <p:spPr>
          <a:xfrm>
            <a:off x="10689226" y="357824"/>
            <a:ext cx="875901" cy="640080"/>
          </a:xfrm>
          <a:prstGeom prst="rect">
            <a:avLst/>
          </a:prstGeom>
        </p:spPr>
      </p:pic>
    </p:spTree>
    <p:extLst>
      <p:ext uri="{BB962C8B-B14F-4D97-AF65-F5344CB8AC3E}">
        <p14:creationId xmlns:p14="http://schemas.microsoft.com/office/powerpoint/2010/main" val="1869642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69992-91CB-E1F6-E300-AA26555EEC82}"/>
            </a:ext>
          </a:extLst>
        </p:cNvPr>
        <p:cNvGrpSpPr/>
        <p:nvPr/>
      </p:nvGrpSpPr>
      <p:grpSpPr>
        <a:xfrm>
          <a:off x="0" y="0"/>
          <a:ext cx="0" cy="0"/>
          <a:chOff x="0" y="0"/>
          <a:chExt cx="0" cy="0"/>
        </a:xfrm>
      </p:grpSpPr>
      <p:sp>
        <p:nvSpPr>
          <p:cNvPr id="25602" name="Rectangle 1026">
            <a:extLst>
              <a:ext uri="{FF2B5EF4-FFF2-40B4-BE49-F238E27FC236}">
                <a16:creationId xmlns:a16="http://schemas.microsoft.com/office/drawing/2014/main" id="{F91FCEBD-ECBB-B0F0-03A4-9A3BB4B40883}"/>
              </a:ext>
            </a:extLst>
          </p:cNvPr>
          <p:cNvSpPr>
            <a:spLocks noGrp="1" noChangeArrowheads="1"/>
          </p:cNvSpPr>
          <p:nvPr>
            <p:ph type="title"/>
          </p:nvPr>
        </p:nvSpPr>
        <p:spPr>
          <a:xfrm>
            <a:off x="304123" y="627380"/>
            <a:ext cx="11582400" cy="881698"/>
          </a:xfrm>
        </p:spPr>
        <p:txBody>
          <a:bodyPr>
            <a:normAutofit/>
          </a:bodyPr>
          <a:lstStyle/>
          <a:p>
            <a:pPr algn="ctr"/>
            <a:r>
              <a:rPr lang="en-US" sz="4000" b="1" dirty="0">
                <a:solidFill>
                  <a:srgbClr val="000000"/>
                </a:solidFill>
                <a:latin typeface="Times New Roman"/>
                <a:ea typeface="ＭＳ Ｐゴシック" pitchFamily="28" charset="-128"/>
                <a:cs typeface="Times New Roman"/>
              </a:rPr>
              <a:t>Why is Risk Stratification Needed?</a:t>
            </a:r>
          </a:p>
        </p:txBody>
      </p:sp>
      <p:pic>
        <p:nvPicPr>
          <p:cNvPr id="2" name="Picture 1">
            <a:extLst>
              <a:ext uri="{FF2B5EF4-FFF2-40B4-BE49-F238E27FC236}">
                <a16:creationId xmlns:a16="http://schemas.microsoft.com/office/drawing/2014/main" id="{9F3BB897-86EF-BD9C-8EB9-12D4EEF21CDE}"/>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26A2506B-AC8F-837B-90C7-2A4DD60CD281}"/>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4" name="Picture 3">
            <a:extLst>
              <a:ext uri="{FF2B5EF4-FFF2-40B4-BE49-F238E27FC236}">
                <a16:creationId xmlns:a16="http://schemas.microsoft.com/office/drawing/2014/main" id="{97F84789-8CC8-F953-27A9-1B78BD3A1E64}"/>
              </a:ext>
            </a:extLst>
          </p:cNvPr>
          <p:cNvPicPr>
            <a:picLocks noChangeAspect="1"/>
          </p:cNvPicPr>
          <p:nvPr/>
        </p:nvPicPr>
        <p:blipFill>
          <a:blip r:embed="rId5"/>
          <a:stretch>
            <a:fillRect/>
          </a:stretch>
        </p:blipFill>
        <p:spPr>
          <a:xfrm>
            <a:off x="8103772" y="1371600"/>
            <a:ext cx="4088228" cy="5486400"/>
          </a:xfrm>
          <a:prstGeom prst="rect">
            <a:avLst/>
          </a:prstGeom>
        </p:spPr>
      </p:pic>
      <p:sp>
        <p:nvSpPr>
          <p:cNvPr id="5" name="TextBox 4">
            <a:extLst>
              <a:ext uri="{FF2B5EF4-FFF2-40B4-BE49-F238E27FC236}">
                <a16:creationId xmlns:a16="http://schemas.microsoft.com/office/drawing/2014/main" id="{3DEAEF98-3511-DA74-6A72-FE4BF36C56BE}"/>
              </a:ext>
            </a:extLst>
          </p:cNvPr>
          <p:cNvSpPr txBox="1"/>
          <p:nvPr/>
        </p:nvSpPr>
        <p:spPr>
          <a:xfrm>
            <a:off x="602166" y="2364059"/>
            <a:ext cx="67130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“Diagnostic elegance and therapeutic parsimony” </a:t>
            </a:r>
          </a:p>
        </p:txBody>
      </p:sp>
    </p:spTree>
    <p:extLst>
      <p:ext uri="{BB962C8B-B14F-4D97-AF65-F5344CB8AC3E}">
        <p14:creationId xmlns:p14="http://schemas.microsoft.com/office/powerpoint/2010/main" val="1023868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3103A-2308-9772-6F9A-003C72CDBD00}"/>
            </a:ext>
          </a:extLst>
        </p:cNvPr>
        <p:cNvGrpSpPr/>
        <p:nvPr/>
      </p:nvGrpSpPr>
      <p:grpSpPr>
        <a:xfrm>
          <a:off x="0" y="0"/>
          <a:ext cx="0" cy="0"/>
          <a:chOff x="0" y="0"/>
          <a:chExt cx="0" cy="0"/>
        </a:xfrm>
      </p:grpSpPr>
      <p:sp>
        <p:nvSpPr>
          <p:cNvPr id="25602" name="Rectangle 1026">
            <a:extLst>
              <a:ext uri="{FF2B5EF4-FFF2-40B4-BE49-F238E27FC236}">
                <a16:creationId xmlns:a16="http://schemas.microsoft.com/office/drawing/2014/main" id="{1A603E31-F1C0-D632-8A90-D89D4CAA88FA}"/>
              </a:ext>
            </a:extLst>
          </p:cNvPr>
          <p:cNvSpPr>
            <a:spLocks noGrp="1" noChangeArrowheads="1"/>
          </p:cNvSpPr>
          <p:nvPr>
            <p:ph type="title"/>
          </p:nvPr>
        </p:nvSpPr>
        <p:spPr>
          <a:xfrm>
            <a:off x="304123" y="627380"/>
            <a:ext cx="11582400" cy="881698"/>
          </a:xfrm>
        </p:spPr>
        <p:txBody>
          <a:bodyPr>
            <a:normAutofit/>
          </a:bodyPr>
          <a:lstStyle/>
          <a:p>
            <a:pPr algn="ctr"/>
            <a:r>
              <a:rPr lang="en-US" sz="4000" b="1" dirty="0">
                <a:solidFill>
                  <a:srgbClr val="000000"/>
                </a:solidFill>
                <a:latin typeface="Times New Roman"/>
                <a:ea typeface="ＭＳ Ｐゴシック" pitchFamily="28" charset="-128"/>
                <a:cs typeface="Times New Roman"/>
              </a:rPr>
              <a:t>Why is Risk Stratification Needed?</a:t>
            </a:r>
          </a:p>
        </p:txBody>
      </p:sp>
      <p:pic>
        <p:nvPicPr>
          <p:cNvPr id="2" name="Picture 1">
            <a:extLst>
              <a:ext uri="{FF2B5EF4-FFF2-40B4-BE49-F238E27FC236}">
                <a16:creationId xmlns:a16="http://schemas.microsoft.com/office/drawing/2014/main" id="{A0060D97-3502-9762-D5A3-267A84C49DA7}"/>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C12AE98F-FEE4-EC0A-4042-62A3E8C68B9F}"/>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4" name="Picture 3">
            <a:extLst>
              <a:ext uri="{FF2B5EF4-FFF2-40B4-BE49-F238E27FC236}">
                <a16:creationId xmlns:a16="http://schemas.microsoft.com/office/drawing/2014/main" id="{873C2888-E4F8-CF7D-C269-E51DC7E91517}"/>
              </a:ext>
            </a:extLst>
          </p:cNvPr>
          <p:cNvPicPr>
            <a:picLocks noChangeAspect="1"/>
          </p:cNvPicPr>
          <p:nvPr/>
        </p:nvPicPr>
        <p:blipFill>
          <a:blip r:embed="rId5"/>
          <a:stretch>
            <a:fillRect/>
          </a:stretch>
        </p:blipFill>
        <p:spPr>
          <a:xfrm>
            <a:off x="8103772" y="1371600"/>
            <a:ext cx="4088228" cy="5486400"/>
          </a:xfrm>
          <a:prstGeom prst="rect">
            <a:avLst/>
          </a:prstGeom>
        </p:spPr>
      </p:pic>
      <p:sp>
        <p:nvSpPr>
          <p:cNvPr id="5" name="TextBox 4">
            <a:extLst>
              <a:ext uri="{FF2B5EF4-FFF2-40B4-BE49-F238E27FC236}">
                <a16:creationId xmlns:a16="http://schemas.microsoft.com/office/drawing/2014/main" id="{EFD9AE71-50AA-87D4-B763-82D26AF77604}"/>
              </a:ext>
            </a:extLst>
          </p:cNvPr>
          <p:cNvSpPr txBox="1"/>
          <p:nvPr/>
        </p:nvSpPr>
        <p:spPr>
          <a:xfrm>
            <a:off x="602166" y="2364059"/>
            <a:ext cx="67130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Diagnostic elegance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therapeutic parsimony” </a:t>
            </a:r>
          </a:p>
        </p:txBody>
      </p:sp>
      <p:sp>
        <p:nvSpPr>
          <p:cNvPr id="6" name="TextBox 5">
            <a:extLst>
              <a:ext uri="{FF2B5EF4-FFF2-40B4-BE49-F238E27FC236}">
                <a16:creationId xmlns:a16="http://schemas.microsoft.com/office/drawing/2014/main" id="{2E1A68F0-BA4C-7289-A361-95507A79D768}"/>
              </a:ext>
            </a:extLst>
          </p:cNvPr>
          <p:cNvSpPr txBox="1"/>
          <p:nvPr/>
        </p:nvSpPr>
        <p:spPr>
          <a:xfrm>
            <a:off x="468355" y="3880631"/>
            <a:ext cx="6623823"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Incidentally found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Symptomatic</a:t>
            </a:r>
          </a:p>
        </p:txBody>
      </p:sp>
    </p:spTree>
    <p:extLst>
      <p:ext uri="{BB962C8B-B14F-4D97-AF65-F5344CB8AC3E}">
        <p14:creationId xmlns:p14="http://schemas.microsoft.com/office/powerpoint/2010/main" val="3510121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C9FC3-442B-FD9C-65C6-5F647F0D045B}"/>
            </a:ext>
          </a:extLst>
        </p:cNvPr>
        <p:cNvGrpSpPr/>
        <p:nvPr/>
      </p:nvGrpSpPr>
      <p:grpSpPr>
        <a:xfrm>
          <a:off x="0" y="0"/>
          <a:ext cx="0" cy="0"/>
          <a:chOff x="0" y="0"/>
          <a:chExt cx="0" cy="0"/>
        </a:xfrm>
      </p:grpSpPr>
      <p:sp>
        <p:nvSpPr>
          <p:cNvPr id="25602" name="Rectangle 1026">
            <a:extLst>
              <a:ext uri="{FF2B5EF4-FFF2-40B4-BE49-F238E27FC236}">
                <a16:creationId xmlns:a16="http://schemas.microsoft.com/office/drawing/2014/main" id="{149286A3-A1C6-9B0F-7C20-857867F5EE83}"/>
              </a:ext>
            </a:extLst>
          </p:cNvPr>
          <p:cNvSpPr>
            <a:spLocks noGrp="1" noChangeArrowheads="1"/>
          </p:cNvSpPr>
          <p:nvPr>
            <p:ph type="title"/>
          </p:nvPr>
        </p:nvSpPr>
        <p:spPr>
          <a:xfrm>
            <a:off x="304123" y="627380"/>
            <a:ext cx="11582400" cy="881698"/>
          </a:xfrm>
        </p:spPr>
        <p:txBody>
          <a:bodyPr>
            <a:normAutofit/>
          </a:bodyPr>
          <a:lstStyle/>
          <a:p>
            <a:pPr algn="ctr"/>
            <a:r>
              <a:rPr lang="en-US" sz="4000" b="1" dirty="0">
                <a:solidFill>
                  <a:srgbClr val="000000"/>
                </a:solidFill>
                <a:latin typeface="Times New Roman"/>
                <a:ea typeface="ＭＳ Ｐゴシック" pitchFamily="28" charset="-128"/>
                <a:cs typeface="Times New Roman"/>
              </a:rPr>
              <a:t>Why is Risk Stratification Needed?</a:t>
            </a:r>
          </a:p>
        </p:txBody>
      </p:sp>
      <p:pic>
        <p:nvPicPr>
          <p:cNvPr id="2" name="Picture 1">
            <a:extLst>
              <a:ext uri="{FF2B5EF4-FFF2-40B4-BE49-F238E27FC236}">
                <a16:creationId xmlns:a16="http://schemas.microsoft.com/office/drawing/2014/main" id="{0AE112ED-2AE8-2C7A-992C-D68AB03A32CB}"/>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86E826E7-587C-8851-8996-E1D0FE985758}"/>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4" name="Picture 3">
            <a:extLst>
              <a:ext uri="{FF2B5EF4-FFF2-40B4-BE49-F238E27FC236}">
                <a16:creationId xmlns:a16="http://schemas.microsoft.com/office/drawing/2014/main" id="{995AC894-FB2C-CA99-CE84-2A916A85A7CD}"/>
              </a:ext>
            </a:extLst>
          </p:cNvPr>
          <p:cNvPicPr>
            <a:picLocks noChangeAspect="1"/>
          </p:cNvPicPr>
          <p:nvPr/>
        </p:nvPicPr>
        <p:blipFill>
          <a:blip r:embed="rId5"/>
          <a:stretch>
            <a:fillRect/>
          </a:stretch>
        </p:blipFill>
        <p:spPr>
          <a:xfrm>
            <a:off x="8103772" y="1371600"/>
            <a:ext cx="4088228" cy="5486400"/>
          </a:xfrm>
          <a:prstGeom prst="rect">
            <a:avLst/>
          </a:prstGeom>
        </p:spPr>
      </p:pic>
      <p:sp>
        <p:nvSpPr>
          <p:cNvPr id="5" name="TextBox 4">
            <a:extLst>
              <a:ext uri="{FF2B5EF4-FFF2-40B4-BE49-F238E27FC236}">
                <a16:creationId xmlns:a16="http://schemas.microsoft.com/office/drawing/2014/main" id="{B479D89F-3584-6BFD-0EFD-48CC87E4CB4A}"/>
              </a:ext>
            </a:extLst>
          </p:cNvPr>
          <p:cNvSpPr txBox="1"/>
          <p:nvPr/>
        </p:nvSpPr>
        <p:spPr>
          <a:xfrm>
            <a:off x="602166" y="2364059"/>
            <a:ext cx="67130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“Diagnostic elegance and </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therapeutic parsimony</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0E8F2BC3-B155-7050-EF58-D83B48AFEFF4}"/>
              </a:ext>
            </a:extLst>
          </p:cNvPr>
          <p:cNvSpPr txBox="1"/>
          <p:nvPr/>
        </p:nvSpPr>
        <p:spPr>
          <a:xfrm>
            <a:off x="468355" y="3657608"/>
            <a:ext cx="6623823"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Surveillance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Biopsy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Ablation (thermal, histotripsy)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Radiation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Resection (partial vs. total)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Adjuvant therapy (IO, IO+HIF, trial)</a:t>
            </a:r>
          </a:p>
        </p:txBody>
      </p:sp>
    </p:spTree>
    <p:extLst>
      <p:ext uri="{BB962C8B-B14F-4D97-AF65-F5344CB8AC3E}">
        <p14:creationId xmlns:p14="http://schemas.microsoft.com/office/powerpoint/2010/main" val="956002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2699B-226F-6345-E67B-F4A394E2E27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E7EEED1-8205-8496-2C19-EEC4A49E491A}"/>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16861D55-4801-44F3-6A85-2C495E01E685}"/>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10" name="Picture 9">
            <a:extLst>
              <a:ext uri="{FF2B5EF4-FFF2-40B4-BE49-F238E27FC236}">
                <a16:creationId xmlns:a16="http://schemas.microsoft.com/office/drawing/2014/main" id="{0DABCE06-13EB-4515-6B79-B633441F5597}"/>
              </a:ext>
            </a:extLst>
          </p:cNvPr>
          <p:cNvPicPr>
            <a:picLocks noChangeAspect="1"/>
          </p:cNvPicPr>
          <p:nvPr/>
        </p:nvPicPr>
        <p:blipFill>
          <a:blip r:embed="rId5"/>
          <a:stretch>
            <a:fillRect/>
          </a:stretch>
        </p:blipFill>
        <p:spPr>
          <a:xfrm>
            <a:off x="2220951" y="384823"/>
            <a:ext cx="7772400" cy="1264690"/>
          </a:xfrm>
          <a:prstGeom prst="rect">
            <a:avLst/>
          </a:prstGeom>
        </p:spPr>
      </p:pic>
      <p:pic>
        <p:nvPicPr>
          <p:cNvPr id="11" name="Picture 10">
            <a:extLst>
              <a:ext uri="{FF2B5EF4-FFF2-40B4-BE49-F238E27FC236}">
                <a16:creationId xmlns:a16="http://schemas.microsoft.com/office/drawing/2014/main" id="{6BDF6054-5D48-C9F0-9B3C-A9E85E91F95B}"/>
              </a:ext>
            </a:extLst>
          </p:cNvPr>
          <p:cNvPicPr>
            <a:picLocks noChangeAspect="1"/>
          </p:cNvPicPr>
          <p:nvPr/>
        </p:nvPicPr>
        <p:blipFill>
          <a:blip r:embed="rId6"/>
          <a:stretch>
            <a:fillRect/>
          </a:stretch>
        </p:blipFill>
        <p:spPr>
          <a:xfrm>
            <a:off x="2760699" y="1604911"/>
            <a:ext cx="6692900" cy="419100"/>
          </a:xfrm>
          <a:prstGeom prst="rect">
            <a:avLst/>
          </a:prstGeom>
        </p:spPr>
      </p:pic>
      <p:pic>
        <p:nvPicPr>
          <p:cNvPr id="4" name="Picture 3">
            <a:extLst>
              <a:ext uri="{FF2B5EF4-FFF2-40B4-BE49-F238E27FC236}">
                <a16:creationId xmlns:a16="http://schemas.microsoft.com/office/drawing/2014/main" id="{019B1F01-95DC-B406-D291-410163022A3E}"/>
              </a:ext>
            </a:extLst>
          </p:cNvPr>
          <p:cNvPicPr>
            <a:picLocks noChangeAspect="1"/>
          </p:cNvPicPr>
          <p:nvPr/>
        </p:nvPicPr>
        <p:blipFill>
          <a:blip r:embed="rId7"/>
          <a:stretch>
            <a:fillRect/>
          </a:stretch>
        </p:blipFill>
        <p:spPr>
          <a:xfrm>
            <a:off x="496245" y="2443403"/>
            <a:ext cx="10925605" cy="3657600"/>
          </a:xfrm>
          <a:prstGeom prst="rect">
            <a:avLst/>
          </a:prstGeom>
        </p:spPr>
      </p:pic>
      <p:sp>
        <p:nvSpPr>
          <p:cNvPr id="5" name="Rectangle 4">
            <a:extLst>
              <a:ext uri="{FF2B5EF4-FFF2-40B4-BE49-F238E27FC236}">
                <a16:creationId xmlns:a16="http://schemas.microsoft.com/office/drawing/2014/main" id="{C36DD944-8F00-9600-DF30-3EBB49D85F7E}"/>
              </a:ext>
            </a:extLst>
          </p:cNvPr>
          <p:cNvSpPr/>
          <p:nvPr/>
        </p:nvSpPr>
        <p:spPr>
          <a:xfrm>
            <a:off x="1851102" y="2531327"/>
            <a:ext cx="724829" cy="64677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30D3F9C-BE5E-45C4-1F1A-FAF78905514D}"/>
              </a:ext>
            </a:extLst>
          </p:cNvPr>
          <p:cNvSpPr/>
          <p:nvPr/>
        </p:nvSpPr>
        <p:spPr>
          <a:xfrm>
            <a:off x="3464311" y="2527613"/>
            <a:ext cx="724829" cy="64677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BE5265D-A3DD-3387-D3CF-DAD603B26E57}"/>
              </a:ext>
            </a:extLst>
          </p:cNvPr>
          <p:cNvSpPr/>
          <p:nvPr/>
        </p:nvSpPr>
        <p:spPr>
          <a:xfrm>
            <a:off x="5215049" y="2527611"/>
            <a:ext cx="724829" cy="64677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29496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C4D5E-7D33-8F23-583D-4482D531037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8205AA4-8E33-5BAA-A59C-4371EE1F2A98}"/>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9537EC49-67F2-3FC4-F67D-81D0AD6962E9}"/>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9" name="Picture 8">
            <a:extLst>
              <a:ext uri="{FF2B5EF4-FFF2-40B4-BE49-F238E27FC236}">
                <a16:creationId xmlns:a16="http://schemas.microsoft.com/office/drawing/2014/main" id="{7101BB00-B97A-4BC8-16EB-53C9C3E0E8FB}"/>
              </a:ext>
            </a:extLst>
          </p:cNvPr>
          <p:cNvPicPr>
            <a:picLocks noChangeAspect="1"/>
          </p:cNvPicPr>
          <p:nvPr/>
        </p:nvPicPr>
        <p:blipFill>
          <a:blip r:embed="rId5"/>
          <a:stretch>
            <a:fillRect/>
          </a:stretch>
        </p:blipFill>
        <p:spPr>
          <a:xfrm>
            <a:off x="2209800" y="155271"/>
            <a:ext cx="7772400" cy="1752440"/>
          </a:xfrm>
          <a:prstGeom prst="rect">
            <a:avLst/>
          </a:prstGeom>
        </p:spPr>
      </p:pic>
      <p:pic>
        <p:nvPicPr>
          <p:cNvPr id="5" name="Picture 4">
            <a:extLst>
              <a:ext uri="{FF2B5EF4-FFF2-40B4-BE49-F238E27FC236}">
                <a16:creationId xmlns:a16="http://schemas.microsoft.com/office/drawing/2014/main" id="{757E206C-4DF6-CC3C-F2B0-D589459E642B}"/>
              </a:ext>
            </a:extLst>
          </p:cNvPr>
          <p:cNvPicPr>
            <a:picLocks noChangeAspect="1"/>
          </p:cNvPicPr>
          <p:nvPr/>
        </p:nvPicPr>
        <p:blipFill>
          <a:blip r:embed="rId6"/>
          <a:stretch>
            <a:fillRect/>
          </a:stretch>
        </p:blipFill>
        <p:spPr>
          <a:xfrm>
            <a:off x="2853268" y="2173110"/>
            <a:ext cx="6491590" cy="4572000"/>
          </a:xfrm>
          <a:prstGeom prst="rect">
            <a:avLst/>
          </a:prstGeom>
        </p:spPr>
      </p:pic>
      <p:sp>
        <p:nvSpPr>
          <p:cNvPr id="4" name="Right Arrow 3">
            <a:extLst>
              <a:ext uri="{FF2B5EF4-FFF2-40B4-BE49-F238E27FC236}">
                <a16:creationId xmlns:a16="http://schemas.microsoft.com/office/drawing/2014/main" id="{A8BCE1C1-2190-9999-441D-971FF9FEB37B}"/>
              </a:ext>
            </a:extLst>
          </p:cNvPr>
          <p:cNvSpPr/>
          <p:nvPr/>
        </p:nvSpPr>
        <p:spPr>
          <a:xfrm>
            <a:off x="981307" y="3055436"/>
            <a:ext cx="1628078" cy="60216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F726CE0-DA1E-0B9B-601D-86265A669005}"/>
              </a:ext>
            </a:extLst>
          </p:cNvPr>
          <p:cNvSpPr txBox="1"/>
          <p:nvPr/>
        </p:nvSpPr>
        <p:spPr>
          <a:xfrm>
            <a:off x="6800936" y="3171853"/>
            <a:ext cx="27878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Incidental, Local, Systemic</a:t>
            </a:r>
          </a:p>
        </p:txBody>
      </p:sp>
    </p:spTree>
    <p:extLst>
      <p:ext uri="{BB962C8B-B14F-4D97-AF65-F5344CB8AC3E}">
        <p14:creationId xmlns:p14="http://schemas.microsoft.com/office/powerpoint/2010/main" val="3783139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E0609-534B-9CB2-452F-0F533A1B465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97F3B00-6B49-9D34-6487-6486697B92F3}"/>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4D7B4C08-ABEB-7C73-0393-5C91A1391EC9}"/>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8" name="Picture 7">
            <a:extLst>
              <a:ext uri="{FF2B5EF4-FFF2-40B4-BE49-F238E27FC236}">
                <a16:creationId xmlns:a16="http://schemas.microsoft.com/office/drawing/2014/main" id="{2576E03E-E123-3EFE-4F8D-22689F6FEC7D}"/>
              </a:ext>
            </a:extLst>
          </p:cNvPr>
          <p:cNvPicPr>
            <a:picLocks noChangeAspect="1"/>
          </p:cNvPicPr>
          <p:nvPr/>
        </p:nvPicPr>
        <p:blipFill>
          <a:blip r:embed="rId5"/>
          <a:stretch>
            <a:fillRect/>
          </a:stretch>
        </p:blipFill>
        <p:spPr>
          <a:xfrm>
            <a:off x="2209800" y="294394"/>
            <a:ext cx="7772400" cy="2009449"/>
          </a:xfrm>
          <a:prstGeom prst="rect">
            <a:avLst/>
          </a:prstGeom>
        </p:spPr>
      </p:pic>
      <p:pic>
        <p:nvPicPr>
          <p:cNvPr id="5" name="Picture 4">
            <a:extLst>
              <a:ext uri="{FF2B5EF4-FFF2-40B4-BE49-F238E27FC236}">
                <a16:creationId xmlns:a16="http://schemas.microsoft.com/office/drawing/2014/main" id="{95325097-0BD0-C07F-406B-C2B979E32800}"/>
              </a:ext>
            </a:extLst>
          </p:cNvPr>
          <p:cNvPicPr>
            <a:picLocks noChangeAspect="1"/>
          </p:cNvPicPr>
          <p:nvPr/>
        </p:nvPicPr>
        <p:blipFill>
          <a:blip r:embed="rId6"/>
          <a:stretch>
            <a:fillRect/>
          </a:stretch>
        </p:blipFill>
        <p:spPr>
          <a:xfrm>
            <a:off x="4059131" y="2587069"/>
            <a:ext cx="4073738" cy="4114800"/>
          </a:xfrm>
          <a:prstGeom prst="rect">
            <a:avLst/>
          </a:prstGeom>
        </p:spPr>
      </p:pic>
      <p:sp>
        <p:nvSpPr>
          <p:cNvPr id="6" name="Right Arrow 5">
            <a:extLst>
              <a:ext uri="{FF2B5EF4-FFF2-40B4-BE49-F238E27FC236}">
                <a16:creationId xmlns:a16="http://schemas.microsoft.com/office/drawing/2014/main" id="{D6BF9669-F767-F4E9-92DB-E9552D12F191}"/>
              </a:ext>
            </a:extLst>
          </p:cNvPr>
          <p:cNvSpPr/>
          <p:nvPr/>
        </p:nvSpPr>
        <p:spPr>
          <a:xfrm>
            <a:off x="2228388" y="5096109"/>
            <a:ext cx="1760034" cy="35312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DBE683E9-3BD3-6BFA-75EF-008CA2B47AFC}"/>
              </a:ext>
            </a:extLst>
          </p:cNvPr>
          <p:cNvSpPr/>
          <p:nvPr/>
        </p:nvSpPr>
        <p:spPr>
          <a:xfrm>
            <a:off x="2254449" y="5527289"/>
            <a:ext cx="1760034" cy="35312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ight Arrow 9">
            <a:extLst>
              <a:ext uri="{FF2B5EF4-FFF2-40B4-BE49-F238E27FC236}">
                <a16:creationId xmlns:a16="http://schemas.microsoft.com/office/drawing/2014/main" id="{F8FC1A79-9F26-4AFD-D2D2-28FF1AC351FA}"/>
              </a:ext>
            </a:extLst>
          </p:cNvPr>
          <p:cNvSpPr/>
          <p:nvPr/>
        </p:nvSpPr>
        <p:spPr>
          <a:xfrm>
            <a:off x="2239581" y="6114586"/>
            <a:ext cx="1760034" cy="35312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ight Arrow 10">
            <a:extLst>
              <a:ext uri="{FF2B5EF4-FFF2-40B4-BE49-F238E27FC236}">
                <a16:creationId xmlns:a16="http://schemas.microsoft.com/office/drawing/2014/main" id="{6E2E7B8B-394E-F534-BCB1-C9F4B1F1E30B}"/>
              </a:ext>
            </a:extLst>
          </p:cNvPr>
          <p:cNvSpPr/>
          <p:nvPr/>
        </p:nvSpPr>
        <p:spPr>
          <a:xfrm>
            <a:off x="2273037" y="3215271"/>
            <a:ext cx="1760034" cy="35312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AE3621D-6225-0320-2056-867922829034}"/>
              </a:ext>
            </a:extLst>
          </p:cNvPr>
          <p:cNvSpPr txBox="1"/>
          <p:nvPr/>
        </p:nvSpPr>
        <p:spPr>
          <a:xfrm>
            <a:off x="267629" y="3172523"/>
            <a:ext cx="187768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TNM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Size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Grade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Necrosis</a:t>
            </a:r>
          </a:p>
        </p:txBody>
      </p:sp>
    </p:spTree>
    <p:extLst>
      <p:ext uri="{BB962C8B-B14F-4D97-AF65-F5344CB8AC3E}">
        <p14:creationId xmlns:p14="http://schemas.microsoft.com/office/powerpoint/2010/main" val="298718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5595-B6CF-8D0D-EC8F-3335AABE3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93B2F-9D11-81BA-6C2F-210BC4D1882D}"/>
              </a:ext>
            </a:extLst>
          </p:cNvPr>
          <p:cNvSpPr>
            <a:spLocks noGrp="1"/>
          </p:cNvSpPr>
          <p:nvPr>
            <p:ph type="title"/>
          </p:nvPr>
        </p:nvSpPr>
        <p:spPr>
          <a:xfrm>
            <a:off x="916516" y="116632"/>
            <a:ext cx="10358967" cy="1196752"/>
          </a:xfrm>
        </p:spPr>
        <p:txBody>
          <a:bodyPr/>
          <a:lstStyle/>
          <a:p>
            <a:r>
              <a:rPr lang="en-US" sz="3200" dirty="0">
                <a:solidFill>
                  <a:srgbClr val="0432FF"/>
                </a:solidFill>
              </a:rPr>
              <a:t>Dr Singer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91AD8D69-A41C-746C-66D1-CD72CCCFD9C7}"/>
              </a:ext>
            </a:extLst>
          </p:cNvPr>
          <p:cNvGraphicFramePr>
            <a:graphicFrameLocks/>
          </p:cNvGraphicFramePr>
          <p:nvPr>
            <p:extLst>
              <p:ext uri="{D42A27DB-BD31-4B8C-83A1-F6EECF244321}">
                <p14:modId xmlns:p14="http://schemas.microsoft.com/office/powerpoint/2010/main" val="72788824"/>
              </p:ext>
            </p:extLst>
          </p:nvPr>
        </p:nvGraphicFramePr>
        <p:xfrm>
          <a:off x="1631503" y="2454298"/>
          <a:ext cx="8928992" cy="1949404"/>
        </p:xfrm>
        <a:graphic>
          <a:graphicData uri="http://schemas.openxmlformats.org/drawingml/2006/table">
            <a:tbl>
              <a:tblPr firstRow="1" bandRow="1">
                <a:tableStyleId>{F2DE63D5-997A-4646-A377-4702673A728D}</a:tableStyleId>
              </a:tblPr>
              <a:tblGrid>
                <a:gridCol w="8928992">
                  <a:extLst>
                    <a:ext uri="{9D8B030D-6E8A-4147-A177-3AD203B41FA5}">
                      <a16:colId xmlns:a16="http://schemas.microsoft.com/office/drawing/2014/main" val="20000"/>
                    </a:ext>
                  </a:extLst>
                </a:gridCol>
              </a:tblGrid>
              <a:tr h="1949404">
                <a:tc>
                  <a:txBody>
                    <a:bodyPr/>
                    <a:lstStyle/>
                    <a:p>
                      <a:pPr algn="ctr"/>
                      <a:r>
                        <a:rPr lang="en-US" sz="20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53075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4E63B-72B3-2164-E28F-890EF6C43A3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3D99A30-F91B-C227-E289-BF11354B0E99}"/>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04FFA907-DBC4-47E4-6AF5-E318E7F3387D}"/>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14" name="Picture 13">
            <a:extLst>
              <a:ext uri="{FF2B5EF4-FFF2-40B4-BE49-F238E27FC236}">
                <a16:creationId xmlns:a16="http://schemas.microsoft.com/office/drawing/2014/main" id="{A97C3E84-1B78-B78C-3777-D65C5ED87F03}"/>
              </a:ext>
            </a:extLst>
          </p:cNvPr>
          <p:cNvPicPr>
            <a:picLocks noChangeAspect="1"/>
          </p:cNvPicPr>
          <p:nvPr/>
        </p:nvPicPr>
        <p:blipFill>
          <a:blip r:embed="rId5"/>
          <a:stretch>
            <a:fillRect/>
          </a:stretch>
        </p:blipFill>
        <p:spPr>
          <a:xfrm>
            <a:off x="2335251" y="260045"/>
            <a:ext cx="7543800" cy="1587500"/>
          </a:xfrm>
          <a:prstGeom prst="rect">
            <a:avLst/>
          </a:prstGeom>
        </p:spPr>
      </p:pic>
      <p:pic>
        <p:nvPicPr>
          <p:cNvPr id="15" name="Picture 14">
            <a:extLst>
              <a:ext uri="{FF2B5EF4-FFF2-40B4-BE49-F238E27FC236}">
                <a16:creationId xmlns:a16="http://schemas.microsoft.com/office/drawing/2014/main" id="{C2620385-0CB0-3005-D511-51BBC4EF6725}"/>
              </a:ext>
            </a:extLst>
          </p:cNvPr>
          <p:cNvPicPr>
            <a:picLocks noChangeAspect="1"/>
          </p:cNvPicPr>
          <p:nvPr/>
        </p:nvPicPr>
        <p:blipFill>
          <a:blip r:embed="rId6"/>
          <a:stretch>
            <a:fillRect/>
          </a:stretch>
        </p:blipFill>
        <p:spPr>
          <a:xfrm>
            <a:off x="8967307" y="1302834"/>
            <a:ext cx="2633663" cy="640080"/>
          </a:xfrm>
          <a:prstGeom prst="rect">
            <a:avLst/>
          </a:prstGeom>
        </p:spPr>
      </p:pic>
      <p:pic>
        <p:nvPicPr>
          <p:cNvPr id="5" name="Picture 4">
            <a:extLst>
              <a:ext uri="{FF2B5EF4-FFF2-40B4-BE49-F238E27FC236}">
                <a16:creationId xmlns:a16="http://schemas.microsoft.com/office/drawing/2014/main" id="{80A8E322-60D7-354C-70CD-B01DF60BECFE}"/>
              </a:ext>
            </a:extLst>
          </p:cNvPr>
          <p:cNvPicPr>
            <a:picLocks noChangeAspect="1"/>
          </p:cNvPicPr>
          <p:nvPr/>
        </p:nvPicPr>
        <p:blipFill>
          <a:blip r:embed="rId7"/>
          <a:stretch>
            <a:fillRect/>
          </a:stretch>
        </p:blipFill>
        <p:spPr>
          <a:xfrm>
            <a:off x="2405101" y="2062507"/>
            <a:ext cx="7404100" cy="4762500"/>
          </a:xfrm>
          <a:prstGeom prst="rect">
            <a:avLst/>
          </a:prstGeom>
        </p:spPr>
      </p:pic>
    </p:spTree>
    <p:extLst>
      <p:ext uri="{BB962C8B-B14F-4D97-AF65-F5344CB8AC3E}">
        <p14:creationId xmlns:p14="http://schemas.microsoft.com/office/powerpoint/2010/main" val="250023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6FBC4-D274-1954-8536-45C250D7930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6A5D9E-A63A-48B1-488A-66DAF10948B6}"/>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AD22B5C4-8673-4BEC-DC04-731AD04E6DA5}"/>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14" name="Picture 13">
            <a:extLst>
              <a:ext uri="{FF2B5EF4-FFF2-40B4-BE49-F238E27FC236}">
                <a16:creationId xmlns:a16="http://schemas.microsoft.com/office/drawing/2014/main" id="{9FF9F3DB-E0AE-0C0A-6B37-C5AE9B80EC65}"/>
              </a:ext>
            </a:extLst>
          </p:cNvPr>
          <p:cNvPicPr>
            <a:picLocks noChangeAspect="1"/>
          </p:cNvPicPr>
          <p:nvPr/>
        </p:nvPicPr>
        <p:blipFill>
          <a:blip r:embed="rId5"/>
          <a:stretch>
            <a:fillRect/>
          </a:stretch>
        </p:blipFill>
        <p:spPr>
          <a:xfrm>
            <a:off x="2335251" y="260045"/>
            <a:ext cx="7543800" cy="1587500"/>
          </a:xfrm>
          <a:prstGeom prst="rect">
            <a:avLst/>
          </a:prstGeom>
        </p:spPr>
      </p:pic>
      <p:pic>
        <p:nvPicPr>
          <p:cNvPr id="15" name="Picture 14">
            <a:extLst>
              <a:ext uri="{FF2B5EF4-FFF2-40B4-BE49-F238E27FC236}">
                <a16:creationId xmlns:a16="http://schemas.microsoft.com/office/drawing/2014/main" id="{A9F154D1-9043-D730-F7D1-8A0DFE5D0BEC}"/>
              </a:ext>
            </a:extLst>
          </p:cNvPr>
          <p:cNvPicPr>
            <a:picLocks noChangeAspect="1"/>
          </p:cNvPicPr>
          <p:nvPr/>
        </p:nvPicPr>
        <p:blipFill>
          <a:blip r:embed="rId6"/>
          <a:stretch>
            <a:fillRect/>
          </a:stretch>
        </p:blipFill>
        <p:spPr>
          <a:xfrm>
            <a:off x="8967307" y="1302834"/>
            <a:ext cx="2633663" cy="640080"/>
          </a:xfrm>
          <a:prstGeom prst="rect">
            <a:avLst/>
          </a:prstGeom>
        </p:spPr>
      </p:pic>
      <p:pic>
        <p:nvPicPr>
          <p:cNvPr id="5" name="Picture 4">
            <a:extLst>
              <a:ext uri="{FF2B5EF4-FFF2-40B4-BE49-F238E27FC236}">
                <a16:creationId xmlns:a16="http://schemas.microsoft.com/office/drawing/2014/main" id="{ED250D82-022F-E2DC-F470-B5B695F7092D}"/>
              </a:ext>
            </a:extLst>
          </p:cNvPr>
          <p:cNvPicPr>
            <a:picLocks noChangeAspect="1"/>
          </p:cNvPicPr>
          <p:nvPr/>
        </p:nvPicPr>
        <p:blipFill>
          <a:blip r:embed="rId7"/>
          <a:stretch>
            <a:fillRect/>
          </a:stretch>
        </p:blipFill>
        <p:spPr>
          <a:xfrm>
            <a:off x="4289656" y="2062507"/>
            <a:ext cx="7404100" cy="4762500"/>
          </a:xfrm>
          <a:prstGeom prst="rect">
            <a:avLst/>
          </a:prstGeom>
        </p:spPr>
      </p:pic>
      <p:sp>
        <p:nvSpPr>
          <p:cNvPr id="4" name="TextBox 3">
            <a:extLst>
              <a:ext uri="{FF2B5EF4-FFF2-40B4-BE49-F238E27FC236}">
                <a16:creationId xmlns:a16="http://schemas.microsoft.com/office/drawing/2014/main" id="{FE160C7A-68C3-E9CA-3DA9-8C3E79C890FA}"/>
              </a:ext>
            </a:extLst>
          </p:cNvPr>
          <p:cNvSpPr txBox="1"/>
          <p:nvPr/>
        </p:nvSpPr>
        <p:spPr>
          <a:xfrm>
            <a:off x="223024" y="2151715"/>
            <a:ext cx="4066632"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Larger test and validation sets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Improved prediction 2.5-5.4%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Longer predictive timespan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Readily obtained data elements (not necrosis)</a:t>
            </a:r>
          </a:p>
        </p:txBody>
      </p:sp>
    </p:spTree>
    <p:extLst>
      <p:ext uri="{BB962C8B-B14F-4D97-AF65-F5344CB8AC3E}">
        <p14:creationId xmlns:p14="http://schemas.microsoft.com/office/powerpoint/2010/main" val="806260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47C70-9848-37B7-4328-A764434D62C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6E3CE2B-C58A-854F-0037-613EF1596E34}"/>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01824597-418A-CDC2-5AF9-60758C4B72C2}"/>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6" name="Picture 5">
            <a:extLst>
              <a:ext uri="{FF2B5EF4-FFF2-40B4-BE49-F238E27FC236}">
                <a16:creationId xmlns:a16="http://schemas.microsoft.com/office/drawing/2014/main" id="{8AA60DD3-C946-C0A1-8C8F-1B908508C2BF}"/>
              </a:ext>
            </a:extLst>
          </p:cNvPr>
          <p:cNvPicPr>
            <a:picLocks noChangeAspect="1"/>
          </p:cNvPicPr>
          <p:nvPr/>
        </p:nvPicPr>
        <p:blipFill>
          <a:blip r:embed="rId5"/>
          <a:stretch>
            <a:fillRect/>
          </a:stretch>
        </p:blipFill>
        <p:spPr>
          <a:xfrm>
            <a:off x="2209800" y="257465"/>
            <a:ext cx="7772400" cy="2118204"/>
          </a:xfrm>
          <a:prstGeom prst="rect">
            <a:avLst/>
          </a:prstGeom>
        </p:spPr>
      </p:pic>
      <p:pic>
        <p:nvPicPr>
          <p:cNvPr id="7" name="Picture 6">
            <a:extLst>
              <a:ext uri="{FF2B5EF4-FFF2-40B4-BE49-F238E27FC236}">
                <a16:creationId xmlns:a16="http://schemas.microsoft.com/office/drawing/2014/main" id="{43FA97EE-8542-14AA-919F-19F14458AB06}"/>
              </a:ext>
            </a:extLst>
          </p:cNvPr>
          <p:cNvPicPr>
            <a:picLocks noChangeAspect="1"/>
          </p:cNvPicPr>
          <p:nvPr/>
        </p:nvPicPr>
        <p:blipFill>
          <a:blip r:embed="rId6"/>
          <a:stretch>
            <a:fillRect/>
          </a:stretch>
        </p:blipFill>
        <p:spPr>
          <a:xfrm>
            <a:off x="6330586" y="2169083"/>
            <a:ext cx="4358640" cy="274320"/>
          </a:xfrm>
          <a:prstGeom prst="rect">
            <a:avLst/>
          </a:prstGeom>
        </p:spPr>
      </p:pic>
    </p:spTree>
    <p:extLst>
      <p:ext uri="{BB962C8B-B14F-4D97-AF65-F5344CB8AC3E}">
        <p14:creationId xmlns:p14="http://schemas.microsoft.com/office/powerpoint/2010/main" val="4236722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734CA-56D1-831A-59F1-E2EF82E1508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9FAB2AE-46D2-49A7-7EE6-96C1F0B86D8F}"/>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3F563063-F2F9-AFFE-BECD-9DDE73E9C34B}"/>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6" name="Picture 5">
            <a:extLst>
              <a:ext uri="{FF2B5EF4-FFF2-40B4-BE49-F238E27FC236}">
                <a16:creationId xmlns:a16="http://schemas.microsoft.com/office/drawing/2014/main" id="{C21FAEAF-A2A5-6A0D-FD7A-6A44238641E4}"/>
              </a:ext>
            </a:extLst>
          </p:cNvPr>
          <p:cNvPicPr>
            <a:picLocks noChangeAspect="1"/>
          </p:cNvPicPr>
          <p:nvPr/>
        </p:nvPicPr>
        <p:blipFill>
          <a:blip r:embed="rId5"/>
          <a:stretch>
            <a:fillRect/>
          </a:stretch>
        </p:blipFill>
        <p:spPr>
          <a:xfrm>
            <a:off x="2209800" y="257465"/>
            <a:ext cx="7772400" cy="2118204"/>
          </a:xfrm>
          <a:prstGeom prst="rect">
            <a:avLst/>
          </a:prstGeom>
        </p:spPr>
      </p:pic>
      <p:pic>
        <p:nvPicPr>
          <p:cNvPr id="7" name="Picture 6">
            <a:extLst>
              <a:ext uri="{FF2B5EF4-FFF2-40B4-BE49-F238E27FC236}">
                <a16:creationId xmlns:a16="http://schemas.microsoft.com/office/drawing/2014/main" id="{153B57EE-BC08-DA04-91C1-D9DB6545C19C}"/>
              </a:ext>
            </a:extLst>
          </p:cNvPr>
          <p:cNvPicPr>
            <a:picLocks noChangeAspect="1"/>
          </p:cNvPicPr>
          <p:nvPr/>
        </p:nvPicPr>
        <p:blipFill>
          <a:blip r:embed="rId6"/>
          <a:stretch>
            <a:fillRect/>
          </a:stretch>
        </p:blipFill>
        <p:spPr>
          <a:xfrm>
            <a:off x="6330586" y="2169083"/>
            <a:ext cx="4358640" cy="274320"/>
          </a:xfrm>
          <a:prstGeom prst="rect">
            <a:avLst/>
          </a:prstGeom>
        </p:spPr>
      </p:pic>
      <p:sp>
        <p:nvSpPr>
          <p:cNvPr id="4" name="TextBox 3">
            <a:extLst>
              <a:ext uri="{FF2B5EF4-FFF2-40B4-BE49-F238E27FC236}">
                <a16:creationId xmlns:a16="http://schemas.microsoft.com/office/drawing/2014/main" id="{4D138A58-78B9-7F27-57A2-1450CF8B79B2}"/>
              </a:ext>
            </a:extLst>
          </p:cNvPr>
          <p:cNvSpPr txBox="1"/>
          <p:nvPr/>
        </p:nvSpPr>
        <p:spPr>
          <a:xfrm>
            <a:off x="613317" y="2542478"/>
            <a:ext cx="11039707"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Study population consists of 1,735 patients recruited and followed in the ECOG-ACRIN 2805 (ASSURE) RCC trial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Adjuvant targeted therapy (sunitinib and sorafenib) in patients with fully resected intermediate- and high-risk localized kidney cancer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pT1b and G3–4; pT2/pT3/pT4; N1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25186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C1DDE-B0D3-3842-BE9C-B02904522F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688C5A5-DD7E-63DD-C30A-311C5D79ADFA}"/>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B019917C-3734-B903-E393-753D3142CCEB}"/>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6" name="Picture 5">
            <a:extLst>
              <a:ext uri="{FF2B5EF4-FFF2-40B4-BE49-F238E27FC236}">
                <a16:creationId xmlns:a16="http://schemas.microsoft.com/office/drawing/2014/main" id="{7B3F1CA5-C79C-F87F-D79B-61DD47043FD8}"/>
              </a:ext>
            </a:extLst>
          </p:cNvPr>
          <p:cNvPicPr>
            <a:picLocks noChangeAspect="1"/>
          </p:cNvPicPr>
          <p:nvPr/>
        </p:nvPicPr>
        <p:blipFill>
          <a:blip r:embed="rId5"/>
          <a:stretch>
            <a:fillRect/>
          </a:stretch>
        </p:blipFill>
        <p:spPr>
          <a:xfrm>
            <a:off x="2209800" y="257465"/>
            <a:ext cx="7772400" cy="2118204"/>
          </a:xfrm>
          <a:prstGeom prst="rect">
            <a:avLst/>
          </a:prstGeom>
        </p:spPr>
      </p:pic>
      <p:pic>
        <p:nvPicPr>
          <p:cNvPr id="7" name="Picture 6">
            <a:extLst>
              <a:ext uri="{FF2B5EF4-FFF2-40B4-BE49-F238E27FC236}">
                <a16:creationId xmlns:a16="http://schemas.microsoft.com/office/drawing/2014/main" id="{DCE79E95-5434-429C-70D2-42DCAF366275}"/>
              </a:ext>
            </a:extLst>
          </p:cNvPr>
          <p:cNvPicPr>
            <a:picLocks noChangeAspect="1"/>
          </p:cNvPicPr>
          <p:nvPr/>
        </p:nvPicPr>
        <p:blipFill>
          <a:blip r:embed="rId6"/>
          <a:stretch>
            <a:fillRect/>
          </a:stretch>
        </p:blipFill>
        <p:spPr>
          <a:xfrm>
            <a:off x="6330586" y="2169083"/>
            <a:ext cx="4358640" cy="274320"/>
          </a:xfrm>
          <a:prstGeom prst="rect">
            <a:avLst/>
          </a:prstGeom>
        </p:spPr>
      </p:pic>
      <p:pic>
        <p:nvPicPr>
          <p:cNvPr id="8" name="Picture 7">
            <a:extLst>
              <a:ext uri="{FF2B5EF4-FFF2-40B4-BE49-F238E27FC236}">
                <a16:creationId xmlns:a16="http://schemas.microsoft.com/office/drawing/2014/main" id="{A2D2FB1C-F2FA-AF05-24C7-E99F1A3A167F}"/>
              </a:ext>
            </a:extLst>
          </p:cNvPr>
          <p:cNvPicPr>
            <a:picLocks noChangeAspect="1"/>
          </p:cNvPicPr>
          <p:nvPr/>
        </p:nvPicPr>
        <p:blipFill>
          <a:blip r:embed="rId7"/>
          <a:stretch>
            <a:fillRect/>
          </a:stretch>
        </p:blipFill>
        <p:spPr>
          <a:xfrm>
            <a:off x="865412" y="2531950"/>
            <a:ext cx="10485224" cy="4114800"/>
          </a:xfrm>
          <a:prstGeom prst="rect">
            <a:avLst/>
          </a:prstGeom>
        </p:spPr>
      </p:pic>
      <p:sp>
        <p:nvSpPr>
          <p:cNvPr id="9" name="Oval 8">
            <a:extLst>
              <a:ext uri="{FF2B5EF4-FFF2-40B4-BE49-F238E27FC236}">
                <a16:creationId xmlns:a16="http://schemas.microsoft.com/office/drawing/2014/main" id="{B500235C-459C-1509-2268-E4F54A8BB624}"/>
              </a:ext>
            </a:extLst>
          </p:cNvPr>
          <p:cNvSpPr/>
          <p:nvPr/>
        </p:nvSpPr>
        <p:spPr>
          <a:xfrm>
            <a:off x="1862253" y="2531950"/>
            <a:ext cx="512956" cy="52348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274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A06DB-205E-C00B-3A55-68D1B8C098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8EC8077-6F45-36F6-F1B0-26D19BEF2519}"/>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AF017EA1-B87E-8C6F-095A-E9F085A0E3BA}"/>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6" name="Picture 5">
            <a:extLst>
              <a:ext uri="{FF2B5EF4-FFF2-40B4-BE49-F238E27FC236}">
                <a16:creationId xmlns:a16="http://schemas.microsoft.com/office/drawing/2014/main" id="{8D49B253-32DF-0E6C-800B-A2B6E2921D03}"/>
              </a:ext>
            </a:extLst>
          </p:cNvPr>
          <p:cNvPicPr>
            <a:picLocks noChangeAspect="1"/>
          </p:cNvPicPr>
          <p:nvPr/>
        </p:nvPicPr>
        <p:blipFill>
          <a:blip r:embed="rId5"/>
          <a:stretch>
            <a:fillRect/>
          </a:stretch>
        </p:blipFill>
        <p:spPr>
          <a:xfrm>
            <a:off x="2209800" y="257465"/>
            <a:ext cx="7772400" cy="2118204"/>
          </a:xfrm>
          <a:prstGeom prst="rect">
            <a:avLst/>
          </a:prstGeom>
        </p:spPr>
      </p:pic>
      <p:pic>
        <p:nvPicPr>
          <p:cNvPr id="7" name="Picture 6">
            <a:extLst>
              <a:ext uri="{FF2B5EF4-FFF2-40B4-BE49-F238E27FC236}">
                <a16:creationId xmlns:a16="http://schemas.microsoft.com/office/drawing/2014/main" id="{9A6AF6DB-FF7F-2158-53D7-6F4AC8DC21E4}"/>
              </a:ext>
            </a:extLst>
          </p:cNvPr>
          <p:cNvPicPr>
            <a:picLocks noChangeAspect="1"/>
          </p:cNvPicPr>
          <p:nvPr/>
        </p:nvPicPr>
        <p:blipFill>
          <a:blip r:embed="rId6"/>
          <a:stretch>
            <a:fillRect/>
          </a:stretch>
        </p:blipFill>
        <p:spPr>
          <a:xfrm>
            <a:off x="6330586" y="2169083"/>
            <a:ext cx="4358640" cy="274320"/>
          </a:xfrm>
          <a:prstGeom prst="rect">
            <a:avLst/>
          </a:prstGeom>
        </p:spPr>
      </p:pic>
      <p:pic>
        <p:nvPicPr>
          <p:cNvPr id="5" name="Picture 4">
            <a:extLst>
              <a:ext uri="{FF2B5EF4-FFF2-40B4-BE49-F238E27FC236}">
                <a16:creationId xmlns:a16="http://schemas.microsoft.com/office/drawing/2014/main" id="{5FB88C41-4574-FAE6-D60E-B4CDE60BE8EF}"/>
              </a:ext>
            </a:extLst>
          </p:cNvPr>
          <p:cNvPicPr>
            <a:picLocks noChangeAspect="1"/>
          </p:cNvPicPr>
          <p:nvPr/>
        </p:nvPicPr>
        <p:blipFill>
          <a:blip r:embed="rId7"/>
          <a:stretch>
            <a:fillRect/>
          </a:stretch>
        </p:blipFill>
        <p:spPr>
          <a:xfrm>
            <a:off x="626873" y="2677476"/>
            <a:ext cx="4772522" cy="3657600"/>
          </a:xfrm>
          <a:prstGeom prst="rect">
            <a:avLst/>
          </a:prstGeom>
        </p:spPr>
      </p:pic>
      <p:pic>
        <p:nvPicPr>
          <p:cNvPr id="9" name="Picture 8">
            <a:extLst>
              <a:ext uri="{FF2B5EF4-FFF2-40B4-BE49-F238E27FC236}">
                <a16:creationId xmlns:a16="http://schemas.microsoft.com/office/drawing/2014/main" id="{FA25D730-8E23-A07F-5BA2-A5CF9CBF9BFF}"/>
              </a:ext>
            </a:extLst>
          </p:cNvPr>
          <p:cNvPicPr>
            <a:picLocks noChangeAspect="1"/>
          </p:cNvPicPr>
          <p:nvPr/>
        </p:nvPicPr>
        <p:blipFill>
          <a:blip r:embed="rId8"/>
          <a:stretch>
            <a:fillRect/>
          </a:stretch>
        </p:blipFill>
        <p:spPr>
          <a:xfrm>
            <a:off x="6637527" y="2677476"/>
            <a:ext cx="4927600" cy="3822700"/>
          </a:xfrm>
          <a:prstGeom prst="rect">
            <a:avLst/>
          </a:prstGeom>
        </p:spPr>
      </p:pic>
      <p:sp>
        <p:nvSpPr>
          <p:cNvPr id="4" name="Rectangle 3">
            <a:extLst>
              <a:ext uri="{FF2B5EF4-FFF2-40B4-BE49-F238E27FC236}">
                <a16:creationId xmlns:a16="http://schemas.microsoft.com/office/drawing/2014/main" id="{753A3DDF-5D53-2A93-E750-AEF7F2F75938}"/>
              </a:ext>
            </a:extLst>
          </p:cNvPr>
          <p:cNvSpPr/>
          <p:nvPr/>
        </p:nvSpPr>
        <p:spPr>
          <a:xfrm>
            <a:off x="6637527" y="3691054"/>
            <a:ext cx="4051699" cy="131584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27925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6B86D-226E-ECF0-927C-9F4E85AC9E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D47E22-720F-7B13-FFC6-C48023E7A03C}"/>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302715BA-DBD0-9C57-07C1-EAC73E647AF3}"/>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8" name="Picture 7">
            <a:extLst>
              <a:ext uri="{FF2B5EF4-FFF2-40B4-BE49-F238E27FC236}">
                <a16:creationId xmlns:a16="http://schemas.microsoft.com/office/drawing/2014/main" id="{BE893543-4AD9-4BA7-7E38-E33BA0D1BBBB}"/>
              </a:ext>
            </a:extLst>
          </p:cNvPr>
          <p:cNvPicPr>
            <a:picLocks noChangeAspect="1"/>
          </p:cNvPicPr>
          <p:nvPr/>
        </p:nvPicPr>
        <p:blipFill>
          <a:blip r:embed="rId5"/>
          <a:stretch>
            <a:fillRect/>
          </a:stretch>
        </p:blipFill>
        <p:spPr>
          <a:xfrm>
            <a:off x="2220951" y="353450"/>
            <a:ext cx="7772400" cy="1266866"/>
          </a:xfrm>
          <a:prstGeom prst="rect">
            <a:avLst/>
          </a:prstGeom>
        </p:spPr>
      </p:pic>
      <p:pic>
        <p:nvPicPr>
          <p:cNvPr id="10" name="Picture 9">
            <a:extLst>
              <a:ext uri="{FF2B5EF4-FFF2-40B4-BE49-F238E27FC236}">
                <a16:creationId xmlns:a16="http://schemas.microsoft.com/office/drawing/2014/main" id="{105F49CC-FC30-C868-7256-B9BBF6FD5B68}"/>
              </a:ext>
            </a:extLst>
          </p:cNvPr>
          <p:cNvPicPr>
            <a:picLocks noChangeAspect="1"/>
          </p:cNvPicPr>
          <p:nvPr/>
        </p:nvPicPr>
        <p:blipFill>
          <a:blip r:embed="rId6"/>
          <a:stretch>
            <a:fillRect/>
          </a:stretch>
        </p:blipFill>
        <p:spPr>
          <a:xfrm>
            <a:off x="2220951" y="1605539"/>
            <a:ext cx="7772400" cy="301557"/>
          </a:xfrm>
          <a:prstGeom prst="rect">
            <a:avLst/>
          </a:prstGeom>
        </p:spPr>
      </p:pic>
      <p:pic>
        <p:nvPicPr>
          <p:cNvPr id="11" name="Picture 10">
            <a:extLst>
              <a:ext uri="{FF2B5EF4-FFF2-40B4-BE49-F238E27FC236}">
                <a16:creationId xmlns:a16="http://schemas.microsoft.com/office/drawing/2014/main" id="{4B999656-3194-9C89-798B-C418337B0941}"/>
              </a:ext>
            </a:extLst>
          </p:cNvPr>
          <p:cNvPicPr>
            <a:picLocks noChangeAspect="1"/>
          </p:cNvPicPr>
          <p:nvPr/>
        </p:nvPicPr>
        <p:blipFill>
          <a:blip r:embed="rId7"/>
          <a:stretch>
            <a:fillRect/>
          </a:stretch>
        </p:blipFill>
        <p:spPr>
          <a:xfrm>
            <a:off x="1402080" y="2872405"/>
            <a:ext cx="9387840" cy="2743200"/>
          </a:xfrm>
          <a:prstGeom prst="rect">
            <a:avLst/>
          </a:prstGeom>
        </p:spPr>
      </p:pic>
    </p:spTree>
    <p:extLst>
      <p:ext uri="{BB962C8B-B14F-4D97-AF65-F5344CB8AC3E}">
        <p14:creationId xmlns:p14="http://schemas.microsoft.com/office/powerpoint/2010/main" val="2267395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F015C-36A1-1362-92C0-D1F7BF5F976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D46CD7-338B-8BDF-93BE-6D0997F18CF0}"/>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4" name="Picture 3">
            <a:extLst>
              <a:ext uri="{FF2B5EF4-FFF2-40B4-BE49-F238E27FC236}">
                <a16:creationId xmlns:a16="http://schemas.microsoft.com/office/drawing/2014/main" id="{146A52DF-2E0F-A6F1-D1DE-2453BF8100FF}"/>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10" name="Picture 9">
            <a:extLst>
              <a:ext uri="{FF2B5EF4-FFF2-40B4-BE49-F238E27FC236}">
                <a16:creationId xmlns:a16="http://schemas.microsoft.com/office/drawing/2014/main" id="{79A902F1-72DF-6433-5661-FDC93AD431A9}"/>
              </a:ext>
            </a:extLst>
          </p:cNvPr>
          <p:cNvPicPr>
            <a:picLocks noChangeAspect="1"/>
          </p:cNvPicPr>
          <p:nvPr/>
        </p:nvPicPr>
        <p:blipFill>
          <a:blip r:embed="rId5"/>
          <a:stretch>
            <a:fillRect/>
          </a:stretch>
        </p:blipFill>
        <p:spPr>
          <a:xfrm>
            <a:off x="3210910" y="220149"/>
            <a:ext cx="5770179" cy="1828800"/>
          </a:xfrm>
          <a:prstGeom prst="rect">
            <a:avLst/>
          </a:prstGeom>
        </p:spPr>
      </p:pic>
      <p:pic>
        <p:nvPicPr>
          <p:cNvPr id="11" name="Picture 10">
            <a:extLst>
              <a:ext uri="{FF2B5EF4-FFF2-40B4-BE49-F238E27FC236}">
                <a16:creationId xmlns:a16="http://schemas.microsoft.com/office/drawing/2014/main" id="{30DDF83F-42A5-7738-BBC6-CAB16958BDAD}"/>
              </a:ext>
            </a:extLst>
          </p:cNvPr>
          <p:cNvPicPr>
            <a:picLocks noChangeAspect="1"/>
          </p:cNvPicPr>
          <p:nvPr/>
        </p:nvPicPr>
        <p:blipFill>
          <a:blip r:embed="rId6"/>
          <a:stretch>
            <a:fillRect/>
          </a:stretch>
        </p:blipFill>
        <p:spPr>
          <a:xfrm>
            <a:off x="7092950" y="1366712"/>
            <a:ext cx="2489200" cy="279400"/>
          </a:xfrm>
          <a:prstGeom prst="rect">
            <a:avLst/>
          </a:prstGeom>
        </p:spPr>
      </p:pic>
      <p:pic>
        <p:nvPicPr>
          <p:cNvPr id="12" name="Picture 11">
            <a:extLst>
              <a:ext uri="{FF2B5EF4-FFF2-40B4-BE49-F238E27FC236}">
                <a16:creationId xmlns:a16="http://schemas.microsoft.com/office/drawing/2014/main" id="{8DAC1851-8583-9146-3611-797D10ACA0E4}"/>
              </a:ext>
            </a:extLst>
          </p:cNvPr>
          <p:cNvPicPr>
            <a:picLocks noChangeAspect="1"/>
          </p:cNvPicPr>
          <p:nvPr/>
        </p:nvPicPr>
        <p:blipFill>
          <a:blip r:embed="rId7"/>
          <a:stretch>
            <a:fillRect/>
          </a:stretch>
        </p:blipFill>
        <p:spPr>
          <a:xfrm>
            <a:off x="2009520" y="2144467"/>
            <a:ext cx="8172957" cy="4572000"/>
          </a:xfrm>
          <a:prstGeom prst="rect">
            <a:avLst/>
          </a:prstGeom>
        </p:spPr>
      </p:pic>
    </p:spTree>
    <p:extLst>
      <p:ext uri="{BB962C8B-B14F-4D97-AF65-F5344CB8AC3E}">
        <p14:creationId xmlns:p14="http://schemas.microsoft.com/office/powerpoint/2010/main" val="1886648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CB992-F85C-9882-80E3-0B0C024046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9F91F55-8B92-D36A-6079-6E96D4AA8D3B}"/>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4" name="Picture 3">
            <a:extLst>
              <a:ext uri="{FF2B5EF4-FFF2-40B4-BE49-F238E27FC236}">
                <a16:creationId xmlns:a16="http://schemas.microsoft.com/office/drawing/2014/main" id="{151306FF-5E0A-5EA3-50BA-9676B039D2C3}"/>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10" name="Picture 9">
            <a:extLst>
              <a:ext uri="{FF2B5EF4-FFF2-40B4-BE49-F238E27FC236}">
                <a16:creationId xmlns:a16="http://schemas.microsoft.com/office/drawing/2014/main" id="{0B56D3D9-A01F-0EB9-6837-FE8D0E0F7242}"/>
              </a:ext>
            </a:extLst>
          </p:cNvPr>
          <p:cNvPicPr>
            <a:picLocks noChangeAspect="1"/>
          </p:cNvPicPr>
          <p:nvPr/>
        </p:nvPicPr>
        <p:blipFill>
          <a:blip r:embed="rId5"/>
          <a:stretch>
            <a:fillRect/>
          </a:stretch>
        </p:blipFill>
        <p:spPr>
          <a:xfrm>
            <a:off x="3210910" y="220149"/>
            <a:ext cx="5770179" cy="1828800"/>
          </a:xfrm>
          <a:prstGeom prst="rect">
            <a:avLst/>
          </a:prstGeom>
        </p:spPr>
      </p:pic>
      <p:pic>
        <p:nvPicPr>
          <p:cNvPr id="11" name="Picture 10">
            <a:extLst>
              <a:ext uri="{FF2B5EF4-FFF2-40B4-BE49-F238E27FC236}">
                <a16:creationId xmlns:a16="http://schemas.microsoft.com/office/drawing/2014/main" id="{B7BF9BFB-A069-06F9-5CB1-04AC337BFAC1}"/>
              </a:ext>
            </a:extLst>
          </p:cNvPr>
          <p:cNvPicPr>
            <a:picLocks noChangeAspect="1"/>
          </p:cNvPicPr>
          <p:nvPr/>
        </p:nvPicPr>
        <p:blipFill>
          <a:blip r:embed="rId6"/>
          <a:stretch>
            <a:fillRect/>
          </a:stretch>
        </p:blipFill>
        <p:spPr>
          <a:xfrm>
            <a:off x="7092950" y="1366712"/>
            <a:ext cx="2489200" cy="279400"/>
          </a:xfrm>
          <a:prstGeom prst="rect">
            <a:avLst/>
          </a:prstGeom>
        </p:spPr>
      </p:pic>
      <p:pic>
        <p:nvPicPr>
          <p:cNvPr id="12" name="Picture 11">
            <a:extLst>
              <a:ext uri="{FF2B5EF4-FFF2-40B4-BE49-F238E27FC236}">
                <a16:creationId xmlns:a16="http://schemas.microsoft.com/office/drawing/2014/main" id="{7FF5DEA8-022E-2E2B-9975-D2311C91C285}"/>
              </a:ext>
            </a:extLst>
          </p:cNvPr>
          <p:cNvPicPr>
            <a:picLocks noChangeAspect="1"/>
          </p:cNvPicPr>
          <p:nvPr/>
        </p:nvPicPr>
        <p:blipFill>
          <a:blip r:embed="rId7"/>
          <a:stretch>
            <a:fillRect/>
          </a:stretch>
        </p:blipFill>
        <p:spPr>
          <a:xfrm>
            <a:off x="2009520" y="2144467"/>
            <a:ext cx="8172957" cy="4572000"/>
          </a:xfrm>
          <a:prstGeom prst="rect">
            <a:avLst/>
          </a:prstGeom>
        </p:spPr>
      </p:pic>
      <p:sp>
        <p:nvSpPr>
          <p:cNvPr id="2" name="Right Arrow 1">
            <a:extLst>
              <a:ext uri="{FF2B5EF4-FFF2-40B4-BE49-F238E27FC236}">
                <a16:creationId xmlns:a16="http://schemas.microsoft.com/office/drawing/2014/main" id="{6015844F-7F3D-582F-13A4-232243ECB7A6}"/>
              </a:ext>
            </a:extLst>
          </p:cNvPr>
          <p:cNvSpPr/>
          <p:nvPr/>
        </p:nvSpPr>
        <p:spPr>
          <a:xfrm>
            <a:off x="602900" y="3456634"/>
            <a:ext cx="1497205" cy="51246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2619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85182-0501-C7D8-ACE5-4F56D1DAFF1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2974B45-527D-737D-296A-CF2E39406231}"/>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4" name="Picture 3">
            <a:extLst>
              <a:ext uri="{FF2B5EF4-FFF2-40B4-BE49-F238E27FC236}">
                <a16:creationId xmlns:a16="http://schemas.microsoft.com/office/drawing/2014/main" id="{B1323B03-4632-E909-74EB-6445DC1A3E33}"/>
              </a:ext>
            </a:extLst>
          </p:cNvPr>
          <p:cNvPicPr>
            <a:picLocks noChangeAspect="1"/>
          </p:cNvPicPr>
          <p:nvPr/>
        </p:nvPicPr>
        <p:blipFill>
          <a:blip r:embed="rId4"/>
          <a:stretch>
            <a:fillRect/>
          </a:stretch>
        </p:blipFill>
        <p:spPr>
          <a:xfrm>
            <a:off x="10689226" y="357824"/>
            <a:ext cx="875901" cy="640080"/>
          </a:xfrm>
          <a:prstGeom prst="rect">
            <a:avLst/>
          </a:prstGeom>
        </p:spPr>
      </p:pic>
      <p:sp>
        <p:nvSpPr>
          <p:cNvPr id="2" name="Right Arrow 1">
            <a:extLst>
              <a:ext uri="{FF2B5EF4-FFF2-40B4-BE49-F238E27FC236}">
                <a16:creationId xmlns:a16="http://schemas.microsoft.com/office/drawing/2014/main" id="{3E315DB1-218E-F114-72C8-EF99FC1CE095}"/>
              </a:ext>
            </a:extLst>
          </p:cNvPr>
          <p:cNvSpPr/>
          <p:nvPr/>
        </p:nvSpPr>
        <p:spPr>
          <a:xfrm>
            <a:off x="-221901" y="3429000"/>
            <a:ext cx="1497205" cy="51246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FD27439-305B-964A-1463-651EC6F26D1F}"/>
              </a:ext>
            </a:extLst>
          </p:cNvPr>
          <p:cNvPicPr>
            <a:picLocks noChangeAspect="1"/>
          </p:cNvPicPr>
          <p:nvPr/>
        </p:nvPicPr>
        <p:blipFill>
          <a:blip r:embed="rId5"/>
          <a:stretch>
            <a:fillRect/>
          </a:stretch>
        </p:blipFill>
        <p:spPr>
          <a:xfrm>
            <a:off x="2407374" y="158195"/>
            <a:ext cx="7377252" cy="1371600"/>
          </a:xfrm>
          <a:prstGeom prst="rect">
            <a:avLst/>
          </a:prstGeom>
        </p:spPr>
      </p:pic>
      <p:pic>
        <p:nvPicPr>
          <p:cNvPr id="6" name="Picture 5">
            <a:extLst>
              <a:ext uri="{FF2B5EF4-FFF2-40B4-BE49-F238E27FC236}">
                <a16:creationId xmlns:a16="http://schemas.microsoft.com/office/drawing/2014/main" id="{15669403-D524-F860-1090-7B583C067487}"/>
              </a:ext>
            </a:extLst>
          </p:cNvPr>
          <p:cNvPicPr>
            <a:picLocks noChangeAspect="1"/>
          </p:cNvPicPr>
          <p:nvPr/>
        </p:nvPicPr>
        <p:blipFill>
          <a:blip r:embed="rId6"/>
          <a:stretch>
            <a:fillRect/>
          </a:stretch>
        </p:blipFill>
        <p:spPr>
          <a:xfrm>
            <a:off x="1295400" y="2469382"/>
            <a:ext cx="9601200" cy="3200400"/>
          </a:xfrm>
          <a:prstGeom prst="rect">
            <a:avLst/>
          </a:prstGeom>
        </p:spPr>
      </p:pic>
      <p:pic>
        <p:nvPicPr>
          <p:cNvPr id="7" name="Picture 6">
            <a:extLst>
              <a:ext uri="{FF2B5EF4-FFF2-40B4-BE49-F238E27FC236}">
                <a16:creationId xmlns:a16="http://schemas.microsoft.com/office/drawing/2014/main" id="{A7AC0355-4EB6-6910-E83B-5BFF567208C6}"/>
              </a:ext>
            </a:extLst>
          </p:cNvPr>
          <p:cNvPicPr>
            <a:picLocks noChangeAspect="1"/>
          </p:cNvPicPr>
          <p:nvPr/>
        </p:nvPicPr>
        <p:blipFill>
          <a:blip r:embed="rId7"/>
          <a:stretch>
            <a:fillRect/>
          </a:stretch>
        </p:blipFill>
        <p:spPr>
          <a:xfrm>
            <a:off x="7428455" y="618922"/>
            <a:ext cx="2781300" cy="292100"/>
          </a:xfrm>
          <a:prstGeom prst="rect">
            <a:avLst/>
          </a:prstGeom>
        </p:spPr>
      </p:pic>
      <p:sp>
        <p:nvSpPr>
          <p:cNvPr id="8" name="Rectangle 7">
            <a:extLst>
              <a:ext uri="{FF2B5EF4-FFF2-40B4-BE49-F238E27FC236}">
                <a16:creationId xmlns:a16="http://schemas.microsoft.com/office/drawing/2014/main" id="{86B6314E-B8F7-2E8B-2522-DAC58C727690}"/>
              </a:ext>
            </a:extLst>
          </p:cNvPr>
          <p:cNvSpPr/>
          <p:nvPr/>
        </p:nvSpPr>
        <p:spPr>
          <a:xfrm>
            <a:off x="8912886" y="3577214"/>
            <a:ext cx="921980" cy="20096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80898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5595-B6CF-8D0D-EC8F-3335AABE3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93B2F-9D11-81BA-6C2F-210BC4D1882D}"/>
              </a:ext>
            </a:extLst>
          </p:cNvPr>
          <p:cNvSpPr>
            <a:spLocks noGrp="1"/>
          </p:cNvSpPr>
          <p:nvPr>
            <p:ph type="title"/>
          </p:nvPr>
        </p:nvSpPr>
        <p:spPr>
          <a:xfrm>
            <a:off x="916516" y="116632"/>
            <a:ext cx="10358967" cy="1196752"/>
          </a:xfrm>
        </p:spPr>
        <p:txBody>
          <a:bodyPr/>
          <a:lstStyle/>
          <a:p>
            <a:r>
              <a:rPr lang="en-US" sz="3200" dirty="0">
                <a:solidFill>
                  <a:srgbClr val="0432FF"/>
                </a:solidFill>
              </a:rPr>
              <a:t>Dr Vaishampayan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91AD8D69-A41C-746C-66D1-CD72CCCFD9C7}"/>
              </a:ext>
            </a:extLst>
          </p:cNvPr>
          <p:cNvGraphicFramePr>
            <a:graphicFrameLocks/>
          </p:cNvGraphicFramePr>
          <p:nvPr/>
        </p:nvGraphicFramePr>
        <p:xfrm>
          <a:off x="1199456" y="1828800"/>
          <a:ext cx="9925744" cy="3899304"/>
        </p:xfrm>
        <a:graphic>
          <a:graphicData uri="http://schemas.openxmlformats.org/drawingml/2006/table">
            <a:tbl>
              <a:tblPr firstRow="1" bandRow="1">
                <a:tableStyleId>{F2DE63D5-997A-4646-A377-4702673A728D}</a:tableStyleId>
              </a:tblPr>
              <a:tblGrid>
                <a:gridCol w="2727686">
                  <a:extLst>
                    <a:ext uri="{9D8B030D-6E8A-4147-A177-3AD203B41FA5}">
                      <a16:colId xmlns:a16="http://schemas.microsoft.com/office/drawing/2014/main" val="20000"/>
                    </a:ext>
                  </a:extLst>
                </a:gridCol>
                <a:gridCol w="7198058">
                  <a:extLst>
                    <a:ext uri="{9D8B030D-6E8A-4147-A177-3AD203B41FA5}">
                      <a16:colId xmlns:a16="http://schemas.microsoft.com/office/drawing/2014/main" val="20001"/>
                    </a:ext>
                  </a:extLst>
                </a:gridCol>
              </a:tblGrid>
              <a:tr h="972108">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AstraZeneca Pharmaceuticals LP, Aveo Pharmaceuticals,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72108">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Bayer HealthCare Pharmaceuticals, Bristol Myers Squibb, Exelixis Inc, Janssen Biotech Inc, Kowa Pharmaceuticals America, Merck,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787178"/>
                  </a:ext>
                </a:extLst>
              </a:tr>
              <a:tr h="972108">
                <a:tc>
                  <a:txBody>
                    <a:bodyPr/>
                    <a:lstStyle/>
                    <a:p>
                      <a:r>
                        <a:rPr lang="en-US" sz="20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326280"/>
                  </a:ext>
                </a:extLst>
              </a:tr>
              <a:tr h="972108">
                <a:tc>
                  <a:txBody>
                    <a:bodyPr/>
                    <a:lstStyle/>
                    <a:p>
                      <a:r>
                        <a:rPr lang="en-US" sz="20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SWOG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1467921"/>
                  </a:ext>
                </a:extLst>
              </a:tr>
            </a:tbl>
          </a:graphicData>
        </a:graphic>
      </p:graphicFrame>
    </p:spTree>
    <p:custDataLst>
      <p:tags r:id="rId1"/>
    </p:custDataLst>
    <p:extLst>
      <p:ext uri="{BB962C8B-B14F-4D97-AF65-F5344CB8AC3E}">
        <p14:creationId xmlns:p14="http://schemas.microsoft.com/office/powerpoint/2010/main" val="3736829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11BB4-E1E5-D348-8C3E-CF5BCDCE4A3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E9ECA8-7D9D-438A-7887-8D8ACD83868A}"/>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4" name="Picture 3">
            <a:extLst>
              <a:ext uri="{FF2B5EF4-FFF2-40B4-BE49-F238E27FC236}">
                <a16:creationId xmlns:a16="http://schemas.microsoft.com/office/drawing/2014/main" id="{BA2FD1EB-FFEB-29CC-408F-3C0F0DE6AE57}"/>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8" name="Picture 7">
            <a:extLst>
              <a:ext uri="{FF2B5EF4-FFF2-40B4-BE49-F238E27FC236}">
                <a16:creationId xmlns:a16="http://schemas.microsoft.com/office/drawing/2014/main" id="{D2C2293F-7D7E-68ED-1657-A3F96EFD60F1}"/>
              </a:ext>
            </a:extLst>
          </p:cNvPr>
          <p:cNvPicPr>
            <a:picLocks noChangeAspect="1"/>
          </p:cNvPicPr>
          <p:nvPr/>
        </p:nvPicPr>
        <p:blipFill>
          <a:blip r:embed="rId5"/>
          <a:stretch>
            <a:fillRect/>
          </a:stretch>
        </p:blipFill>
        <p:spPr>
          <a:xfrm>
            <a:off x="2219848" y="1682312"/>
            <a:ext cx="7772400" cy="5076256"/>
          </a:xfrm>
          <a:prstGeom prst="rect">
            <a:avLst/>
          </a:prstGeom>
        </p:spPr>
      </p:pic>
      <p:pic>
        <p:nvPicPr>
          <p:cNvPr id="9" name="Picture 8">
            <a:extLst>
              <a:ext uri="{FF2B5EF4-FFF2-40B4-BE49-F238E27FC236}">
                <a16:creationId xmlns:a16="http://schemas.microsoft.com/office/drawing/2014/main" id="{04E638AA-9F7B-79C3-A430-F6E956CC83F0}"/>
              </a:ext>
            </a:extLst>
          </p:cNvPr>
          <p:cNvPicPr>
            <a:picLocks noChangeAspect="1"/>
          </p:cNvPicPr>
          <p:nvPr/>
        </p:nvPicPr>
        <p:blipFill>
          <a:blip r:embed="rId6"/>
          <a:stretch>
            <a:fillRect/>
          </a:stretch>
        </p:blipFill>
        <p:spPr>
          <a:xfrm>
            <a:off x="2407374" y="158195"/>
            <a:ext cx="7377252" cy="1371600"/>
          </a:xfrm>
          <a:prstGeom prst="rect">
            <a:avLst/>
          </a:prstGeom>
        </p:spPr>
      </p:pic>
      <p:pic>
        <p:nvPicPr>
          <p:cNvPr id="10" name="Picture 9">
            <a:extLst>
              <a:ext uri="{FF2B5EF4-FFF2-40B4-BE49-F238E27FC236}">
                <a16:creationId xmlns:a16="http://schemas.microsoft.com/office/drawing/2014/main" id="{4D9FDC7F-D158-D282-A7A8-500C4812589D}"/>
              </a:ext>
            </a:extLst>
          </p:cNvPr>
          <p:cNvPicPr>
            <a:picLocks noChangeAspect="1"/>
          </p:cNvPicPr>
          <p:nvPr/>
        </p:nvPicPr>
        <p:blipFill>
          <a:blip r:embed="rId7"/>
          <a:stretch>
            <a:fillRect/>
          </a:stretch>
        </p:blipFill>
        <p:spPr>
          <a:xfrm>
            <a:off x="7428455" y="618922"/>
            <a:ext cx="2781300" cy="292100"/>
          </a:xfrm>
          <a:prstGeom prst="rect">
            <a:avLst/>
          </a:prstGeom>
        </p:spPr>
      </p:pic>
    </p:spTree>
    <p:extLst>
      <p:ext uri="{BB962C8B-B14F-4D97-AF65-F5344CB8AC3E}">
        <p14:creationId xmlns:p14="http://schemas.microsoft.com/office/powerpoint/2010/main" val="103690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ACF24-8F38-C0A2-DD2C-076ACAC4341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3F3117-4F61-F23D-A44C-EFA2BB8C281C}"/>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4" name="Picture 3">
            <a:extLst>
              <a:ext uri="{FF2B5EF4-FFF2-40B4-BE49-F238E27FC236}">
                <a16:creationId xmlns:a16="http://schemas.microsoft.com/office/drawing/2014/main" id="{C4BA338B-B10F-5FBE-DDCD-F0DB07DF675B}"/>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8" name="Picture 7">
            <a:extLst>
              <a:ext uri="{FF2B5EF4-FFF2-40B4-BE49-F238E27FC236}">
                <a16:creationId xmlns:a16="http://schemas.microsoft.com/office/drawing/2014/main" id="{001C21FD-C812-00E2-7EF6-57F45A02FDF1}"/>
              </a:ext>
            </a:extLst>
          </p:cNvPr>
          <p:cNvPicPr>
            <a:picLocks noChangeAspect="1"/>
          </p:cNvPicPr>
          <p:nvPr/>
        </p:nvPicPr>
        <p:blipFill>
          <a:blip r:embed="rId5"/>
          <a:stretch>
            <a:fillRect/>
          </a:stretch>
        </p:blipFill>
        <p:spPr>
          <a:xfrm>
            <a:off x="2219848" y="1682312"/>
            <a:ext cx="7772400" cy="5076256"/>
          </a:xfrm>
          <a:prstGeom prst="rect">
            <a:avLst/>
          </a:prstGeom>
        </p:spPr>
      </p:pic>
      <p:pic>
        <p:nvPicPr>
          <p:cNvPr id="9" name="Picture 8">
            <a:extLst>
              <a:ext uri="{FF2B5EF4-FFF2-40B4-BE49-F238E27FC236}">
                <a16:creationId xmlns:a16="http://schemas.microsoft.com/office/drawing/2014/main" id="{DDB6D4FB-78F3-A7FA-696E-BF6055121480}"/>
              </a:ext>
            </a:extLst>
          </p:cNvPr>
          <p:cNvPicPr>
            <a:picLocks noChangeAspect="1"/>
          </p:cNvPicPr>
          <p:nvPr/>
        </p:nvPicPr>
        <p:blipFill>
          <a:blip r:embed="rId6"/>
          <a:stretch>
            <a:fillRect/>
          </a:stretch>
        </p:blipFill>
        <p:spPr>
          <a:xfrm>
            <a:off x="2407374" y="158195"/>
            <a:ext cx="7377252" cy="1371600"/>
          </a:xfrm>
          <a:prstGeom prst="rect">
            <a:avLst/>
          </a:prstGeom>
        </p:spPr>
      </p:pic>
      <p:pic>
        <p:nvPicPr>
          <p:cNvPr id="10" name="Picture 9">
            <a:extLst>
              <a:ext uri="{FF2B5EF4-FFF2-40B4-BE49-F238E27FC236}">
                <a16:creationId xmlns:a16="http://schemas.microsoft.com/office/drawing/2014/main" id="{FDD16B1A-32FA-CAF2-2EA3-5EC77319580D}"/>
              </a:ext>
            </a:extLst>
          </p:cNvPr>
          <p:cNvPicPr>
            <a:picLocks noChangeAspect="1"/>
          </p:cNvPicPr>
          <p:nvPr/>
        </p:nvPicPr>
        <p:blipFill>
          <a:blip r:embed="rId7"/>
          <a:stretch>
            <a:fillRect/>
          </a:stretch>
        </p:blipFill>
        <p:spPr>
          <a:xfrm>
            <a:off x="7428455" y="618922"/>
            <a:ext cx="2781300" cy="292100"/>
          </a:xfrm>
          <a:prstGeom prst="rect">
            <a:avLst/>
          </a:prstGeom>
        </p:spPr>
      </p:pic>
      <p:sp>
        <p:nvSpPr>
          <p:cNvPr id="2" name="Rectangle 1">
            <a:extLst>
              <a:ext uri="{FF2B5EF4-FFF2-40B4-BE49-F238E27FC236}">
                <a16:creationId xmlns:a16="http://schemas.microsoft.com/office/drawing/2014/main" id="{D17C83F3-C193-FF4D-348D-CEE73F99B6AB}"/>
              </a:ext>
            </a:extLst>
          </p:cNvPr>
          <p:cNvSpPr/>
          <p:nvPr/>
        </p:nvSpPr>
        <p:spPr>
          <a:xfrm>
            <a:off x="3657598" y="1919235"/>
            <a:ext cx="1457011" cy="424040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5050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2DAD9-9400-6E5F-A644-4DC91E509E9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470D27F-F5B5-05B6-8522-6519978F76D1}"/>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2F380B32-7922-F15A-4770-24431A2099C3}"/>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4" name="Picture 3">
            <a:extLst>
              <a:ext uri="{FF2B5EF4-FFF2-40B4-BE49-F238E27FC236}">
                <a16:creationId xmlns:a16="http://schemas.microsoft.com/office/drawing/2014/main" id="{04F363B0-A7ED-30F3-0CD6-651B01A827DF}"/>
              </a:ext>
            </a:extLst>
          </p:cNvPr>
          <p:cNvPicPr>
            <a:picLocks noChangeAspect="1"/>
          </p:cNvPicPr>
          <p:nvPr/>
        </p:nvPicPr>
        <p:blipFill>
          <a:blip r:embed="rId5"/>
          <a:stretch>
            <a:fillRect/>
          </a:stretch>
        </p:blipFill>
        <p:spPr>
          <a:xfrm>
            <a:off x="2220951" y="163247"/>
            <a:ext cx="7772400" cy="2851604"/>
          </a:xfrm>
          <a:prstGeom prst="rect">
            <a:avLst/>
          </a:prstGeom>
        </p:spPr>
      </p:pic>
      <p:pic>
        <p:nvPicPr>
          <p:cNvPr id="7" name="Picture 6">
            <a:extLst>
              <a:ext uri="{FF2B5EF4-FFF2-40B4-BE49-F238E27FC236}">
                <a16:creationId xmlns:a16="http://schemas.microsoft.com/office/drawing/2014/main" id="{D1A826AE-E292-B5B7-0BC5-10A850B06A28}"/>
              </a:ext>
            </a:extLst>
          </p:cNvPr>
          <p:cNvPicPr>
            <a:picLocks noChangeAspect="1"/>
          </p:cNvPicPr>
          <p:nvPr/>
        </p:nvPicPr>
        <p:blipFill>
          <a:blip r:embed="rId6"/>
          <a:stretch>
            <a:fillRect/>
          </a:stretch>
        </p:blipFill>
        <p:spPr>
          <a:xfrm>
            <a:off x="4584700" y="1357062"/>
            <a:ext cx="5244998" cy="274320"/>
          </a:xfrm>
          <a:prstGeom prst="rect">
            <a:avLst/>
          </a:prstGeom>
        </p:spPr>
      </p:pic>
    </p:spTree>
    <p:extLst>
      <p:ext uri="{BB962C8B-B14F-4D97-AF65-F5344CB8AC3E}">
        <p14:creationId xmlns:p14="http://schemas.microsoft.com/office/powerpoint/2010/main" val="2543120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482C8-C3F0-0D9D-377C-BE2AB8935EB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D245C28-FCA5-0CF7-7069-DF42E59F2AE3}"/>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4948BA0B-745F-015D-27FB-4E7AB9CC7CD0}"/>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4" name="Picture 3">
            <a:extLst>
              <a:ext uri="{FF2B5EF4-FFF2-40B4-BE49-F238E27FC236}">
                <a16:creationId xmlns:a16="http://schemas.microsoft.com/office/drawing/2014/main" id="{152F72D7-072B-4E15-A022-11C74772773A}"/>
              </a:ext>
            </a:extLst>
          </p:cNvPr>
          <p:cNvPicPr>
            <a:picLocks noChangeAspect="1"/>
          </p:cNvPicPr>
          <p:nvPr/>
        </p:nvPicPr>
        <p:blipFill>
          <a:blip r:embed="rId5"/>
          <a:stretch>
            <a:fillRect/>
          </a:stretch>
        </p:blipFill>
        <p:spPr>
          <a:xfrm>
            <a:off x="2220951" y="163247"/>
            <a:ext cx="7772400" cy="2851604"/>
          </a:xfrm>
          <a:prstGeom prst="rect">
            <a:avLst/>
          </a:prstGeom>
        </p:spPr>
      </p:pic>
      <p:pic>
        <p:nvPicPr>
          <p:cNvPr id="7" name="Picture 6">
            <a:extLst>
              <a:ext uri="{FF2B5EF4-FFF2-40B4-BE49-F238E27FC236}">
                <a16:creationId xmlns:a16="http://schemas.microsoft.com/office/drawing/2014/main" id="{9CCCCB7B-5E83-E9F4-A5AB-E675E87C2062}"/>
              </a:ext>
            </a:extLst>
          </p:cNvPr>
          <p:cNvPicPr>
            <a:picLocks noChangeAspect="1"/>
          </p:cNvPicPr>
          <p:nvPr/>
        </p:nvPicPr>
        <p:blipFill>
          <a:blip r:embed="rId6"/>
          <a:stretch>
            <a:fillRect/>
          </a:stretch>
        </p:blipFill>
        <p:spPr>
          <a:xfrm>
            <a:off x="4584700" y="1357062"/>
            <a:ext cx="5244998" cy="274320"/>
          </a:xfrm>
          <a:prstGeom prst="rect">
            <a:avLst/>
          </a:prstGeom>
        </p:spPr>
      </p:pic>
      <p:sp>
        <p:nvSpPr>
          <p:cNvPr id="5" name="TextBox 4">
            <a:extLst>
              <a:ext uri="{FF2B5EF4-FFF2-40B4-BE49-F238E27FC236}">
                <a16:creationId xmlns:a16="http://schemas.microsoft.com/office/drawing/2014/main" id="{2F7EFFD4-FD8F-3446-30A9-F6905F5773E4}"/>
              </a:ext>
            </a:extLst>
          </p:cNvPr>
          <p:cNvSpPr txBox="1"/>
          <p:nvPr/>
        </p:nvSpPr>
        <p:spPr>
          <a:xfrm>
            <a:off x="591015" y="3429000"/>
            <a:ext cx="10974112" cy="184665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Clinical stage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T2 or greater or T</a:t>
            </a:r>
            <a:r>
              <a:rPr kumimoji="0" lang="en-US"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 renal cell carcinoma of clear cell or non-clear cell histology planned for partial or radical nephrectomy.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Selected patients with oligometastatic disease, who were disease free at other disease sites within 12 weeks of surgery, were eligible for inclusion.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1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C9190-9E89-BD98-70E2-EE68244757B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EA5E19B-C3A7-DAEF-F473-7095C0A8B977}"/>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BF44165D-E810-DF0E-727F-9EF07ED618DE}"/>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4" name="Picture 3">
            <a:extLst>
              <a:ext uri="{FF2B5EF4-FFF2-40B4-BE49-F238E27FC236}">
                <a16:creationId xmlns:a16="http://schemas.microsoft.com/office/drawing/2014/main" id="{2CF11FD1-5ECD-EF2B-6CDF-BA0B9FDEA2ED}"/>
              </a:ext>
            </a:extLst>
          </p:cNvPr>
          <p:cNvPicPr>
            <a:picLocks noChangeAspect="1"/>
          </p:cNvPicPr>
          <p:nvPr/>
        </p:nvPicPr>
        <p:blipFill>
          <a:blip r:embed="rId5"/>
          <a:stretch>
            <a:fillRect/>
          </a:stretch>
        </p:blipFill>
        <p:spPr>
          <a:xfrm>
            <a:off x="2980611" y="156279"/>
            <a:ext cx="6230777" cy="2286000"/>
          </a:xfrm>
          <a:prstGeom prst="rect">
            <a:avLst/>
          </a:prstGeom>
        </p:spPr>
      </p:pic>
      <p:pic>
        <p:nvPicPr>
          <p:cNvPr id="7" name="Picture 6">
            <a:extLst>
              <a:ext uri="{FF2B5EF4-FFF2-40B4-BE49-F238E27FC236}">
                <a16:creationId xmlns:a16="http://schemas.microsoft.com/office/drawing/2014/main" id="{0369BFE1-2582-EE1A-89C9-B9978705396C}"/>
              </a:ext>
            </a:extLst>
          </p:cNvPr>
          <p:cNvPicPr>
            <a:picLocks noChangeAspect="1"/>
          </p:cNvPicPr>
          <p:nvPr/>
        </p:nvPicPr>
        <p:blipFill>
          <a:blip r:embed="rId6"/>
          <a:stretch>
            <a:fillRect/>
          </a:stretch>
        </p:blipFill>
        <p:spPr>
          <a:xfrm>
            <a:off x="4516966" y="1142571"/>
            <a:ext cx="5244998" cy="274320"/>
          </a:xfrm>
          <a:prstGeom prst="rect">
            <a:avLst/>
          </a:prstGeom>
        </p:spPr>
      </p:pic>
      <p:pic>
        <p:nvPicPr>
          <p:cNvPr id="6" name="Picture 5">
            <a:extLst>
              <a:ext uri="{FF2B5EF4-FFF2-40B4-BE49-F238E27FC236}">
                <a16:creationId xmlns:a16="http://schemas.microsoft.com/office/drawing/2014/main" id="{929B1D67-A137-7489-672F-988C22F33FE5}"/>
              </a:ext>
            </a:extLst>
          </p:cNvPr>
          <p:cNvPicPr>
            <a:picLocks noChangeAspect="1"/>
          </p:cNvPicPr>
          <p:nvPr/>
        </p:nvPicPr>
        <p:blipFill>
          <a:blip r:embed="rId7"/>
          <a:stretch>
            <a:fillRect/>
          </a:stretch>
        </p:blipFill>
        <p:spPr>
          <a:xfrm>
            <a:off x="2315916" y="2586921"/>
            <a:ext cx="7560165" cy="4114800"/>
          </a:xfrm>
          <a:prstGeom prst="rect">
            <a:avLst/>
          </a:prstGeom>
        </p:spPr>
      </p:pic>
      <p:sp>
        <p:nvSpPr>
          <p:cNvPr id="8" name="Rectangle 7">
            <a:extLst>
              <a:ext uri="{FF2B5EF4-FFF2-40B4-BE49-F238E27FC236}">
                <a16:creationId xmlns:a16="http://schemas.microsoft.com/office/drawing/2014/main" id="{7B9D520B-92BF-FE56-CD6C-CB6A3C5B49A3}"/>
              </a:ext>
            </a:extLst>
          </p:cNvPr>
          <p:cNvSpPr/>
          <p:nvPr/>
        </p:nvSpPr>
        <p:spPr>
          <a:xfrm>
            <a:off x="6209881" y="2883877"/>
            <a:ext cx="3572179" cy="291402"/>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72272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90A25-6A3B-C822-135B-5C4C6A951D3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81106F6-CEF3-0BF8-03C8-692F966D60CF}"/>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71E2C335-81E1-0398-3908-33B8A1B997B5}"/>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4" name="Picture 3">
            <a:extLst>
              <a:ext uri="{FF2B5EF4-FFF2-40B4-BE49-F238E27FC236}">
                <a16:creationId xmlns:a16="http://schemas.microsoft.com/office/drawing/2014/main" id="{FA439EEB-6153-26E9-D7DB-3045011177FB}"/>
              </a:ext>
            </a:extLst>
          </p:cNvPr>
          <p:cNvPicPr>
            <a:picLocks noChangeAspect="1"/>
          </p:cNvPicPr>
          <p:nvPr/>
        </p:nvPicPr>
        <p:blipFill>
          <a:blip r:embed="rId5"/>
          <a:stretch>
            <a:fillRect/>
          </a:stretch>
        </p:blipFill>
        <p:spPr>
          <a:xfrm>
            <a:off x="2209800" y="0"/>
            <a:ext cx="7772400" cy="3828510"/>
          </a:xfrm>
          <a:prstGeom prst="rect">
            <a:avLst/>
          </a:prstGeom>
        </p:spPr>
      </p:pic>
    </p:spTree>
    <p:extLst>
      <p:ext uri="{BB962C8B-B14F-4D97-AF65-F5344CB8AC3E}">
        <p14:creationId xmlns:p14="http://schemas.microsoft.com/office/powerpoint/2010/main" val="964778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9DA2D-D71D-FE75-21D2-52B9B6DE4B0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B1882DD-DB04-3777-86EA-DD9325B90BBD}"/>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EE1FEA8A-D992-7287-9E37-23BAEA11DBFE}"/>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4" name="Picture 3">
            <a:extLst>
              <a:ext uri="{FF2B5EF4-FFF2-40B4-BE49-F238E27FC236}">
                <a16:creationId xmlns:a16="http://schemas.microsoft.com/office/drawing/2014/main" id="{37A19336-3390-28FE-794C-6E11F4E6B812}"/>
              </a:ext>
            </a:extLst>
          </p:cNvPr>
          <p:cNvPicPr>
            <a:picLocks noChangeAspect="1"/>
          </p:cNvPicPr>
          <p:nvPr/>
        </p:nvPicPr>
        <p:blipFill>
          <a:blip r:embed="rId5"/>
          <a:stretch>
            <a:fillRect/>
          </a:stretch>
        </p:blipFill>
        <p:spPr>
          <a:xfrm>
            <a:off x="2209800" y="0"/>
            <a:ext cx="7772400" cy="3828510"/>
          </a:xfrm>
          <a:prstGeom prst="rect">
            <a:avLst/>
          </a:prstGeom>
        </p:spPr>
      </p:pic>
      <p:sp>
        <p:nvSpPr>
          <p:cNvPr id="5" name="TextBox 4">
            <a:extLst>
              <a:ext uri="{FF2B5EF4-FFF2-40B4-BE49-F238E27FC236}">
                <a16:creationId xmlns:a16="http://schemas.microsoft.com/office/drawing/2014/main" id="{3F87DFDF-89F2-278A-D763-354E8D542B71}"/>
              </a:ext>
            </a:extLst>
          </p:cNvPr>
          <p:cNvSpPr txBox="1"/>
          <p:nvPr/>
        </p:nvSpPr>
        <p:spPr>
          <a:xfrm>
            <a:off x="624468" y="4348976"/>
            <a:ext cx="10940659"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KN564 adjuvant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pembro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histologically confirmed locoregional renal cell carcinoma with a clear-cell component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Patients at high risk of recurrence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pT2 with nuclear grade 4 or sarcomatoid differentiation; pT3 or higher, regional lymph-node metastasis, or stage M1 with NED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43877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F0BE3-EBB9-84E9-D60F-0BACACB7876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5108B4A-A752-99B3-D3DE-6F1CBD803F8C}"/>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04BDF092-823F-60BA-EEBD-7950AF109280}"/>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4" name="Picture 3">
            <a:extLst>
              <a:ext uri="{FF2B5EF4-FFF2-40B4-BE49-F238E27FC236}">
                <a16:creationId xmlns:a16="http://schemas.microsoft.com/office/drawing/2014/main" id="{B8BDCBDD-1982-B55D-59B6-B376D635C5A8}"/>
              </a:ext>
            </a:extLst>
          </p:cNvPr>
          <p:cNvPicPr>
            <a:picLocks noChangeAspect="1"/>
          </p:cNvPicPr>
          <p:nvPr/>
        </p:nvPicPr>
        <p:blipFill>
          <a:blip r:embed="rId5"/>
          <a:stretch>
            <a:fillRect/>
          </a:stretch>
        </p:blipFill>
        <p:spPr>
          <a:xfrm>
            <a:off x="3775555" y="79022"/>
            <a:ext cx="4640889" cy="2286000"/>
          </a:xfrm>
          <a:prstGeom prst="rect">
            <a:avLst/>
          </a:prstGeom>
        </p:spPr>
      </p:pic>
      <p:pic>
        <p:nvPicPr>
          <p:cNvPr id="6" name="Picture 5">
            <a:extLst>
              <a:ext uri="{FF2B5EF4-FFF2-40B4-BE49-F238E27FC236}">
                <a16:creationId xmlns:a16="http://schemas.microsoft.com/office/drawing/2014/main" id="{A0606012-4E08-EF2A-0DDC-64CE8618027C}"/>
              </a:ext>
            </a:extLst>
          </p:cNvPr>
          <p:cNvPicPr>
            <a:picLocks noChangeAspect="1"/>
          </p:cNvPicPr>
          <p:nvPr/>
        </p:nvPicPr>
        <p:blipFill>
          <a:blip r:embed="rId6"/>
          <a:srcRect l="9235"/>
          <a:stretch>
            <a:fillRect/>
          </a:stretch>
        </p:blipFill>
        <p:spPr>
          <a:xfrm>
            <a:off x="0" y="2365022"/>
            <a:ext cx="6213122" cy="4178300"/>
          </a:xfrm>
          <a:prstGeom prst="rect">
            <a:avLst/>
          </a:prstGeom>
        </p:spPr>
      </p:pic>
      <p:pic>
        <p:nvPicPr>
          <p:cNvPr id="7" name="Picture 6">
            <a:extLst>
              <a:ext uri="{FF2B5EF4-FFF2-40B4-BE49-F238E27FC236}">
                <a16:creationId xmlns:a16="http://schemas.microsoft.com/office/drawing/2014/main" id="{3C192A85-9633-760D-7DA5-9A37E15A1A4E}"/>
              </a:ext>
            </a:extLst>
          </p:cNvPr>
          <p:cNvPicPr>
            <a:picLocks noChangeAspect="1"/>
          </p:cNvPicPr>
          <p:nvPr/>
        </p:nvPicPr>
        <p:blipFill>
          <a:blip r:embed="rId7"/>
          <a:stretch>
            <a:fillRect/>
          </a:stretch>
        </p:blipFill>
        <p:spPr>
          <a:xfrm>
            <a:off x="6326011" y="2718399"/>
            <a:ext cx="5486400" cy="3908493"/>
          </a:xfrm>
          <a:prstGeom prst="rect">
            <a:avLst/>
          </a:prstGeom>
        </p:spPr>
      </p:pic>
    </p:spTree>
    <p:extLst>
      <p:ext uri="{BB962C8B-B14F-4D97-AF65-F5344CB8AC3E}">
        <p14:creationId xmlns:p14="http://schemas.microsoft.com/office/powerpoint/2010/main" val="186036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BA57121-8854-744E-7830-E8811585B2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2CF41E-3BFE-A405-85A8-C8F7698EB9E6}"/>
              </a:ext>
            </a:extLst>
          </p:cNvPr>
          <p:cNvSpPr>
            <a:spLocks noGrp="1"/>
          </p:cNvSpPr>
          <p:nvPr>
            <p:ph type="title"/>
          </p:nvPr>
        </p:nvSpPr>
        <p:spPr>
          <a:xfrm>
            <a:off x="371364" y="227013"/>
            <a:ext cx="11449272" cy="1143000"/>
          </a:xfrm>
        </p:spPr>
        <p:txBody>
          <a:bodyPr/>
          <a:lstStyle/>
          <a:p>
            <a:r>
              <a:rPr lang="en-US" dirty="0">
                <a:solidFill>
                  <a:schemeClr val="tx1"/>
                </a:solidFill>
                <a:latin typeface="Times New Roman" panose="02020603050405020304" pitchFamily="18" charset="0"/>
                <a:cs typeface="Times New Roman" panose="02020603050405020304" pitchFamily="18" charset="0"/>
              </a:rPr>
              <a:t>Phase III KEYNOTE-564: 5-Year Updated Disease-Free Survival</a:t>
            </a:r>
          </a:p>
        </p:txBody>
      </p:sp>
      <p:sp>
        <p:nvSpPr>
          <p:cNvPr id="3" name="TextBox 2">
            <a:extLst>
              <a:ext uri="{FF2B5EF4-FFF2-40B4-BE49-F238E27FC236}">
                <a16:creationId xmlns:a16="http://schemas.microsoft.com/office/drawing/2014/main" id="{D53560F9-B0C2-B2AC-16AF-AB42D79A43A3}"/>
              </a:ext>
            </a:extLst>
          </p:cNvPr>
          <p:cNvSpPr txBox="1"/>
          <p:nvPr/>
        </p:nvSpPr>
        <p:spPr>
          <a:xfrm>
            <a:off x="0" y="6581001"/>
            <a:ext cx="26919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Haas NB et al. ASCO 2025;Abstract 4515</a:t>
            </a:r>
          </a:p>
        </p:txBody>
      </p:sp>
      <p:pic>
        <p:nvPicPr>
          <p:cNvPr id="2050" name="Picture 2">
            <a:extLst>
              <a:ext uri="{FF2B5EF4-FFF2-40B4-BE49-F238E27FC236}">
                <a16:creationId xmlns:a16="http://schemas.microsoft.com/office/drawing/2014/main" id="{5E60B751-0420-5C2B-E4E4-C33BD72BD3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03"/>
          <a:stretch>
            <a:fillRect/>
          </a:stretch>
        </p:blipFill>
        <p:spPr bwMode="auto">
          <a:xfrm>
            <a:off x="637118" y="1370013"/>
            <a:ext cx="10917764" cy="479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384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268E00B-9D48-750C-E0E3-46E1D5507C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9526E0-6720-8E77-1E3A-B5D01BD2ADCF}"/>
              </a:ext>
            </a:extLst>
          </p:cNvPr>
          <p:cNvSpPr>
            <a:spLocks noGrp="1"/>
          </p:cNvSpPr>
          <p:nvPr>
            <p:ph type="title"/>
          </p:nvPr>
        </p:nvSpPr>
        <p:spPr>
          <a:xfrm>
            <a:off x="443372" y="227013"/>
            <a:ext cx="11305256" cy="1143000"/>
          </a:xfrm>
        </p:spPr>
        <p:txBody>
          <a:bodyPr/>
          <a:lstStyle/>
          <a:p>
            <a:r>
              <a:rPr lang="en-US" dirty="0">
                <a:solidFill>
                  <a:schemeClr val="tx1"/>
                </a:solidFill>
                <a:latin typeface="Times New Roman" panose="02020603050405020304" pitchFamily="18" charset="0"/>
                <a:cs typeface="Times New Roman" panose="02020603050405020304" pitchFamily="18" charset="0"/>
              </a:rPr>
              <a:t>Phase III KEYNOTE-564: 5-Year Updated Overall Survival</a:t>
            </a:r>
          </a:p>
        </p:txBody>
      </p:sp>
      <p:sp>
        <p:nvSpPr>
          <p:cNvPr id="3" name="TextBox 2">
            <a:extLst>
              <a:ext uri="{FF2B5EF4-FFF2-40B4-BE49-F238E27FC236}">
                <a16:creationId xmlns:a16="http://schemas.microsoft.com/office/drawing/2014/main" id="{A8C3189E-6C07-F3A5-1DE2-7FDE1A89887D}"/>
              </a:ext>
            </a:extLst>
          </p:cNvPr>
          <p:cNvSpPr txBox="1"/>
          <p:nvPr/>
        </p:nvSpPr>
        <p:spPr>
          <a:xfrm>
            <a:off x="0" y="6581001"/>
            <a:ext cx="26919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Haas NB et al. ASCO 2025;Abstract 4515</a:t>
            </a:r>
          </a:p>
        </p:txBody>
      </p:sp>
      <p:pic>
        <p:nvPicPr>
          <p:cNvPr id="3074" name="Picture 2">
            <a:extLst>
              <a:ext uri="{FF2B5EF4-FFF2-40B4-BE49-F238E27FC236}">
                <a16:creationId xmlns:a16="http://schemas.microsoft.com/office/drawing/2014/main" id="{30A06DC2-A255-D93C-C4F9-BABEF3E6FB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310"/>
          <a:stretch>
            <a:fillRect/>
          </a:stretch>
        </p:blipFill>
        <p:spPr bwMode="auto">
          <a:xfrm>
            <a:off x="832771" y="1370013"/>
            <a:ext cx="10526457" cy="4832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56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27DB-2AED-CD04-70C5-ED532B88E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A47CD-B01F-D9B0-9C66-B83A51543F09}"/>
              </a:ext>
            </a:extLst>
          </p:cNvPr>
          <p:cNvSpPr>
            <a:spLocks noGrp="1"/>
          </p:cNvSpPr>
          <p:nvPr>
            <p:ph type="title"/>
          </p:nvPr>
        </p:nvSpPr>
        <p:spPr>
          <a:xfrm>
            <a:off x="916516" y="116633"/>
            <a:ext cx="10358967" cy="1008112"/>
          </a:xfrm>
        </p:spPr>
        <p:txBody>
          <a:bodyPr/>
          <a:lstStyle/>
          <a:p>
            <a:r>
              <a:rPr lang="en-US" sz="3200" dirty="0">
                <a:solidFill>
                  <a:srgbClr val="0432FF"/>
                </a:solidFill>
              </a:rPr>
              <a:t>Dr Hutson — Disclosures</a:t>
            </a:r>
            <a:br>
              <a:rPr lang="en-US" sz="3200" dirty="0">
                <a:solidFill>
                  <a:srgbClr val="0432FF"/>
                </a:solidFill>
              </a:rPr>
            </a:br>
            <a:r>
              <a:rPr lang="en-US" sz="3200" dirty="0">
                <a:solidFill>
                  <a:srgbClr val="0432FF"/>
                </a:solidFill>
              </a:rPr>
              <a:t>Moderator</a:t>
            </a:r>
          </a:p>
        </p:txBody>
      </p:sp>
      <p:graphicFrame>
        <p:nvGraphicFramePr>
          <p:cNvPr id="4" name="Content Placeholder 3">
            <a:extLst>
              <a:ext uri="{FF2B5EF4-FFF2-40B4-BE49-F238E27FC236}">
                <a16:creationId xmlns:a16="http://schemas.microsoft.com/office/drawing/2014/main" id="{5A21FD03-1473-DC5E-088D-47D96CF6F7D3}"/>
              </a:ext>
            </a:extLst>
          </p:cNvPr>
          <p:cNvGraphicFramePr>
            <a:graphicFrameLocks/>
          </p:cNvGraphicFramePr>
          <p:nvPr>
            <p:extLst>
              <p:ext uri="{D42A27DB-BD31-4B8C-83A1-F6EECF244321}">
                <p14:modId xmlns:p14="http://schemas.microsoft.com/office/powerpoint/2010/main" val="3423785606"/>
              </p:ext>
            </p:extLst>
          </p:nvPr>
        </p:nvGraphicFramePr>
        <p:xfrm>
          <a:off x="1631503" y="2454298"/>
          <a:ext cx="8928992" cy="1949404"/>
        </p:xfrm>
        <a:graphic>
          <a:graphicData uri="http://schemas.openxmlformats.org/drawingml/2006/table">
            <a:tbl>
              <a:tblPr firstRow="1" bandRow="1">
                <a:tableStyleId>{F2DE63D5-997A-4646-A377-4702673A728D}</a:tableStyleId>
              </a:tblPr>
              <a:tblGrid>
                <a:gridCol w="8928992">
                  <a:extLst>
                    <a:ext uri="{9D8B030D-6E8A-4147-A177-3AD203B41FA5}">
                      <a16:colId xmlns:a16="http://schemas.microsoft.com/office/drawing/2014/main" val="20000"/>
                    </a:ext>
                  </a:extLst>
                </a:gridCol>
              </a:tblGrid>
              <a:tr h="1949404">
                <a:tc>
                  <a:txBody>
                    <a:bodyPr/>
                    <a:lstStyle/>
                    <a:p>
                      <a:pPr algn="ctr"/>
                      <a:r>
                        <a:rPr lang="en-US" sz="20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20990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F0E71-8A53-BD6F-0C4C-5B633E7C97B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3A6E5E4-C50E-3B81-0E3E-9A81EBD51705}"/>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9CCD4CFD-D463-60FB-0DA7-3BED917569E2}"/>
              </a:ext>
            </a:extLst>
          </p:cNvPr>
          <p:cNvPicPr>
            <a:picLocks noChangeAspect="1"/>
          </p:cNvPicPr>
          <p:nvPr/>
        </p:nvPicPr>
        <p:blipFill>
          <a:blip r:embed="rId4"/>
          <a:stretch>
            <a:fillRect/>
          </a:stretch>
        </p:blipFill>
        <p:spPr>
          <a:xfrm>
            <a:off x="10689226" y="357824"/>
            <a:ext cx="875901" cy="640080"/>
          </a:xfrm>
          <a:prstGeom prst="rect">
            <a:avLst/>
          </a:prstGeom>
        </p:spPr>
      </p:pic>
      <p:sp>
        <p:nvSpPr>
          <p:cNvPr id="6" name="TextBox 5">
            <a:extLst>
              <a:ext uri="{FF2B5EF4-FFF2-40B4-BE49-F238E27FC236}">
                <a16:creationId xmlns:a16="http://schemas.microsoft.com/office/drawing/2014/main" id="{F02624B1-E8B5-32C7-4331-943DE3369A71}"/>
              </a:ext>
            </a:extLst>
          </p:cNvPr>
          <p:cNvSpPr txBox="1"/>
          <p:nvPr/>
        </p:nvSpPr>
        <p:spPr>
          <a:xfrm>
            <a:off x="602167" y="2520177"/>
            <a:ext cx="10962960"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Analyses of completed IO trials: KN564, PROSPER, Litespark 022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Support ongoing adjuvant trial (STRIKE: adjuvant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pembro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tivo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Participate in planning of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periop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trials (NEOSHIFT)</a:t>
            </a:r>
          </a:p>
        </p:txBody>
      </p:sp>
      <p:sp>
        <p:nvSpPr>
          <p:cNvPr id="4" name="Rectangle 1026">
            <a:extLst>
              <a:ext uri="{FF2B5EF4-FFF2-40B4-BE49-F238E27FC236}">
                <a16:creationId xmlns:a16="http://schemas.microsoft.com/office/drawing/2014/main" id="{4E219D2A-01E4-8B12-5569-DD0D7E52A75F}"/>
              </a:ext>
            </a:extLst>
          </p:cNvPr>
          <p:cNvSpPr>
            <a:spLocks noGrp="1" noChangeArrowheads="1"/>
          </p:cNvSpPr>
          <p:nvPr>
            <p:ph type="title"/>
          </p:nvPr>
        </p:nvSpPr>
        <p:spPr>
          <a:xfrm>
            <a:off x="304123" y="627380"/>
            <a:ext cx="11582400" cy="881698"/>
          </a:xfrm>
        </p:spPr>
        <p:txBody>
          <a:bodyPr>
            <a:normAutofit/>
          </a:bodyPr>
          <a:lstStyle/>
          <a:p>
            <a:pPr algn="ctr"/>
            <a:r>
              <a:rPr lang="en-US" b="1" dirty="0">
                <a:solidFill>
                  <a:srgbClr val="000000"/>
                </a:solidFill>
                <a:latin typeface="Times New Roman"/>
                <a:ea typeface="ＭＳ Ｐゴシック" pitchFamily="28" charset="-128"/>
                <a:cs typeface="Times New Roman"/>
              </a:rPr>
              <a:t>Future Directions</a:t>
            </a:r>
          </a:p>
        </p:txBody>
      </p:sp>
    </p:spTree>
    <p:extLst>
      <p:ext uri="{BB962C8B-B14F-4D97-AF65-F5344CB8AC3E}">
        <p14:creationId xmlns:p14="http://schemas.microsoft.com/office/powerpoint/2010/main" val="562894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517F2-415B-72AD-72DC-7F89AD69C3F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4CD86EA-2EB2-5E9A-42F8-18EF07759BE3}"/>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E3165BCF-DC17-CFE0-84D3-3B809A8EC7F2}"/>
              </a:ext>
            </a:extLst>
          </p:cNvPr>
          <p:cNvPicPr>
            <a:picLocks noChangeAspect="1"/>
          </p:cNvPicPr>
          <p:nvPr/>
        </p:nvPicPr>
        <p:blipFill>
          <a:blip r:embed="rId4"/>
          <a:stretch>
            <a:fillRect/>
          </a:stretch>
        </p:blipFill>
        <p:spPr>
          <a:xfrm>
            <a:off x="10689226" y="357824"/>
            <a:ext cx="875901" cy="640080"/>
          </a:xfrm>
          <a:prstGeom prst="rect">
            <a:avLst/>
          </a:prstGeom>
        </p:spPr>
      </p:pic>
      <p:sp>
        <p:nvSpPr>
          <p:cNvPr id="6" name="TextBox 5">
            <a:extLst>
              <a:ext uri="{FF2B5EF4-FFF2-40B4-BE49-F238E27FC236}">
                <a16:creationId xmlns:a16="http://schemas.microsoft.com/office/drawing/2014/main" id="{AA3F4A18-EA13-C990-FC02-23B0E6EBC3F8}"/>
              </a:ext>
            </a:extLst>
          </p:cNvPr>
          <p:cNvSpPr txBox="1"/>
          <p:nvPr/>
        </p:nvSpPr>
        <p:spPr>
          <a:xfrm>
            <a:off x="624469" y="2520177"/>
            <a:ext cx="10962960"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Consider frailty and opportunities for prehabilitation (CARE clinic)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Competing mortality risk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Nomogram for risk of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irAE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1026">
            <a:extLst>
              <a:ext uri="{FF2B5EF4-FFF2-40B4-BE49-F238E27FC236}">
                <a16:creationId xmlns:a16="http://schemas.microsoft.com/office/drawing/2014/main" id="{64753448-E072-E23D-15F6-8F4EFDED31F3}"/>
              </a:ext>
            </a:extLst>
          </p:cNvPr>
          <p:cNvSpPr>
            <a:spLocks noGrp="1" noChangeArrowheads="1"/>
          </p:cNvSpPr>
          <p:nvPr>
            <p:ph type="title"/>
          </p:nvPr>
        </p:nvSpPr>
        <p:spPr>
          <a:xfrm>
            <a:off x="304123" y="627380"/>
            <a:ext cx="11582400" cy="881698"/>
          </a:xfrm>
        </p:spPr>
        <p:txBody>
          <a:bodyPr>
            <a:normAutofit/>
          </a:bodyPr>
          <a:lstStyle/>
          <a:p>
            <a:pPr algn="ctr"/>
            <a:r>
              <a:rPr lang="en-US" b="1" dirty="0">
                <a:solidFill>
                  <a:srgbClr val="000000"/>
                </a:solidFill>
                <a:latin typeface="Times New Roman"/>
                <a:ea typeface="ＭＳ Ｐゴシック" pitchFamily="28" charset="-128"/>
                <a:cs typeface="Times New Roman"/>
              </a:rPr>
              <a:t>Future Directions</a:t>
            </a:r>
          </a:p>
        </p:txBody>
      </p:sp>
    </p:spTree>
    <p:extLst>
      <p:ext uri="{BB962C8B-B14F-4D97-AF65-F5344CB8AC3E}">
        <p14:creationId xmlns:p14="http://schemas.microsoft.com/office/powerpoint/2010/main" val="2035741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863DA-CF1F-1EE8-C954-8A0858EEFC3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37132E2-7754-C638-1067-4247D0B73F30}"/>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97E4A923-1095-289D-EBDB-F49A66DAD632}"/>
              </a:ext>
            </a:extLst>
          </p:cNvPr>
          <p:cNvPicPr>
            <a:picLocks noChangeAspect="1"/>
          </p:cNvPicPr>
          <p:nvPr/>
        </p:nvPicPr>
        <p:blipFill>
          <a:blip r:embed="rId4"/>
          <a:stretch>
            <a:fillRect/>
          </a:stretch>
        </p:blipFill>
        <p:spPr>
          <a:xfrm>
            <a:off x="10689226" y="357824"/>
            <a:ext cx="875901" cy="640080"/>
          </a:xfrm>
          <a:prstGeom prst="rect">
            <a:avLst/>
          </a:prstGeom>
        </p:spPr>
      </p:pic>
      <p:sp>
        <p:nvSpPr>
          <p:cNvPr id="6" name="TextBox 5">
            <a:extLst>
              <a:ext uri="{FF2B5EF4-FFF2-40B4-BE49-F238E27FC236}">
                <a16:creationId xmlns:a16="http://schemas.microsoft.com/office/drawing/2014/main" id="{A5999A8F-0ECE-9F01-4115-B1CCEA7661DA}"/>
              </a:ext>
            </a:extLst>
          </p:cNvPr>
          <p:cNvSpPr txBox="1"/>
          <p:nvPr/>
        </p:nvSpPr>
        <p:spPr>
          <a:xfrm>
            <a:off x="602167" y="2520177"/>
            <a:ext cx="10962960" cy="310854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Discuss the possibility of adjuvant therapy with all cT2-3 patients prior to surgery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Discuss KN564 data with all eligible patients post-op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Discuss STRIKE trial with all eligible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1026">
            <a:extLst>
              <a:ext uri="{FF2B5EF4-FFF2-40B4-BE49-F238E27FC236}">
                <a16:creationId xmlns:a16="http://schemas.microsoft.com/office/drawing/2014/main" id="{0C607CD0-7BEB-6D14-E3C2-64D071CB3324}"/>
              </a:ext>
            </a:extLst>
          </p:cNvPr>
          <p:cNvSpPr>
            <a:spLocks noGrp="1" noChangeArrowheads="1"/>
          </p:cNvSpPr>
          <p:nvPr>
            <p:ph type="title"/>
          </p:nvPr>
        </p:nvSpPr>
        <p:spPr>
          <a:xfrm>
            <a:off x="304123" y="627380"/>
            <a:ext cx="11582400" cy="881698"/>
          </a:xfrm>
        </p:spPr>
        <p:txBody>
          <a:bodyPr>
            <a:normAutofit/>
          </a:bodyPr>
          <a:lstStyle/>
          <a:p>
            <a:pPr algn="ctr"/>
            <a:r>
              <a:rPr lang="en-US" b="1" dirty="0">
                <a:solidFill>
                  <a:srgbClr val="000000"/>
                </a:solidFill>
                <a:latin typeface="Times New Roman"/>
                <a:ea typeface="ＭＳ Ｐゴシック" pitchFamily="28" charset="-128"/>
                <a:cs typeface="Times New Roman"/>
              </a:rPr>
              <a:t>What do I do?</a:t>
            </a:r>
          </a:p>
        </p:txBody>
      </p:sp>
    </p:spTree>
    <p:extLst>
      <p:ext uri="{BB962C8B-B14F-4D97-AF65-F5344CB8AC3E}">
        <p14:creationId xmlns:p14="http://schemas.microsoft.com/office/powerpoint/2010/main" val="572587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D07C-A5B2-1CA7-DD0C-6A791F43F89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F703447-B7FD-C0B0-F25E-4F9DF1DCCA12}"/>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03A56C0F-3EFA-EB5C-ACFB-580129CE1668}"/>
              </a:ext>
            </a:extLst>
          </p:cNvPr>
          <p:cNvPicPr>
            <a:picLocks noChangeAspect="1"/>
          </p:cNvPicPr>
          <p:nvPr/>
        </p:nvPicPr>
        <p:blipFill>
          <a:blip r:embed="rId4"/>
          <a:stretch>
            <a:fillRect/>
          </a:stretch>
        </p:blipFill>
        <p:spPr>
          <a:xfrm>
            <a:off x="10689226" y="357824"/>
            <a:ext cx="875901" cy="640080"/>
          </a:xfrm>
          <a:prstGeom prst="rect">
            <a:avLst/>
          </a:prstGeom>
        </p:spPr>
      </p:pic>
      <p:sp>
        <p:nvSpPr>
          <p:cNvPr id="6" name="TextBox 5">
            <a:extLst>
              <a:ext uri="{FF2B5EF4-FFF2-40B4-BE49-F238E27FC236}">
                <a16:creationId xmlns:a16="http://schemas.microsoft.com/office/drawing/2014/main" id="{A203DCA6-F3C6-94A0-32CA-1F965F43013E}"/>
              </a:ext>
            </a:extLst>
          </p:cNvPr>
          <p:cNvSpPr txBox="1"/>
          <p:nvPr/>
        </p:nvSpPr>
        <p:spPr>
          <a:xfrm>
            <a:off x="602167" y="2520177"/>
            <a:ext cx="10962960" cy="353943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Discuss the possibility of adjuvant therapy with all cT2-3 patients prior to surgery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Discuss KN564 data with all eligible patients post-op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Discuss STRIKE trial with all eligible patients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Options:  surveillance,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Pembro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monotherapy,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Pembro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Tivo</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1026">
            <a:extLst>
              <a:ext uri="{FF2B5EF4-FFF2-40B4-BE49-F238E27FC236}">
                <a16:creationId xmlns:a16="http://schemas.microsoft.com/office/drawing/2014/main" id="{0BC08014-F281-ABDA-065A-BA32B260C290}"/>
              </a:ext>
            </a:extLst>
          </p:cNvPr>
          <p:cNvSpPr>
            <a:spLocks noGrp="1" noChangeArrowheads="1"/>
          </p:cNvSpPr>
          <p:nvPr>
            <p:ph type="title"/>
          </p:nvPr>
        </p:nvSpPr>
        <p:spPr>
          <a:xfrm>
            <a:off x="304123" y="627380"/>
            <a:ext cx="11582400" cy="881698"/>
          </a:xfrm>
        </p:spPr>
        <p:txBody>
          <a:bodyPr>
            <a:normAutofit/>
          </a:bodyPr>
          <a:lstStyle/>
          <a:p>
            <a:pPr algn="ctr"/>
            <a:r>
              <a:rPr lang="en-US" b="1" dirty="0">
                <a:solidFill>
                  <a:srgbClr val="000000"/>
                </a:solidFill>
                <a:latin typeface="Times New Roman"/>
                <a:ea typeface="ＭＳ Ｐゴシック" pitchFamily="28" charset="-128"/>
                <a:cs typeface="Times New Roman"/>
              </a:rPr>
              <a:t>What do I do?</a:t>
            </a:r>
          </a:p>
        </p:txBody>
      </p:sp>
    </p:spTree>
    <p:extLst>
      <p:ext uri="{BB962C8B-B14F-4D97-AF65-F5344CB8AC3E}">
        <p14:creationId xmlns:p14="http://schemas.microsoft.com/office/powerpoint/2010/main" val="3776477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B4D2C-993A-238E-AAB9-A9075D1CD258}"/>
            </a:ext>
          </a:extLst>
        </p:cNvPr>
        <p:cNvGrpSpPr/>
        <p:nvPr/>
      </p:nvGrpSpPr>
      <p:grpSpPr>
        <a:xfrm>
          <a:off x="0" y="0"/>
          <a:ext cx="0" cy="0"/>
          <a:chOff x="0" y="0"/>
          <a:chExt cx="0" cy="0"/>
        </a:xfrm>
      </p:grpSpPr>
      <p:sp>
        <p:nvSpPr>
          <p:cNvPr id="25602" name="Rectangle 1026">
            <a:extLst>
              <a:ext uri="{FF2B5EF4-FFF2-40B4-BE49-F238E27FC236}">
                <a16:creationId xmlns:a16="http://schemas.microsoft.com/office/drawing/2014/main" id="{F8CCA9C6-F58F-B694-2AAE-4A0DBBCAA4F6}"/>
              </a:ext>
            </a:extLst>
          </p:cNvPr>
          <p:cNvSpPr>
            <a:spLocks noGrp="1" noChangeArrowheads="1"/>
          </p:cNvSpPr>
          <p:nvPr>
            <p:ph type="title"/>
          </p:nvPr>
        </p:nvSpPr>
        <p:spPr>
          <a:xfrm>
            <a:off x="304123" y="627380"/>
            <a:ext cx="11582400" cy="881698"/>
          </a:xfrm>
        </p:spPr>
        <p:txBody>
          <a:bodyPr>
            <a:normAutofit/>
          </a:bodyPr>
          <a:lstStyle/>
          <a:p>
            <a:pPr algn="ctr"/>
            <a:r>
              <a:rPr lang="en-US" sz="4000" b="1" dirty="0">
                <a:solidFill>
                  <a:srgbClr val="000000"/>
                </a:solidFill>
                <a:latin typeface="Times New Roman"/>
                <a:ea typeface="ＭＳ Ｐゴシック" pitchFamily="28" charset="-128"/>
                <a:cs typeface="Times New Roman"/>
              </a:rPr>
              <a:t>Why is Risk Stratification Needed?</a:t>
            </a:r>
          </a:p>
        </p:txBody>
      </p:sp>
      <p:pic>
        <p:nvPicPr>
          <p:cNvPr id="2" name="Picture 1">
            <a:extLst>
              <a:ext uri="{FF2B5EF4-FFF2-40B4-BE49-F238E27FC236}">
                <a16:creationId xmlns:a16="http://schemas.microsoft.com/office/drawing/2014/main" id="{A4FC257E-E3F0-ED7D-E29C-AAF8AF43BBAA}"/>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96A2463C-F407-20F0-22F1-C941371CA5A8}"/>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4" name="Picture 3">
            <a:extLst>
              <a:ext uri="{FF2B5EF4-FFF2-40B4-BE49-F238E27FC236}">
                <a16:creationId xmlns:a16="http://schemas.microsoft.com/office/drawing/2014/main" id="{4001C01B-3A91-7B33-4109-9DFC859E8BB4}"/>
              </a:ext>
            </a:extLst>
          </p:cNvPr>
          <p:cNvPicPr>
            <a:picLocks noChangeAspect="1"/>
          </p:cNvPicPr>
          <p:nvPr/>
        </p:nvPicPr>
        <p:blipFill>
          <a:blip r:embed="rId5"/>
          <a:stretch>
            <a:fillRect/>
          </a:stretch>
        </p:blipFill>
        <p:spPr>
          <a:xfrm>
            <a:off x="8103772" y="1371600"/>
            <a:ext cx="4088228" cy="5486400"/>
          </a:xfrm>
          <a:prstGeom prst="rect">
            <a:avLst/>
          </a:prstGeom>
        </p:spPr>
      </p:pic>
      <p:sp>
        <p:nvSpPr>
          <p:cNvPr id="5" name="TextBox 4">
            <a:extLst>
              <a:ext uri="{FF2B5EF4-FFF2-40B4-BE49-F238E27FC236}">
                <a16:creationId xmlns:a16="http://schemas.microsoft.com/office/drawing/2014/main" id="{98B0D94C-D0CA-E85A-772F-78E6751B7BF7}"/>
              </a:ext>
            </a:extLst>
          </p:cNvPr>
          <p:cNvSpPr txBox="1"/>
          <p:nvPr/>
        </p:nvSpPr>
        <p:spPr>
          <a:xfrm>
            <a:off x="602166" y="2364059"/>
            <a:ext cx="67130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Right and good healing action</a:t>
            </a:r>
          </a:p>
        </p:txBody>
      </p:sp>
    </p:spTree>
    <p:extLst>
      <p:ext uri="{BB962C8B-B14F-4D97-AF65-F5344CB8AC3E}">
        <p14:creationId xmlns:p14="http://schemas.microsoft.com/office/powerpoint/2010/main" val="3118084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93C8A-8318-4553-B659-F944F1F9192C}"/>
            </a:ext>
          </a:extLst>
        </p:cNvPr>
        <p:cNvGrpSpPr/>
        <p:nvPr/>
      </p:nvGrpSpPr>
      <p:grpSpPr>
        <a:xfrm>
          <a:off x="0" y="0"/>
          <a:ext cx="0" cy="0"/>
          <a:chOff x="0" y="0"/>
          <a:chExt cx="0" cy="0"/>
        </a:xfrm>
      </p:grpSpPr>
      <p:sp>
        <p:nvSpPr>
          <p:cNvPr id="25602" name="Rectangle 1026">
            <a:extLst>
              <a:ext uri="{FF2B5EF4-FFF2-40B4-BE49-F238E27FC236}">
                <a16:creationId xmlns:a16="http://schemas.microsoft.com/office/drawing/2014/main" id="{713C6DCB-3DEC-62BF-87E6-466703960C7B}"/>
              </a:ext>
            </a:extLst>
          </p:cNvPr>
          <p:cNvSpPr>
            <a:spLocks noGrp="1" noChangeArrowheads="1"/>
          </p:cNvSpPr>
          <p:nvPr>
            <p:ph type="title"/>
          </p:nvPr>
        </p:nvSpPr>
        <p:spPr>
          <a:xfrm>
            <a:off x="304123" y="627380"/>
            <a:ext cx="11582400" cy="881698"/>
          </a:xfrm>
        </p:spPr>
        <p:txBody>
          <a:bodyPr>
            <a:normAutofit/>
          </a:bodyPr>
          <a:lstStyle/>
          <a:p>
            <a:pPr algn="ctr"/>
            <a:r>
              <a:rPr lang="en-US" sz="4000" b="1" dirty="0">
                <a:solidFill>
                  <a:srgbClr val="000000"/>
                </a:solidFill>
                <a:latin typeface="Times New Roman"/>
                <a:ea typeface="ＭＳ Ｐゴシック" pitchFamily="28" charset="-128"/>
                <a:cs typeface="Times New Roman"/>
              </a:rPr>
              <a:t>Why is Risk Stratification Needed?</a:t>
            </a:r>
          </a:p>
        </p:txBody>
      </p:sp>
      <p:pic>
        <p:nvPicPr>
          <p:cNvPr id="2" name="Picture 1">
            <a:extLst>
              <a:ext uri="{FF2B5EF4-FFF2-40B4-BE49-F238E27FC236}">
                <a16:creationId xmlns:a16="http://schemas.microsoft.com/office/drawing/2014/main" id="{6092E091-67F2-74A0-0949-AE7813C34E73}"/>
              </a:ext>
            </a:extLst>
          </p:cNvPr>
          <p:cNvPicPr>
            <a:picLocks noChangeAspect="1"/>
          </p:cNvPicPr>
          <p:nvPr/>
        </p:nvPicPr>
        <p:blipFill>
          <a:blip r:embed="rId3"/>
          <a:stretch>
            <a:fillRect/>
          </a:stretch>
        </p:blipFill>
        <p:spPr>
          <a:xfrm>
            <a:off x="496245" y="357824"/>
            <a:ext cx="1649065" cy="640080"/>
          </a:xfrm>
          <a:prstGeom prst="rect">
            <a:avLst/>
          </a:prstGeom>
        </p:spPr>
      </p:pic>
      <p:pic>
        <p:nvPicPr>
          <p:cNvPr id="3" name="Picture 2">
            <a:extLst>
              <a:ext uri="{FF2B5EF4-FFF2-40B4-BE49-F238E27FC236}">
                <a16:creationId xmlns:a16="http://schemas.microsoft.com/office/drawing/2014/main" id="{375FAD50-93AF-565B-5342-DC82438980C2}"/>
              </a:ext>
            </a:extLst>
          </p:cNvPr>
          <p:cNvPicPr>
            <a:picLocks noChangeAspect="1"/>
          </p:cNvPicPr>
          <p:nvPr/>
        </p:nvPicPr>
        <p:blipFill>
          <a:blip r:embed="rId4"/>
          <a:stretch>
            <a:fillRect/>
          </a:stretch>
        </p:blipFill>
        <p:spPr>
          <a:xfrm>
            <a:off x="10689226" y="357824"/>
            <a:ext cx="875901" cy="640080"/>
          </a:xfrm>
          <a:prstGeom prst="rect">
            <a:avLst/>
          </a:prstGeom>
        </p:spPr>
      </p:pic>
      <p:pic>
        <p:nvPicPr>
          <p:cNvPr id="4" name="Picture 3">
            <a:extLst>
              <a:ext uri="{FF2B5EF4-FFF2-40B4-BE49-F238E27FC236}">
                <a16:creationId xmlns:a16="http://schemas.microsoft.com/office/drawing/2014/main" id="{73093A69-E7FB-1EA5-0633-EA7E5326F9B0}"/>
              </a:ext>
            </a:extLst>
          </p:cNvPr>
          <p:cNvPicPr>
            <a:picLocks noChangeAspect="1"/>
          </p:cNvPicPr>
          <p:nvPr/>
        </p:nvPicPr>
        <p:blipFill>
          <a:blip r:embed="rId5"/>
          <a:stretch>
            <a:fillRect/>
          </a:stretch>
        </p:blipFill>
        <p:spPr>
          <a:xfrm>
            <a:off x="8103772" y="1371600"/>
            <a:ext cx="4088228" cy="5486400"/>
          </a:xfrm>
          <a:prstGeom prst="rect">
            <a:avLst/>
          </a:prstGeom>
        </p:spPr>
      </p:pic>
      <p:sp>
        <p:nvSpPr>
          <p:cNvPr id="5" name="TextBox 4">
            <a:extLst>
              <a:ext uri="{FF2B5EF4-FFF2-40B4-BE49-F238E27FC236}">
                <a16:creationId xmlns:a16="http://schemas.microsoft.com/office/drawing/2014/main" id="{752F08DA-1F3B-1AF4-32AF-2EF785FC6EF9}"/>
              </a:ext>
            </a:extLst>
          </p:cNvPr>
          <p:cNvSpPr txBox="1"/>
          <p:nvPr/>
        </p:nvSpPr>
        <p:spPr>
          <a:xfrm>
            <a:off x="602166" y="2364059"/>
            <a:ext cx="67130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Right and good healing action</a:t>
            </a:r>
          </a:p>
        </p:txBody>
      </p:sp>
      <p:sp>
        <p:nvSpPr>
          <p:cNvPr id="6" name="TextBox 5">
            <a:extLst>
              <a:ext uri="{FF2B5EF4-FFF2-40B4-BE49-F238E27FC236}">
                <a16:creationId xmlns:a16="http://schemas.microsoft.com/office/drawing/2014/main" id="{5A9B577C-37E4-99EF-13A0-4E1ADD7964A7}"/>
              </a:ext>
            </a:extLst>
          </p:cNvPr>
          <p:cNvSpPr txBox="1"/>
          <p:nvPr/>
        </p:nvSpPr>
        <p:spPr>
          <a:xfrm>
            <a:off x="2319454" y="3724507"/>
            <a:ext cx="34011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 of Cancer Recurrence/Mortality</a:t>
            </a:r>
          </a:p>
        </p:txBody>
      </p:sp>
      <p:sp>
        <p:nvSpPr>
          <p:cNvPr id="7" name="TextBox 6">
            <a:extLst>
              <a:ext uri="{FF2B5EF4-FFF2-40B4-BE49-F238E27FC236}">
                <a16:creationId xmlns:a16="http://schemas.microsoft.com/office/drawing/2014/main" id="{29AF0321-905B-2256-B3BA-D7A8FFF0D4DD}"/>
              </a:ext>
            </a:extLst>
          </p:cNvPr>
          <p:cNvSpPr txBox="1"/>
          <p:nvPr/>
        </p:nvSpPr>
        <p:spPr>
          <a:xfrm>
            <a:off x="345689" y="5207620"/>
            <a:ext cx="23640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 of Competing Mortality</a:t>
            </a:r>
          </a:p>
        </p:txBody>
      </p:sp>
      <p:sp>
        <p:nvSpPr>
          <p:cNvPr id="8" name="TextBox 7">
            <a:extLst>
              <a:ext uri="{FF2B5EF4-FFF2-40B4-BE49-F238E27FC236}">
                <a16:creationId xmlns:a16="http://schemas.microsoft.com/office/drawing/2014/main" id="{5EB29C8C-B7C5-E81A-3A53-FB6935B65A88}"/>
              </a:ext>
            </a:extLst>
          </p:cNvPr>
          <p:cNvSpPr txBox="1"/>
          <p:nvPr/>
        </p:nvSpPr>
        <p:spPr>
          <a:xfrm>
            <a:off x="5642516" y="5207620"/>
            <a:ext cx="15165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 of Severe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irAE</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Up-Down Arrow 17">
            <a:extLst>
              <a:ext uri="{FF2B5EF4-FFF2-40B4-BE49-F238E27FC236}">
                <a16:creationId xmlns:a16="http://schemas.microsoft.com/office/drawing/2014/main" id="{248476EC-371D-21BE-2515-AAD6856E9856}"/>
              </a:ext>
            </a:extLst>
          </p:cNvPr>
          <p:cNvSpPr/>
          <p:nvPr/>
        </p:nvSpPr>
        <p:spPr>
          <a:xfrm rot="3095201">
            <a:off x="2167611" y="4148033"/>
            <a:ext cx="379141" cy="1282390"/>
          </a:xfrm>
          <a:prstGeom prst="up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Up-Down Arrow 18">
            <a:extLst>
              <a:ext uri="{FF2B5EF4-FFF2-40B4-BE49-F238E27FC236}">
                <a16:creationId xmlns:a16="http://schemas.microsoft.com/office/drawing/2014/main" id="{EB6499A0-153A-A1B6-C2F6-D7816048D618}"/>
              </a:ext>
            </a:extLst>
          </p:cNvPr>
          <p:cNvSpPr/>
          <p:nvPr/>
        </p:nvSpPr>
        <p:spPr>
          <a:xfrm rot="5400000">
            <a:off x="3808145" y="4686632"/>
            <a:ext cx="379141" cy="1678197"/>
          </a:xfrm>
          <a:prstGeom prst="up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Up-Down Arrow 19">
            <a:extLst>
              <a:ext uri="{FF2B5EF4-FFF2-40B4-BE49-F238E27FC236}">
                <a16:creationId xmlns:a16="http://schemas.microsoft.com/office/drawing/2014/main" id="{762DFF73-C22D-4BE8-49A8-D42E5DCC9906}"/>
              </a:ext>
            </a:extLst>
          </p:cNvPr>
          <p:cNvSpPr/>
          <p:nvPr/>
        </p:nvSpPr>
        <p:spPr>
          <a:xfrm rot="18851944">
            <a:off x="5521627" y="4112046"/>
            <a:ext cx="379141" cy="1282390"/>
          </a:xfrm>
          <a:prstGeom prst="up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2FFF934-A8D4-BB86-CF36-7B7712E88FBC}"/>
              </a:ext>
            </a:extLst>
          </p:cNvPr>
          <p:cNvSpPr txBox="1"/>
          <p:nvPr/>
        </p:nvSpPr>
        <p:spPr>
          <a:xfrm>
            <a:off x="3258944" y="4551795"/>
            <a:ext cx="1391478"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Patient</a:t>
            </a:r>
          </a:p>
        </p:txBody>
      </p:sp>
    </p:spTree>
    <p:extLst>
      <p:ext uri="{BB962C8B-B14F-4D97-AF65-F5344CB8AC3E}">
        <p14:creationId xmlns:p14="http://schemas.microsoft.com/office/powerpoint/2010/main" val="375424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A6BCA-7369-DCF6-39C3-CDEDD139716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A293666-F48F-1979-D05D-979E5EC5C7D4}"/>
              </a:ext>
            </a:extLst>
          </p:cNvPr>
          <p:cNvSpPr txBox="1">
            <a:spLocks/>
          </p:cNvSpPr>
          <p:nvPr/>
        </p:nvSpPr>
        <p:spPr bwMode="auto">
          <a:xfrm>
            <a:off x="1007221" y="5222732"/>
            <a:ext cx="3636773"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Rana R McKay, MD, FASCO</a:t>
            </a:r>
          </a:p>
        </p:txBody>
      </p:sp>
      <p:sp>
        <p:nvSpPr>
          <p:cNvPr id="7" name="Rectangle 6">
            <a:extLst>
              <a:ext uri="{FF2B5EF4-FFF2-40B4-BE49-F238E27FC236}">
                <a16:creationId xmlns:a16="http://schemas.microsoft.com/office/drawing/2014/main" id="{2E84BB08-5A98-1EB7-42BD-07C7584B8BD5}"/>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0" name="Title 1">
            <a:extLst>
              <a:ext uri="{FF2B5EF4-FFF2-40B4-BE49-F238E27FC236}">
                <a16:creationId xmlns:a16="http://schemas.microsoft.com/office/drawing/2014/main" id="{665AA92D-D588-8FF5-0F66-416B4F9B262A}"/>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14" name="Title 1">
            <a:extLst>
              <a:ext uri="{FF2B5EF4-FFF2-40B4-BE49-F238E27FC236}">
                <a16:creationId xmlns:a16="http://schemas.microsoft.com/office/drawing/2014/main" id="{CE4061E4-4070-C5AE-544A-9570B30A8C7C}"/>
              </a:ext>
            </a:extLst>
          </p:cNvPr>
          <p:cNvSpPr txBox="1">
            <a:spLocks/>
          </p:cNvSpPr>
          <p:nvPr/>
        </p:nvSpPr>
        <p:spPr bwMode="auto">
          <a:xfrm>
            <a:off x="7549134"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5" name="Picture 14" descr="A person in a white shirt&#10;&#10;AI-generated content may be incorrect.">
            <a:extLst>
              <a:ext uri="{FF2B5EF4-FFF2-40B4-BE49-F238E27FC236}">
                <a16:creationId xmlns:a16="http://schemas.microsoft.com/office/drawing/2014/main" id="{00ECD7B1-E69D-7667-B5CE-44DA937629C1}"/>
              </a:ext>
            </a:extLst>
          </p:cNvPr>
          <p:cNvPicPr>
            <a:picLocks noChangeAspect="1"/>
          </p:cNvPicPr>
          <p:nvPr/>
        </p:nvPicPr>
        <p:blipFill>
          <a:blip r:embed="rId2"/>
          <a:srcRect l="22367" r="19429" b="17523"/>
          <a:stretch>
            <a:fillRect/>
          </a:stretch>
        </p:blipFill>
        <p:spPr>
          <a:xfrm>
            <a:off x="8414356" y="2570972"/>
            <a:ext cx="2651760" cy="2651760"/>
          </a:xfrm>
          <a:prstGeom prst="ellipse">
            <a:avLst/>
          </a:prstGeom>
          <a:effectLst>
            <a:outerShdw blurRad="50800" dist="38100" dir="2700000" algn="tl" rotWithShape="0">
              <a:prstClr val="black">
                <a:alpha val="40000"/>
              </a:prstClr>
            </a:outerShdw>
          </a:effectLst>
        </p:spPr>
      </p:pic>
      <p:pic>
        <p:nvPicPr>
          <p:cNvPr id="4" name="Picture 3" descr="A person wearing headphones and smiling&#10;&#10;AI-generated content may be incorrect.">
            <a:extLst>
              <a:ext uri="{FF2B5EF4-FFF2-40B4-BE49-F238E27FC236}">
                <a16:creationId xmlns:a16="http://schemas.microsoft.com/office/drawing/2014/main" id="{88D791F8-0AC3-F96F-55B5-FC3CD634CF77}"/>
              </a:ext>
            </a:extLst>
          </p:cNvPr>
          <p:cNvPicPr>
            <a:picLocks/>
          </p:cNvPicPr>
          <p:nvPr/>
        </p:nvPicPr>
        <p:blipFill>
          <a:blip r:embed="rId3"/>
          <a:srcRect l="27148" r="18640"/>
          <a:stretch>
            <a:fillRect/>
          </a:stretch>
        </p:blipFill>
        <p:spPr>
          <a:xfrm>
            <a:off x="1506295" y="2570972"/>
            <a:ext cx="2651760" cy="2651760"/>
          </a:xfrm>
          <a:prstGeom prst="ellipse">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FABFF72-6DDA-8463-FFF7-B18E94EF0815}"/>
              </a:ext>
            </a:extLst>
          </p:cNvPr>
          <p:cNvSpPr txBox="1">
            <a:spLocks/>
          </p:cNvSpPr>
          <p:nvPr/>
        </p:nvSpPr>
        <p:spPr bwMode="auto">
          <a:xfrm>
            <a:off x="3679593" y="5222732"/>
            <a:ext cx="537789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Sandy Srinivas, MD</a:t>
            </a:r>
          </a:p>
        </p:txBody>
      </p:sp>
      <p:pic>
        <p:nvPicPr>
          <p:cNvPr id="3" name="Picture 2" descr="A person with long black hair wearing headphones&#10;&#10;AI-generated content may be incorrect.">
            <a:extLst>
              <a:ext uri="{FF2B5EF4-FFF2-40B4-BE49-F238E27FC236}">
                <a16:creationId xmlns:a16="http://schemas.microsoft.com/office/drawing/2014/main" id="{03D6B8D6-B49E-CD7A-F2AE-A162C85ECED0}"/>
              </a:ext>
            </a:extLst>
          </p:cNvPr>
          <p:cNvPicPr>
            <a:picLocks/>
          </p:cNvPicPr>
          <p:nvPr/>
        </p:nvPicPr>
        <p:blipFill>
          <a:blip r:embed="rId4"/>
          <a:srcRect l="19560" t="-318" r="21810" b="318"/>
          <a:stretch>
            <a:fillRect/>
          </a:stretch>
        </p:blipFill>
        <p:spPr>
          <a:xfrm>
            <a:off x="5042658" y="2570971"/>
            <a:ext cx="2651760" cy="2651761"/>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598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905D8-BFAE-0A79-3D93-266080B548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E215908-7FD6-00F6-3700-13DC6E010EAA}"/>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4D0CFB9A-F125-BBDE-579F-119F9ADB250C}"/>
              </a:ext>
            </a:extLst>
          </p:cNvPr>
          <p:cNvSpPr>
            <a:spLocks noGrp="1"/>
          </p:cNvSpPr>
          <p:nvPr>
            <p:ph idx="1"/>
          </p:nvPr>
        </p:nvSpPr>
        <p:spPr>
          <a:xfrm>
            <a:off x="912287" y="1268760"/>
            <a:ext cx="10224274" cy="4799013"/>
          </a:xfrm>
        </p:spPr>
        <p:txBody>
          <a:bodyPr/>
          <a:lstStyle/>
          <a:p>
            <a:pPr marL="0" indent="0">
              <a:buNone/>
            </a:pPr>
            <a:r>
              <a:rPr lang="en-US" sz="2800" dirty="0">
                <a:solidFill>
                  <a:schemeClr val="tx1"/>
                </a:solidFill>
              </a:rPr>
              <a:t>Which risk stratification models do you utilize when evaluating patients for consideration of adjuvant therapy?</a:t>
            </a:r>
          </a:p>
          <a:p>
            <a:pPr marL="0" marR="0" indent="0">
              <a:lnSpc>
                <a:spcPct val="115000"/>
              </a:lnSpc>
              <a:buNone/>
            </a:pPr>
            <a:r>
              <a:rPr lang="en-US" sz="2800" kern="100" dirty="0">
                <a:effectLst/>
                <a:latin typeface="Calibri" panose="020F0502020204030204" pitchFamily="34" charset="0"/>
                <a:ea typeface="Aptos" panose="020B0004020202020204" pitchFamily="34" charset="0"/>
                <a:cs typeface="Calibri" panose="020F0502020204030204" pitchFamily="34" charset="0"/>
              </a:rPr>
              <a:t>In which situations, if any, do you assess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800" kern="100" dirty="0">
                <a:effectLst/>
                <a:latin typeface="Calibri" panose="020F0502020204030204" pitchFamily="34" charset="0"/>
                <a:ea typeface="Aptos" panose="020B0004020202020204" pitchFamily="34" charset="0"/>
                <a:cs typeface="Calibri" panose="020F0502020204030204" pitchFamily="34" charset="0"/>
              </a:rPr>
              <a:t> in the localized or metastatic RCC setting? Which assay or type of assay do you believe is most useful?</a:t>
            </a:r>
          </a:p>
          <a:p>
            <a:pPr marL="0" marR="0" indent="0">
              <a:lnSpc>
                <a:spcPct val="115000"/>
              </a:lnSpc>
              <a:buNone/>
            </a:pPr>
            <a:r>
              <a:rPr lang="en-US" dirty="0">
                <a:solidFill>
                  <a:schemeClr val="tx1"/>
                </a:solidFill>
              </a:rPr>
              <a:t>What is your usual approach to patients with resected M1 disease in terms of monitoring and the use of “</a:t>
            </a:r>
            <a:r>
              <a:rPr lang="en-US" dirty="0" err="1">
                <a:solidFill>
                  <a:schemeClr val="tx1"/>
                </a:solidFill>
              </a:rPr>
              <a:t>pseudoadjuvant”systemic</a:t>
            </a:r>
            <a:r>
              <a:rPr lang="en-US" dirty="0">
                <a:solidFill>
                  <a:schemeClr val="tx1"/>
                </a:solidFill>
              </a:rPr>
              <a:t> treatment?</a:t>
            </a:r>
          </a:p>
        </p:txBody>
      </p:sp>
    </p:spTree>
    <p:extLst>
      <p:ext uri="{BB962C8B-B14F-4D97-AF65-F5344CB8AC3E}">
        <p14:creationId xmlns:p14="http://schemas.microsoft.com/office/powerpoint/2010/main" val="560040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7A40A-526A-A568-4100-A1875028D2E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BD6593F-AE14-78E8-A830-E3B54D63777E}"/>
              </a:ext>
            </a:extLst>
          </p:cNvPr>
          <p:cNvSpPr txBox="1">
            <a:spLocks/>
          </p:cNvSpPr>
          <p:nvPr/>
        </p:nvSpPr>
        <p:spPr bwMode="auto">
          <a:xfrm>
            <a:off x="4583832" y="5222732"/>
            <a:ext cx="3636773"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Rana R McKay, MD, FASCO</a:t>
            </a:r>
          </a:p>
        </p:txBody>
      </p:sp>
      <p:pic>
        <p:nvPicPr>
          <p:cNvPr id="7" name="Picture 6" descr="A person wearing headphones and smiling&#10;&#10;AI-generated content may be incorrect.">
            <a:extLst>
              <a:ext uri="{FF2B5EF4-FFF2-40B4-BE49-F238E27FC236}">
                <a16:creationId xmlns:a16="http://schemas.microsoft.com/office/drawing/2014/main" id="{270F63D4-1347-5A9E-5944-D85876239403}"/>
              </a:ext>
            </a:extLst>
          </p:cNvPr>
          <p:cNvPicPr>
            <a:picLocks/>
          </p:cNvPicPr>
          <p:nvPr/>
        </p:nvPicPr>
        <p:blipFill>
          <a:blip r:embed="rId2"/>
          <a:srcRect l="27148" r="18640"/>
          <a:stretch>
            <a:fillRect/>
          </a:stretch>
        </p:blipFill>
        <p:spPr>
          <a:xfrm>
            <a:off x="5076338" y="2570972"/>
            <a:ext cx="2651760" cy="2651760"/>
          </a:xfrm>
          <a:prstGeom prst="ellipse">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6E9C0CC8-5504-9C39-CBB4-C2200BE8C39A}"/>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7DAADC2E-A14E-DAF6-CE05-F8B709F8F196}"/>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8" name="Title 1">
            <a:extLst>
              <a:ext uri="{FF2B5EF4-FFF2-40B4-BE49-F238E27FC236}">
                <a16:creationId xmlns:a16="http://schemas.microsoft.com/office/drawing/2014/main" id="{E3B57E33-A90C-4249-580D-4175A568D76E}"/>
              </a:ext>
            </a:extLst>
          </p:cNvPr>
          <p:cNvSpPr txBox="1">
            <a:spLocks/>
          </p:cNvSpPr>
          <p:nvPr/>
        </p:nvSpPr>
        <p:spPr bwMode="auto">
          <a:xfrm>
            <a:off x="165206"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Andrew J Armstrong, MD, </a:t>
            </a:r>
            <a:r>
              <a:rPr kumimoji="0" lang="en-US" sz="2400" b="1" i="0" u="none" strike="noStrike" kern="1200" cap="none" spc="0" normalizeH="0" baseline="0" noProof="0" dirty="0" err="1">
                <a:ln>
                  <a:noFill/>
                </a:ln>
                <a:solidFill>
                  <a:srgbClr val="062060"/>
                </a:solidFill>
                <a:effectLst/>
                <a:uLnTx/>
                <a:uFillTx/>
                <a:latin typeface="Calibri"/>
                <a:ea typeface="MS PGothic" pitchFamily="34" charset="-128"/>
                <a:cs typeface="Calibri"/>
              </a:rPr>
              <a:t>ScM</a:t>
            </a:r>
            <a:endPar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sp>
        <p:nvSpPr>
          <p:cNvPr id="5" name="Title 1">
            <a:extLst>
              <a:ext uri="{FF2B5EF4-FFF2-40B4-BE49-F238E27FC236}">
                <a16:creationId xmlns:a16="http://schemas.microsoft.com/office/drawing/2014/main" id="{8BE39284-E0C0-873C-CAFD-EA0BA862578A}"/>
              </a:ext>
            </a:extLst>
          </p:cNvPr>
          <p:cNvSpPr txBox="1">
            <a:spLocks/>
          </p:cNvSpPr>
          <p:nvPr/>
        </p:nvSpPr>
        <p:spPr bwMode="auto">
          <a:xfrm>
            <a:off x="7674749"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29296706-7CEC-731D-5BE9-2D737ED73ED3}"/>
              </a:ext>
            </a:extLst>
          </p:cNvPr>
          <p:cNvPicPr>
            <a:picLocks noChangeAspect="1"/>
          </p:cNvPicPr>
          <p:nvPr/>
        </p:nvPicPr>
        <p:blipFill>
          <a:blip r:embed="rId3"/>
          <a:srcRect l="22367" r="19429" b="17523"/>
          <a:stretch>
            <a:fillRect/>
          </a:stretch>
        </p:blipFill>
        <p:spPr>
          <a:xfrm>
            <a:off x="8539971" y="2570972"/>
            <a:ext cx="2651760" cy="2651760"/>
          </a:xfrm>
          <a:prstGeom prst="ellipse">
            <a:avLst/>
          </a:prstGeom>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6EC4446C-F78C-F226-F193-811F81CAC563}"/>
              </a:ext>
            </a:extLst>
          </p:cNvPr>
          <p:cNvSpPr/>
          <p:nvPr/>
        </p:nvSpPr>
        <p:spPr bwMode="auto">
          <a:xfrm>
            <a:off x="3792586" y="4444141"/>
            <a:ext cx="2655065" cy="265506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pic>
        <p:nvPicPr>
          <p:cNvPr id="4" name="Picture 3" descr="A person wearing a headset&#10;&#10;AI-generated content may be incorrect.">
            <a:extLst>
              <a:ext uri="{FF2B5EF4-FFF2-40B4-BE49-F238E27FC236}">
                <a16:creationId xmlns:a16="http://schemas.microsoft.com/office/drawing/2014/main" id="{8F041B7E-33FC-F01A-3286-BB9F5F5FD3EB}"/>
              </a:ext>
            </a:extLst>
          </p:cNvPr>
          <p:cNvPicPr>
            <a:picLocks/>
          </p:cNvPicPr>
          <p:nvPr/>
        </p:nvPicPr>
        <p:blipFill>
          <a:blip r:embed="rId4"/>
          <a:srcRect l="23245" r="18640"/>
          <a:stretch>
            <a:fillRect/>
          </a:stretch>
        </p:blipFill>
        <p:spPr>
          <a:xfrm>
            <a:off x="1097294" y="2607389"/>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7551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D7AF6-007C-C2F6-606E-7E8D402FF07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91325E3-19CB-9AFA-BEDF-1B99F467C565}"/>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742C75DF-B804-E081-51C5-E262F0D04DDC}"/>
              </a:ext>
            </a:extLst>
          </p:cNvPr>
          <p:cNvSpPr>
            <a:spLocks noGrp="1"/>
          </p:cNvSpPr>
          <p:nvPr>
            <p:ph idx="1"/>
          </p:nvPr>
        </p:nvSpPr>
        <p:spPr>
          <a:xfrm>
            <a:off x="912287" y="1268760"/>
            <a:ext cx="10224274" cy="4799013"/>
          </a:xfrm>
        </p:spPr>
        <p:txBody>
          <a:bodyPr/>
          <a:lstStyle/>
          <a:p>
            <a:pPr marL="98425" indent="0">
              <a:buNone/>
            </a:pPr>
            <a:r>
              <a:rPr lang="en-US" dirty="0">
                <a:solidFill>
                  <a:schemeClr val="tx1"/>
                </a:solidFill>
              </a:rPr>
              <a:t>Regulatory and reimbursement issues aside, how would you deploy the following in adjuvant and “</a:t>
            </a:r>
            <a:r>
              <a:rPr lang="en-US" dirty="0" err="1">
                <a:solidFill>
                  <a:schemeClr val="tx1"/>
                </a:solidFill>
              </a:rPr>
              <a:t>pseudoadjuvant</a:t>
            </a:r>
            <a:r>
              <a:rPr lang="en-US" dirty="0">
                <a:solidFill>
                  <a:schemeClr val="tx1"/>
                </a:solidFill>
              </a:rPr>
              <a:t>” situations?</a:t>
            </a:r>
          </a:p>
          <a:p>
            <a:pPr>
              <a:lnSpc>
                <a:spcPct val="100000"/>
              </a:lnSpc>
              <a:spcBef>
                <a:spcPts val="0"/>
              </a:spcBef>
            </a:pPr>
            <a:r>
              <a:rPr lang="en-US" dirty="0">
                <a:solidFill>
                  <a:schemeClr val="tx1"/>
                </a:solidFill>
              </a:rPr>
              <a:t>Observation</a:t>
            </a:r>
          </a:p>
          <a:p>
            <a:pPr>
              <a:lnSpc>
                <a:spcPct val="100000"/>
              </a:lnSpc>
              <a:spcBef>
                <a:spcPts val="0"/>
              </a:spcBef>
            </a:pPr>
            <a:r>
              <a:rPr lang="en-US" dirty="0">
                <a:solidFill>
                  <a:schemeClr val="tx1"/>
                </a:solidFill>
              </a:rPr>
              <a:t>Pembrolizumab</a:t>
            </a:r>
          </a:p>
          <a:p>
            <a:pPr>
              <a:lnSpc>
                <a:spcPct val="100000"/>
              </a:lnSpc>
              <a:spcBef>
                <a:spcPts val="0"/>
              </a:spcBef>
            </a:pPr>
            <a:r>
              <a:rPr lang="en-US" dirty="0">
                <a:solidFill>
                  <a:schemeClr val="tx1"/>
                </a:solidFill>
              </a:rPr>
              <a:t>Pembrolizumab/</a:t>
            </a:r>
            <a:r>
              <a:rPr lang="en-US" dirty="0" err="1">
                <a:solidFill>
                  <a:schemeClr val="tx1"/>
                </a:solidFill>
              </a:rPr>
              <a:t>belzutifan</a:t>
            </a:r>
            <a:endParaRPr lang="en-US" dirty="0">
              <a:solidFill>
                <a:schemeClr val="tx1"/>
              </a:solidFill>
            </a:endParaRPr>
          </a:p>
          <a:p>
            <a:pPr marL="98425" indent="0">
              <a:lnSpc>
                <a:spcPct val="100000"/>
              </a:lnSpc>
              <a:spcBef>
                <a:spcPts val="0"/>
              </a:spcBef>
              <a:buNone/>
            </a:pPr>
            <a:endParaRPr lang="en-US" dirty="0">
              <a:solidFill>
                <a:schemeClr val="tx1"/>
              </a:solidFill>
            </a:endParaRPr>
          </a:p>
          <a:p>
            <a:pPr marL="98425" indent="0">
              <a:lnSpc>
                <a:spcPct val="100000"/>
              </a:lnSpc>
              <a:spcBef>
                <a:spcPts val="0"/>
              </a:spcBef>
              <a:buNone/>
            </a:pPr>
            <a:r>
              <a:rPr lang="en-US" dirty="0">
                <a:solidFill>
                  <a:schemeClr val="tx1"/>
                </a:solidFill>
              </a:rPr>
              <a:t>Regardless of your recommendation, would you discuss these 3 options with all eligible patients? </a:t>
            </a:r>
          </a:p>
        </p:txBody>
      </p:sp>
    </p:spTree>
    <p:extLst>
      <p:ext uri="{BB962C8B-B14F-4D97-AF65-F5344CB8AC3E}">
        <p14:creationId xmlns:p14="http://schemas.microsoft.com/office/powerpoint/2010/main" val="139503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CCEA9-E1EB-C296-DE43-0FEAFA36B4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12CDE-42D9-A82B-95DC-50F6169932EB}"/>
              </a:ext>
            </a:extLst>
          </p:cNvPr>
          <p:cNvSpPr>
            <a:spLocks noGrp="1"/>
          </p:cNvSpPr>
          <p:nvPr>
            <p:ph type="title"/>
          </p:nvPr>
        </p:nvSpPr>
        <p:spPr>
          <a:xfrm>
            <a:off x="916516" y="116632"/>
            <a:ext cx="10358967" cy="1196752"/>
          </a:xfrm>
        </p:spPr>
        <p:txBody>
          <a:bodyPr/>
          <a:lstStyle/>
          <a:p>
            <a:r>
              <a:rPr lang="en-US" sz="3200" dirty="0">
                <a:solidFill>
                  <a:srgbClr val="0432FF"/>
                </a:solidFill>
              </a:rPr>
              <a:t>Dr Armstrong — Disclosures</a:t>
            </a:r>
            <a:br>
              <a:rPr lang="en-US" sz="3200" dirty="0">
                <a:solidFill>
                  <a:srgbClr val="0432FF"/>
                </a:solidFill>
              </a:rPr>
            </a:br>
            <a:r>
              <a:rPr lang="en-US" sz="3200" dirty="0">
                <a:solidFill>
                  <a:srgbClr val="0432FF"/>
                </a:solidFill>
              </a:rPr>
              <a:t>Consulting Faculty</a:t>
            </a:r>
          </a:p>
        </p:txBody>
      </p:sp>
      <p:graphicFrame>
        <p:nvGraphicFramePr>
          <p:cNvPr id="5" name="Content Placeholder 3">
            <a:extLst>
              <a:ext uri="{FF2B5EF4-FFF2-40B4-BE49-F238E27FC236}">
                <a16:creationId xmlns:a16="http://schemas.microsoft.com/office/drawing/2014/main" id="{BD773587-128F-60BC-2BF4-CEE7DFDD468C}"/>
              </a:ext>
            </a:extLst>
          </p:cNvPr>
          <p:cNvGraphicFramePr>
            <a:graphicFrameLocks/>
          </p:cNvGraphicFramePr>
          <p:nvPr>
            <p:extLst>
              <p:ext uri="{D42A27DB-BD31-4B8C-83A1-F6EECF244321}">
                <p14:modId xmlns:p14="http://schemas.microsoft.com/office/powerpoint/2010/main" val="3011174084"/>
              </p:ext>
            </p:extLst>
          </p:nvPr>
        </p:nvGraphicFramePr>
        <p:xfrm>
          <a:off x="1199456" y="1772816"/>
          <a:ext cx="9649072" cy="3600400"/>
        </p:xfrm>
        <a:graphic>
          <a:graphicData uri="http://schemas.openxmlformats.org/drawingml/2006/table">
            <a:tbl>
              <a:tblPr firstRow="1" bandRow="1">
                <a:tableStyleId>{F2DE63D5-997A-4646-A377-4702673A728D}</a:tableStyleId>
              </a:tblPr>
              <a:tblGrid>
                <a:gridCol w="2592289">
                  <a:extLst>
                    <a:ext uri="{9D8B030D-6E8A-4147-A177-3AD203B41FA5}">
                      <a16:colId xmlns:a16="http://schemas.microsoft.com/office/drawing/2014/main" val="20000"/>
                    </a:ext>
                  </a:extLst>
                </a:gridCol>
                <a:gridCol w="7056783">
                  <a:extLst>
                    <a:ext uri="{9D8B030D-6E8A-4147-A177-3AD203B41FA5}">
                      <a16:colId xmlns:a16="http://schemas.microsoft.com/office/drawing/2014/main" val="20001"/>
                    </a:ext>
                  </a:extLst>
                </a:gridCol>
              </a:tblGrid>
              <a:tr h="1429760">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Astellas, AstraZeneca Pharmaceuticals LP, Bayer HealthCare Pharmaceuticals, Bristol Myers Squibb, Merck, Pfizer Inc, Precede Biosciences, Sumitomo Pharma America, </a:t>
                      </a:r>
                      <a:r>
                        <a:rPr lang="en-US" sz="2000" b="0" kern="1200" dirty="0" err="1">
                          <a:solidFill>
                            <a:schemeClr val="tx1"/>
                          </a:solidFill>
                          <a:effectLst/>
                          <a:latin typeface="+mn-lt"/>
                          <a:ea typeface="+mn-ea"/>
                          <a:cs typeface="+mn-cs"/>
                        </a:rPr>
                        <a:t>Telix</a:t>
                      </a:r>
                      <a:r>
                        <a:rPr lang="en-US" sz="2000" b="0" kern="1200" dirty="0">
                          <a:solidFill>
                            <a:schemeClr val="tx1"/>
                          </a:solidFill>
                          <a:effectLst/>
                          <a:latin typeface="+mn-lt"/>
                          <a:ea typeface="+mn-ea"/>
                          <a:cs typeface="+mn-cs"/>
                        </a:rPr>
                        <a:t> Pharmaceuticals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79285">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Amgen Inc, Astellas, Bayer HealthCare Pharmaceuticals, Janssen Biotech Inc,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787178"/>
                  </a:ext>
                </a:extLst>
              </a:tr>
              <a:tr h="1091355">
                <a:tc>
                  <a:txBody>
                    <a:bodyPr/>
                    <a:lstStyle/>
                    <a:p>
                      <a:r>
                        <a:rPr lang="en-US" sz="20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Amgen Inc, Astellas, AstraZeneca Pharmaceuticals LP, Bayer HealthCare Pharmaceuticals, Bristol Myers Squibb, </a:t>
                      </a:r>
                      <a:r>
                        <a:rPr lang="en-US" sz="2000" b="0" kern="1200" dirty="0" err="1">
                          <a:solidFill>
                            <a:schemeClr val="tx1"/>
                          </a:solidFill>
                          <a:effectLst/>
                          <a:latin typeface="+mn-lt"/>
                          <a:ea typeface="+mn-ea"/>
                          <a:cs typeface="+mn-cs"/>
                        </a:rPr>
                        <a:t>FibroGen</a:t>
                      </a:r>
                      <a:r>
                        <a:rPr lang="en-US" sz="2000" b="0" kern="1200" dirty="0">
                          <a:solidFill>
                            <a:schemeClr val="tx1"/>
                          </a:solidFill>
                          <a:effectLst/>
                          <a:latin typeface="+mn-lt"/>
                          <a:ea typeface="+mn-ea"/>
                          <a:cs typeface="+mn-cs"/>
                        </a:rPr>
                        <a:t> Inc, Janssen Biotech Inc, Merck, Novartis, Pathos,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2057163"/>
                  </a:ext>
                </a:extLst>
              </a:tr>
            </a:tbl>
          </a:graphicData>
        </a:graphic>
      </p:graphicFrame>
    </p:spTree>
    <p:custDataLst>
      <p:tags r:id="rId1"/>
    </p:custDataLst>
    <p:extLst>
      <p:ext uri="{BB962C8B-B14F-4D97-AF65-F5344CB8AC3E}">
        <p14:creationId xmlns:p14="http://schemas.microsoft.com/office/powerpoint/2010/main" val="2019187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9A6A1-98CD-5D5A-F8C7-A4524516EC3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EE9BF2A-5A00-6325-36EC-8C16C1280039}"/>
              </a:ext>
            </a:extLst>
          </p:cNvPr>
          <p:cNvSpPr/>
          <p:nvPr/>
        </p:nvSpPr>
        <p:spPr bwMode="auto">
          <a:xfrm>
            <a:off x="740128" y="2348880"/>
            <a:ext cx="10828480" cy="90685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1A12876-89E5-D7D0-FE83-4384BE34F55B}"/>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77D919F-BE77-C5EA-A5A6-E1834BDA6DC1}"/>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Indications for Adjuvant Immune Checkpoint Inhibitor Therapy in the Management of Renal Cell Carcinoma (RCC) — Dr Singer</a:t>
            </a:r>
          </a:p>
          <a:p>
            <a:pPr marL="98425" indent="0">
              <a:lnSpc>
                <a:spcPct val="100000"/>
              </a:lnSpc>
              <a:spcBef>
                <a:spcPts val="1600"/>
              </a:spcBef>
              <a:spcAft>
                <a:spcPts val="0"/>
              </a:spcAft>
              <a:buNone/>
            </a:pPr>
            <a:r>
              <a:rPr lang="en-US" sz="2500" dirty="0">
                <a:solidFill>
                  <a:schemeClr val="bg1"/>
                </a:solidFill>
              </a:rPr>
              <a:t>Module 2: Potential Role of Hypoxia-Inducible Factor-2 Alpha (HIF-2</a:t>
            </a:r>
            <a:r>
              <a:rPr lang="el-GR" sz="2500" dirty="0">
                <a:solidFill>
                  <a:schemeClr val="bg1"/>
                </a:solidFill>
              </a:rPr>
              <a:t>α) </a:t>
            </a:r>
            <a:r>
              <a:rPr lang="en-US" sz="2500" dirty="0">
                <a:solidFill>
                  <a:schemeClr val="bg1"/>
                </a:solidFill>
              </a:rPr>
              <a:t>Inhibitors as a Component of Adjuvant Treatment — Dr Hutson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Tolerability of Current and Emerging Adjuvant Approaches for RCC — Dr Vaishampayan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571052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172" y="1290916"/>
            <a:ext cx="12192000" cy="567755"/>
          </a:xfrm>
        </p:spPr>
        <p:txBody>
          <a:bodyPr>
            <a:noAutofit/>
          </a:bodyPr>
          <a:lstStyle/>
          <a:p>
            <a:r>
              <a:rPr lang="en-US" sz="2800" dirty="0"/>
              <a:t>Potential Role of Hypoxia-Inducible </a:t>
            </a:r>
            <a:br>
              <a:rPr lang="en-US" sz="2800" dirty="0"/>
            </a:br>
            <a:r>
              <a:rPr lang="en-US" sz="2800" dirty="0"/>
              <a:t>Factor-2 Alpha (HIF-2</a:t>
            </a:r>
            <a:r>
              <a:rPr lang="el-GR" sz="2800" dirty="0"/>
              <a:t>α) </a:t>
            </a:r>
            <a:r>
              <a:rPr lang="en-US" sz="2800" dirty="0"/>
              <a:t>Inhibitors as a </a:t>
            </a:r>
            <a:br>
              <a:rPr lang="en-US" sz="2800" dirty="0"/>
            </a:br>
            <a:r>
              <a:rPr lang="en-US" sz="2800" dirty="0"/>
              <a:t>Component of Adjuvant Treatment</a:t>
            </a:r>
          </a:p>
        </p:txBody>
      </p:sp>
      <p:sp>
        <p:nvSpPr>
          <p:cNvPr id="4" name="Subtitle 2">
            <a:extLst>
              <a:ext uri="{FF2B5EF4-FFF2-40B4-BE49-F238E27FC236}">
                <a16:creationId xmlns:a16="http://schemas.microsoft.com/office/drawing/2014/main" id="{5D440DED-7C35-E174-6FD4-6394BEDC7834}"/>
              </a:ext>
            </a:extLst>
          </p:cNvPr>
          <p:cNvSpPr txBox="1">
            <a:spLocks noGrp="1"/>
          </p:cNvSpPr>
          <p:nvPr>
            <p:ph type="subTitle" idx="1"/>
          </p:nvPr>
        </p:nvSpPr>
        <p:spPr bwMode="auto">
          <a:xfrm>
            <a:off x="1932972" y="2277104"/>
            <a:ext cx="8534400" cy="88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700" rIns="91395" bIns="45700">
            <a:normAutofit fontScale="92500"/>
          </a:bodyPr>
          <a:lstStyle>
            <a:lvl1pPr marL="171450" indent="-171450">
              <a:spcAft>
                <a:spcPct val="20000"/>
              </a:spcAft>
              <a:buClr>
                <a:schemeClr val="tx2"/>
              </a:buClr>
              <a:buFont typeface="Wingdings" pitchFamily="2" charset="2"/>
              <a:buChar char="l"/>
              <a:defRPr sz="2200" b="1">
                <a:solidFill>
                  <a:schemeClr val="tx1"/>
                </a:solidFill>
                <a:latin typeface="Arial" pitchFamily="34" charset="0"/>
                <a:ea typeface="ＭＳ Ｐゴシック" pitchFamily="34" charset="-128"/>
              </a:defRPr>
            </a:lvl1pPr>
            <a:lvl2pPr marL="742950" indent="-285750">
              <a:spcAft>
                <a:spcPct val="20000"/>
              </a:spcAft>
              <a:buClr>
                <a:schemeClr val="tx1"/>
              </a:buClr>
              <a:buFont typeface="Arial" pitchFamily="34" charset="0"/>
              <a:buChar char="–"/>
              <a:defRPr sz="2000" b="1">
                <a:solidFill>
                  <a:schemeClr val="tx1"/>
                </a:solidFill>
                <a:latin typeface="Arial" pitchFamily="34" charset="0"/>
                <a:ea typeface="ＭＳ Ｐゴシック" pitchFamily="34" charset="-128"/>
              </a:defRPr>
            </a:lvl2pPr>
            <a:lvl3pPr marL="1143000" indent="-228600">
              <a:spcAft>
                <a:spcPct val="20000"/>
              </a:spcAft>
              <a:buClr>
                <a:schemeClr val="tx2"/>
              </a:buClr>
              <a:buSzPct val="85000"/>
              <a:buFont typeface="Wingdings 2" pitchFamily="18" charset="2"/>
              <a:buChar char=""/>
              <a:defRPr sz="2000" b="1">
                <a:solidFill>
                  <a:schemeClr val="tx1"/>
                </a:solidFill>
                <a:latin typeface="Arial" pitchFamily="34" charset="0"/>
                <a:ea typeface="ＭＳ Ｐゴシック" pitchFamily="34" charset="-128"/>
              </a:defRPr>
            </a:lvl3pPr>
            <a:lvl4pPr marL="1600200" indent="-228600">
              <a:spcBef>
                <a:spcPct val="20000"/>
              </a:spcBef>
              <a:buChar char="–"/>
              <a:defRPr sz="1400">
                <a:solidFill>
                  <a:schemeClr val="bg2"/>
                </a:solidFill>
                <a:latin typeface="Arial" pitchFamily="34" charset="0"/>
                <a:ea typeface="ＭＳ Ｐゴシック" pitchFamily="34" charset="-128"/>
              </a:defRPr>
            </a:lvl4pPr>
            <a:lvl5pPr marL="2057400" indent="-228600">
              <a:spcBef>
                <a:spcPct val="20000"/>
              </a:spcBef>
              <a:buChar char="»"/>
              <a:defRPr sz="1400">
                <a:solidFill>
                  <a:schemeClr val="bg2"/>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400">
                <a:solidFill>
                  <a:schemeClr val="bg2"/>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400">
                <a:solidFill>
                  <a:schemeClr val="bg2"/>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400">
                <a:solidFill>
                  <a:schemeClr val="bg2"/>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400">
                <a:solidFill>
                  <a:schemeClr val="bg2"/>
                </a:solidFill>
                <a:latin typeface="Arial" pitchFamily="34" charset="0"/>
                <a:ea typeface="ＭＳ Ｐゴシック" pitchFamily="34" charset="-128"/>
              </a:defRPr>
            </a:lvl9pPr>
          </a:lstStyle>
          <a:p>
            <a:pPr algn="ctr">
              <a:lnSpc>
                <a:spcPct val="80000"/>
              </a:lnSpc>
              <a:spcBef>
                <a:spcPts val="1800"/>
              </a:spcBef>
              <a:spcAft>
                <a:spcPct val="0"/>
              </a:spcAft>
              <a:buClrTx/>
              <a:buFontTx/>
              <a:buNone/>
            </a:pPr>
            <a:endParaRPr lang="en-GB" altLang="en-US" sz="500" b="0" dirty="0">
              <a:solidFill>
                <a:srgbClr val="FFFFFF"/>
              </a:solidFill>
            </a:endParaRPr>
          </a:p>
          <a:p>
            <a:pPr algn="ctr">
              <a:lnSpc>
                <a:spcPct val="80000"/>
              </a:lnSpc>
              <a:spcBef>
                <a:spcPts val="1800"/>
              </a:spcBef>
              <a:spcAft>
                <a:spcPct val="0"/>
              </a:spcAft>
              <a:buClrTx/>
              <a:buFontTx/>
              <a:buNone/>
            </a:pPr>
            <a:r>
              <a:rPr lang="en-GB" altLang="en-US" sz="2800" dirty="0">
                <a:solidFill>
                  <a:schemeClr val="bg1"/>
                </a:solidFill>
              </a:rPr>
              <a:t>Thomas E Hutson, DO, PharmD, PhD FACP FASCO</a:t>
            </a:r>
            <a:endParaRPr lang="en-US" altLang="ja-JP" sz="2800" dirty="0">
              <a:solidFill>
                <a:schemeClr val="bg1"/>
              </a:solidFill>
            </a:endParaRPr>
          </a:p>
        </p:txBody>
      </p:sp>
      <p:sp>
        <p:nvSpPr>
          <p:cNvPr id="5" name="Rectangle 13">
            <a:extLst>
              <a:ext uri="{FF2B5EF4-FFF2-40B4-BE49-F238E27FC236}">
                <a16:creationId xmlns:a16="http://schemas.microsoft.com/office/drawing/2014/main" id="{DE803BD2-F352-9420-3BC5-8A05CB62DE19}"/>
              </a:ext>
            </a:extLst>
          </p:cNvPr>
          <p:cNvSpPr>
            <a:spLocks noChangeArrowheads="1"/>
          </p:cNvSpPr>
          <p:nvPr/>
        </p:nvSpPr>
        <p:spPr bwMode="auto">
          <a:xfrm>
            <a:off x="1284790" y="3136738"/>
            <a:ext cx="4506912" cy="1592263"/>
          </a:xfrm>
          <a:prstGeom prst="rect">
            <a:avLst/>
          </a:prstGeom>
          <a:noFill/>
          <a:ln>
            <a:noFill/>
          </a:ln>
        </p:spPr>
        <p:txBody>
          <a:bodyPr lIns="0"/>
          <a:lstStyle/>
          <a:p>
            <a:pPr marL="288925" marR="0" lvl="0" indent="-288925" algn="ctr" defTabSz="914400" rtl="0" eaLnBrk="1" fontAlgn="auto" latinLnBrk="0" hangingPunct="1">
              <a:lnSpc>
                <a:spcPct val="100000"/>
              </a:lnSpc>
              <a:spcBef>
                <a:spcPct val="20000"/>
              </a:spcBef>
              <a:spcAft>
                <a:spcPts val="0"/>
              </a:spcAft>
              <a:buClr>
                <a:srgbClr val="FFFF00"/>
              </a:buClr>
              <a:buSzTx/>
              <a:buFontTx/>
              <a:buNone/>
              <a:tabLst/>
              <a:defRPr/>
            </a:pPr>
            <a:endParaRPr kumimoji="1" lang="en-US" altLang="ja-JP"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charset="0"/>
              <a:ea typeface="ＭＳ Ｐゴシック" charset="0"/>
              <a:cs typeface="ＭＳ Ｐゴシック" charset="0"/>
            </a:endParaRPr>
          </a:p>
        </p:txBody>
      </p:sp>
      <p:pic>
        <p:nvPicPr>
          <p:cNvPr id="12" name="Picture 11" descr="A close-up of a logo&#10;&#10;Description automatically generated">
            <a:extLst>
              <a:ext uri="{FF2B5EF4-FFF2-40B4-BE49-F238E27FC236}">
                <a16:creationId xmlns:a16="http://schemas.microsoft.com/office/drawing/2014/main" id="{5790E542-B987-32E0-E0B2-07A92B20F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766" y="5745504"/>
            <a:ext cx="2873965" cy="882785"/>
          </a:xfrm>
          <a:prstGeom prst="rect">
            <a:avLst/>
          </a:prstGeom>
        </p:spPr>
      </p:pic>
      <p:sp>
        <p:nvSpPr>
          <p:cNvPr id="9" name="TextBox 8">
            <a:extLst>
              <a:ext uri="{FF2B5EF4-FFF2-40B4-BE49-F238E27FC236}">
                <a16:creationId xmlns:a16="http://schemas.microsoft.com/office/drawing/2014/main" id="{5881B577-1544-857C-74B2-058882824579}"/>
              </a:ext>
            </a:extLst>
          </p:cNvPr>
          <p:cNvSpPr txBox="1"/>
          <p:nvPr/>
        </p:nvSpPr>
        <p:spPr>
          <a:xfrm>
            <a:off x="2547294" y="3429000"/>
            <a:ext cx="770601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Verdana"/>
                <a:ea typeface="+mn-ea"/>
                <a:cs typeface="+mn-cs"/>
              </a:rPr>
              <a:t>Medical Oncology – Clinical Research/Drug Development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Verdana"/>
                <a:ea typeface="+mn-ea"/>
                <a:cs typeface="+mn-cs"/>
              </a:rPr>
              <a:t>SCRI-   GU Executive and Bridge Committees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1509144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95" y="-1"/>
            <a:ext cx="2325013" cy="1030147"/>
          </a:xfrm>
        </p:spPr>
        <p:txBody>
          <a:bodyPr>
            <a:normAutofit/>
          </a:bodyPr>
          <a:lstStyle/>
          <a:p>
            <a:r>
              <a:rPr lang="en-US" sz="2800" dirty="0"/>
              <a:t>TOPICS</a:t>
            </a:r>
          </a:p>
        </p:txBody>
      </p:sp>
      <p:sp>
        <p:nvSpPr>
          <p:cNvPr id="3" name="Rectangle 1">
            <a:extLst>
              <a:ext uri="{FF2B5EF4-FFF2-40B4-BE49-F238E27FC236}">
                <a16:creationId xmlns:a16="http://schemas.microsoft.com/office/drawing/2014/main" id="{B58300BE-60A5-6796-30C8-F6DB5D0B4AA3}"/>
              </a:ext>
            </a:extLst>
          </p:cNvPr>
          <p:cNvSpPr>
            <a:spLocks noChangeArrowheads="1"/>
          </p:cNvSpPr>
          <p:nvPr/>
        </p:nvSpPr>
        <p:spPr bwMode="auto">
          <a:xfrm>
            <a:off x="1302901" y="1555037"/>
            <a:ext cx="9220199"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350838" marR="0" lvl="0" indent="-350838" algn="l" defTabSz="914400" rtl="0" eaLnBrk="0" fontAlgn="base" latinLnBrk="0" hangingPunct="0">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72573B"/>
                </a:solidFill>
                <a:effectLst/>
                <a:uLnTx/>
                <a:uFillTx/>
                <a:latin typeface="Aptos" panose="020B0004020202020204" pitchFamily="34" charset="0"/>
                <a:ea typeface="+mn-ea"/>
                <a:cs typeface="+mn-cs"/>
              </a:rPr>
              <a:t>Biological rationale for targeting HIF-2α in patients with RCC; mechanism of action of belzutifan</a:t>
            </a:r>
          </a:p>
          <a:p>
            <a:pPr marL="350838" marR="0" lvl="0" indent="-3508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72573B"/>
              </a:solidFill>
              <a:effectLst/>
              <a:uLnTx/>
              <a:uFillTx/>
              <a:latin typeface="Aptos" panose="020B0004020202020204" pitchFamily="34" charset="0"/>
              <a:ea typeface="+mn-ea"/>
              <a:cs typeface="+mn-cs"/>
            </a:endParaRPr>
          </a:p>
          <a:p>
            <a:pPr marL="350838" marR="0" lvl="0" indent="-350838" algn="l" defTabSz="914400" rtl="0" eaLnBrk="0" fontAlgn="base" latinLnBrk="0" hangingPunct="0">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72573B"/>
                </a:solidFill>
                <a:effectLst/>
                <a:uLnTx/>
                <a:uFillTx/>
                <a:latin typeface="Aptos" panose="020B0004020202020204" pitchFamily="34" charset="0"/>
                <a:ea typeface="+mn-ea"/>
                <a:cs typeface="+mn-cs"/>
              </a:rPr>
              <a:t>Outcomes achieved with </a:t>
            </a:r>
            <a:r>
              <a:rPr kumimoji="0" lang="en-US" altLang="en-US" sz="2400" b="0" i="0" u="none" strike="noStrike" kern="1200" cap="none" spc="0" normalizeH="0" baseline="0" noProof="0" dirty="0" err="1">
                <a:ln>
                  <a:noFill/>
                </a:ln>
                <a:solidFill>
                  <a:srgbClr val="72573B"/>
                </a:solidFill>
                <a:effectLst/>
                <a:uLnTx/>
                <a:uFillTx/>
                <a:latin typeface="Aptos" panose="020B0004020202020204" pitchFamily="34" charset="0"/>
                <a:ea typeface="+mn-ea"/>
                <a:cs typeface="+mn-cs"/>
              </a:rPr>
              <a:t>belzutifan</a:t>
            </a:r>
            <a:r>
              <a:rPr kumimoji="0" lang="en-US" altLang="en-US" sz="2400" b="0" i="0" u="none" strike="noStrike" kern="1200" cap="none" spc="0" normalizeH="0" baseline="0" noProof="0" dirty="0">
                <a:ln>
                  <a:noFill/>
                </a:ln>
                <a:solidFill>
                  <a:srgbClr val="72573B"/>
                </a:solidFill>
                <a:effectLst/>
                <a:uLnTx/>
                <a:uFillTx/>
                <a:latin typeface="Aptos" panose="020B0004020202020204" pitchFamily="34" charset="0"/>
                <a:ea typeface="+mn-ea"/>
                <a:cs typeface="+mn-cs"/>
              </a:rPr>
              <a:t> in patients with advanced RCC and those with von Hippel-Lindau-associated disease</a:t>
            </a:r>
          </a:p>
          <a:p>
            <a:pPr marL="350838" marR="0" lvl="0" indent="-3508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72573B"/>
              </a:solidFill>
              <a:effectLst/>
              <a:uLnTx/>
              <a:uFillTx/>
              <a:latin typeface="Aptos" panose="020B0004020202020204" pitchFamily="34" charset="0"/>
              <a:ea typeface="+mn-ea"/>
              <a:cs typeface="+mn-cs"/>
            </a:endParaRPr>
          </a:p>
          <a:p>
            <a:pPr marL="350838" marR="0" lvl="0" indent="-350838" algn="l" defTabSz="914400" rtl="0" eaLnBrk="0" fontAlgn="base" latinLnBrk="0" hangingPunct="0">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72573B"/>
                </a:solidFill>
                <a:effectLst/>
                <a:uLnTx/>
                <a:uFillTx/>
                <a:latin typeface="Aptos" panose="020B0004020202020204" pitchFamily="34" charset="0"/>
                <a:ea typeface="+mn-ea"/>
                <a:cs typeface="+mn-cs"/>
              </a:rPr>
              <a:t>Proposed synergy between belzutifan and PD-1 blockade by pembrolizumab</a:t>
            </a:r>
          </a:p>
          <a:p>
            <a:pPr marL="350838" marR="0" lvl="0" indent="-3508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72573B"/>
              </a:solidFill>
              <a:effectLst/>
              <a:uLnTx/>
              <a:uFillTx/>
              <a:latin typeface="Aptos" panose="020B0004020202020204" pitchFamily="34" charset="0"/>
              <a:ea typeface="+mn-ea"/>
              <a:cs typeface="+mn-cs"/>
            </a:endParaRPr>
          </a:p>
          <a:p>
            <a:pPr marL="350838" marR="0" lvl="0" indent="-350838" algn="l" defTabSz="914400" rtl="0" eaLnBrk="0" fontAlgn="base" latinLnBrk="0" hangingPunct="0">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72573B"/>
                </a:solidFill>
                <a:effectLst/>
                <a:uLnTx/>
                <a:uFillTx/>
                <a:latin typeface="Aptos" panose="020B0004020202020204" pitchFamily="34" charset="0"/>
                <a:ea typeface="+mn-ea"/>
                <a:cs typeface="+mn-cs"/>
              </a:rPr>
              <a:t>Recently presented findings from the Phase III LITESPARK-022 trial assessing the addition of belzutifan to pembrolizumab in the adjuvant setting for patients with high-risk clear cell RCC</a:t>
            </a:r>
            <a:endParaRPr kumimoji="0" lang="en-US" altLang="en-US" sz="2400" b="0" i="0" u="none" strike="noStrike" kern="1200" cap="none" spc="0" normalizeH="0" baseline="0" noProof="0" dirty="0">
              <a:ln>
                <a:noFill/>
              </a:ln>
              <a:solidFill>
                <a:srgbClr val="72573B"/>
              </a:solidFill>
              <a:effectLst/>
              <a:uLnTx/>
              <a:uFillTx/>
              <a:latin typeface="Helvetica" pitchFamily="2" charset="0"/>
              <a:ea typeface="+mn-ea"/>
              <a:cs typeface="+mn-cs"/>
            </a:endParaRPr>
          </a:p>
        </p:txBody>
      </p:sp>
    </p:spTree>
    <p:extLst>
      <p:ext uri="{BB962C8B-B14F-4D97-AF65-F5344CB8AC3E}">
        <p14:creationId xmlns:p14="http://schemas.microsoft.com/office/powerpoint/2010/main" val="2739809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852F092-B8F4-DC8B-625F-419449DE8ABD}"/>
              </a:ext>
            </a:extLst>
          </p:cNvPr>
          <p:cNvSpPr>
            <a:spLocks noGrp="1"/>
          </p:cNvSpPr>
          <p:nvPr>
            <p:ph type="title"/>
          </p:nvPr>
        </p:nvSpPr>
        <p:spPr>
          <a:xfrm>
            <a:off x="140395" y="0"/>
            <a:ext cx="11903824" cy="910764"/>
          </a:xfrm>
        </p:spPr>
        <p:txBody>
          <a:bodyPr/>
          <a:lstStyle/>
          <a:p>
            <a:r>
              <a:rPr lang="en-US" dirty="0"/>
              <a:t>Biologic Rationale for targeting HIF-2a in patients with RCC: MOA</a:t>
            </a:r>
          </a:p>
        </p:txBody>
      </p:sp>
      <p:pic>
        <p:nvPicPr>
          <p:cNvPr id="5" name="Content Placeholder 4" descr="A diagram of a cell&#10;&#10;Description automatically generated">
            <a:extLst>
              <a:ext uri="{FF2B5EF4-FFF2-40B4-BE49-F238E27FC236}">
                <a16:creationId xmlns:a16="http://schemas.microsoft.com/office/drawing/2014/main" id="{690B1435-97AF-B0B2-D88B-AB4CE4768F4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792432" y="1281959"/>
            <a:ext cx="8607135" cy="4679162"/>
          </a:xfrm>
          <a:noFill/>
        </p:spPr>
      </p:pic>
    </p:spTree>
    <p:extLst>
      <p:ext uri="{BB962C8B-B14F-4D97-AF65-F5344CB8AC3E}">
        <p14:creationId xmlns:p14="http://schemas.microsoft.com/office/powerpoint/2010/main" val="1865865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0D8D-FA49-C005-BD5D-638048FCF6FD}"/>
              </a:ext>
            </a:extLst>
          </p:cNvPr>
          <p:cNvSpPr>
            <a:spLocks noGrp="1"/>
          </p:cNvSpPr>
          <p:nvPr>
            <p:ph type="title"/>
          </p:nvPr>
        </p:nvSpPr>
        <p:spPr/>
        <p:txBody>
          <a:bodyPr/>
          <a:lstStyle/>
          <a:p>
            <a:r>
              <a:rPr lang="en-US" dirty="0"/>
              <a:t>Belzutifan in VHL</a:t>
            </a:r>
          </a:p>
        </p:txBody>
      </p:sp>
      <p:pic>
        <p:nvPicPr>
          <p:cNvPr id="10" name="Content Placeholder 9">
            <a:extLst>
              <a:ext uri="{FF2B5EF4-FFF2-40B4-BE49-F238E27FC236}">
                <a16:creationId xmlns:a16="http://schemas.microsoft.com/office/drawing/2014/main" id="{E6F01365-7C38-6F87-2E6E-A1FBC9C5D0FF}"/>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970314" y="1174296"/>
            <a:ext cx="8251371" cy="4835988"/>
          </a:xfrm>
          <a:prstGeom prst="rect">
            <a:avLst/>
          </a:prstGeom>
        </p:spPr>
      </p:pic>
    </p:spTree>
    <p:extLst>
      <p:ext uri="{BB962C8B-B14F-4D97-AF65-F5344CB8AC3E}">
        <p14:creationId xmlns:p14="http://schemas.microsoft.com/office/powerpoint/2010/main" val="3864031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A5986-4B56-873B-7B3F-32861396A5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3C738-6154-CE70-FC0F-371F92279CE5}"/>
              </a:ext>
            </a:extLst>
          </p:cNvPr>
          <p:cNvSpPr>
            <a:spLocks noGrp="1"/>
          </p:cNvSpPr>
          <p:nvPr>
            <p:ph type="title"/>
          </p:nvPr>
        </p:nvSpPr>
        <p:spPr/>
        <p:txBody>
          <a:bodyPr/>
          <a:lstStyle/>
          <a:p>
            <a:r>
              <a:rPr lang="en-US" dirty="0"/>
              <a:t>Belzutifan in </a:t>
            </a:r>
            <a:r>
              <a:rPr lang="en-US" dirty="0" err="1"/>
              <a:t>mRCC</a:t>
            </a:r>
            <a:r>
              <a:rPr lang="en-US" dirty="0"/>
              <a:t>: LITESPARK-005</a:t>
            </a:r>
          </a:p>
        </p:txBody>
      </p:sp>
      <p:sp>
        <p:nvSpPr>
          <p:cNvPr id="6" name="TextBox 5">
            <a:extLst>
              <a:ext uri="{FF2B5EF4-FFF2-40B4-BE49-F238E27FC236}">
                <a16:creationId xmlns:a16="http://schemas.microsoft.com/office/drawing/2014/main" id="{569E5319-D969-8612-AA8B-57F14A6C27AD}"/>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Rini BI et al. ESMO 2024;Abstract LBA74.</a:t>
            </a:r>
          </a:p>
        </p:txBody>
      </p:sp>
      <p:pic>
        <p:nvPicPr>
          <p:cNvPr id="3" name="Picture 2">
            <a:extLst>
              <a:ext uri="{FF2B5EF4-FFF2-40B4-BE49-F238E27FC236}">
                <a16:creationId xmlns:a16="http://schemas.microsoft.com/office/drawing/2014/main" id="{6B4384EE-E1D8-084A-BF26-B4ABB8B43BC3}"/>
              </a:ext>
            </a:extLst>
          </p:cNvPr>
          <p:cNvPicPr>
            <a:picLocks noChangeAspect="1"/>
          </p:cNvPicPr>
          <p:nvPr/>
        </p:nvPicPr>
        <p:blipFill>
          <a:blip r:embed="rId3"/>
          <a:stretch>
            <a:fillRect/>
          </a:stretch>
        </p:blipFill>
        <p:spPr>
          <a:xfrm>
            <a:off x="140394" y="1098266"/>
            <a:ext cx="11903823" cy="4898551"/>
          </a:xfrm>
          <a:prstGeom prst="rect">
            <a:avLst/>
          </a:prstGeom>
        </p:spPr>
      </p:pic>
    </p:spTree>
    <p:extLst>
      <p:ext uri="{BB962C8B-B14F-4D97-AF65-F5344CB8AC3E}">
        <p14:creationId xmlns:p14="http://schemas.microsoft.com/office/powerpoint/2010/main" val="1154797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11560-ABFF-53FF-24FD-E70EFB5A8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B10BB-A415-CEE8-8944-5428C401371E}"/>
              </a:ext>
            </a:extLst>
          </p:cNvPr>
          <p:cNvSpPr>
            <a:spLocks noGrp="1"/>
          </p:cNvSpPr>
          <p:nvPr>
            <p:ph type="title"/>
          </p:nvPr>
        </p:nvSpPr>
        <p:spPr/>
        <p:txBody>
          <a:bodyPr/>
          <a:lstStyle/>
          <a:p>
            <a:r>
              <a:rPr lang="en-US" dirty="0"/>
              <a:t>LITESPARK-005: PFS</a:t>
            </a:r>
          </a:p>
        </p:txBody>
      </p:sp>
      <p:sp>
        <p:nvSpPr>
          <p:cNvPr id="6" name="TextBox 5">
            <a:extLst>
              <a:ext uri="{FF2B5EF4-FFF2-40B4-BE49-F238E27FC236}">
                <a16:creationId xmlns:a16="http://schemas.microsoft.com/office/drawing/2014/main" id="{0CE2E566-3931-4542-717A-D742A8B56978}"/>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Rini BI et al. ESMO 2024;Abstract LBA74.</a:t>
            </a:r>
          </a:p>
        </p:txBody>
      </p:sp>
      <p:pic>
        <p:nvPicPr>
          <p:cNvPr id="4" name="Picture 3">
            <a:extLst>
              <a:ext uri="{FF2B5EF4-FFF2-40B4-BE49-F238E27FC236}">
                <a16:creationId xmlns:a16="http://schemas.microsoft.com/office/drawing/2014/main" id="{B8BCAF1F-F700-0E23-21B4-51AEF8336CFB}"/>
              </a:ext>
            </a:extLst>
          </p:cNvPr>
          <p:cNvPicPr>
            <a:picLocks noChangeAspect="1"/>
          </p:cNvPicPr>
          <p:nvPr/>
        </p:nvPicPr>
        <p:blipFill>
          <a:blip r:embed="rId3"/>
          <a:stretch>
            <a:fillRect/>
          </a:stretch>
        </p:blipFill>
        <p:spPr>
          <a:xfrm>
            <a:off x="584199" y="1224527"/>
            <a:ext cx="11023601" cy="4839630"/>
          </a:xfrm>
          <a:prstGeom prst="rect">
            <a:avLst/>
          </a:prstGeom>
        </p:spPr>
      </p:pic>
    </p:spTree>
    <p:extLst>
      <p:ext uri="{BB962C8B-B14F-4D97-AF65-F5344CB8AC3E}">
        <p14:creationId xmlns:p14="http://schemas.microsoft.com/office/powerpoint/2010/main" val="3575134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EEECB-E874-337B-63BE-906668B9E7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85106-7280-64B0-D98E-0A130323C191}"/>
              </a:ext>
            </a:extLst>
          </p:cNvPr>
          <p:cNvSpPr>
            <a:spLocks noGrp="1"/>
          </p:cNvSpPr>
          <p:nvPr>
            <p:ph type="title"/>
          </p:nvPr>
        </p:nvSpPr>
        <p:spPr/>
        <p:txBody>
          <a:bodyPr/>
          <a:lstStyle/>
          <a:p>
            <a:r>
              <a:rPr lang="en-US" dirty="0"/>
              <a:t>LITESPARK-005: ORR and DOR</a:t>
            </a:r>
          </a:p>
        </p:txBody>
      </p:sp>
      <p:pic>
        <p:nvPicPr>
          <p:cNvPr id="5" name="Picture 4">
            <a:extLst>
              <a:ext uri="{FF2B5EF4-FFF2-40B4-BE49-F238E27FC236}">
                <a16:creationId xmlns:a16="http://schemas.microsoft.com/office/drawing/2014/main" id="{01CC7DA4-7C77-3230-40CF-F591B2B5EBD9}"/>
              </a:ext>
            </a:extLst>
          </p:cNvPr>
          <p:cNvPicPr>
            <a:picLocks noChangeAspect="1"/>
          </p:cNvPicPr>
          <p:nvPr/>
        </p:nvPicPr>
        <p:blipFill>
          <a:blip r:embed="rId3"/>
          <a:srcRect t="22767"/>
          <a:stretch>
            <a:fillRect/>
          </a:stretch>
        </p:blipFill>
        <p:spPr>
          <a:xfrm>
            <a:off x="124215" y="1313627"/>
            <a:ext cx="11887645" cy="4608201"/>
          </a:xfrm>
          <a:prstGeom prst="rect">
            <a:avLst/>
          </a:prstGeom>
        </p:spPr>
      </p:pic>
      <p:sp>
        <p:nvSpPr>
          <p:cNvPr id="6" name="TextBox 5">
            <a:extLst>
              <a:ext uri="{FF2B5EF4-FFF2-40B4-BE49-F238E27FC236}">
                <a16:creationId xmlns:a16="http://schemas.microsoft.com/office/drawing/2014/main" id="{456CFCD2-DF1F-1248-4050-7E1DAFE8E981}"/>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Rini BI et al. ESMO 2024;Abstract LBA74.</a:t>
            </a:r>
          </a:p>
        </p:txBody>
      </p:sp>
    </p:spTree>
    <p:extLst>
      <p:ext uri="{BB962C8B-B14F-4D97-AF65-F5344CB8AC3E}">
        <p14:creationId xmlns:p14="http://schemas.microsoft.com/office/powerpoint/2010/main" val="71749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3BBCD-EDD6-5E54-33CE-AAB495B7B4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8CB1B-3442-ECF9-0841-831127D7A54D}"/>
              </a:ext>
            </a:extLst>
          </p:cNvPr>
          <p:cNvSpPr>
            <a:spLocks noGrp="1"/>
          </p:cNvSpPr>
          <p:nvPr>
            <p:ph type="title"/>
          </p:nvPr>
        </p:nvSpPr>
        <p:spPr/>
        <p:txBody>
          <a:bodyPr/>
          <a:lstStyle/>
          <a:p>
            <a:r>
              <a:rPr lang="en-US" dirty="0"/>
              <a:t>Belzutifan + Lenvatinib in </a:t>
            </a:r>
            <a:r>
              <a:rPr lang="en-US" dirty="0" err="1"/>
              <a:t>mRCC</a:t>
            </a:r>
            <a:r>
              <a:rPr lang="en-US" dirty="0"/>
              <a:t>: LITESPARK-011</a:t>
            </a:r>
          </a:p>
        </p:txBody>
      </p:sp>
      <p:sp>
        <p:nvSpPr>
          <p:cNvPr id="6" name="TextBox 5">
            <a:extLst>
              <a:ext uri="{FF2B5EF4-FFF2-40B4-BE49-F238E27FC236}">
                <a16:creationId xmlns:a16="http://schemas.microsoft.com/office/drawing/2014/main" id="{23426DC4-3F5C-B0E1-BF0A-AEEFD89913F4}"/>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Motzer RJ et al. ASCO GU 2026;Abstract LBA417.</a:t>
            </a:r>
          </a:p>
        </p:txBody>
      </p:sp>
      <p:pic>
        <p:nvPicPr>
          <p:cNvPr id="4" name="Picture 3">
            <a:extLst>
              <a:ext uri="{FF2B5EF4-FFF2-40B4-BE49-F238E27FC236}">
                <a16:creationId xmlns:a16="http://schemas.microsoft.com/office/drawing/2014/main" id="{BB149980-8E9A-3525-EFBD-4508CF0B8EDD}"/>
              </a:ext>
            </a:extLst>
          </p:cNvPr>
          <p:cNvPicPr>
            <a:picLocks noChangeAspect="1"/>
          </p:cNvPicPr>
          <p:nvPr/>
        </p:nvPicPr>
        <p:blipFill>
          <a:blip r:embed="rId3"/>
          <a:stretch>
            <a:fillRect/>
          </a:stretch>
        </p:blipFill>
        <p:spPr>
          <a:xfrm>
            <a:off x="828504" y="1241850"/>
            <a:ext cx="10527605" cy="4743393"/>
          </a:xfrm>
          <a:prstGeom prst="rect">
            <a:avLst/>
          </a:prstGeom>
        </p:spPr>
      </p:pic>
      <p:sp>
        <p:nvSpPr>
          <p:cNvPr id="7" name="Rectangle 6">
            <a:extLst>
              <a:ext uri="{FF2B5EF4-FFF2-40B4-BE49-F238E27FC236}">
                <a16:creationId xmlns:a16="http://schemas.microsoft.com/office/drawing/2014/main" id="{A1D85E4F-29AF-9A45-E96B-E7E456A3AEED}"/>
              </a:ext>
            </a:extLst>
          </p:cNvPr>
          <p:cNvSpPr/>
          <p:nvPr/>
        </p:nvSpPr>
        <p:spPr>
          <a:xfrm>
            <a:off x="827314" y="5867400"/>
            <a:ext cx="3026229" cy="2394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847966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2DD63-D595-2801-B746-718DBF9998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67E1EC-0F21-48EF-5338-F0EB0815FFB3}"/>
              </a:ext>
            </a:extLst>
          </p:cNvPr>
          <p:cNvSpPr>
            <a:spLocks noGrp="1"/>
          </p:cNvSpPr>
          <p:nvPr>
            <p:ph type="title"/>
          </p:nvPr>
        </p:nvSpPr>
        <p:spPr/>
        <p:txBody>
          <a:bodyPr/>
          <a:lstStyle/>
          <a:p>
            <a:r>
              <a:rPr lang="en-US" dirty="0"/>
              <a:t>LITESPARK-011: PFS</a:t>
            </a:r>
          </a:p>
        </p:txBody>
      </p:sp>
      <p:sp>
        <p:nvSpPr>
          <p:cNvPr id="6" name="TextBox 5">
            <a:extLst>
              <a:ext uri="{FF2B5EF4-FFF2-40B4-BE49-F238E27FC236}">
                <a16:creationId xmlns:a16="http://schemas.microsoft.com/office/drawing/2014/main" id="{7CF46FB2-3E20-2F16-AFB0-7DECA938284C}"/>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Motzer RJ et al. ASCO GU 2026;Abstract LBA417.</a:t>
            </a:r>
          </a:p>
        </p:txBody>
      </p:sp>
      <p:sp>
        <p:nvSpPr>
          <p:cNvPr id="7" name="Rectangle 6">
            <a:extLst>
              <a:ext uri="{FF2B5EF4-FFF2-40B4-BE49-F238E27FC236}">
                <a16:creationId xmlns:a16="http://schemas.microsoft.com/office/drawing/2014/main" id="{A171AF64-CCAF-A5F1-F68F-A8E0C4B76F14}"/>
              </a:ext>
            </a:extLst>
          </p:cNvPr>
          <p:cNvSpPr/>
          <p:nvPr/>
        </p:nvSpPr>
        <p:spPr>
          <a:xfrm>
            <a:off x="827314" y="5867400"/>
            <a:ext cx="3026229" cy="2394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7F5D5E86-6654-422C-E3D2-E0A3523154D2}"/>
              </a:ext>
            </a:extLst>
          </p:cNvPr>
          <p:cNvPicPr>
            <a:picLocks noChangeAspect="1"/>
          </p:cNvPicPr>
          <p:nvPr/>
        </p:nvPicPr>
        <p:blipFill>
          <a:blip r:embed="rId3"/>
          <a:stretch>
            <a:fillRect/>
          </a:stretch>
        </p:blipFill>
        <p:spPr>
          <a:xfrm>
            <a:off x="952618" y="1206038"/>
            <a:ext cx="10279378" cy="4781105"/>
          </a:xfrm>
          <a:prstGeom prst="rect">
            <a:avLst/>
          </a:prstGeom>
        </p:spPr>
      </p:pic>
    </p:spTree>
    <p:extLst>
      <p:ext uri="{BB962C8B-B14F-4D97-AF65-F5344CB8AC3E}">
        <p14:creationId xmlns:p14="http://schemas.microsoft.com/office/powerpoint/2010/main" val="3359218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CCEA9-E1EB-C296-DE43-0FEAFA36B4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12CDE-42D9-A82B-95DC-50F6169932EB}"/>
              </a:ext>
            </a:extLst>
          </p:cNvPr>
          <p:cNvSpPr>
            <a:spLocks noGrp="1"/>
          </p:cNvSpPr>
          <p:nvPr>
            <p:ph type="title"/>
          </p:nvPr>
        </p:nvSpPr>
        <p:spPr>
          <a:xfrm>
            <a:off x="916516" y="116632"/>
            <a:ext cx="10358967" cy="1196752"/>
          </a:xfrm>
        </p:spPr>
        <p:txBody>
          <a:bodyPr/>
          <a:lstStyle/>
          <a:p>
            <a:r>
              <a:rPr lang="en-US" sz="3200" dirty="0">
                <a:solidFill>
                  <a:srgbClr val="0432FF"/>
                </a:solidFill>
              </a:rPr>
              <a:t>Dr McKay — Disclosures</a:t>
            </a:r>
            <a:br>
              <a:rPr lang="en-US" sz="3200" dirty="0">
                <a:solidFill>
                  <a:srgbClr val="0432FF"/>
                </a:solidFill>
              </a:rPr>
            </a:br>
            <a:r>
              <a:rPr lang="en-US" sz="3200" dirty="0">
                <a:solidFill>
                  <a:srgbClr val="0432FF"/>
                </a:solidFill>
              </a:rPr>
              <a:t>Consulting Faculty</a:t>
            </a:r>
          </a:p>
        </p:txBody>
      </p:sp>
      <p:graphicFrame>
        <p:nvGraphicFramePr>
          <p:cNvPr id="5" name="Content Placeholder 3">
            <a:extLst>
              <a:ext uri="{FF2B5EF4-FFF2-40B4-BE49-F238E27FC236}">
                <a16:creationId xmlns:a16="http://schemas.microsoft.com/office/drawing/2014/main" id="{BD773587-128F-60BC-2BF4-CEE7DFDD468C}"/>
              </a:ext>
            </a:extLst>
          </p:cNvPr>
          <p:cNvGraphicFramePr>
            <a:graphicFrameLocks/>
          </p:cNvGraphicFramePr>
          <p:nvPr/>
        </p:nvGraphicFramePr>
        <p:xfrm>
          <a:off x="1199456" y="1772816"/>
          <a:ext cx="9649072" cy="3960440"/>
        </p:xfrm>
        <a:graphic>
          <a:graphicData uri="http://schemas.openxmlformats.org/drawingml/2006/table">
            <a:tbl>
              <a:tblPr firstRow="1" bandRow="1">
                <a:tableStyleId>{F2DE63D5-997A-4646-A377-4702673A728D}</a:tableStyleId>
              </a:tblPr>
              <a:tblGrid>
                <a:gridCol w="2592289">
                  <a:extLst>
                    <a:ext uri="{9D8B030D-6E8A-4147-A177-3AD203B41FA5}">
                      <a16:colId xmlns:a16="http://schemas.microsoft.com/office/drawing/2014/main" val="20000"/>
                    </a:ext>
                  </a:extLst>
                </a:gridCol>
                <a:gridCol w="7056783">
                  <a:extLst>
                    <a:ext uri="{9D8B030D-6E8A-4147-A177-3AD203B41FA5}">
                      <a16:colId xmlns:a16="http://schemas.microsoft.com/office/drawing/2014/main" val="20001"/>
                    </a:ext>
                  </a:extLst>
                </a:gridCol>
              </a:tblGrid>
              <a:tr h="2768547">
                <a:tc>
                  <a:txBody>
                    <a:bodyPr/>
                    <a:lstStyle/>
                    <a:p>
                      <a:r>
                        <a:rPr lang="en-US" sz="2000" b="1" kern="1200" dirty="0">
                          <a:solidFill>
                            <a:schemeClr val="tx1"/>
                          </a:solidFill>
                          <a:effectLst/>
                          <a:latin typeface="+mn-lt"/>
                          <a:ea typeface="+mn-ea"/>
                          <a:cs typeface="+mn-cs"/>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err="1">
                          <a:solidFill>
                            <a:schemeClr val="tx1"/>
                          </a:solidFill>
                          <a:effectLst/>
                          <a:latin typeface="+mn-lt"/>
                          <a:ea typeface="+mn-ea"/>
                          <a:cs typeface="+mn-cs"/>
                        </a:rPr>
                        <a:t>Ambrx</a:t>
                      </a:r>
                      <a:r>
                        <a:rPr lang="en-US" sz="2000" b="0" kern="1200" dirty="0">
                          <a:solidFill>
                            <a:schemeClr val="tx1"/>
                          </a:solidFill>
                          <a:effectLst/>
                          <a:latin typeface="+mn-lt"/>
                          <a:ea typeface="+mn-ea"/>
                          <a:cs typeface="+mn-cs"/>
                        </a:rPr>
                        <a:t>, Arcus Biosciences, AstraZeneca Pharmaceuticals LP, Aveo Pharmaceuticals, Bayer HealthCare Pharmaceuticals, Blue Earth Diagnostics, Boundless Bio, Bristol Myers Squibb, </a:t>
                      </a:r>
                      <a:r>
                        <a:rPr lang="en-US" sz="2000" b="0" kern="1200" dirty="0" err="1">
                          <a:solidFill>
                            <a:schemeClr val="tx1"/>
                          </a:solidFill>
                          <a:effectLst/>
                          <a:latin typeface="+mn-lt"/>
                          <a:ea typeface="+mn-ea"/>
                          <a:cs typeface="+mn-cs"/>
                        </a:rPr>
                        <a:t>Calithera</a:t>
                      </a:r>
                      <a:r>
                        <a:rPr lang="en-US" sz="2000" b="0" kern="1200" dirty="0">
                          <a:solidFill>
                            <a:schemeClr val="tx1"/>
                          </a:solidFill>
                          <a:effectLst/>
                          <a:latin typeface="+mn-lt"/>
                          <a:ea typeface="+mn-ea"/>
                          <a:cs typeface="+mn-cs"/>
                        </a:rPr>
                        <a:t> Biosciences, Caris Life Sciences, Daiichi Sankyo Inc, Dendreon Pharmaceuticals Inc, Eisai Inc, Exelixis Inc, Janssen Biotech Inc, Lilly, Merck, </a:t>
                      </a:r>
                      <a:r>
                        <a:rPr lang="en-US" sz="2000" b="0" kern="1200" dirty="0" err="1">
                          <a:solidFill>
                            <a:schemeClr val="tx1"/>
                          </a:solidFill>
                          <a:effectLst/>
                          <a:latin typeface="+mn-lt"/>
                          <a:ea typeface="+mn-ea"/>
                          <a:cs typeface="+mn-cs"/>
                        </a:rPr>
                        <a:t>Myovant</a:t>
                      </a:r>
                      <a:r>
                        <a:rPr lang="en-US" sz="2000" b="0" kern="1200" dirty="0">
                          <a:solidFill>
                            <a:schemeClr val="tx1"/>
                          </a:solidFill>
                          <a:effectLst/>
                          <a:latin typeface="+mn-lt"/>
                          <a:ea typeface="+mn-ea"/>
                          <a:cs typeface="+mn-cs"/>
                        </a:rPr>
                        <a:t> Sciences, Neomorph, Nimbus Therapeutics, Novartis, Pfizer Inc, Sanofi, </a:t>
                      </a:r>
                      <a:r>
                        <a:rPr lang="en-US" sz="2000" b="0" kern="1200" dirty="0" err="1">
                          <a:solidFill>
                            <a:schemeClr val="tx1"/>
                          </a:solidFill>
                          <a:effectLst/>
                          <a:latin typeface="+mn-lt"/>
                          <a:ea typeface="+mn-ea"/>
                          <a:cs typeface="+mn-cs"/>
                        </a:rPr>
                        <a:t>Seagen</a:t>
                      </a:r>
                      <a:r>
                        <a:rPr lang="en-US" sz="2000" b="0" kern="1200" dirty="0">
                          <a:solidFill>
                            <a:schemeClr val="tx1"/>
                          </a:solidFill>
                          <a:effectLst/>
                          <a:latin typeface="+mn-lt"/>
                          <a:ea typeface="+mn-ea"/>
                          <a:cs typeface="+mn-cs"/>
                        </a:rPr>
                        <a:t> Inc, Sorrento Therapeutics, </a:t>
                      </a:r>
                      <a:r>
                        <a:rPr lang="en-US" sz="2000" b="0" kern="1200" dirty="0" err="1">
                          <a:solidFill>
                            <a:schemeClr val="tx1"/>
                          </a:solidFill>
                          <a:effectLst/>
                          <a:latin typeface="+mn-lt"/>
                          <a:ea typeface="+mn-ea"/>
                          <a:cs typeface="+mn-cs"/>
                        </a:rPr>
                        <a:t>Telix</a:t>
                      </a:r>
                      <a:r>
                        <a:rPr lang="en-US" sz="2000" b="0" kern="1200" dirty="0">
                          <a:solidFill>
                            <a:schemeClr val="tx1"/>
                          </a:solidFill>
                          <a:effectLst/>
                          <a:latin typeface="+mn-lt"/>
                          <a:ea typeface="+mn-ea"/>
                          <a:cs typeface="+mn-cs"/>
                        </a:rPr>
                        <a:t> Pharmaceuticals Limited, Tempus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91893">
                <a:tc>
                  <a:txBody>
                    <a:bodyPr/>
                    <a:lstStyle/>
                    <a:p>
                      <a:r>
                        <a:rPr lang="en-US" sz="20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err="1">
                          <a:solidFill>
                            <a:schemeClr val="tx1"/>
                          </a:solidFill>
                          <a:effectLst/>
                          <a:latin typeface="+mn-lt"/>
                          <a:ea typeface="+mn-ea"/>
                          <a:cs typeface="+mn-cs"/>
                        </a:rPr>
                        <a:t>Artera</a:t>
                      </a:r>
                      <a:r>
                        <a:rPr lang="en-US" sz="2000" b="0" kern="1200" dirty="0">
                          <a:solidFill>
                            <a:schemeClr val="tx1"/>
                          </a:solidFill>
                          <a:effectLst/>
                          <a:latin typeface="+mn-lt"/>
                          <a:ea typeface="+mn-ea"/>
                          <a:cs typeface="+mn-cs"/>
                        </a:rPr>
                        <a:t>, AstraZeneca Pharmaceuticals LP, Bristol Myers Squibb, Exelixis Inc, Incyte Corporation, Natera Inc, </a:t>
                      </a:r>
                      <a:r>
                        <a:rPr lang="en-US" sz="2000" b="0" kern="1200" dirty="0" err="1">
                          <a:solidFill>
                            <a:schemeClr val="tx1"/>
                          </a:solidFill>
                          <a:effectLst/>
                          <a:latin typeface="+mn-lt"/>
                          <a:ea typeface="+mn-ea"/>
                          <a:cs typeface="+mn-cs"/>
                        </a:rPr>
                        <a:t>Oncternal</a:t>
                      </a:r>
                      <a:r>
                        <a:rPr lang="en-US" sz="2000" b="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787178"/>
                  </a:ext>
                </a:extLst>
              </a:tr>
            </a:tbl>
          </a:graphicData>
        </a:graphic>
      </p:graphicFrame>
    </p:spTree>
    <p:custDataLst>
      <p:tags r:id="rId1"/>
    </p:custDataLst>
    <p:extLst>
      <p:ext uri="{BB962C8B-B14F-4D97-AF65-F5344CB8AC3E}">
        <p14:creationId xmlns:p14="http://schemas.microsoft.com/office/powerpoint/2010/main" val="3093618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E7686-3DF6-9442-4CDA-B5B968DCF3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0EE47D-AD67-FE3A-E2C4-152DC58F3D63}"/>
              </a:ext>
            </a:extLst>
          </p:cNvPr>
          <p:cNvSpPr>
            <a:spLocks noGrp="1"/>
          </p:cNvSpPr>
          <p:nvPr>
            <p:ph type="title"/>
          </p:nvPr>
        </p:nvSpPr>
        <p:spPr/>
        <p:txBody>
          <a:bodyPr/>
          <a:lstStyle/>
          <a:p>
            <a:r>
              <a:rPr lang="en-US" dirty="0"/>
              <a:t>LITESPARK-011: ORR</a:t>
            </a:r>
          </a:p>
        </p:txBody>
      </p:sp>
      <p:sp>
        <p:nvSpPr>
          <p:cNvPr id="6" name="TextBox 5">
            <a:extLst>
              <a:ext uri="{FF2B5EF4-FFF2-40B4-BE49-F238E27FC236}">
                <a16:creationId xmlns:a16="http://schemas.microsoft.com/office/drawing/2014/main" id="{4C2FA9AF-654F-F964-CB84-75F56DEB83BF}"/>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Motzer RJ et al. ASCO GU 2026;Abstract LBA417.</a:t>
            </a:r>
          </a:p>
        </p:txBody>
      </p:sp>
      <p:sp>
        <p:nvSpPr>
          <p:cNvPr id="7" name="Rectangle 6">
            <a:extLst>
              <a:ext uri="{FF2B5EF4-FFF2-40B4-BE49-F238E27FC236}">
                <a16:creationId xmlns:a16="http://schemas.microsoft.com/office/drawing/2014/main" id="{49573E8A-F93E-0011-C67E-D313CF5C47CD}"/>
              </a:ext>
            </a:extLst>
          </p:cNvPr>
          <p:cNvSpPr/>
          <p:nvPr/>
        </p:nvSpPr>
        <p:spPr>
          <a:xfrm>
            <a:off x="827314" y="5867400"/>
            <a:ext cx="3026229" cy="2394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E507409-7471-F98A-CA70-B92ECC1B12F8}"/>
              </a:ext>
            </a:extLst>
          </p:cNvPr>
          <p:cNvPicPr>
            <a:picLocks noChangeAspect="1"/>
          </p:cNvPicPr>
          <p:nvPr/>
        </p:nvPicPr>
        <p:blipFill>
          <a:blip r:embed="rId3"/>
          <a:stretch>
            <a:fillRect/>
          </a:stretch>
        </p:blipFill>
        <p:spPr>
          <a:xfrm>
            <a:off x="693694" y="1196268"/>
            <a:ext cx="10804611" cy="4812648"/>
          </a:xfrm>
          <a:prstGeom prst="rect">
            <a:avLst/>
          </a:prstGeom>
        </p:spPr>
      </p:pic>
    </p:spTree>
    <p:extLst>
      <p:ext uri="{BB962C8B-B14F-4D97-AF65-F5344CB8AC3E}">
        <p14:creationId xmlns:p14="http://schemas.microsoft.com/office/powerpoint/2010/main" val="2426880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FAE9D-AAE9-6D44-A4B2-096F9E60DA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BA780B-61AD-9FE1-7642-A2AF93589167}"/>
              </a:ext>
            </a:extLst>
          </p:cNvPr>
          <p:cNvSpPr>
            <a:spLocks noGrp="1"/>
          </p:cNvSpPr>
          <p:nvPr>
            <p:ph type="title"/>
          </p:nvPr>
        </p:nvSpPr>
        <p:spPr/>
        <p:txBody>
          <a:bodyPr/>
          <a:lstStyle/>
          <a:p>
            <a:r>
              <a:rPr lang="en-US" dirty="0"/>
              <a:t>LITESPARK-011: DOR</a:t>
            </a:r>
          </a:p>
        </p:txBody>
      </p:sp>
      <p:sp>
        <p:nvSpPr>
          <p:cNvPr id="6" name="TextBox 5">
            <a:extLst>
              <a:ext uri="{FF2B5EF4-FFF2-40B4-BE49-F238E27FC236}">
                <a16:creationId xmlns:a16="http://schemas.microsoft.com/office/drawing/2014/main" id="{343A54E6-122C-B926-FDDB-27E62C5F61EC}"/>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Motzer RJ et al. ASCO GU 2026;Abstract LBA417.</a:t>
            </a:r>
          </a:p>
        </p:txBody>
      </p:sp>
      <p:sp>
        <p:nvSpPr>
          <p:cNvPr id="7" name="Rectangle 6">
            <a:extLst>
              <a:ext uri="{FF2B5EF4-FFF2-40B4-BE49-F238E27FC236}">
                <a16:creationId xmlns:a16="http://schemas.microsoft.com/office/drawing/2014/main" id="{18D85A5C-C257-448A-41F1-12462B347C51}"/>
              </a:ext>
            </a:extLst>
          </p:cNvPr>
          <p:cNvSpPr/>
          <p:nvPr/>
        </p:nvSpPr>
        <p:spPr>
          <a:xfrm>
            <a:off x="827314" y="5867400"/>
            <a:ext cx="3026229" cy="2394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BB476282-3F3C-8385-8B55-2D8CF436892B}"/>
              </a:ext>
            </a:extLst>
          </p:cNvPr>
          <p:cNvPicPr>
            <a:picLocks noChangeAspect="1"/>
          </p:cNvPicPr>
          <p:nvPr/>
        </p:nvPicPr>
        <p:blipFill>
          <a:blip r:embed="rId3"/>
          <a:stretch>
            <a:fillRect/>
          </a:stretch>
        </p:blipFill>
        <p:spPr>
          <a:xfrm>
            <a:off x="1289956" y="1247881"/>
            <a:ext cx="10074730" cy="4619519"/>
          </a:xfrm>
          <a:prstGeom prst="rect">
            <a:avLst/>
          </a:prstGeom>
        </p:spPr>
      </p:pic>
    </p:spTree>
    <p:extLst>
      <p:ext uri="{BB962C8B-B14F-4D97-AF65-F5344CB8AC3E}">
        <p14:creationId xmlns:p14="http://schemas.microsoft.com/office/powerpoint/2010/main" val="653205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A57CC-C231-0800-5324-0312D03A0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EC4A6-028D-0B3C-5DCB-4BE7802A3B4A}"/>
              </a:ext>
            </a:extLst>
          </p:cNvPr>
          <p:cNvSpPr>
            <a:spLocks noGrp="1"/>
          </p:cNvSpPr>
          <p:nvPr>
            <p:ph type="title"/>
          </p:nvPr>
        </p:nvSpPr>
        <p:spPr/>
        <p:txBody>
          <a:bodyPr/>
          <a:lstStyle/>
          <a:p>
            <a:r>
              <a:rPr lang="en-US" dirty="0"/>
              <a:t>LITESPARK-011: OS</a:t>
            </a:r>
          </a:p>
        </p:txBody>
      </p:sp>
      <p:sp>
        <p:nvSpPr>
          <p:cNvPr id="6" name="TextBox 5">
            <a:extLst>
              <a:ext uri="{FF2B5EF4-FFF2-40B4-BE49-F238E27FC236}">
                <a16:creationId xmlns:a16="http://schemas.microsoft.com/office/drawing/2014/main" id="{2F0BED58-4D30-23C8-6C02-A0104F2C9EF6}"/>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Motzer RJ et al. ASCO GU 2026;Abstract LBA417.</a:t>
            </a:r>
          </a:p>
        </p:txBody>
      </p:sp>
      <p:sp>
        <p:nvSpPr>
          <p:cNvPr id="7" name="Rectangle 6">
            <a:extLst>
              <a:ext uri="{FF2B5EF4-FFF2-40B4-BE49-F238E27FC236}">
                <a16:creationId xmlns:a16="http://schemas.microsoft.com/office/drawing/2014/main" id="{C87F886B-D52D-D93B-4DEC-D1D3BBC526F5}"/>
              </a:ext>
            </a:extLst>
          </p:cNvPr>
          <p:cNvSpPr/>
          <p:nvPr/>
        </p:nvSpPr>
        <p:spPr>
          <a:xfrm>
            <a:off x="827314" y="5867400"/>
            <a:ext cx="3026229" cy="2394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395A57E-1A1E-3F07-3F5C-7FE6C70AC2FD}"/>
              </a:ext>
            </a:extLst>
          </p:cNvPr>
          <p:cNvPicPr>
            <a:picLocks noChangeAspect="1"/>
          </p:cNvPicPr>
          <p:nvPr/>
        </p:nvPicPr>
        <p:blipFill>
          <a:blip r:embed="rId3"/>
          <a:stretch>
            <a:fillRect/>
          </a:stretch>
        </p:blipFill>
        <p:spPr>
          <a:xfrm>
            <a:off x="656980" y="1160407"/>
            <a:ext cx="10870654" cy="4946479"/>
          </a:xfrm>
          <a:prstGeom prst="rect">
            <a:avLst/>
          </a:prstGeom>
        </p:spPr>
      </p:pic>
    </p:spTree>
    <p:extLst>
      <p:ext uri="{BB962C8B-B14F-4D97-AF65-F5344CB8AC3E}">
        <p14:creationId xmlns:p14="http://schemas.microsoft.com/office/powerpoint/2010/main" val="1043087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418B1-F201-92A8-C030-B0223FED7944}"/>
              </a:ext>
            </a:extLst>
          </p:cNvPr>
          <p:cNvSpPr>
            <a:spLocks noGrp="1"/>
          </p:cNvSpPr>
          <p:nvPr>
            <p:ph type="title"/>
          </p:nvPr>
        </p:nvSpPr>
        <p:spPr/>
        <p:txBody>
          <a:bodyPr/>
          <a:lstStyle/>
          <a:p>
            <a:r>
              <a:rPr lang="en-US" dirty="0"/>
              <a:t>Proposed Synergy between Belzutifan and </a:t>
            </a:r>
            <a:r>
              <a:rPr lang="en-US" dirty="0" err="1"/>
              <a:t>Pembro</a:t>
            </a:r>
            <a:endParaRPr lang="en-US" dirty="0"/>
          </a:p>
        </p:txBody>
      </p:sp>
      <p:pic>
        <p:nvPicPr>
          <p:cNvPr id="7" name="Picture 6">
            <a:extLst>
              <a:ext uri="{FF2B5EF4-FFF2-40B4-BE49-F238E27FC236}">
                <a16:creationId xmlns:a16="http://schemas.microsoft.com/office/drawing/2014/main" id="{79C92706-EAE6-DCC3-9E4D-6299EECC5FF2}"/>
              </a:ext>
            </a:extLst>
          </p:cNvPr>
          <p:cNvPicPr>
            <a:picLocks noChangeAspect="1"/>
          </p:cNvPicPr>
          <p:nvPr/>
        </p:nvPicPr>
        <p:blipFill>
          <a:blip r:embed="rId3"/>
          <a:stretch>
            <a:fillRect/>
          </a:stretch>
        </p:blipFill>
        <p:spPr>
          <a:xfrm>
            <a:off x="0" y="1999883"/>
            <a:ext cx="6012269" cy="3474427"/>
          </a:xfrm>
          <a:prstGeom prst="rect">
            <a:avLst/>
          </a:prstGeom>
        </p:spPr>
      </p:pic>
      <p:pic>
        <p:nvPicPr>
          <p:cNvPr id="8" name="Picture 7">
            <a:extLst>
              <a:ext uri="{FF2B5EF4-FFF2-40B4-BE49-F238E27FC236}">
                <a16:creationId xmlns:a16="http://schemas.microsoft.com/office/drawing/2014/main" id="{85576228-0C75-112B-893B-3880DF27FCB0}"/>
              </a:ext>
            </a:extLst>
          </p:cNvPr>
          <p:cNvPicPr>
            <a:picLocks noChangeAspect="1"/>
          </p:cNvPicPr>
          <p:nvPr/>
        </p:nvPicPr>
        <p:blipFill>
          <a:blip r:embed="rId4"/>
          <a:stretch>
            <a:fillRect/>
          </a:stretch>
        </p:blipFill>
        <p:spPr>
          <a:xfrm>
            <a:off x="6865155" y="2307979"/>
            <a:ext cx="5064694" cy="2858233"/>
          </a:xfrm>
          <a:prstGeom prst="rect">
            <a:avLst/>
          </a:prstGeom>
        </p:spPr>
      </p:pic>
      <p:sp>
        <p:nvSpPr>
          <p:cNvPr id="9" name="Left-Right Arrow 8">
            <a:extLst>
              <a:ext uri="{FF2B5EF4-FFF2-40B4-BE49-F238E27FC236}">
                <a16:creationId xmlns:a16="http://schemas.microsoft.com/office/drawing/2014/main" id="{1050E207-EE92-DC5D-1E9F-64881756EBA7}"/>
              </a:ext>
            </a:extLst>
          </p:cNvPr>
          <p:cNvSpPr/>
          <p:nvPr/>
        </p:nvSpPr>
        <p:spPr>
          <a:xfrm>
            <a:off x="5737970" y="3554532"/>
            <a:ext cx="883525" cy="36512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4755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E92B1795-C312-2864-1A39-09B2D6EA1F5D}"/>
              </a:ext>
            </a:extLst>
          </p:cNvPr>
          <p:cNvSpPr>
            <a:spLocks noGrp="1"/>
          </p:cNvSpPr>
          <p:nvPr>
            <p:ph type="title"/>
          </p:nvPr>
        </p:nvSpPr>
        <p:spPr/>
        <p:txBody>
          <a:bodyPr>
            <a:normAutofit/>
          </a:bodyPr>
          <a:lstStyle/>
          <a:p>
            <a:r>
              <a:rPr lang="en-US" dirty="0"/>
              <a:t>Phase 3 LITESPARK-022: Adjuvant Pembrolizumab + Belzutifan</a:t>
            </a:r>
          </a:p>
        </p:txBody>
      </p:sp>
      <p:sp>
        <p:nvSpPr>
          <p:cNvPr id="30" name="TextBox 29">
            <a:extLst>
              <a:ext uri="{FF2B5EF4-FFF2-40B4-BE49-F238E27FC236}">
                <a16:creationId xmlns:a16="http://schemas.microsoft.com/office/drawing/2014/main" id="{0D50A1FB-D1BA-DF00-9D5C-C418EA1937A4}"/>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Choueiri TK et al. ASCO GU 2026;Abstract LBA418.</a:t>
            </a:r>
          </a:p>
        </p:txBody>
      </p:sp>
      <p:pic>
        <p:nvPicPr>
          <p:cNvPr id="2" name="Picture 1">
            <a:extLst>
              <a:ext uri="{FF2B5EF4-FFF2-40B4-BE49-F238E27FC236}">
                <a16:creationId xmlns:a16="http://schemas.microsoft.com/office/drawing/2014/main" id="{DE3A2C3B-3E44-5BE9-8930-18DA917B4364}"/>
              </a:ext>
            </a:extLst>
          </p:cNvPr>
          <p:cNvPicPr>
            <a:picLocks noChangeAspect="1"/>
          </p:cNvPicPr>
          <p:nvPr/>
        </p:nvPicPr>
        <p:blipFill>
          <a:blip r:embed="rId3"/>
          <a:stretch>
            <a:fillRect/>
          </a:stretch>
        </p:blipFill>
        <p:spPr>
          <a:xfrm>
            <a:off x="315685" y="1257036"/>
            <a:ext cx="11560629" cy="4874384"/>
          </a:xfrm>
          <a:prstGeom prst="rect">
            <a:avLst/>
          </a:prstGeom>
        </p:spPr>
      </p:pic>
    </p:spTree>
    <p:extLst>
      <p:ext uri="{BB962C8B-B14F-4D97-AF65-F5344CB8AC3E}">
        <p14:creationId xmlns:p14="http://schemas.microsoft.com/office/powerpoint/2010/main" val="3836747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F97CC-F8CA-A638-C0E5-50A841682C13}"/>
            </a:ext>
          </a:extLst>
        </p:cNvPr>
        <p:cNvGrpSpPr/>
        <p:nvPr/>
      </p:nvGrpSpPr>
      <p:grpSpPr>
        <a:xfrm>
          <a:off x="0" y="0"/>
          <a:ext cx="0" cy="0"/>
          <a:chOff x="0" y="0"/>
          <a:chExt cx="0" cy="0"/>
        </a:xfrm>
      </p:grpSpPr>
      <p:sp>
        <p:nvSpPr>
          <p:cNvPr id="9" name="Title 11">
            <a:extLst>
              <a:ext uri="{FF2B5EF4-FFF2-40B4-BE49-F238E27FC236}">
                <a16:creationId xmlns:a16="http://schemas.microsoft.com/office/drawing/2014/main" id="{30CF1283-0BF9-2C73-2867-7CD20CEE5A6A}"/>
              </a:ext>
            </a:extLst>
          </p:cNvPr>
          <p:cNvSpPr>
            <a:spLocks noGrp="1"/>
          </p:cNvSpPr>
          <p:nvPr>
            <p:ph type="title"/>
          </p:nvPr>
        </p:nvSpPr>
        <p:spPr/>
        <p:txBody>
          <a:bodyPr>
            <a:normAutofit/>
          </a:bodyPr>
          <a:lstStyle/>
          <a:p>
            <a:r>
              <a:rPr lang="en-US" dirty="0"/>
              <a:t>Phase 3 LITESPARK-022: Patient Characteristics</a:t>
            </a:r>
          </a:p>
        </p:txBody>
      </p:sp>
      <p:sp>
        <p:nvSpPr>
          <p:cNvPr id="30" name="TextBox 29">
            <a:extLst>
              <a:ext uri="{FF2B5EF4-FFF2-40B4-BE49-F238E27FC236}">
                <a16:creationId xmlns:a16="http://schemas.microsoft.com/office/drawing/2014/main" id="{CF093013-FED5-0A53-FD9E-5E7073C81507}"/>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Choueiri TK et al. ASCO GU 2026;Abstract LBA418.</a:t>
            </a:r>
          </a:p>
        </p:txBody>
      </p:sp>
      <p:pic>
        <p:nvPicPr>
          <p:cNvPr id="3" name="Picture 2">
            <a:extLst>
              <a:ext uri="{FF2B5EF4-FFF2-40B4-BE49-F238E27FC236}">
                <a16:creationId xmlns:a16="http://schemas.microsoft.com/office/drawing/2014/main" id="{7A32E20F-D20C-6217-05E8-21A710E19076}"/>
              </a:ext>
            </a:extLst>
          </p:cNvPr>
          <p:cNvPicPr>
            <a:picLocks noChangeAspect="1"/>
          </p:cNvPicPr>
          <p:nvPr/>
        </p:nvPicPr>
        <p:blipFill>
          <a:blip r:embed="rId3"/>
          <a:stretch>
            <a:fillRect/>
          </a:stretch>
        </p:blipFill>
        <p:spPr>
          <a:xfrm>
            <a:off x="264390" y="1157045"/>
            <a:ext cx="11663219" cy="4891026"/>
          </a:xfrm>
          <a:prstGeom prst="rect">
            <a:avLst/>
          </a:prstGeom>
        </p:spPr>
      </p:pic>
    </p:spTree>
    <p:extLst>
      <p:ext uri="{BB962C8B-B14F-4D97-AF65-F5344CB8AC3E}">
        <p14:creationId xmlns:p14="http://schemas.microsoft.com/office/powerpoint/2010/main" val="216305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062CD-C9D1-7800-5A30-138E325BCB10}"/>
            </a:ext>
          </a:extLst>
        </p:cNvPr>
        <p:cNvGrpSpPr/>
        <p:nvPr/>
      </p:nvGrpSpPr>
      <p:grpSpPr>
        <a:xfrm>
          <a:off x="0" y="0"/>
          <a:ext cx="0" cy="0"/>
          <a:chOff x="0" y="0"/>
          <a:chExt cx="0" cy="0"/>
        </a:xfrm>
      </p:grpSpPr>
      <p:sp>
        <p:nvSpPr>
          <p:cNvPr id="9" name="Title 11">
            <a:extLst>
              <a:ext uri="{FF2B5EF4-FFF2-40B4-BE49-F238E27FC236}">
                <a16:creationId xmlns:a16="http://schemas.microsoft.com/office/drawing/2014/main" id="{D7B3ABC5-C80A-EC02-226B-37CAACF09B11}"/>
              </a:ext>
            </a:extLst>
          </p:cNvPr>
          <p:cNvSpPr>
            <a:spLocks noGrp="1"/>
          </p:cNvSpPr>
          <p:nvPr>
            <p:ph type="title"/>
          </p:nvPr>
        </p:nvSpPr>
        <p:spPr/>
        <p:txBody>
          <a:bodyPr>
            <a:normAutofit/>
          </a:bodyPr>
          <a:lstStyle/>
          <a:p>
            <a:r>
              <a:rPr lang="en-US" dirty="0"/>
              <a:t>Phase 3 LITESPARK-022: DFS</a:t>
            </a:r>
          </a:p>
        </p:txBody>
      </p:sp>
      <p:sp>
        <p:nvSpPr>
          <p:cNvPr id="30" name="TextBox 29">
            <a:extLst>
              <a:ext uri="{FF2B5EF4-FFF2-40B4-BE49-F238E27FC236}">
                <a16:creationId xmlns:a16="http://schemas.microsoft.com/office/drawing/2014/main" id="{30A9E144-166A-29E7-1697-9B5D2F7F12B9}"/>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Choueiri TK et al. ASCO GU 2026;Abstract LBA418.</a:t>
            </a:r>
          </a:p>
        </p:txBody>
      </p:sp>
      <p:pic>
        <p:nvPicPr>
          <p:cNvPr id="3" name="Picture 2">
            <a:extLst>
              <a:ext uri="{FF2B5EF4-FFF2-40B4-BE49-F238E27FC236}">
                <a16:creationId xmlns:a16="http://schemas.microsoft.com/office/drawing/2014/main" id="{21CD468A-8D5E-B8D0-10B7-E3EC7BDEF49F}"/>
              </a:ext>
            </a:extLst>
          </p:cNvPr>
          <p:cNvPicPr>
            <a:picLocks noChangeAspect="1"/>
          </p:cNvPicPr>
          <p:nvPr/>
        </p:nvPicPr>
        <p:blipFill>
          <a:blip r:embed="rId3"/>
          <a:stretch>
            <a:fillRect/>
          </a:stretch>
        </p:blipFill>
        <p:spPr>
          <a:xfrm>
            <a:off x="404522" y="1394135"/>
            <a:ext cx="11375570" cy="5209949"/>
          </a:xfrm>
          <a:prstGeom prst="rect">
            <a:avLst/>
          </a:prstGeom>
        </p:spPr>
      </p:pic>
    </p:spTree>
    <p:extLst>
      <p:ext uri="{BB962C8B-B14F-4D97-AF65-F5344CB8AC3E}">
        <p14:creationId xmlns:p14="http://schemas.microsoft.com/office/powerpoint/2010/main" val="2798617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6AC72-5281-F45B-17DB-0505A8F24C16}"/>
            </a:ext>
          </a:extLst>
        </p:cNvPr>
        <p:cNvGrpSpPr/>
        <p:nvPr/>
      </p:nvGrpSpPr>
      <p:grpSpPr>
        <a:xfrm>
          <a:off x="0" y="0"/>
          <a:ext cx="0" cy="0"/>
          <a:chOff x="0" y="0"/>
          <a:chExt cx="0" cy="0"/>
        </a:xfrm>
      </p:grpSpPr>
      <p:sp>
        <p:nvSpPr>
          <p:cNvPr id="9" name="Title 11">
            <a:extLst>
              <a:ext uri="{FF2B5EF4-FFF2-40B4-BE49-F238E27FC236}">
                <a16:creationId xmlns:a16="http://schemas.microsoft.com/office/drawing/2014/main" id="{40627F29-A15C-D3F3-EDD7-D3916E9720F5}"/>
              </a:ext>
            </a:extLst>
          </p:cNvPr>
          <p:cNvSpPr>
            <a:spLocks noGrp="1"/>
          </p:cNvSpPr>
          <p:nvPr>
            <p:ph type="title"/>
          </p:nvPr>
        </p:nvSpPr>
        <p:spPr/>
        <p:txBody>
          <a:bodyPr>
            <a:normAutofit/>
          </a:bodyPr>
          <a:lstStyle/>
          <a:p>
            <a:r>
              <a:rPr lang="en-US" dirty="0"/>
              <a:t>Phase 3 LITESPARK-022: DFS Subgroup Analysis</a:t>
            </a:r>
          </a:p>
        </p:txBody>
      </p:sp>
      <p:sp>
        <p:nvSpPr>
          <p:cNvPr id="30" name="TextBox 29">
            <a:extLst>
              <a:ext uri="{FF2B5EF4-FFF2-40B4-BE49-F238E27FC236}">
                <a16:creationId xmlns:a16="http://schemas.microsoft.com/office/drawing/2014/main" id="{114D0103-7CE8-1946-CE81-6E01394FB866}"/>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Choueiri TK et al. ASCO GU 2026;Abstract LBA418.</a:t>
            </a:r>
          </a:p>
        </p:txBody>
      </p:sp>
      <p:pic>
        <p:nvPicPr>
          <p:cNvPr id="2" name="Picture 1">
            <a:extLst>
              <a:ext uri="{FF2B5EF4-FFF2-40B4-BE49-F238E27FC236}">
                <a16:creationId xmlns:a16="http://schemas.microsoft.com/office/drawing/2014/main" id="{FE19DFAF-6C7A-B32A-7B35-A469CA4F4A49}"/>
              </a:ext>
            </a:extLst>
          </p:cNvPr>
          <p:cNvPicPr>
            <a:picLocks noChangeAspect="1"/>
          </p:cNvPicPr>
          <p:nvPr/>
        </p:nvPicPr>
        <p:blipFill>
          <a:blip r:embed="rId3"/>
          <a:stretch>
            <a:fillRect/>
          </a:stretch>
        </p:blipFill>
        <p:spPr>
          <a:xfrm>
            <a:off x="2313215" y="1376614"/>
            <a:ext cx="7108371" cy="5102689"/>
          </a:xfrm>
          <a:prstGeom prst="rect">
            <a:avLst/>
          </a:prstGeom>
        </p:spPr>
      </p:pic>
    </p:spTree>
    <p:extLst>
      <p:ext uri="{BB962C8B-B14F-4D97-AF65-F5344CB8AC3E}">
        <p14:creationId xmlns:p14="http://schemas.microsoft.com/office/powerpoint/2010/main" val="1405723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D26B9-2D1F-3A16-BD24-D47B0BB75074}"/>
            </a:ext>
          </a:extLst>
        </p:cNvPr>
        <p:cNvGrpSpPr/>
        <p:nvPr/>
      </p:nvGrpSpPr>
      <p:grpSpPr>
        <a:xfrm>
          <a:off x="0" y="0"/>
          <a:ext cx="0" cy="0"/>
          <a:chOff x="0" y="0"/>
          <a:chExt cx="0" cy="0"/>
        </a:xfrm>
      </p:grpSpPr>
      <p:sp>
        <p:nvSpPr>
          <p:cNvPr id="9" name="Title 11">
            <a:extLst>
              <a:ext uri="{FF2B5EF4-FFF2-40B4-BE49-F238E27FC236}">
                <a16:creationId xmlns:a16="http://schemas.microsoft.com/office/drawing/2014/main" id="{63DCEDB5-59AF-D376-3AC1-100A2742531D}"/>
              </a:ext>
            </a:extLst>
          </p:cNvPr>
          <p:cNvSpPr>
            <a:spLocks noGrp="1"/>
          </p:cNvSpPr>
          <p:nvPr>
            <p:ph type="title"/>
          </p:nvPr>
        </p:nvSpPr>
        <p:spPr/>
        <p:txBody>
          <a:bodyPr>
            <a:normAutofit/>
          </a:bodyPr>
          <a:lstStyle/>
          <a:p>
            <a:r>
              <a:rPr lang="en-US" dirty="0"/>
              <a:t>Phase 3 LITESPARK-022: Interim OS</a:t>
            </a:r>
          </a:p>
        </p:txBody>
      </p:sp>
      <p:sp>
        <p:nvSpPr>
          <p:cNvPr id="30" name="TextBox 29">
            <a:extLst>
              <a:ext uri="{FF2B5EF4-FFF2-40B4-BE49-F238E27FC236}">
                <a16:creationId xmlns:a16="http://schemas.microsoft.com/office/drawing/2014/main" id="{076F77B5-2A6E-BC7D-903B-431630C7CD23}"/>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Choueiri TK et al. ASCO GU 2026;Abstract LBA418.</a:t>
            </a:r>
          </a:p>
        </p:txBody>
      </p:sp>
      <p:pic>
        <p:nvPicPr>
          <p:cNvPr id="3" name="Picture 2">
            <a:extLst>
              <a:ext uri="{FF2B5EF4-FFF2-40B4-BE49-F238E27FC236}">
                <a16:creationId xmlns:a16="http://schemas.microsoft.com/office/drawing/2014/main" id="{34D24B23-94EA-55E9-BB16-BDDC5E38022E}"/>
              </a:ext>
            </a:extLst>
          </p:cNvPr>
          <p:cNvPicPr>
            <a:picLocks noChangeAspect="1"/>
          </p:cNvPicPr>
          <p:nvPr/>
        </p:nvPicPr>
        <p:blipFill>
          <a:blip r:embed="rId3"/>
          <a:stretch>
            <a:fillRect/>
          </a:stretch>
        </p:blipFill>
        <p:spPr>
          <a:xfrm>
            <a:off x="281182" y="1294311"/>
            <a:ext cx="11622249" cy="5309773"/>
          </a:xfrm>
          <a:prstGeom prst="rect">
            <a:avLst/>
          </a:prstGeom>
        </p:spPr>
      </p:pic>
    </p:spTree>
    <p:extLst>
      <p:ext uri="{BB962C8B-B14F-4D97-AF65-F5344CB8AC3E}">
        <p14:creationId xmlns:p14="http://schemas.microsoft.com/office/powerpoint/2010/main" val="2488336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04084-9787-EDCA-B0CE-9EE77BB0EA44}"/>
            </a:ext>
          </a:extLst>
        </p:cNvPr>
        <p:cNvGrpSpPr/>
        <p:nvPr/>
      </p:nvGrpSpPr>
      <p:grpSpPr>
        <a:xfrm>
          <a:off x="0" y="0"/>
          <a:ext cx="0" cy="0"/>
          <a:chOff x="0" y="0"/>
          <a:chExt cx="0" cy="0"/>
        </a:xfrm>
      </p:grpSpPr>
      <p:sp>
        <p:nvSpPr>
          <p:cNvPr id="9" name="Title 11">
            <a:extLst>
              <a:ext uri="{FF2B5EF4-FFF2-40B4-BE49-F238E27FC236}">
                <a16:creationId xmlns:a16="http://schemas.microsoft.com/office/drawing/2014/main" id="{C312C746-6092-32C3-ABE5-9AA910D7128F}"/>
              </a:ext>
            </a:extLst>
          </p:cNvPr>
          <p:cNvSpPr>
            <a:spLocks noGrp="1"/>
          </p:cNvSpPr>
          <p:nvPr>
            <p:ph type="title"/>
          </p:nvPr>
        </p:nvSpPr>
        <p:spPr/>
        <p:txBody>
          <a:bodyPr>
            <a:normAutofit/>
          </a:bodyPr>
          <a:lstStyle/>
          <a:p>
            <a:r>
              <a:rPr lang="en-US" dirty="0"/>
              <a:t>Phase 3 LITESPARK-022: Summary</a:t>
            </a:r>
          </a:p>
        </p:txBody>
      </p:sp>
      <p:sp>
        <p:nvSpPr>
          <p:cNvPr id="30" name="TextBox 29">
            <a:extLst>
              <a:ext uri="{FF2B5EF4-FFF2-40B4-BE49-F238E27FC236}">
                <a16:creationId xmlns:a16="http://schemas.microsoft.com/office/drawing/2014/main" id="{BD3F2AA9-AD1C-B35D-EECF-47417B52FC4B}"/>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2573B"/>
                </a:solidFill>
                <a:effectLst/>
                <a:uLnTx/>
                <a:uFillTx/>
                <a:latin typeface="Verdana"/>
                <a:ea typeface="+mn-ea"/>
                <a:cs typeface="+mn-cs"/>
              </a:rPr>
              <a:t>Choueiri TK et al. ASCO GU 2026;Abstract LBA418.</a:t>
            </a:r>
          </a:p>
        </p:txBody>
      </p:sp>
      <p:pic>
        <p:nvPicPr>
          <p:cNvPr id="2" name="Picture 1">
            <a:extLst>
              <a:ext uri="{FF2B5EF4-FFF2-40B4-BE49-F238E27FC236}">
                <a16:creationId xmlns:a16="http://schemas.microsoft.com/office/drawing/2014/main" id="{470294F2-A74C-A295-B64B-CF13D71F3444}"/>
              </a:ext>
            </a:extLst>
          </p:cNvPr>
          <p:cNvPicPr>
            <a:picLocks noChangeAspect="1"/>
          </p:cNvPicPr>
          <p:nvPr/>
        </p:nvPicPr>
        <p:blipFill>
          <a:blip r:embed="rId3"/>
          <a:stretch>
            <a:fillRect/>
          </a:stretch>
        </p:blipFill>
        <p:spPr>
          <a:xfrm>
            <a:off x="144088" y="1281206"/>
            <a:ext cx="11903823" cy="4611610"/>
          </a:xfrm>
          <a:prstGeom prst="rect">
            <a:avLst/>
          </a:prstGeom>
        </p:spPr>
      </p:pic>
    </p:spTree>
    <p:extLst>
      <p:ext uri="{BB962C8B-B14F-4D97-AF65-F5344CB8AC3E}">
        <p14:creationId xmlns:p14="http://schemas.microsoft.com/office/powerpoint/2010/main" val="1834986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CCEA9-E1EB-C296-DE43-0FEAFA36B4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12CDE-42D9-A82B-95DC-50F6169932EB}"/>
              </a:ext>
            </a:extLst>
          </p:cNvPr>
          <p:cNvSpPr>
            <a:spLocks noGrp="1"/>
          </p:cNvSpPr>
          <p:nvPr>
            <p:ph type="title"/>
          </p:nvPr>
        </p:nvSpPr>
        <p:spPr>
          <a:xfrm>
            <a:off x="916516" y="116632"/>
            <a:ext cx="10358967" cy="1196752"/>
          </a:xfrm>
        </p:spPr>
        <p:txBody>
          <a:bodyPr/>
          <a:lstStyle/>
          <a:p>
            <a:r>
              <a:rPr lang="en-US" sz="3200" dirty="0">
                <a:solidFill>
                  <a:srgbClr val="0432FF"/>
                </a:solidFill>
              </a:rPr>
              <a:t>Dr Motzer — Disclosures</a:t>
            </a:r>
            <a:br>
              <a:rPr lang="en-US" sz="3200" dirty="0">
                <a:solidFill>
                  <a:srgbClr val="0432FF"/>
                </a:solidFill>
              </a:rPr>
            </a:br>
            <a:r>
              <a:rPr lang="en-US" sz="3200" dirty="0">
                <a:solidFill>
                  <a:srgbClr val="0432FF"/>
                </a:solidFill>
              </a:rPr>
              <a:t>Consulting Faculty</a:t>
            </a:r>
          </a:p>
        </p:txBody>
      </p:sp>
      <p:graphicFrame>
        <p:nvGraphicFramePr>
          <p:cNvPr id="5" name="Content Placeholder 3">
            <a:extLst>
              <a:ext uri="{FF2B5EF4-FFF2-40B4-BE49-F238E27FC236}">
                <a16:creationId xmlns:a16="http://schemas.microsoft.com/office/drawing/2014/main" id="{BD773587-128F-60BC-2BF4-CEE7DFDD468C}"/>
              </a:ext>
            </a:extLst>
          </p:cNvPr>
          <p:cNvGraphicFramePr>
            <a:graphicFrameLocks/>
          </p:cNvGraphicFramePr>
          <p:nvPr/>
        </p:nvGraphicFramePr>
        <p:xfrm>
          <a:off x="1199456" y="1772816"/>
          <a:ext cx="9649072" cy="2113384"/>
        </p:xfrm>
        <a:graphic>
          <a:graphicData uri="http://schemas.openxmlformats.org/drawingml/2006/table">
            <a:tbl>
              <a:tblPr firstRow="1" bandRow="1">
                <a:tableStyleId>{F2DE63D5-997A-4646-A377-4702673A728D}</a:tableStyleId>
              </a:tblPr>
              <a:tblGrid>
                <a:gridCol w="2592289">
                  <a:extLst>
                    <a:ext uri="{9D8B030D-6E8A-4147-A177-3AD203B41FA5}">
                      <a16:colId xmlns:a16="http://schemas.microsoft.com/office/drawing/2014/main" val="20000"/>
                    </a:ext>
                  </a:extLst>
                </a:gridCol>
                <a:gridCol w="7056783">
                  <a:extLst>
                    <a:ext uri="{9D8B030D-6E8A-4147-A177-3AD203B41FA5}">
                      <a16:colId xmlns:a16="http://schemas.microsoft.com/office/drawing/2014/main" val="20001"/>
                    </a:ext>
                  </a:extLst>
                </a:gridCol>
              </a:tblGrid>
              <a:tr h="2113384">
                <a:tc>
                  <a:txBody>
                    <a:bodyPr/>
                    <a:lstStyle/>
                    <a:p>
                      <a:r>
                        <a:rPr lang="en-US" sz="20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Bristol Myers Squibb, Eisai Inc, Exelixis Inc</a:t>
                      </a:r>
                      <a:r>
                        <a:rPr lang="en-US" sz="2000" b="0" kern="1200">
                          <a:solidFill>
                            <a:schemeClr val="tx1"/>
                          </a:solidFill>
                          <a:effectLst/>
                          <a:latin typeface="+mn-lt"/>
                          <a:ea typeface="+mn-ea"/>
                          <a:cs typeface="+mn-cs"/>
                        </a:rPr>
                        <a:t>, Merck</a:t>
                      </a:r>
                      <a:endParaRPr lang="en-US" sz="20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405159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A8771-30B6-99AD-2BA1-A8EC7D95A29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2CC068A-5DE8-8AEA-282E-DAB1619FC55C}"/>
              </a:ext>
            </a:extLst>
          </p:cNvPr>
          <p:cNvSpPr txBox="1">
            <a:spLocks/>
          </p:cNvSpPr>
          <p:nvPr/>
        </p:nvSpPr>
        <p:spPr bwMode="auto">
          <a:xfrm>
            <a:off x="918780" y="5222732"/>
            <a:ext cx="537789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Robert J Motzer, MD</a:t>
            </a:r>
          </a:p>
        </p:txBody>
      </p:sp>
      <p:sp>
        <p:nvSpPr>
          <p:cNvPr id="6" name="Rectangle 5">
            <a:extLst>
              <a:ext uri="{FF2B5EF4-FFF2-40B4-BE49-F238E27FC236}">
                <a16:creationId xmlns:a16="http://schemas.microsoft.com/office/drawing/2014/main" id="{3EE01733-DC42-90BE-CDF1-3E8E354B213C}"/>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B0505E35-4DF5-FFC7-DA2F-0CB8A4F90E36}"/>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9" name="Title 1">
            <a:extLst>
              <a:ext uri="{FF2B5EF4-FFF2-40B4-BE49-F238E27FC236}">
                <a16:creationId xmlns:a16="http://schemas.microsoft.com/office/drawing/2014/main" id="{5B44DE79-339D-45A6-29A8-D1398940E25D}"/>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C0610134-5281-B8E2-D949-DF8FE86EFD14}"/>
              </a:ext>
            </a:extLst>
          </p:cNvPr>
          <p:cNvPicPr>
            <a:picLocks noChangeAspect="1"/>
          </p:cNvPicPr>
          <p:nvPr/>
        </p:nvPicPr>
        <p:blipFill>
          <a:blip r:embed="rId2"/>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pic>
        <p:nvPicPr>
          <p:cNvPr id="3" name="Picture 2" descr="A person wearing a headset&#10;&#10;AI-generated content may be incorrect.">
            <a:extLst>
              <a:ext uri="{FF2B5EF4-FFF2-40B4-BE49-F238E27FC236}">
                <a16:creationId xmlns:a16="http://schemas.microsoft.com/office/drawing/2014/main" id="{4BE6D204-3188-1D23-9641-C67A3B32768D}"/>
              </a:ext>
            </a:extLst>
          </p:cNvPr>
          <p:cNvPicPr>
            <a:picLocks/>
          </p:cNvPicPr>
          <p:nvPr/>
        </p:nvPicPr>
        <p:blipFill>
          <a:blip r:embed="rId3"/>
          <a:srcRect l="20695" r="21809"/>
          <a:stretch>
            <a:fillRect/>
          </a:stretch>
        </p:blipFill>
        <p:spPr>
          <a:xfrm>
            <a:off x="2252468" y="2570970"/>
            <a:ext cx="2651760" cy="2651762"/>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5301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E2CDA-4EAD-4E2D-C734-29387338E6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851B38D-F2B8-5E19-6D76-6BA52E7092DA}"/>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DEFB0AF3-FE53-0180-44C8-E103C9EFB0B0}"/>
              </a:ext>
            </a:extLst>
          </p:cNvPr>
          <p:cNvSpPr>
            <a:spLocks noGrp="1"/>
          </p:cNvSpPr>
          <p:nvPr>
            <p:ph idx="1"/>
          </p:nvPr>
        </p:nvSpPr>
        <p:spPr>
          <a:xfrm>
            <a:off x="912287" y="1268760"/>
            <a:ext cx="10224274" cy="4799013"/>
          </a:xfrm>
        </p:spPr>
        <p:txBody>
          <a:bodyPr/>
          <a:lstStyle/>
          <a:p>
            <a:pPr marL="0" indent="0">
              <a:lnSpc>
                <a:spcPct val="115000"/>
              </a:lnSpc>
              <a:buNone/>
            </a:pPr>
            <a:r>
              <a:rPr lang="en-US" sz="2800" kern="100" dirty="0">
                <a:latin typeface="Calibri" panose="020F0502020204030204" pitchFamily="34" charset="0"/>
                <a:ea typeface="Aptos" panose="020B0004020202020204" pitchFamily="34" charset="0"/>
                <a:cs typeface="Calibri" panose="020F0502020204030204" pitchFamily="34" charset="0"/>
              </a:rPr>
              <a:t>Based on available data, would you like to be able to administer adjuvant pembrolizumab/belzutifan to any of your patients at this time, or would you prefer to wait until overall survival has been documented? If yes, which specific patients?</a:t>
            </a:r>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15000"/>
              </a:lnSpc>
              <a:buNone/>
            </a:pPr>
            <a:r>
              <a:rPr lang="en-US" sz="2800" kern="100" dirty="0">
                <a:latin typeface="Calibri" panose="020F0502020204030204" pitchFamily="34" charset="0"/>
                <a:ea typeface="Aptos" panose="020B0004020202020204" pitchFamily="34" charset="0"/>
                <a:cs typeface="Calibri" panose="020F0502020204030204" pitchFamily="34" charset="0"/>
              </a:rPr>
              <a:t>Would you consider reserving belzutifan for the second-line or later metastatic setting based on the data from the LITESPARK-005 or LITESPARK-011 studies? In general, what are your thoughts on rechallenging with belzutifan if a patient previously received adjuvant pembrolizumab/belzutifan?</a:t>
            </a:r>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61244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07F8C-7732-4A74-55C2-E2D72540A0A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2600737-C185-34AF-ECED-DA9A2E225B3D}"/>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482D4382-C762-CBEA-7C76-B9108D75EE53}"/>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8" name="Title 1">
            <a:extLst>
              <a:ext uri="{FF2B5EF4-FFF2-40B4-BE49-F238E27FC236}">
                <a16:creationId xmlns:a16="http://schemas.microsoft.com/office/drawing/2014/main" id="{27D4E932-379E-C7B7-58B0-369084A43020}"/>
              </a:ext>
            </a:extLst>
          </p:cNvPr>
          <p:cNvSpPr txBox="1">
            <a:spLocks/>
          </p:cNvSpPr>
          <p:nvPr/>
        </p:nvSpPr>
        <p:spPr bwMode="auto">
          <a:xfrm>
            <a:off x="-119264" y="4680438"/>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1800" b="1" i="0" u="none" strike="noStrike" kern="1200" cap="none" spc="0" normalizeH="0" baseline="0" noProof="0" dirty="0">
                <a:ln>
                  <a:noFill/>
                </a:ln>
                <a:solidFill>
                  <a:srgbClr val="062060"/>
                </a:solidFill>
                <a:effectLst/>
                <a:uLnTx/>
                <a:uFillTx/>
                <a:latin typeface="Calibri"/>
                <a:ea typeface="MS PGothic" pitchFamily="34" charset="-128"/>
                <a:cs typeface="Calibri"/>
              </a:rPr>
              <a:t>Andrew J Armstrong, MD, </a:t>
            </a:r>
            <a:r>
              <a:rPr kumimoji="0" lang="en-US" sz="1800" b="1" i="0" u="none" strike="noStrike" kern="1200" cap="none" spc="0" normalizeH="0" baseline="0" noProof="0" dirty="0" err="1">
                <a:ln>
                  <a:noFill/>
                </a:ln>
                <a:solidFill>
                  <a:srgbClr val="062060"/>
                </a:solidFill>
                <a:effectLst/>
                <a:uLnTx/>
                <a:uFillTx/>
                <a:latin typeface="Calibri"/>
                <a:ea typeface="MS PGothic" pitchFamily="34" charset="-128"/>
                <a:cs typeface="Calibri"/>
              </a:rPr>
              <a:t>ScM</a:t>
            </a:r>
            <a:endParaRPr kumimoji="0" lang="en-US" sz="18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sp>
        <p:nvSpPr>
          <p:cNvPr id="5" name="Title 1">
            <a:extLst>
              <a:ext uri="{FF2B5EF4-FFF2-40B4-BE49-F238E27FC236}">
                <a16:creationId xmlns:a16="http://schemas.microsoft.com/office/drawing/2014/main" id="{1FBC829F-7964-C34A-691E-532A8FF0F682}"/>
              </a:ext>
            </a:extLst>
          </p:cNvPr>
          <p:cNvSpPr txBox="1">
            <a:spLocks/>
          </p:cNvSpPr>
          <p:nvPr/>
        </p:nvSpPr>
        <p:spPr bwMode="auto">
          <a:xfrm>
            <a:off x="9204784" y="4680438"/>
            <a:ext cx="2219808"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18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3570FECD-DB26-0CFB-9081-BB448D686D9A}"/>
              </a:ext>
            </a:extLst>
          </p:cNvPr>
          <p:cNvPicPr>
            <a:picLocks noChangeAspect="1"/>
          </p:cNvPicPr>
          <p:nvPr/>
        </p:nvPicPr>
        <p:blipFill>
          <a:blip r:embed="rId2"/>
          <a:srcRect l="22367" r="19429" b="17523"/>
          <a:stretch>
            <a:fillRect/>
          </a:stretch>
        </p:blipFill>
        <p:spPr>
          <a:xfrm>
            <a:off x="9204783" y="2498131"/>
            <a:ext cx="2182307" cy="2182307"/>
          </a:xfrm>
          <a:prstGeom prst="ellipse">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9063FCE9-9240-2D24-9291-6B185A58252F}"/>
              </a:ext>
            </a:extLst>
          </p:cNvPr>
          <p:cNvSpPr txBox="1">
            <a:spLocks/>
          </p:cNvSpPr>
          <p:nvPr/>
        </p:nvSpPr>
        <p:spPr bwMode="auto">
          <a:xfrm>
            <a:off x="2893050" y="4681175"/>
            <a:ext cx="3679633"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1800" b="1" i="0" u="none" strike="noStrike" kern="1200" cap="none" spc="0" normalizeH="0" baseline="0" noProof="0" dirty="0">
                <a:ln>
                  <a:noFill/>
                </a:ln>
                <a:solidFill>
                  <a:srgbClr val="062060"/>
                </a:solidFill>
                <a:effectLst/>
                <a:uLnTx/>
                <a:uFillTx/>
                <a:latin typeface="Calibri"/>
                <a:ea typeface="MS PGothic" pitchFamily="34" charset="-128"/>
                <a:cs typeface="Calibri"/>
              </a:rPr>
              <a:t>Sandy Srinivas, MD</a:t>
            </a:r>
          </a:p>
        </p:txBody>
      </p:sp>
      <p:pic>
        <p:nvPicPr>
          <p:cNvPr id="3" name="Picture 2" descr="A person with long black hair wearing headphones&#10;&#10;AI-generated content may be incorrect.">
            <a:extLst>
              <a:ext uri="{FF2B5EF4-FFF2-40B4-BE49-F238E27FC236}">
                <a16:creationId xmlns:a16="http://schemas.microsoft.com/office/drawing/2014/main" id="{F77D4565-1CBA-2A17-5AB7-F3B8D46651D7}"/>
              </a:ext>
            </a:extLst>
          </p:cNvPr>
          <p:cNvPicPr>
            <a:picLocks/>
          </p:cNvPicPr>
          <p:nvPr/>
        </p:nvPicPr>
        <p:blipFill>
          <a:blip r:embed="rId3"/>
          <a:srcRect l="19560" t="-318" r="21810" b="318"/>
          <a:stretch>
            <a:fillRect/>
          </a:stretch>
        </p:blipFill>
        <p:spPr>
          <a:xfrm>
            <a:off x="3518400" y="2534551"/>
            <a:ext cx="2219808" cy="2145887"/>
          </a:xfrm>
          <a:prstGeom prst="ellipse">
            <a:avLst/>
          </a:prstGeom>
          <a:effectLst>
            <a:outerShdw blurRad="50800" dist="38100" dir="2700000" algn="tl" rotWithShape="0">
              <a:prstClr val="black">
                <a:alpha val="40000"/>
              </a:prstClr>
            </a:outerShdw>
          </a:effectLst>
        </p:spPr>
      </p:pic>
      <p:pic>
        <p:nvPicPr>
          <p:cNvPr id="4" name="Picture 3" descr="A person wearing a headset&#10;&#10;AI-generated content may be incorrect.">
            <a:extLst>
              <a:ext uri="{FF2B5EF4-FFF2-40B4-BE49-F238E27FC236}">
                <a16:creationId xmlns:a16="http://schemas.microsoft.com/office/drawing/2014/main" id="{0A72BBA6-A989-1ED1-04ED-CC0EE907DD2C}"/>
              </a:ext>
            </a:extLst>
          </p:cNvPr>
          <p:cNvPicPr>
            <a:picLocks/>
          </p:cNvPicPr>
          <p:nvPr/>
        </p:nvPicPr>
        <p:blipFill>
          <a:blip r:embed="rId4"/>
          <a:srcRect l="23245" r="18640"/>
          <a:stretch>
            <a:fillRect/>
          </a:stretch>
        </p:blipFill>
        <p:spPr>
          <a:xfrm>
            <a:off x="709682" y="2570971"/>
            <a:ext cx="2163699" cy="2109467"/>
          </a:xfrm>
          <a:prstGeom prst="ellipse">
            <a:avLst/>
          </a:prstGeom>
          <a:effectLst>
            <a:outerShdw blurRad="50800" dist="38100" dir="2700000" algn="tl" rotWithShape="0">
              <a:prstClr val="black">
                <a:alpha val="40000"/>
              </a:prstClr>
            </a:outerShdw>
          </a:effectLst>
        </p:spPr>
      </p:pic>
      <p:pic>
        <p:nvPicPr>
          <p:cNvPr id="6" name="Picture 5" descr="A person wearing headphones and smiling&#10;&#10;AI-generated content may be incorrect.">
            <a:extLst>
              <a:ext uri="{FF2B5EF4-FFF2-40B4-BE49-F238E27FC236}">
                <a16:creationId xmlns:a16="http://schemas.microsoft.com/office/drawing/2014/main" id="{1F75EDFD-CC58-AADB-FCCD-B9F8F2B3DFA8}"/>
              </a:ext>
            </a:extLst>
          </p:cNvPr>
          <p:cNvPicPr>
            <a:picLocks/>
          </p:cNvPicPr>
          <p:nvPr/>
        </p:nvPicPr>
        <p:blipFill>
          <a:blip r:embed="rId5"/>
          <a:srcRect l="27148" r="18640"/>
          <a:stretch>
            <a:fillRect/>
          </a:stretch>
        </p:blipFill>
        <p:spPr>
          <a:xfrm>
            <a:off x="6339956" y="2498131"/>
            <a:ext cx="2219808" cy="2182307"/>
          </a:xfrm>
          <a:prstGeom prst="ellipse">
            <a:avLst/>
          </a:prstGeom>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AEECBD4D-2D93-85FC-C071-CDF71BBC525C}"/>
              </a:ext>
            </a:extLst>
          </p:cNvPr>
          <p:cNvSpPr txBox="1">
            <a:spLocks/>
          </p:cNvSpPr>
          <p:nvPr/>
        </p:nvSpPr>
        <p:spPr bwMode="auto">
          <a:xfrm>
            <a:off x="5827288" y="4680438"/>
            <a:ext cx="3636773"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1800" b="1" i="0" u="none" strike="noStrike" kern="1200" cap="none" spc="0" normalizeH="0" baseline="0" noProof="0" dirty="0">
                <a:ln>
                  <a:noFill/>
                </a:ln>
                <a:solidFill>
                  <a:srgbClr val="062060"/>
                </a:solidFill>
                <a:effectLst/>
                <a:uLnTx/>
                <a:uFillTx/>
                <a:latin typeface="Calibri"/>
                <a:ea typeface="MS PGothic" pitchFamily="34" charset="-128"/>
                <a:cs typeface="Calibri"/>
              </a:rPr>
              <a:t>Rana R McKay, MD, FASCO</a:t>
            </a:r>
          </a:p>
        </p:txBody>
      </p:sp>
    </p:spTree>
    <p:extLst>
      <p:ext uri="{BB962C8B-B14F-4D97-AF65-F5344CB8AC3E}">
        <p14:creationId xmlns:p14="http://schemas.microsoft.com/office/powerpoint/2010/main" val="4125027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8718E-E4BB-0D9C-24BF-55787D2FE7E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CCEDEAA-EBDC-C88A-E07A-69576050B942}"/>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4DCAF57C-6B26-001C-CBB7-4E8ABE1116D9}"/>
              </a:ext>
            </a:extLst>
          </p:cNvPr>
          <p:cNvSpPr>
            <a:spLocks noGrp="1"/>
          </p:cNvSpPr>
          <p:nvPr>
            <p:ph idx="1"/>
          </p:nvPr>
        </p:nvSpPr>
        <p:spPr>
          <a:xfrm>
            <a:off x="912287" y="1124744"/>
            <a:ext cx="10224274" cy="4799013"/>
          </a:xfrm>
        </p:spPr>
        <p:txBody>
          <a:bodyPr/>
          <a:lstStyle/>
          <a:p>
            <a:pPr marL="98425" indent="0">
              <a:buNone/>
            </a:pPr>
            <a:r>
              <a:rPr lang="en-US" sz="2600" dirty="0">
                <a:solidFill>
                  <a:schemeClr val="tx1"/>
                </a:solidFill>
              </a:rPr>
              <a:t>What comorbidities, if any, do you consider relative or absolute contraindications to the use of </a:t>
            </a:r>
            <a:r>
              <a:rPr lang="en-US" sz="2600" dirty="0" err="1">
                <a:solidFill>
                  <a:schemeClr val="tx1"/>
                </a:solidFill>
              </a:rPr>
              <a:t>belzutifan</a:t>
            </a:r>
            <a:r>
              <a:rPr lang="en-US" sz="2600" dirty="0">
                <a:solidFill>
                  <a:schemeClr val="tx1"/>
                </a:solidFill>
              </a:rPr>
              <a:t> in the adjuvant setting?</a:t>
            </a:r>
          </a:p>
          <a:p>
            <a:pPr marL="98425" indent="0">
              <a:buNone/>
            </a:pPr>
            <a:r>
              <a:rPr lang="en-US" sz="2600" dirty="0">
                <a:solidFill>
                  <a:schemeClr val="tx1"/>
                </a:solidFill>
              </a:rPr>
              <a:t>How do you approach the use of </a:t>
            </a:r>
            <a:r>
              <a:rPr lang="en-US" sz="2600" dirty="0" err="1">
                <a:solidFill>
                  <a:schemeClr val="tx1"/>
                </a:solidFill>
              </a:rPr>
              <a:t>belzutifan</a:t>
            </a:r>
            <a:r>
              <a:rPr lang="en-US" sz="2600" dirty="0">
                <a:solidFill>
                  <a:schemeClr val="tx1"/>
                </a:solidFill>
              </a:rPr>
              <a:t> for patients living at high altitudes? How do you define high altitude, and do you hold the drug for patients who travel to these areas?</a:t>
            </a:r>
          </a:p>
          <a:p>
            <a:pPr marL="98425" indent="0">
              <a:buNone/>
            </a:pPr>
            <a:r>
              <a:rPr lang="en-US" sz="2600" dirty="0">
                <a:solidFill>
                  <a:schemeClr val="tx1"/>
                </a:solidFill>
              </a:rPr>
              <a:t>How will you approach the prevention and management of anemia in patients receiving </a:t>
            </a:r>
            <a:r>
              <a:rPr lang="en-US" sz="2600" dirty="0" err="1">
                <a:solidFill>
                  <a:schemeClr val="tx1"/>
                </a:solidFill>
              </a:rPr>
              <a:t>belzutifan</a:t>
            </a:r>
            <a:r>
              <a:rPr lang="en-US" sz="2600" dirty="0">
                <a:solidFill>
                  <a:schemeClr val="tx1"/>
                </a:solidFill>
              </a:rPr>
              <a:t> in the adjuvant setting?</a:t>
            </a:r>
          </a:p>
          <a:p>
            <a:pPr marL="98425" indent="0">
              <a:buNone/>
            </a:pPr>
            <a:r>
              <a:rPr lang="en-US" sz="2600" dirty="0">
                <a:solidFill>
                  <a:schemeClr val="tx1"/>
                </a:solidFill>
              </a:rPr>
              <a:t>What is the minimum baseline Hb for which you would use the drug?</a:t>
            </a:r>
          </a:p>
          <a:p>
            <a:pPr marL="98425" indent="0">
              <a:buNone/>
            </a:pPr>
            <a:r>
              <a:rPr lang="en-US" sz="2600" dirty="0">
                <a:solidFill>
                  <a:schemeClr val="tx1"/>
                </a:solidFill>
              </a:rPr>
              <a:t>Is there any particular advice you give to patients regarding diet and exercise while receiving adjuvant pembrolizumab/</a:t>
            </a:r>
            <a:r>
              <a:rPr lang="en-US" sz="2600" dirty="0" err="1">
                <a:solidFill>
                  <a:schemeClr val="tx1"/>
                </a:solidFill>
              </a:rPr>
              <a:t>belzutifan</a:t>
            </a:r>
            <a:r>
              <a:rPr lang="en-US" sz="2600" dirty="0">
                <a:solidFill>
                  <a:schemeClr val="tx1"/>
                </a:solidFill>
              </a:rPr>
              <a:t>?</a:t>
            </a:r>
          </a:p>
        </p:txBody>
      </p:sp>
    </p:spTree>
    <p:extLst>
      <p:ext uri="{BB962C8B-B14F-4D97-AF65-F5344CB8AC3E}">
        <p14:creationId xmlns:p14="http://schemas.microsoft.com/office/powerpoint/2010/main" val="4191743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E4B43-709D-D3D0-AC43-184B20101DE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6B37330-B520-3062-65A1-3639A8007AE5}"/>
              </a:ext>
            </a:extLst>
          </p:cNvPr>
          <p:cNvSpPr/>
          <p:nvPr/>
        </p:nvSpPr>
        <p:spPr bwMode="auto">
          <a:xfrm>
            <a:off x="740128" y="3284984"/>
            <a:ext cx="10828480" cy="90685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11A1D28-B540-96A5-5BEE-6A1612064684}"/>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9E5944E-1618-F087-3C08-70FDEB6F5B82}"/>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Indications for Adjuvant Immune Checkpoint Inhibitor Therapy in the Management of Renal Cell Carcinoma (RCC) — Dr Singer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Potential Role of Hypoxia-Inducible Factor-2 Alpha (HIF-2</a:t>
            </a:r>
            <a:r>
              <a:rPr lang="el-GR" sz="2500" dirty="0">
                <a:solidFill>
                  <a:schemeClr val="tx1"/>
                </a:solidFill>
              </a:rPr>
              <a:t>α) </a:t>
            </a:r>
            <a:r>
              <a:rPr lang="en-US" sz="2500" dirty="0">
                <a:solidFill>
                  <a:schemeClr val="tx1"/>
                </a:solidFill>
              </a:rPr>
              <a:t>Inhibitors as a Component of Adjuvant Treatment — Dr Hutson</a:t>
            </a:r>
          </a:p>
          <a:p>
            <a:pPr marL="98425" indent="0">
              <a:lnSpc>
                <a:spcPct val="100000"/>
              </a:lnSpc>
              <a:spcBef>
                <a:spcPts val="1600"/>
              </a:spcBef>
              <a:spcAft>
                <a:spcPts val="0"/>
              </a:spcAft>
              <a:buNone/>
            </a:pPr>
            <a:r>
              <a:rPr lang="en-US" sz="2500" dirty="0">
                <a:solidFill>
                  <a:schemeClr val="bg1"/>
                </a:solidFill>
              </a:rPr>
              <a:t>Module 3: Tolerability of Current and Emerging Adjuvant Approaches for RCC — Dr Vaishampayan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653792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213395" y="3911156"/>
            <a:ext cx="7765210" cy="2943673"/>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6777" rtl="0" eaLnBrk="1" fontAlgn="auto" latinLnBrk="0" hangingPunct="1">
              <a:lnSpc>
                <a:spcPct val="100000"/>
              </a:lnSpc>
              <a:spcBef>
                <a:spcPct val="0"/>
              </a:spcBef>
              <a:spcAft>
                <a:spcPts val="0"/>
              </a:spcAft>
              <a:buClrTx/>
              <a:buSzTx/>
              <a:buFontTx/>
              <a:buNone/>
              <a:tabLst/>
              <a:defRPr/>
            </a:pPr>
            <a:endParaRPr kumimoji="0" lang="en-US" sz="4918" b="0" i="0" u="none" strike="noStrike" kern="1200" cap="none" spc="0" normalizeH="0" baseline="0" noProof="0" dirty="0">
              <a:ln>
                <a:noFill/>
              </a:ln>
              <a:solidFill>
                <a:prstClr val="black"/>
              </a:solidFill>
              <a:effectLst/>
              <a:uLnTx/>
              <a:uFillTx/>
              <a:latin typeface="Arial"/>
              <a:ea typeface="+mj-ea"/>
              <a:cs typeface="Arial"/>
            </a:endParaRPr>
          </a:p>
        </p:txBody>
      </p:sp>
      <p:pic>
        <p:nvPicPr>
          <p:cNvPr id="307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0805" y="1819279"/>
            <a:ext cx="2338591" cy="134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11278" y="368023"/>
            <a:ext cx="12180722" cy="3018108"/>
          </a:xfrm>
        </p:spPr>
        <p:txBody>
          <a:bodyPr/>
          <a:lstStyle/>
          <a:p>
            <a:r>
              <a:rPr lang="en-US" sz="4400" dirty="0"/>
              <a:t>Tolerability of Current and Emerging Adjuvant Approaches for RCC </a:t>
            </a:r>
          </a:p>
        </p:txBody>
      </p:sp>
      <p:sp>
        <p:nvSpPr>
          <p:cNvPr id="4" name="Subtitle 3"/>
          <p:cNvSpPr>
            <a:spLocks noGrp="1"/>
          </p:cNvSpPr>
          <p:nvPr>
            <p:ph type="subTitle" idx="1"/>
          </p:nvPr>
        </p:nvSpPr>
        <p:spPr>
          <a:xfrm>
            <a:off x="1832748" y="3611299"/>
            <a:ext cx="8526505" cy="2503680"/>
          </a:xfrm>
        </p:spPr>
        <p:txBody>
          <a:bodyPr/>
          <a:lstStyle/>
          <a:p>
            <a:pPr lvl="0"/>
            <a:r>
              <a:rPr lang="en-US" b="1" dirty="0">
                <a:solidFill>
                  <a:prstClr val="black"/>
                </a:solidFill>
              </a:rPr>
              <a:t>Ulka Vaishampayan, M.D.</a:t>
            </a:r>
          </a:p>
          <a:p>
            <a:pPr lvl="0"/>
            <a:r>
              <a:rPr lang="en-US" sz="1998" dirty="0">
                <a:solidFill>
                  <a:prstClr val="black"/>
                </a:solidFill>
              </a:rPr>
              <a:t>Director of Phase I Therapeutics</a:t>
            </a:r>
          </a:p>
          <a:p>
            <a:pPr lvl="0"/>
            <a:r>
              <a:rPr lang="en-US" sz="1998" dirty="0" err="1">
                <a:solidFill>
                  <a:prstClr val="black"/>
                </a:solidFill>
              </a:rPr>
              <a:t>Rogel</a:t>
            </a:r>
            <a:r>
              <a:rPr lang="en-US" sz="1998" dirty="0">
                <a:solidFill>
                  <a:prstClr val="black"/>
                </a:solidFill>
              </a:rPr>
              <a:t> Cancer Center</a:t>
            </a:r>
          </a:p>
          <a:p>
            <a:pPr lvl="0"/>
            <a:r>
              <a:rPr lang="en-US" sz="1998" dirty="0">
                <a:solidFill>
                  <a:prstClr val="black"/>
                </a:solidFill>
              </a:rPr>
              <a:t>Professor of Medicine/GU Oncology</a:t>
            </a:r>
          </a:p>
          <a:p>
            <a:pPr lvl="0"/>
            <a:r>
              <a:rPr lang="en-US" sz="1998" dirty="0">
                <a:solidFill>
                  <a:prstClr val="black"/>
                </a:solidFill>
              </a:rPr>
              <a:t>University of Michigan School of Medicine</a:t>
            </a:r>
          </a:p>
          <a:p>
            <a:pPr lvl="0"/>
            <a:r>
              <a:rPr lang="en-US" sz="1998" dirty="0">
                <a:solidFill>
                  <a:prstClr val="black"/>
                </a:solidFill>
              </a:rPr>
              <a:t>Ann Arbor MI</a:t>
            </a:r>
          </a:p>
          <a:p>
            <a:endParaRPr lang="en-US" dirty="0"/>
          </a:p>
        </p:txBody>
      </p:sp>
    </p:spTree>
    <p:extLst>
      <p:ext uri="{BB962C8B-B14F-4D97-AF65-F5344CB8AC3E}">
        <p14:creationId xmlns:p14="http://schemas.microsoft.com/office/powerpoint/2010/main" val="1649633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1DBE6B-C3C6-8B2A-F2FE-099E67749963}"/>
              </a:ext>
            </a:extLst>
          </p:cNvPr>
          <p:cNvSpPr>
            <a:spLocks noGrp="1"/>
          </p:cNvSpPr>
          <p:nvPr>
            <p:ph type="title"/>
          </p:nvPr>
        </p:nvSpPr>
        <p:spPr>
          <a:xfrm>
            <a:off x="838200" y="365127"/>
            <a:ext cx="10515600" cy="1325563"/>
          </a:xfrm>
        </p:spPr>
        <p:txBody>
          <a:bodyPr/>
          <a:lstStyle/>
          <a:p>
            <a:r>
              <a:rPr lang="en-US" dirty="0"/>
              <a:t>KEYNOTE-564: Study Design</a:t>
            </a:r>
          </a:p>
        </p:txBody>
      </p:sp>
      <p:sp>
        <p:nvSpPr>
          <p:cNvPr id="5" name="TextBox 4">
            <a:extLst>
              <a:ext uri="{FF2B5EF4-FFF2-40B4-BE49-F238E27FC236}">
                <a16:creationId xmlns:a16="http://schemas.microsoft.com/office/drawing/2014/main" id="{88A7D9A3-68D2-B908-292E-8E9415102812}"/>
              </a:ext>
            </a:extLst>
          </p:cNvPr>
          <p:cNvSpPr txBox="1"/>
          <p:nvPr/>
        </p:nvSpPr>
        <p:spPr>
          <a:xfrm>
            <a:off x="152399" y="6572250"/>
            <a:ext cx="3686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Haas N et al. ASCO 2025</a:t>
            </a:r>
          </a:p>
        </p:txBody>
      </p:sp>
      <p:pic>
        <p:nvPicPr>
          <p:cNvPr id="7" name="Picture 6">
            <a:extLst>
              <a:ext uri="{FF2B5EF4-FFF2-40B4-BE49-F238E27FC236}">
                <a16:creationId xmlns:a16="http://schemas.microsoft.com/office/drawing/2014/main" id="{56AECA6F-1EEF-FBD1-EB00-F814A94F3114}"/>
              </a:ext>
            </a:extLst>
          </p:cNvPr>
          <p:cNvPicPr>
            <a:picLocks noChangeAspect="1"/>
          </p:cNvPicPr>
          <p:nvPr/>
        </p:nvPicPr>
        <p:blipFill>
          <a:blip r:embed="rId2"/>
          <a:stretch>
            <a:fillRect/>
          </a:stretch>
        </p:blipFill>
        <p:spPr>
          <a:xfrm>
            <a:off x="742250" y="1410198"/>
            <a:ext cx="10707500" cy="5082675"/>
          </a:xfrm>
          <a:prstGeom prst="rect">
            <a:avLst/>
          </a:prstGeom>
        </p:spPr>
      </p:pic>
    </p:spTree>
    <p:extLst>
      <p:ext uri="{BB962C8B-B14F-4D97-AF65-F5344CB8AC3E}">
        <p14:creationId xmlns:p14="http://schemas.microsoft.com/office/powerpoint/2010/main" val="759950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C806C-F589-0E93-6A58-BDD770CA97AF}"/>
              </a:ext>
            </a:extLst>
          </p:cNvPr>
          <p:cNvSpPr>
            <a:spLocks noGrp="1"/>
          </p:cNvSpPr>
          <p:nvPr>
            <p:ph type="title"/>
          </p:nvPr>
        </p:nvSpPr>
        <p:spPr/>
        <p:txBody>
          <a:bodyPr/>
          <a:lstStyle/>
          <a:p>
            <a:r>
              <a:rPr lang="en-US" dirty="0"/>
              <a:t>KEYNOTE-564: Updated Safety Findings at Five-Year Follow Up</a:t>
            </a:r>
          </a:p>
        </p:txBody>
      </p:sp>
      <p:sp>
        <p:nvSpPr>
          <p:cNvPr id="3" name="TextBox 2">
            <a:extLst>
              <a:ext uri="{FF2B5EF4-FFF2-40B4-BE49-F238E27FC236}">
                <a16:creationId xmlns:a16="http://schemas.microsoft.com/office/drawing/2014/main" id="{14DEF66B-F2EB-516A-F5C7-32B5274E698B}"/>
              </a:ext>
            </a:extLst>
          </p:cNvPr>
          <p:cNvSpPr txBox="1"/>
          <p:nvPr/>
        </p:nvSpPr>
        <p:spPr>
          <a:xfrm>
            <a:off x="152399" y="6572250"/>
            <a:ext cx="3686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Haas N et al. ASCO 2025</a:t>
            </a:r>
          </a:p>
        </p:txBody>
      </p:sp>
      <p:pic>
        <p:nvPicPr>
          <p:cNvPr id="5" name="Picture 4">
            <a:extLst>
              <a:ext uri="{FF2B5EF4-FFF2-40B4-BE49-F238E27FC236}">
                <a16:creationId xmlns:a16="http://schemas.microsoft.com/office/drawing/2014/main" id="{82F703E4-06E0-1F36-84A8-112B1ABB2762}"/>
              </a:ext>
            </a:extLst>
          </p:cNvPr>
          <p:cNvPicPr>
            <a:picLocks noChangeAspect="1"/>
          </p:cNvPicPr>
          <p:nvPr/>
        </p:nvPicPr>
        <p:blipFill>
          <a:blip r:embed="rId2"/>
          <a:stretch>
            <a:fillRect/>
          </a:stretch>
        </p:blipFill>
        <p:spPr>
          <a:xfrm>
            <a:off x="344699" y="1790700"/>
            <a:ext cx="11502601" cy="4486275"/>
          </a:xfrm>
          <a:prstGeom prst="rect">
            <a:avLst/>
          </a:prstGeom>
        </p:spPr>
      </p:pic>
    </p:spTree>
    <p:extLst>
      <p:ext uri="{BB962C8B-B14F-4D97-AF65-F5344CB8AC3E}">
        <p14:creationId xmlns:p14="http://schemas.microsoft.com/office/powerpoint/2010/main" val="2060126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F3128-1069-777D-D104-62202B9D39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178137-A8AF-AB76-76E5-1324DBBABBDD}"/>
              </a:ext>
            </a:extLst>
          </p:cNvPr>
          <p:cNvSpPr>
            <a:spLocks noGrp="1"/>
          </p:cNvSpPr>
          <p:nvPr>
            <p:ph type="title"/>
          </p:nvPr>
        </p:nvSpPr>
        <p:spPr/>
        <p:txBody>
          <a:bodyPr/>
          <a:lstStyle/>
          <a:p>
            <a:r>
              <a:rPr lang="en-US" dirty="0"/>
              <a:t>KEYNOTE-564: Updated Safety Findings at Five-Year Follow Up</a:t>
            </a:r>
          </a:p>
        </p:txBody>
      </p:sp>
      <p:sp>
        <p:nvSpPr>
          <p:cNvPr id="3" name="TextBox 2">
            <a:extLst>
              <a:ext uri="{FF2B5EF4-FFF2-40B4-BE49-F238E27FC236}">
                <a16:creationId xmlns:a16="http://schemas.microsoft.com/office/drawing/2014/main" id="{CA41FAF0-E88D-3E99-D29E-0F1F58C18722}"/>
              </a:ext>
            </a:extLst>
          </p:cNvPr>
          <p:cNvSpPr txBox="1"/>
          <p:nvPr/>
        </p:nvSpPr>
        <p:spPr>
          <a:xfrm>
            <a:off x="152399" y="6572250"/>
            <a:ext cx="3686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Haas N et al. ASCO 2025</a:t>
            </a:r>
          </a:p>
        </p:txBody>
      </p:sp>
      <p:pic>
        <p:nvPicPr>
          <p:cNvPr id="6" name="Picture 5">
            <a:extLst>
              <a:ext uri="{FF2B5EF4-FFF2-40B4-BE49-F238E27FC236}">
                <a16:creationId xmlns:a16="http://schemas.microsoft.com/office/drawing/2014/main" id="{D3B12DA7-768E-0F28-D998-E655AE01C1E3}"/>
              </a:ext>
            </a:extLst>
          </p:cNvPr>
          <p:cNvPicPr>
            <a:picLocks noChangeAspect="1"/>
          </p:cNvPicPr>
          <p:nvPr/>
        </p:nvPicPr>
        <p:blipFill>
          <a:blip r:embed="rId2"/>
          <a:stretch>
            <a:fillRect/>
          </a:stretch>
        </p:blipFill>
        <p:spPr>
          <a:xfrm>
            <a:off x="419100" y="1621922"/>
            <a:ext cx="11353800" cy="4909051"/>
          </a:xfrm>
          <a:prstGeom prst="rect">
            <a:avLst/>
          </a:prstGeom>
        </p:spPr>
      </p:pic>
    </p:spTree>
    <p:extLst>
      <p:ext uri="{BB962C8B-B14F-4D97-AF65-F5344CB8AC3E}">
        <p14:creationId xmlns:p14="http://schemas.microsoft.com/office/powerpoint/2010/main" val="1643083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1D8734-0D55-90C4-C5CE-073E9E2FBAF0}"/>
              </a:ext>
            </a:extLst>
          </p:cNvPr>
          <p:cNvPicPr>
            <a:picLocks noChangeAspect="1"/>
          </p:cNvPicPr>
          <p:nvPr/>
        </p:nvPicPr>
        <p:blipFill>
          <a:blip r:embed="rId2"/>
          <a:stretch>
            <a:fillRect/>
          </a:stretch>
        </p:blipFill>
        <p:spPr>
          <a:xfrm>
            <a:off x="680280" y="1325563"/>
            <a:ext cx="10831437" cy="5144218"/>
          </a:xfrm>
          <a:prstGeom prst="rect">
            <a:avLst/>
          </a:prstGeom>
        </p:spPr>
      </p:pic>
      <p:sp>
        <p:nvSpPr>
          <p:cNvPr id="6" name="TextBox 5">
            <a:extLst>
              <a:ext uri="{FF2B5EF4-FFF2-40B4-BE49-F238E27FC236}">
                <a16:creationId xmlns:a16="http://schemas.microsoft.com/office/drawing/2014/main" id="{15E1B205-93FA-AEEB-1269-54A55D829A9B}"/>
              </a:ext>
            </a:extLst>
          </p:cNvPr>
          <p:cNvSpPr txBox="1"/>
          <p:nvPr/>
        </p:nvSpPr>
        <p:spPr>
          <a:xfrm>
            <a:off x="152399" y="6572250"/>
            <a:ext cx="58578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NCCN Guidelines. Version 1.2026. Management of ICI-Related Toxicities</a:t>
            </a:r>
          </a:p>
        </p:txBody>
      </p:sp>
      <p:sp>
        <p:nvSpPr>
          <p:cNvPr id="10" name="Title 1">
            <a:extLst>
              <a:ext uri="{FF2B5EF4-FFF2-40B4-BE49-F238E27FC236}">
                <a16:creationId xmlns:a16="http://schemas.microsoft.com/office/drawing/2014/main" id="{9BBD3ECF-AA58-EC83-8DFD-A768B3BF900F}"/>
              </a:ext>
            </a:extLst>
          </p:cNvPr>
          <p:cNvSpPr>
            <a:spLocks noGrp="1"/>
          </p:cNvSpPr>
          <p:nvPr>
            <p:ph type="title"/>
          </p:nvPr>
        </p:nvSpPr>
        <p:spPr>
          <a:xfrm>
            <a:off x="838199" y="0"/>
            <a:ext cx="10515600" cy="1325563"/>
          </a:xfrm>
        </p:spPr>
        <p:txBody>
          <a:bodyPr/>
          <a:lstStyle/>
          <a:p>
            <a:r>
              <a:rPr lang="en-US" dirty="0"/>
              <a:t>NCCN Guidelines: Management of  ICI-Related Toxicities</a:t>
            </a:r>
          </a:p>
        </p:txBody>
      </p:sp>
    </p:spTree>
    <p:extLst>
      <p:ext uri="{BB962C8B-B14F-4D97-AF65-F5344CB8AC3E}">
        <p14:creationId xmlns:p14="http://schemas.microsoft.com/office/powerpoint/2010/main" val="220411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C5AA6-1F0C-D7CC-EE6E-247BEBE67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AEBEA-A498-07D5-C41A-718162628A72}"/>
              </a:ext>
            </a:extLst>
          </p:cNvPr>
          <p:cNvSpPr>
            <a:spLocks noGrp="1"/>
          </p:cNvSpPr>
          <p:nvPr>
            <p:ph type="title"/>
          </p:nvPr>
        </p:nvSpPr>
        <p:spPr>
          <a:xfrm>
            <a:off x="916516" y="116632"/>
            <a:ext cx="10358967" cy="1196752"/>
          </a:xfrm>
        </p:spPr>
        <p:txBody>
          <a:bodyPr/>
          <a:lstStyle/>
          <a:p>
            <a:r>
              <a:rPr lang="en-US" sz="3200" dirty="0">
                <a:solidFill>
                  <a:srgbClr val="0432FF"/>
                </a:solidFill>
              </a:rPr>
              <a:t>Dr Srinivas — Disclosures</a:t>
            </a:r>
            <a:br>
              <a:rPr lang="en-US" sz="3200" dirty="0">
                <a:solidFill>
                  <a:srgbClr val="0432FF"/>
                </a:solidFill>
              </a:rPr>
            </a:br>
            <a:r>
              <a:rPr lang="en-US" sz="3200" dirty="0">
                <a:solidFill>
                  <a:srgbClr val="0432FF"/>
                </a:solidFill>
              </a:rPr>
              <a:t>Consulting Faculty</a:t>
            </a:r>
          </a:p>
        </p:txBody>
      </p:sp>
      <p:graphicFrame>
        <p:nvGraphicFramePr>
          <p:cNvPr id="5" name="Content Placeholder 3">
            <a:extLst>
              <a:ext uri="{FF2B5EF4-FFF2-40B4-BE49-F238E27FC236}">
                <a16:creationId xmlns:a16="http://schemas.microsoft.com/office/drawing/2014/main" id="{AEE63E95-8166-9CAD-4B43-29F6504F7829}"/>
              </a:ext>
            </a:extLst>
          </p:cNvPr>
          <p:cNvGraphicFramePr>
            <a:graphicFrameLocks/>
          </p:cNvGraphicFramePr>
          <p:nvPr>
            <p:extLst>
              <p:ext uri="{D42A27DB-BD31-4B8C-83A1-F6EECF244321}">
                <p14:modId xmlns:p14="http://schemas.microsoft.com/office/powerpoint/2010/main" val="1969540503"/>
              </p:ext>
            </p:extLst>
          </p:nvPr>
        </p:nvGraphicFramePr>
        <p:xfrm>
          <a:off x="1199456" y="1772816"/>
          <a:ext cx="9649072" cy="3312367"/>
        </p:xfrm>
        <a:graphic>
          <a:graphicData uri="http://schemas.openxmlformats.org/drawingml/2006/table">
            <a:tbl>
              <a:tblPr firstRow="1" bandRow="1">
                <a:tableStyleId>{F2DE63D5-997A-4646-A377-4702673A728D}</a:tableStyleId>
              </a:tblPr>
              <a:tblGrid>
                <a:gridCol w="2592289">
                  <a:extLst>
                    <a:ext uri="{9D8B030D-6E8A-4147-A177-3AD203B41FA5}">
                      <a16:colId xmlns:a16="http://schemas.microsoft.com/office/drawing/2014/main" val="20000"/>
                    </a:ext>
                  </a:extLst>
                </a:gridCol>
                <a:gridCol w="7056783">
                  <a:extLst>
                    <a:ext uri="{9D8B030D-6E8A-4147-A177-3AD203B41FA5}">
                      <a16:colId xmlns:a16="http://schemas.microsoft.com/office/drawing/2014/main" val="20001"/>
                    </a:ext>
                  </a:extLst>
                </a:gridCol>
              </a:tblGrid>
              <a:tr h="1088024">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Janssen Biotech Inc, Merck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08103">
                <a:tc>
                  <a:txBody>
                    <a:bodyPr/>
                    <a:lstStyle/>
                    <a:p>
                      <a:r>
                        <a:rPr lang="en-US" sz="20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mn-lt"/>
                          <a:ea typeface="+mn-ea"/>
                          <a:cs typeface="+mn-cs"/>
                        </a:rPr>
                        <a:t>Bristol Myers Squibb, Merck, Pfizer Inc, Regeneron Pharmaceuticals Inc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787178"/>
                  </a:ext>
                </a:extLst>
              </a:tr>
              <a:tr h="1316240">
                <a:tc>
                  <a:txBody>
                    <a:bodyPr/>
                    <a:lstStyle/>
                    <a:p>
                      <a:r>
                        <a:rPr lang="en-US" sz="20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mn-lt"/>
                          <a:ea typeface="+mn-ea"/>
                          <a:cs typeface="+mn-cs"/>
                        </a:rPr>
                        <a:t>Johnson &amp; Johnson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3419631"/>
                  </a:ext>
                </a:extLst>
              </a:tr>
            </a:tbl>
          </a:graphicData>
        </a:graphic>
      </p:graphicFrame>
    </p:spTree>
    <p:custDataLst>
      <p:tags r:id="rId1"/>
    </p:custDataLst>
    <p:extLst>
      <p:ext uri="{BB962C8B-B14F-4D97-AF65-F5344CB8AC3E}">
        <p14:creationId xmlns:p14="http://schemas.microsoft.com/office/powerpoint/2010/main" val="2810218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71985-7080-C744-BB36-64A22DBDA01E}"/>
              </a:ext>
            </a:extLst>
          </p:cNvPr>
          <p:cNvPicPr>
            <a:picLocks noChangeAspect="1"/>
          </p:cNvPicPr>
          <p:nvPr/>
        </p:nvPicPr>
        <p:blipFill>
          <a:blip r:embed="rId2"/>
          <a:stretch>
            <a:fillRect/>
          </a:stretch>
        </p:blipFill>
        <p:spPr>
          <a:xfrm>
            <a:off x="617627" y="1321026"/>
            <a:ext cx="10736173" cy="5334744"/>
          </a:xfrm>
          <a:prstGeom prst="rect">
            <a:avLst/>
          </a:prstGeom>
        </p:spPr>
      </p:pic>
      <p:sp>
        <p:nvSpPr>
          <p:cNvPr id="7" name="TextBox 6">
            <a:extLst>
              <a:ext uri="{FF2B5EF4-FFF2-40B4-BE49-F238E27FC236}">
                <a16:creationId xmlns:a16="http://schemas.microsoft.com/office/drawing/2014/main" id="{6CD3DBF7-3F26-CBE5-CB96-22F5CFC76AF6}"/>
              </a:ext>
            </a:extLst>
          </p:cNvPr>
          <p:cNvSpPr txBox="1"/>
          <p:nvPr/>
        </p:nvSpPr>
        <p:spPr>
          <a:xfrm>
            <a:off x="152399" y="6572250"/>
            <a:ext cx="58578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NCCN Guidelines. Version 1.2026. Management of ICI-Related Toxicities</a:t>
            </a:r>
          </a:p>
        </p:txBody>
      </p:sp>
      <p:sp>
        <p:nvSpPr>
          <p:cNvPr id="10" name="Title 1">
            <a:extLst>
              <a:ext uri="{FF2B5EF4-FFF2-40B4-BE49-F238E27FC236}">
                <a16:creationId xmlns:a16="http://schemas.microsoft.com/office/drawing/2014/main" id="{338E69D8-19F4-7F1F-C5B4-8DDE8DB26427}"/>
              </a:ext>
            </a:extLst>
          </p:cNvPr>
          <p:cNvSpPr>
            <a:spLocks noGrp="1"/>
          </p:cNvSpPr>
          <p:nvPr>
            <p:ph type="title"/>
          </p:nvPr>
        </p:nvSpPr>
        <p:spPr>
          <a:xfrm>
            <a:off x="838199" y="0"/>
            <a:ext cx="10515600" cy="1325563"/>
          </a:xfrm>
        </p:spPr>
        <p:txBody>
          <a:bodyPr/>
          <a:lstStyle/>
          <a:p>
            <a:r>
              <a:rPr lang="en-US" dirty="0"/>
              <a:t>NCCN Guidelines: Management of  ICI-Related Toxicities</a:t>
            </a:r>
          </a:p>
        </p:txBody>
      </p:sp>
    </p:spTree>
    <p:extLst>
      <p:ext uri="{BB962C8B-B14F-4D97-AF65-F5344CB8AC3E}">
        <p14:creationId xmlns:p14="http://schemas.microsoft.com/office/powerpoint/2010/main" val="3688162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CDF506-71F4-E5B5-17D2-21734F9ABF07}"/>
              </a:ext>
            </a:extLst>
          </p:cNvPr>
          <p:cNvPicPr>
            <a:picLocks noChangeAspect="1"/>
          </p:cNvPicPr>
          <p:nvPr/>
        </p:nvPicPr>
        <p:blipFill>
          <a:blip r:embed="rId2"/>
          <a:stretch>
            <a:fillRect/>
          </a:stretch>
        </p:blipFill>
        <p:spPr>
          <a:xfrm>
            <a:off x="522362" y="1325563"/>
            <a:ext cx="10831437" cy="5210902"/>
          </a:xfrm>
          <a:prstGeom prst="rect">
            <a:avLst/>
          </a:prstGeom>
        </p:spPr>
      </p:pic>
      <p:sp>
        <p:nvSpPr>
          <p:cNvPr id="6" name="TextBox 5">
            <a:extLst>
              <a:ext uri="{FF2B5EF4-FFF2-40B4-BE49-F238E27FC236}">
                <a16:creationId xmlns:a16="http://schemas.microsoft.com/office/drawing/2014/main" id="{53DDFBB4-99AC-D69B-ADDE-C59F0CF539CE}"/>
              </a:ext>
            </a:extLst>
          </p:cNvPr>
          <p:cNvSpPr txBox="1"/>
          <p:nvPr/>
        </p:nvSpPr>
        <p:spPr>
          <a:xfrm>
            <a:off x="152399" y="6572250"/>
            <a:ext cx="58578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NCCN Guidelines. Version 1.2026. Management of ICI-Related Toxicities</a:t>
            </a:r>
          </a:p>
        </p:txBody>
      </p:sp>
      <p:sp>
        <p:nvSpPr>
          <p:cNvPr id="9" name="Title 1">
            <a:extLst>
              <a:ext uri="{FF2B5EF4-FFF2-40B4-BE49-F238E27FC236}">
                <a16:creationId xmlns:a16="http://schemas.microsoft.com/office/drawing/2014/main" id="{086D7BEB-3CA3-5E03-838D-25646B9B131E}"/>
              </a:ext>
            </a:extLst>
          </p:cNvPr>
          <p:cNvSpPr txBox="1">
            <a:spLocks/>
          </p:cNvSpPr>
          <p:nvPr/>
        </p:nvSpPr>
        <p:spPr>
          <a:xfrm>
            <a:off x="838199" y="0"/>
            <a:ext cx="10515600" cy="1325563"/>
          </a:xfrm>
          <a:prstGeom prst="rect">
            <a:avLst/>
          </a:prstGeom>
        </p:spPr>
        <p:txBody>
          <a:bodyPr vert="horz" lIns="91440" tIns="45720" rIns="91440" bIns="45720" rtlCol="0" anchor="ctr">
            <a:normAutofit/>
          </a:bodyPr>
          <a:lstStyle>
            <a:lvl1pPr algn="l" defTabSz="913554" rtl="0" eaLnBrk="1" latinLnBrk="0" hangingPunct="1">
              <a:lnSpc>
                <a:spcPct val="90000"/>
              </a:lnSpc>
              <a:spcBef>
                <a:spcPct val="0"/>
              </a:spcBef>
              <a:buNone/>
              <a:defRPr sz="4396" kern="1200">
                <a:solidFill>
                  <a:schemeClr val="tx1"/>
                </a:solidFill>
                <a:latin typeface="+mj-lt"/>
                <a:ea typeface="+mj-ea"/>
                <a:cs typeface="+mj-cs"/>
              </a:defRPr>
            </a:lvl1pPr>
          </a:lstStyle>
          <a:p>
            <a:pPr marL="0" marR="0" lvl="0" indent="0" algn="l" defTabSz="913554" rtl="0" eaLnBrk="1" fontAlgn="auto" latinLnBrk="0" hangingPunct="1">
              <a:lnSpc>
                <a:spcPct val="90000"/>
              </a:lnSpc>
              <a:spcBef>
                <a:spcPct val="0"/>
              </a:spcBef>
              <a:spcAft>
                <a:spcPts val="0"/>
              </a:spcAft>
              <a:buClrTx/>
              <a:buSzTx/>
              <a:buFontTx/>
              <a:buNone/>
              <a:tabLst/>
              <a:defRPr/>
            </a:pPr>
            <a:r>
              <a:rPr kumimoji="0" lang="en-US" sz="4396" b="0" i="0" u="none" strike="noStrike" kern="1200" cap="none" spc="0" normalizeH="0" baseline="0" noProof="0">
                <a:ln>
                  <a:noFill/>
                </a:ln>
                <a:solidFill>
                  <a:prstClr val="black"/>
                </a:solidFill>
                <a:effectLst/>
                <a:uLnTx/>
                <a:uFillTx/>
                <a:latin typeface="Calibri Light" panose="020F0302020204030204"/>
                <a:ea typeface="+mj-ea"/>
                <a:cs typeface="+mj-cs"/>
              </a:rPr>
              <a:t>NCCN Guidelines: Management of  ICI-Related Toxicities</a:t>
            </a:r>
            <a:endParaRPr kumimoji="0" lang="en-US" sz="4396"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7104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AA458-DA36-19F9-6042-CE03BE78CCC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EA573E1-E21A-1435-DC4F-F13A284049C9}"/>
              </a:ext>
            </a:extLst>
          </p:cNvPr>
          <p:cNvSpPr>
            <a:spLocks noGrp="1"/>
          </p:cNvSpPr>
          <p:nvPr>
            <p:ph type="title"/>
          </p:nvPr>
        </p:nvSpPr>
        <p:spPr>
          <a:xfrm>
            <a:off x="838199" y="0"/>
            <a:ext cx="10515600" cy="1325563"/>
          </a:xfrm>
        </p:spPr>
        <p:txBody>
          <a:bodyPr/>
          <a:lstStyle/>
          <a:p>
            <a:r>
              <a:rPr lang="en-US" dirty="0"/>
              <a:t>NCCN Guidelines: Management of  ICI-Related Toxicities</a:t>
            </a:r>
          </a:p>
        </p:txBody>
      </p:sp>
      <p:sp>
        <p:nvSpPr>
          <p:cNvPr id="6" name="TextBox 5">
            <a:extLst>
              <a:ext uri="{FF2B5EF4-FFF2-40B4-BE49-F238E27FC236}">
                <a16:creationId xmlns:a16="http://schemas.microsoft.com/office/drawing/2014/main" id="{22182291-2D4D-8FF1-936C-8627F6E414ED}"/>
              </a:ext>
            </a:extLst>
          </p:cNvPr>
          <p:cNvSpPr txBox="1"/>
          <p:nvPr/>
        </p:nvSpPr>
        <p:spPr>
          <a:xfrm>
            <a:off x="152399" y="6572250"/>
            <a:ext cx="58578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NCCN Guidelines. Version 1.2026. Management of ICI-Related Toxicities</a:t>
            </a:r>
          </a:p>
        </p:txBody>
      </p:sp>
      <p:pic>
        <p:nvPicPr>
          <p:cNvPr id="8" name="Picture 7">
            <a:extLst>
              <a:ext uri="{FF2B5EF4-FFF2-40B4-BE49-F238E27FC236}">
                <a16:creationId xmlns:a16="http://schemas.microsoft.com/office/drawing/2014/main" id="{9C10BBE4-B836-4CB4-8E70-8DF896E58277}"/>
              </a:ext>
            </a:extLst>
          </p:cNvPr>
          <p:cNvPicPr>
            <a:picLocks noChangeAspect="1"/>
          </p:cNvPicPr>
          <p:nvPr/>
        </p:nvPicPr>
        <p:blipFill>
          <a:blip r:embed="rId2"/>
          <a:stretch>
            <a:fillRect/>
          </a:stretch>
        </p:blipFill>
        <p:spPr>
          <a:xfrm>
            <a:off x="54199" y="1647572"/>
            <a:ext cx="12083601" cy="4010278"/>
          </a:xfrm>
          <a:prstGeom prst="rect">
            <a:avLst/>
          </a:prstGeom>
        </p:spPr>
      </p:pic>
    </p:spTree>
    <p:extLst>
      <p:ext uri="{BB962C8B-B14F-4D97-AF65-F5344CB8AC3E}">
        <p14:creationId xmlns:p14="http://schemas.microsoft.com/office/powerpoint/2010/main" val="396188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978B-6F9C-5BDB-B323-1080F33F1F62}"/>
              </a:ext>
            </a:extLst>
          </p:cNvPr>
          <p:cNvSpPr>
            <a:spLocks noGrp="1"/>
          </p:cNvSpPr>
          <p:nvPr>
            <p:ph type="title"/>
          </p:nvPr>
        </p:nvSpPr>
        <p:spPr>
          <a:xfrm>
            <a:off x="838200" y="0"/>
            <a:ext cx="10515600" cy="1325563"/>
          </a:xfrm>
        </p:spPr>
        <p:txBody>
          <a:bodyPr/>
          <a:lstStyle/>
          <a:p>
            <a:r>
              <a:rPr lang="en-US" dirty="0"/>
              <a:t>ASCO Guideline Update: Managing </a:t>
            </a:r>
            <a:r>
              <a:rPr lang="en-US" dirty="0" err="1"/>
              <a:t>irAEs</a:t>
            </a:r>
            <a:r>
              <a:rPr lang="en-US" dirty="0"/>
              <a:t> from ICIs</a:t>
            </a:r>
          </a:p>
        </p:txBody>
      </p:sp>
      <p:pic>
        <p:nvPicPr>
          <p:cNvPr id="4" name="Picture 3">
            <a:extLst>
              <a:ext uri="{FF2B5EF4-FFF2-40B4-BE49-F238E27FC236}">
                <a16:creationId xmlns:a16="http://schemas.microsoft.com/office/drawing/2014/main" id="{AA31AB77-85E3-190D-CFBA-8484783C795F}"/>
              </a:ext>
            </a:extLst>
          </p:cNvPr>
          <p:cNvPicPr>
            <a:picLocks noChangeAspect="1"/>
          </p:cNvPicPr>
          <p:nvPr/>
        </p:nvPicPr>
        <p:blipFill>
          <a:blip r:embed="rId2"/>
          <a:stretch>
            <a:fillRect/>
          </a:stretch>
        </p:blipFill>
        <p:spPr>
          <a:xfrm>
            <a:off x="1347125" y="1433153"/>
            <a:ext cx="9497750" cy="5153744"/>
          </a:xfrm>
          <a:prstGeom prst="rect">
            <a:avLst/>
          </a:prstGeom>
        </p:spPr>
      </p:pic>
      <p:sp>
        <p:nvSpPr>
          <p:cNvPr id="6" name="TextBox 5">
            <a:extLst>
              <a:ext uri="{FF2B5EF4-FFF2-40B4-BE49-F238E27FC236}">
                <a16:creationId xmlns:a16="http://schemas.microsoft.com/office/drawing/2014/main" id="{874DEB3C-DA2A-8220-AA75-7527D9146D02}"/>
              </a:ext>
            </a:extLst>
          </p:cNvPr>
          <p:cNvSpPr txBox="1"/>
          <p:nvPr/>
        </p:nvSpPr>
        <p:spPr>
          <a:xfrm>
            <a:off x="152399" y="6572250"/>
            <a:ext cx="58578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Schneider BJ et al. JCO 2021 </a:t>
            </a:r>
          </a:p>
        </p:txBody>
      </p:sp>
    </p:spTree>
    <p:extLst>
      <p:ext uri="{BB962C8B-B14F-4D97-AF65-F5344CB8AC3E}">
        <p14:creationId xmlns:p14="http://schemas.microsoft.com/office/powerpoint/2010/main" val="265338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C0381A-62B6-6ED0-2E4E-A9D5369C3642}"/>
              </a:ext>
            </a:extLst>
          </p:cNvPr>
          <p:cNvSpPr>
            <a:spLocks noGrp="1"/>
          </p:cNvSpPr>
          <p:nvPr>
            <p:ph idx="1"/>
          </p:nvPr>
        </p:nvSpPr>
        <p:spPr>
          <a:xfrm>
            <a:off x="838199" y="1524410"/>
            <a:ext cx="10515600" cy="4351339"/>
          </a:xfrm>
        </p:spPr>
        <p:txBody>
          <a:bodyPr>
            <a:normAutofit lnSpcReduction="10000"/>
          </a:bodyPr>
          <a:lstStyle/>
          <a:p>
            <a:pPr marL="0" indent="0">
              <a:buNone/>
            </a:pPr>
            <a:r>
              <a:rPr lang="en-US" dirty="0"/>
              <a:t>What about patients with pre-existing autoimmune/viral conditions or organ transplant recipients?</a:t>
            </a:r>
          </a:p>
          <a:p>
            <a:pPr marL="0" indent="0">
              <a:buNone/>
            </a:pPr>
            <a:endParaRPr lang="en-US" dirty="0"/>
          </a:p>
          <a:p>
            <a:r>
              <a:rPr lang="en-US" dirty="0"/>
              <a:t>History of HIV or viral hepatitis? </a:t>
            </a:r>
            <a:r>
              <a:rPr lang="en-US" b="1" dirty="0">
                <a:solidFill>
                  <a:srgbClr val="FF0000"/>
                </a:solidFill>
              </a:rPr>
              <a:t>Possibly</a:t>
            </a:r>
          </a:p>
          <a:p>
            <a:r>
              <a:rPr lang="en-US" dirty="0"/>
              <a:t>Pre-existing autoimmune conditions? </a:t>
            </a:r>
            <a:r>
              <a:rPr lang="en-US" b="1" dirty="0">
                <a:solidFill>
                  <a:srgbClr val="FF0000"/>
                </a:solidFill>
              </a:rPr>
              <a:t>Possibly</a:t>
            </a:r>
          </a:p>
          <a:p>
            <a:r>
              <a:rPr lang="en-US" dirty="0"/>
              <a:t>Organ transplant recipients? </a:t>
            </a:r>
            <a:r>
              <a:rPr lang="en-US" b="1" dirty="0">
                <a:solidFill>
                  <a:srgbClr val="FF0000"/>
                </a:solidFill>
              </a:rPr>
              <a:t>Possibly</a:t>
            </a:r>
          </a:p>
          <a:p>
            <a:r>
              <a:rPr lang="en-US" dirty="0"/>
              <a:t>Prior allogeneic HCT? </a:t>
            </a:r>
            <a:r>
              <a:rPr lang="en-US" b="1" dirty="0">
                <a:solidFill>
                  <a:srgbClr val="FF0000"/>
                </a:solidFill>
              </a:rPr>
              <a:t>Possibly</a:t>
            </a:r>
            <a:endParaRPr lang="en-US" dirty="0"/>
          </a:p>
          <a:p>
            <a:r>
              <a:rPr lang="en-US" dirty="0"/>
              <a:t>Autoimmune neurologic conditions? </a:t>
            </a:r>
            <a:r>
              <a:rPr lang="en-US" b="1" dirty="0">
                <a:solidFill>
                  <a:srgbClr val="FF0000"/>
                </a:solidFill>
              </a:rPr>
              <a:t>Probably not</a:t>
            </a:r>
          </a:p>
          <a:p>
            <a:r>
              <a:rPr lang="en-US" dirty="0"/>
              <a:t>Life-threatening autoimmune disorders? </a:t>
            </a:r>
            <a:r>
              <a:rPr lang="en-US" b="1" dirty="0">
                <a:solidFill>
                  <a:srgbClr val="FF0000"/>
                </a:solidFill>
              </a:rPr>
              <a:t>Probably not</a:t>
            </a:r>
          </a:p>
        </p:txBody>
      </p:sp>
      <p:sp>
        <p:nvSpPr>
          <p:cNvPr id="7" name="Title 1">
            <a:extLst>
              <a:ext uri="{FF2B5EF4-FFF2-40B4-BE49-F238E27FC236}">
                <a16:creationId xmlns:a16="http://schemas.microsoft.com/office/drawing/2014/main" id="{2B562D5C-F1C2-5AB6-B516-C0C2FC326252}"/>
              </a:ext>
            </a:extLst>
          </p:cNvPr>
          <p:cNvSpPr txBox="1">
            <a:spLocks/>
          </p:cNvSpPr>
          <p:nvPr/>
        </p:nvSpPr>
        <p:spPr>
          <a:xfrm>
            <a:off x="838199" y="0"/>
            <a:ext cx="10515600" cy="1325563"/>
          </a:xfrm>
          <a:prstGeom prst="rect">
            <a:avLst/>
          </a:prstGeom>
        </p:spPr>
        <p:txBody>
          <a:bodyPr vert="horz" lIns="91440" tIns="45720" rIns="91440" bIns="45720" rtlCol="0" anchor="ctr">
            <a:normAutofit/>
          </a:bodyPr>
          <a:lstStyle>
            <a:lvl1pPr algn="l" defTabSz="913554" rtl="0" eaLnBrk="1" latinLnBrk="0" hangingPunct="1">
              <a:lnSpc>
                <a:spcPct val="90000"/>
              </a:lnSpc>
              <a:spcBef>
                <a:spcPct val="0"/>
              </a:spcBef>
              <a:buNone/>
              <a:defRPr sz="4396" kern="1200">
                <a:solidFill>
                  <a:schemeClr val="tx1"/>
                </a:solidFill>
                <a:latin typeface="+mj-lt"/>
                <a:ea typeface="+mj-ea"/>
                <a:cs typeface="+mj-cs"/>
              </a:defRPr>
            </a:lvl1pPr>
          </a:lstStyle>
          <a:p>
            <a:pPr marL="0" marR="0" lvl="0" indent="0" algn="l" defTabSz="913554" rtl="0" eaLnBrk="1" fontAlgn="auto" latinLnBrk="0" hangingPunct="1">
              <a:lnSpc>
                <a:spcPct val="90000"/>
              </a:lnSpc>
              <a:spcBef>
                <a:spcPct val="0"/>
              </a:spcBef>
              <a:spcAft>
                <a:spcPts val="0"/>
              </a:spcAft>
              <a:buClrTx/>
              <a:buSzTx/>
              <a:buFontTx/>
              <a:buNone/>
              <a:tabLst/>
              <a:defRPr/>
            </a:pPr>
            <a:r>
              <a:rPr kumimoji="0" lang="en-US" sz="4396" b="0" i="0" u="none" strike="noStrike" kern="1200" cap="none" spc="0" normalizeH="0" baseline="0" noProof="0" dirty="0">
                <a:ln>
                  <a:noFill/>
                </a:ln>
                <a:solidFill>
                  <a:prstClr val="black"/>
                </a:solidFill>
                <a:effectLst/>
                <a:uLnTx/>
                <a:uFillTx/>
                <a:latin typeface="Calibri Light" panose="020F0302020204030204"/>
                <a:ea typeface="+mj-ea"/>
                <a:cs typeface="+mj-cs"/>
              </a:rPr>
              <a:t>NCCN Guidelines: Management of  ICI-Related Toxicities</a:t>
            </a:r>
          </a:p>
        </p:txBody>
      </p:sp>
      <p:sp>
        <p:nvSpPr>
          <p:cNvPr id="8" name="TextBox 7">
            <a:extLst>
              <a:ext uri="{FF2B5EF4-FFF2-40B4-BE49-F238E27FC236}">
                <a16:creationId xmlns:a16="http://schemas.microsoft.com/office/drawing/2014/main" id="{B6F6A9DA-5CF6-D1F7-D534-320FC11D909A}"/>
              </a:ext>
            </a:extLst>
          </p:cNvPr>
          <p:cNvSpPr txBox="1"/>
          <p:nvPr/>
        </p:nvSpPr>
        <p:spPr>
          <a:xfrm>
            <a:off x="152398" y="6572250"/>
            <a:ext cx="78105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NCCN Guidelines. Version 1.2026. Management of ICI-Related Toxicities; Schneider BJ et al. JCO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72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49957-CA86-171E-0779-649B6E48D0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54A809-9B75-0816-8258-789A5A9E1803}"/>
              </a:ext>
            </a:extLst>
          </p:cNvPr>
          <p:cNvSpPr txBox="1"/>
          <p:nvPr/>
        </p:nvSpPr>
        <p:spPr>
          <a:xfrm>
            <a:off x="152399" y="6572250"/>
            <a:ext cx="3686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Rini B et al. ESMO 2024</a:t>
            </a:r>
          </a:p>
        </p:txBody>
      </p:sp>
      <p:sp>
        <p:nvSpPr>
          <p:cNvPr id="8" name="Title 1">
            <a:extLst>
              <a:ext uri="{FF2B5EF4-FFF2-40B4-BE49-F238E27FC236}">
                <a16:creationId xmlns:a16="http://schemas.microsoft.com/office/drawing/2014/main" id="{ADBB1AE1-BD65-8DE5-9167-B0FA88EB3AAB}"/>
              </a:ext>
            </a:extLst>
          </p:cNvPr>
          <p:cNvSpPr>
            <a:spLocks noGrp="1"/>
          </p:cNvSpPr>
          <p:nvPr>
            <p:ph type="title"/>
          </p:nvPr>
        </p:nvSpPr>
        <p:spPr>
          <a:xfrm>
            <a:off x="838200" y="365127"/>
            <a:ext cx="10515600" cy="1196973"/>
          </a:xfrm>
        </p:spPr>
        <p:txBody>
          <a:bodyPr>
            <a:normAutofit/>
          </a:bodyPr>
          <a:lstStyle/>
          <a:p>
            <a:r>
              <a:rPr lang="en-US" sz="4000" dirty="0"/>
              <a:t>LITESPARK-005 Study: Design</a:t>
            </a:r>
          </a:p>
        </p:txBody>
      </p:sp>
      <p:pic>
        <p:nvPicPr>
          <p:cNvPr id="5" name="Picture 4">
            <a:extLst>
              <a:ext uri="{FF2B5EF4-FFF2-40B4-BE49-F238E27FC236}">
                <a16:creationId xmlns:a16="http://schemas.microsoft.com/office/drawing/2014/main" id="{5875D1E4-8F02-A513-2146-7952C9C90D84}"/>
              </a:ext>
            </a:extLst>
          </p:cNvPr>
          <p:cNvPicPr>
            <a:picLocks noChangeAspect="1"/>
          </p:cNvPicPr>
          <p:nvPr/>
        </p:nvPicPr>
        <p:blipFill>
          <a:blip r:embed="rId3"/>
          <a:stretch>
            <a:fillRect/>
          </a:stretch>
        </p:blipFill>
        <p:spPr>
          <a:xfrm>
            <a:off x="66685" y="1562100"/>
            <a:ext cx="12058630" cy="4457790"/>
          </a:xfrm>
          <a:prstGeom prst="rect">
            <a:avLst/>
          </a:prstGeom>
        </p:spPr>
      </p:pic>
    </p:spTree>
    <p:extLst>
      <p:ext uri="{BB962C8B-B14F-4D97-AF65-F5344CB8AC3E}">
        <p14:creationId xmlns:p14="http://schemas.microsoft.com/office/powerpoint/2010/main" val="3974770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E6A9-23D2-28A7-A987-3F3A4EC7AB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6C4324-3D63-2150-FDCB-FB9FCEACECD0}"/>
              </a:ext>
            </a:extLst>
          </p:cNvPr>
          <p:cNvSpPr>
            <a:spLocks noGrp="1"/>
          </p:cNvSpPr>
          <p:nvPr>
            <p:ph type="title"/>
          </p:nvPr>
        </p:nvSpPr>
        <p:spPr>
          <a:xfrm>
            <a:off x="838200" y="365127"/>
            <a:ext cx="10515600" cy="1196973"/>
          </a:xfrm>
        </p:spPr>
        <p:txBody>
          <a:bodyPr>
            <a:normAutofit/>
          </a:bodyPr>
          <a:lstStyle/>
          <a:p>
            <a:r>
              <a:rPr lang="en-US" sz="4000" dirty="0"/>
              <a:t>LITESPARK-005 Study: Summary of AEs</a:t>
            </a:r>
          </a:p>
        </p:txBody>
      </p:sp>
      <p:sp>
        <p:nvSpPr>
          <p:cNvPr id="5" name="TextBox 4">
            <a:extLst>
              <a:ext uri="{FF2B5EF4-FFF2-40B4-BE49-F238E27FC236}">
                <a16:creationId xmlns:a16="http://schemas.microsoft.com/office/drawing/2014/main" id="{D97B7DE2-E1F0-FCF6-A926-49AA44587565}"/>
              </a:ext>
            </a:extLst>
          </p:cNvPr>
          <p:cNvSpPr txBox="1"/>
          <p:nvPr/>
        </p:nvSpPr>
        <p:spPr>
          <a:xfrm>
            <a:off x="152399" y="6572250"/>
            <a:ext cx="3686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Rini B et al. ESMO 2024</a:t>
            </a:r>
          </a:p>
        </p:txBody>
      </p:sp>
      <p:pic>
        <p:nvPicPr>
          <p:cNvPr id="8" name="Picture 7">
            <a:extLst>
              <a:ext uri="{FF2B5EF4-FFF2-40B4-BE49-F238E27FC236}">
                <a16:creationId xmlns:a16="http://schemas.microsoft.com/office/drawing/2014/main" id="{F07CC15E-2D80-C4E3-E282-EF83DC20F184}"/>
              </a:ext>
            </a:extLst>
          </p:cNvPr>
          <p:cNvPicPr>
            <a:picLocks noChangeAspect="1"/>
          </p:cNvPicPr>
          <p:nvPr/>
        </p:nvPicPr>
        <p:blipFill>
          <a:blip r:embed="rId2"/>
          <a:stretch>
            <a:fillRect/>
          </a:stretch>
        </p:blipFill>
        <p:spPr>
          <a:xfrm>
            <a:off x="926856" y="1477328"/>
            <a:ext cx="10338288" cy="4923472"/>
          </a:xfrm>
          <a:prstGeom prst="rect">
            <a:avLst/>
          </a:prstGeom>
        </p:spPr>
      </p:pic>
    </p:spTree>
    <p:extLst>
      <p:ext uri="{BB962C8B-B14F-4D97-AF65-F5344CB8AC3E}">
        <p14:creationId xmlns:p14="http://schemas.microsoft.com/office/powerpoint/2010/main" val="421387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74203-B78B-4745-C269-9FDD9B176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184EE1-66CD-78E1-3296-914B747D962F}"/>
              </a:ext>
            </a:extLst>
          </p:cNvPr>
          <p:cNvSpPr>
            <a:spLocks noGrp="1"/>
          </p:cNvSpPr>
          <p:nvPr>
            <p:ph type="title"/>
          </p:nvPr>
        </p:nvSpPr>
        <p:spPr>
          <a:xfrm>
            <a:off x="623944" y="365127"/>
            <a:ext cx="11274014" cy="1196973"/>
          </a:xfrm>
        </p:spPr>
        <p:txBody>
          <a:bodyPr>
            <a:normAutofit/>
          </a:bodyPr>
          <a:lstStyle/>
          <a:p>
            <a:r>
              <a:rPr lang="en-US" sz="4000" dirty="0"/>
              <a:t>LITESPARK-005 Study: Time to Onset of Any-Grade AEs</a:t>
            </a:r>
          </a:p>
        </p:txBody>
      </p:sp>
      <p:sp>
        <p:nvSpPr>
          <p:cNvPr id="5" name="TextBox 4">
            <a:extLst>
              <a:ext uri="{FF2B5EF4-FFF2-40B4-BE49-F238E27FC236}">
                <a16:creationId xmlns:a16="http://schemas.microsoft.com/office/drawing/2014/main" id="{8DB9C691-231D-95B5-C8CB-C6EB6F7F4114}"/>
              </a:ext>
            </a:extLst>
          </p:cNvPr>
          <p:cNvSpPr txBox="1"/>
          <p:nvPr/>
        </p:nvSpPr>
        <p:spPr>
          <a:xfrm>
            <a:off x="152399" y="6572250"/>
            <a:ext cx="3686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Rini B et al. ESMO 2024</a:t>
            </a:r>
          </a:p>
        </p:txBody>
      </p:sp>
      <p:pic>
        <p:nvPicPr>
          <p:cNvPr id="6" name="Picture 5">
            <a:extLst>
              <a:ext uri="{FF2B5EF4-FFF2-40B4-BE49-F238E27FC236}">
                <a16:creationId xmlns:a16="http://schemas.microsoft.com/office/drawing/2014/main" id="{E3BA7E34-C893-49F6-ADB8-1E82B21CFB4D}"/>
              </a:ext>
            </a:extLst>
          </p:cNvPr>
          <p:cNvPicPr>
            <a:picLocks noChangeAspect="1"/>
          </p:cNvPicPr>
          <p:nvPr/>
        </p:nvPicPr>
        <p:blipFill>
          <a:blip r:embed="rId2"/>
          <a:stretch>
            <a:fillRect/>
          </a:stretch>
        </p:blipFill>
        <p:spPr>
          <a:xfrm>
            <a:off x="1137545" y="1347886"/>
            <a:ext cx="9916909" cy="5001323"/>
          </a:xfrm>
          <a:prstGeom prst="rect">
            <a:avLst/>
          </a:prstGeom>
        </p:spPr>
      </p:pic>
      <p:sp>
        <p:nvSpPr>
          <p:cNvPr id="7" name="Rectangle 6">
            <a:extLst>
              <a:ext uri="{FF2B5EF4-FFF2-40B4-BE49-F238E27FC236}">
                <a16:creationId xmlns:a16="http://schemas.microsoft.com/office/drawing/2014/main" id="{0AAFBE33-DD79-2398-FC39-9F50E55BB0A8}"/>
              </a:ext>
            </a:extLst>
          </p:cNvPr>
          <p:cNvSpPr/>
          <p:nvPr/>
        </p:nvSpPr>
        <p:spPr>
          <a:xfrm>
            <a:off x="957431" y="6110344"/>
            <a:ext cx="1979407" cy="30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539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05E05-413F-CE97-FAE1-2D6507237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03931-C84F-91CF-9501-94101FE9512A}"/>
              </a:ext>
            </a:extLst>
          </p:cNvPr>
          <p:cNvSpPr>
            <a:spLocks noGrp="1"/>
          </p:cNvSpPr>
          <p:nvPr>
            <p:ph type="title"/>
          </p:nvPr>
        </p:nvSpPr>
        <p:spPr>
          <a:xfrm>
            <a:off x="623944" y="365127"/>
            <a:ext cx="11274014" cy="1196973"/>
          </a:xfrm>
        </p:spPr>
        <p:txBody>
          <a:bodyPr>
            <a:normAutofit/>
          </a:bodyPr>
          <a:lstStyle/>
          <a:p>
            <a:r>
              <a:rPr lang="en-US" sz="4000" dirty="0"/>
              <a:t>LITESPARK-005 Study: Duration of Any-Grade AEs</a:t>
            </a:r>
          </a:p>
        </p:txBody>
      </p:sp>
      <p:sp>
        <p:nvSpPr>
          <p:cNvPr id="5" name="TextBox 4">
            <a:extLst>
              <a:ext uri="{FF2B5EF4-FFF2-40B4-BE49-F238E27FC236}">
                <a16:creationId xmlns:a16="http://schemas.microsoft.com/office/drawing/2014/main" id="{75AEE0C5-6219-1962-81A2-BA18C19E0C65}"/>
              </a:ext>
            </a:extLst>
          </p:cNvPr>
          <p:cNvSpPr txBox="1"/>
          <p:nvPr/>
        </p:nvSpPr>
        <p:spPr>
          <a:xfrm>
            <a:off x="152399" y="6572250"/>
            <a:ext cx="3686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Rini B et al. ESMO 2024</a:t>
            </a:r>
          </a:p>
        </p:txBody>
      </p:sp>
      <p:pic>
        <p:nvPicPr>
          <p:cNvPr id="8" name="Picture 7">
            <a:extLst>
              <a:ext uri="{FF2B5EF4-FFF2-40B4-BE49-F238E27FC236}">
                <a16:creationId xmlns:a16="http://schemas.microsoft.com/office/drawing/2014/main" id="{9AA2FEC6-CA82-FBB7-D18A-F80009F13844}"/>
              </a:ext>
            </a:extLst>
          </p:cNvPr>
          <p:cNvPicPr>
            <a:picLocks noChangeAspect="1"/>
          </p:cNvPicPr>
          <p:nvPr/>
        </p:nvPicPr>
        <p:blipFill>
          <a:blip r:embed="rId2"/>
          <a:stretch>
            <a:fillRect/>
          </a:stretch>
        </p:blipFill>
        <p:spPr>
          <a:xfrm>
            <a:off x="1089914" y="1330451"/>
            <a:ext cx="10012172" cy="5125165"/>
          </a:xfrm>
          <a:prstGeom prst="rect">
            <a:avLst/>
          </a:prstGeom>
        </p:spPr>
      </p:pic>
      <p:sp>
        <p:nvSpPr>
          <p:cNvPr id="7" name="Rectangle 6">
            <a:extLst>
              <a:ext uri="{FF2B5EF4-FFF2-40B4-BE49-F238E27FC236}">
                <a16:creationId xmlns:a16="http://schemas.microsoft.com/office/drawing/2014/main" id="{2A83E2D7-8E3F-9A37-C2CA-FD6BAE0EE5A8}"/>
              </a:ext>
            </a:extLst>
          </p:cNvPr>
          <p:cNvSpPr/>
          <p:nvPr/>
        </p:nvSpPr>
        <p:spPr>
          <a:xfrm>
            <a:off x="538360" y="6301727"/>
            <a:ext cx="4090790" cy="30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383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7E75E-2D9A-3BD6-AEEA-5F31C1618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2EE18-E6AC-00F1-3D3D-B8C3E2ABE522}"/>
              </a:ext>
            </a:extLst>
          </p:cNvPr>
          <p:cNvSpPr>
            <a:spLocks noGrp="1"/>
          </p:cNvSpPr>
          <p:nvPr>
            <p:ph type="title"/>
          </p:nvPr>
        </p:nvSpPr>
        <p:spPr>
          <a:xfrm>
            <a:off x="838200" y="-101367"/>
            <a:ext cx="10515600" cy="1325563"/>
          </a:xfrm>
        </p:spPr>
        <p:txBody>
          <a:bodyPr/>
          <a:lstStyle/>
          <a:p>
            <a:r>
              <a:rPr lang="en-US" dirty="0"/>
              <a:t>Belzutifan at High Altitudes</a:t>
            </a:r>
          </a:p>
        </p:txBody>
      </p:sp>
      <p:pic>
        <p:nvPicPr>
          <p:cNvPr id="5" name="Picture 4">
            <a:extLst>
              <a:ext uri="{FF2B5EF4-FFF2-40B4-BE49-F238E27FC236}">
                <a16:creationId xmlns:a16="http://schemas.microsoft.com/office/drawing/2014/main" id="{7CF8F32C-6C21-36ED-B5C5-881308880FBC}"/>
              </a:ext>
            </a:extLst>
          </p:cNvPr>
          <p:cNvPicPr>
            <a:picLocks noChangeAspect="1"/>
          </p:cNvPicPr>
          <p:nvPr/>
        </p:nvPicPr>
        <p:blipFill>
          <a:blip r:embed="rId3"/>
          <a:stretch>
            <a:fillRect/>
          </a:stretch>
        </p:blipFill>
        <p:spPr>
          <a:xfrm>
            <a:off x="2122714" y="1221376"/>
            <a:ext cx="7772400" cy="662093"/>
          </a:xfrm>
          <a:prstGeom prst="rect">
            <a:avLst/>
          </a:prstGeom>
        </p:spPr>
      </p:pic>
      <p:sp>
        <p:nvSpPr>
          <p:cNvPr id="6" name="TextBox 5">
            <a:extLst>
              <a:ext uri="{FF2B5EF4-FFF2-40B4-BE49-F238E27FC236}">
                <a16:creationId xmlns:a16="http://schemas.microsoft.com/office/drawing/2014/main" id="{33D17199-338B-DCA4-FEA2-DB696801F2AC}"/>
              </a:ext>
            </a:extLst>
          </p:cNvPr>
          <p:cNvSpPr txBox="1"/>
          <p:nvPr/>
        </p:nvSpPr>
        <p:spPr>
          <a:xfrm>
            <a:off x="-1" y="6604084"/>
            <a:ext cx="3635829" cy="25391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McFarland et al. ASCO GU 2026; Abstract 488.</a:t>
            </a:r>
          </a:p>
        </p:txBody>
      </p:sp>
      <p:pic>
        <p:nvPicPr>
          <p:cNvPr id="7" name="Picture 6">
            <a:extLst>
              <a:ext uri="{FF2B5EF4-FFF2-40B4-BE49-F238E27FC236}">
                <a16:creationId xmlns:a16="http://schemas.microsoft.com/office/drawing/2014/main" id="{4531D956-566C-237D-3A3A-BFFDA7EDF3D2}"/>
              </a:ext>
            </a:extLst>
          </p:cNvPr>
          <p:cNvPicPr>
            <a:picLocks noChangeAspect="1"/>
          </p:cNvPicPr>
          <p:nvPr/>
        </p:nvPicPr>
        <p:blipFill>
          <a:blip r:embed="rId4"/>
          <a:stretch>
            <a:fillRect/>
          </a:stretch>
        </p:blipFill>
        <p:spPr>
          <a:xfrm>
            <a:off x="5867400" y="2863705"/>
            <a:ext cx="5850248" cy="1961594"/>
          </a:xfrm>
          <a:prstGeom prst="rect">
            <a:avLst/>
          </a:prstGeom>
        </p:spPr>
      </p:pic>
      <p:pic>
        <p:nvPicPr>
          <p:cNvPr id="8" name="Picture 7">
            <a:extLst>
              <a:ext uri="{FF2B5EF4-FFF2-40B4-BE49-F238E27FC236}">
                <a16:creationId xmlns:a16="http://schemas.microsoft.com/office/drawing/2014/main" id="{0D379BF9-566E-BA87-E9BC-BB7DE2694836}"/>
              </a:ext>
            </a:extLst>
          </p:cNvPr>
          <p:cNvPicPr>
            <a:picLocks noChangeAspect="1"/>
          </p:cNvPicPr>
          <p:nvPr/>
        </p:nvPicPr>
        <p:blipFill>
          <a:blip r:embed="rId5"/>
          <a:stretch>
            <a:fillRect/>
          </a:stretch>
        </p:blipFill>
        <p:spPr>
          <a:xfrm>
            <a:off x="228599" y="1992326"/>
            <a:ext cx="5399314" cy="4304259"/>
          </a:xfrm>
          <a:prstGeom prst="rect">
            <a:avLst/>
          </a:prstGeom>
        </p:spPr>
      </p:pic>
    </p:spTree>
    <p:extLst>
      <p:ext uri="{BB962C8B-B14F-4D97-AF65-F5344CB8AC3E}">
        <p14:creationId xmlns:p14="http://schemas.microsoft.com/office/powerpoint/2010/main" val="1665799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11.xml><?xml version="1.0" encoding="utf-8"?>
<a:theme xmlns:a="http://schemas.openxmlformats.org/drawingml/2006/main" name="Photo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C04BE24B-EFF7-F548-A5BC-55EE865B131A}"/>
    </a:ext>
  </a:extLst>
</a:theme>
</file>

<file path=ppt/theme/theme12.xml><?xml version="1.0" encoding="utf-8"?>
<a:theme xmlns:a="http://schemas.openxmlformats.org/drawingml/2006/main" name="TXO2047_NewPPTTemplate_r1v6">
  <a:themeElements>
    <a:clrScheme name="Texas Oncology">
      <a:dk1>
        <a:srgbClr val="72573B"/>
      </a:dk1>
      <a:lt1>
        <a:sysClr val="window" lastClr="FFFFFF"/>
      </a:lt1>
      <a:dk2>
        <a:srgbClr val="000000"/>
      </a:dk2>
      <a:lt2>
        <a:srgbClr val="E7E6E6"/>
      </a:lt2>
      <a:accent1>
        <a:srgbClr val="872E27"/>
      </a:accent1>
      <a:accent2>
        <a:srgbClr val="006787"/>
      </a:accent2>
      <a:accent3>
        <a:srgbClr val="BC7138"/>
      </a:accent3>
      <a:accent4>
        <a:srgbClr val="72573B"/>
      </a:accent4>
      <a:accent5>
        <a:srgbClr val="ECC443"/>
      </a:accent5>
      <a:accent6>
        <a:srgbClr val="707070"/>
      </a:accent6>
      <a:hlink>
        <a:srgbClr val="006787"/>
      </a:hlink>
      <a:folHlink>
        <a:srgbClr val="72573B"/>
      </a:folHlink>
    </a:clrScheme>
    <a:fontScheme name="Texas Oncolog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861026044834480145","enableDocumentContentUpdater":false,"version":"2.0"}]]></TemplafySlideTemplateConfiguration>
</file>

<file path=customXml/item10.xml><?xml version="1.0" encoding="utf-8"?>
<TemplafySlideTemplateConfiguration><![CDATA[{"slideVersion":1,"isValidatorEnabled":false,"isLocked":false,"elementsMetadata":[],"slideId":"861026044834480145","enableDocumentContentUpdater":false,"version":"2.0"}]]></TemplafySlideTemplateConfiguration>
</file>

<file path=customXml/item11.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FormConfiguration><![CDATA[{"formFields":[],"formDataEntries":[]}]]></TemplafySlideFormConfiguration>
</file>

<file path=customXml/item15.xml><?xml version="1.0" encoding="utf-8"?>
<TemplafySlideTemplateConfiguration><![CDATA[{"slideVersion":1,"isValidatorEnabled":false,"isLocked":false,"elementsMetadata":[],"slideId":"861026044834480145","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861026044834480145","enableDocumentContentUpdater":false,"version":"2.0"}]]></TemplafySlideTemplateConfiguration>
</file>

<file path=customXml/item18.xml><?xml version="1.0" encoding="utf-8"?>
<TemplafySlideFormConfiguration><![CDATA[{"formFields":[],"formDataEntries":[]}]]></TemplafySlideFormConfiguration>
</file>

<file path=customXml/item19.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20.xml><?xml version="1.0" encoding="utf-8"?>
<TemplafySlideTemplateConfiguration><![CDATA[{"slideVersion":1,"isValidatorEnabled":false,"isLocked":false,"elementsMetadata":[],"slideId":"861026044834480145","enableDocumentContentUpdater":false,"version":"2.0"}]]></TemplafySlideTemplateConfiguration>
</file>

<file path=customXml/item21.xml><?xml version="1.0" encoding="utf-8"?>
<TemplafySlideFormConfiguration><![CDATA[{"formFields":[],"formDataEntries":[]}]]></TemplafySlideFormConfiguration>
</file>

<file path=customXml/item22.xml><?xml version="1.0" encoding="utf-8"?>
<TemplafySlideTemplateConfiguration><![CDATA[{"slideVersion":1,"isValidatorEnabled":false,"isLocked":false,"elementsMetadata":[],"slideId":"861026044834480131","enableDocumentContentUpdater":false,"version":"2.0"}]]></TemplafySlideTemplateConfiguration>
</file>

<file path=customXml/item23.xml><?xml version="1.0" encoding="utf-8"?>
<TemplafySlideTemplateConfiguration><![CDATA[{"slideVersion":1,"isValidatorEnabled":false,"isLocked":false,"elementsMetadata":[],"slideId":"861026044834480145","enableDocumentContentUpdater":false,"version":"2.0"}]]></TemplafySlideTemplateConfiguration>
</file>

<file path=customXml/item24.xml><?xml version="1.0" encoding="utf-8"?>
<TemplafySlideTemplateConfiguration><![CDATA[{"slideVersion":1,"isValidatorEnabled":false,"isLocked":false,"elementsMetadata":[],"slideId":"861026044834480131","enableDocumentContentUpdater":false,"version":"2.0"}]]></TemplafySlideTemplateConfiguration>
</file>

<file path=customXml/item25.xml><?xml version="1.0" encoding="utf-8"?>
<TemplafySlideTemplateConfiguration><![CDATA[{"slideVersion":1,"isValidatorEnabled":false,"isLocked":false,"elementsMetadata":[],"slideId":"861026044834480145","enableDocumentContentUpdater":false,"version":"2.0"}]]></TemplafySlideTemplateConfiguration>
</file>

<file path=customXml/item26.xml><?xml version="1.0" encoding="utf-8"?>
<TemplafySlideFormConfiguration><![CDATA[{"formFields":[],"formDataEntries":[]}]]></TemplafySlideFormConfiguration>
</file>

<file path=customXml/item27.xml><?xml version="1.0" encoding="utf-8"?>
<TemplafySlideTemplateConfiguration><![CDATA[{"slideVersion":1,"isValidatorEnabled":false,"isLocked":false,"elementsMetadata":[],"slideId":"861026044834480145","enableDocumentContentUpdater":false,"version":"2.0"}]]></TemplafySlideTemplateConfiguration>
</file>

<file path=customXml/item28.xml><?xml version="1.0" encoding="utf-8"?>
<TemplafySlideFormConfiguration><![CDATA[{"formFields":[],"formDataEntries":[]}]]></TemplafySlideFormConfiguration>
</file>

<file path=customXml/item29.xml><?xml version="1.0" encoding="utf-8"?>
<TemplafySlideTemplateConfiguration><![CDATA[{"slideVersion":1,"isValidatorEnabled":false,"isLocked":false,"elementsMetadata":[],"slideId":"861026044834480145","enableDocumentContentUpdater":false,"version":"2.0"}]]></TemplafySlideTemplateConfiguration>
</file>

<file path=customXml/item3.xml><?xml version="1.0" encoding="utf-8"?>
<TemplafySlideTemplateConfiguration><![CDATA[{"slideVersion":1,"isValidatorEnabled":false,"isLocked":false,"elementsMetadata":[],"slideId":"861026044834480145","enableDocumentContentUpdater":false,"version":"2.0"}]]></TemplafySlideTemplateConfiguration>
</file>

<file path=customXml/item30.xml><?xml version="1.0" encoding="utf-8"?>
<TemplafySlideFormConfiguration><![CDATA[{"formFields":[],"formDataEntries":[]}]]></TemplafySlideFormConfiguration>
</file>

<file path=customXml/item31.xml><?xml version="1.0" encoding="utf-8"?>
<TemplafySlideTemplateConfiguration><![CDATA[{"slideVersion":1,"isValidatorEnabled":false,"isLocked":false,"elementsMetadata":[],"slideId":"861026044834480145","enableDocumentContentUpdater":false,"version":"2.0"}]]></TemplafySlideTemplateConfiguration>
</file>

<file path=customXml/item32.xml><?xml version="1.0" encoding="utf-8"?>
<TemplafySlideFormConfiguration><![CDATA[{"formFields":[],"formDataEntries":[]}]]></TemplafySlideFormConfiguration>
</file>

<file path=customXml/item33.xml><?xml version="1.0" encoding="utf-8"?>
<TemplafySlideTemplateConfiguration><![CDATA[{"slideVersion":1,"isValidatorEnabled":false,"isLocked":false,"elementsMetadata":[],"slideId":"861026044834480131","enableDocumentContentUpdater":false,"version":"2.0"}]]></TemplafySlideTemplateConfiguration>
</file>

<file path=customXml/item34.xml><?xml version="1.0" encoding="utf-8"?>
<TemplafySlideTemplateConfiguration><![CDATA[{"slideVersion":1,"isValidatorEnabled":false,"isLocked":false,"elementsMetadata":[],"slideId":"861026044834480145","enableDocumentContentUpdater":false,"version":"2.0"}]]></TemplafySlideTemplateConfiguration>
</file>

<file path=customXml/item35.xml><?xml version="1.0" encoding="utf-8"?>
<TemplafySlideTemplateConfiguration><![CDATA[{"slideVersion":1,"isValidatorEnabled":false,"isLocked":false,"elementsMetadata":[],"slideId":"861026044834480145","enableDocumentContentUpdater":false,"version":"2.0"}]]></TemplafySlideTemplateConfiguration>
</file>

<file path=customXml/item36.xml><?xml version="1.0" encoding="utf-8"?>
<TemplafySlideTemplateConfiguration><![CDATA[{"slideVersion":1,"isValidatorEnabled":false,"isLocked":false,"elementsMetadata":[],"slideId":"861026044834480145","enableDocumentContentUpdater":false,"version":"2.0"}]]></TemplafySlideTemplateConfiguration>
</file>

<file path=customXml/item37.xml><?xml version="1.0" encoding="utf-8"?>
<TemplafySlideTemplateConfiguration><![CDATA[{"slideVersion":1,"isValidatorEnabled":false,"isLocked":false,"elementsMetadata":[],"slideId":"861026044834480145","enableDocumentContentUpdater":false,"version":"2.0"}]]></TemplafySlideTemplateConfiguration>
</file>

<file path=customXml/item38.xml><?xml version="1.0" encoding="utf-8"?>
<TemplafySlideTemplateConfiguration><![CDATA[{"slideVersion":1,"isValidatorEnabled":false,"isLocked":false,"elementsMetadata":[],"slideId":"861026044834480145","enableDocumentContentUpdater":false,"version":"2.0"}]]></TemplafySlideTemplateConfiguration>
</file>

<file path=customXml/item39.xml><?xml version="1.0" encoding="utf-8"?>
<TemplafySlideTemplateConfiguration><![CDATA[{"slideVersion":1,"isValidatorEnabled":false,"isLocked":false,"elementsMetadata":[],"slideId":"861026044834480145","enableDocumentContentUpdater":false,"version":"2.0"}]]></TemplafySlideTemplateConfiguration>
</file>

<file path=customXml/item4.xml><?xml version="1.0" encoding="utf-8"?>
<TemplafySlideFormConfiguration><![CDATA[{"formFields":[],"formDataEntries":[]}]]></TemplafySlideFormConfiguration>
</file>

<file path=customXml/item40.xml><?xml version="1.0" encoding="utf-8"?>
<TemplafySlideFormConfiguration><![CDATA[{"formFields":[],"formDataEntries":[]}]]></TemplafySlideFormConfiguration>
</file>

<file path=customXml/item41.xml><?xml version="1.0" encoding="utf-8"?>
<TemplafySlideFormConfiguration><![CDATA[{"formFields":[],"formDataEntries":[]}]]></TemplafySlideFormConfiguration>
</file>

<file path=customXml/item42.xml><?xml version="1.0" encoding="utf-8"?>
<TemplafySlideFormConfiguration><![CDATA[{"formFields":[],"formDataEntries":[]}]]></TemplafySlideFormConfiguration>
</file>

<file path=customXml/item43.xml><?xml version="1.0" encoding="utf-8"?>
<TemplafySlideFormConfiguration><![CDATA[{"formFields":[],"formDataEntries":[]}]]></TemplafySlideFormConfiguration>
</file>

<file path=customXml/item44.xml><?xml version="1.0" encoding="utf-8"?>
<TemplafySlideFormConfiguration><![CDATA[{"formFields":[],"formDataEntries":[]}]]></TemplafySlideFormConfiguration>
</file>

<file path=customXml/item45.xml><?xml version="1.0" encoding="utf-8"?>
<TemplafySlideFormConfiguration><![CDATA[{"formFields":[],"formDataEntries":[]}]]></TemplafySlideFormConfiguration>
</file>

<file path=customXml/item46.xml><?xml version="1.0" encoding="utf-8"?>
<TemplafySlideFormConfiguration><![CDATA[{"formFields":[],"formDataEntries":[]}]]></TemplafySlideFormConfiguration>
</file>

<file path=customXml/item47.xml><?xml version="1.0" encoding="utf-8"?>
<TemplafySlideTemplateConfiguration><![CDATA[{"slideVersion":1,"isValidatorEnabled":false,"isLocked":false,"elementsMetadata":[],"slideId":"861026044834480145","enableDocumentContentUpdater":false,"version":"2.0"}]]></TemplafySlideTemplateConfiguration>
</file>

<file path=customXml/item48.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slideId":"861026044834480145","enableDocumentContentUpdater":false,"version":"2.0"}]]></TemplafySlideTemplateConfiguration>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861026044834480145","enableDocumentContentUpdater":false,"version":"2.0"}]]></TemplafySlideTemplateConfiguration>
</file>

<file path=customXml/item9.xml><?xml version="1.0" encoding="utf-8"?>
<TemplafySlideTemplateConfiguration><![CDATA[{"slideVersion":1,"isValidatorEnabled":false,"isLocked":false,"elementsMetadata":[],"slideId":"861026044834480145","enableDocumentContentUpdater":false,"version":"2.0"}]]></TemplafySlideTemplateConfiguration>
</file>

<file path=customXml/itemProps1.xml><?xml version="1.0" encoding="utf-8"?>
<ds:datastoreItem xmlns:ds="http://schemas.openxmlformats.org/officeDocument/2006/customXml" ds:itemID="{399F6C81-97B2-A54A-ACA6-770F49008620}">
  <ds:schemaRefs/>
</ds:datastoreItem>
</file>

<file path=customXml/itemProps10.xml><?xml version="1.0" encoding="utf-8"?>
<ds:datastoreItem xmlns:ds="http://schemas.openxmlformats.org/officeDocument/2006/customXml" ds:itemID="{EAAB4981-6F6E-4299-8A4B-9168DADC05C9}">
  <ds:schemaRefs/>
</ds:datastoreItem>
</file>

<file path=customXml/itemProps11.xml><?xml version="1.0" encoding="utf-8"?>
<ds:datastoreItem xmlns:ds="http://schemas.openxmlformats.org/officeDocument/2006/customXml" ds:itemID="{B6821A71-BB34-49F9-9D3C-781E729ED55C}">
  <ds:schemaRefs/>
</ds:datastoreItem>
</file>

<file path=customXml/itemProps12.xml><?xml version="1.0" encoding="utf-8"?>
<ds:datastoreItem xmlns:ds="http://schemas.openxmlformats.org/officeDocument/2006/customXml" ds:itemID="{F3C250B6-9D9F-424E-A428-99556B9A60C8}">
  <ds:schemaRefs/>
</ds:datastoreItem>
</file>

<file path=customXml/itemProps13.xml><?xml version="1.0" encoding="utf-8"?>
<ds:datastoreItem xmlns:ds="http://schemas.openxmlformats.org/officeDocument/2006/customXml" ds:itemID="{70B1A138-9901-2A49-AF39-20AAF6274654}">
  <ds:schemaRefs/>
</ds:datastoreItem>
</file>

<file path=customXml/itemProps14.xml><?xml version="1.0" encoding="utf-8"?>
<ds:datastoreItem xmlns:ds="http://schemas.openxmlformats.org/officeDocument/2006/customXml" ds:itemID="{41B1A156-CEB3-FE49-AC31-498ABBC7C1D5}">
  <ds:schemaRefs/>
</ds:datastoreItem>
</file>

<file path=customXml/itemProps15.xml><?xml version="1.0" encoding="utf-8"?>
<ds:datastoreItem xmlns:ds="http://schemas.openxmlformats.org/officeDocument/2006/customXml" ds:itemID="{54CDAC76-8F08-DE41-AD66-23234A9490AA}">
  <ds:schemaRefs/>
</ds:datastoreItem>
</file>

<file path=customXml/itemProps16.xml><?xml version="1.0" encoding="utf-8"?>
<ds:datastoreItem xmlns:ds="http://schemas.openxmlformats.org/officeDocument/2006/customXml" ds:itemID="{B99892F9-6E46-4DF0-84CC-CA21034E9BEE}">
  <ds:schemaRefs/>
</ds:datastoreItem>
</file>

<file path=customXml/itemProps17.xml><?xml version="1.0" encoding="utf-8"?>
<ds:datastoreItem xmlns:ds="http://schemas.openxmlformats.org/officeDocument/2006/customXml" ds:itemID="{3BE2E47F-223C-1841-A27C-CD8DD2E48872}">
  <ds:schemaRefs/>
</ds:datastoreItem>
</file>

<file path=customXml/itemProps18.xml><?xml version="1.0" encoding="utf-8"?>
<ds:datastoreItem xmlns:ds="http://schemas.openxmlformats.org/officeDocument/2006/customXml" ds:itemID="{269D72A9-6768-D94E-8CE8-093D961F31C9}">
  <ds:schemaRefs/>
</ds:datastoreItem>
</file>

<file path=customXml/itemProps19.xml><?xml version="1.0" encoding="utf-8"?>
<ds:datastoreItem xmlns:ds="http://schemas.openxmlformats.org/officeDocument/2006/customXml" ds:itemID="{51C0BB3F-CB9D-EA4A-BD04-FB854D09060F}">
  <ds:schemaRefs/>
</ds:datastoreItem>
</file>

<file path=customXml/itemProps2.xml><?xml version="1.0" encoding="utf-8"?>
<ds:datastoreItem xmlns:ds="http://schemas.openxmlformats.org/officeDocument/2006/customXml" ds:itemID="{E4CB62F3-32FD-844F-B75C-E54935F4F9DC}">
  <ds:schemaRefs/>
</ds:datastoreItem>
</file>

<file path=customXml/itemProps20.xml><?xml version="1.0" encoding="utf-8"?>
<ds:datastoreItem xmlns:ds="http://schemas.openxmlformats.org/officeDocument/2006/customXml" ds:itemID="{353FDB43-B4CA-994C-A834-5E1B7663B0B0}">
  <ds:schemaRefs/>
</ds:datastoreItem>
</file>

<file path=customXml/itemProps21.xml><?xml version="1.0" encoding="utf-8"?>
<ds:datastoreItem xmlns:ds="http://schemas.openxmlformats.org/officeDocument/2006/customXml" ds:itemID="{D004DB6C-D2CA-7341-810A-39F890619D4F}">
  <ds:schemaRefs/>
</ds:datastoreItem>
</file>

<file path=customXml/itemProps22.xml><?xml version="1.0" encoding="utf-8"?>
<ds:datastoreItem xmlns:ds="http://schemas.openxmlformats.org/officeDocument/2006/customXml" ds:itemID="{45F2D5DA-4278-3C42-B86E-A54AA84C5CF5}">
  <ds:schemaRefs/>
</ds:datastoreItem>
</file>

<file path=customXml/itemProps23.xml><?xml version="1.0" encoding="utf-8"?>
<ds:datastoreItem xmlns:ds="http://schemas.openxmlformats.org/officeDocument/2006/customXml" ds:itemID="{F0AE8F0D-D1F1-1448-A537-9B082C12756D}">
  <ds:schemaRefs/>
</ds:datastoreItem>
</file>

<file path=customXml/itemProps24.xml><?xml version="1.0" encoding="utf-8"?>
<ds:datastoreItem xmlns:ds="http://schemas.openxmlformats.org/officeDocument/2006/customXml" ds:itemID="{0B62F6F5-86F5-4C54-8F11-30A091AE1E7D}">
  <ds:schemaRefs/>
</ds:datastoreItem>
</file>

<file path=customXml/itemProps25.xml><?xml version="1.0" encoding="utf-8"?>
<ds:datastoreItem xmlns:ds="http://schemas.openxmlformats.org/officeDocument/2006/customXml" ds:itemID="{BF640F7A-31D0-054F-AAA0-FC93BE1362E8}">
  <ds:schemaRefs/>
</ds:datastoreItem>
</file>

<file path=customXml/itemProps26.xml><?xml version="1.0" encoding="utf-8"?>
<ds:datastoreItem xmlns:ds="http://schemas.openxmlformats.org/officeDocument/2006/customXml" ds:itemID="{4750859D-9F1E-7846-88C7-EE2BE3381C8E}">
  <ds:schemaRefs/>
</ds:datastoreItem>
</file>

<file path=customXml/itemProps27.xml><?xml version="1.0" encoding="utf-8"?>
<ds:datastoreItem xmlns:ds="http://schemas.openxmlformats.org/officeDocument/2006/customXml" ds:itemID="{BACC0C63-2015-4E4B-B8F7-4019EF12B8F4}">
  <ds:schemaRefs/>
</ds:datastoreItem>
</file>

<file path=customXml/itemProps28.xml><?xml version="1.0" encoding="utf-8"?>
<ds:datastoreItem xmlns:ds="http://schemas.openxmlformats.org/officeDocument/2006/customXml" ds:itemID="{BF4A8EDE-9340-0644-A3CB-2EF166E43D75}">
  <ds:schemaRefs/>
</ds:datastoreItem>
</file>

<file path=customXml/itemProps29.xml><?xml version="1.0" encoding="utf-8"?>
<ds:datastoreItem xmlns:ds="http://schemas.openxmlformats.org/officeDocument/2006/customXml" ds:itemID="{424FF6BB-46BD-1449-921F-F727F2FE3034}">
  <ds:schemaRefs/>
</ds:datastoreItem>
</file>

<file path=customXml/itemProps3.xml><?xml version="1.0" encoding="utf-8"?>
<ds:datastoreItem xmlns:ds="http://schemas.openxmlformats.org/officeDocument/2006/customXml" ds:itemID="{69DD41A1-5C4D-5E44-815A-0E275170300B}">
  <ds:schemaRefs/>
</ds:datastoreItem>
</file>

<file path=customXml/itemProps30.xml><?xml version="1.0" encoding="utf-8"?>
<ds:datastoreItem xmlns:ds="http://schemas.openxmlformats.org/officeDocument/2006/customXml" ds:itemID="{4086026B-D8BC-C04B-BD34-4BE688C7E736}">
  <ds:schemaRefs/>
</ds:datastoreItem>
</file>

<file path=customXml/itemProps31.xml><?xml version="1.0" encoding="utf-8"?>
<ds:datastoreItem xmlns:ds="http://schemas.openxmlformats.org/officeDocument/2006/customXml" ds:itemID="{8AB05DC5-A2FB-413B-BF81-4A492435DFF6}">
  <ds:schemaRefs/>
</ds:datastoreItem>
</file>

<file path=customXml/itemProps32.xml><?xml version="1.0" encoding="utf-8"?>
<ds:datastoreItem xmlns:ds="http://schemas.openxmlformats.org/officeDocument/2006/customXml" ds:itemID="{7B5AE8EE-72FE-4114-8EDB-67272A8ED33C}">
  <ds:schemaRefs/>
</ds:datastoreItem>
</file>

<file path=customXml/itemProps33.xml><?xml version="1.0" encoding="utf-8"?>
<ds:datastoreItem xmlns:ds="http://schemas.openxmlformats.org/officeDocument/2006/customXml" ds:itemID="{C2AF2A88-D063-104D-87C1-8CB0DB1FB91D}">
  <ds:schemaRefs/>
</ds:datastoreItem>
</file>

<file path=customXml/itemProps34.xml><?xml version="1.0" encoding="utf-8"?>
<ds:datastoreItem xmlns:ds="http://schemas.openxmlformats.org/officeDocument/2006/customXml" ds:itemID="{03943999-C31A-4969-AA09-605AF997E2D4}">
  <ds:schemaRefs/>
</ds:datastoreItem>
</file>

<file path=customXml/itemProps35.xml><?xml version="1.0" encoding="utf-8"?>
<ds:datastoreItem xmlns:ds="http://schemas.openxmlformats.org/officeDocument/2006/customXml" ds:itemID="{77EA953E-6E95-1C4C-AABE-C8E10F91BBC3}">
  <ds:schemaRefs/>
</ds:datastoreItem>
</file>

<file path=customXml/itemProps36.xml><?xml version="1.0" encoding="utf-8"?>
<ds:datastoreItem xmlns:ds="http://schemas.openxmlformats.org/officeDocument/2006/customXml" ds:itemID="{0A1B9901-DBC7-400F-AF8B-8F7C9D4ECA35}">
  <ds:schemaRefs/>
</ds:datastoreItem>
</file>

<file path=customXml/itemProps37.xml><?xml version="1.0" encoding="utf-8"?>
<ds:datastoreItem xmlns:ds="http://schemas.openxmlformats.org/officeDocument/2006/customXml" ds:itemID="{44D1F2D1-80F3-49A3-9370-F13D5D4FBA05}">
  <ds:schemaRefs/>
</ds:datastoreItem>
</file>

<file path=customXml/itemProps38.xml><?xml version="1.0" encoding="utf-8"?>
<ds:datastoreItem xmlns:ds="http://schemas.openxmlformats.org/officeDocument/2006/customXml" ds:itemID="{2CD4B79E-7FD8-5C41-9CB5-A3CC99E09BD6}">
  <ds:schemaRefs/>
</ds:datastoreItem>
</file>

<file path=customXml/itemProps39.xml><?xml version="1.0" encoding="utf-8"?>
<ds:datastoreItem xmlns:ds="http://schemas.openxmlformats.org/officeDocument/2006/customXml" ds:itemID="{88757649-5ABE-AE4D-A538-493995100D13}">
  <ds:schemaRefs/>
</ds:datastoreItem>
</file>

<file path=customXml/itemProps4.xml><?xml version="1.0" encoding="utf-8"?>
<ds:datastoreItem xmlns:ds="http://schemas.openxmlformats.org/officeDocument/2006/customXml" ds:itemID="{77B8231C-D0AE-7141-81A0-2F2DD1BE8506}">
  <ds:schemaRefs/>
</ds:datastoreItem>
</file>

<file path=customXml/itemProps40.xml><?xml version="1.0" encoding="utf-8"?>
<ds:datastoreItem xmlns:ds="http://schemas.openxmlformats.org/officeDocument/2006/customXml" ds:itemID="{98CF1A37-0881-4BEF-B932-9FFE67EF2321}">
  <ds:schemaRefs/>
</ds:datastoreItem>
</file>

<file path=customXml/itemProps41.xml><?xml version="1.0" encoding="utf-8"?>
<ds:datastoreItem xmlns:ds="http://schemas.openxmlformats.org/officeDocument/2006/customXml" ds:itemID="{90BA93D9-89D3-6A46-A91C-AAD391575865}">
  <ds:schemaRefs/>
</ds:datastoreItem>
</file>

<file path=customXml/itemProps42.xml><?xml version="1.0" encoding="utf-8"?>
<ds:datastoreItem xmlns:ds="http://schemas.openxmlformats.org/officeDocument/2006/customXml" ds:itemID="{D3A1427A-1820-5A47-94B8-1D65CB519971}">
  <ds:schemaRefs/>
</ds:datastoreItem>
</file>

<file path=customXml/itemProps43.xml><?xml version="1.0" encoding="utf-8"?>
<ds:datastoreItem xmlns:ds="http://schemas.openxmlformats.org/officeDocument/2006/customXml" ds:itemID="{24627B57-84FA-4F42-BA53-7762864E0A4F}">
  <ds:schemaRefs/>
</ds:datastoreItem>
</file>

<file path=customXml/itemProps44.xml><?xml version="1.0" encoding="utf-8"?>
<ds:datastoreItem xmlns:ds="http://schemas.openxmlformats.org/officeDocument/2006/customXml" ds:itemID="{78C99C86-6993-3349-A50A-B56498BB0D04}">
  <ds:schemaRefs/>
</ds:datastoreItem>
</file>

<file path=customXml/itemProps45.xml><?xml version="1.0" encoding="utf-8"?>
<ds:datastoreItem xmlns:ds="http://schemas.openxmlformats.org/officeDocument/2006/customXml" ds:itemID="{CAF4F425-F83F-4742-9475-682B84859685}">
  <ds:schemaRefs/>
</ds:datastoreItem>
</file>

<file path=customXml/itemProps46.xml><?xml version="1.0" encoding="utf-8"?>
<ds:datastoreItem xmlns:ds="http://schemas.openxmlformats.org/officeDocument/2006/customXml" ds:itemID="{F6590919-D77C-42BE-886C-B3B4AFF04C5A}">
  <ds:schemaRefs/>
</ds:datastoreItem>
</file>

<file path=customXml/itemProps47.xml><?xml version="1.0" encoding="utf-8"?>
<ds:datastoreItem xmlns:ds="http://schemas.openxmlformats.org/officeDocument/2006/customXml" ds:itemID="{B99D7169-1C77-A340-8B49-47ECBEDA10E5}">
  <ds:schemaRefs/>
</ds:datastoreItem>
</file>

<file path=customXml/itemProps48.xml><?xml version="1.0" encoding="utf-8"?>
<ds:datastoreItem xmlns:ds="http://schemas.openxmlformats.org/officeDocument/2006/customXml" ds:itemID="{478AAE51-A4A8-9C4A-ADDF-22A567E4568E}">
  <ds:schemaRefs/>
</ds:datastoreItem>
</file>

<file path=customXml/itemProps5.xml><?xml version="1.0" encoding="utf-8"?>
<ds:datastoreItem xmlns:ds="http://schemas.openxmlformats.org/officeDocument/2006/customXml" ds:itemID="{5FEE098F-75A0-A14A-9369-0B72EA5EDEE3}">
  <ds:schemaRefs/>
</ds:datastoreItem>
</file>

<file path=customXml/itemProps6.xml><?xml version="1.0" encoding="utf-8"?>
<ds:datastoreItem xmlns:ds="http://schemas.openxmlformats.org/officeDocument/2006/customXml" ds:itemID="{CC00BF0B-C77C-134B-BE32-91F36AE609F9}">
  <ds:schemaRefs/>
</ds:datastoreItem>
</file>

<file path=customXml/itemProps7.xml><?xml version="1.0" encoding="utf-8"?>
<ds:datastoreItem xmlns:ds="http://schemas.openxmlformats.org/officeDocument/2006/customXml" ds:itemID="{C0E532B1-97EE-44D6-A22D-A6C377FE7062}">
  <ds:schemaRefs/>
</ds:datastoreItem>
</file>

<file path=customXml/itemProps8.xml><?xml version="1.0" encoding="utf-8"?>
<ds:datastoreItem xmlns:ds="http://schemas.openxmlformats.org/officeDocument/2006/customXml" ds:itemID="{5B70FD89-483C-4E90-9182-617DB2BF9803}">
  <ds:schemaRefs/>
</ds:datastoreItem>
</file>

<file path=customXml/itemProps9.xml><?xml version="1.0" encoding="utf-8"?>
<ds:datastoreItem xmlns:ds="http://schemas.openxmlformats.org/officeDocument/2006/customXml" ds:itemID="{17A2F4F6-B3E9-0348-82BC-F4968A20F718}">
  <ds:schemaRefs/>
</ds:datastoreItem>
</file>

<file path=docProps/app.xml><?xml version="1.0" encoding="utf-8"?>
<Properties xmlns="http://schemas.openxmlformats.org/officeDocument/2006/extended-properties" xmlns:vt="http://schemas.openxmlformats.org/officeDocument/2006/docPropsVTypes">
  <Template/>
  <TotalTime>66040</TotalTime>
  <Words>3802</Words>
  <Application>Microsoft Macintosh PowerPoint</Application>
  <PresentationFormat>Widescreen</PresentationFormat>
  <Paragraphs>512</Paragraphs>
  <Slides>115</Slides>
  <Notes>70</Notes>
  <HiddenSlides>0</HiddenSlides>
  <MMClips>0</MMClips>
  <ScaleCrop>false</ScaleCrop>
  <HeadingPairs>
    <vt:vector size="6" baseType="variant">
      <vt:variant>
        <vt:lpstr>Fonts Used</vt:lpstr>
      </vt:variant>
      <vt:variant>
        <vt:i4>21</vt:i4>
      </vt:variant>
      <vt:variant>
        <vt:lpstr>Theme</vt:lpstr>
      </vt:variant>
      <vt:variant>
        <vt:i4>16</vt:i4>
      </vt:variant>
      <vt:variant>
        <vt:lpstr>Slide Titles</vt:lpstr>
      </vt:variant>
      <vt:variant>
        <vt:i4>115</vt:i4>
      </vt:variant>
    </vt:vector>
  </HeadingPairs>
  <TitlesOfParts>
    <vt:vector size="152" baseType="lpstr">
      <vt:lpstr>ＭＳ Ｐゴシック</vt:lpstr>
      <vt:lpstr>Aptos</vt:lpstr>
      <vt:lpstr>Aptos Display</vt:lpstr>
      <vt:lpstr>Arial</vt:lpstr>
      <vt:lpstr>Arial Narrow</vt:lpstr>
      <vt:lpstr>Arial Nova</vt:lpstr>
      <vt:lpstr>Avenir Black</vt:lpstr>
      <vt:lpstr>Avenir Book</vt:lpstr>
      <vt:lpstr>Calibri</vt:lpstr>
      <vt:lpstr>Calibri Light</vt:lpstr>
      <vt:lpstr>Century Gothic</vt:lpstr>
      <vt:lpstr>Helvetica</vt:lpstr>
      <vt:lpstr>Minion Pro</vt:lpstr>
      <vt:lpstr>Symbol</vt:lpstr>
      <vt:lpstr>System Font Regular</vt:lpstr>
      <vt:lpstr>Times</vt:lpstr>
      <vt:lpstr>Times New Roman</vt:lpstr>
      <vt:lpstr>Univers LT Std 57 Cn</vt:lpstr>
      <vt:lpstr>Verdana</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2_Default Design</vt:lpstr>
      <vt:lpstr>6_Default Design</vt:lpstr>
      <vt:lpstr>Content Slides</vt:lpstr>
      <vt:lpstr>Photos</vt:lpstr>
      <vt:lpstr>TXO2047_NewPPTTemplate_r1v6</vt:lpstr>
      <vt:lpstr>Custom Design</vt:lpstr>
      <vt:lpstr>1_Office Theme</vt:lpstr>
      <vt:lpstr>Office Theme</vt:lpstr>
      <vt:lpstr>2_Office Theme</vt:lpstr>
      <vt:lpstr>Second Opinion: Optimal Management  of Localized Renal Cell Carcinoma</vt:lpstr>
      <vt:lpstr>Faculty</vt:lpstr>
      <vt:lpstr>Dr Singer — Disclosures Faculty</vt:lpstr>
      <vt:lpstr>Dr Vaishampayan — Disclosures Faculty</vt:lpstr>
      <vt:lpstr>Dr Hutson — Disclosures Moderator</vt:lpstr>
      <vt:lpstr>Dr Armstrong — Disclosures Consulting Faculty</vt:lpstr>
      <vt:lpstr>Dr McKay — Disclosures Consulting Faculty</vt:lpstr>
      <vt:lpstr>Dr Motzer — Disclosures Consulting Faculty</vt:lpstr>
      <vt:lpstr>Dr Srinivas — Disclosures Consulting Faculty</vt:lpstr>
      <vt:lpstr>Commercial Support</vt:lpstr>
      <vt:lpstr>PowerPoint Presentation</vt:lpstr>
      <vt:lpstr>Clinicians in the Meeting Room</vt:lpstr>
      <vt:lpstr>Clinicians Attending via Zoom</vt:lpstr>
      <vt:lpstr>About the Enduring Program</vt:lpstr>
      <vt:lpstr>Second Opinion: Investigators Provide Perspectives on the Current and Future Management of Prostate Cancer</vt:lpstr>
      <vt:lpstr>Second Opinion: Optimal Management  of Localized Renal Cell Carcinoma</vt:lpstr>
      <vt:lpstr>Second Opinion</vt:lpstr>
      <vt:lpstr>Agenda</vt:lpstr>
      <vt:lpstr>Agenda</vt:lpstr>
      <vt:lpstr>Indications for Adjuvant Immune Checkpoint Inhibitor Therapy  in Renal Cell Carcinoma</vt:lpstr>
      <vt:lpstr>Learning Objectives</vt:lpstr>
      <vt:lpstr>Scope</vt:lpstr>
      <vt:lpstr>Why is Risk Stratification Needed?</vt:lpstr>
      <vt:lpstr>Why is Risk Stratification Needed?</vt:lpstr>
      <vt:lpstr>Why is Risk Stratification Needed?</vt:lpstr>
      <vt:lpstr>Why is Risk Stratification Needed?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III KEYNOTE-564: 5-Year Updated Disease-Free Survival</vt:lpstr>
      <vt:lpstr>Phase III KEYNOTE-564: 5-Year Updated Overall Survival</vt:lpstr>
      <vt:lpstr>Future Directions</vt:lpstr>
      <vt:lpstr>Future Directions</vt:lpstr>
      <vt:lpstr>What do I do?</vt:lpstr>
      <vt:lpstr>What do I do?</vt:lpstr>
      <vt:lpstr>Why is Risk Stratification Needed?</vt:lpstr>
      <vt:lpstr>Why is Risk Stratification Needed?</vt:lpstr>
      <vt:lpstr>Second Opinion</vt:lpstr>
      <vt:lpstr>QUESTIONS FOR THE FACULTY</vt:lpstr>
      <vt:lpstr>Second Opinion</vt:lpstr>
      <vt:lpstr>QUESTIONS FOR THE FACULTY</vt:lpstr>
      <vt:lpstr>Agenda</vt:lpstr>
      <vt:lpstr>Potential Role of Hypoxia-Inducible  Factor-2 Alpha (HIF-2α) Inhibitors as a  Component of Adjuvant Treatment</vt:lpstr>
      <vt:lpstr>TOPICS</vt:lpstr>
      <vt:lpstr>Biologic Rationale for targeting HIF-2a in patients with RCC: MOA</vt:lpstr>
      <vt:lpstr>Belzutifan in VHL</vt:lpstr>
      <vt:lpstr>Belzutifan in mRCC: LITESPARK-005</vt:lpstr>
      <vt:lpstr>LITESPARK-005: PFS</vt:lpstr>
      <vt:lpstr>LITESPARK-005: ORR and DOR</vt:lpstr>
      <vt:lpstr>Belzutifan + Lenvatinib in mRCC: LITESPARK-011</vt:lpstr>
      <vt:lpstr>LITESPARK-011: PFS</vt:lpstr>
      <vt:lpstr>LITESPARK-011: ORR</vt:lpstr>
      <vt:lpstr>LITESPARK-011: DOR</vt:lpstr>
      <vt:lpstr>LITESPARK-011: OS</vt:lpstr>
      <vt:lpstr>Proposed Synergy between Belzutifan and Pembro</vt:lpstr>
      <vt:lpstr>Phase 3 LITESPARK-022: Adjuvant Pembrolizumab + Belzutifan</vt:lpstr>
      <vt:lpstr>Phase 3 LITESPARK-022: Patient Characteristics</vt:lpstr>
      <vt:lpstr>Phase 3 LITESPARK-022: DFS</vt:lpstr>
      <vt:lpstr>Phase 3 LITESPARK-022: DFS Subgroup Analysis</vt:lpstr>
      <vt:lpstr>Phase 3 LITESPARK-022: Interim OS</vt:lpstr>
      <vt:lpstr>Phase 3 LITESPARK-022: Summary</vt:lpstr>
      <vt:lpstr>Second Opinion</vt:lpstr>
      <vt:lpstr>QUESTIONS FOR THE FACULTY</vt:lpstr>
      <vt:lpstr>Second Opinion</vt:lpstr>
      <vt:lpstr>QUESTIONS FOR THE FACULTY</vt:lpstr>
      <vt:lpstr>Agenda</vt:lpstr>
      <vt:lpstr>Tolerability of Current and Emerging Adjuvant Approaches for RCC </vt:lpstr>
      <vt:lpstr>KEYNOTE-564: Study Design</vt:lpstr>
      <vt:lpstr>KEYNOTE-564: Updated Safety Findings at Five-Year Follow Up</vt:lpstr>
      <vt:lpstr>KEYNOTE-564: Updated Safety Findings at Five-Year Follow Up</vt:lpstr>
      <vt:lpstr>NCCN Guidelines: Management of  ICI-Related Toxicities</vt:lpstr>
      <vt:lpstr>NCCN Guidelines: Management of  ICI-Related Toxicities</vt:lpstr>
      <vt:lpstr>PowerPoint Presentation</vt:lpstr>
      <vt:lpstr>NCCN Guidelines: Management of  ICI-Related Toxicities</vt:lpstr>
      <vt:lpstr>ASCO Guideline Update: Managing irAEs from ICIs</vt:lpstr>
      <vt:lpstr>PowerPoint Presentation</vt:lpstr>
      <vt:lpstr>LITESPARK-005 Study: Design</vt:lpstr>
      <vt:lpstr>LITESPARK-005 Study: Summary of AEs</vt:lpstr>
      <vt:lpstr>LITESPARK-005 Study: Time to Onset of Any-Grade AEs</vt:lpstr>
      <vt:lpstr>LITESPARK-005 Study: Duration of Any-Grade AEs</vt:lpstr>
      <vt:lpstr>Belzutifan at High Altitudes</vt:lpstr>
      <vt:lpstr>Belzutifan at High Altitudes</vt:lpstr>
      <vt:lpstr>Managing AEs from Belzutifan</vt:lpstr>
      <vt:lpstr>LITESPARK-022 Study: Design</vt:lpstr>
      <vt:lpstr>LITESPARK-022 Study: irAE and TRAEs leading to discontinuation</vt:lpstr>
      <vt:lpstr>PowerPoint Presentation</vt:lpstr>
      <vt:lpstr>LITESPARK-022: Anemia-Related AEs</vt:lpstr>
      <vt:lpstr>LITESPARK-022: Hypoxia-Related AEs</vt:lpstr>
      <vt:lpstr>Core Principles of Adjuvant Therapy</vt:lpstr>
      <vt:lpstr>Risk Profiling and Patient selection is Key!</vt:lpstr>
      <vt:lpstr>Conclusions: Shared Decision Making</vt:lpstr>
      <vt:lpstr>Second Opinion</vt:lpstr>
      <vt:lpstr>QUESTIONS FOR THE FACULTY</vt:lpstr>
      <vt:lpstr>Second Opinion</vt:lpstr>
      <vt:lpstr>QUESTIONS FOR THE FACULTY</vt:lpstr>
      <vt:lpstr>Second Opinion: Investigators Provide Perspectives on the Current and Future Management of Prostate Cancer</vt:lpstr>
      <vt:lpstr>Thank you for joining us! Please take a moment to complete the survey currently up on Zoom. Your feedback is very important to us. The survey will remain open  up to 5 minutes after the meeting ends.  To Claim CME Credit In-person attendees: Please refer to the program syllabus for the CME credit link or QR code.  Virtual attendees: The CME credit link  is posted in the chat room.  CME credit information will be emailed to  each participant within 1 to 2 business days.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Kevin Pang</cp:lastModifiedBy>
  <cp:revision>8052</cp:revision>
  <cp:lastPrinted>2020-08-04T16:05:31Z</cp:lastPrinted>
  <dcterms:created xsi:type="dcterms:W3CDTF">2013-03-19T19:50:02Z</dcterms:created>
  <dcterms:modified xsi:type="dcterms:W3CDTF">2026-05-17T00:33:39Z</dcterms:modified>
  <cp:category/>
</cp:coreProperties>
</file>