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2.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404" r:id="rId6"/>
    <p:sldMasterId id="2147485502" r:id="rId7"/>
    <p:sldMasterId id="2147485585" r:id="rId8"/>
    <p:sldMasterId id="2147485605" r:id="rId9"/>
    <p:sldMasterId id="2147485641" r:id="rId10"/>
    <p:sldMasterId id="2147485653" r:id="rId11"/>
  </p:sldMasterIdLst>
  <p:notesMasterIdLst>
    <p:notesMasterId r:id="rId165"/>
  </p:notesMasterIdLst>
  <p:handoutMasterIdLst>
    <p:handoutMasterId r:id="rId166"/>
  </p:handoutMasterIdLst>
  <p:sldIdLst>
    <p:sldId id="300" r:id="rId12"/>
    <p:sldId id="305" r:id="rId13"/>
    <p:sldId id="317" r:id="rId14"/>
    <p:sldId id="2147480151" r:id="rId15"/>
    <p:sldId id="13408" r:id="rId16"/>
    <p:sldId id="318" r:id="rId17"/>
    <p:sldId id="319" r:id="rId18"/>
    <p:sldId id="2147483629" r:id="rId19"/>
    <p:sldId id="2147480704" r:id="rId20"/>
    <p:sldId id="320" r:id="rId21"/>
    <p:sldId id="2147470659" r:id="rId22"/>
    <p:sldId id="13108" r:id="rId23"/>
    <p:sldId id="321" r:id="rId24"/>
    <p:sldId id="322" r:id="rId25"/>
    <p:sldId id="2147483584" r:id="rId26"/>
    <p:sldId id="2147483631" r:id="rId27"/>
    <p:sldId id="323" r:id="rId28"/>
    <p:sldId id="324" r:id="rId29"/>
    <p:sldId id="2147483582" r:id="rId30"/>
    <p:sldId id="325" r:id="rId31"/>
    <p:sldId id="287" r:id="rId32"/>
    <p:sldId id="301" r:id="rId33"/>
    <p:sldId id="2147471838" r:id="rId34"/>
    <p:sldId id="2147471837" r:id="rId35"/>
    <p:sldId id="303" r:id="rId36"/>
    <p:sldId id="267" r:id="rId37"/>
    <p:sldId id="273" r:id="rId38"/>
    <p:sldId id="262" r:id="rId39"/>
    <p:sldId id="304" r:id="rId40"/>
    <p:sldId id="268" r:id="rId41"/>
    <p:sldId id="261" r:id="rId42"/>
    <p:sldId id="2147483628" r:id="rId43"/>
    <p:sldId id="302" r:id="rId44"/>
    <p:sldId id="271" r:id="rId45"/>
    <p:sldId id="270" r:id="rId46"/>
    <p:sldId id="13407" r:id="rId47"/>
    <p:sldId id="2147483567" r:id="rId48"/>
    <p:sldId id="290" r:id="rId49"/>
    <p:sldId id="313" r:id="rId50"/>
    <p:sldId id="296" r:id="rId51"/>
    <p:sldId id="297" r:id="rId52"/>
    <p:sldId id="299" r:id="rId53"/>
    <p:sldId id="308" r:id="rId54"/>
    <p:sldId id="298" r:id="rId55"/>
    <p:sldId id="2147480765" r:id="rId56"/>
    <p:sldId id="306" r:id="rId57"/>
    <p:sldId id="312" r:id="rId58"/>
    <p:sldId id="289" r:id="rId59"/>
    <p:sldId id="293" r:id="rId60"/>
    <p:sldId id="294" r:id="rId61"/>
    <p:sldId id="295" r:id="rId62"/>
    <p:sldId id="314" r:id="rId63"/>
    <p:sldId id="280" r:id="rId64"/>
    <p:sldId id="282" r:id="rId65"/>
    <p:sldId id="363" r:id="rId66"/>
    <p:sldId id="367" r:id="rId67"/>
    <p:sldId id="368" r:id="rId68"/>
    <p:sldId id="364" r:id="rId69"/>
    <p:sldId id="365" r:id="rId70"/>
    <p:sldId id="366" r:id="rId71"/>
    <p:sldId id="369" r:id="rId72"/>
    <p:sldId id="370" r:id="rId73"/>
    <p:sldId id="371" r:id="rId74"/>
    <p:sldId id="372" r:id="rId75"/>
    <p:sldId id="373" r:id="rId76"/>
    <p:sldId id="374" r:id="rId77"/>
    <p:sldId id="378" r:id="rId78"/>
    <p:sldId id="375" r:id="rId79"/>
    <p:sldId id="376" r:id="rId80"/>
    <p:sldId id="377"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5" r:id="rId96"/>
    <p:sldId id="396" r:id="rId97"/>
    <p:sldId id="393" r:id="rId98"/>
    <p:sldId id="394" r:id="rId99"/>
    <p:sldId id="315" r:id="rId100"/>
    <p:sldId id="2588" r:id="rId101"/>
    <p:sldId id="2147473924" r:id="rId102"/>
    <p:sldId id="2147483634" r:id="rId103"/>
    <p:sldId id="2147473927" r:id="rId104"/>
    <p:sldId id="291" r:id="rId105"/>
    <p:sldId id="284" r:id="rId106"/>
    <p:sldId id="2147483635" r:id="rId107"/>
    <p:sldId id="2147483636" r:id="rId108"/>
    <p:sldId id="2147483646" r:id="rId109"/>
    <p:sldId id="279" r:id="rId110"/>
    <p:sldId id="2147483647" r:id="rId111"/>
    <p:sldId id="263" r:id="rId112"/>
    <p:sldId id="265" r:id="rId113"/>
    <p:sldId id="281" r:id="rId114"/>
    <p:sldId id="283" r:id="rId115"/>
    <p:sldId id="264" r:id="rId116"/>
    <p:sldId id="266" r:id="rId117"/>
    <p:sldId id="256" r:id="rId118"/>
    <p:sldId id="276" r:id="rId119"/>
    <p:sldId id="285" r:id="rId120"/>
    <p:sldId id="257" r:id="rId121"/>
    <p:sldId id="288" r:id="rId122"/>
    <p:sldId id="277" r:id="rId123"/>
    <p:sldId id="2146847730" r:id="rId124"/>
    <p:sldId id="275" r:id="rId125"/>
    <p:sldId id="2146847836" r:id="rId126"/>
    <p:sldId id="269" r:id="rId127"/>
    <p:sldId id="258" r:id="rId128"/>
    <p:sldId id="259" r:id="rId129"/>
    <p:sldId id="260" r:id="rId130"/>
    <p:sldId id="316" r:id="rId131"/>
    <p:sldId id="272" r:id="rId132"/>
    <p:sldId id="2147470498" r:id="rId133"/>
    <p:sldId id="307" r:id="rId134"/>
    <p:sldId id="309" r:id="rId135"/>
    <p:sldId id="310" r:id="rId136"/>
    <p:sldId id="311" r:id="rId137"/>
    <p:sldId id="274" r:id="rId138"/>
    <p:sldId id="1374" r:id="rId139"/>
    <p:sldId id="1375" r:id="rId140"/>
    <p:sldId id="1376" r:id="rId141"/>
    <p:sldId id="278" r:id="rId142"/>
    <p:sldId id="286" r:id="rId143"/>
    <p:sldId id="292" r:id="rId144"/>
    <p:sldId id="1384" r:id="rId145"/>
    <p:sldId id="2147470489" r:id="rId146"/>
    <p:sldId id="1099" r:id="rId147"/>
    <p:sldId id="1385" r:id="rId148"/>
    <p:sldId id="1387" r:id="rId149"/>
    <p:sldId id="1388" r:id="rId150"/>
    <p:sldId id="2147470486" r:id="rId151"/>
    <p:sldId id="2147470488" r:id="rId152"/>
    <p:sldId id="1386" r:id="rId153"/>
    <p:sldId id="2147470490" r:id="rId154"/>
    <p:sldId id="2147470491" r:id="rId155"/>
    <p:sldId id="2147470492" r:id="rId156"/>
    <p:sldId id="2147470497" r:id="rId157"/>
    <p:sldId id="2147470499" r:id="rId158"/>
    <p:sldId id="2147470500" r:id="rId159"/>
    <p:sldId id="2147470493" r:id="rId160"/>
    <p:sldId id="2147470494" r:id="rId161"/>
    <p:sldId id="2147470495" r:id="rId162"/>
    <p:sldId id="2147483630" r:id="rId163"/>
    <p:sldId id="2147480083" r:id="rId164"/>
  </p:sldIdLst>
  <p:sldSz cx="12192000" cy="6858000"/>
  <p:notesSz cx="7772400" cy="10058400"/>
  <p:custDataLst>
    <p:tags r:id="rId16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CF2"/>
    <a:srgbClr val="FF40FF"/>
    <a:srgbClr val="FFFFFF"/>
    <a:srgbClr val="0432FF"/>
    <a:srgbClr val="DBEFF5"/>
    <a:srgbClr val="DFF2F5"/>
    <a:srgbClr val="ECFEFF"/>
    <a:srgbClr val="DFEFFF"/>
    <a:srgbClr val="D2EEFD"/>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autoAdjust="0"/>
    <p:restoredTop sz="93836" autoAdjust="0"/>
  </p:normalViewPr>
  <p:slideViewPr>
    <p:cSldViewPr snapToGrid="0">
      <p:cViewPr varScale="1">
        <p:scale>
          <a:sx n="115" d="100"/>
          <a:sy n="115" d="100"/>
        </p:scale>
        <p:origin x="720" y="184"/>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1" d="100"/>
        <a:sy n="131"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viewProps" Target="viewProp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theme" Target="theme/theme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2" Type="http://schemas.openxmlformats.org/officeDocument/2006/relationships/tableStyles" Target="tableStyle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notesMaster" Target="notesMasters/notesMaster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4178192346412"/>
          <c:y val="2.3073417222009486E-2"/>
          <c:w val="0.73258218076535886"/>
          <c:h val="0.85408767735481339"/>
        </c:manualLayout>
      </c:layout>
      <c:barChart>
        <c:barDir val="col"/>
        <c:grouping val="clustered"/>
        <c:varyColors val="0"/>
        <c:ser>
          <c:idx val="0"/>
          <c:order val="0"/>
          <c:tx>
            <c:strRef>
              <c:f>Sheet1!$A$2:$A$4</c:f>
              <c:strCache>
                <c:ptCount val="3"/>
                <c:pt idx="0">
                  <c:v>All platinum</c:v>
                </c:pt>
                <c:pt idx="1">
                  <c:v>Cisplatin</c:v>
                </c:pt>
                <c:pt idx="2">
                  <c:v>Carboplatin</c:v>
                </c:pt>
              </c:strCache>
            </c:strRef>
          </c:tx>
          <c:spPr>
            <a:solidFill>
              <a:srgbClr val="4472C4"/>
            </a:solidFill>
            <a:ln>
              <a:noFill/>
            </a:ln>
            <a:effectLst/>
          </c:spPr>
          <c:invertIfNegative val="0"/>
          <c:dPt>
            <c:idx val="0"/>
            <c:invertIfNegative val="0"/>
            <c:bubble3D val="0"/>
            <c:spPr>
              <a:solidFill>
                <a:srgbClr val="002557"/>
              </a:solidFill>
              <a:ln>
                <a:noFill/>
              </a:ln>
              <a:effectLst/>
            </c:spPr>
            <c:extLst>
              <c:ext xmlns:c16="http://schemas.microsoft.com/office/drawing/2014/chart" uri="{C3380CC4-5D6E-409C-BE32-E72D297353CC}">
                <c16:uniqueId val="{00000001-4046-4CD9-8B64-2AC2E5DC1F5C}"/>
              </c:ext>
            </c:extLst>
          </c:dPt>
          <c:errBars>
            <c:errBarType val="both"/>
            <c:errValType val="cust"/>
            <c:noEndCap val="0"/>
            <c:plus>
              <c:numRef>
                <c:f>Sheet1!$E$2:$E$4</c:f>
                <c:numCache>
                  <c:formatCode>General</c:formatCode>
                  <c:ptCount val="3"/>
                  <c:pt idx="0">
                    <c:v>7.9000000000000021</c:v>
                  </c:pt>
                  <c:pt idx="1">
                    <c:v>12.100000000000001</c:v>
                  </c:pt>
                  <c:pt idx="2">
                    <c:v>11.200000000000003</c:v>
                  </c:pt>
                </c:numCache>
              </c:numRef>
            </c:plus>
            <c:minus>
              <c:numRef>
                <c:f>Sheet1!$D$2:$D$4</c:f>
                <c:numCache>
                  <c:formatCode>General</c:formatCode>
                  <c:ptCount val="3"/>
                  <c:pt idx="0">
                    <c:v>6.5</c:v>
                  </c:pt>
                  <c:pt idx="1">
                    <c:v>9.1</c:v>
                  </c:pt>
                  <c:pt idx="2">
                    <c:v>8.7999999999999989</c:v>
                  </c:pt>
                </c:numCache>
              </c:numRef>
            </c:minus>
            <c:spPr>
              <a:noFill/>
              <a:ln w="9525" cap="flat" cmpd="sng" algn="ctr">
                <a:solidFill>
                  <a:schemeClr val="tx1"/>
                </a:solidFill>
                <a:round/>
              </a:ln>
              <a:effectLst/>
            </c:spPr>
          </c:errBars>
          <c:val>
            <c:numRef>
              <c:f>Sheet1!$C$2:$C$4</c:f>
              <c:numCache>
                <c:formatCode>General</c:formatCode>
                <c:ptCount val="3"/>
                <c:pt idx="0">
                  <c:v>20.7</c:v>
                </c:pt>
                <c:pt idx="1">
                  <c:v>19.7</c:v>
                </c:pt>
                <c:pt idx="2">
                  <c:v>21.9</c:v>
                </c:pt>
              </c:numCache>
            </c:numRef>
          </c:val>
          <c:extLst>
            <c:ext xmlns:c15="http://schemas.microsoft.com/office/drawing/2012/chart" uri="{02D57815-91ED-43cb-92C2-25804820EDAC}">
              <c15:filteredCategoryTitle>
                <c15:cat>
                  <c:strRef>
                    <c:extLst>
                      <c:ext uri="{02D57815-91ED-43cb-92C2-25804820EDAC}">
                        <c15:formulaRef>
                          <c15:sqref>(Sheet1!$A$2,Sheet1!$A$3,Sheet1!$A$4)</c15:sqref>
                        </c15:formulaRef>
                      </c:ext>
                    </c:extLst>
                    <c:strCache>
                      <c:ptCount val="3"/>
                      <c:pt idx="0">
                        <c:v>All platinum</c:v>
                      </c:pt>
                      <c:pt idx="1">
                        <c:v>Cisplatin</c:v>
                      </c:pt>
                      <c:pt idx="2">
                        <c:v>Carboplatin</c:v>
                      </c:pt>
                    </c:strCache>
                  </c:strRef>
                </c15:cat>
              </c15:filteredCategoryTitle>
            </c:ext>
            <c:ext xmlns:c16="http://schemas.microsoft.com/office/drawing/2014/chart" uri="{C3380CC4-5D6E-409C-BE32-E72D297353CC}">
              <c16:uniqueId val="{00000004-4046-4CD9-8B64-2AC2E5DC1F5C}"/>
            </c:ext>
          </c:extLst>
        </c:ser>
        <c:dLbls>
          <c:showLegendKey val="0"/>
          <c:showVal val="0"/>
          <c:showCatName val="0"/>
          <c:showSerName val="0"/>
          <c:showPercent val="0"/>
          <c:showBubbleSize val="0"/>
        </c:dLbls>
        <c:gapWidth val="100"/>
        <c:axId val="1416495055"/>
        <c:axId val="1416495535"/>
      </c:barChart>
      <c:catAx>
        <c:axId val="1416495055"/>
        <c:scaling>
          <c:orientation val="minMax"/>
        </c:scaling>
        <c:delete val="0"/>
        <c:axPos val="b"/>
        <c:numFmt formatCode="@" sourceLinked="0"/>
        <c:majorTickMark val="none"/>
        <c:minorTickMark val="none"/>
        <c:tickLblPos val="none"/>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16495535"/>
        <c:crosses val="autoZero"/>
        <c:auto val="1"/>
        <c:lblAlgn val="ctr"/>
        <c:lblOffset val="100"/>
        <c:noMultiLvlLbl val="0"/>
      </c:catAx>
      <c:valAx>
        <c:axId val="1416495535"/>
        <c:scaling>
          <c:orientation val="minMax"/>
          <c:max val="40"/>
        </c:scaling>
        <c:delete val="0"/>
        <c:axPos val="l"/>
        <c:numFmt formatCode="#,##0" sourceLinked="0"/>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1649505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669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F5C8-3142-43DF-EDE5-9D7498FD882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29D6B99-2007-F469-BAF1-5A7DED63E03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BD38ACF-F4A9-9D32-2646-9ACC4293827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05B823-770A-EB58-68A5-7497304BB8A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2822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2956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5552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5319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E393F-EC75-C9EE-1839-9635E4113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C357E-19DE-8DF0-C77F-1D4C85D17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C174A-F0FB-80B8-A6EB-64AC22BEEC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43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337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E6D9-585B-9AF5-34DF-9D238ED97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6B97B-0E77-AA5D-051E-48D6E4AA0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92DE2-8414-F0DF-A636-675AA8835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CDE096-4B00-31DF-8185-45473B4021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CE6D624-84C4-7695-B566-BBD4900E6215}"/>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809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961BE-7004-AF66-6769-4761660F1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17B1D-AE59-DF61-AAC3-BCC278B57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8560E-B215-2DB4-CDCE-93C7256686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E9CBA-6E2F-AC78-0E93-F7952C66A3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2C9DD24-05D6-A2AC-7377-4DFB485D320E}"/>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965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E829-81D7-1118-B64E-0808D4AF7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6499A-AAEB-A9ED-5D85-B4E17B2EE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8A246-6DC8-FC9E-0595-39C38443E8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BB8242-E691-40F9-B1F9-561103C474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F0714BF2-5F7B-8E81-A5AE-EA354D8ECAD8}"/>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7837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B8D1-ED59-0F20-90F5-318E3F858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9D250-84EA-688A-C173-77BE9492D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ED6F2-D09A-3E93-7604-3D91E0E8F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E01C9-CD55-57DA-FA00-D06F5FE3E7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E5A52FFA-2E51-1460-7944-BA0C843DA53D}"/>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8220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B748-5A4C-F3E8-72C0-57DB4D71E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C23E0-4C8D-8B20-D061-C295A4ED1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F3C6A-2B62-C018-97F9-E79A5F2052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C4101E-2928-7A01-2F52-4292E0475D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935496D2-A549-7FD3-C8D5-BC7F74A51A2F}"/>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08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5A222-637C-021A-A754-C62E2C113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85C7E-537F-171C-3EE5-1D013634B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726BF-646B-3CE9-EF93-31BE1BF2F5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3748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14DFC-41D9-46F5-98B7-47AD96E565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603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DB07-5932-4593-88F2-5CDE3A946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82DFC-5972-5CBC-E0FC-CE4C126164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2C657D8-443D-26F7-AAEA-405F5E6AC5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63322-8092-27B7-7AC7-204A7A371B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316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4D71-E89D-49F2-68E9-E4BAF925C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34C47-2D11-38CE-6C16-0FF7182A6E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611321B-9277-A58D-9CDC-EA437F9FF3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1ECC51-0AB9-CDBF-A0CD-74D2F3DC8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081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91033" rtl="0" eaLnBrk="1" fontAlgn="auto" latinLnBrk="0" hangingPunct="1">
              <a:lnSpc>
                <a:spcPct val="100000"/>
              </a:lnSpc>
              <a:spcBef>
                <a:spcPts val="0"/>
              </a:spcBef>
              <a:spcAft>
                <a:spcPts val="0"/>
              </a:spcAft>
              <a:buClrTx/>
              <a:buSzTx/>
              <a:buFontTx/>
              <a:buNone/>
              <a:tabLst/>
              <a:defRPr/>
            </a:pPr>
            <a:fld id="{423A46D1-3EA3-4E91-998C-0B22B824E3F8}" type="slidenum">
              <a:rPr kumimoji="0" lang="de-CH" sz="1200" b="0" i="0" u="none" strike="noStrike" kern="1200" cap="none" spc="0" normalizeH="0" baseline="0" noProof="0">
                <a:ln>
                  <a:noFill/>
                </a:ln>
                <a:solidFill>
                  <a:prstClr val="black"/>
                </a:solidFill>
                <a:effectLst/>
                <a:uLnTx/>
                <a:uFillTx/>
                <a:latin typeface="Johnson Text" panose="00000500000000000000" pitchFamily="2" charset="0"/>
                <a:ea typeface="+mn-ea"/>
                <a:cs typeface="+mn-cs"/>
              </a:rPr>
              <a:pPr marL="0" marR="0" lvl="0" indent="0" algn="r" defTabSz="991033" rtl="0" eaLnBrk="1" fontAlgn="auto" latinLnBrk="0" hangingPunct="1">
                <a:lnSpc>
                  <a:spcPct val="100000"/>
                </a:lnSpc>
                <a:spcBef>
                  <a:spcPts val="0"/>
                </a:spcBef>
                <a:spcAft>
                  <a:spcPts val="0"/>
                </a:spcAft>
                <a:buClrTx/>
                <a:buSzTx/>
                <a:buFontTx/>
                <a:buNone/>
                <a:tabLst/>
                <a:defRPr/>
              </a:pPr>
              <a:t>95</a:t>
            </a:fld>
            <a:endParaRPr kumimoji="0" lang="de-CH" sz="1200" b="0" i="0" u="none" strike="noStrike" kern="1200" cap="none" spc="0" normalizeH="0" baseline="0" noProof="0">
              <a:ln>
                <a:noFill/>
              </a:ln>
              <a:solidFill>
                <a:prstClr val="black"/>
              </a:solidFill>
              <a:effectLst/>
              <a:uLnTx/>
              <a:uFillTx/>
              <a:latin typeface="Johnson Text" panose="00000500000000000000" pitchFamily="2" charset="0"/>
              <a:ea typeface="+mn-ea"/>
              <a:cs typeface="+mn-cs"/>
            </a:endParaRPr>
          </a:p>
        </p:txBody>
      </p:sp>
    </p:spTree>
    <p:extLst>
      <p:ext uri="{BB962C8B-B14F-4D97-AF65-F5344CB8AC3E}">
        <p14:creationId xmlns:p14="http://schemas.microsoft.com/office/powerpoint/2010/main" val="4223869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4628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125F2-4B30-B78B-C1C7-B4DA06965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2C104-5F28-7E63-C7B7-75DF5CF8E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4257A-D0BB-CBCD-920A-8E6191FDBF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590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4038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9085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073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3651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99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DC776-A5B2-374E-AE7A-69A7099143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3803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61572-F2E1-644E-FB28-6AA451B8CFF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7BB1A6-3D41-A98A-2706-262D238F362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8CE58A4-509F-BE85-7F35-5A204285A13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B7E5222-EAFB-114C-FD32-08A4540DB46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5165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669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41.jpeg"/><Relationship Id="rId5" Type="http://schemas.openxmlformats.org/officeDocument/2006/relationships/image" Target="../media/image18.png"/><Relationship Id="rId4" Type="http://schemas.openxmlformats.org/officeDocument/2006/relationships/image" Target="../media/image40.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Master" Target="../slideMasters/slideMaster6.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1.emf"/><Relationship Id="rId1" Type="http://schemas.openxmlformats.org/officeDocument/2006/relationships/slideMaster" Target="../slideMasters/slideMaster6.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1.emf"/><Relationship Id="rId1" Type="http://schemas.openxmlformats.org/officeDocument/2006/relationships/slideMaster" Target="../slideMasters/slideMaster6.xml"/><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Master" Target="../slideMasters/slideMaster6.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014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623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 Ashworth_Bakar Building">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409DD8-8911-914B-8117-34C2EC8F5B7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Rectangle 1"/>
          <p:cNvSpPr/>
          <p:nvPr userDrawn="1"/>
        </p:nvSpPr>
        <p:spPr bwMode="auto">
          <a:xfrm>
            <a:off x="1" y="1"/>
            <a:ext cx="11869460" cy="622433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EC72E54-E699-0047-8235-B387B4AF1B3C}" type="datetime1">
              <a:rPr lang="en-US" smtClean="0"/>
              <a:t>7/16/26</a:t>
            </a:fld>
            <a:endParaRPr lang="en-US" dirty="0"/>
          </a:p>
        </p:txBody>
      </p:sp>
      <p:sp>
        <p:nvSpPr>
          <p:cNvPr id="12" name="Text Placeholder 2"/>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8801200-BF9E-DF40-B13E-E2E2B940D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grpSp>
        <p:nvGrpSpPr>
          <p:cNvPr id="21" name="Group 20">
            <a:extLst>
              <a:ext uri="{FF2B5EF4-FFF2-40B4-BE49-F238E27FC236}">
                <a16:creationId xmlns:a16="http://schemas.microsoft.com/office/drawing/2014/main" id="{B1C1ACE4-A296-CD4B-85C9-7B3B50968CDC}"/>
              </a:ext>
            </a:extLst>
          </p:cNvPr>
          <p:cNvGrpSpPr/>
          <p:nvPr userDrawn="1"/>
        </p:nvGrpSpPr>
        <p:grpSpPr>
          <a:xfrm>
            <a:off x="7919347" y="383734"/>
            <a:ext cx="4272655" cy="5412815"/>
            <a:chOff x="5201923" y="477076"/>
            <a:chExt cx="3942077" cy="4994023"/>
          </a:xfrm>
        </p:grpSpPr>
        <p:pic>
          <p:nvPicPr>
            <p:cNvPr id="22" name="Picture 21">
              <a:extLst>
                <a:ext uri="{FF2B5EF4-FFF2-40B4-BE49-F238E27FC236}">
                  <a16:creationId xmlns:a16="http://schemas.microsoft.com/office/drawing/2014/main" id="{0770882A-DB51-CB4F-AE0B-2854DCD5FD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1923" y="1826198"/>
              <a:ext cx="3942077" cy="3644901"/>
            </a:xfrm>
            <a:prstGeom prst="rect">
              <a:avLst/>
            </a:prstGeom>
          </p:spPr>
        </p:pic>
        <p:pic>
          <p:nvPicPr>
            <p:cNvPr id="23" name="Picture 22">
              <a:extLst>
                <a:ext uri="{FF2B5EF4-FFF2-40B4-BE49-F238E27FC236}">
                  <a16:creationId xmlns:a16="http://schemas.microsoft.com/office/drawing/2014/main" id="{84374CB9-4E23-C54A-9281-8D10C1C5CD9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1923" y="477076"/>
              <a:ext cx="3942077" cy="2088324"/>
            </a:xfrm>
            <a:prstGeom prst="rect">
              <a:avLst/>
            </a:prstGeom>
          </p:spPr>
        </p:pic>
      </p:grpSp>
    </p:spTree>
    <p:extLst>
      <p:ext uri="{BB962C8B-B14F-4D97-AF65-F5344CB8AC3E}">
        <p14:creationId xmlns:p14="http://schemas.microsoft.com/office/powerpoint/2010/main" val="3161465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 Scienc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4AAF271-9BFC-F145-94E2-4FEADA90FA7C}" type="datetime1">
              <a:rPr lang="en-US" smtClean="0"/>
              <a:t>7/16/26</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D9B3F4A-C21B-FE4B-B660-A68AEE719C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1674929790"/>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 Ar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993D2804-5FE0-784B-8568-5425868883FD}" type="datetime1">
              <a:rPr lang="en-US" smtClean="0"/>
              <a:t>7/16/26</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3DF924D1-DFEB-3D48-BF35-CF178AD1EC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414593472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 Bakar Precis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DFF639E-01A8-AC45-96E0-69FCD73D0D19}" type="datetime1">
              <a:rPr lang="en-US" smtClean="0"/>
              <a:t>7/16/26</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45088D21-DB0D-6A46-85DB-36C881F18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96062891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 Patient_Physicia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83174DF2-8076-B64F-B9AC-986ED8C75250}" type="datetime1">
              <a:rPr lang="en-US" smtClean="0"/>
              <a:t>7/16/26</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B7502FD3-5A7F-E74E-836B-B8F60C904A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7914361" y="385244"/>
            <a:ext cx="4281463" cy="5411305"/>
          </a:xfrm>
          <a:prstGeom prst="rect">
            <a:avLst/>
          </a:prstGeom>
        </p:spPr>
      </p:pic>
    </p:spTree>
    <p:extLst>
      <p:ext uri="{BB962C8B-B14F-4D97-AF65-F5344CB8AC3E}">
        <p14:creationId xmlns:p14="http://schemas.microsoft.com/office/powerpoint/2010/main" val="403824276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 Garde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52F98D8-5F40-234B-83AE-5D53286CB6F3}" type="datetime1">
              <a:rPr lang="en-US" smtClean="0"/>
              <a:t>7/16/26</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582F4E1-968D-6B4D-B62D-D11F137EDB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0538" y="366869"/>
            <a:ext cx="4271463" cy="5411305"/>
          </a:xfrm>
          <a:prstGeom prst="rect">
            <a:avLst/>
          </a:prstGeom>
        </p:spPr>
      </p:pic>
    </p:spTree>
    <p:extLst>
      <p:ext uri="{BB962C8B-B14F-4D97-AF65-F5344CB8AC3E}">
        <p14:creationId xmlns:p14="http://schemas.microsoft.com/office/powerpoint/2010/main" val="673497842"/>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5B23ED24-0E2F-3146-A18F-7582A269AED9}" type="datetime1">
              <a:rPr lang="en-US" smtClean="0"/>
              <a:t>7/16/26</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a:extLst>
              <a:ext uri="{FF2B5EF4-FFF2-40B4-BE49-F238E27FC236}">
                <a16:creationId xmlns:a16="http://schemas.microsoft.com/office/drawing/2014/main" id="{790213D2-37C0-2143-82BA-661FBF00EB2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10864884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29957EB9-A6A6-F54A-A191-D6D9A794349C}" type="datetime1">
              <a:rPr lang="en-US" smtClean="0"/>
              <a:t>7/16/26</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38C621FE-0DC6-DE42-8528-E683E0B3F52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2787103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C9EC323D-B235-1540-9D0D-FD44E5D6ECA0}" type="datetime1">
              <a:rPr lang="en-US" smtClean="0"/>
              <a:t>7/16/26</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7EF68C5B-F3D1-B34D-A29D-90B9BD76E5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11904419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fld id="{1FA08C36-7ED8-7D42-B497-52E4D0BB15AE}" type="datetime1">
              <a:rPr lang="en-US" smtClean="0"/>
              <a:t>7/16/26</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pic>
        <p:nvPicPr>
          <p:cNvPr id="9" name="Picture 8">
            <a:extLst>
              <a:ext uri="{FF2B5EF4-FFF2-40B4-BE49-F238E27FC236}">
                <a16:creationId xmlns:a16="http://schemas.microsoft.com/office/drawing/2014/main" id="{9821D2AD-E212-C540-AC20-BEC8080EBF37}"/>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9575" y="367693"/>
            <a:ext cx="2436485" cy="751513"/>
          </a:xfrm>
          <a:prstGeom prst="rect">
            <a:avLst/>
          </a:prstGeom>
        </p:spPr>
      </p:pic>
    </p:spTree>
    <p:extLst>
      <p:ext uri="{BB962C8B-B14F-4D97-AF65-F5344CB8AC3E}">
        <p14:creationId xmlns:p14="http://schemas.microsoft.com/office/powerpoint/2010/main" val="18399805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C2D32C48-3C65-9440-981A-7108D30D05B1}"/>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8">
            <a:extLst>
              <a:ext uri="{FF2B5EF4-FFF2-40B4-BE49-F238E27FC236}">
                <a16:creationId xmlns:a16="http://schemas.microsoft.com/office/drawing/2014/main" id="{210A4201-6740-3E43-9199-23E6F7F4E5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1065614505"/>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4" name="Rectangle 3">
            <a:extLst>
              <a:ext uri="{FF2B5EF4-FFF2-40B4-BE49-F238E27FC236}">
                <a16:creationId xmlns:a16="http://schemas.microsoft.com/office/drawing/2014/main" id="{D815FDC5-95DF-D744-8112-0240BEFE8787}"/>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5" name="Picture 4">
            <a:extLst>
              <a:ext uri="{FF2B5EF4-FFF2-40B4-BE49-F238E27FC236}">
                <a16:creationId xmlns:a16="http://schemas.microsoft.com/office/drawing/2014/main" id="{DF12D88F-895B-314C-8420-127E7D02F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314139016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
        <p:nvSpPr>
          <p:cNvPr id="6" name="Rectangle 5">
            <a:extLst>
              <a:ext uri="{FF2B5EF4-FFF2-40B4-BE49-F238E27FC236}">
                <a16:creationId xmlns:a16="http://schemas.microsoft.com/office/drawing/2014/main" id="{D910BAE0-5385-BA4D-934A-D69A0CFC3F12}"/>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7" name="Picture 6">
            <a:extLst>
              <a:ext uri="{FF2B5EF4-FFF2-40B4-BE49-F238E27FC236}">
                <a16:creationId xmlns:a16="http://schemas.microsoft.com/office/drawing/2014/main" id="{B9C4455B-4060-A04D-82B0-1054D86B5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1202163918"/>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4"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A89F9EBE-1152-D04D-914A-F6E83F301526}"/>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5" name="Picture 14">
            <a:extLst>
              <a:ext uri="{FF2B5EF4-FFF2-40B4-BE49-F238E27FC236}">
                <a16:creationId xmlns:a16="http://schemas.microsoft.com/office/drawing/2014/main" id="{F873B671-91DE-9940-A203-35E2CDD49D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2793218195"/>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2123685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11370218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4"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78382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63798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7327608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16324309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4"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008042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4"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625840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4"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9845392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11118"/>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84E4-7748-9941-B584-83832481A5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0" y="2864923"/>
            <a:ext cx="3657600" cy="1128155"/>
          </a:xfrm>
          <a:prstGeom prst="rect">
            <a:avLst/>
          </a:prstGeom>
        </p:spPr>
      </p:pic>
    </p:spTree>
    <p:extLst>
      <p:ext uri="{BB962C8B-B14F-4D97-AF65-F5344CB8AC3E}">
        <p14:creationId xmlns:p14="http://schemas.microsoft.com/office/powerpoint/2010/main" val="73546188"/>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F6CCA-EEBA-0049-A9F3-4A902F0A0F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3" y="2864923"/>
            <a:ext cx="3657596" cy="1128155"/>
          </a:xfrm>
          <a:prstGeom prst="rect">
            <a:avLst/>
          </a:prstGeom>
        </p:spPr>
      </p:pic>
    </p:spTree>
    <p:extLst>
      <p:ext uri="{BB962C8B-B14F-4D97-AF65-F5344CB8AC3E}">
        <p14:creationId xmlns:p14="http://schemas.microsoft.com/office/powerpoint/2010/main" val="399399515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losing -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Graphic 7">
            <a:extLst>
              <a:ext uri="{FF2B5EF4-FFF2-40B4-BE49-F238E27FC236}">
                <a16:creationId xmlns:a16="http://schemas.microsoft.com/office/drawing/2014/main" id="{904DEAF1-E1B2-2042-9095-618E04BAE90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pic>
        <p:nvPicPr>
          <p:cNvPr id="7" name="Picture 6">
            <a:extLst>
              <a:ext uri="{FF2B5EF4-FFF2-40B4-BE49-F238E27FC236}">
                <a16:creationId xmlns:a16="http://schemas.microsoft.com/office/drawing/2014/main" id="{6894C61C-8F7C-A341-9270-C559EF66A2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
          <a:stretch/>
        </p:blipFill>
        <p:spPr>
          <a:xfrm>
            <a:off x="8989852" y="0"/>
            <a:ext cx="3191829" cy="3023725"/>
          </a:xfrm>
          <a:prstGeom prst="rect">
            <a:avLst/>
          </a:prstGeom>
        </p:spPr>
      </p:pic>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2" name="Picture 11">
            <a:extLst>
              <a:ext uri="{FF2B5EF4-FFF2-40B4-BE49-F238E27FC236}">
                <a16:creationId xmlns:a16="http://schemas.microsoft.com/office/drawing/2014/main" id="{B76819A9-52C9-3849-9335-02BB7B6CF62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2" b="23273"/>
          <a:stretch/>
        </p:blipFill>
        <p:spPr>
          <a:xfrm>
            <a:off x="-10317" y="2162038"/>
            <a:ext cx="8246740" cy="4695961"/>
          </a:xfrm>
          <a:prstGeom prst="rect">
            <a:avLst/>
          </a:prstGeom>
        </p:spPr>
      </p:pic>
    </p:spTree>
    <p:extLst>
      <p:ext uri="{BB962C8B-B14F-4D97-AF65-F5344CB8AC3E}">
        <p14:creationId xmlns:p14="http://schemas.microsoft.com/office/powerpoint/2010/main" val="2889116510"/>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losing - 2">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0E5A5B0-A993-1F49-AABE-8D7BCC2A88E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6027" r="-1099" b="42031"/>
          <a:stretch/>
        </p:blipFill>
        <p:spPr>
          <a:xfrm>
            <a:off x="-1" y="0"/>
            <a:ext cx="8246725" cy="3023723"/>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25" y="299805"/>
            <a:ext cx="3945276"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3" name="Picture 12">
            <a:extLst>
              <a:ext uri="{FF2B5EF4-FFF2-40B4-BE49-F238E27FC236}">
                <a16:creationId xmlns:a16="http://schemas.microsoft.com/office/drawing/2014/main" id="{61539653-980B-6647-B0DD-E8B767F240A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3594"/>
          <a:stretch/>
        </p:blipFill>
        <p:spPr>
          <a:xfrm>
            <a:off x="1" y="2181725"/>
            <a:ext cx="8246743" cy="4676275"/>
          </a:xfrm>
          <a:prstGeom prst="rect">
            <a:avLst/>
          </a:prstGeom>
        </p:spPr>
      </p:pic>
      <p:pic>
        <p:nvPicPr>
          <p:cNvPr id="14" name="Picture 13">
            <a:extLst>
              <a:ext uri="{FF2B5EF4-FFF2-40B4-BE49-F238E27FC236}">
                <a16:creationId xmlns:a16="http://schemas.microsoft.com/office/drawing/2014/main" id="{246A890C-116F-A443-8B4F-4669CABE64E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1"/>
          <a:stretch/>
        </p:blipFill>
        <p:spPr>
          <a:xfrm flipH="1">
            <a:off x="9000160" y="0"/>
            <a:ext cx="3191840" cy="3023725"/>
          </a:xfrm>
          <a:prstGeom prst="rect">
            <a:avLst/>
          </a:prstGeom>
        </p:spPr>
      </p:pic>
    </p:spTree>
    <p:extLst>
      <p:ext uri="{BB962C8B-B14F-4D97-AF65-F5344CB8AC3E}">
        <p14:creationId xmlns:p14="http://schemas.microsoft.com/office/powerpoint/2010/main" val="39695823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Closing -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118A640-5E61-7C41-AE3D-7DF852296170}"/>
              </a:ext>
            </a:extLst>
          </p:cNvPr>
          <p:cNvPicPr>
            <a:picLocks noChangeAspect="1"/>
          </p:cNvPicPr>
          <p:nvPr userDrawn="1"/>
        </p:nvPicPr>
        <p:blipFill rotWithShape="1">
          <a:blip r:embed="rId2"/>
          <a:srcRect b="33339"/>
          <a:stretch/>
        </p:blipFill>
        <p:spPr>
          <a:xfrm>
            <a:off x="0" y="2"/>
            <a:ext cx="8246736" cy="302372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0" name="Picture 9">
            <a:extLst>
              <a:ext uri="{FF2B5EF4-FFF2-40B4-BE49-F238E27FC236}">
                <a16:creationId xmlns:a16="http://schemas.microsoft.com/office/drawing/2014/main" id="{67CAD272-BADD-0649-98E9-FF8915C302E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5000"/>
          <a:stretch/>
        </p:blipFill>
        <p:spPr>
          <a:xfrm>
            <a:off x="1" y="2267795"/>
            <a:ext cx="8246740" cy="4590205"/>
          </a:xfrm>
          <a:prstGeom prst="rect">
            <a:avLst/>
          </a:prstGeom>
        </p:spPr>
      </p:pic>
      <p:pic>
        <p:nvPicPr>
          <p:cNvPr id="13" name="Picture 12">
            <a:extLst>
              <a:ext uri="{FF2B5EF4-FFF2-40B4-BE49-F238E27FC236}">
                <a16:creationId xmlns:a16="http://schemas.microsoft.com/office/drawing/2014/main" id="{A52E059B-8E6C-9B44-8FE3-C447E926B0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7" y="0"/>
            <a:ext cx="3191828" cy="3023725"/>
          </a:xfrm>
          <a:prstGeom prst="rect">
            <a:avLst/>
          </a:prstGeom>
        </p:spPr>
      </p:pic>
    </p:spTree>
    <p:extLst>
      <p:ext uri="{BB962C8B-B14F-4D97-AF65-F5344CB8AC3E}">
        <p14:creationId xmlns:p14="http://schemas.microsoft.com/office/powerpoint/2010/main" val="160057510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1_Closing - 3">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7713C2-C63F-7640-B4BC-4EB8545128D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7" name="Picture 6">
            <a:extLst>
              <a:ext uri="{FF2B5EF4-FFF2-40B4-BE49-F238E27FC236}">
                <a16:creationId xmlns:a16="http://schemas.microsoft.com/office/drawing/2014/main" id="{4F8DB98D-0547-644C-B120-8E9E17CB77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3" y="1"/>
            <a:ext cx="3191828" cy="3023724"/>
          </a:xfrm>
          <a:prstGeom prst="rect">
            <a:avLst/>
          </a:prstGeom>
        </p:spPr>
      </p:pic>
      <p:pic>
        <p:nvPicPr>
          <p:cNvPr id="8" name="Picture 7">
            <a:extLst>
              <a:ext uri="{FF2B5EF4-FFF2-40B4-BE49-F238E27FC236}">
                <a16:creationId xmlns:a16="http://schemas.microsoft.com/office/drawing/2014/main" id="{0DD2F4C7-5F70-3643-95AE-821002BD335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3169" b="16700"/>
          <a:stretch/>
        </p:blipFill>
        <p:spPr>
          <a:xfrm>
            <a:off x="0" y="2203116"/>
            <a:ext cx="8246741" cy="4654885"/>
          </a:xfrm>
          <a:prstGeom prst="rect">
            <a:avLst/>
          </a:prstGeom>
        </p:spPr>
      </p:pic>
    </p:spTree>
    <p:extLst>
      <p:ext uri="{BB962C8B-B14F-4D97-AF65-F5344CB8AC3E}">
        <p14:creationId xmlns:p14="http://schemas.microsoft.com/office/powerpoint/2010/main" val="961592727"/>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Closing - 6">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a:extLst>
              <a:ext uri="{FF2B5EF4-FFF2-40B4-BE49-F238E27FC236}">
                <a16:creationId xmlns:a16="http://schemas.microsoft.com/office/drawing/2014/main" id="{AF366A06-3C00-AC42-B143-C242982873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CB00EE8A-BDCE-464A-B08F-B00C2A8BB3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3124719" cy="3023725"/>
          </a:xfrm>
          <a:prstGeom prst="rect">
            <a:avLst/>
          </a:prstGeom>
        </p:spPr>
      </p:pic>
      <p:pic>
        <p:nvPicPr>
          <p:cNvPr id="12" name="Picture 11">
            <a:extLst>
              <a:ext uri="{FF2B5EF4-FFF2-40B4-BE49-F238E27FC236}">
                <a16:creationId xmlns:a16="http://schemas.microsoft.com/office/drawing/2014/main" id="{46545874-F1C2-EC4F-A0FC-8DF1D30F37B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1635"/>
          <a:stretch/>
        </p:blipFill>
        <p:spPr>
          <a:xfrm>
            <a:off x="3945256" y="2061880"/>
            <a:ext cx="8246744" cy="4796121"/>
          </a:xfrm>
          <a:prstGeom prst="rect">
            <a:avLst/>
          </a:prstGeom>
        </p:spPr>
      </p:pic>
    </p:spTree>
    <p:extLst>
      <p:ext uri="{BB962C8B-B14F-4D97-AF65-F5344CB8AC3E}">
        <p14:creationId xmlns:p14="http://schemas.microsoft.com/office/powerpoint/2010/main" val="2453083925"/>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Closing - 7">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0693AA9-AB00-C445-88E4-1DAC1FC807A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8752" r="-1099" b="39306"/>
          <a:stretch/>
        </p:blipFill>
        <p:spPr>
          <a:xfrm>
            <a:off x="3945256" y="0"/>
            <a:ext cx="8246725"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B8EE71A2-6AD6-2746-AD08-2CFB6EF7952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0343" b="216"/>
          <a:stretch/>
        </p:blipFill>
        <p:spPr>
          <a:xfrm>
            <a:off x="3945258" y="1996053"/>
            <a:ext cx="8246743" cy="4861947"/>
          </a:xfrm>
          <a:prstGeom prst="rect">
            <a:avLst/>
          </a:prstGeom>
        </p:spPr>
      </p:pic>
      <p:pic>
        <p:nvPicPr>
          <p:cNvPr id="11" name="Picture 10">
            <a:extLst>
              <a:ext uri="{FF2B5EF4-FFF2-40B4-BE49-F238E27FC236}">
                <a16:creationId xmlns:a16="http://schemas.microsoft.com/office/drawing/2014/main" id="{3EA92002-C70F-9E4F-B90D-49CA591E64F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3211811" cy="3023725"/>
          </a:xfrm>
          <a:prstGeom prst="rect">
            <a:avLst/>
          </a:prstGeom>
        </p:spPr>
      </p:pic>
    </p:spTree>
    <p:extLst>
      <p:ext uri="{BB962C8B-B14F-4D97-AF65-F5344CB8AC3E}">
        <p14:creationId xmlns:p14="http://schemas.microsoft.com/office/powerpoint/2010/main" val="1840770050"/>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Closing - 8">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C6E0EE-3E9A-194D-B5CA-4C270F42EF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E2DEA1F5-F5E2-E543-9D25-8FD334D1B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 b="17387"/>
          <a:stretch/>
        </p:blipFill>
        <p:spPr>
          <a:xfrm>
            <a:off x="3945258" y="1801812"/>
            <a:ext cx="8246743" cy="5056189"/>
          </a:xfrm>
          <a:prstGeom prst="rect">
            <a:avLst/>
          </a:prstGeom>
        </p:spPr>
      </p:pic>
      <p:pic>
        <p:nvPicPr>
          <p:cNvPr id="12" name="Picture 11">
            <a:extLst>
              <a:ext uri="{FF2B5EF4-FFF2-40B4-BE49-F238E27FC236}">
                <a16:creationId xmlns:a16="http://schemas.microsoft.com/office/drawing/2014/main" id="{696570E7-B523-A34A-9CBB-292A4BF1B7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
            <a:ext cx="3211811" cy="3023725"/>
          </a:xfrm>
          <a:prstGeom prst="rect">
            <a:avLst/>
          </a:prstGeom>
        </p:spPr>
      </p:pic>
    </p:spTree>
    <p:extLst>
      <p:ext uri="{BB962C8B-B14F-4D97-AF65-F5344CB8AC3E}">
        <p14:creationId xmlns:p14="http://schemas.microsoft.com/office/powerpoint/2010/main" val="95297917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_Closing - 8">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DA2952-C383-6E4D-8C1D-0146B6775978}"/>
              </a:ext>
            </a:extLst>
          </p:cNvPr>
          <p:cNvPicPr>
            <a:picLocks noChangeAspect="1"/>
          </p:cNvPicPr>
          <p:nvPr userDrawn="1"/>
        </p:nvPicPr>
        <p:blipFill rotWithShape="1">
          <a:blip r:embed="rId2"/>
          <a:srcRect b="33339"/>
          <a:stretch/>
        </p:blipFill>
        <p:spPr>
          <a:xfrm>
            <a:off x="3945256" y="2"/>
            <a:ext cx="8246736"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F19FB973-635B-C54F-916C-6F844BED4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150" r="2249" b="22162"/>
          <a:stretch/>
        </p:blipFill>
        <p:spPr>
          <a:xfrm>
            <a:off x="3945257" y="2181727"/>
            <a:ext cx="8246744" cy="4676275"/>
          </a:xfrm>
          <a:prstGeom prst="rect">
            <a:avLst/>
          </a:prstGeom>
        </p:spPr>
      </p:pic>
      <p:pic>
        <p:nvPicPr>
          <p:cNvPr id="8" name="Picture 7">
            <a:extLst>
              <a:ext uri="{FF2B5EF4-FFF2-40B4-BE49-F238E27FC236}">
                <a16:creationId xmlns:a16="http://schemas.microsoft.com/office/drawing/2014/main" id="{6DA6FA02-4D77-104A-ACD5-065BEA12EB4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
            <a:ext cx="3211811" cy="2853176"/>
          </a:xfrm>
          <a:prstGeom prst="rect">
            <a:avLst/>
          </a:prstGeom>
        </p:spPr>
      </p:pic>
    </p:spTree>
    <p:extLst>
      <p:ext uri="{BB962C8B-B14F-4D97-AF65-F5344CB8AC3E}">
        <p14:creationId xmlns:p14="http://schemas.microsoft.com/office/powerpoint/2010/main" val="264600215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4CFC-742F-47A6-B59E-BD3C32A264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1A6997-D832-47B3-9C80-E52223116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328D4B-2BAB-4D6F-9FFD-42AB607954EC}"/>
              </a:ext>
            </a:extLst>
          </p:cNvPr>
          <p:cNvSpPr>
            <a:spLocks noGrp="1"/>
          </p:cNvSpPr>
          <p:nvPr>
            <p:ph type="dt" sz="half" idx="10"/>
          </p:nvPr>
        </p:nvSpPr>
        <p:spPr/>
        <p:txBody>
          <a:bodyPr/>
          <a:lstStyle/>
          <a:p>
            <a:fld id="{EE8D8148-16D5-474C-94B5-7394B05759F9}" type="datetimeFigureOut">
              <a:rPr lang="en-AU" smtClean="0"/>
              <a:t>16/7/2026</a:t>
            </a:fld>
            <a:endParaRPr lang="en-AU"/>
          </a:p>
        </p:txBody>
      </p:sp>
      <p:sp>
        <p:nvSpPr>
          <p:cNvPr id="5" name="Footer Placeholder 4">
            <a:extLst>
              <a:ext uri="{FF2B5EF4-FFF2-40B4-BE49-F238E27FC236}">
                <a16:creationId xmlns:a16="http://schemas.microsoft.com/office/drawing/2014/main" id="{80E2F561-31A6-4D1D-B256-B98C8CBED2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108DCB-EE78-4E75-9F29-FCC628AE3087}"/>
              </a:ext>
            </a:extLst>
          </p:cNvPr>
          <p:cNvSpPr>
            <a:spLocks noGrp="1"/>
          </p:cNvSpPr>
          <p:nvPr>
            <p:ph type="sldNum" sz="quarter" idx="12"/>
          </p:nvPr>
        </p:nvSpPr>
        <p:spPr/>
        <p:txBody>
          <a:bodyPr/>
          <a:lstStyle/>
          <a:p>
            <a:fld id="{7084C493-9777-41C4-A6C2-B933E98A5FC8}" type="slidenum">
              <a:rPr lang="en-AU" smtClean="0"/>
              <a:t>‹#›</a:t>
            </a:fld>
            <a:endParaRPr lang="en-AU"/>
          </a:p>
        </p:txBody>
      </p:sp>
    </p:spTree>
    <p:extLst>
      <p:ext uri="{BB962C8B-B14F-4D97-AF65-F5344CB8AC3E}">
        <p14:creationId xmlns:p14="http://schemas.microsoft.com/office/powerpoint/2010/main" val="2547101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3262-2137-499A-58A4-D74AA9CD8C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893192-271F-299F-FB8F-B10AED793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42FCDA-617B-CA92-3150-36BB9DD3F9C2}"/>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80971815-D341-C2F6-39D7-4D3758B8D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99B53-E0E3-D896-C38A-B5E0EA1F0B48}"/>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20150022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05B5-74CA-8DBE-B3A0-2A689B84A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15EA3-ADE8-67B6-1F5F-EC5CC4D524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D8A10-7E06-EAD3-3CEB-47372DAD869E}"/>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D8DF1257-A760-65D4-00CC-9AC16DFBE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D96FC-8365-9FD8-EE50-0B52F734AA7C}"/>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2763296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F7E5E-7880-C09A-A85A-107E79931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33A3B2-700A-A147-30B6-1C317AC75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AD58B-415B-CEBC-A6FC-BA685FB078A3}"/>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60E91904-9CE8-B7FF-26BD-F395A60A3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ECB38-BCE7-6F99-EF92-FEF2CC106F9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124757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7772-0477-F203-9ED1-926EAFD57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50942-1888-F7EC-7E5D-0B48C4F11A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118AFB-8016-14BC-62F9-E11328961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C782C-77FB-7CA6-C20A-B052F2822EC1}"/>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6" name="Footer Placeholder 5">
            <a:extLst>
              <a:ext uri="{FF2B5EF4-FFF2-40B4-BE49-F238E27FC236}">
                <a16:creationId xmlns:a16="http://schemas.microsoft.com/office/drawing/2014/main" id="{B5B84168-7E43-0FB5-A4E0-ADB31D732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CA8A-595D-A594-8A0D-0366E7848C4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5091687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3D65-95D9-88D4-CD15-7D7A2DB30A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7999F-F4B2-C8BF-7EBA-BDC78E127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017C4-35A3-9485-9F15-A7FB803A11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E4773F-CBF3-FCBC-FF6A-4A9F0E3D9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3E160-1EDA-A9C3-D785-79E3C3447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52E42-40D9-35E0-5AF7-FC6889E1FD5C}"/>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8" name="Footer Placeholder 7">
            <a:extLst>
              <a:ext uri="{FF2B5EF4-FFF2-40B4-BE49-F238E27FC236}">
                <a16:creationId xmlns:a16="http://schemas.microsoft.com/office/drawing/2014/main" id="{619304AA-F55F-3911-404E-F0910051AE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0308D-509A-4D3E-7431-737885EB9CE5}"/>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0392142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27F6-6CAF-9FEF-52B3-14C8F5B9D2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4C116-24A9-0161-65FB-C68EFF19D05F}"/>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4" name="Footer Placeholder 3">
            <a:extLst>
              <a:ext uri="{FF2B5EF4-FFF2-40B4-BE49-F238E27FC236}">
                <a16:creationId xmlns:a16="http://schemas.microsoft.com/office/drawing/2014/main" id="{565AAADE-2873-1978-1785-8A56656E0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065DF-52A5-8702-39B7-A7F97DE15E8A}"/>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7114888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3E5CC-374B-6ACF-7826-CB165E485659}"/>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3" name="Footer Placeholder 2">
            <a:extLst>
              <a:ext uri="{FF2B5EF4-FFF2-40B4-BE49-F238E27FC236}">
                <a16:creationId xmlns:a16="http://schemas.microsoft.com/office/drawing/2014/main" id="{BDB9E79B-59B4-161F-0777-3692A7B0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386BA-2E2D-1EF1-CFBA-73160529C38B}"/>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955007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B1E1-0161-B8C2-B3C4-0AAF23C5E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14A262-0F95-421D-BA44-5A5D11B7A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6E470-9BA2-B0B4-F0AD-96F4BC99B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670E-365A-9FBF-5740-434D4857671B}"/>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6" name="Footer Placeholder 5">
            <a:extLst>
              <a:ext uri="{FF2B5EF4-FFF2-40B4-BE49-F238E27FC236}">
                <a16:creationId xmlns:a16="http://schemas.microsoft.com/office/drawing/2014/main" id="{AE1EB750-4438-6574-4950-03B348D6F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0575D-0E19-9B38-68E0-408D00E6455C}"/>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867534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BC3D-C5D5-8A7D-BF92-D9D639EE7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68039-C27A-45FD-C99D-8A960DF7F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BBAA9D-1AC4-0D80-343A-BBA1C225C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F2AE0-2369-578A-9C63-9592DD62E50F}"/>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6" name="Footer Placeholder 5">
            <a:extLst>
              <a:ext uri="{FF2B5EF4-FFF2-40B4-BE49-F238E27FC236}">
                <a16:creationId xmlns:a16="http://schemas.microsoft.com/office/drawing/2014/main" id="{61BD5A3E-5749-8227-2C51-489706A8A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F2A6D-45AD-074B-02FC-6815153F029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4141442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F89-EE0F-E69A-7EB2-9685AE5188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8490E-E403-DEA4-146C-91C8901D70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F3006-94F9-4ED2-135E-C95EF1150A5A}"/>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6B28C2EE-BD59-B814-B69E-28174540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B7D26-46B9-9E1E-0666-C5054D068BA6}"/>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402156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9A1B5-3897-C1F9-0829-013A7A3847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C303C-CD15-EC01-1B58-7413FB49C9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CE6CE-EF28-182A-877B-7F06F00A01DA}"/>
              </a:ext>
            </a:extLst>
          </p:cNvPr>
          <p:cNvSpPr>
            <a:spLocks noGrp="1"/>
          </p:cNvSpPr>
          <p:nvPr>
            <p:ph type="dt" sz="half" idx="10"/>
          </p:nvPr>
        </p:nvSpPr>
        <p:spPr/>
        <p:txBody>
          <a:body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BA4439E7-D93E-4A94-724D-0C8AF7BB3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9BF67-8059-2F3B-73D5-449040208C3B}"/>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4876735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D516-27BA-9992-7B12-F58B6DEC61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CC1D24-93CA-112F-C63C-001740327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8AECB-802A-8D14-8EAF-160D10347663}"/>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C862D608-DF65-F2E7-61F7-996628B3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02685-F553-4FE6-DDDE-2CAF9526A99D}"/>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37877285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1E7F-26C2-2440-2042-976E8499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1A944-D533-2D72-97E8-C82FC994E0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03DA6-1C69-C98C-265C-CB9971B647F6}"/>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D151BD3C-B549-DCA4-D252-1AA4EF04C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F330A-A334-90D8-207D-5802F0CF4ED9}"/>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60632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B231-63AE-7942-605D-71A7F7DC94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403E3F-DB97-4072-FB8A-1375EF957F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44F88-6921-BAF9-4326-09AC0BA343CA}"/>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EAF49612-81E8-5023-C2C6-FCD8E5B56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D09FA-4F95-48E8-B844-078C27457A46}"/>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17123826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04A2-2957-89AA-1F4E-2345A61DA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22F3F1-7318-7804-0070-999A67AC68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23D399-106E-9918-C0F5-FBAA44488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4B1C00-FB56-9EF1-3DD5-28A41BE2C9E0}"/>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6" name="Footer Placeholder 5">
            <a:extLst>
              <a:ext uri="{FF2B5EF4-FFF2-40B4-BE49-F238E27FC236}">
                <a16:creationId xmlns:a16="http://schemas.microsoft.com/office/drawing/2014/main" id="{78DEAD84-2BC0-D802-3D9E-AF9BA53CE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BE3D3-677A-4C8D-9DF4-7BD8F1992999}"/>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1043620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6DA1-6770-4D32-6984-BD8EB3D49E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AF125F-92B4-4C3C-864F-73FE62264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D7AE7-9C53-F1A8-FE2F-624CB814FB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4D5688-C852-022B-77C1-A87C040CB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0C3C0-9018-BBC7-EC59-094F2B04F9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AF90D3-7086-DA7D-7E22-C05F8987191D}"/>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8" name="Footer Placeholder 7">
            <a:extLst>
              <a:ext uri="{FF2B5EF4-FFF2-40B4-BE49-F238E27FC236}">
                <a16:creationId xmlns:a16="http://schemas.microsoft.com/office/drawing/2014/main" id="{B5D26A1C-B3BC-E2F5-A476-7409D54B9C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B0C718-4634-CAE2-4827-8E3E639B453E}"/>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2330438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F793-5973-088B-7297-897A10A6C3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5F884-A7BD-9D43-A780-8EC25BA59997}"/>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4" name="Footer Placeholder 3">
            <a:extLst>
              <a:ext uri="{FF2B5EF4-FFF2-40B4-BE49-F238E27FC236}">
                <a16:creationId xmlns:a16="http://schemas.microsoft.com/office/drawing/2014/main" id="{1FF1A15D-8BF6-A307-F3C4-90AEAC3C5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AF87A6-0DCD-9F5E-AAF3-A27292A60D6A}"/>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25201431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5CDFE-1510-AE78-BA54-127E7FF00276}"/>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3" name="Footer Placeholder 2">
            <a:extLst>
              <a:ext uri="{FF2B5EF4-FFF2-40B4-BE49-F238E27FC236}">
                <a16:creationId xmlns:a16="http://schemas.microsoft.com/office/drawing/2014/main" id="{16659BFC-4A89-1377-EE7C-C3B44516FA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367BB4-668A-129D-88AE-468C21ACDAAE}"/>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6439010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F81C-B14B-EE14-FCCA-C5F164F4F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2DC5D0-5B7F-BDD7-79F9-7BC406F7F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42FD2E-1B0A-02C7-EAF9-1B0E3C944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B6D86-5B0E-AB12-AD28-B414B0D66342}"/>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6" name="Footer Placeholder 5">
            <a:extLst>
              <a:ext uri="{FF2B5EF4-FFF2-40B4-BE49-F238E27FC236}">
                <a16:creationId xmlns:a16="http://schemas.microsoft.com/office/drawing/2014/main" id="{70909BA9-61AB-63F8-4D3F-891A2CB08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42ACA-935B-0B03-42D3-D0E17B42295F}"/>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2160505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9F4E-8DDE-5DF2-9134-34EC75FB8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7299C0-894A-1F63-34A2-25CA3B24C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642FB-4A1E-88D4-780C-197B7BE1F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4E6A3-82B9-90CE-3EFC-3B3D96508E59}"/>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6" name="Footer Placeholder 5">
            <a:extLst>
              <a:ext uri="{FF2B5EF4-FFF2-40B4-BE49-F238E27FC236}">
                <a16:creationId xmlns:a16="http://schemas.microsoft.com/office/drawing/2014/main" id="{0EF59568-FDCB-7DAD-9CC8-4776AE87B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7B419-EDE6-9100-EE73-3F746114FF86}"/>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22876505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D9A6-2988-4B16-734B-334CD7B71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46226-B609-E30E-8E3D-957F807ADC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DF3-FE75-70A3-4CC6-99A57C838B32}"/>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1F2FE7CC-01C5-0847-9E87-161FF2B81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E52B1-D42C-4DE8-5911-37F5706C78A5}"/>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58407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B648B-3E2B-1142-6D95-1425ED5963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CB6C71-97F0-2196-D542-F96BFBB970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91AE7-801C-F031-F1D9-FBA9A9D1C96E}"/>
              </a:ext>
            </a:extLst>
          </p:cNvPr>
          <p:cNvSpPr>
            <a:spLocks noGrp="1"/>
          </p:cNvSpPr>
          <p:nvPr>
            <p:ph type="dt" sz="half" idx="10"/>
          </p:nvPr>
        </p:nvSpPr>
        <p:spPr/>
        <p:txBody>
          <a:body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2FBFDF35-AA8E-D630-650B-D372601A7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BEE-AEF6-941B-9DF1-B8A385CC13CA}"/>
              </a:ext>
            </a:extLst>
          </p:cNvPr>
          <p:cNvSpPr>
            <a:spLocks noGrp="1"/>
          </p:cNvSpPr>
          <p:nvPr>
            <p:ph type="sldNum" sz="quarter" idx="12"/>
          </p:nvPr>
        </p:nvSpPr>
        <p:spPr/>
        <p:txBody>
          <a:bodyPr/>
          <a:lstStyle/>
          <a:p>
            <a:fld id="{C796E1BA-2B22-D340-BD13-5A7672297673}" type="slidenum">
              <a:rPr lang="en-US" smtClean="0"/>
              <a:t>‹#›</a:t>
            </a:fld>
            <a:endParaRPr lang="en-US"/>
          </a:p>
        </p:txBody>
      </p:sp>
    </p:spTree>
    <p:extLst>
      <p:ext uri="{BB962C8B-B14F-4D97-AF65-F5344CB8AC3E}">
        <p14:creationId xmlns:p14="http://schemas.microsoft.com/office/powerpoint/2010/main" val="29484141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C29CBD17-3088-4178-A048-290E27BB8CFB}" type="slidenum">
              <a:rPr lang="en-US" smtClean="0"/>
              <a:t>‹#›</a:t>
            </a:fld>
            <a:endParaRPr lang="en-US" dirty="0"/>
          </a:p>
        </p:txBody>
      </p:sp>
      <p:sp>
        <p:nvSpPr>
          <p:cNvPr id="3" name="Text Placeholder 4">
            <a:extLst>
              <a:ext uri="{FF2B5EF4-FFF2-40B4-BE49-F238E27FC236}">
                <a16:creationId xmlns:a16="http://schemas.microsoft.com/office/drawing/2014/main" id="{BB6ADC8B-694D-9C2B-E8CE-455D21F5ED8B}"/>
              </a:ext>
            </a:extLst>
          </p:cNvPr>
          <p:cNvSpPr>
            <a:spLocks noGrp="1"/>
          </p:cNvSpPr>
          <p:nvPr>
            <p:ph type="body" sz="quarter" idx="13" hasCustomPrompt="1"/>
          </p:nvPr>
        </p:nvSpPr>
        <p:spPr>
          <a:xfrm>
            <a:off x="34848" y="6483953"/>
            <a:ext cx="11488411"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3106951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7643940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5865360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9313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915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7/16/26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88758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9042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96859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712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736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3196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269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70104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8829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434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565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85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06430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39930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8062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8979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9095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345805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622627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703785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92923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979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66668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532842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4227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03082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7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2557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56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6443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31209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21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00463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57036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817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226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389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43374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0046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72152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02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3149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4.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2.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image" Target="../media/image17.jpeg"/><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theme" Target="../theme/theme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8" Type="http://schemas.openxmlformats.org/officeDocument/2006/relationships/slideLayout" Target="../slideLayouts/slideLayout109.xml"/><Relationship Id="rId3"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theme" Target="../theme/theme8.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439368218"/>
      </p:ext>
    </p:extLst>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 id="2147485519" r:id="rId17"/>
    <p:sldLayoutId id="2147485520" r:id="rId18"/>
    <p:sldLayoutId id="2147485521" r:id="rId19"/>
    <p:sldLayoutId id="2147485522" r:id="rId20"/>
    <p:sldLayoutId id="2147485523" r:id="rId21"/>
    <p:sldLayoutId id="2147485524" r:id="rId22"/>
    <p:sldLayoutId id="2147485525" r:id="rId23"/>
    <p:sldLayoutId id="2147485526" r:id="rId24"/>
    <p:sldLayoutId id="2147485527"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82448904"/>
      </p:ext>
    </p:extLst>
  </p:cSld>
  <p:clrMap bg1="lt1" tx1="dk1" bg2="lt2" tx2="dk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 id="2147485596" r:id="rId11"/>
    <p:sldLayoutId id="2147485597" r:id="rId12"/>
    <p:sldLayoutId id="2147485598" r:id="rId13"/>
    <p:sldLayoutId id="2147485599" r:id="rId14"/>
    <p:sldLayoutId id="2147485600" r:id="rId15"/>
    <p:sldLayoutId id="2147485601" r:id="rId16"/>
    <p:sldLayoutId id="2147485602" r:id="rId17"/>
    <p:sldLayoutId id="2147485603" r:id="rId18"/>
    <p:sldLayoutId id="2147485604" r:id="rId19"/>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pic>
        <p:nvPicPr>
          <p:cNvPr id="15" name="Picture 14">
            <a:extLst>
              <a:ext uri="{FF2B5EF4-FFF2-40B4-BE49-F238E27FC236}">
                <a16:creationId xmlns:a16="http://schemas.microsoft.com/office/drawing/2014/main" id="{0848F716-0E7B-CF49-A32F-EA47C1C2394B}"/>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363203" y="6305036"/>
            <a:ext cx="1465988" cy="452171"/>
          </a:xfrm>
          <a:prstGeom prst="rect">
            <a:avLst/>
          </a:prstGeom>
        </p:spPr>
      </p:pic>
    </p:spTree>
    <p:extLst>
      <p:ext uri="{BB962C8B-B14F-4D97-AF65-F5344CB8AC3E}">
        <p14:creationId xmlns:p14="http://schemas.microsoft.com/office/powerpoint/2010/main" val="2616119257"/>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 id="2147485617" r:id="rId12"/>
    <p:sldLayoutId id="2147485618" r:id="rId13"/>
    <p:sldLayoutId id="2147485619" r:id="rId14"/>
    <p:sldLayoutId id="2147485620" r:id="rId15"/>
    <p:sldLayoutId id="2147485621" r:id="rId16"/>
    <p:sldLayoutId id="2147485622" r:id="rId17"/>
    <p:sldLayoutId id="2147485623" r:id="rId18"/>
    <p:sldLayoutId id="2147485624" r:id="rId19"/>
    <p:sldLayoutId id="2147485625" r:id="rId20"/>
    <p:sldLayoutId id="2147485626" r:id="rId21"/>
    <p:sldLayoutId id="2147485627" r:id="rId22"/>
    <p:sldLayoutId id="2147485628" r:id="rId23"/>
    <p:sldLayoutId id="2147485629" r:id="rId24"/>
    <p:sldLayoutId id="2147485630" r:id="rId25"/>
    <p:sldLayoutId id="2147485631" r:id="rId26"/>
    <p:sldLayoutId id="2147485632" r:id="rId27"/>
    <p:sldLayoutId id="2147485633" r:id="rId28"/>
    <p:sldLayoutId id="2147485634" r:id="rId29"/>
    <p:sldLayoutId id="2147485635" r:id="rId30"/>
    <p:sldLayoutId id="2147485636" r:id="rId31"/>
    <p:sldLayoutId id="2147485637" r:id="rId32"/>
    <p:sldLayoutId id="2147485638" r:id="rId33"/>
    <p:sldLayoutId id="2147485639" r:id="rId34"/>
    <p:sldLayoutId id="2147485640" r:id="rId35"/>
  </p:sldLayoutIdLst>
  <p:hf hdr="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B133F-E63C-8C89-2AFB-15ED0E8FA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84D4EE-C02C-59F8-9185-E443EE35E6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4EC1B-8D98-0B7B-8092-3DD571DB7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79C08-5ECD-B841-A0C7-2E254AA5E84C}" type="datetimeFigureOut">
              <a:rPr lang="en-US" smtClean="0"/>
              <a:t>7/16/26</a:t>
            </a:fld>
            <a:endParaRPr lang="en-US"/>
          </a:p>
        </p:txBody>
      </p:sp>
      <p:sp>
        <p:nvSpPr>
          <p:cNvPr id="5" name="Footer Placeholder 4">
            <a:extLst>
              <a:ext uri="{FF2B5EF4-FFF2-40B4-BE49-F238E27FC236}">
                <a16:creationId xmlns:a16="http://schemas.microsoft.com/office/drawing/2014/main" id="{84495CE5-78A6-9EBF-5B7D-A0535A6D6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27BD89-D488-30A3-3F0E-DE52BA0CE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F1379-CE04-8340-9F43-16351B75A8F9}" type="slidenum">
              <a:rPr lang="en-US" smtClean="0"/>
              <a:t>‹#›</a:t>
            </a:fld>
            <a:endParaRPr lang="en-US"/>
          </a:p>
        </p:txBody>
      </p:sp>
    </p:spTree>
    <p:extLst>
      <p:ext uri="{BB962C8B-B14F-4D97-AF65-F5344CB8AC3E}">
        <p14:creationId xmlns:p14="http://schemas.microsoft.com/office/powerpoint/2010/main" val="906664111"/>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3CF62-127C-2F9A-CC09-E68B9AC91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DE619E-77DE-A89D-34C5-11532584F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3CE25-7CF3-4F5A-13B3-662D26F5B3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272216-21E7-364F-8D2D-21396D862589}" type="datetimeFigureOut">
              <a:rPr lang="en-US" smtClean="0"/>
              <a:t>7/16/26</a:t>
            </a:fld>
            <a:endParaRPr lang="en-US"/>
          </a:p>
        </p:txBody>
      </p:sp>
      <p:sp>
        <p:nvSpPr>
          <p:cNvPr id="5" name="Footer Placeholder 4">
            <a:extLst>
              <a:ext uri="{FF2B5EF4-FFF2-40B4-BE49-F238E27FC236}">
                <a16:creationId xmlns:a16="http://schemas.microsoft.com/office/drawing/2014/main" id="{3F71BAC0-B2C4-9353-DD37-2F0DD4DA8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5CA1BC-F271-FEBA-7B0B-A79F88780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96E1BA-2B22-D340-BD13-5A7672297673}" type="slidenum">
              <a:rPr lang="en-US" smtClean="0"/>
              <a:t>‹#›</a:t>
            </a:fld>
            <a:endParaRPr lang="en-US"/>
          </a:p>
        </p:txBody>
      </p:sp>
    </p:spTree>
    <p:extLst>
      <p:ext uri="{BB962C8B-B14F-4D97-AF65-F5344CB8AC3E}">
        <p14:creationId xmlns:p14="http://schemas.microsoft.com/office/powerpoint/2010/main" val="2193993239"/>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 id="2147485667" r:id="rId14"/>
    <p:sldLayoutId id="2147485668" r:id="rId15"/>
    <p:sldLayoutId id="21474856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8.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154.xml"/></Relationships>
</file>

<file path=ppt/slides/_rels/slide101.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46.png"/><Relationship Id="rId1" Type="http://schemas.openxmlformats.org/officeDocument/2006/relationships/slideLayout" Target="../slideLayouts/slideLayout154.xml"/></Relationships>
</file>

<file path=ppt/slides/_rels/slide10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47.png"/><Relationship Id="rId1" Type="http://schemas.openxmlformats.org/officeDocument/2006/relationships/slideLayout" Target="../slideLayouts/slideLayout154.xml"/><Relationship Id="rId5" Type="http://schemas.microsoft.com/office/2007/relationships/hdphoto" Target="../media/hdphoto40.wdp"/><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4.xml"/><Relationship Id="rId4" Type="http://schemas.openxmlformats.org/officeDocument/2006/relationships/image" Target="../media/image151.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4.xml"/><Relationship Id="rId4" Type="http://schemas.openxmlformats.org/officeDocument/2006/relationships/image" Target="../media/image154.emf"/></Relationships>
</file>

<file path=ppt/slides/_rels/slide11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54.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60.xml"/><Relationship Id="rId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9.xml"/><Relationship Id="rId1" Type="http://schemas.openxmlformats.org/officeDocument/2006/relationships/slideLayout" Target="../slideLayouts/slideLayout162.xml"/></Relationships>
</file>

<file path=ppt/slides/_rels/slide1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1.xml"/></Relationships>
</file>

<file path=ppt/slides/_rels/slide116.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2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8.xml"/></Relationships>
</file>

<file path=ppt/slides/_rels/slide12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9.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162.xml"/><Relationship Id="rId5" Type="http://schemas.openxmlformats.org/officeDocument/2006/relationships/image" Target="../media/image161.png"/><Relationship Id="rId4" Type="http://schemas.microsoft.com/office/2007/relationships/hdphoto" Target="../media/hdphoto41.wdp"/></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162.xml"/><Relationship Id="rId5" Type="http://schemas.openxmlformats.org/officeDocument/2006/relationships/image" Target="../media/image161.png"/><Relationship Id="rId4" Type="http://schemas.microsoft.com/office/2007/relationships/hdphoto" Target="../media/hdphoto42.wdp"/></Relationships>
</file>

<file path=ppt/slides/_rels/slide1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162.xml"/><Relationship Id="rId5" Type="http://schemas.openxmlformats.org/officeDocument/2006/relationships/image" Target="../media/image161.png"/><Relationship Id="rId4" Type="http://schemas.microsoft.com/office/2007/relationships/hdphoto" Target="../media/hdphoto43.wdp"/></Relationships>
</file>

<file path=ppt/slides/_rels/slide1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4.xml"/><Relationship Id="rId1" Type="http://schemas.openxmlformats.org/officeDocument/2006/relationships/slideLayout" Target="../slideLayouts/slideLayout162.xml"/><Relationship Id="rId5" Type="http://schemas.openxmlformats.org/officeDocument/2006/relationships/image" Target="../media/image161.png"/><Relationship Id="rId4" Type="http://schemas.microsoft.com/office/2007/relationships/hdphoto" Target="../media/hdphoto44.wdp"/></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5.xml"/><Relationship Id="rId1" Type="http://schemas.openxmlformats.org/officeDocument/2006/relationships/slideLayout" Target="../slideLayouts/slideLayout162.xml"/><Relationship Id="rId5" Type="http://schemas.openxmlformats.org/officeDocument/2006/relationships/image" Target="../media/image161.png"/><Relationship Id="rId4" Type="http://schemas.microsoft.com/office/2007/relationships/hdphoto" Target="../media/hdphoto45.wdp"/></Relationships>
</file>

<file path=ppt/slides/_rels/slide128.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67.png"/><Relationship Id="rId1" Type="http://schemas.openxmlformats.org/officeDocument/2006/relationships/slideLayout" Target="../slideLayouts/slideLayout162.xml"/><Relationship Id="rId4" Type="http://schemas.openxmlformats.org/officeDocument/2006/relationships/image" Target="../media/image161.png"/></Relationships>
</file>

<file path=ppt/slides/_rels/slide129.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68.png"/><Relationship Id="rId1" Type="http://schemas.openxmlformats.org/officeDocument/2006/relationships/slideLayout" Target="../slideLayouts/slideLayout162.xml"/><Relationship Id="rId6" Type="http://schemas.openxmlformats.org/officeDocument/2006/relationships/image" Target="../media/image161.png"/><Relationship Id="rId5" Type="http://schemas.microsoft.com/office/2007/relationships/hdphoto" Target="../media/hdphoto48.wdp"/><Relationship Id="rId4" Type="http://schemas.openxmlformats.org/officeDocument/2006/relationships/image" Target="../media/image169.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8.xml"/></Relationships>
</file>

<file path=ppt/slides/_rels/slide130.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70.png"/><Relationship Id="rId1" Type="http://schemas.openxmlformats.org/officeDocument/2006/relationships/slideLayout" Target="../slideLayouts/slideLayout162.xml"/><Relationship Id="rId4" Type="http://schemas.openxmlformats.org/officeDocument/2006/relationships/image" Target="../media/image161.png"/></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132.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71.png"/><Relationship Id="rId1" Type="http://schemas.openxmlformats.org/officeDocument/2006/relationships/slideLayout" Target="../slideLayouts/slideLayout160.xml"/><Relationship Id="rId4" Type="http://schemas.openxmlformats.org/officeDocument/2006/relationships/image" Target="../media/image161.png"/></Relationships>
</file>

<file path=ppt/slides/_rels/slide133.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172.png"/><Relationship Id="rId1" Type="http://schemas.openxmlformats.org/officeDocument/2006/relationships/slideLayout" Target="../slideLayouts/slideLayout160.xml"/><Relationship Id="rId4" Type="http://schemas.openxmlformats.org/officeDocument/2006/relationships/image" Target="../media/image161.png"/></Relationships>
</file>

<file path=ppt/slides/_rels/slide1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73.png"/><Relationship Id="rId1" Type="http://schemas.openxmlformats.org/officeDocument/2006/relationships/slideLayout" Target="../slideLayouts/slideLayout160.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9.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63.xml"/></Relationships>
</file>

<file path=ppt/slides/_rels/slide137.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hdphoto" Target="../media/hdphoto52.wdp"/><Relationship Id="rId7" Type="http://schemas.microsoft.com/office/2007/relationships/hdphoto" Target="../media/hdphoto54.wdp"/><Relationship Id="rId2" Type="http://schemas.openxmlformats.org/officeDocument/2006/relationships/image" Target="../media/image174.png"/><Relationship Id="rId1" Type="http://schemas.openxmlformats.org/officeDocument/2006/relationships/slideLayout" Target="../slideLayouts/slideLayout163.xml"/><Relationship Id="rId6" Type="http://schemas.openxmlformats.org/officeDocument/2006/relationships/image" Target="../media/image176.png"/><Relationship Id="rId5" Type="http://schemas.microsoft.com/office/2007/relationships/hdphoto" Target="../media/hdphoto53.wdp"/><Relationship Id="rId4" Type="http://schemas.openxmlformats.org/officeDocument/2006/relationships/image" Target="../media/image175.png"/></Relationships>
</file>

<file path=ppt/slides/_rels/slide138.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163.xml"/><Relationship Id="rId6" Type="http://schemas.microsoft.com/office/2007/relationships/hdphoto" Target="../media/hdphoto56.wdp"/><Relationship Id="rId5" Type="http://schemas.openxmlformats.org/officeDocument/2006/relationships/image" Target="../media/image178.png"/><Relationship Id="rId4" Type="http://schemas.microsoft.com/office/2007/relationships/hdphoto" Target="../media/hdphoto55.wdp"/></Relationships>
</file>

<file path=ppt/slides/_rels/slide139.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179.png"/><Relationship Id="rId1" Type="http://schemas.openxmlformats.org/officeDocument/2006/relationships/slideLayout" Target="../slideLayouts/slideLayout163.xml"/><Relationship Id="rId6" Type="http://schemas.openxmlformats.org/officeDocument/2006/relationships/image" Target="../media/image161.png"/><Relationship Id="rId5" Type="http://schemas.microsoft.com/office/2007/relationships/hdphoto" Target="../media/hdphoto58.wdp"/><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60.xml"/></Relationships>
</file>

<file path=ppt/slides/_rels/slide14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81.png"/><Relationship Id="rId1" Type="http://schemas.openxmlformats.org/officeDocument/2006/relationships/slideLayout" Target="../slideLayouts/slideLayout160.xml"/></Relationships>
</file>

<file path=ppt/slides/_rels/slide142.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82.png"/><Relationship Id="rId1" Type="http://schemas.openxmlformats.org/officeDocument/2006/relationships/slideLayout" Target="../slideLayouts/slideLayout163.xml"/><Relationship Id="rId4" Type="http://schemas.openxmlformats.org/officeDocument/2006/relationships/image" Target="../media/image161.png"/></Relationships>
</file>

<file path=ppt/slides/_rels/slide143.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183.png"/><Relationship Id="rId1" Type="http://schemas.openxmlformats.org/officeDocument/2006/relationships/slideLayout" Target="../slideLayouts/slideLayout163.xml"/><Relationship Id="rId6" Type="http://schemas.openxmlformats.org/officeDocument/2006/relationships/image" Target="../media/image161.png"/><Relationship Id="rId5" Type="http://schemas.microsoft.com/office/2007/relationships/hdphoto" Target="../media/hdphoto61.wdp"/><Relationship Id="rId4" Type="http://schemas.openxmlformats.org/officeDocument/2006/relationships/image" Target="../media/image184.png"/></Relationships>
</file>

<file path=ppt/slides/_rels/slide144.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hdphoto" Target="../media/hdphoto62.wdp"/><Relationship Id="rId7" Type="http://schemas.microsoft.com/office/2007/relationships/hdphoto" Target="../media/hdphoto64.wdp"/><Relationship Id="rId2" Type="http://schemas.openxmlformats.org/officeDocument/2006/relationships/image" Target="../media/image185.png"/><Relationship Id="rId1" Type="http://schemas.openxmlformats.org/officeDocument/2006/relationships/slideLayout" Target="../slideLayouts/slideLayout163.xml"/><Relationship Id="rId6" Type="http://schemas.openxmlformats.org/officeDocument/2006/relationships/image" Target="../media/image187.png"/><Relationship Id="rId5" Type="http://schemas.microsoft.com/office/2007/relationships/hdphoto" Target="../media/hdphoto63.wdp"/><Relationship Id="rId4" Type="http://schemas.openxmlformats.org/officeDocument/2006/relationships/image" Target="../media/image186.png"/></Relationships>
</file>

<file path=ppt/slides/_rels/slide145.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188.png"/><Relationship Id="rId1" Type="http://schemas.openxmlformats.org/officeDocument/2006/relationships/slideLayout" Target="../slideLayouts/slideLayout163.xml"/><Relationship Id="rId4" Type="http://schemas.openxmlformats.org/officeDocument/2006/relationships/image" Target="../media/image161.png"/></Relationships>
</file>

<file path=ppt/slides/_rels/slide14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9.xml"/></Relationships>
</file>

<file path=ppt/slides/_rels/slide1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61.png"/><Relationship Id="rId1" Type="http://schemas.openxmlformats.org/officeDocument/2006/relationships/slideLayout" Target="../slideLayouts/slideLayout1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61.png"/><Relationship Id="rId1" Type="http://schemas.openxmlformats.org/officeDocument/2006/relationships/slideLayout" Target="../slideLayouts/slideLayout163.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91.png"/><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49.xml"/><Relationship Id="rId4" Type="http://schemas.openxmlformats.org/officeDocument/2006/relationships/image" Target="../media/image161.png"/></Relationships>
</file>

<file path=ppt/slides/_rels/slide1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49.xml"/><Relationship Id="rId5" Type="http://schemas.openxmlformats.org/officeDocument/2006/relationships/image" Target="../media/image161.png"/><Relationship Id="rId4" Type="http://schemas.openxmlformats.org/officeDocument/2006/relationships/image" Target="../media/image196.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8.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8.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8.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8.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116.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1.png"/><Relationship Id="rId1" Type="http://schemas.openxmlformats.org/officeDocument/2006/relationships/slideLayout" Target="../slideLayouts/slideLayout136.xml"/><Relationship Id="rId5" Type="http://schemas.microsoft.com/office/2007/relationships/hdphoto" Target="../media/hdphoto8.wdp"/><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6.png"/><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7.png"/><Relationship Id="rId1" Type="http://schemas.openxmlformats.org/officeDocument/2006/relationships/slideLayout" Target="../slideLayouts/slideLayout116.xml"/><Relationship Id="rId5" Type="http://schemas.microsoft.com/office/2007/relationships/hdphoto" Target="../media/hdphoto11.wdp"/><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9.png"/><Relationship Id="rId1" Type="http://schemas.openxmlformats.org/officeDocument/2006/relationships/slideLayout" Target="../slideLayouts/slideLayout116.xml"/><Relationship Id="rId6" Type="http://schemas.openxmlformats.org/officeDocument/2006/relationships/image" Target="../media/image101.png"/><Relationship Id="rId5" Type="http://schemas.microsoft.com/office/2007/relationships/hdphoto" Target="../media/hdphoto13.wdp"/><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3.png"/><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16.xml"/><Relationship Id="rId6" Type="http://schemas.microsoft.com/office/2007/relationships/hdphoto" Target="../media/hdphoto16.wdp"/><Relationship Id="rId5" Type="http://schemas.openxmlformats.org/officeDocument/2006/relationships/image" Target="../media/image107.png"/><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8.png"/><Relationship Id="rId1" Type="http://schemas.openxmlformats.org/officeDocument/2006/relationships/slideLayout" Target="../slideLayouts/slideLayout116.xml"/><Relationship Id="rId5" Type="http://schemas.microsoft.com/office/2007/relationships/hdphoto" Target="../media/hdphoto18.wdp"/><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10.png"/><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1.png"/><Relationship Id="rId1" Type="http://schemas.openxmlformats.org/officeDocument/2006/relationships/slideLayout" Target="../slideLayouts/slideLayout11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17.png"/><Relationship Id="rId1" Type="http://schemas.openxmlformats.org/officeDocument/2006/relationships/slideLayout" Target="../slideLayouts/slideLayout116.xml"/><Relationship Id="rId5" Type="http://schemas.microsoft.com/office/2007/relationships/hdphoto" Target="../media/hdphoto22.wdp"/><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19.png"/><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8" Type="http://schemas.openxmlformats.org/officeDocument/2006/relationships/image" Target="../media/image123.png"/><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120.png"/><Relationship Id="rId1" Type="http://schemas.openxmlformats.org/officeDocument/2006/relationships/slideLayout" Target="../slideLayouts/slideLayout116.xml"/><Relationship Id="rId6" Type="http://schemas.openxmlformats.org/officeDocument/2006/relationships/image" Target="../media/image122.png"/><Relationship Id="rId5" Type="http://schemas.microsoft.com/office/2007/relationships/hdphoto" Target="../media/hdphoto25.wdp"/><Relationship Id="rId4" Type="http://schemas.openxmlformats.org/officeDocument/2006/relationships/image" Target="../media/image121.png"/><Relationship Id="rId9" Type="http://schemas.microsoft.com/office/2007/relationships/hdphoto" Target="../media/hdphoto27.wdp"/></Relationships>
</file>

<file path=ppt/slides/_rels/slide8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24.png"/><Relationship Id="rId1" Type="http://schemas.openxmlformats.org/officeDocument/2006/relationships/slideLayout" Target="../slideLayouts/slideLayout116.xml"/><Relationship Id="rId5" Type="http://schemas.microsoft.com/office/2007/relationships/hdphoto" Target="../media/hdphoto29.wdp"/><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8" Type="http://schemas.openxmlformats.org/officeDocument/2006/relationships/image" Target="../media/image129.pn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126.png"/><Relationship Id="rId1" Type="http://schemas.openxmlformats.org/officeDocument/2006/relationships/slideLayout" Target="../slideLayouts/slideLayout116.xml"/><Relationship Id="rId6" Type="http://schemas.openxmlformats.org/officeDocument/2006/relationships/image" Target="../media/image128.png"/><Relationship Id="rId5" Type="http://schemas.microsoft.com/office/2007/relationships/hdphoto" Target="../media/hdphoto31.wdp"/><Relationship Id="rId4" Type="http://schemas.openxmlformats.org/officeDocument/2006/relationships/image" Target="../media/image127.png"/><Relationship Id="rId9" Type="http://schemas.microsoft.com/office/2007/relationships/hdphoto" Target="../media/hdphoto33.wdp"/></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13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9.xml"/></Relationships>
</file>

<file path=ppt/slides/_rels/slide93.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31.png"/><Relationship Id="rId1" Type="http://schemas.openxmlformats.org/officeDocument/2006/relationships/slideLayout" Target="../slideLayouts/slideLayout153.xml"/><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133.png"/><Relationship Id="rId1" Type="http://schemas.openxmlformats.org/officeDocument/2006/relationships/slideLayout" Target="../slideLayouts/slideLayout153.xml"/><Relationship Id="rId6" Type="http://schemas.openxmlformats.org/officeDocument/2006/relationships/image" Target="../media/image135.png"/><Relationship Id="rId5" Type="http://schemas.microsoft.com/office/2007/relationships/hdphoto" Target="../media/hdphoto36.wdp"/><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3.xml"/><Relationship Id="rId1" Type="http://schemas.openxmlformats.org/officeDocument/2006/relationships/tags" Target="../tags/tag30.xml"/><Relationship Id="rId5" Type="http://schemas.openxmlformats.org/officeDocument/2006/relationships/image" Target="../media/image137.emf"/><Relationship Id="rId4" Type="http://schemas.openxmlformats.org/officeDocument/2006/relationships/image" Target="../media/image136.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49.xml"/></Relationships>
</file>

<file path=ppt/slides/_rels/slide9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8.xml"/><Relationship Id="rId1" Type="http://schemas.openxmlformats.org/officeDocument/2006/relationships/slideLayout" Target="../slideLayouts/slideLayout154.xml"/><Relationship Id="rId4" Type="http://schemas.openxmlformats.org/officeDocument/2006/relationships/image" Target="../media/image141.emf"/></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54.xml"/><Relationship Id="rId4"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1998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009587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5B32F-0192-9613-75EE-418B7DDAD2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D48C653-126E-F6F6-228D-53633D59AC2A}"/>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3D7F541-F018-29E2-FB50-4698595CF3C7}"/>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E182620C-5256-7419-069A-B4C05FF4F9F1}"/>
              </a:ext>
            </a:extLst>
          </p:cNvPr>
          <p:cNvSpPr/>
          <p:nvPr/>
        </p:nvSpPr>
        <p:spPr>
          <a:xfrm>
            <a:off x="482195" y="477771"/>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334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IMvigor</a:t>
            </a:r>
            <a:r>
              <a:rPr kumimoji="0" lang="en-US"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011 Phase 3 Trial</a:t>
            </a:r>
            <a:endParaRPr kumimoji="0"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24" descr="A diagram of a study design&#10;&#10;AI-generated content may be incorrect.">
            <a:extLst>
              <a:ext uri="{FF2B5EF4-FFF2-40B4-BE49-F238E27FC236}">
                <a16:creationId xmlns:a16="http://schemas.microsoft.com/office/drawing/2014/main" id="{EDBE277D-047F-DB68-D530-90235EA84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93151" y="1333776"/>
            <a:ext cx="11530247" cy="4328893"/>
          </a:xfrm>
          <a:prstGeom prst="rect">
            <a:avLst/>
          </a:prstGeom>
          <a:ln>
            <a:solidFill>
              <a:schemeClr val="tx1"/>
            </a:solidFill>
          </a:ln>
        </p:spPr>
      </p:pic>
      <p:sp>
        <p:nvSpPr>
          <p:cNvPr id="26" name="TextBox 25">
            <a:extLst>
              <a:ext uri="{FF2B5EF4-FFF2-40B4-BE49-F238E27FC236}">
                <a16:creationId xmlns:a16="http://schemas.microsoft.com/office/drawing/2014/main" id="{4CC0D0B7-603A-AF6D-A68D-C068F60D8ED6}"/>
              </a:ext>
            </a:extLst>
          </p:cNvPr>
          <p:cNvSpPr txBox="1"/>
          <p:nvPr/>
        </p:nvSpPr>
        <p:spPr>
          <a:xfrm>
            <a:off x="8269766" y="6468365"/>
            <a:ext cx="3653632" cy="307648"/>
          </a:xfrm>
          <a:prstGeom prst="rect">
            <a:avLst/>
          </a:prstGeom>
          <a:noFill/>
        </p:spPr>
        <p:txBody>
          <a:bodyPr wrap="square" rtlCol="0">
            <a:spAutoFit/>
          </a:bodyPr>
          <a:lstStyle/>
          <a:p>
            <a:pPr marL="0" marR="0" lvl="0" indent="0" algn="l" defTabSz="913791"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a:t>
            </a:r>
            <a:r>
              <a:rPr kumimoji="0" lang="en-US" sz="13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3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696249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0BAF-353D-4ACB-1A86-668F32A07F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7D22A2-765E-0A1A-3B9F-2F937929B4D4}"/>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142442A-EA95-AC25-9D3A-8172D286C155}"/>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FF4BAB88-9E7E-0E20-0DFC-D0F76E3D89A3}"/>
              </a:ext>
            </a:extLst>
          </p:cNvPr>
          <p:cNvSpPr/>
          <p:nvPr/>
        </p:nvSpPr>
        <p:spPr>
          <a:xfrm>
            <a:off x="482195" y="477771"/>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334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IMvigor</a:t>
            </a:r>
            <a:r>
              <a:rPr kumimoji="0" lang="en-US"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011 Phase 3 Trial</a:t>
            </a:r>
            <a:endParaRPr kumimoji="0"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4042AC6-8928-231B-6363-A6E970E246B3}"/>
              </a:ext>
            </a:extLst>
          </p:cNvPr>
          <p:cNvSpPr txBox="1"/>
          <p:nvPr/>
        </p:nvSpPr>
        <p:spPr>
          <a:xfrm>
            <a:off x="8269766" y="6457348"/>
            <a:ext cx="3653632" cy="307648"/>
          </a:xfrm>
          <a:prstGeom prst="rect">
            <a:avLst/>
          </a:prstGeom>
          <a:noFill/>
        </p:spPr>
        <p:txBody>
          <a:bodyPr wrap="square" rtlCol="0">
            <a:spAutoFit/>
          </a:bodyPr>
          <a:lstStyle/>
          <a:p>
            <a:pPr marL="0" marR="0" lvl="0" indent="0" algn="l" defTabSz="913791"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a:t>
            </a:r>
            <a:r>
              <a:rPr kumimoji="0" lang="en-US" sz="13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3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B7AF88F8-FDE4-5A2A-8A91-86B70761E9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36743" y="1045315"/>
            <a:ext cx="11518513" cy="5222723"/>
          </a:xfrm>
          <a:prstGeom prst="rect">
            <a:avLst/>
          </a:prstGeom>
          <a:ln>
            <a:solidFill>
              <a:schemeClr val="tx1"/>
            </a:solidFill>
          </a:ln>
        </p:spPr>
      </p:pic>
    </p:spTree>
    <p:extLst>
      <p:ext uri="{BB962C8B-B14F-4D97-AF65-F5344CB8AC3E}">
        <p14:creationId xmlns:p14="http://schemas.microsoft.com/office/powerpoint/2010/main" val="2471037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6310E07-6F58-7227-3835-7C98D6C1A20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2688" t="18869"/>
          <a:stretch>
            <a:fillRect/>
          </a:stretch>
        </p:blipFill>
        <p:spPr bwMode="auto">
          <a:xfrm>
            <a:off x="2949677" y="1135627"/>
            <a:ext cx="5624052" cy="17104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8840450-2A0A-A509-7337-31939D5B96A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571" t="16751" r="1406" b="13182"/>
          <a:stretch>
            <a:fillRect/>
          </a:stretch>
        </p:blipFill>
        <p:spPr bwMode="auto">
          <a:xfrm>
            <a:off x="329380" y="3015639"/>
            <a:ext cx="11533240" cy="318565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4806732A-6E8E-5385-380B-391F56A13457}"/>
              </a:ext>
            </a:extLst>
          </p:cNvPr>
          <p:cNvSpPr/>
          <p:nvPr/>
        </p:nvSpPr>
        <p:spPr>
          <a:xfrm>
            <a:off x="482195" y="477771"/>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3344"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IMvigor</a:t>
            </a:r>
            <a:r>
              <a:rPr kumimoji="0" lang="en-US"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011 Phase 3 Trial: PROs</a:t>
            </a:r>
            <a:endParaRPr kumimoji="0"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1BA585E-BF2E-2AE8-518B-A93F4D000EF1}"/>
              </a:ext>
            </a:extLst>
          </p:cNvPr>
          <p:cNvSpPr txBox="1"/>
          <p:nvPr/>
        </p:nvSpPr>
        <p:spPr>
          <a:xfrm>
            <a:off x="197177" y="6370900"/>
            <a:ext cx="46998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11D1E"/>
                </a:solidFill>
                <a:effectLst/>
                <a:uLnTx/>
                <a:uFillTx/>
                <a:latin typeface="Arial" panose="020B0604020202020204" pitchFamily="34" charset="0"/>
                <a:ea typeface="Times New Roman" panose="02020603050405020304" pitchFamily="18" charset="0"/>
                <a:cs typeface="+mn-cs"/>
              </a:rPr>
              <a:t>Bellmunt</a:t>
            </a:r>
            <a:r>
              <a:rPr kumimoji="0" lang="en-US" sz="1800" b="0" i="0" u="none" strike="noStrike" kern="1200" cap="none" spc="0" normalizeH="0" baseline="0" noProof="0" dirty="0">
                <a:ln>
                  <a:noFill/>
                </a:ln>
                <a:solidFill>
                  <a:srgbClr val="211D1E"/>
                </a:solidFill>
                <a:effectLst/>
                <a:uLnTx/>
                <a:uFillTx/>
                <a:latin typeface="Arial" panose="020B0604020202020204" pitchFamily="34" charset="0"/>
                <a:ea typeface="Times New Roman" panose="02020603050405020304" pitchFamily="18" charset="0"/>
                <a:cs typeface="+mn-cs"/>
              </a:rPr>
              <a:t> J et al. ASCO 2026;Abstract 4627</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89465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C47CF-D87E-2B42-E048-D2CB68A7AD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EEA7C5-9FF8-330D-8B23-0E80EDBFE9D7}"/>
              </a:ext>
            </a:extLst>
          </p:cNvPr>
          <p:cNvSpPr/>
          <p:nvPr/>
        </p:nvSpPr>
        <p:spPr>
          <a:xfrm>
            <a:off x="4424" y="1"/>
            <a:ext cx="12183152" cy="6858000"/>
          </a:xfrm>
          <a:prstGeom prst="rect">
            <a:avLst/>
          </a:prstGeom>
          <a:solidFill>
            <a:srgbClr val="F5F5F5"/>
          </a:solid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BBEE1AAE-2ADB-4B95-95DB-4FA7C6D9AEA4}"/>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D9B9CE0-08BB-5115-73F2-477F18419BEA}"/>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3803AEF1-E29A-9782-D3AF-576F101D6272}"/>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Contemporary perioperative trials in cisplatin-ineligible patients</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1483543-E9C0-3AC3-C33A-262A72BC73F1}"/>
              </a:ext>
            </a:extLst>
          </p:cNvPr>
          <p:cNvSpPr/>
          <p:nvPr/>
        </p:nvSpPr>
        <p:spPr>
          <a:xfrm>
            <a:off x="1278307" y="1008153"/>
            <a:ext cx="4731849" cy="5506623"/>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F8B22CC8-4666-72CE-F003-4A4087E10727}"/>
              </a:ext>
            </a:extLst>
          </p:cNvPr>
          <p:cNvSpPr/>
          <p:nvPr/>
        </p:nvSpPr>
        <p:spPr>
          <a:xfrm>
            <a:off x="6204809" y="1008153"/>
            <a:ext cx="4731849" cy="5506623"/>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7">
            <a:extLst>
              <a:ext uri="{FF2B5EF4-FFF2-40B4-BE49-F238E27FC236}">
                <a16:creationId xmlns:a16="http://schemas.microsoft.com/office/drawing/2014/main" id="{84F7937C-4F45-D35A-5E52-618DBD48A465}"/>
              </a:ext>
            </a:extLst>
          </p:cNvPr>
          <p:cNvSpPr txBox="1">
            <a:spLocks/>
          </p:cNvSpPr>
          <p:nvPr/>
        </p:nvSpPr>
        <p:spPr>
          <a:xfrm>
            <a:off x="2178867" y="1018197"/>
            <a:ext cx="2930729" cy="461687"/>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Keynote-905/EV 303</a:t>
            </a:r>
            <a:endParaRPr kumimoji="0" lang="en-US" sz="1999" b="1" i="1" u="none" strike="noStrike" kern="1200" cap="none" spc="0" normalizeH="0" baseline="3000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422D7A0C-D45A-59F8-9E8C-A58E90A408CB}"/>
              </a:ext>
            </a:extLst>
          </p:cNvPr>
          <p:cNvSpPr txBox="1"/>
          <p:nvPr/>
        </p:nvSpPr>
        <p:spPr>
          <a:xfrm>
            <a:off x="2249088" y="1341663"/>
            <a:ext cx="2860507" cy="369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(NCT03924895) (N</a:t>
            </a:r>
            <a:r>
              <a:rPr kumimoji="0" lang="en-US" sz="9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 </a:t>
            </a: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 </a:t>
            </a: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857)</a:t>
            </a:r>
          </a:p>
        </p:txBody>
      </p:sp>
      <p:sp>
        <p:nvSpPr>
          <p:cNvPr id="16" name="Text Placeholder 7">
            <a:extLst>
              <a:ext uri="{FF2B5EF4-FFF2-40B4-BE49-F238E27FC236}">
                <a16:creationId xmlns:a16="http://schemas.microsoft.com/office/drawing/2014/main" id="{7B7C20B3-5CA7-739B-2AB8-7F59825026B5}"/>
              </a:ext>
            </a:extLst>
          </p:cNvPr>
          <p:cNvSpPr txBox="1">
            <a:spLocks/>
          </p:cNvSpPr>
          <p:nvPr/>
        </p:nvSpPr>
        <p:spPr>
          <a:xfrm>
            <a:off x="7751602" y="1012223"/>
            <a:ext cx="1638260" cy="461687"/>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VOLGA</a:t>
            </a:r>
            <a:endParaRPr kumimoji="0" lang="en-US" sz="1999" b="1" i="1" u="none" strike="noStrike" kern="1200" cap="none" spc="0" normalizeH="0" baseline="3000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7539B45-7F81-3CD9-AD13-A6C4FC605BD9}"/>
              </a:ext>
            </a:extLst>
          </p:cNvPr>
          <p:cNvSpPr txBox="1"/>
          <p:nvPr/>
        </p:nvSpPr>
        <p:spPr>
          <a:xfrm>
            <a:off x="7175590" y="1341663"/>
            <a:ext cx="2860507" cy="369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(NCT04960709) (N</a:t>
            </a:r>
            <a:r>
              <a:rPr kumimoji="0" lang="en-US" sz="9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 </a:t>
            </a: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 </a:t>
            </a:r>
            <a:r>
              <a:rPr kumimoji="0" lang="en-US" sz="1798"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830)</a:t>
            </a:r>
          </a:p>
        </p:txBody>
      </p:sp>
      <p:sp>
        <p:nvSpPr>
          <p:cNvPr id="18" name="Rounded Rectangle 5">
            <a:extLst>
              <a:ext uri="{FF2B5EF4-FFF2-40B4-BE49-F238E27FC236}">
                <a16:creationId xmlns:a16="http://schemas.microsoft.com/office/drawing/2014/main" id="{47DDFC83-6265-7755-529F-4FAFC48D7D3B}"/>
              </a:ext>
            </a:extLst>
          </p:cNvPr>
          <p:cNvSpPr/>
          <p:nvPr/>
        </p:nvSpPr>
        <p:spPr>
          <a:xfrm>
            <a:off x="1496462" y="1796591"/>
            <a:ext cx="4295536" cy="1401566"/>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Pembro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 RC  Pembro </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(Arm 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RC Alone </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(Arm B)</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EVP  RC  EVP </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(Arm C)</a:t>
            </a:r>
          </a:p>
        </p:txBody>
      </p:sp>
      <p:sp>
        <p:nvSpPr>
          <p:cNvPr id="19" name="Rounded Rectangle 5">
            <a:extLst>
              <a:ext uri="{FF2B5EF4-FFF2-40B4-BE49-F238E27FC236}">
                <a16:creationId xmlns:a16="http://schemas.microsoft.com/office/drawing/2014/main" id="{65328689-5CAD-7A39-7071-2C709490D7F5}"/>
              </a:ext>
            </a:extLst>
          </p:cNvPr>
          <p:cNvSpPr/>
          <p:nvPr/>
        </p:nvSpPr>
        <p:spPr>
          <a:xfrm>
            <a:off x="1496462" y="3429000"/>
            <a:ext cx="4295536" cy="877515"/>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Key Eligibility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Patients with MIBC who are cisplatin ineligible or refusant </a:t>
            </a:r>
          </a:p>
        </p:txBody>
      </p:sp>
      <p:sp>
        <p:nvSpPr>
          <p:cNvPr id="20" name="Rounded Rectangle 5">
            <a:extLst>
              <a:ext uri="{FF2B5EF4-FFF2-40B4-BE49-F238E27FC236}">
                <a16:creationId xmlns:a16="http://schemas.microsoft.com/office/drawing/2014/main" id="{4D125069-C753-CC53-F93F-F945809C5993}"/>
              </a:ext>
            </a:extLst>
          </p:cNvPr>
          <p:cNvSpPr/>
          <p:nvPr/>
        </p:nvSpPr>
        <p:spPr>
          <a:xfrm>
            <a:off x="1496462" y="4502654"/>
            <a:ext cx="4295536" cy="1545492"/>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Primary &amp; Secondary Endpoints </a:t>
            </a:r>
          </a:p>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Primary: EFS up to 7.7 yrs (Arms B+C)</a:t>
            </a:r>
          </a:p>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Secondary: EFS up to 7.7 yrs (Arms A+B), OS up to 7.7 yrs (Arms B+C)</a:t>
            </a:r>
          </a:p>
        </p:txBody>
      </p:sp>
      <p:sp>
        <p:nvSpPr>
          <p:cNvPr id="23" name="Rounded Rectangle 5">
            <a:extLst>
              <a:ext uri="{FF2B5EF4-FFF2-40B4-BE49-F238E27FC236}">
                <a16:creationId xmlns:a16="http://schemas.microsoft.com/office/drawing/2014/main" id="{75E32EAD-DD51-72E1-BFEF-98893C589ABA}"/>
              </a:ext>
            </a:extLst>
          </p:cNvPr>
          <p:cNvSpPr/>
          <p:nvPr/>
        </p:nvSpPr>
        <p:spPr>
          <a:xfrm>
            <a:off x="6422965" y="1796591"/>
            <a:ext cx="4295536" cy="1401566"/>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 + Treme + EV</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  RC 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Treme </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(Arm A)</a:t>
            </a:r>
          </a:p>
          <a:p>
            <a:pPr marL="0" marR="0" lvl="0" indent="0" algn="ctr" defTabSz="621885" rtl="0" eaLnBrk="1" fontAlgn="auto" latinLnBrk="0" hangingPunct="1">
              <a:lnSpc>
                <a:spcPct val="100000"/>
              </a:lnSpc>
              <a:spcBef>
                <a:spcPct val="0"/>
              </a:spcBef>
              <a:spcAft>
                <a:spcPct val="3500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 + EV</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RC 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 </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(Arm B) </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vs </a:t>
            </a:r>
          </a:p>
          <a:p>
            <a:pPr marL="0" marR="0" lvl="0" indent="0" algn="ctr" defTabSz="621885" rtl="0" eaLnBrk="1" fontAlgn="auto" latinLnBrk="0" hangingPunct="1">
              <a:lnSpc>
                <a:spcPct val="100000"/>
              </a:lnSpc>
              <a:spcBef>
                <a:spcPct val="0"/>
              </a:spcBef>
              <a:spcAft>
                <a:spcPct val="35000"/>
              </a:spcAft>
              <a:buClrTx/>
              <a:buSzTx/>
              <a:buFontTx/>
              <a:buNone/>
              <a:tabLst/>
              <a:defRPr/>
            </a:pP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No systemic therapy</a:t>
            </a:r>
            <a:r>
              <a:rPr kumimoji="0" lang="en-US" sz="15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  RC</a:t>
            </a: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(Arm C)</a:t>
            </a:r>
          </a:p>
        </p:txBody>
      </p:sp>
      <p:sp>
        <p:nvSpPr>
          <p:cNvPr id="24" name="Rounded Rectangle 5">
            <a:extLst>
              <a:ext uri="{FF2B5EF4-FFF2-40B4-BE49-F238E27FC236}">
                <a16:creationId xmlns:a16="http://schemas.microsoft.com/office/drawing/2014/main" id="{A60CD269-1B1A-1B57-D666-5B16758B433D}"/>
              </a:ext>
            </a:extLst>
          </p:cNvPr>
          <p:cNvSpPr/>
          <p:nvPr/>
        </p:nvSpPr>
        <p:spPr>
          <a:xfrm>
            <a:off x="6422964" y="3429000"/>
            <a:ext cx="4295536" cy="877515"/>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Key Eligibility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sym typeface="Symbol" panose="05050102010706020507" pitchFamily="18" charset="2"/>
              </a:rPr>
              <a:t>Muscle invasive urothelial carcinoma; cisplatin ineligible or refusant </a:t>
            </a:r>
          </a:p>
        </p:txBody>
      </p:sp>
      <p:sp>
        <p:nvSpPr>
          <p:cNvPr id="25" name="Rounded Rectangle 5">
            <a:extLst>
              <a:ext uri="{FF2B5EF4-FFF2-40B4-BE49-F238E27FC236}">
                <a16:creationId xmlns:a16="http://schemas.microsoft.com/office/drawing/2014/main" id="{A5B8F915-67E9-ECD3-63D1-EE0F048DF257}"/>
              </a:ext>
            </a:extLst>
          </p:cNvPr>
          <p:cNvSpPr/>
          <p:nvPr/>
        </p:nvSpPr>
        <p:spPr>
          <a:xfrm>
            <a:off x="6422963" y="4502653"/>
            <a:ext cx="4295536" cy="1545493"/>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Primary &amp; Secondary Endpoints </a:t>
            </a:r>
          </a:p>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Primary: Efficacy of durva + treme + EV relative to surgery alone (pCR and EFS)</a:t>
            </a:r>
          </a:p>
          <a:p>
            <a:pPr marL="0" marR="0" lvl="0" indent="0" algn="ctr" defTabSz="913791" rtl="0" eaLnBrk="1" fontAlgn="auto" latinLnBrk="0" hangingPunct="1">
              <a:lnSpc>
                <a:spcPct val="100000"/>
              </a:lnSpc>
              <a:spcBef>
                <a:spcPts val="600"/>
              </a:spcBef>
              <a:spcAft>
                <a:spcPts val="0"/>
              </a:spcAft>
              <a:buClrTx/>
              <a:buSzTx/>
              <a:buFontTx/>
              <a:buNone/>
              <a:tabLst/>
              <a:defRPr/>
            </a:pPr>
            <a:r>
              <a:rPr kumimoji="0" lang="en-US" sz="15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Secondary: pCR at time of cystectomy in Arm B vs Arm C</a:t>
            </a:r>
          </a:p>
        </p:txBody>
      </p:sp>
      <p:sp>
        <p:nvSpPr>
          <p:cNvPr id="7" name="Rounded Rectangle 5">
            <a:extLst>
              <a:ext uri="{FF2B5EF4-FFF2-40B4-BE49-F238E27FC236}">
                <a16:creationId xmlns:a16="http://schemas.microsoft.com/office/drawing/2014/main" id="{FADB5FEB-8CF7-7217-F9B8-077B80C9E65D}"/>
              </a:ext>
            </a:extLst>
          </p:cNvPr>
          <p:cNvSpPr/>
          <p:nvPr/>
        </p:nvSpPr>
        <p:spPr>
          <a:xfrm>
            <a:off x="6422963" y="6131862"/>
            <a:ext cx="4295536" cy="317020"/>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PRESS RELEASE: POSITIVE STUDY</a:t>
            </a:r>
          </a:p>
        </p:txBody>
      </p:sp>
      <p:sp>
        <p:nvSpPr>
          <p:cNvPr id="8" name="Rounded Rectangle 5">
            <a:extLst>
              <a:ext uri="{FF2B5EF4-FFF2-40B4-BE49-F238E27FC236}">
                <a16:creationId xmlns:a16="http://schemas.microsoft.com/office/drawing/2014/main" id="{3450F10B-A6BC-2A60-DCD6-3A1BC2FB1EFA}"/>
              </a:ext>
            </a:extLst>
          </p:cNvPr>
          <p:cNvSpPr/>
          <p:nvPr/>
        </p:nvSpPr>
        <p:spPr>
          <a:xfrm>
            <a:off x="1496462" y="6131862"/>
            <a:ext cx="4295536" cy="317020"/>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MET PRIMARY ENDPOINT</a:t>
            </a:r>
          </a:p>
        </p:txBody>
      </p:sp>
    </p:spTree>
    <p:extLst>
      <p:ext uri="{BB962C8B-B14F-4D97-AF65-F5344CB8AC3E}">
        <p14:creationId xmlns:p14="http://schemas.microsoft.com/office/powerpoint/2010/main" val="22555085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2FB8E-8469-0708-A67E-56AC2B99469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01A09B0-B195-80F1-C422-DF32C82A09C4}"/>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880F548-5FC7-F624-E11B-A7FA13E958BD}"/>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1AA5C74C-3A62-7F1B-AAE6-EDFCA4150121}"/>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905</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AA763828-2906-AF80-22B4-E841BC960A67}"/>
              </a:ext>
            </a:extLst>
          </p:cNvPr>
          <p:cNvCxnSpPr>
            <a:cxnSpLocks/>
          </p:cNvCxnSpPr>
          <p:nvPr/>
        </p:nvCxnSpPr>
        <p:spPr>
          <a:xfrm>
            <a:off x="6937111" y="4050426"/>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AD7EFF81-D2A4-0C83-DD7C-3EFDBD517460}"/>
              </a:ext>
            </a:extLst>
          </p:cNvPr>
          <p:cNvCxnSpPr>
            <a:cxnSpLocks/>
          </p:cNvCxnSpPr>
          <p:nvPr/>
        </p:nvCxnSpPr>
        <p:spPr>
          <a:xfrm>
            <a:off x="6926874" y="2221563"/>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371E29C-C21D-EAEC-B5CA-AD6919750E5A}"/>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Vulsteke C, et al. </a:t>
            </a:r>
            <a:r>
              <a:rPr kumimoji="0" lang="en-US" sz="1150" b="0" i="1"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2026. </a:t>
            </a:r>
          </a:p>
        </p:txBody>
      </p:sp>
      <p:sp>
        <p:nvSpPr>
          <p:cNvPr id="10" name="Rounded Rectangle 5">
            <a:extLst>
              <a:ext uri="{FF2B5EF4-FFF2-40B4-BE49-F238E27FC236}">
                <a16:creationId xmlns:a16="http://schemas.microsoft.com/office/drawing/2014/main" id="{C66C8E8D-7D84-6E07-9772-09975CB1E1E8}"/>
              </a:ext>
            </a:extLst>
          </p:cNvPr>
          <p:cNvSpPr/>
          <p:nvPr/>
        </p:nvSpPr>
        <p:spPr>
          <a:xfrm>
            <a:off x="911157" y="1534540"/>
            <a:ext cx="2319172" cy="2659022"/>
          </a:xfrm>
          <a:prstGeom prst="rect">
            <a:avLst/>
          </a:prstGeom>
          <a:solidFill>
            <a:srgbClr val="F2F2F2">
              <a:alpha val="50196"/>
            </a:srgb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3791"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Eligibility Criteria</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Adult with MIBC</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stage T2-T4aN0M0 or T1-T4aN1M0 by central assessment</a:t>
            </a:r>
          </a:p>
          <a:p>
            <a:pPr marL="171336" marR="0" lvl="0" indent="-171336" algn="l" defTabSz="914400"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0" cap="none" spc="0" normalizeH="0" baseline="0" noProof="0" dirty="0">
                <a:ln>
                  <a:noFill/>
                </a:ln>
                <a:solidFill>
                  <a:srgbClr val="0E2841"/>
                </a:solidFill>
                <a:effectLst/>
                <a:uLnTx/>
                <a:uFillTx/>
                <a:latin typeface="Arial" panose="020B0604020202020204" pitchFamily="34" charset="0"/>
                <a:ea typeface="MS PGothic" panose="020B0600070205080204" pitchFamily="34" charset="-128"/>
                <a:cs typeface="Arial" panose="020B0604020202020204" pitchFamily="34" charset="0"/>
              </a:rPr>
              <a:t>≥ 50% urothelial histology</a:t>
            </a:r>
          </a:p>
          <a:p>
            <a:pPr marL="171336" marR="0" lvl="0" indent="-171336" algn="l" defTabSz="914400"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0" cap="none" spc="0" normalizeH="0" baseline="0" noProof="0" dirty="0">
                <a:ln>
                  <a:noFill/>
                </a:ln>
                <a:solidFill>
                  <a:srgbClr val="0E2841"/>
                </a:solidFill>
                <a:effectLst/>
                <a:uLnTx/>
                <a:uFillTx/>
                <a:latin typeface="Arial" panose="020B0604020202020204" pitchFamily="34" charset="0"/>
                <a:ea typeface="MS PGothic" panose="020B0600070205080204" pitchFamily="34" charset="-128"/>
                <a:cs typeface="Arial" panose="020B0604020202020204" pitchFamily="34" charset="0"/>
              </a:rPr>
              <a:t>Cisplatin-ineligible per Galsky criteria or cisplatin-declining</a:t>
            </a:r>
          </a:p>
          <a:p>
            <a:pPr marL="171336" marR="0" lvl="0" indent="-171336" algn="l" defTabSz="914400"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0" cap="none" spc="0" normalizeH="0" baseline="0" noProof="0" dirty="0">
                <a:ln>
                  <a:noFill/>
                </a:ln>
                <a:solidFill>
                  <a:srgbClr val="0E2841"/>
                </a:solidFill>
                <a:effectLst/>
                <a:uLnTx/>
                <a:uFillTx/>
                <a:latin typeface="Arial" panose="020B0604020202020204" pitchFamily="34" charset="0"/>
                <a:ea typeface="MS PGothic" panose="020B0600070205080204" pitchFamily="34" charset="-128"/>
                <a:cs typeface="Arial" panose="020B0604020202020204" pitchFamily="34" charset="0"/>
              </a:rPr>
              <a:t>ECOG PS 0-2</a:t>
            </a: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ounded Rectangle 5">
            <a:extLst>
              <a:ext uri="{FF2B5EF4-FFF2-40B4-BE49-F238E27FC236}">
                <a16:creationId xmlns:a16="http://schemas.microsoft.com/office/drawing/2014/main" id="{5466AED7-6EDE-32AA-730A-CCF56F47F71B}"/>
              </a:ext>
            </a:extLst>
          </p:cNvPr>
          <p:cNvSpPr/>
          <p:nvPr/>
        </p:nvSpPr>
        <p:spPr>
          <a:xfrm>
            <a:off x="911157" y="4481354"/>
            <a:ext cx="2319172" cy="1758595"/>
          </a:xfrm>
          <a:prstGeom prst="rect">
            <a:avLst/>
          </a:prstGeom>
          <a:solidFill>
            <a:srgbClr val="F2F2F2">
              <a:alpha val="50196"/>
            </a:srgb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3791"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Cisplatin ineligibility (ineligible vs. eligible but declining)</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stage (T2N0 vs T3/T4aN0 vs T1-4aN1)</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 (US vs EU vs World)</a:t>
            </a:r>
          </a:p>
        </p:txBody>
      </p:sp>
      <p:sp>
        <p:nvSpPr>
          <p:cNvPr id="12" name="Oval 11">
            <a:extLst>
              <a:ext uri="{FF2B5EF4-FFF2-40B4-BE49-F238E27FC236}">
                <a16:creationId xmlns:a16="http://schemas.microsoft.com/office/drawing/2014/main" id="{1DBAC0F1-BC32-D8D6-267C-E3A570B55C3C}"/>
              </a:ext>
            </a:extLst>
          </p:cNvPr>
          <p:cNvSpPr>
            <a:spLocks noChangeAspect="1" noChangeArrowheads="1"/>
          </p:cNvSpPr>
          <p:nvPr/>
        </p:nvSpPr>
        <p:spPr bwMode="auto">
          <a:xfrm>
            <a:off x="4049917" y="2703295"/>
            <a:ext cx="341866" cy="321509"/>
          </a:xfrm>
          <a:prstGeom prst="ellipse">
            <a:avLst/>
          </a:prstGeom>
          <a:solidFill>
            <a:schemeClr val="bg2"/>
          </a:solidFill>
          <a:ln w="28575">
            <a:solidFill>
              <a:schemeClr val="tx1"/>
            </a:solidFill>
            <a:round/>
            <a:headEnd/>
            <a:tailEnd/>
          </a:ln>
        </p:spPr>
        <p:txBody>
          <a:bodyPr wrap="none" anchor="ctr"/>
          <a:lstStyle/>
          <a:p>
            <a:pPr marL="0" marR="0" lvl="0" indent="0" algn="ctr" defTabSz="456838" rtl="0" eaLnBrk="1" fontAlgn="auto" latinLnBrk="0" hangingPunct="1">
              <a:lnSpc>
                <a:spcPct val="100000"/>
              </a:lnSpc>
              <a:spcBef>
                <a:spcPct val="0"/>
              </a:spcBef>
              <a:spcAft>
                <a:spcPts val="0"/>
              </a:spcAft>
              <a:buClrTx/>
              <a:buSzTx/>
              <a:buFontTx/>
              <a:buNone/>
              <a:tabLst/>
              <a:defRPr/>
            </a:pPr>
            <a:r>
              <a:rPr kumimoji="0" lang="en-GB" altLang="zh-CN" sz="1798"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cxnSp>
        <p:nvCxnSpPr>
          <p:cNvPr id="21" name="Straight Connector 20">
            <a:extLst>
              <a:ext uri="{FF2B5EF4-FFF2-40B4-BE49-F238E27FC236}">
                <a16:creationId xmlns:a16="http://schemas.microsoft.com/office/drawing/2014/main" id="{9B7A6A0B-8468-66C0-779F-A4A12ED08D44}"/>
              </a:ext>
            </a:extLst>
          </p:cNvPr>
          <p:cNvCxnSpPr>
            <a:stCxn id="10" idx="3"/>
            <a:endCxn id="12" idx="2"/>
          </p:cNvCxnSpPr>
          <p:nvPr/>
        </p:nvCxnSpPr>
        <p:spPr>
          <a:xfrm flipV="1">
            <a:off x="3230329" y="2864050"/>
            <a:ext cx="819588" cy="1"/>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0D537DCA-7D40-398E-5B90-063D515DC5EA}"/>
              </a:ext>
            </a:extLst>
          </p:cNvPr>
          <p:cNvCxnSpPr>
            <a:stCxn id="12" idx="6"/>
          </p:cNvCxnSpPr>
          <p:nvPr/>
        </p:nvCxnSpPr>
        <p:spPr>
          <a:xfrm>
            <a:off x="4391783" y="2864050"/>
            <a:ext cx="299387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D1CA329-275E-616F-9907-AA2271689515}"/>
              </a:ext>
            </a:extLst>
          </p:cNvPr>
          <p:cNvCxnSpPr>
            <a:stCxn id="12" idx="0"/>
          </p:cNvCxnSpPr>
          <p:nvPr/>
        </p:nvCxnSpPr>
        <p:spPr>
          <a:xfrm flipH="1" flipV="1">
            <a:off x="4220210" y="2221564"/>
            <a:ext cx="640" cy="481732"/>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BA105526-876F-3D4B-6B99-03DA2206166B}"/>
              </a:ext>
            </a:extLst>
          </p:cNvPr>
          <p:cNvCxnSpPr/>
          <p:nvPr/>
        </p:nvCxnSpPr>
        <p:spPr>
          <a:xfrm flipH="1" flipV="1">
            <a:off x="4217098" y="3024804"/>
            <a:ext cx="640" cy="481732"/>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28" name="Rectangle 27">
            <a:extLst>
              <a:ext uri="{FF2B5EF4-FFF2-40B4-BE49-F238E27FC236}">
                <a16:creationId xmlns:a16="http://schemas.microsoft.com/office/drawing/2014/main" id="{A7BA50B9-7BA2-CDE2-7F69-A86F499684CC}"/>
              </a:ext>
            </a:extLst>
          </p:cNvPr>
          <p:cNvSpPr/>
          <p:nvPr/>
        </p:nvSpPr>
        <p:spPr>
          <a:xfrm>
            <a:off x="7385655" y="1534540"/>
            <a:ext cx="531100" cy="3045375"/>
          </a:xfrm>
          <a:prstGeom prst="rect">
            <a:avLst/>
          </a:prstGeom>
          <a:solidFill>
            <a:schemeClr val="bg2">
              <a:lumMod val="95000"/>
            </a:schemeClr>
          </a:solidFill>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17C41B9A-C0D0-279F-829F-14CEF80DA781}"/>
              </a:ext>
            </a:extLst>
          </p:cNvPr>
          <p:cNvCxnSpPr>
            <a:cxnSpLocks/>
          </p:cNvCxnSpPr>
          <p:nvPr/>
        </p:nvCxnSpPr>
        <p:spPr>
          <a:xfrm>
            <a:off x="7916755" y="2864050"/>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4A8B7F0-EF39-451C-14E2-EDB053FE31D2}"/>
              </a:ext>
            </a:extLst>
          </p:cNvPr>
          <p:cNvCxnSpPr>
            <a:cxnSpLocks/>
          </p:cNvCxnSpPr>
          <p:nvPr/>
        </p:nvCxnSpPr>
        <p:spPr>
          <a:xfrm>
            <a:off x="4206221" y="3495658"/>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72107B8-41FC-B631-AA8C-2FC020E6F643}"/>
              </a:ext>
            </a:extLst>
          </p:cNvPr>
          <p:cNvCxnSpPr>
            <a:cxnSpLocks/>
          </p:cNvCxnSpPr>
          <p:nvPr/>
        </p:nvCxnSpPr>
        <p:spPr>
          <a:xfrm>
            <a:off x="4206221" y="2222258"/>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F3C4988D-BB18-334C-84D0-2731372562DE}"/>
              </a:ext>
            </a:extLst>
          </p:cNvPr>
          <p:cNvSpPr/>
          <p:nvPr/>
        </p:nvSpPr>
        <p:spPr>
          <a:xfrm>
            <a:off x="4675879" y="3184598"/>
            <a:ext cx="2261232" cy="1874107"/>
          </a:xfrm>
          <a:prstGeom prst="rect">
            <a:avLst/>
          </a:prstGeom>
          <a:solidFill>
            <a:schemeClr val="accent2"/>
          </a:solid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3" name="Straight Arrow Connector 32">
            <a:extLst>
              <a:ext uri="{FF2B5EF4-FFF2-40B4-BE49-F238E27FC236}">
                <a16:creationId xmlns:a16="http://schemas.microsoft.com/office/drawing/2014/main" id="{2CAD37A1-B882-56B3-435E-CD711A494F6D}"/>
              </a:ext>
            </a:extLst>
          </p:cNvPr>
          <p:cNvCxnSpPr>
            <a:cxnSpLocks/>
          </p:cNvCxnSpPr>
          <p:nvPr/>
        </p:nvCxnSpPr>
        <p:spPr>
          <a:xfrm>
            <a:off x="7916755" y="4050426"/>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3E6D1D54-E84C-0E3C-AA43-61E0A2DF3C39}"/>
              </a:ext>
            </a:extLst>
          </p:cNvPr>
          <p:cNvSpPr/>
          <p:nvPr/>
        </p:nvSpPr>
        <p:spPr>
          <a:xfrm>
            <a:off x="4675879" y="1883494"/>
            <a:ext cx="2261232" cy="697897"/>
          </a:xfrm>
          <a:prstGeom prst="rect">
            <a:avLst/>
          </a:prstGeom>
          <a:solidFill>
            <a:schemeClr val="accent3"/>
          </a:solid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5" name="Straight Arrow Connector 34">
            <a:extLst>
              <a:ext uri="{FF2B5EF4-FFF2-40B4-BE49-F238E27FC236}">
                <a16:creationId xmlns:a16="http://schemas.microsoft.com/office/drawing/2014/main" id="{0AF53FD8-B1CD-040E-F9EE-AA49C46ED8E9}"/>
              </a:ext>
            </a:extLst>
          </p:cNvPr>
          <p:cNvCxnSpPr>
            <a:cxnSpLocks/>
          </p:cNvCxnSpPr>
          <p:nvPr/>
        </p:nvCxnSpPr>
        <p:spPr>
          <a:xfrm>
            <a:off x="7916755" y="2221563"/>
            <a:ext cx="4587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3A7E8C61-5B4E-9AE4-1B30-8790511657F8}"/>
              </a:ext>
            </a:extLst>
          </p:cNvPr>
          <p:cNvSpPr/>
          <p:nvPr/>
        </p:nvSpPr>
        <p:spPr>
          <a:xfrm>
            <a:off x="8382662" y="1883494"/>
            <a:ext cx="2261232" cy="697897"/>
          </a:xfrm>
          <a:prstGeom prst="rect">
            <a:avLst/>
          </a:prstGeom>
          <a:solidFill>
            <a:schemeClr val="accent3"/>
          </a:solid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135EEAC0-6A25-24E1-CD93-578884565F69}"/>
              </a:ext>
            </a:extLst>
          </p:cNvPr>
          <p:cNvSpPr/>
          <p:nvPr/>
        </p:nvSpPr>
        <p:spPr>
          <a:xfrm>
            <a:off x="8382662" y="2701769"/>
            <a:ext cx="2261232" cy="362453"/>
          </a:xfrm>
          <a:prstGeom prst="rect">
            <a:avLst/>
          </a:prstGeom>
          <a:solidFill>
            <a:schemeClr val="accent1"/>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4E695D5E-8776-1673-178F-5159FDD622F3}"/>
              </a:ext>
            </a:extLst>
          </p:cNvPr>
          <p:cNvSpPr/>
          <p:nvPr/>
        </p:nvSpPr>
        <p:spPr>
          <a:xfrm>
            <a:off x="4058882" y="1076980"/>
            <a:ext cx="6765920" cy="1544413"/>
          </a:xfrm>
          <a:prstGeom prst="rect">
            <a:avLst/>
          </a:prstGeom>
          <a:solidFill>
            <a:schemeClr val="bg1">
              <a:lumMod val="65000"/>
              <a:alpha val="4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60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36A800AA-EBCD-1E14-E8C4-6FE0FB4289FF}"/>
              </a:ext>
            </a:extLst>
          </p:cNvPr>
          <p:cNvSpPr txBox="1"/>
          <p:nvPr/>
        </p:nvSpPr>
        <p:spPr>
          <a:xfrm>
            <a:off x="4049917" y="1066232"/>
            <a:ext cx="4660250"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Allocation to this treatment arm stopped November 2022</a:t>
            </a:r>
          </a:p>
        </p:txBody>
      </p:sp>
      <p:sp>
        <p:nvSpPr>
          <p:cNvPr id="40" name="TextBox 39">
            <a:extLst>
              <a:ext uri="{FF2B5EF4-FFF2-40B4-BE49-F238E27FC236}">
                <a16:creationId xmlns:a16="http://schemas.microsoft.com/office/drawing/2014/main" id="{B4112A1A-45D3-5791-0B5E-EAABC5EF955E}"/>
              </a:ext>
            </a:extLst>
          </p:cNvPr>
          <p:cNvSpPr txBox="1"/>
          <p:nvPr/>
        </p:nvSpPr>
        <p:spPr>
          <a:xfrm>
            <a:off x="4664196" y="1971022"/>
            <a:ext cx="2284600" cy="5229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Pembrolizumab</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(200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IV Q3W 3 cycles </a:t>
            </a:r>
          </a:p>
        </p:txBody>
      </p:sp>
      <p:sp>
        <p:nvSpPr>
          <p:cNvPr id="41" name="TextBox 40">
            <a:extLst>
              <a:ext uri="{FF2B5EF4-FFF2-40B4-BE49-F238E27FC236}">
                <a16:creationId xmlns:a16="http://schemas.microsoft.com/office/drawing/2014/main" id="{122CC9B0-2081-E1C9-5E62-D0C583E1D9C7}"/>
              </a:ext>
            </a:extLst>
          </p:cNvPr>
          <p:cNvSpPr txBox="1"/>
          <p:nvPr/>
        </p:nvSpPr>
        <p:spPr>
          <a:xfrm>
            <a:off x="8432990" y="1971022"/>
            <a:ext cx="2284600" cy="5229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Pembrolizumab</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(200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IV Q3W 3 cycles </a:t>
            </a:r>
          </a:p>
        </p:txBody>
      </p:sp>
      <p:sp>
        <p:nvSpPr>
          <p:cNvPr id="42" name="TextBox 41">
            <a:extLst>
              <a:ext uri="{FF2B5EF4-FFF2-40B4-BE49-F238E27FC236}">
                <a16:creationId xmlns:a16="http://schemas.microsoft.com/office/drawing/2014/main" id="{40BB340E-C85A-D101-7270-F541EEC3CE12}"/>
              </a:ext>
            </a:extLst>
          </p:cNvPr>
          <p:cNvSpPr txBox="1"/>
          <p:nvPr/>
        </p:nvSpPr>
        <p:spPr>
          <a:xfrm>
            <a:off x="8961625" y="2710273"/>
            <a:ext cx="1228221"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Observation</a:t>
            </a:r>
          </a:p>
        </p:txBody>
      </p:sp>
      <p:sp>
        <p:nvSpPr>
          <p:cNvPr id="43" name="TextBox 42">
            <a:extLst>
              <a:ext uri="{FF2B5EF4-FFF2-40B4-BE49-F238E27FC236}">
                <a16:creationId xmlns:a16="http://schemas.microsoft.com/office/drawing/2014/main" id="{257B37EA-BAD6-1247-725E-A2053A8C2606}"/>
              </a:ext>
            </a:extLst>
          </p:cNvPr>
          <p:cNvSpPr txBox="1"/>
          <p:nvPr/>
        </p:nvSpPr>
        <p:spPr>
          <a:xfrm>
            <a:off x="4672127" y="3290789"/>
            <a:ext cx="2319172" cy="159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Enfortumab vedotin  </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(1.25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D1 and D8 IV Q3W            3 Cycles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Pembrolizumab</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(200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IV Q3W 3 Cycles </a:t>
            </a:r>
          </a:p>
        </p:txBody>
      </p:sp>
      <p:sp>
        <p:nvSpPr>
          <p:cNvPr id="44" name="Rectangle 43">
            <a:extLst>
              <a:ext uri="{FF2B5EF4-FFF2-40B4-BE49-F238E27FC236}">
                <a16:creationId xmlns:a16="http://schemas.microsoft.com/office/drawing/2014/main" id="{6725E1F0-9BAF-37E9-EC79-16A5209D1A57}"/>
              </a:ext>
            </a:extLst>
          </p:cNvPr>
          <p:cNvSpPr/>
          <p:nvPr/>
        </p:nvSpPr>
        <p:spPr>
          <a:xfrm>
            <a:off x="8382662" y="3204914"/>
            <a:ext cx="2261232" cy="1874107"/>
          </a:xfrm>
          <a:prstGeom prst="rect">
            <a:avLst/>
          </a:prstGeom>
          <a:solidFill>
            <a:schemeClr val="accent2"/>
          </a:solid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8C9D3DF6-0916-BC77-2594-8561DFDBF4E5}"/>
              </a:ext>
            </a:extLst>
          </p:cNvPr>
          <p:cNvSpPr txBox="1"/>
          <p:nvPr/>
        </p:nvSpPr>
        <p:spPr>
          <a:xfrm>
            <a:off x="8354443" y="3322820"/>
            <a:ext cx="2319172" cy="159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Enfortumab vedotin  </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(1.25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D1 and D8 IV Q3W           6 Cycles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Pembrolizumab</a:t>
            </a: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(200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IV Q3W 3 Cycles </a:t>
            </a:r>
          </a:p>
        </p:txBody>
      </p:sp>
      <p:sp>
        <p:nvSpPr>
          <p:cNvPr id="46" name="Rectangle 45">
            <a:extLst>
              <a:ext uri="{FF2B5EF4-FFF2-40B4-BE49-F238E27FC236}">
                <a16:creationId xmlns:a16="http://schemas.microsoft.com/office/drawing/2014/main" id="{F88EA4ED-D449-FFC0-EABF-1AD217F54234}"/>
              </a:ext>
            </a:extLst>
          </p:cNvPr>
          <p:cNvSpPr/>
          <p:nvPr/>
        </p:nvSpPr>
        <p:spPr>
          <a:xfrm>
            <a:off x="3552790" y="2615484"/>
            <a:ext cx="7272013" cy="2651455"/>
          </a:xfrm>
          <a:prstGeom prst="rect">
            <a:avLst/>
          </a:prstGeom>
          <a:noFill/>
          <a:ln w="38100" cap="flat" cmpd="sng" algn="ctr">
            <a:solidFill>
              <a:srgbClr val="FFC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60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16163344-BF12-D810-DB36-F7474C8473B8}"/>
              </a:ext>
            </a:extLst>
          </p:cNvPr>
          <p:cNvSpPr txBox="1"/>
          <p:nvPr/>
        </p:nvSpPr>
        <p:spPr>
          <a:xfrm>
            <a:off x="4321839" y="2891168"/>
            <a:ext cx="846707" cy="2460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N</a:t>
            </a:r>
            <a:r>
              <a:rPr kumimoji="0" lang="en-US" sz="5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r>
              <a:rPr kumimoji="0" lang="en-US" sz="5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344, 1:1</a:t>
            </a:r>
          </a:p>
        </p:txBody>
      </p:sp>
      <p:sp>
        <p:nvSpPr>
          <p:cNvPr id="48" name="TextBox 47">
            <a:extLst>
              <a:ext uri="{FF2B5EF4-FFF2-40B4-BE49-F238E27FC236}">
                <a16:creationId xmlns:a16="http://schemas.microsoft.com/office/drawing/2014/main" id="{1ED6C064-3AC3-F3BC-FEDA-960137DEE12E}"/>
              </a:ext>
            </a:extLst>
          </p:cNvPr>
          <p:cNvSpPr txBox="1"/>
          <p:nvPr/>
        </p:nvSpPr>
        <p:spPr>
          <a:xfrm>
            <a:off x="5747670" y="2898144"/>
            <a:ext cx="612668" cy="2460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174 </a:t>
            </a:r>
          </a:p>
        </p:txBody>
      </p:sp>
      <p:sp>
        <p:nvSpPr>
          <p:cNvPr id="49" name="TextBox 48">
            <a:extLst>
              <a:ext uri="{FF2B5EF4-FFF2-40B4-BE49-F238E27FC236}">
                <a16:creationId xmlns:a16="http://schemas.microsoft.com/office/drawing/2014/main" id="{D639673F-9C06-DE00-2BD3-235CC2C362B0}"/>
              </a:ext>
            </a:extLst>
          </p:cNvPr>
          <p:cNvSpPr txBox="1"/>
          <p:nvPr/>
        </p:nvSpPr>
        <p:spPr>
          <a:xfrm>
            <a:off x="4111878" y="3608064"/>
            <a:ext cx="612668" cy="2460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170 </a:t>
            </a:r>
          </a:p>
        </p:txBody>
      </p:sp>
      <p:sp>
        <p:nvSpPr>
          <p:cNvPr id="50" name="TextBox 49">
            <a:extLst>
              <a:ext uri="{FF2B5EF4-FFF2-40B4-BE49-F238E27FC236}">
                <a16:creationId xmlns:a16="http://schemas.microsoft.com/office/drawing/2014/main" id="{0F38918C-C75E-CB2D-8686-A7387573A908}"/>
              </a:ext>
            </a:extLst>
          </p:cNvPr>
          <p:cNvSpPr txBox="1"/>
          <p:nvPr/>
        </p:nvSpPr>
        <p:spPr>
          <a:xfrm rot="5400000">
            <a:off x="6940593" y="2879716"/>
            <a:ext cx="1409360" cy="3690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RC + PLND</a:t>
            </a:r>
          </a:p>
        </p:txBody>
      </p:sp>
      <p:graphicFrame>
        <p:nvGraphicFramePr>
          <p:cNvPr id="51" name="Table 32">
            <a:extLst>
              <a:ext uri="{FF2B5EF4-FFF2-40B4-BE49-F238E27FC236}">
                <a16:creationId xmlns:a16="http://schemas.microsoft.com/office/drawing/2014/main" id="{57917F03-BBB1-D475-E3A8-A00BBA19DF2B}"/>
              </a:ext>
            </a:extLst>
          </p:cNvPr>
          <p:cNvGraphicFramePr>
            <a:graphicFrameLocks noGrp="1"/>
          </p:cNvGraphicFramePr>
          <p:nvPr/>
        </p:nvGraphicFramePr>
        <p:xfrm>
          <a:off x="4132436" y="5414347"/>
          <a:ext cx="1806917" cy="741142"/>
        </p:xfrm>
        <a:graphic>
          <a:graphicData uri="http://schemas.openxmlformats.org/drawingml/2006/table">
            <a:tbl>
              <a:tblPr firstRow="1" bandRow="1">
                <a:tableStyleId>{7E9639D4-E3E2-4D34-9284-5A2195B3D0D7}</a:tableStyleId>
              </a:tblPr>
              <a:tblGrid>
                <a:gridCol w="1806917">
                  <a:extLst>
                    <a:ext uri="{9D8B030D-6E8A-4147-A177-3AD203B41FA5}">
                      <a16:colId xmlns:a16="http://schemas.microsoft.com/office/drawing/2014/main" val="2216149580"/>
                    </a:ext>
                  </a:extLst>
                </a:gridCol>
              </a:tblGrid>
              <a:tr h="370571">
                <a:tc>
                  <a:txBody>
                    <a:bodyPr/>
                    <a:lstStyle/>
                    <a:p>
                      <a:r>
                        <a:rPr lang="en-US" sz="1100" dirty="0"/>
                        <a:t>Primary Endpoint</a:t>
                      </a:r>
                    </a:p>
                  </a:txBody>
                  <a:tcPr marL="91374" marR="91374" marT="45687" marB="45687">
                    <a:solidFill>
                      <a:schemeClr val="bg2">
                        <a:lumMod val="50000"/>
                      </a:schemeClr>
                    </a:solidFill>
                  </a:tcPr>
                </a:tc>
                <a:extLst>
                  <a:ext uri="{0D108BD9-81ED-4DB2-BD59-A6C34878D82A}">
                    <a16:rowId xmlns:a16="http://schemas.microsoft.com/office/drawing/2014/main" val="530635441"/>
                  </a:ext>
                </a:extLst>
              </a:tr>
              <a:tr h="370571">
                <a:tc>
                  <a:txBody>
                    <a:bodyPr/>
                    <a:lstStyle/>
                    <a:p>
                      <a:pPr marL="171450" indent="-171450">
                        <a:spcBef>
                          <a:spcPts val="600"/>
                        </a:spcBef>
                        <a:buFont typeface="Arial" panose="020B0604020202020204" pitchFamily="34" charset="0"/>
                        <a:buChar char="•"/>
                      </a:pPr>
                      <a:r>
                        <a:rPr lang="en-US" sz="1100" dirty="0">
                          <a:solidFill>
                            <a:schemeClr val="tx2"/>
                          </a:solidFill>
                        </a:rPr>
                        <a:t>EFS by BICR</a:t>
                      </a:r>
                    </a:p>
                  </a:txBody>
                  <a:tcPr marL="91374" marR="91374" marT="45687" marB="45687">
                    <a:solidFill>
                      <a:schemeClr val="bg1"/>
                    </a:solidFill>
                  </a:tcPr>
                </a:tc>
                <a:extLst>
                  <a:ext uri="{0D108BD9-81ED-4DB2-BD59-A6C34878D82A}">
                    <a16:rowId xmlns:a16="http://schemas.microsoft.com/office/drawing/2014/main" val="86147329"/>
                  </a:ext>
                </a:extLst>
              </a:tr>
            </a:tbl>
          </a:graphicData>
        </a:graphic>
      </p:graphicFrame>
      <p:graphicFrame>
        <p:nvGraphicFramePr>
          <p:cNvPr id="52" name="Table 32">
            <a:extLst>
              <a:ext uri="{FF2B5EF4-FFF2-40B4-BE49-F238E27FC236}">
                <a16:creationId xmlns:a16="http://schemas.microsoft.com/office/drawing/2014/main" id="{02D1D5BA-A83E-9D8D-C759-8124BF6AAED6}"/>
              </a:ext>
            </a:extLst>
          </p:cNvPr>
          <p:cNvGraphicFramePr>
            <a:graphicFrameLocks noGrp="1"/>
          </p:cNvGraphicFramePr>
          <p:nvPr/>
        </p:nvGraphicFramePr>
        <p:xfrm>
          <a:off x="6317306" y="5416413"/>
          <a:ext cx="1806917" cy="1010187"/>
        </p:xfrm>
        <a:graphic>
          <a:graphicData uri="http://schemas.openxmlformats.org/drawingml/2006/table">
            <a:tbl>
              <a:tblPr firstRow="1" bandRow="1">
                <a:tableStyleId>{7E9639D4-E3E2-4D34-9284-5A2195B3D0D7}</a:tableStyleId>
              </a:tblPr>
              <a:tblGrid>
                <a:gridCol w="1806917">
                  <a:extLst>
                    <a:ext uri="{9D8B030D-6E8A-4147-A177-3AD203B41FA5}">
                      <a16:colId xmlns:a16="http://schemas.microsoft.com/office/drawing/2014/main" val="2216149580"/>
                    </a:ext>
                  </a:extLst>
                </a:gridCol>
              </a:tblGrid>
              <a:tr h="370571">
                <a:tc>
                  <a:txBody>
                    <a:bodyPr/>
                    <a:lstStyle/>
                    <a:p>
                      <a:r>
                        <a:rPr lang="en-US" sz="1100" dirty="0"/>
                        <a:t>Secondary Endpoints</a:t>
                      </a:r>
                    </a:p>
                  </a:txBody>
                  <a:tcPr marL="91374" marR="91374" marT="45687" marB="45687">
                    <a:solidFill>
                      <a:schemeClr val="bg2">
                        <a:lumMod val="50000"/>
                      </a:schemeClr>
                    </a:solidFill>
                  </a:tcPr>
                </a:tc>
                <a:extLst>
                  <a:ext uri="{0D108BD9-81ED-4DB2-BD59-A6C34878D82A}">
                    <a16:rowId xmlns:a16="http://schemas.microsoft.com/office/drawing/2014/main" val="530635441"/>
                  </a:ext>
                </a:extLst>
              </a:tr>
              <a:tr h="639616">
                <a:tc>
                  <a:txBody>
                    <a:bodyPr/>
                    <a:lstStyle/>
                    <a:p>
                      <a:pPr marL="171450" indent="-171450">
                        <a:spcBef>
                          <a:spcPts val="600"/>
                        </a:spcBef>
                        <a:buFont typeface="Arial" panose="020B0604020202020204" pitchFamily="34" charset="0"/>
                        <a:buChar char="•"/>
                      </a:pPr>
                      <a:r>
                        <a:rPr lang="en-US" sz="1100" dirty="0">
                          <a:solidFill>
                            <a:schemeClr val="tx2"/>
                          </a:solidFill>
                        </a:rPr>
                        <a:t>OS, pCR; pT0N0 by central pathologist review</a:t>
                      </a:r>
                    </a:p>
                  </a:txBody>
                  <a:tcPr marL="91374" marR="91374" marT="45687" marB="45687">
                    <a:solidFill>
                      <a:schemeClr val="bg1"/>
                    </a:solidFill>
                  </a:tcPr>
                </a:tc>
                <a:extLst>
                  <a:ext uri="{0D108BD9-81ED-4DB2-BD59-A6C34878D82A}">
                    <a16:rowId xmlns:a16="http://schemas.microsoft.com/office/drawing/2014/main" val="86147329"/>
                  </a:ext>
                </a:extLst>
              </a:tr>
            </a:tbl>
          </a:graphicData>
        </a:graphic>
      </p:graphicFrame>
      <p:graphicFrame>
        <p:nvGraphicFramePr>
          <p:cNvPr id="53" name="Table 32">
            <a:extLst>
              <a:ext uri="{FF2B5EF4-FFF2-40B4-BE49-F238E27FC236}">
                <a16:creationId xmlns:a16="http://schemas.microsoft.com/office/drawing/2014/main" id="{AB7E5039-4303-B514-53AC-B29D9B86FD9A}"/>
              </a:ext>
            </a:extLst>
          </p:cNvPr>
          <p:cNvGraphicFramePr>
            <a:graphicFrameLocks noGrp="1"/>
          </p:cNvGraphicFramePr>
          <p:nvPr/>
        </p:nvGraphicFramePr>
        <p:xfrm>
          <a:off x="8502178" y="5416411"/>
          <a:ext cx="1806917" cy="741142"/>
        </p:xfrm>
        <a:graphic>
          <a:graphicData uri="http://schemas.openxmlformats.org/drawingml/2006/table">
            <a:tbl>
              <a:tblPr firstRow="1" bandRow="1">
                <a:tableStyleId>{7E9639D4-E3E2-4D34-9284-5A2195B3D0D7}</a:tableStyleId>
              </a:tblPr>
              <a:tblGrid>
                <a:gridCol w="1806917">
                  <a:extLst>
                    <a:ext uri="{9D8B030D-6E8A-4147-A177-3AD203B41FA5}">
                      <a16:colId xmlns:a16="http://schemas.microsoft.com/office/drawing/2014/main" val="2216149580"/>
                    </a:ext>
                  </a:extLst>
                </a:gridCol>
              </a:tblGrid>
              <a:tr h="370571">
                <a:tc>
                  <a:txBody>
                    <a:bodyPr/>
                    <a:lstStyle/>
                    <a:p>
                      <a:r>
                        <a:rPr lang="en-US" sz="1100" dirty="0"/>
                        <a:t>Other Endpoints</a:t>
                      </a:r>
                    </a:p>
                  </a:txBody>
                  <a:tcPr marL="91374" marR="91374" marT="45687" marB="45687">
                    <a:solidFill>
                      <a:schemeClr val="bg2">
                        <a:lumMod val="50000"/>
                      </a:schemeClr>
                    </a:solidFill>
                  </a:tcPr>
                </a:tc>
                <a:extLst>
                  <a:ext uri="{0D108BD9-81ED-4DB2-BD59-A6C34878D82A}">
                    <a16:rowId xmlns:a16="http://schemas.microsoft.com/office/drawing/2014/main" val="530635441"/>
                  </a:ext>
                </a:extLst>
              </a:tr>
              <a:tr h="370571">
                <a:tc>
                  <a:txBody>
                    <a:bodyPr/>
                    <a:lstStyle/>
                    <a:p>
                      <a:pPr marL="171450" indent="-171450">
                        <a:spcBef>
                          <a:spcPts val="600"/>
                        </a:spcBef>
                        <a:buFont typeface="Arial" panose="020B0604020202020204" pitchFamily="34" charset="0"/>
                        <a:buChar char="•"/>
                      </a:pPr>
                      <a:r>
                        <a:rPr lang="en-US" sz="1100" dirty="0">
                          <a:solidFill>
                            <a:schemeClr val="tx2"/>
                          </a:solidFill>
                        </a:rPr>
                        <a:t>Safety</a:t>
                      </a:r>
                    </a:p>
                  </a:txBody>
                  <a:tcPr marL="91374" marR="91374" marT="45687" marB="45687">
                    <a:solidFill>
                      <a:schemeClr val="bg1"/>
                    </a:solidFill>
                  </a:tcPr>
                </a:tc>
                <a:extLst>
                  <a:ext uri="{0D108BD9-81ED-4DB2-BD59-A6C34878D82A}">
                    <a16:rowId xmlns:a16="http://schemas.microsoft.com/office/drawing/2014/main" val="86147329"/>
                  </a:ext>
                </a:extLst>
              </a:tr>
            </a:tbl>
          </a:graphicData>
        </a:graphic>
      </p:graphicFrame>
    </p:spTree>
    <p:extLst>
      <p:ext uri="{BB962C8B-B14F-4D97-AF65-F5344CB8AC3E}">
        <p14:creationId xmlns:p14="http://schemas.microsoft.com/office/powerpoint/2010/main" val="3714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B8083-9B8F-0FB3-598F-AD0C076BD4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F535AD-1B1D-FBBE-45B4-26FF1A5A7141}"/>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3BF77B2-AF37-4404-B1F5-C3953767110C}"/>
              </a:ext>
            </a:extLst>
          </p:cNvPr>
          <p:cNvSpPr/>
          <p:nvPr/>
        </p:nvSpPr>
        <p:spPr>
          <a:xfrm>
            <a:off x="4424" y="33183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8FA74EA2-962C-E1AB-4F6A-1A39E282F94F}"/>
              </a:ext>
            </a:extLst>
          </p:cNvPr>
          <p:cNvSpPr/>
          <p:nvPr/>
        </p:nvSpPr>
        <p:spPr>
          <a:xfrm>
            <a:off x="482195" y="236132"/>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905</a:t>
            </a:r>
          </a:p>
        </p:txBody>
      </p:sp>
      <p:sp>
        <p:nvSpPr>
          <p:cNvPr id="12" name="TextBox 11">
            <a:extLst>
              <a:ext uri="{FF2B5EF4-FFF2-40B4-BE49-F238E27FC236}">
                <a16:creationId xmlns:a16="http://schemas.microsoft.com/office/drawing/2014/main" id="{781E035C-C789-D8A2-17E9-A90822CE77E0}"/>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Vulsteke C, et al. </a:t>
            </a:r>
            <a:r>
              <a:rPr kumimoji="0" lang="en-US" sz="1150" b="0" i="1" u="none" strike="noStrike" kern="1200" cap="none" spc="0" normalizeH="0" baseline="0" noProof="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1150" b="0" i="0" u="none" strike="noStrike" kern="1200" cap="none" spc="0" normalizeH="0" baseline="0" noProof="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2026. </a:t>
            </a:r>
            <a:endPar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DC5AA8D-BB53-2433-59EE-5269234C4658}"/>
              </a:ext>
            </a:extLst>
          </p:cNvPr>
          <p:cNvPicPr>
            <a:picLocks noChangeAspect="1"/>
          </p:cNvPicPr>
          <p:nvPr/>
        </p:nvPicPr>
        <p:blipFill>
          <a:blip r:embed="rId2"/>
          <a:stretch>
            <a:fillRect/>
          </a:stretch>
        </p:blipFill>
        <p:spPr>
          <a:xfrm>
            <a:off x="103372" y="850498"/>
            <a:ext cx="6871627" cy="2883301"/>
          </a:xfrm>
          <a:prstGeom prst="rect">
            <a:avLst/>
          </a:prstGeom>
        </p:spPr>
      </p:pic>
      <p:pic>
        <p:nvPicPr>
          <p:cNvPr id="7" name="Picture 6">
            <a:extLst>
              <a:ext uri="{FF2B5EF4-FFF2-40B4-BE49-F238E27FC236}">
                <a16:creationId xmlns:a16="http://schemas.microsoft.com/office/drawing/2014/main" id="{A31E0003-6E94-0C62-3393-C002B663B25F}"/>
              </a:ext>
            </a:extLst>
          </p:cNvPr>
          <p:cNvPicPr>
            <a:picLocks noChangeAspect="1"/>
          </p:cNvPicPr>
          <p:nvPr/>
        </p:nvPicPr>
        <p:blipFill>
          <a:blip r:embed="rId3"/>
          <a:stretch>
            <a:fillRect/>
          </a:stretch>
        </p:blipFill>
        <p:spPr>
          <a:xfrm>
            <a:off x="5203166" y="3643234"/>
            <a:ext cx="6820645" cy="2978634"/>
          </a:xfrm>
          <a:prstGeom prst="rect">
            <a:avLst/>
          </a:prstGeom>
        </p:spPr>
      </p:pic>
      <p:pic>
        <p:nvPicPr>
          <p:cNvPr id="8" name="Picture 7">
            <a:extLst>
              <a:ext uri="{FF2B5EF4-FFF2-40B4-BE49-F238E27FC236}">
                <a16:creationId xmlns:a16="http://schemas.microsoft.com/office/drawing/2014/main" id="{EFE31F10-CB86-82F6-BA5D-4FCEC2E17D95}"/>
              </a:ext>
            </a:extLst>
          </p:cNvPr>
          <p:cNvPicPr>
            <a:picLocks noChangeAspect="1"/>
          </p:cNvPicPr>
          <p:nvPr/>
        </p:nvPicPr>
        <p:blipFill>
          <a:blip r:embed="rId4"/>
          <a:stretch>
            <a:fillRect/>
          </a:stretch>
        </p:blipFill>
        <p:spPr>
          <a:xfrm>
            <a:off x="2365719" y="3901438"/>
            <a:ext cx="2422730" cy="2565347"/>
          </a:xfrm>
          <a:prstGeom prst="rect">
            <a:avLst/>
          </a:prstGeom>
          <a:solidFill>
            <a:schemeClr val="bg1"/>
          </a:solidFill>
          <a:ln>
            <a:solidFill>
              <a:schemeClr val="tx1"/>
            </a:solidFill>
          </a:ln>
        </p:spPr>
      </p:pic>
    </p:spTree>
    <p:extLst>
      <p:ext uri="{BB962C8B-B14F-4D97-AF65-F5344CB8AC3E}">
        <p14:creationId xmlns:p14="http://schemas.microsoft.com/office/powerpoint/2010/main" val="14004293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ACC0-EE1D-CB36-F1BE-68603CE8FA3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8B421D-3966-95CD-8B3A-BD87A5EF5E51}"/>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9FF464D-6FF1-8F1F-AEA2-1B361B3D0190}"/>
              </a:ext>
            </a:extLst>
          </p:cNvPr>
          <p:cNvSpPr/>
          <p:nvPr/>
        </p:nvSpPr>
        <p:spPr>
          <a:xfrm>
            <a:off x="4424" y="33183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0A1B1009-9841-7387-CFC7-0044457EDB01}"/>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905</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9893678A-98E3-C502-29E5-B4CAF889E941}"/>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O'Donnell P, ASCO 2026. </a:t>
            </a:r>
          </a:p>
        </p:txBody>
      </p:sp>
      <p:grpSp>
        <p:nvGrpSpPr>
          <p:cNvPr id="5" name="Group 4">
            <a:extLst>
              <a:ext uri="{FF2B5EF4-FFF2-40B4-BE49-F238E27FC236}">
                <a16:creationId xmlns:a16="http://schemas.microsoft.com/office/drawing/2014/main" id="{5E1BF5AE-C442-CC36-5629-9EFB59DBA645}"/>
              </a:ext>
            </a:extLst>
          </p:cNvPr>
          <p:cNvGrpSpPr/>
          <p:nvPr/>
        </p:nvGrpSpPr>
        <p:grpSpPr>
          <a:xfrm>
            <a:off x="10857338" y="1110374"/>
            <a:ext cx="1310738" cy="3707719"/>
            <a:chOff x="10187924" y="1143000"/>
            <a:chExt cx="1341145" cy="3798368"/>
          </a:xfrm>
        </p:grpSpPr>
        <p:sp>
          <p:nvSpPr>
            <p:cNvPr id="7" name="Arrow: Up-Down 11">
              <a:extLst>
                <a:ext uri="{FF2B5EF4-FFF2-40B4-BE49-F238E27FC236}">
                  <a16:creationId xmlns:a16="http://schemas.microsoft.com/office/drawing/2014/main" id="{51A2C76A-6569-B2CC-7D38-A76C0AF571DF}"/>
                </a:ext>
              </a:extLst>
            </p:cNvPr>
            <p:cNvSpPr/>
            <p:nvPr/>
          </p:nvSpPr>
          <p:spPr>
            <a:xfrm>
              <a:off x="10987212" y="1615527"/>
              <a:ext cx="211244" cy="3098185"/>
            </a:xfrm>
            <a:prstGeom prst="upDownArrow">
              <a:avLst/>
            </a:prstGeom>
            <a:gradFill flip="none" rotWithShape="1">
              <a:gsLst>
                <a:gs pos="7000">
                  <a:schemeClr val="bg1">
                    <a:lumMod val="50000"/>
                  </a:schemeClr>
                </a:gs>
                <a:gs pos="39000">
                  <a:schemeClr val="bg1">
                    <a:lumMod val="85000"/>
                  </a:schemeClr>
                </a:gs>
                <a:gs pos="60000">
                  <a:schemeClr val="bg1">
                    <a:lumMod val="75000"/>
                  </a:schemeClr>
                </a:gs>
                <a:gs pos="96000">
                  <a:schemeClr val="bg1">
                    <a:lumMod val="50000"/>
                  </a:schemeClr>
                </a:gs>
                <a:gs pos="73000">
                  <a:schemeClr val="bg1">
                    <a:lumMod val="75000"/>
                  </a:schemeClr>
                </a:gs>
              </a:gsLst>
              <a:path path="circle">
                <a:fillToRect l="100000" t="100000"/>
              </a:path>
              <a:tileRect r="-100000" b="-10000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600" cap="none" spc="3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9717BA9-24B6-C7F9-62EE-FC4CE9E16D73}"/>
                </a:ext>
              </a:extLst>
            </p:cNvPr>
            <p:cNvSpPr txBox="1"/>
            <p:nvPr/>
          </p:nvSpPr>
          <p:spPr>
            <a:xfrm>
              <a:off x="10187924" y="4500209"/>
              <a:ext cx="1243112" cy="44115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6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6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Deterioration</a:t>
              </a:r>
            </a:p>
          </p:txBody>
        </p:sp>
        <p:sp>
          <p:nvSpPr>
            <p:cNvPr id="9" name="TextBox 8">
              <a:extLst>
                <a:ext uri="{FF2B5EF4-FFF2-40B4-BE49-F238E27FC236}">
                  <a16:creationId xmlns:a16="http://schemas.microsoft.com/office/drawing/2014/main" id="{C59DBA1A-E4DD-6941-4DD1-CDD7E41A76BC}"/>
                </a:ext>
              </a:extLst>
            </p:cNvPr>
            <p:cNvSpPr txBox="1"/>
            <p:nvPr/>
          </p:nvSpPr>
          <p:spPr>
            <a:xfrm>
              <a:off x="10413069" y="1143000"/>
              <a:ext cx="1116000" cy="441159"/>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6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0" i="0" u="none" strike="noStrike" kern="6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Improvement</a:t>
              </a:r>
            </a:p>
          </p:txBody>
        </p:sp>
      </p:grpSp>
      <p:sp>
        <p:nvSpPr>
          <p:cNvPr id="10" name="TextBox 9">
            <a:extLst>
              <a:ext uri="{FF2B5EF4-FFF2-40B4-BE49-F238E27FC236}">
                <a16:creationId xmlns:a16="http://schemas.microsoft.com/office/drawing/2014/main" id="{F831DC92-B2E6-6A10-159A-FB0071F2CE7F}"/>
              </a:ext>
            </a:extLst>
          </p:cNvPr>
          <p:cNvSpPr txBox="1"/>
          <p:nvPr/>
        </p:nvSpPr>
        <p:spPr>
          <a:xfrm>
            <a:off x="9084698" y="1139420"/>
            <a:ext cx="1077518" cy="27667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8" b="1"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Control</a:t>
            </a:r>
          </a:p>
        </p:txBody>
      </p:sp>
      <p:sp>
        <p:nvSpPr>
          <p:cNvPr id="11" name="Rectangle 424">
            <a:extLst>
              <a:ext uri="{FF2B5EF4-FFF2-40B4-BE49-F238E27FC236}">
                <a16:creationId xmlns:a16="http://schemas.microsoft.com/office/drawing/2014/main" id="{74A035B7-4497-EE89-34EE-4907FD4F8FFA}"/>
              </a:ext>
            </a:extLst>
          </p:cNvPr>
          <p:cNvSpPr>
            <a:spLocks noChangeArrowheads="1"/>
          </p:cNvSpPr>
          <p:nvPr/>
        </p:nvSpPr>
        <p:spPr bwMode="auto">
          <a:xfrm>
            <a:off x="6773092" y="4919788"/>
            <a:ext cx="73738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Pre-surg</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 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425">
            <a:extLst>
              <a:ext uri="{FF2B5EF4-FFF2-40B4-BE49-F238E27FC236}">
                <a16:creationId xmlns:a16="http://schemas.microsoft.com/office/drawing/2014/main" id="{D55E0322-E886-6B58-DE52-C619D23EEB86}"/>
              </a:ext>
            </a:extLst>
          </p:cNvPr>
          <p:cNvSpPr>
            <a:spLocks noChangeArrowheads="1"/>
          </p:cNvSpPr>
          <p:nvPr/>
        </p:nvSpPr>
        <p:spPr bwMode="auto">
          <a:xfrm>
            <a:off x="7566418"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425">
            <a:extLst>
              <a:ext uri="{FF2B5EF4-FFF2-40B4-BE49-F238E27FC236}">
                <a16:creationId xmlns:a16="http://schemas.microsoft.com/office/drawing/2014/main" id="{1C3AECC3-AE22-2014-4D27-EBD6D0D8E248}"/>
              </a:ext>
            </a:extLst>
          </p:cNvPr>
          <p:cNvSpPr>
            <a:spLocks noChangeArrowheads="1"/>
          </p:cNvSpPr>
          <p:nvPr/>
        </p:nvSpPr>
        <p:spPr bwMode="auto">
          <a:xfrm>
            <a:off x="8011788"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18</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425">
            <a:extLst>
              <a:ext uri="{FF2B5EF4-FFF2-40B4-BE49-F238E27FC236}">
                <a16:creationId xmlns:a16="http://schemas.microsoft.com/office/drawing/2014/main" id="{EB7FAF5B-44DC-6BA3-F7FC-A4732B89E985}"/>
              </a:ext>
            </a:extLst>
          </p:cNvPr>
          <p:cNvSpPr>
            <a:spLocks noChangeArrowheads="1"/>
          </p:cNvSpPr>
          <p:nvPr/>
        </p:nvSpPr>
        <p:spPr bwMode="auto">
          <a:xfrm>
            <a:off x="8454465"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425">
            <a:extLst>
              <a:ext uri="{FF2B5EF4-FFF2-40B4-BE49-F238E27FC236}">
                <a16:creationId xmlns:a16="http://schemas.microsoft.com/office/drawing/2014/main" id="{4EDDBF48-4A00-4E6F-CB2B-EBAA061E9AA4}"/>
              </a:ext>
            </a:extLst>
          </p:cNvPr>
          <p:cNvSpPr>
            <a:spLocks noChangeArrowheads="1"/>
          </p:cNvSpPr>
          <p:nvPr/>
        </p:nvSpPr>
        <p:spPr bwMode="auto">
          <a:xfrm>
            <a:off x="8912161"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425">
            <a:extLst>
              <a:ext uri="{FF2B5EF4-FFF2-40B4-BE49-F238E27FC236}">
                <a16:creationId xmlns:a16="http://schemas.microsoft.com/office/drawing/2014/main" id="{FD59C97C-B03D-6E27-812C-90F286619020}"/>
              </a:ext>
            </a:extLst>
          </p:cNvPr>
          <p:cNvSpPr>
            <a:spLocks noChangeArrowheads="1"/>
          </p:cNvSpPr>
          <p:nvPr/>
        </p:nvSpPr>
        <p:spPr bwMode="auto">
          <a:xfrm>
            <a:off x="9389348"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54</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425">
            <a:extLst>
              <a:ext uri="{FF2B5EF4-FFF2-40B4-BE49-F238E27FC236}">
                <a16:creationId xmlns:a16="http://schemas.microsoft.com/office/drawing/2014/main" id="{BC4C832A-FEDD-7DA2-136C-38BE6B9CFFCE}"/>
              </a:ext>
            </a:extLst>
          </p:cNvPr>
          <p:cNvSpPr>
            <a:spLocks noChangeArrowheads="1"/>
          </p:cNvSpPr>
          <p:nvPr/>
        </p:nvSpPr>
        <p:spPr bwMode="auto">
          <a:xfrm>
            <a:off x="9846741"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66</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425">
            <a:extLst>
              <a:ext uri="{FF2B5EF4-FFF2-40B4-BE49-F238E27FC236}">
                <a16:creationId xmlns:a16="http://schemas.microsoft.com/office/drawing/2014/main" id="{B63BFF26-502E-D4A1-01F7-91279C13F1F7}"/>
              </a:ext>
            </a:extLst>
          </p:cNvPr>
          <p:cNvSpPr>
            <a:spLocks noChangeArrowheads="1"/>
          </p:cNvSpPr>
          <p:nvPr/>
        </p:nvSpPr>
        <p:spPr bwMode="auto">
          <a:xfrm>
            <a:off x="10268073"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78</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ectangle 425">
            <a:extLst>
              <a:ext uri="{FF2B5EF4-FFF2-40B4-BE49-F238E27FC236}">
                <a16:creationId xmlns:a16="http://schemas.microsoft.com/office/drawing/2014/main" id="{C945AA2C-3762-9F54-C97D-CF31D421D0CB}"/>
              </a:ext>
            </a:extLst>
          </p:cNvPr>
          <p:cNvSpPr>
            <a:spLocks noChangeArrowheads="1"/>
          </p:cNvSpPr>
          <p:nvPr/>
        </p:nvSpPr>
        <p:spPr bwMode="auto">
          <a:xfrm>
            <a:off x="10713442" y="4919788"/>
            <a:ext cx="287791"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425">
            <a:extLst>
              <a:ext uri="{FF2B5EF4-FFF2-40B4-BE49-F238E27FC236}">
                <a16:creationId xmlns:a16="http://schemas.microsoft.com/office/drawing/2014/main" id="{5352E244-F253-5898-C74D-2D39EB7B497B}"/>
              </a:ext>
            </a:extLst>
          </p:cNvPr>
          <p:cNvSpPr>
            <a:spLocks noChangeArrowheads="1"/>
          </p:cNvSpPr>
          <p:nvPr/>
        </p:nvSpPr>
        <p:spPr bwMode="auto">
          <a:xfrm>
            <a:off x="11146802" y="4919788"/>
            <a:ext cx="323765" cy="4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607">
            <a:extLst>
              <a:ext uri="{FF2B5EF4-FFF2-40B4-BE49-F238E27FC236}">
                <a16:creationId xmlns:a16="http://schemas.microsoft.com/office/drawing/2014/main" id="{75AB6A18-DB3A-84A4-4088-E024870A818E}"/>
              </a:ext>
            </a:extLst>
          </p:cNvPr>
          <p:cNvSpPr>
            <a:spLocks noChangeArrowheads="1"/>
          </p:cNvSpPr>
          <p:nvPr/>
        </p:nvSpPr>
        <p:spPr bwMode="auto">
          <a:xfrm>
            <a:off x="7561344" y="5905849"/>
            <a:ext cx="298159"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100</a:t>
            </a:r>
          </a:p>
        </p:txBody>
      </p:sp>
      <p:sp>
        <p:nvSpPr>
          <p:cNvPr id="23" name="Rectangle 608">
            <a:extLst>
              <a:ext uri="{FF2B5EF4-FFF2-40B4-BE49-F238E27FC236}">
                <a16:creationId xmlns:a16="http://schemas.microsoft.com/office/drawing/2014/main" id="{15916C01-57A6-B9C2-60FB-BE9F78CF4000}"/>
              </a:ext>
            </a:extLst>
          </p:cNvPr>
          <p:cNvSpPr>
            <a:spLocks noChangeArrowheads="1"/>
          </p:cNvSpPr>
          <p:nvPr/>
        </p:nvSpPr>
        <p:spPr bwMode="auto">
          <a:xfrm flipH="1">
            <a:off x="8015383" y="5905849"/>
            <a:ext cx="280604"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75</a:t>
            </a:r>
          </a:p>
        </p:txBody>
      </p:sp>
      <p:sp>
        <p:nvSpPr>
          <p:cNvPr id="24" name="Rectangle 609">
            <a:extLst>
              <a:ext uri="{FF2B5EF4-FFF2-40B4-BE49-F238E27FC236}">
                <a16:creationId xmlns:a16="http://schemas.microsoft.com/office/drawing/2014/main" id="{92717825-D9BC-7515-F95E-5E10BC62559A}"/>
              </a:ext>
            </a:extLst>
          </p:cNvPr>
          <p:cNvSpPr>
            <a:spLocks noChangeArrowheads="1"/>
          </p:cNvSpPr>
          <p:nvPr/>
        </p:nvSpPr>
        <p:spPr bwMode="auto">
          <a:xfrm>
            <a:off x="8499048"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66</a:t>
            </a:r>
          </a:p>
        </p:txBody>
      </p:sp>
      <p:sp>
        <p:nvSpPr>
          <p:cNvPr id="25" name="Rectangle 610">
            <a:extLst>
              <a:ext uri="{FF2B5EF4-FFF2-40B4-BE49-F238E27FC236}">
                <a16:creationId xmlns:a16="http://schemas.microsoft.com/office/drawing/2014/main" id="{94DFCF25-645D-B30F-05D4-218CA4BD11D1}"/>
              </a:ext>
            </a:extLst>
          </p:cNvPr>
          <p:cNvSpPr>
            <a:spLocks noChangeArrowheads="1"/>
          </p:cNvSpPr>
          <p:nvPr/>
        </p:nvSpPr>
        <p:spPr bwMode="auto">
          <a:xfrm>
            <a:off x="8956743"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55</a:t>
            </a:r>
          </a:p>
        </p:txBody>
      </p:sp>
      <p:sp>
        <p:nvSpPr>
          <p:cNvPr id="26" name="Rectangle 611">
            <a:extLst>
              <a:ext uri="{FF2B5EF4-FFF2-40B4-BE49-F238E27FC236}">
                <a16:creationId xmlns:a16="http://schemas.microsoft.com/office/drawing/2014/main" id="{C457CB50-B760-FD1E-D050-E4DE7003EEFF}"/>
              </a:ext>
            </a:extLst>
          </p:cNvPr>
          <p:cNvSpPr>
            <a:spLocks noChangeArrowheads="1"/>
          </p:cNvSpPr>
          <p:nvPr/>
        </p:nvSpPr>
        <p:spPr bwMode="auto">
          <a:xfrm>
            <a:off x="9433930"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45</a:t>
            </a:r>
          </a:p>
        </p:txBody>
      </p:sp>
      <p:sp>
        <p:nvSpPr>
          <p:cNvPr id="27" name="Rectangle 612">
            <a:extLst>
              <a:ext uri="{FF2B5EF4-FFF2-40B4-BE49-F238E27FC236}">
                <a16:creationId xmlns:a16="http://schemas.microsoft.com/office/drawing/2014/main" id="{F0F7FBB8-43CB-1ED7-BEE2-C34F015043F8}"/>
              </a:ext>
            </a:extLst>
          </p:cNvPr>
          <p:cNvSpPr>
            <a:spLocks noChangeArrowheads="1"/>
          </p:cNvSpPr>
          <p:nvPr/>
        </p:nvSpPr>
        <p:spPr bwMode="auto">
          <a:xfrm>
            <a:off x="9891323"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33</a:t>
            </a:r>
          </a:p>
        </p:txBody>
      </p:sp>
      <p:sp>
        <p:nvSpPr>
          <p:cNvPr id="28" name="Rectangle 613">
            <a:extLst>
              <a:ext uri="{FF2B5EF4-FFF2-40B4-BE49-F238E27FC236}">
                <a16:creationId xmlns:a16="http://schemas.microsoft.com/office/drawing/2014/main" id="{CEAF08CC-BE42-5B28-DA32-BED91C1DEB99}"/>
              </a:ext>
            </a:extLst>
          </p:cNvPr>
          <p:cNvSpPr>
            <a:spLocks noChangeArrowheads="1"/>
          </p:cNvSpPr>
          <p:nvPr/>
        </p:nvSpPr>
        <p:spPr bwMode="auto">
          <a:xfrm>
            <a:off x="10312655"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22</a:t>
            </a:r>
          </a:p>
        </p:txBody>
      </p:sp>
      <p:sp>
        <p:nvSpPr>
          <p:cNvPr id="29" name="Rectangle 614">
            <a:extLst>
              <a:ext uri="{FF2B5EF4-FFF2-40B4-BE49-F238E27FC236}">
                <a16:creationId xmlns:a16="http://schemas.microsoft.com/office/drawing/2014/main" id="{4506E013-666E-E1D9-6072-EED1244CF3AF}"/>
              </a:ext>
            </a:extLst>
          </p:cNvPr>
          <p:cNvSpPr>
            <a:spLocks noChangeArrowheads="1"/>
          </p:cNvSpPr>
          <p:nvPr/>
        </p:nvSpPr>
        <p:spPr bwMode="auto">
          <a:xfrm>
            <a:off x="10758024"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22</a:t>
            </a:r>
          </a:p>
        </p:txBody>
      </p:sp>
      <p:sp>
        <p:nvSpPr>
          <p:cNvPr id="30" name="Rectangle 615">
            <a:extLst>
              <a:ext uri="{FF2B5EF4-FFF2-40B4-BE49-F238E27FC236}">
                <a16:creationId xmlns:a16="http://schemas.microsoft.com/office/drawing/2014/main" id="{5915ABB3-F8FA-CA86-11A0-01819336A35E}"/>
              </a:ext>
            </a:extLst>
          </p:cNvPr>
          <p:cNvSpPr>
            <a:spLocks noChangeArrowheads="1"/>
          </p:cNvSpPr>
          <p:nvPr/>
        </p:nvSpPr>
        <p:spPr bwMode="auto">
          <a:xfrm>
            <a:off x="11209370" y="5905849"/>
            <a:ext cx="198772"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17</a:t>
            </a:r>
          </a:p>
        </p:txBody>
      </p:sp>
      <p:sp>
        <p:nvSpPr>
          <p:cNvPr id="31" name="Rectangle 616">
            <a:extLst>
              <a:ext uri="{FF2B5EF4-FFF2-40B4-BE49-F238E27FC236}">
                <a16:creationId xmlns:a16="http://schemas.microsoft.com/office/drawing/2014/main" id="{C013E039-292B-D040-065C-2D1E8787AA41}"/>
              </a:ext>
            </a:extLst>
          </p:cNvPr>
          <p:cNvSpPr>
            <a:spLocks noChangeArrowheads="1"/>
          </p:cNvSpPr>
          <p:nvPr/>
        </p:nvSpPr>
        <p:spPr bwMode="auto">
          <a:xfrm>
            <a:off x="6992812" y="5905849"/>
            <a:ext cx="298159"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105</a:t>
            </a:r>
          </a:p>
        </p:txBody>
      </p:sp>
      <p:sp>
        <p:nvSpPr>
          <p:cNvPr id="32" name="TextBox 31">
            <a:extLst>
              <a:ext uri="{FF2B5EF4-FFF2-40B4-BE49-F238E27FC236}">
                <a16:creationId xmlns:a16="http://schemas.microsoft.com/office/drawing/2014/main" id="{C975AAC7-3CCB-AAE0-1C2B-4B869AB056E0}"/>
              </a:ext>
            </a:extLst>
          </p:cNvPr>
          <p:cNvSpPr txBox="1"/>
          <p:nvPr/>
        </p:nvSpPr>
        <p:spPr>
          <a:xfrm rot="16200000">
            <a:off x="5094040" y="2988970"/>
            <a:ext cx="3227503" cy="430631"/>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600" cap="none" spc="30" normalizeH="0" baseline="0" noProof="0" dirty="0">
                <a:ln>
                  <a:noFill/>
                </a:ln>
                <a:solidFill>
                  <a:prstClr val="black"/>
                </a:solidFill>
                <a:effectLst/>
                <a:uLnTx/>
                <a:uFillTx/>
                <a:latin typeface="Aptos" panose="02110004020202020204"/>
                <a:ea typeface="+mn-ea"/>
                <a:cs typeface="+mn-cs"/>
              </a:rPr>
              <a:t>Mean Score Change From Baseline (95% CI)</a:t>
            </a:r>
          </a:p>
        </p:txBody>
      </p:sp>
      <p:sp>
        <p:nvSpPr>
          <p:cNvPr id="33" name="Rectangle 425">
            <a:extLst>
              <a:ext uri="{FF2B5EF4-FFF2-40B4-BE49-F238E27FC236}">
                <a16:creationId xmlns:a16="http://schemas.microsoft.com/office/drawing/2014/main" id="{8E26E07B-35D2-C84B-7C59-5A9BF26AC4C8}"/>
              </a:ext>
            </a:extLst>
          </p:cNvPr>
          <p:cNvSpPr>
            <a:spLocks noChangeArrowheads="1"/>
          </p:cNvSpPr>
          <p:nvPr/>
        </p:nvSpPr>
        <p:spPr bwMode="auto">
          <a:xfrm>
            <a:off x="8928396" y="5500244"/>
            <a:ext cx="865504"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Post-surg</a:t>
            </a:r>
            <a:endParaRPr kumimoji="0" lang="en-US" alt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4" name="Straight Arrow Connector 33">
            <a:extLst>
              <a:ext uri="{FF2B5EF4-FFF2-40B4-BE49-F238E27FC236}">
                <a16:creationId xmlns:a16="http://schemas.microsoft.com/office/drawing/2014/main" id="{ACCF0C3B-3B41-8A92-E156-B034DE7ED554}"/>
              </a:ext>
            </a:extLst>
          </p:cNvPr>
          <p:cNvCxnSpPr>
            <a:cxnSpLocks/>
          </p:cNvCxnSpPr>
          <p:nvPr/>
        </p:nvCxnSpPr>
        <p:spPr>
          <a:xfrm>
            <a:off x="7589457" y="5450685"/>
            <a:ext cx="3865333" cy="0"/>
          </a:xfrm>
          <a:prstGeom prst="straightConnector1">
            <a:avLst/>
          </a:prstGeom>
          <a:ln w="6350" cap="flat" cmpd="sng" algn="ctr">
            <a:solidFill>
              <a:srgbClr val="000000"/>
            </a:solidFill>
            <a:prstDash val="solid"/>
            <a:roun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FB3E019-5D5D-E60D-EAD4-6E4E3BDCE41F}"/>
              </a:ext>
            </a:extLst>
          </p:cNvPr>
          <p:cNvSpPr txBox="1"/>
          <p:nvPr/>
        </p:nvSpPr>
        <p:spPr>
          <a:xfrm>
            <a:off x="2803153" y="1144578"/>
            <a:ext cx="1660816" cy="27667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8" b="1" i="0" u="none" strike="noStrike" kern="600" cap="none" spc="3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EV + pembro</a:t>
            </a:r>
          </a:p>
        </p:txBody>
      </p:sp>
      <p:grpSp>
        <p:nvGrpSpPr>
          <p:cNvPr id="36" name="Group 35">
            <a:extLst>
              <a:ext uri="{FF2B5EF4-FFF2-40B4-BE49-F238E27FC236}">
                <a16:creationId xmlns:a16="http://schemas.microsoft.com/office/drawing/2014/main" id="{F52FC0AF-98D0-08B8-5D74-B6569FD021D7}"/>
              </a:ext>
            </a:extLst>
          </p:cNvPr>
          <p:cNvGrpSpPr/>
          <p:nvPr/>
        </p:nvGrpSpPr>
        <p:grpSpPr>
          <a:xfrm>
            <a:off x="315237" y="1560862"/>
            <a:ext cx="6096448" cy="4575680"/>
            <a:chOff x="200952" y="1767479"/>
            <a:chExt cx="6100875" cy="4579003"/>
          </a:xfrm>
        </p:grpSpPr>
        <p:sp>
          <p:nvSpPr>
            <p:cNvPr id="37" name="Rectangle 592">
              <a:extLst>
                <a:ext uri="{FF2B5EF4-FFF2-40B4-BE49-F238E27FC236}">
                  <a16:creationId xmlns:a16="http://schemas.microsoft.com/office/drawing/2014/main" id="{4F10F460-9D1E-FF47-2F99-7617A89B6E8D}"/>
                </a:ext>
              </a:extLst>
            </p:cNvPr>
            <p:cNvSpPr>
              <a:spLocks noChangeArrowheads="1"/>
            </p:cNvSpPr>
            <p:nvPr/>
          </p:nvSpPr>
          <p:spPr bwMode="auto">
            <a:xfrm>
              <a:off x="214071" y="5907648"/>
              <a:ext cx="824542"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of pts</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Rectangle 424">
              <a:extLst>
                <a:ext uri="{FF2B5EF4-FFF2-40B4-BE49-F238E27FC236}">
                  <a16:creationId xmlns:a16="http://schemas.microsoft.com/office/drawing/2014/main" id="{F7C7D240-9B4B-5CF9-7D47-4ECE922ABBBD}"/>
                </a:ext>
              </a:extLst>
            </p:cNvPr>
            <p:cNvSpPr>
              <a:spLocks noChangeArrowheads="1"/>
            </p:cNvSpPr>
            <p:nvPr/>
          </p:nvSpPr>
          <p:spPr bwMode="auto">
            <a:xfrm>
              <a:off x="647658" y="5164725"/>
              <a:ext cx="575896" cy="64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neoadj</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 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 name="Rectangle 425">
              <a:extLst>
                <a:ext uri="{FF2B5EF4-FFF2-40B4-BE49-F238E27FC236}">
                  <a16:creationId xmlns:a16="http://schemas.microsoft.com/office/drawing/2014/main" id="{77379E40-E8B6-D354-D78B-2411FA65255D}"/>
                </a:ext>
              </a:extLst>
            </p:cNvPr>
            <p:cNvSpPr>
              <a:spLocks noChangeArrowheads="1"/>
            </p:cNvSpPr>
            <p:nvPr/>
          </p:nvSpPr>
          <p:spPr bwMode="auto">
            <a:xfrm>
              <a:off x="1188972"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Rectangle 593">
              <a:extLst>
                <a:ext uri="{FF2B5EF4-FFF2-40B4-BE49-F238E27FC236}">
                  <a16:creationId xmlns:a16="http://schemas.microsoft.com/office/drawing/2014/main" id="{D27399E2-68D1-C187-F3E8-A400FAAC140B}"/>
                </a:ext>
              </a:extLst>
            </p:cNvPr>
            <p:cNvSpPr>
              <a:spLocks noChangeArrowheads="1"/>
            </p:cNvSpPr>
            <p:nvPr/>
          </p:nvSpPr>
          <p:spPr bwMode="auto">
            <a:xfrm>
              <a:off x="786527"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156</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1" name="Rectangle 594">
              <a:extLst>
                <a:ext uri="{FF2B5EF4-FFF2-40B4-BE49-F238E27FC236}">
                  <a16:creationId xmlns:a16="http://schemas.microsoft.com/office/drawing/2014/main" id="{8688BFCB-1D45-A88A-EB53-2226965F536A}"/>
                </a:ext>
              </a:extLst>
            </p:cNvPr>
            <p:cNvSpPr>
              <a:spLocks noChangeArrowheads="1"/>
            </p:cNvSpPr>
            <p:nvPr/>
          </p:nvSpPr>
          <p:spPr bwMode="auto">
            <a:xfrm>
              <a:off x="1219893"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135</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595">
              <a:extLst>
                <a:ext uri="{FF2B5EF4-FFF2-40B4-BE49-F238E27FC236}">
                  <a16:creationId xmlns:a16="http://schemas.microsoft.com/office/drawing/2014/main" id="{3C9719C9-33D4-CAD4-3732-ADBE5F210DD1}"/>
                </a:ext>
              </a:extLst>
            </p:cNvPr>
            <p:cNvSpPr>
              <a:spLocks noChangeArrowheads="1"/>
            </p:cNvSpPr>
            <p:nvPr/>
          </p:nvSpPr>
          <p:spPr bwMode="auto">
            <a:xfrm>
              <a:off x="1599641"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126</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596">
              <a:extLst>
                <a:ext uri="{FF2B5EF4-FFF2-40B4-BE49-F238E27FC236}">
                  <a16:creationId xmlns:a16="http://schemas.microsoft.com/office/drawing/2014/main" id="{FA79C349-12F9-A998-EAFA-402B8B620357}"/>
                </a:ext>
              </a:extLst>
            </p:cNvPr>
            <p:cNvSpPr>
              <a:spLocks noChangeArrowheads="1"/>
            </p:cNvSpPr>
            <p:nvPr/>
          </p:nvSpPr>
          <p:spPr bwMode="auto">
            <a:xfrm>
              <a:off x="1997458"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137</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597">
              <a:extLst>
                <a:ext uri="{FF2B5EF4-FFF2-40B4-BE49-F238E27FC236}">
                  <a16:creationId xmlns:a16="http://schemas.microsoft.com/office/drawing/2014/main" id="{191732AB-200D-61CF-A25E-2615783EEA88}"/>
                </a:ext>
              </a:extLst>
            </p:cNvPr>
            <p:cNvSpPr>
              <a:spLocks noChangeArrowheads="1"/>
            </p:cNvSpPr>
            <p:nvPr/>
          </p:nvSpPr>
          <p:spPr bwMode="auto">
            <a:xfrm>
              <a:off x="2393170"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122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 name="Rectangle 598">
              <a:extLst>
                <a:ext uri="{FF2B5EF4-FFF2-40B4-BE49-F238E27FC236}">
                  <a16:creationId xmlns:a16="http://schemas.microsoft.com/office/drawing/2014/main" id="{0EDA3E81-6E1F-9CA4-CE8E-A5B9F9602956}"/>
                </a:ext>
              </a:extLst>
            </p:cNvPr>
            <p:cNvSpPr>
              <a:spLocks noChangeArrowheads="1"/>
            </p:cNvSpPr>
            <p:nvPr/>
          </p:nvSpPr>
          <p:spPr bwMode="auto">
            <a:xfrm>
              <a:off x="2839707"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84</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Rectangle 599">
              <a:extLst>
                <a:ext uri="{FF2B5EF4-FFF2-40B4-BE49-F238E27FC236}">
                  <a16:creationId xmlns:a16="http://schemas.microsoft.com/office/drawing/2014/main" id="{E786BE75-272D-DE02-3909-4CB42C6D93A0}"/>
                </a:ext>
              </a:extLst>
            </p:cNvPr>
            <p:cNvSpPr>
              <a:spLocks noChangeArrowheads="1"/>
            </p:cNvSpPr>
            <p:nvPr/>
          </p:nvSpPr>
          <p:spPr bwMode="auto">
            <a:xfrm>
              <a:off x="3145353" y="6131011"/>
              <a:ext cx="29837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102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7" name="Rectangle 600">
              <a:extLst>
                <a:ext uri="{FF2B5EF4-FFF2-40B4-BE49-F238E27FC236}">
                  <a16:creationId xmlns:a16="http://schemas.microsoft.com/office/drawing/2014/main" id="{676FF2A7-8761-181C-0B25-AB7AD0DF39F1}"/>
                </a:ext>
              </a:extLst>
            </p:cNvPr>
            <p:cNvSpPr>
              <a:spLocks noChangeArrowheads="1"/>
            </p:cNvSpPr>
            <p:nvPr/>
          </p:nvSpPr>
          <p:spPr bwMode="auto">
            <a:xfrm>
              <a:off x="3644347"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91</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8" name="Rectangle 601">
              <a:extLst>
                <a:ext uri="{FF2B5EF4-FFF2-40B4-BE49-F238E27FC236}">
                  <a16:creationId xmlns:a16="http://schemas.microsoft.com/office/drawing/2014/main" id="{2A825F2D-8AA6-B457-1B7D-74998B6ABEF3}"/>
                </a:ext>
              </a:extLst>
            </p:cNvPr>
            <p:cNvSpPr>
              <a:spLocks noChangeArrowheads="1"/>
            </p:cNvSpPr>
            <p:nvPr/>
          </p:nvSpPr>
          <p:spPr bwMode="auto">
            <a:xfrm>
              <a:off x="4014183"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82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9" name="Rectangle 602">
              <a:extLst>
                <a:ext uri="{FF2B5EF4-FFF2-40B4-BE49-F238E27FC236}">
                  <a16:creationId xmlns:a16="http://schemas.microsoft.com/office/drawing/2014/main" id="{9E2A9049-0A74-3566-7900-3430E29CB426}"/>
                </a:ext>
              </a:extLst>
            </p:cNvPr>
            <p:cNvSpPr>
              <a:spLocks noChangeArrowheads="1"/>
            </p:cNvSpPr>
            <p:nvPr/>
          </p:nvSpPr>
          <p:spPr bwMode="auto">
            <a:xfrm>
              <a:off x="4368095"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78</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0" name="Rectangle 603">
              <a:extLst>
                <a:ext uri="{FF2B5EF4-FFF2-40B4-BE49-F238E27FC236}">
                  <a16:creationId xmlns:a16="http://schemas.microsoft.com/office/drawing/2014/main" id="{9A593410-C113-6FFD-8C94-747A17D44A8E}"/>
                </a:ext>
              </a:extLst>
            </p:cNvPr>
            <p:cNvSpPr>
              <a:spLocks noChangeArrowheads="1"/>
            </p:cNvSpPr>
            <p:nvPr/>
          </p:nvSpPr>
          <p:spPr bwMode="auto">
            <a:xfrm>
              <a:off x="4750630"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53</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 name="Rectangle 604">
              <a:extLst>
                <a:ext uri="{FF2B5EF4-FFF2-40B4-BE49-F238E27FC236}">
                  <a16:creationId xmlns:a16="http://schemas.microsoft.com/office/drawing/2014/main" id="{13C19F4A-6A2E-6A2A-DE76-1D7F136F14F9}"/>
                </a:ext>
              </a:extLst>
            </p:cNvPr>
            <p:cNvSpPr>
              <a:spLocks noChangeArrowheads="1"/>
            </p:cNvSpPr>
            <p:nvPr/>
          </p:nvSpPr>
          <p:spPr bwMode="auto">
            <a:xfrm>
              <a:off x="5125281"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46</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2" name="Rectangle 605">
              <a:extLst>
                <a:ext uri="{FF2B5EF4-FFF2-40B4-BE49-F238E27FC236}">
                  <a16:creationId xmlns:a16="http://schemas.microsoft.com/office/drawing/2014/main" id="{F36285B1-89B0-80D0-DD7F-5A80031F77E5}"/>
                </a:ext>
              </a:extLst>
            </p:cNvPr>
            <p:cNvSpPr>
              <a:spLocks noChangeArrowheads="1"/>
            </p:cNvSpPr>
            <p:nvPr/>
          </p:nvSpPr>
          <p:spPr bwMode="auto">
            <a:xfrm>
              <a:off x="5484898"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43</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3" name="Rectangle 606">
              <a:extLst>
                <a:ext uri="{FF2B5EF4-FFF2-40B4-BE49-F238E27FC236}">
                  <a16:creationId xmlns:a16="http://schemas.microsoft.com/office/drawing/2014/main" id="{A6F6713A-63CF-2015-9C6F-CB49296472B3}"/>
                </a:ext>
              </a:extLst>
            </p:cNvPr>
            <p:cNvSpPr>
              <a:spLocks noChangeArrowheads="1"/>
            </p:cNvSpPr>
            <p:nvPr/>
          </p:nvSpPr>
          <p:spPr bwMode="auto">
            <a:xfrm>
              <a:off x="5998377" y="6131011"/>
              <a:ext cx="1989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33</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 name="Rectangle 425">
              <a:extLst>
                <a:ext uri="{FF2B5EF4-FFF2-40B4-BE49-F238E27FC236}">
                  <a16:creationId xmlns:a16="http://schemas.microsoft.com/office/drawing/2014/main" id="{D0852E4B-10EA-A58B-8676-B88F7B80E5AD}"/>
                </a:ext>
              </a:extLst>
            </p:cNvPr>
            <p:cNvSpPr>
              <a:spLocks noChangeArrowheads="1"/>
            </p:cNvSpPr>
            <p:nvPr/>
          </p:nvSpPr>
          <p:spPr bwMode="auto">
            <a:xfrm>
              <a:off x="1568720"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 name="Rectangle 425">
              <a:extLst>
                <a:ext uri="{FF2B5EF4-FFF2-40B4-BE49-F238E27FC236}">
                  <a16:creationId xmlns:a16="http://schemas.microsoft.com/office/drawing/2014/main" id="{9461A44F-D71B-E103-BF59-58B366D6E945}"/>
                </a:ext>
              </a:extLst>
            </p:cNvPr>
            <p:cNvSpPr>
              <a:spLocks noChangeArrowheads="1"/>
            </p:cNvSpPr>
            <p:nvPr/>
          </p:nvSpPr>
          <p:spPr bwMode="auto">
            <a:xfrm>
              <a:off x="1966537"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6" name="Rectangle 425">
              <a:extLst>
                <a:ext uri="{FF2B5EF4-FFF2-40B4-BE49-F238E27FC236}">
                  <a16:creationId xmlns:a16="http://schemas.microsoft.com/office/drawing/2014/main" id="{B054A0A5-5025-703A-EFF7-E3B44197EC81}"/>
                </a:ext>
              </a:extLst>
            </p:cNvPr>
            <p:cNvSpPr>
              <a:spLocks noChangeArrowheads="1"/>
            </p:cNvSpPr>
            <p:nvPr/>
          </p:nvSpPr>
          <p:spPr bwMode="auto">
            <a:xfrm>
              <a:off x="2362249"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7" name="Rectangle 425">
              <a:extLst>
                <a:ext uri="{FF2B5EF4-FFF2-40B4-BE49-F238E27FC236}">
                  <a16:creationId xmlns:a16="http://schemas.microsoft.com/office/drawing/2014/main" id="{588D78D9-356E-C1C5-C965-BF254CDA8D0E}"/>
                </a:ext>
              </a:extLst>
            </p:cNvPr>
            <p:cNvSpPr>
              <a:spLocks noChangeArrowheads="1"/>
            </p:cNvSpPr>
            <p:nvPr/>
          </p:nvSpPr>
          <p:spPr bwMode="auto">
            <a:xfrm>
              <a:off x="2759093"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 name="Rectangle 425">
              <a:extLst>
                <a:ext uri="{FF2B5EF4-FFF2-40B4-BE49-F238E27FC236}">
                  <a16:creationId xmlns:a16="http://schemas.microsoft.com/office/drawing/2014/main" id="{96B8723B-435C-FA8C-5BF8-5AFC5225E435}"/>
                </a:ext>
              </a:extLst>
            </p:cNvPr>
            <p:cNvSpPr>
              <a:spLocks noChangeArrowheads="1"/>
            </p:cNvSpPr>
            <p:nvPr/>
          </p:nvSpPr>
          <p:spPr bwMode="auto">
            <a:xfrm>
              <a:off x="3114432"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18</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9" name="Rectangle 425">
              <a:extLst>
                <a:ext uri="{FF2B5EF4-FFF2-40B4-BE49-F238E27FC236}">
                  <a16:creationId xmlns:a16="http://schemas.microsoft.com/office/drawing/2014/main" id="{4B81B46F-8E0A-E202-66CB-1760F6AB77F3}"/>
                </a:ext>
              </a:extLst>
            </p:cNvPr>
            <p:cNvSpPr>
              <a:spLocks noChangeArrowheads="1"/>
            </p:cNvSpPr>
            <p:nvPr/>
          </p:nvSpPr>
          <p:spPr bwMode="auto">
            <a:xfrm>
              <a:off x="3563733"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0" name="Rectangle 425">
              <a:extLst>
                <a:ext uri="{FF2B5EF4-FFF2-40B4-BE49-F238E27FC236}">
                  <a16:creationId xmlns:a16="http://schemas.microsoft.com/office/drawing/2014/main" id="{DA4EB0DA-22CF-74CF-58CF-E21E1B09F3BD}"/>
                </a:ext>
              </a:extLst>
            </p:cNvPr>
            <p:cNvSpPr>
              <a:spLocks noChangeArrowheads="1"/>
            </p:cNvSpPr>
            <p:nvPr/>
          </p:nvSpPr>
          <p:spPr bwMode="auto">
            <a:xfrm>
              <a:off x="3933569"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 name="Rectangle 425">
              <a:extLst>
                <a:ext uri="{FF2B5EF4-FFF2-40B4-BE49-F238E27FC236}">
                  <a16:creationId xmlns:a16="http://schemas.microsoft.com/office/drawing/2014/main" id="{55C04F3B-30E1-822D-5E96-A3B65CE410EC}"/>
                </a:ext>
              </a:extLst>
            </p:cNvPr>
            <p:cNvSpPr>
              <a:spLocks noChangeArrowheads="1"/>
            </p:cNvSpPr>
            <p:nvPr/>
          </p:nvSpPr>
          <p:spPr bwMode="auto">
            <a:xfrm>
              <a:off x="4323481" y="5164725"/>
              <a:ext cx="288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54</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 name="Rectangle 425">
              <a:extLst>
                <a:ext uri="{FF2B5EF4-FFF2-40B4-BE49-F238E27FC236}">
                  <a16:creationId xmlns:a16="http://schemas.microsoft.com/office/drawing/2014/main" id="{AA049417-60FB-0396-D4EB-7E10FB4EFDD3}"/>
                </a:ext>
              </a:extLst>
            </p:cNvPr>
            <p:cNvSpPr>
              <a:spLocks noChangeArrowheads="1"/>
            </p:cNvSpPr>
            <p:nvPr/>
          </p:nvSpPr>
          <p:spPr bwMode="auto">
            <a:xfrm>
              <a:off x="4718144"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66</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 name="Rectangle 425">
              <a:extLst>
                <a:ext uri="{FF2B5EF4-FFF2-40B4-BE49-F238E27FC236}">
                  <a16:creationId xmlns:a16="http://schemas.microsoft.com/office/drawing/2014/main" id="{E40408A6-D5A9-C68C-CDD3-9FD5AE6F884D}"/>
                </a:ext>
              </a:extLst>
            </p:cNvPr>
            <p:cNvSpPr>
              <a:spLocks noChangeArrowheads="1"/>
            </p:cNvSpPr>
            <p:nvPr/>
          </p:nvSpPr>
          <p:spPr bwMode="auto">
            <a:xfrm>
              <a:off x="5116859"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78</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8" name="Rectangle 425">
              <a:extLst>
                <a:ext uri="{FF2B5EF4-FFF2-40B4-BE49-F238E27FC236}">
                  <a16:creationId xmlns:a16="http://schemas.microsoft.com/office/drawing/2014/main" id="{00406683-52B6-D2B1-14F9-A8935EFFC316}"/>
                </a:ext>
              </a:extLst>
            </p:cNvPr>
            <p:cNvSpPr>
              <a:spLocks noChangeArrowheads="1"/>
            </p:cNvSpPr>
            <p:nvPr/>
          </p:nvSpPr>
          <p:spPr bwMode="auto">
            <a:xfrm>
              <a:off x="5500540"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9" name="Rectangle 425">
              <a:extLst>
                <a:ext uri="{FF2B5EF4-FFF2-40B4-BE49-F238E27FC236}">
                  <a16:creationId xmlns:a16="http://schemas.microsoft.com/office/drawing/2014/main" id="{93627CFA-8D07-55BE-A53A-BDBBB8FD8950}"/>
                </a:ext>
              </a:extLst>
            </p:cNvPr>
            <p:cNvSpPr>
              <a:spLocks noChangeArrowheads="1"/>
            </p:cNvSpPr>
            <p:nvPr/>
          </p:nvSpPr>
          <p:spPr bwMode="auto">
            <a:xfrm>
              <a:off x="5941827" y="5164725"/>
              <a:ext cx="360000" cy="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Wk</a:t>
              </a:r>
            </a:p>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102</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0" name="TextBox 129">
              <a:extLst>
                <a:ext uri="{FF2B5EF4-FFF2-40B4-BE49-F238E27FC236}">
                  <a16:creationId xmlns:a16="http://schemas.microsoft.com/office/drawing/2014/main" id="{6DA0EA01-2689-2952-08BE-63EDCD51E32B}"/>
                </a:ext>
              </a:extLst>
            </p:cNvPr>
            <p:cNvSpPr txBox="1"/>
            <p:nvPr/>
          </p:nvSpPr>
          <p:spPr>
            <a:xfrm rot="16200000">
              <a:off x="-1198500" y="3196623"/>
              <a:ext cx="3229847" cy="430944"/>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600" cap="none" spc="30" normalizeH="0" baseline="0" noProof="0" dirty="0">
                  <a:ln>
                    <a:noFill/>
                  </a:ln>
                  <a:solidFill>
                    <a:prstClr val="black"/>
                  </a:solidFill>
                  <a:effectLst/>
                  <a:uLnTx/>
                  <a:uFillTx/>
                  <a:latin typeface="Aptos" panose="02110004020202020204"/>
                  <a:ea typeface="+mn-ea"/>
                  <a:cs typeface="+mn-cs"/>
                </a:rPr>
                <a:t>Mean Score Change From Baseline (95% CI)</a:t>
              </a:r>
            </a:p>
          </p:txBody>
        </p:sp>
        <p:sp>
          <p:nvSpPr>
            <p:cNvPr id="131" name="Rectangle 425">
              <a:extLst>
                <a:ext uri="{FF2B5EF4-FFF2-40B4-BE49-F238E27FC236}">
                  <a16:creationId xmlns:a16="http://schemas.microsoft.com/office/drawing/2014/main" id="{B747A4B2-9D5C-B789-8DF8-C8FAB5A0F261}"/>
                </a:ext>
              </a:extLst>
            </p:cNvPr>
            <p:cNvSpPr>
              <a:spLocks noChangeArrowheads="1"/>
            </p:cNvSpPr>
            <p:nvPr/>
          </p:nvSpPr>
          <p:spPr bwMode="auto">
            <a:xfrm>
              <a:off x="3869387" y="5709722"/>
              <a:ext cx="866132"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Post-surg</a:t>
              </a:r>
              <a:endParaRPr kumimoji="0" lang="en-US" alt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32" name="Straight Arrow Connector 131">
              <a:extLst>
                <a:ext uri="{FF2B5EF4-FFF2-40B4-BE49-F238E27FC236}">
                  <a16:creationId xmlns:a16="http://schemas.microsoft.com/office/drawing/2014/main" id="{7C77879A-4DEA-5FE6-5C18-BF54695823FD}"/>
                </a:ext>
              </a:extLst>
            </p:cNvPr>
            <p:cNvCxnSpPr>
              <a:cxnSpLocks/>
            </p:cNvCxnSpPr>
            <p:nvPr/>
          </p:nvCxnSpPr>
          <p:spPr>
            <a:xfrm>
              <a:off x="1283792" y="5660127"/>
              <a:ext cx="1018243" cy="0"/>
            </a:xfrm>
            <a:prstGeom prst="straightConnector1">
              <a:avLst/>
            </a:prstGeom>
            <a:ln w="6350" cap="flat" cmpd="sng" algn="ctr">
              <a:solidFill>
                <a:srgbClr val="000000"/>
              </a:solidFill>
              <a:prstDash val="solid"/>
              <a:roun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5C336794-B05A-A252-C563-CAB717548941}"/>
                </a:ext>
              </a:extLst>
            </p:cNvPr>
            <p:cNvCxnSpPr>
              <a:cxnSpLocks/>
            </p:cNvCxnSpPr>
            <p:nvPr/>
          </p:nvCxnSpPr>
          <p:spPr>
            <a:xfrm>
              <a:off x="2518440" y="5660127"/>
              <a:ext cx="3568026" cy="0"/>
            </a:xfrm>
            <a:prstGeom prst="straightConnector1">
              <a:avLst/>
            </a:prstGeom>
            <a:ln w="6350" cap="flat" cmpd="sng" algn="ctr">
              <a:solidFill>
                <a:srgbClr val="000000"/>
              </a:solidFill>
              <a:prstDash val="solid"/>
              <a:roun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4" name="Rectangle 425">
              <a:extLst>
                <a:ext uri="{FF2B5EF4-FFF2-40B4-BE49-F238E27FC236}">
                  <a16:creationId xmlns:a16="http://schemas.microsoft.com/office/drawing/2014/main" id="{EE5DDAE1-A5C4-E4C0-93D2-1FB3C3C974A4}"/>
                </a:ext>
              </a:extLst>
            </p:cNvPr>
            <p:cNvSpPr>
              <a:spLocks noChangeArrowheads="1"/>
            </p:cNvSpPr>
            <p:nvPr/>
          </p:nvSpPr>
          <p:spPr bwMode="auto">
            <a:xfrm>
              <a:off x="1371649" y="5709722"/>
              <a:ext cx="866132"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91" rtl="0" eaLnBrk="0" fontAlgn="base" latinLnBrk="0" hangingPunct="0">
                <a:lnSpc>
                  <a:spcPct val="100000"/>
                </a:lnSpc>
                <a:spcBef>
                  <a:spcPct val="0"/>
                </a:spcBef>
                <a:spcAft>
                  <a:spcPct val="0"/>
                </a:spcAft>
                <a:buClrTx/>
                <a:buSzTx/>
                <a:buFontTx/>
                <a:buNone/>
                <a:tabLst/>
                <a:defRPr/>
              </a:pPr>
              <a:r>
                <a:rPr kumimoji="0" lang="en-US" altLang="en-US" sz="1399"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Pre-surg</a:t>
              </a:r>
              <a:endParaRPr kumimoji="0" lang="en-US" alt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35" name="Group 134">
              <a:extLst>
                <a:ext uri="{FF2B5EF4-FFF2-40B4-BE49-F238E27FC236}">
                  <a16:creationId xmlns:a16="http://schemas.microsoft.com/office/drawing/2014/main" id="{2C636915-24B4-0F7D-C803-1939196482EA}"/>
                </a:ext>
              </a:extLst>
            </p:cNvPr>
            <p:cNvGrpSpPr/>
            <p:nvPr/>
          </p:nvGrpSpPr>
          <p:grpSpPr>
            <a:xfrm>
              <a:off x="490330" y="1767479"/>
              <a:ext cx="5688000" cy="3408724"/>
              <a:chOff x="1149350" y="-28575"/>
              <a:chExt cx="5159375" cy="3613895"/>
            </a:xfrm>
          </p:grpSpPr>
          <p:sp>
            <p:nvSpPr>
              <p:cNvPr id="136" name="Line 110">
                <a:extLst>
                  <a:ext uri="{FF2B5EF4-FFF2-40B4-BE49-F238E27FC236}">
                    <a16:creationId xmlns:a16="http://schemas.microsoft.com/office/drawing/2014/main" id="{093C338D-BD1C-1904-F972-43EEC67A9DA9}"/>
                  </a:ext>
                </a:extLst>
              </p:cNvPr>
              <p:cNvSpPr>
                <a:spLocks noChangeShapeType="1"/>
              </p:cNvSpPr>
              <p:nvPr/>
            </p:nvSpPr>
            <p:spPr bwMode="auto">
              <a:xfrm>
                <a:off x="1538288" y="1765300"/>
                <a:ext cx="47244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 name="Freeform 125">
                <a:extLst>
                  <a:ext uri="{FF2B5EF4-FFF2-40B4-BE49-F238E27FC236}">
                    <a16:creationId xmlns:a16="http://schemas.microsoft.com/office/drawing/2014/main" id="{5BD2E5B3-DFC8-0F34-DC0E-D37C750781DE}"/>
                  </a:ext>
                </a:extLst>
              </p:cNvPr>
              <p:cNvSpPr>
                <a:spLocks noEditPoints="1"/>
              </p:cNvSpPr>
              <p:nvPr/>
            </p:nvSpPr>
            <p:spPr bwMode="auto">
              <a:xfrm>
                <a:off x="1528763" y="3441700"/>
                <a:ext cx="4743450" cy="77788"/>
              </a:xfrm>
              <a:custGeom>
                <a:avLst/>
                <a:gdLst>
                  <a:gd name="T0" fmla="*/ 0 w 2988"/>
                  <a:gd name="T1" fmla="*/ 0 h 49"/>
                  <a:gd name="T2" fmla="*/ 2988 w 2988"/>
                  <a:gd name="T3" fmla="*/ 0 h 49"/>
                  <a:gd name="T4" fmla="*/ 6 w 2988"/>
                  <a:gd name="T5" fmla="*/ 49 h 49"/>
                  <a:gd name="T6" fmla="*/ 6 w 2988"/>
                  <a:gd name="T7" fmla="*/ 0 h 49"/>
                  <a:gd name="T8" fmla="*/ 235 w 2988"/>
                  <a:gd name="T9" fmla="*/ 49 h 49"/>
                  <a:gd name="T10" fmla="*/ 235 w 2988"/>
                  <a:gd name="T11" fmla="*/ 0 h 49"/>
                  <a:gd name="T12" fmla="*/ 463 w 2988"/>
                  <a:gd name="T13" fmla="*/ 49 h 49"/>
                  <a:gd name="T14" fmla="*/ 463 w 2988"/>
                  <a:gd name="T15" fmla="*/ 0 h 49"/>
                  <a:gd name="T16" fmla="*/ 693 w 2988"/>
                  <a:gd name="T17" fmla="*/ 49 h 49"/>
                  <a:gd name="T18" fmla="*/ 693 w 2988"/>
                  <a:gd name="T19" fmla="*/ 0 h 49"/>
                  <a:gd name="T20" fmla="*/ 921 w 2988"/>
                  <a:gd name="T21" fmla="*/ 49 h 49"/>
                  <a:gd name="T22" fmla="*/ 921 w 2988"/>
                  <a:gd name="T23" fmla="*/ 0 h 49"/>
                  <a:gd name="T24" fmla="*/ 1150 w 2988"/>
                  <a:gd name="T25" fmla="*/ 49 h 49"/>
                  <a:gd name="T26" fmla="*/ 1150 w 2988"/>
                  <a:gd name="T27" fmla="*/ 0 h 49"/>
                  <a:gd name="T28" fmla="*/ 1379 w 2988"/>
                  <a:gd name="T29" fmla="*/ 49 h 49"/>
                  <a:gd name="T30" fmla="*/ 1379 w 2988"/>
                  <a:gd name="T31" fmla="*/ 0 h 49"/>
                  <a:gd name="T32" fmla="*/ 1608 w 2988"/>
                  <a:gd name="T33" fmla="*/ 49 h 49"/>
                  <a:gd name="T34" fmla="*/ 1608 w 2988"/>
                  <a:gd name="T35" fmla="*/ 0 h 49"/>
                  <a:gd name="T36" fmla="*/ 1837 w 2988"/>
                  <a:gd name="T37" fmla="*/ 49 h 49"/>
                  <a:gd name="T38" fmla="*/ 1837 w 2988"/>
                  <a:gd name="T39" fmla="*/ 0 h 49"/>
                  <a:gd name="T40" fmla="*/ 2066 w 2988"/>
                  <a:gd name="T41" fmla="*/ 49 h 49"/>
                  <a:gd name="T42" fmla="*/ 2066 w 2988"/>
                  <a:gd name="T43" fmla="*/ 0 h 49"/>
                  <a:gd name="T44" fmla="*/ 2295 w 2988"/>
                  <a:gd name="T45" fmla="*/ 49 h 49"/>
                  <a:gd name="T46" fmla="*/ 2295 w 2988"/>
                  <a:gd name="T47" fmla="*/ 0 h 49"/>
                  <a:gd name="T48" fmla="*/ 2524 w 2988"/>
                  <a:gd name="T49" fmla="*/ 49 h 49"/>
                  <a:gd name="T50" fmla="*/ 2524 w 2988"/>
                  <a:gd name="T51" fmla="*/ 0 h 49"/>
                  <a:gd name="T52" fmla="*/ 2753 w 2988"/>
                  <a:gd name="T53" fmla="*/ 49 h 49"/>
                  <a:gd name="T54" fmla="*/ 2753 w 2988"/>
                  <a:gd name="T55" fmla="*/ 0 h 49"/>
                  <a:gd name="T56" fmla="*/ 2982 w 2988"/>
                  <a:gd name="T57" fmla="*/ 49 h 49"/>
                  <a:gd name="T58" fmla="*/ 2982 w 2988"/>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88" h="49">
                    <a:moveTo>
                      <a:pt x="0" y="0"/>
                    </a:moveTo>
                    <a:lnTo>
                      <a:pt x="2988" y="0"/>
                    </a:lnTo>
                    <a:moveTo>
                      <a:pt x="6" y="49"/>
                    </a:moveTo>
                    <a:lnTo>
                      <a:pt x="6" y="0"/>
                    </a:lnTo>
                    <a:moveTo>
                      <a:pt x="235" y="49"/>
                    </a:moveTo>
                    <a:lnTo>
                      <a:pt x="235" y="0"/>
                    </a:lnTo>
                    <a:moveTo>
                      <a:pt x="463" y="49"/>
                    </a:moveTo>
                    <a:lnTo>
                      <a:pt x="463" y="0"/>
                    </a:lnTo>
                    <a:moveTo>
                      <a:pt x="693" y="49"/>
                    </a:moveTo>
                    <a:lnTo>
                      <a:pt x="693" y="0"/>
                    </a:lnTo>
                    <a:moveTo>
                      <a:pt x="921" y="49"/>
                    </a:moveTo>
                    <a:lnTo>
                      <a:pt x="921" y="0"/>
                    </a:lnTo>
                    <a:moveTo>
                      <a:pt x="1150" y="49"/>
                    </a:moveTo>
                    <a:lnTo>
                      <a:pt x="1150" y="0"/>
                    </a:lnTo>
                    <a:moveTo>
                      <a:pt x="1379" y="49"/>
                    </a:moveTo>
                    <a:lnTo>
                      <a:pt x="1379" y="0"/>
                    </a:lnTo>
                    <a:moveTo>
                      <a:pt x="1608" y="49"/>
                    </a:moveTo>
                    <a:lnTo>
                      <a:pt x="1608" y="0"/>
                    </a:lnTo>
                    <a:moveTo>
                      <a:pt x="1837" y="49"/>
                    </a:moveTo>
                    <a:lnTo>
                      <a:pt x="1837" y="0"/>
                    </a:lnTo>
                    <a:moveTo>
                      <a:pt x="2066" y="49"/>
                    </a:moveTo>
                    <a:lnTo>
                      <a:pt x="2066" y="0"/>
                    </a:lnTo>
                    <a:moveTo>
                      <a:pt x="2295" y="49"/>
                    </a:moveTo>
                    <a:lnTo>
                      <a:pt x="2295" y="0"/>
                    </a:lnTo>
                    <a:moveTo>
                      <a:pt x="2524" y="49"/>
                    </a:moveTo>
                    <a:lnTo>
                      <a:pt x="2524" y="0"/>
                    </a:lnTo>
                    <a:moveTo>
                      <a:pt x="2753" y="49"/>
                    </a:moveTo>
                    <a:lnTo>
                      <a:pt x="2753" y="0"/>
                    </a:lnTo>
                    <a:moveTo>
                      <a:pt x="2982" y="49"/>
                    </a:moveTo>
                    <a:lnTo>
                      <a:pt x="2982" y="0"/>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 name="Rectangle 126">
                <a:extLst>
                  <a:ext uri="{FF2B5EF4-FFF2-40B4-BE49-F238E27FC236}">
                    <a16:creationId xmlns:a16="http://schemas.microsoft.com/office/drawing/2014/main" id="{03F052CA-049F-20DC-DF4E-36EA05D73E8C}"/>
                  </a:ext>
                </a:extLst>
              </p:cNvPr>
              <p:cNvSpPr>
                <a:spLocks noChangeArrowheads="1"/>
              </p:cNvSpPr>
              <p:nvPr/>
            </p:nvSpPr>
            <p:spPr bwMode="auto">
              <a:xfrm>
                <a:off x="1149350" y="3324225"/>
                <a:ext cx="269190"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9" name="Rectangle 127">
                <a:extLst>
                  <a:ext uri="{FF2B5EF4-FFF2-40B4-BE49-F238E27FC236}">
                    <a16:creationId xmlns:a16="http://schemas.microsoft.com/office/drawing/2014/main" id="{C9F352C8-8B13-E19C-9BAA-E9C83A2F74CC}"/>
                  </a:ext>
                </a:extLst>
              </p:cNvPr>
              <p:cNvSpPr>
                <a:spLocks noChangeArrowheads="1"/>
              </p:cNvSpPr>
              <p:nvPr/>
            </p:nvSpPr>
            <p:spPr bwMode="auto">
              <a:xfrm>
                <a:off x="1149350" y="2765426"/>
                <a:ext cx="269190"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0" name="Rectangle 128">
                <a:extLst>
                  <a:ext uri="{FF2B5EF4-FFF2-40B4-BE49-F238E27FC236}">
                    <a16:creationId xmlns:a16="http://schemas.microsoft.com/office/drawing/2014/main" id="{AF66046F-E8E4-EB07-9F76-6F6D52D49B66}"/>
                  </a:ext>
                </a:extLst>
              </p:cNvPr>
              <p:cNvSpPr>
                <a:spLocks noChangeArrowheads="1"/>
              </p:cNvSpPr>
              <p:nvPr/>
            </p:nvSpPr>
            <p:spPr bwMode="auto">
              <a:xfrm>
                <a:off x="1263650" y="2205038"/>
                <a:ext cx="165879"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1" name="Rectangle 129">
                <a:extLst>
                  <a:ext uri="{FF2B5EF4-FFF2-40B4-BE49-F238E27FC236}">
                    <a16:creationId xmlns:a16="http://schemas.microsoft.com/office/drawing/2014/main" id="{9D0E406B-DBBD-36F5-BC12-F990E52C9DCB}"/>
                  </a:ext>
                </a:extLst>
              </p:cNvPr>
              <p:cNvSpPr>
                <a:spLocks noChangeArrowheads="1"/>
              </p:cNvSpPr>
              <p:nvPr/>
            </p:nvSpPr>
            <p:spPr bwMode="auto">
              <a:xfrm>
                <a:off x="1327150" y="1651000"/>
                <a:ext cx="103311"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2" name="Rectangle 130">
                <a:extLst>
                  <a:ext uri="{FF2B5EF4-FFF2-40B4-BE49-F238E27FC236}">
                    <a16:creationId xmlns:a16="http://schemas.microsoft.com/office/drawing/2014/main" id="{A569FAB0-549A-9CE8-7D6E-A41A2EDE045B}"/>
                  </a:ext>
                </a:extLst>
              </p:cNvPr>
              <p:cNvSpPr>
                <a:spLocks noChangeArrowheads="1"/>
              </p:cNvSpPr>
              <p:nvPr/>
            </p:nvSpPr>
            <p:spPr bwMode="auto">
              <a:xfrm>
                <a:off x="1327150" y="1092200"/>
                <a:ext cx="103311"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3" name="Rectangle 131">
                <a:extLst>
                  <a:ext uri="{FF2B5EF4-FFF2-40B4-BE49-F238E27FC236}">
                    <a16:creationId xmlns:a16="http://schemas.microsoft.com/office/drawing/2014/main" id="{EF85563D-BD39-B350-D011-91453539E6FF}"/>
                  </a:ext>
                </a:extLst>
              </p:cNvPr>
              <p:cNvSpPr>
                <a:spLocks noChangeArrowheads="1"/>
              </p:cNvSpPr>
              <p:nvPr/>
            </p:nvSpPr>
            <p:spPr bwMode="auto">
              <a:xfrm>
                <a:off x="1219200" y="531813"/>
                <a:ext cx="206621"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4" name="Rectangle 132">
                <a:extLst>
                  <a:ext uri="{FF2B5EF4-FFF2-40B4-BE49-F238E27FC236}">
                    <a16:creationId xmlns:a16="http://schemas.microsoft.com/office/drawing/2014/main" id="{6BE59F37-53FF-F66C-DA8F-1F3D6B97E1D9}"/>
                  </a:ext>
                </a:extLst>
              </p:cNvPr>
              <p:cNvSpPr>
                <a:spLocks noChangeArrowheads="1"/>
              </p:cNvSpPr>
              <p:nvPr/>
            </p:nvSpPr>
            <p:spPr bwMode="auto">
              <a:xfrm>
                <a:off x="1219200" y="-28575"/>
                <a:ext cx="206621" cy="26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5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5" name="Freeform 133">
                <a:extLst>
                  <a:ext uri="{FF2B5EF4-FFF2-40B4-BE49-F238E27FC236}">
                    <a16:creationId xmlns:a16="http://schemas.microsoft.com/office/drawing/2014/main" id="{AC5869BA-E4EF-0706-5101-823E647E08B2}"/>
                  </a:ext>
                </a:extLst>
              </p:cNvPr>
              <p:cNvSpPr>
                <a:spLocks noEditPoints="1"/>
              </p:cNvSpPr>
              <p:nvPr/>
            </p:nvSpPr>
            <p:spPr bwMode="auto">
              <a:xfrm>
                <a:off x="1460500" y="79375"/>
                <a:ext cx="77788" cy="3371850"/>
              </a:xfrm>
              <a:custGeom>
                <a:avLst/>
                <a:gdLst>
                  <a:gd name="T0" fmla="*/ 49 w 49"/>
                  <a:gd name="T1" fmla="*/ 2124 h 2124"/>
                  <a:gd name="T2" fmla="*/ 49 w 49"/>
                  <a:gd name="T3" fmla="*/ 0 h 2124"/>
                  <a:gd name="T4" fmla="*/ 49 w 49"/>
                  <a:gd name="T5" fmla="*/ 2118 h 2124"/>
                  <a:gd name="T6" fmla="*/ 0 w 49"/>
                  <a:gd name="T7" fmla="*/ 2118 h 2124"/>
                  <a:gd name="T8" fmla="*/ 49 w 49"/>
                  <a:gd name="T9" fmla="*/ 1766 h 2124"/>
                  <a:gd name="T10" fmla="*/ 0 w 49"/>
                  <a:gd name="T11" fmla="*/ 1766 h 2124"/>
                  <a:gd name="T12" fmla="*/ 49 w 49"/>
                  <a:gd name="T13" fmla="*/ 1414 h 2124"/>
                  <a:gd name="T14" fmla="*/ 0 w 49"/>
                  <a:gd name="T15" fmla="*/ 1414 h 2124"/>
                  <a:gd name="T16" fmla="*/ 49 w 49"/>
                  <a:gd name="T17" fmla="*/ 1062 h 2124"/>
                  <a:gd name="T18" fmla="*/ 0 w 49"/>
                  <a:gd name="T19" fmla="*/ 1062 h 2124"/>
                  <a:gd name="T20" fmla="*/ 49 w 49"/>
                  <a:gd name="T21" fmla="*/ 710 h 2124"/>
                  <a:gd name="T22" fmla="*/ 0 w 49"/>
                  <a:gd name="T23" fmla="*/ 710 h 2124"/>
                  <a:gd name="T24" fmla="*/ 49 w 49"/>
                  <a:gd name="T25" fmla="*/ 358 h 2124"/>
                  <a:gd name="T26" fmla="*/ 0 w 49"/>
                  <a:gd name="T27" fmla="*/ 358 h 2124"/>
                  <a:gd name="T28" fmla="*/ 49 w 49"/>
                  <a:gd name="T29" fmla="*/ 6 h 2124"/>
                  <a:gd name="T30" fmla="*/ 0 w 49"/>
                  <a:gd name="T31" fmla="*/ 6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2124">
                    <a:moveTo>
                      <a:pt x="49" y="2124"/>
                    </a:moveTo>
                    <a:lnTo>
                      <a:pt x="49" y="0"/>
                    </a:lnTo>
                    <a:moveTo>
                      <a:pt x="49" y="2118"/>
                    </a:moveTo>
                    <a:lnTo>
                      <a:pt x="0" y="2118"/>
                    </a:lnTo>
                    <a:moveTo>
                      <a:pt x="49" y="1766"/>
                    </a:moveTo>
                    <a:lnTo>
                      <a:pt x="0" y="1766"/>
                    </a:lnTo>
                    <a:moveTo>
                      <a:pt x="49" y="1414"/>
                    </a:moveTo>
                    <a:lnTo>
                      <a:pt x="0" y="1414"/>
                    </a:lnTo>
                    <a:moveTo>
                      <a:pt x="49" y="1062"/>
                    </a:moveTo>
                    <a:lnTo>
                      <a:pt x="0" y="1062"/>
                    </a:lnTo>
                    <a:moveTo>
                      <a:pt x="49" y="710"/>
                    </a:moveTo>
                    <a:lnTo>
                      <a:pt x="0" y="710"/>
                    </a:lnTo>
                    <a:moveTo>
                      <a:pt x="49" y="358"/>
                    </a:moveTo>
                    <a:lnTo>
                      <a:pt x="0" y="358"/>
                    </a:lnTo>
                    <a:moveTo>
                      <a:pt x="49" y="6"/>
                    </a:moveTo>
                    <a:lnTo>
                      <a:pt x="0" y="6"/>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 name="Freeform 134">
                <a:extLst>
                  <a:ext uri="{FF2B5EF4-FFF2-40B4-BE49-F238E27FC236}">
                    <a16:creationId xmlns:a16="http://schemas.microsoft.com/office/drawing/2014/main" id="{35071E9B-1573-6696-EBB1-A536933AD490}"/>
                  </a:ext>
                </a:extLst>
              </p:cNvPr>
              <p:cNvSpPr>
                <a:spLocks/>
              </p:cNvSpPr>
              <p:nvPr/>
            </p:nvSpPr>
            <p:spPr bwMode="auto">
              <a:xfrm>
                <a:off x="1538288" y="1492250"/>
                <a:ext cx="4724400" cy="928688"/>
              </a:xfrm>
              <a:custGeom>
                <a:avLst/>
                <a:gdLst>
                  <a:gd name="T0" fmla="*/ 0 w 2976"/>
                  <a:gd name="T1" fmla="*/ 172 h 585"/>
                  <a:gd name="T2" fmla="*/ 0 w 2976"/>
                  <a:gd name="T3" fmla="*/ 172 h 585"/>
                  <a:gd name="T4" fmla="*/ 0 w 2976"/>
                  <a:gd name="T5" fmla="*/ 172 h 585"/>
                  <a:gd name="T6" fmla="*/ 229 w 2976"/>
                  <a:gd name="T7" fmla="*/ 442 h 585"/>
                  <a:gd name="T8" fmla="*/ 229 w 2976"/>
                  <a:gd name="T9" fmla="*/ 442 h 585"/>
                  <a:gd name="T10" fmla="*/ 457 w 2976"/>
                  <a:gd name="T11" fmla="*/ 326 h 585"/>
                  <a:gd name="T12" fmla="*/ 457 w 2976"/>
                  <a:gd name="T13" fmla="*/ 326 h 585"/>
                  <a:gd name="T14" fmla="*/ 687 w 2976"/>
                  <a:gd name="T15" fmla="*/ 326 h 585"/>
                  <a:gd name="T16" fmla="*/ 687 w 2976"/>
                  <a:gd name="T17" fmla="*/ 326 h 585"/>
                  <a:gd name="T18" fmla="*/ 915 w 2976"/>
                  <a:gd name="T19" fmla="*/ 585 h 585"/>
                  <a:gd name="T20" fmla="*/ 915 w 2976"/>
                  <a:gd name="T21" fmla="*/ 585 h 585"/>
                  <a:gd name="T22" fmla="*/ 1144 w 2976"/>
                  <a:gd name="T23" fmla="*/ 359 h 585"/>
                  <a:gd name="T24" fmla="*/ 1144 w 2976"/>
                  <a:gd name="T25" fmla="*/ 359 h 585"/>
                  <a:gd name="T26" fmla="*/ 1373 w 2976"/>
                  <a:gd name="T27" fmla="*/ 350 h 585"/>
                  <a:gd name="T28" fmla="*/ 1373 w 2976"/>
                  <a:gd name="T29" fmla="*/ 350 h 585"/>
                  <a:gd name="T30" fmla="*/ 1602 w 2976"/>
                  <a:gd name="T31" fmla="*/ 217 h 585"/>
                  <a:gd name="T32" fmla="*/ 1602 w 2976"/>
                  <a:gd name="T33" fmla="*/ 217 h 585"/>
                  <a:gd name="T34" fmla="*/ 1831 w 2976"/>
                  <a:gd name="T35" fmla="*/ 182 h 585"/>
                  <a:gd name="T36" fmla="*/ 1831 w 2976"/>
                  <a:gd name="T37" fmla="*/ 182 h 585"/>
                  <a:gd name="T38" fmla="*/ 2060 w 2976"/>
                  <a:gd name="T39" fmla="*/ 114 h 585"/>
                  <a:gd name="T40" fmla="*/ 2060 w 2976"/>
                  <a:gd name="T41" fmla="*/ 114 h 585"/>
                  <a:gd name="T42" fmla="*/ 2289 w 2976"/>
                  <a:gd name="T43" fmla="*/ 35 h 585"/>
                  <a:gd name="T44" fmla="*/ 2289 w 2976"/>
                  <a:gd name="T45" fmla="*/ 35 h 585"/>
                  <a:gd name="T46" fmla="*/ 2518 w 2976"/>
                  <a:gd name="T47" fmla="*/ 75 h 585"/>
                  <a:gd name="T48" fmla="*/ 2518 w 2976"/>
                  <a:gd name="T49" fmla="*/ 75 h 585"/>
                  <a:gd name="T50" fmla="*/ 2747 w 2976"/>
                  <a:gd name="T51" fmla="*/ 256 h 585"/>
                  <a:gd name="T52" fmla="*/ 2747 w 2976"/>
                  <a:gd name="T53" fmla="*/ 256 h 585"/>
                  <a:gd name="T54" fmla="*/ 2976 w 2976"/>
                  <a:gd name="T5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6" h="585">
                    <a:moveTo>
                      <a:pt x="0" y="172"/>
                    </a:moveTo>
                    <a:lnTo>
                      <a:pt x="0" y="172"/>
                    </a:lnTo>
                    <a:lnTo>
                      <a:pt x="0" y="172"/>
                    </a:lnTo>
                    <a:lnTo>
                      <a:pt x="229" y="442"/>
                    </a:lnTo>
                    <a:lnTo>
                      <a:pt x="229" y="442"/>
                    </a:lnTo>
                    <a:lnTo>
                      <a:pt x="457" y="326"/>
                    </a:lnTo>
                    <a:lnTo>
                      <a:pt x="457" y="326"/>
                    </a:lnTo>
                    <a:lnTo>
                      <a:pt x="687" y="326"/>
                    </a:lnTo>
                    <a:lnTo>
                      <a:pt x="687" y="326"/>
                    </a:lnTo>
                    <a:lnTo>
                      <a:pt x="915" y="585"/>
                    </a:lnTo>
                    <a:lnTo>
                      <a:pt x="915" y="585"/>
                    </a:lnTo>
                    <a:lnTo>
                      <a:pt x="1144" y="359"/>
                    </a:lnTo>
                    <a:lnTo>
                      <a:pt x="1144" y="359"/>
                    </a:lnTo>
                    <a:lnTo>
                      <a:pt x="1373" y="350"/>
                    </a:lnTo>
                    <a:lnTo>
                      <a:pt x="1373" y="350"/>
                    </a:lnTo>
                    <a:lnTo>
                      <a:pt x="1602" y="217"/>
                    </a:lnTo>
                    <a:lnTo>
                      <a:pt x="1602" y="217"/>
                    </a:lnTo>
                    <a:lnTo>
                      <a:pt x="1831" y="182"/>
                    </a:lnTo>
                    <a:lnTo>
                      <a:pt x="1831" y="182"/>
                    </a:lnTo>
                    <a:lnTo>
                      <a:pt x="2060" y="114"/>
                    </a:lnTo>
                    <a:lnTo>
                      <a:pt x="2060" y="114"/>
                    </a:lnTo>
                    <a:lnTo>
                      <a:pt x="2289" y="35"/>
                    </a:lnTo>
                    <a:lnTo>
                      <a:pt x="2289" y="35"/>
                    </a:lnTo>
                    <a:lnTo>
                      <a:pt x="2518" y="75"/>
                    </a:lnTo>
                    <a:lnTo>
                      <a:pt x="2518" y="75"/>
                    </a:lnTo>
                    <a:lnTo>
                      <a:pt x="2747" y="256"/>
                    </a:lnTo>
                    <a:lnTo>
                      <a:pt x="2747" y="256"/>
                    </a:lnTo>
                    <a:lnTo>
                      <a:pt x="2976" y="0"/>
                    </a:lnTo>
                  </a:path>
                </a:pathLst>
              </a:custGeom>
              <a:noFill/>
              <a:ln w="19050"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 name="Line 135">
                <a:extLst>
                  <a:ext uri="{FF2B5EF4-FFF2-40B4-BE49-F238E27FC236}">
                    <a16:creationId xmlns:a16="http://schemas.microsoft.com/office/drawing/2014/main" id="{549D3D56-83E5-61DC-4BD1-CA12F49268AB}"/>
                  </a:ext>
                </a:extLst>
              </p:cNvPr>
              <p:cNvSpPr>
                <a:spLocks noChangeShapeType="1"/>
              </p:cNvSpPr>
              <p:nvPr/>
            </p:nvSpPr>
            <p:spPr bwMode="auto">
              <a:xfrm>
                <a:off x="1901825" y="1857375"/>
                <a:ext cx="0" cy="33655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 name="Line 136">
                <a:extLst>
                  <a:ext uri="{FF2B5EF4-FFF2-40B4-BE49-F238E27FC236}">
                    <a16:creationId xmlns:a16="http://schemas.microsoft.com/office/drawing/2014/main" id="{4C2BA5E4-820A-36F0-FF16-281CFA6A64D0}"/>
                  </a:ext>
                </a:extLst>
              </p:cNvPr>
              <p:cNvSpPr>
                <a:spLocks noChangeShapeType="1"/>
              </p:cNvSpPr>
              <p:nvPr/>
            </p:nvSpPr>
            <p:spPr bwMode="auto">
              <a:xfrm>
                <a:off x="1901825" y="2193925"/>
                <a:ext cx="0" cy="339725"/>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 name="Line 137">
                <a:extLst>
                  <a:ext uri="{FF2B5EF4-FFF2-40B4-BE49-F238E27FC236}">
                    <a16:creationId xmlns:a16="http://schemas.microsoft.com/office/drawing/2014/main" id="{643CB78B-C120-4480-473D-BD3ACD6F2986}"/>
                  </a:ext>
                </a:extLst>
              </p:cNvPr>
              <p:cNvSpPr>
                <a:spLocks noChangeShapeType="1"/>
              </p:cNvSpPr>
              <p:nvPr/>
            </p:nvSpPr>
            <p:spPr bwMode="auto">
              <a:xfrm>
                <a:off x="1855788" y="1857375"/>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 name="Line 138">
                <a:extLst>
                  <a:ext uri="{FF2B5EF4-FFF2-40B4-BE49-F238E27FC236}">
                    <a16:creationId xmlns:a16="http://schemas.microsoft.com/office/drawing/2014/main" id="{9B6821A7-72BB-FDC8-394F-40240BE3A2B5}"/>
                  </a:ext>
                </a:extLst>
              </p:cNvPr>
              <p:cNvSpPr>
                <a:spLocks noChangeShapeType="1"/>
              </p:cNvSpPr>
              <p:nvPr/>
            </p:nvSpPr>
            <p:spPr bwMode="auto">
              <a:xfrm>
                <a:off x="1855788" y="2533650"/>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 name="Line 139">
                <a:extLst>
                  <a:ext uri="{FF2B5EF4-FFF2-40B4-BE49-F238E27FC236}">
                    <a16:creationId xmlns:a16="http://schemas.microsoft.com/office/drawing/2014/main" id="{A9964D44-274E-2BD5-BD42-BCB016424D68}"/>
                  </a:ext>
                </a:extLst>
              </p:cNvPr>
              <p:cNvSpPr>
                <a:spLocks noChangeShapeType="1"/>
              </p:cNvSpPr>
              <p:nvPr/>
            </p:nvSpPr>
            <p:spPr bwMode="auto">
              <a:xfrm>
                <a:off x="2263775" y="1601788"/>
                <a:ext cx="0" cy="407988"/>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2" name="Line 140">
                <a:extLst>
                  <a:ext uri="{FF2B5EF4-FFF2-40B4-BE49-F238E27FC236}">
                    <a16:creationId xmlns:a16="http://schemas.microsoft.com/office/drawing/2014/main" id="{49C86F4A-8E24-20F7-FFA6-CCF7F436D95E}"/>
                  </a:ext>
                </a:extLst>
              </p:cNvPr>
              <p:cNvSpPr>
                <a:spLocks noChangeShapeType="1"/>
              </p:cNvSpPr>
              <p:nvPr/>
            </p:nvSpPr>
            <p:spPr bwMode="auto">
              <a:xfrm>
                <a:off x="2263775" y="2009775"/>
                <a:ext cx="0" cy="407988"/>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3" name="Line 141">
                <a:extLst>
                  <a:ext uri="{FF2B5EF4-FFF2-40B4-BE49-F238E27FC236}">
                    <a16:creationId xmlns:a16="http://schemas.microsoft.com/office/drawing/2014/main" id="{421A266F-E101-EE31-7B5F-728B4D322B62}"/>
                  </a:ext>
                </a:extLst>
              </p:cNvPr>
              <p:cNvSpPr>
                <a:spLocks noChangeShapeType="1"/>
              </p:cNvSpPr>
              <p:nvPr/>
            </p:nvSpPr>
            <p:spPr bwMode="auto">
              <a:xfrm>
                <a:off x="2217738" y="160178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4" name="Line 142">
                <a:extLst>
                  <a:ext uri="{FF2B5EF4-FFF2-40B4-BE49-F238E27FC236}">
                    <a16:creationId xmlns:a16="http://schemas.microsoft.com/office/drawing/2014/main" id="{D8FCDDD1-64CF-F52F-1A8D-313CDD9986AE}"/>
                  </a:ext>
                </a:extLst>
              </p:cNvPr>
              <p:cNvSpPr>
                <a:spLocks noChangeShapeType="1"/>
              </p:cNvSpPr>
              <p:nvPr/>
            </p:nvSpPr>
            <p:spPr bwMode="auto">
              <a:xfrm>
                <a:off x="2217738" y="2417763"/>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5" name="Line 143">
                <a:extLst>
                  <a:ext uri="{FF2B5EF4-FFF2-40B4-BE49-F238E27FC236}">
                    <a16:creationId xmlns:a16="http://schemas.microsoft.com/office/drawing/2014/main" id="{2349C04D-817D-7581-BF48-4158443F2F81}"/>
                  </a:ext>
                </a:extLst>
              </p:cNvPr>
              <p:cNvSpPr>
                <a:spLocks noChangeShapeType="1"/>
              </p:cNvSpPr>
              <p:nvPr/>
            </p:nvSpPr>
            <p:spPr bwMode="auto">
              <a:xfrm>
                <a:off x="2628900" y="1652588"/>
                <a:ext cx="0" cy="357188"/>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8" name="Line 144">
                <a:extLst>
                  <a:ext uri="{FF2B5EF4-FFF2-40B4-BE49-F238E27FC236}">
                    <a16:creationId xmlns:a16="http://schemas.microsoft.com/office/drawing/2014/main" id="{2D494332-ADD6-0353-81D1-99C0D1B35491}"/>
                  </a:ext>
                </a:extLst>
              </p:cNvPr>
              <p:cNvSpPr>
                <a:spLocks noChangeShapeType="1"/>
              </p:cNvSpPr>
              <p:nvPr/>
            </p:nvSpPr>
            <p:spPr bwMode="auto">
              <a:xfrm>
                <a:off x="2628900" y="2009775"/>
                <a:ext cx="0" cy="357188"/>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9" name="Line 145">
                <a:extLst>
                  <a:ext uri="{FF2B5EF4-FFF2-40B4-BE49-F238E27FC236}">
                    <a16:creationId xmlns:a16="http://schemas.microsoft.com/office/drawing/2014/main" id="{DE707B17-603C-056C-92BD-DAD91464EF13}"/>
                  </a:ext>
                </a:extLst>
              </p:cNvPr>
              <p:cNvSpPr>
                <a:spLocks noChangeShapeType="1"/>
              </p:cNvSpPr>
              <p:nvPr/>
            </p:nvSpPr>
            <p:spPr bwMode="auto">
              <a:xfrm>
                <a:off x="2582863" y="165258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0" name="Line 146">
                <a:extLst>
                  <a:ext uri="{FF2B5EF4-FFF2-40B4-BE49-F238E27FC236}">
                    <a16:creationId xmlns:a16="http://schemas.microsoft.com/office/drawing/2014/main" id="{ED6E9C05-E34D-F0E1-2839-CB13D2A42296}"/>
                  </a:ext>
                </a:extLst>
              </p:cNvPr>
              <p:cNvSpPr>
                <a:spLocks noChangeShapeType="1"/>
              </p:cNvSpPr>
              <p:nvPr/>
            </p:nvSpPr>
            <p:spPr bwMode="auto">
              <a:xfrm>
                <a:off x="2582863" y="2366963"/>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1" name="Line 147">
                <a:extLst>
                  <a:ext uri="{FF2B5EF4-FFF2-40B4-BE49-F238E27FC236}">
                    <a16:creationId xmlns:a16="http://schemas.microsoft.com/office/drawing/2014/main" id="{DF062C64-708A-43FE-6535-5CDCA1BABA8F}"/>
                  </a:ext>
                </a:extLst>
              </p:cNvPr>
              <p:cNvSpPr>
                <a:spLocks noChangeShapeType="1"/>
              </p:cNvSpPr>
              <p:nvPr/>
            </p:nvSpPr>
            <p:spPr bwMode="auto">
              <a:xfrm>
                <a:off x="2990850" y="2014538"/>
                <a:ext cx="0" cy="40640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2" name="Line 148">
                <a:extLst>
                  <a:ext uri="{FF2B5EF4-FFF2-40B4-BE49-F238E27FC236}">
                    <a16:creationId xmlns:a16="http://schemas.microsoft.com/office/drawing/2014/main" id="{33637A65-FF82-7552-63F0-972E3E3E9DE9}"/>
                  </a:ext>
                </a:extLst>
              </p:cNvPr>
              <p:cNvSpPr>
                <a:spLocks noChangeShapeType="1"/>
              </p:cNvSpPr>
              <p:nvPr/>
            </p:nvSpPr>
            <p:spPr bwMode="auto">
              <a:xfrm>
                <a:off x="2990850" y="2420938"/>
                <a:ext cx="0" cy="407988"/>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3" name="Line 149">
                <a:extLst>
                  <a:ext uri="{FF2B5EF4-FFF2-40B4-BE49-F238E27FC236}">
                    <a16:creationId xmlns:a16="http://schemas.microsoft.com/office/drawing/2014/main" id="{7B8CBEA8-A593-ED40-32C5-7BC4B1B6C775}"/>
                  </a:ext>
                </a:extLst>
              </p:cNvPr>
              <p:cNvSpPr>
                <a:spLocks noChangeShapeType="1"/>
              </p:cNvSpPr>
              <p:nvPr/>
            </p:nvSpPr>
            <p:spPr bwMode="auto">
              <a:xfrm>
                <a:off x="2944813" y="201453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4" name="Line 150">
                <a:extLst>
                  <a:ext uri="{FF2B5EF4-FFF2-40B4-BE49-F238E27FC236}">
                    <a16:creationId xmlns:a16="http://schemas.microsoft.com/office/drawing/2014/main" id="{7826621A-E491-9497-F721-CA30907831DD}"/>
                  </a:ext>
                </a:extLst>
              </p:cNvPr>
              <p:cNvSpPr>
                <a:spLocks noChangeShapeType="1"/>
              </p:cNvSpPr>
              <p:nvPr/>
            </p:nvSpPr>
            <p:spPr bwMode="auto">
              <a:xfrm>
                <a:off x="2944813" y="2828925"/>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5" name="Line 151">
                <a:extLst>
                  <a:ext uri="{FF2B5EF4-FFF2-40B4-BE49-F238E27FC236}">
                    <a16:creationId xmlns:a16="http://schemas.microsoft.com/office/drawing/2014/main" id="{953882B3-5E45-7BE9-9E82-897524938076}"/>
                  </a:ext>
                </a:extLst>
              </p:cNvPr>
              <p:cNvSpPr>
                <a:spLocks noChangeShapeType="1"/>
              </p:cNvSpPr>
              <p:nvPr/>
            </p:nvSpPr>
            <p:spPr bwMode="auto">
              <a:xfrm>
                <a:off x="3354388" y="1543050"/>
                <a:ext cx="0" cy="5191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6" name="Line 152">
                <a:extLst>
                  <a:ext uri="{FF2B5EF4-FFF2-40B4-BE49-F238E27FC236}">
                    <a16:creationId xmlns:a16="http://schemas.microsoft.com/office/drawing/2014/main" id="{458CDA7C-EB21-7976-1AE8-7599AECEA603}"/>
                  </a:ext>
                </a:extLst>
              </p:cNvPr>
              <p:cNvSpPr>
                <a:spLocks noChangeShapeType="1"/>
              </p:cNvSpPr>
              <p:nvPr/>
            </p:nvSpPr>
            <p:spPr bwMode="auto">
              <a:xfrm>
                <a:off x="3354388" y="2062163"/>
                <a:ext cx="0" cy="517525"/>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7" name="Line 153">
                <a:extLst>
                  <a:ext uri="{FF2B5EF4-FFF2-40B4-BE49-F238E27FC236}">
                    <a16:creationId xmlns:a16="http://schemas.microsoft.com/office/drawing/2014/main" id="{15C94F78-9459-EEEA-BF97-97D00BD7FB88}"/>
                  </a:ext>
                </a:extLst>
              </p:cNvPr>
              <p:cNvSpPr>
                <a:spLocks noChangeShapeType="1"/>
              </p:cNvSpPr>
              <p:nvPr/>
            </p:nvSpPr>
            <p:spPr bwMode="auto">
              <a:xfrm>
                <a:off x="3308350" y="1543050"/>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8" name="Line 154">
                <a:extLst>
                  <a:ext uri="{FF2B5EF4-FFF2-40B4-BE49-F238E27FC236}">
                    <a16:creationId xmlns:a16="http://schemas.microsoft.com/office/drawing/2014/main" id="{F4D97CFC-91FC-4196-D2BD-58DDDB0009B0}"/>
                  </a:ext>
                </a:extLst>
              </p:cNvPr>
              <p:cNvSpPr>
                <a:spLocks noChangeShapeType="1"/>
              </p:cNvSpPr>
              <p:nvPr/>
            </p:nvSpPr>
            <p:spPr bwMode="auto">
              <a:xfrm>
                <a:off x="3308350" y="257968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9" name="Line 155">
                <a:extLst>
                  <a:ext uri="{FF2B5EF4-FFF2-40B4-BE49-F238E27FC236}">
                    <a16:creationId xmlns:a16="http://schemas.microsoft.com/office/drawing/2014/main" id="{05424057-2001-95D2-84C1-45896C9A9EC0}"/>
                  </a:ext>
                </a:extLst>
              </p:cNvPr>
              <p:cNvSpPr>
                <a:spLocks noChangeShapeType="1"/>
              </p:cNvSpPr>
              <p:nvPr/>
            </p:nvSpPr>
            <p:spPr bwMode="auto">
              <a:xfrm>
                <a:off x="3717925" y="1520825"/>
                <a:ext cx="0" cy="52705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0" name="Line 156">
                <a:extLst>
                  <a:ext uri="{FF2B5EF4-FFF2-40B4-BE49-F238E27FC236}">
                    <a16:creationId xmlns:a16="http://schemas.microsoft.com/office/drawing/2014/main" id="{44C14C3D-20D9-41D7-6CF4-9DB264AE1721}"/>
                  </a:ext>
                </a:extLst>
              </p:cNvPr>
              <p:cNvSpPr>
                <a:spLocks noChangeShapeType="1"/>
              </p:cNvSpPr>
              <p:nvPr/>
            </p:nvSpPr>
            <p:spPr bwMode="auto">
              <a:xfrm>
                <a:off x="3717925" y="2047875"/>
                <a:ext cx="0" cy="52705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1" name="Line 157">
                <a:extLst>
                  <a:ext uri="{FF2B5EF4-FFF2-40B4-BE49-F238E27FC236}">
                    <a16:creationId xmlns:a16="http://schemas.microsoft.com/office/drawing/2014/main" id="{36590769-1270-C4E8-5FA1-20E92FFA55B1}"/>
                  </a:ext>
                </a:extLst>
              </p:cNvPr>
              <p:cNvSpPr>
                <a:spLocks noChangeShapeType="1"/>
              </p:cNvSpPr>
              <p:nvPr/>
            </p:nvSpPr>
            <p:spPr bwMode="auto">
              <a:xfrm>
                <a:off x="3673475" y="1520825"/>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2" name="Line 158">
                <a:extLst>
                  <a:ext uri="{FF2B5EF4-FFF2-40B4-BE49-F238E27FC236}">
                    <a16:creationId xmlns:a16="http://schemas.microsoft.com/office/drawing/2014/main" id="{6B4FE064-07E4-84B9-7064-336ECBC05831}"/>
                  </a:ext>
                </a:extLst>
              </p:cNvPr>
              <p:cNvSpPr>
                <a:spLocks noChangeShapeType="1"/>
              </p:cNvSpPr>
              <p:nvPr/>
            </p:nvSpPr>
            <p:spPr bwMode="auto">
              <a:xfrm>
                <a:off x="3673475" y="2574925"/>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3" name="Line 159">
                <a:extLst>
                  <a:ext uri="{FF2B5EF4-FFF2-40B4-BE49-F238E27FC236}">
                    <a16:creationId xmlns:a16="http://schemas.microsoft.com/office/drawing/2014/main" id="{7E1E0B40-9F89-CC0C-8C92-EFFE65B564A5}"/>
                  </a:ext>
                </a:extLst>
              </p:cNvPr>
              <p:cNvSpPr>
                <a:spLocks noChangeShapeType="1"/>
              </p:cNvSpPr>
              <p:nvPr/>
            </p:nvSpPr>
            <p:spPr bwMode="auto">
              <a:xfrm>
                <a:off x="4081463" y="1406525"/>
                <a:ext cx="0" cy="4302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4" name="Line 160">
                <a:extLst>
                  <a:ext uri="{FF2B5EF4-FFF2-40B4-BE49-F238E27FC236}">
                    <a16:creationId xmlns:a16="http://schemas.microsoft.com/office/drawing/2014/main" id="{0EEF77CB-4B09-5E6B-F677-06732C1B3618}"/>
                  </a:ext>
                </a:extLst>
              </p:cNvPr>
              <p:cNvSpPr>
                <a:spLocks noChangeShapeType="1"/>
              </p:cNvSpPr>
              <p:nvPr/>
            </p:nvSpPr>
            <p:spPr bwMode="auto">
              <a:xfrm>
                <a:off x="4081463" y="1836738"/>
                <a:ext cx="0" cy="43180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5" name="Line 161">
                <a:extLst>
                  <a:ext uri="{FF2B5EF4-FFF2-40B4-BE49-F238E27FC236}">
                    <a16:creationId xmlns:a16="http://schemas.microsoft.com/office/drawing/2014/main" id="{49B6C79D-28CB-D825-8DD2-01D48D3CFA49}"/>
                  </a:ext>
                </a:extLst>
              </p:cNvPr>
              <p:cNvSpPr>
                <a:spLocks noChangeShapeType="1"/>
              </p:cNvSpPr>
              <p:nvPr/>
            </p:nvSpPr>
            <p:spPr bwMode="auto">
              <a:xfrm>
                <a:off x="4035425" y="1406525"/>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6" name="Line 162">
                <a:extLst>
                  <a:ext uri="{FF2B5EF4-FFF2-40B4-BE49-F238E27FC236}">
                    <a16:creationId xmlns:a16="http://schemas.microsoft.com/office/drawing/2014/main" id="{F2FF73EB-AD93-A78A-C9EF-AB0013C2E9ED}"/>
                  </a:ext>
                </a:extLst>
              </p:cNvPr>
              <p:cNvSpPr>
                <a:spLocks noChangeShapeType="1"/>
              </p:cNvSpPr>
              <p:nvPr/>
            </p:nvSpPr>
            <p:spPr bwMode="auto">
              <a:xfrm>
                <a:off x="4035425" y="226853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7" name="Line 163">
                <a:extLst>
                  <a:ext uri="{FF2B5EF4-FFF2-40B4-BE49-F238E27FC236}">
                    <a16:creationId xmlns:a16="http://schemas.microsoft.com/office/drawing/2014/main" id="{CBA2F3B8-4771-F77E-199B-250D3175975D}"/>
                  </a:ext>
                </a:extLst>
              </p:cNvPr>
              <p:cNvSpPr>
                <a:spLocks noChangeShapeType="1"/>
              </p:cNvSpPr>
              <p:nvPr/>
            </p:nvSpPr>
            <p:spPr bwMode="auto">
              <a:xfrm>
                <a:off x="4445000" y="1217613"/>
                <a:ext cx="0" cy="56356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8" name="Line 164">
                <a:extLst>
                  <a:ext uri="{FF2B5EF4-FFF2-40B4-BE49-F238E27FC236}">
                    <a16:creationId xmlns:a16="http://schemas.microsoft.com/office/drawing/2014/main" id="{28BC9AD0-6B40-6998-B840-9882225AFB32}"/>
                  </a:ext>
                </a:extLst>
              </p:cNvPr>
              <p:cNvSpPr>
                <a:spLocks noChangeShapeType="1"/>
              </p:cNvSpPr>
              <p:nvPr/>
            </p:nvSpPr>
            <p:spPr bwMode="auto">
              <a:xfrm>
                <a:off x="4445000" y="1781175"/>
                <a:ext cx="0" cy="56356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9" name="Line 165">
                <a:extLst>
                  <a:ext uri="{FF2B5EF4-FFF2-40B4-BE49-F238E27FC236}">
                    <a16:creationId xmlns:a16="http://schemas.microsoft.com/office/drawing/2014/main" id="{89E6A8D7-AD5A-FD99-C21F-0AB702D81A5E}"/>
                  </a:ext>
                </a:extLst>
              </p:cNvPr>
              <p:cNvSpPr>
                <a:spLocks noChangeShapeType="1"/>
              </p:cNvSpPr>
              <p:nvPr/>
            </p:nvSpPr>
            <p:spPr bwMode="auto">
              <a:xfrm>
                <a:off x="4400550" y="1217613"/>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0" name="Line 166">
                <a:extLst>
                  <a:ext uri="{FF2B5EF4-FFF2-40B4-BE49-F238E27FC236}">
                    <a16:creationId xmlns:a16="http://schemas.microsoft.com/office/drawing/2014/main" id="{5A158E66-7754-1DA2-E561-2F303B05D6D8}"/>
                  </a:ext>
                </a:extLst>
              </p:cNvPr>
              <p:cNvSpPr>
                <a:spLocks noChangeShapeType="1"/>
              </p:cNvSpPr>
              <p:nvPr/>
            </p:nvSpPr>
            <p:spPr bwMode="auto">
              <a:xfrm>
                <a:off x="4400550" y="2344738"/>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1" name="Line 167">
                <a:extLst>
                  <a:ext uri="{FF2B5EF4-FFF2-40B4-BE49-F238E27FC236}">
                    <a16:creationId xmlns:a16="http://schemas.microsoft.com/office/drawing/2014/main" id="{93B53CCA-8F2D-75C0-60DA-DF1E3EFA5D11}"/>
                  </a:ext>
                </a:extLst>
              </p:cNvPr>
              <p:cNvSpPr>
                <a:spLocks noChangeShapeType="1"/>
              </p:cNvSpPr>
              <p:nvPr/>
            </p:nvSpPr>
            <p:spPr bwMode="auto">
              <a:xfrm>
                <a:off x="4808538" y="1128713"/>
                <a:ext cx="0" cy="5445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2" name="Line 168">
                <a:extLst>
                  <a:ext uri="{FF2B5EF4-FFF2-40B4-BE49-F238E27FC236}">
                    <a16:creationId xmlns:a16="http://schemas.microsoft.com/office/drawing/2014/main" id="{C471121C-C678-B2D0-5541-40058C1CB58A}"/>
                  </a:ext>
                </a:extLst>
              </p:cNvPr>
              <p:cNvSpPr>
                <a:spLocks noChangeShapeType="1"/>
              </p:cNvSpPr>
              <p:nvPr/>
            </p:nvSpPr>
            <p:spPr bwMode="auto">
              <a:xfrm>
                <a:off x="4808538" y="1673225"/>
                <a:ext cx="0" cy="5445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3" name="Line 169">
                <a:extLst>
                  <a:ext uri="{FF2B5EF4-FFF2-40B4-BE49-F238E27FC236}">
                    <a16:creationId xmlns:a16="http://schemas.microsoft.com/office/drawing/2014/main" id="{6ED2D758-1CF7-730D-E02B-42403C9B55BB}"/>
                  </a:ext>
                </a:extLst>
              </p:cNvPr>
              <p:cNvSpPr>
                <a:spLocks noChangeShapeType="1"/>
              </p:cNvSpPr>
              <p:nvPr/>
            </p:nvSpPr>
            <p:spPr bwMode="auto">
              <a:xfrm>
                <a:off x="4762500" y="1128713"/>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4" name="Line 170">
                <a:extLst>
                  <a:ext uri="{FF2B5EF4-FFF2-40B4-BE49-F238E27FC236}">
                    <a16:creationId xmlns:a16="http://schemas.microsoft.com/office/drawing/2014/main" id="{2C156394-933D-53F4-260E-47EC0F2E9EE8}"/>
                  </a:ext>
                </a:extLst>
              </p:cNvPr>
              <p:cNvSpPr>
                <a:spLocks noChangeShapeType="1"/>
              </p:cNvSpPr>
              <p:nvPr/>
            </p:nvSpPr>
            <p:spPr bwMode="auto">
              <a:xfrm>
                <a:off x="4762500" y="221773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5" name="Line 171">
                <a:extLst>
                  <a:ext uri="{FF2B5EF4-FFF2-40B4-BE49-F238E27FC236}">
                    <a16:creationId xmlns:a16="http://schemas.microsoft.com/office/drawing/2014/main" id="{12EAA7AD-FBC6-7B10-A230-D4EEC635AE93}"/>
                  </a:ext>
                </a:extLst>
              </p:cNvPr>
              <p:cNvSpPr>
                <a:spLocks noChangeShapeType="1"/>
              </p:cNvSpPr>
              <p:nvPr/>
            </p:nvSpPr>
            <p:spPr bwMode="auto">
              <a:xfrm>
                <a:off x="5172075" y="922338"/>
                <a:ext cx="0" cy="625475"/>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6" name="Line 172">
                <a:extLst>
                  <a:ext uri="{FF2B5EF4-FFF2-40B4-BE49-F238E27FC236}">
                    <a16:creationId xmlns:a16="http://schemas.microsoft.com/office/drawing/2014/main" id="{71B322B9-83AC-2751-8D1F-6424B0197F9B}"/>
                  </a:ext>
                </a:extLst>
              </p:cNvPr>
              <p:cNvSpPr>
                <a:spLocks noChangeShapeType="1"/>
              </p:cNvSpPr>
              <p:nvPr/>
            </p:nvSpPr>
            <p:spPr bwMode="auto">
              <a:xfrm>
                <a:off x="5172075" y="1547813"/>
                <a:ext cx="0" cy="62706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7" name="Line 173">
                <a:extLst>
                  <a:ext uri="{FF2B5EF4-FFF2-40B4-BE49-F238E27FC236}">
                    <a16:creationId xmlns:a16="http://schemas.microsoft.com/office/drawing/2014/main" id="{BBC65E94-CE81-DF90-8D35-B3A3A39698A4}"/>
                  </a:ext>
                </a:extLst>
              </p:cNvPr>
              <p:cNvSpPr>
                <a:spLocks noChangeShapeType="1"/>
              </p:cNvSpPr>
              <p:nvPr/>
            </p:nvSpPr>
            <p:spPr bwMode="auto">
              <a:xfrm>
                <a:off x="5126038" y="922338"/>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8" name="Line 174">
                <a:extLst>
                  <a:ext uri="{FF2B5EF4-FFF2-40B4-BE49-F238E27FC236}">
                    <a16:creationId xmlns:a16="http://schemas.microsoft.com/office/drawing/2014/main" id="{1D072B1A-B5E7-2EAA-94AE-32CFD200D812}"/>
                  </a:ext>
                </a:extLst>
              </p:cNvPr>
              <p:cNvSpPr>
                <a:spLocks noChangeShapeType="1"/>
              </p:cNvSpPr>
              <p:nvPr/>
            </p:nvSpPr>
            <p:spPr bwMode="auto">
              <a:xfrm>
                <a:off x="5126038" y="2174875"/>
                <a:ext cx="90488"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9" name="Line 175">
                <a:extLst>
                  <a:ext uri="{FF2B5EF4-FFF2-40B4-BE49-F238E27FC236}">
                    <a16:creationId xmlns:a16="http://schemas.microsoft.com/office/drawing/2014/main" id="{78E0A729-E49C-1144-41E0-847CEF396E0B}"/>
                  </a:ext>
                </a:extLst>
              </p:cNvPr>
              <p:cNvSpPr>
                <a:spLocks noChangeShapeType="1"/>
              </p:cNvSpPr>
              <p:nvPr/>
            </p:nvSpPr>
            <p:spPr bwMode="auto">
              <a:xfrm>
                <a:off x="5535613" y="1003300"/>
                <a:ext cx="0" cy="6080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0" name="Line 176">
                <a:extLst>
                  <a:ext uri="{FF2B5EF4-FFF2-40B4-BE49-F238E27FC236}">
                    <a16:creationId xmlns:a16="http://schemas.microsoft.com/office/drawing/2014/main" id="{8F895295-79EA-B197-E922-6E3DE1873524}"/>
                  </a:ext>
                </a:extLst>
              </p:cNvPr>
              <p:cNvSpPr>
                <a:spLocks noChangeShapeType="1"/>
              </p:cNvSpPr>
              <p:nvPr/>
            </p:nvSpPr>
            <p:spPr bwMode="auto">
              <a:xfrm>
                <a:off x="5535613" y="1611313"/>
                <a:ext cx="0" cy="606425"/>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1" name="Line 177">
                <a:extLst>
                  <a:ext uri="{FF2B5EF4-FFF2-40B4-BE49-F238E27FC236}">
                    <a16:creationId xmlns:a16="http://schemas.microsoft.com/office/drawing/2014/main" id="{B183DF86-BAD2-1401-A0F4-687928FAB3FC}"/>
                  </a:ext>
                </a:extLst>
              </p:cNvPr>
              <p:cNvSpPr>
                <a:spLocks noChangeShapeType="1"/>
              </p:cNvSpPr>
              <p:nvPr/>
            </p:nvSpPr>
            <p:spPr bwMode="auto">
              <a:xfrm>
                <a:off x="5489575" y="1003300"/>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2" name="Line 178">
                <a:extLst>
                  <a:ext uri="{FF2B5EF4-FFF2-40B4-BE49-F238E27FC236}">
                    <a16:creationId xmlns:a16="http://schemas.microsoft.com/office/drawing/2014/main" id="{48B12ED6-BD48-F163-9781-AD7B16AC4447}"/>
                  </a:ext>
                </a:extLst>
              </p:cNvPr>
              <p:cNvSpPr>
                <a:spLocks noChangeShapeType="1"/>
              </p:cNvSpPr>
              <p:nvPr/>
            </p:nvSpPr>
            <p:spPr bwMode="auto">
              <a:xfrm>
                <a:off x="5489575" y="2217738"/>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3" name="Line 179">
                <a:extLst>
                  <a:ext uri="{FF2B5EF4-FFF2-40B4-BE49-F238E27FC236}">
                    <a16:creationId xmlns:a16="http://schemas.microsoft.com/office/drawing/2014/main" id="{811D790F-02DF-7C07-3E4E-8B91454B1038}"/>
                  </a:ext>
                </a:extLst>
              </p:cNvPr>
              <p:cNvSpPr>
                <a:spLocks noChangeShapeType="1"/>
              </p:cNvSpPr>
              <p:nvPr/>
            </p:nvSpPr>
            <p:spPr bwMode="auto">
              <a:xfrm>
                <a:off x="5899150" y="1162050"/>
                <a:ext cx="0" cy="73660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4" name="Line 180">
                <a:extLst>
                  <a:ext uri="{FF2B5EF4-FFF2-40B4-BE49-F238E27FC236}">
                    <a16:creationId xmlns:a16="http://schemas.microsoft.com/office/drawing/2014/main" id="{29F47E0C-2A22-CF9B-54AC-0DE3F0E1C097}"/>
                  </a:ext>
                </a:extLst>
              </p:cNvPr>
              <p:cNvSpPr>
                <a:spLocks noChangeShapeType="1"/>
              </p:cNvSpPr>
              <p:nvPr/>
            </p:nvSpPr>
            <p:spPr bwMode="auto">
              <a:xfrm>
                <a:off x="5899150" y="1898650"/>
                <a:ext cx="0" cy="73660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5" name="Line 181">
                <a:extLst>
                  <a:ext uri="{FF2B5EF4-FFF2-40B4-BE49-F238E27FC236}">
                    <a16:creationId xmlns:a16="http://schemas.microsoft.com/office/drawing/2014/main" id="{E1C0F42A-D14E-1826-4471-89E2DB2153C0}"/>
                  </a:ext>
                </a:extLst>
              </p:cNvPr>
              <p:cNvSpPr>
                <a:spLocks noChangeShapeType="1"/>
              </p:cNvSpPr>
              <p:nvPr/>
            </p:nvSpPr>
            <p:spPr bwMode="auto">
              <a:xfrm>
                <a:off x="5853113" y="1162050"/>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6" name="Line 182">
                <a:extLst>
                  <a:ext uri="{FF2B5EF4-FFF2-40B4-BE49-F238E27FC236}">
                    <a16:creationId xmlns:a16="http://schemas.microsoft.com/office/drawing/2014/main" id="{49101752-9491-E504-3033-3028BFCAFBEA}"/>
                  </a:ext>
                </a:extLst>
              </p:cNvPr>
              <p:cNvSpPr>
                <a:spLocks noChangeShapeType="1"/>
              </p:cNvSpPr>
              <p:nvPr/>
            </p:nvSpPr>
            <p:spPr bwMode="auto">
              <a:xfrm>
                <a:off x="5853113" y="2635250"/>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7" name="Line 183">
                <a:extLst>
                  <a:ext uri="{FF2B5EF4-FFF2-40B4-BE49-F238E27FC236}">
                    <a16:creationId xmlns:a16="http://schemas.microsoft.com/office/drawing/2014/main" id="{055FCAEA-24A6-DACD-62BD-8C5E77839132}"/>
                  </a:ext>
                </a:extLst>
              </p:cNvPr>
              <p:cNvSpPr>
                <a:spLocks noChangeShapeType="1"/>
              </p:cNvSpPr>
              <p:nvPr/>
            </p:nvSpPr>
            <p:spPr bwMode="auto">
              <a:xfrm>
                <a:off x="6262688" y="793750"/>
                <a:ext cx="0" cy="69850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8" name="Line 184">
                <a:extLst>
                  <a:ext uri="{FF2B5EF4-FFF2-40B4-BE49-F238E27FC236}">
                    <a16:creationId xmlns:a16="http://schemas.microsoft.com/office/drawing/2014/main" id="{A95A9495-519F-D3C4-8DE4-0CBBD8E3B17E}"/>
                  </a:ext>
                </a:extLst>
              </p:cNvPr>
              <p:cNvSpPr>
                <a:spLocks noChangeShapeType="1"/>
              </p:cNvSpPr>
              <p:nvPr/>
            </p:nvSpPr>
            <p:spPr bwMode="auto">
              <a:xfrm>
                <a:off x="6262688" y="1492250"/>
                <a:ext cx="0" cy="696913"/>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9" name="Line 185">
                <a:extLst>
                  <a:ext uri="{FF2B5EF4-FFF2-40B4-BE49-F238E27FC236}">
                    <a16:creationId xmlns:a16="http://schemas.microsoft.com/office/drawing/2014/main" id="{D264178C-1786-D63A-C9F5-C394471793C0}"/>
                  </a:ext>
                </a:extLst>
              </p:cNvPr>
              <p:cNvSpPr>
                <a:spLocks noChangeShapeType="1"/>
              </p:cNvSpPr>
              <p:nvPr/>
            </p:nvSpPr>
            <p:spPr bwMode="auto">
              <a:xfrm>
                <a:off x="6216650" y="793750"/>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0" name="Line 186">
                <a:extLst>
                  <a:ext uri="{FF2B5EF4-FFF2-40B4-BE49-F238E27FC236}">
                    <a16:creationId xmlns:a16="http://schemas.microsoft.com/office/drawing/2014/main" id="{D2A2049D-B1D5-E01A-C538-36D6D1D160B9}"/>
                  </a:ext>
                </a:extLst>
              </p:cNvPr>
              <p:cNvSpPr>
                <a:spLocks noChangeShapeType="1"/>
              </p:cNvSpPr>
              <p:nvPr/>
            </p:nvSpPr>
            <p:spPr bwMode="auto">
              <a:xfrm>
                <a:off x="6216650" y="2189163"/>
                <a:ext cx="92075" cy="0"/>
              </a:xfrm>
              <a:prstGeom prst="line">
                <a:avLst/>
              </a:prstGeom>
              <a:noFill/>
              <a:ln w="9525"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1" name="Rectangle 187">
                <a:extLst>
                  <a:ext uri="{FF2B5EF4-FFF2-40B4-BE49-F238E27FC236}">
                    <a16:creationId xmlns:a16="http://schemas.microsoft.com/office/drawing/2014/main" id="{C146F39D-F681-4CE7-A1FB-3824C58CF0F4}"/>
                  </a:ext>
                </a:extLst>
              </p:cNvPr>
              <p:cNvSpPr>
                <a:spLocks noChangeArrowheads="1"/>
              </p:cNvSpPr>
              <p:nvPr/>
            </p:nvSpPr>
            <p:spPr bwMode="auto">
              <a:xfrm>
                <a:off x="1492250" y="1719263"/>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2" name="Rectangle 188">
                <a:extLst>
                  <a:ext uri="{FF2B5EF4-FFF2-40B4-BE49-F238E27FC236}">
                    <a16:creationId xmlns:a16="http://schemas.microsoft.com/office/drawing/2014/main" id="{72784A0A-14C3-0AE0-DEF7-2F66896265A7}"/>
                  </a:ext>
                </a:extLst>
              </p:cNvPr>
              <p:cNvSpPr>
                <a:spLocks noChangeArrowheads="1"/>
              </p:cNvSpPr>
              <p:nvPr/>
            </p:nvSpPr>
            <p:spPr bwMode="auto">
              <a:xfrm>
                <a:off x="1492250" y="1719263"/>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3" name="Rectangle 189">
                <a:extLst>
                  <a:ext uri="{FF2B5EF4-FFF2-40B4-BE49-F238E27FC236}">
                    <a16:creationId xmlns:a16="http://schemas.microsoft.com/office/drawing/2014/main" id="{D0042CA3-3CAE-15DC-AAA8-3486C1461965}"/>
                  </a:ext>
                </a:extLst>
              </p:cNvPr>
              <p:cNvSpPr>
                <a:spLocks noChangeArrowheads="1"/>
              </p:cNvSpPr>
              <p:nvPr/>
            </p:nvSpPr>
            <p:spPr bwMode="auto">
              <a:xfrm>
                <a:off x="1855788" y="2147888"/>
                <a:ext cx="90488"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4" name="Rectangle 190">
                <a:extLst>
                  <a:ext uri="{FF2B5EF4-FFF2-40B4-BE49-F238E27FC236}">
                    <a16:creationId xmlns:a16="http://schemas.microsoft.com/office/drawing/2014/main" id="{8C1CF41C-065C-BF06-15B3-78E351ECE74D}"/>
                  </a:ext>
                </a:extLst>
              </p:cNvPr>
              <p:cNvSpPr>
                <a:spLocks noChangeArrowheads="1"/>
              </p:cNvSpPr>
              <p:nvPr/>
            </p:nvSpPr>
            <p:spPr bwMode="auto">
              <a:xfrm>
                <a:off x="1855788" y="2147888"/>
                <a:ext cx="90488"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5" name="Rectangle 191">
                <a:extLst>
                  <a:ext uri="{FF2B5EF4-FFF2-40B4-BE49-F238E27FC236}">
                    <a16:creationId xmlns:a16="http://schemas.microsoft.com/office/drawing/2014/main" id="{A67F646E-C020-2E7A-5C79-F35D57E6F5B9}"/>
                  </a:ext>
                </a:extLst>
              </p:cNvPr>
              <p:cNvSpPr>
                <a:spLocks noChangeArrowheads="1"/>
              </p:cNvSpPr>
              <p:nvPr/>
            </p:nvSpPr>
            <p:spPr bwMode="auto">
              <a:xfrm>
                <a:off x="2217738" y="1963738"/>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6" name="Rectangle 192">
                <a:extLst>
                  <a:ext uri="{FF2B5EF4-FFF2-40B4-BE49-F238E27FC236}">
                    <a16:creationId xmlns:a16="http://schemas.microsoft.com/office/drawing/2014/main" id="{D9DC2B5A-C6BF-AAFC-8B5A-A2AE17540EB1}"/>
                  </a:ext>
                </a:extLst>
              </p:cNvPr>
              <p:cNvSpPr>
                <a:spLocks noChangeArrowheads="1"/>
              </p:cNvSpPr>
              <p:nvPr/>
            </p:nvSpPr>
            <p:spPr bwMode="auto">
              <a:xfrm>
                <a:off x="2217738" y="1963738"/>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7" name="Rectangle 193">
                <a:extLst>
                  <a:ext uri="{FF2B5EF4-FFF2-40B4-BE49-F238E27FC236}">
                    <a16:creationId xmlns:a16="http://schemas.microsoft.com/office/drawing/2014/main" id="{72E72D13-6E2A-8BD8-D355-861DF88EA022}"/>
                  </a:ext>
                </a:extLst>
              </p:cNvPr>
              <p:cNvSpPr>
                <a:spLocks noChangeArrowheads="1"/>
              </p:cNvSpPr>
              <p:nvPr/>
            </p:nvSpPr>
            <p:spPr bwMode="auto">
              <a:xfrm>
                <a:off x="2582863" y="1963738"/>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8" name="Rectangle 194">
                <a:extLst>
                  <a:ext uri="{FF2B5EF4-FFF2-40B4-BE49-F238E27FC236}">
                    <a16:creationId xmlns:a16="http://schemas.microsoft.com/office/drawing/2014/main" id="{33F5AA3E-18D4-52EA-E7B6-C3F05E4FA5D3}"/>
                  </a:ext>
                </a:extLst>
              </p:cNvPr>
              <p:cNvSpPr>
                <a:spLocks noChangeArrowheads="1"/>
              </p:cNvSpPr>
              <p:nvPr/>
            </p:nvSpPr>
            <p:spPr bwMode="auto">
              <a:xfrm>
                <a:off x="2582863" y="1963738"/>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9" name="Rectangle 195">
                <a:extLst>
                  <a:ext uri="{FF2B5EF4-FFF2-40B4-BE49-F238E27FC236}">
                    <a16:creationId xmlns:a16="http://schemas.microsoft.com/office/drawing/2014/main" id="{BA89FCAA-73DE-71CB-D39E-99E44F2F887B}"/>
                  </a:ext>
                </a:extLst>
              </p:cNvPr>
              <p:cNvSpPr>
                <a:spLocks noChangeArrowheads="1"/>
              </p:cNvSpPr>
              <p:nvPr/>
            </p:nvSpPr>
            <p:spPr bwMode="auto">
              <a:xfrm>
                <a:off x="2944813" y="2376488"/>
                <a:ext cx="92075" cy="90488"/>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0" name="Rectangle 196">
                <a:extLst>
                  <a:ext uri="{FF2B5EF4-FFF2-40B4-BE49-F238E27FC236}">
                    <a16:creationId xmlns:a16="http://schemas.microsoft.com/office/drawing/2014/main" id="{AAA52E84-3679-DDC3-2F5A-34150D635C42}"/>
                  </a:ext>
                </a:extLst>
              </p:cNvPr>
              <p:cNvSpPr>
                <a:spLocks noChangeArrowheads="1"/>
              </p:cNvSpPr>
              <p:nvPr/>
            </p:nvSpPr>
            <p:spPr bwMode="auto">
              <a:xfrm>
                <a:off x="2944813" y="2376488"/>
                <a:ext cx="92075" cy="90488"/>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 name="Rectangle 197">
                <a:extLst>
                  <a:ext uri="{FF2B5EF4-FFF2-40B4-BE49-F238E27FC236}">
                    <a16:creationId xmlns:a16="http://schemas.microsoft.com/office/drawing/2014/main" id="{93A09AA1-A18B-AEF4-EDD9-EDB6063ECD00}"/>
                  </a:ext>
                </a:extLst>
              </p:cNvPr>
              <p:cNvSpPr>
                <a:spLocks noChangeArrowheads="1"/>
              </p:cNvSpPr>
              <p:nvPr/>
            </p:nvSpPr>
            <p:spPr bwMode="auto">
              <a:xfrm>
                <a:off x="3308350" y="2016125"/>
                <a:ext cx="92075" cy="90488"/>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2" name="Rectangle 198">
                <a:extLst>
                  <a:ext uri="{FF2B5EF4-FFF2-40B4-BE49-F238E27FC236}">
                    <a16:creationId xmlns:a16="http://schemas.microsoft.com/office/drawing/2014/main" id="{C2C38E7D-46C2-DBF2-873A-C3877EAD502E}"/>
                  </a:ext>
                </a:extLst>
              </p:cNvPr>
              <p:cNvSpPr>
                <a:spLocks noChangeArrowheads="1"/>
              </p:cNvSpPr>
              <p:nvPr/>
            </p:nvSpPr>
            <p:spPr bwMode="auto">
              <a:xfrm>
                <a:off x="3308350" y="2016125"/>
                <a:ext cx="92075" cy="90488"/>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3" name="Rectangle 199">
                <a:extLst>
                  <a:ext uri="{FF2B5EF4-FFF2-40B4-BE49-F238E27FC236}">
                    <a16:creationId xmlns:a16="http://schemas.microsoft.com/office/drawing/2014/main" id="{9C13600D-25E9-0556-126A-FC4D0D1C3DC5}"/>
                  </a:ext>
                </a:extLst>
              </p:cNvPr>
              <p:cNvSpPr>
                <a:spLocks noChangeArrowheads="1"/>
              </p:cNvSpPr>
              <p:nvPr/>
            </p:nvSpPr>
            <p:spPr bwMode="auto">
              <a:xfrm>
                <a:off x="3673475" y="2001838"/>
                <a:ext cx="90488"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4" name="Rectangle 200">
                <a:extLst>
                  <a:ext uri="{FF2B5EF4-FFF2-40B4-BE49-F238E27FC236}">
                    <a16:creationId xmlns:a16="http://schemas.microsoft.com/office/drawing/2014/main" id="{197C3438-8AE2-F91A-3C67-E39CCC4D0AED}"/>
                  </a:ext>
                </a:extLst>
              </p:cNvPr>
              <p:cNvSpPr>
                <a:spLocks noChangeArrowheads="1"/>
              </p:cNvSpPr>
              <p:nvPr/>
            </p:nvSpPr>
            <p:spPr bwMode="auto">
              <a:xfrm>
                <a:off x="3673475" y="2001838"/>
                <a:ext cx="90488"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5" name="Rectangle 201">
                <a:extLst>
                  <a:ext uri="{FF2B5EF4-FFF2-40B4-BE49-F238E27FC236}">
                    <a16:creationId xmlns:a16="http://schemas.microsoft.com/office/drawing/2014/main" id="{25AB3BF1-3E74-59E7-2E59-C0F55217455E}"/>
                  </a:ext>
                </a:extLst>
              </p:cNvPr>
              <p:cNvSpPr>
                <a:spLocks noChangeArrowheads="1"/>
              </p:cNvSpPr>
              <p:nvPr/>
            </p:nvSpPr>
            <p:spPr bwMode="auto">
              <a:xfrm>
                <a:off x="4035425" y="1790700"/>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6" name="Rectangle 202">
                <a:extLst>
                  <a:ext uri="{FF2B5EF4-FFF2-40B4-BE49-F238E27FC236}">
                    <a16:creationId xmlns:a16="http://schemas.microsoft.com/office/drawing/2014/main" id="{D924022A-C632-234D-B9A6-7009DE3717FB}"/>
                  </a:ext>
                </a:extLst>
              </p:cNvPr>
              <p:cNvSpPr>
                <a:spLocks noChangeArrowheads="1"/>
              </p:cNvSpPr>
              <p:nvPr/>
            </p:nvSpPr>
            <p:spPr bwMode="auto">
              <a:xfrm>
                <a:off x="4035425" y="1790700"/>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7" name="Rectangle 203">
                <a:extLst>
                  <a:ext uri="{FF2B5EF4-FFF2-40B4-BE49-F238E27FC236}">
                    <a16:creationId xmlns:a16="http://schemas.microsoft.com/office/drawing/2014/main" id="{B58D1D47-50A6-1B93-0E03-F12192B1A08C}"/>
                  </a:ext>
                </a:extLst>
              </p:cNvPr>
              <p:cNvSpPr>
                <a:spLocks noChangeArrowheads="1"/>
              </p:cNvSpPr>
              <p:nvPr/>
            </p:nvSpPr>
            <p:spPr bwMode="auto">
              <a:xfrm>
                <a:off x="4400550" y="1735138"/>
                <a:ext cx="90488"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8" name="Rectangle 204">
                <a:extLst>
                  <a:ext uri="{FF2B5EF4-FFF2-40B4-BE49-F238E27FC236}">
                    <a16:creationId xmlns:a16="http://schemas.microsoft.com/office/drawing/2014/main" id="{B53CD915-4782-F659-E13E-84706879B590}"/>
                  </a:ext>
                </a:extLst>
              </p:cNvPr>
              <p:cNvSpPr>
                <a:spLocks noChangeArrowheads="1"/>
              </p:cNvSpPr>
              <p:nvPr/>
            </p:nvSpPr>
            <p:spPr bwMode="auto">
              <a:xfrm>
                <a:off x="4400550" y="1735138"/>
                <a:ext cx="90488"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9" name="Rectangle 205">
                <a:extLst>
                  <a:ext uri="{FF2B5EF4-FFF2-40B4-BE49-F238E27FC236}">
                    <a16:creationId xmlns:a16="http://schemas.microsoft.com/office/drawing/2014/main" id="{7AD6ED7B-8978-AD9E-951C-92B34C6AFB5C}"/>
                  </a:ext>
                </a:extLst>
              </p:cNvPr>
              <p:cNvSpPr>
                <a:spLocks noChangeArrowheads="1"/>
              </p:cNvSpPr>
              <p:nvPr/>
            </p:nvSpPr>
            <p:spPr bwMode="auto">
              <a:xfrm>
                <a:off x="4762500" y="1628775"/>
                <a:ext cx="92075" cy="90488"/>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0" name="Rectangle 206">
                <a:extLst>
                  <a:ext uri="{FF2B5EF4-FFF2-40B4-BE49-F238E27FC236}">
                    <a16:creationId xmlns:a16="http://schemas.microsoft.com/office/drawing/2014/main" id="{2C743C7C-40D1-2029-81BF-B2B81D896E21}"/>
                  </a:ext>
                </a:extLst>
              </p:cNvPr>
              <p:cNvSpPr>
                <a:spLocks noChangeArrowheads="1"/>
              </p:cNvSpPr>
              <p:nvPr/>
            </p:nvSpPr>
            <p:spPr bwMode="auto">
              <a:xfrm>
                <a:off x="4762500" y="1628775"/>
                <a:ext cx="92075" cy="90488"/>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1" name="Rectangle 207">
                <a:extLst>
                  <a:ext uri="{FF2B5EF4-FFF2-40B4-BE49-F238E27FC236}">
                    <a16:creationId xmlns:a16="http://schemas.microsoft.com/office/drawing/2014/main" id="{D1160E57-D601-6150-43DD-D8A37CDC19F9}"/>
                  </a:ext>
                </a:extLst>
              </p:cNvPr>
              <p:cNvSpPr>
                <a:spLocks noChangeArrowheads="1"/>
              </p:cNvSpPr>
              <p:nvPr/>
            </p:nvSpPr>
            <p:spPr bwMode="auto">
              <a:xfrm>
                <a:off x="5126038" y="1503363"/>
                <a:ext cx="90488" cy="90488"/>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2" name="Rectangle 208">
                <a:extLst>
                  <a:ext uri="{FF2B5EF4-FFF2-40B4-BE49-F238E27FC236}">
                    <a16:creationId xmlns:a16="http://schemas.microsoft.com/office/drawing/2014/main" id="{3E4C96C3-1DB2-FFD3-079C-58C720302DC6}"/>
                  </a:ext>
                </a:extLst>
              </p:cNvPr>
              <p:cNvSpPr>
                <a:spLocks noChangeArrowheads="1"/>
              </p:cNvSpPr>
              <p:nvPr/>
            </p:nvSpPr>
            <p:spPr bwMode="auto">
              <a:xfrm>
                <a:off x="5126038" y="1503363"/>
                <a:ext cx="90488" cy="90488"/>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3" name="Rectangle 209">
                <a:extLst>
                  <a:ext uri="{FF2B5EF4-FFF2-40B4-BE49-F238E27FC236}">
                    <a16:creationId xmlns:a16="http://schemas.microsoft.com/office/drawing/2014/main" id="{95755CEA-AEC3-83DB-2A4B-67543E31C389}"/>
                  </a:ext>
                </a:extLst>
              </p:cNvPr>
              <p:cNvSpPr>
                <a:spLocks noChangeArrowheads="1"/>
              </p:cNvSpPr>
              <p:nvPr/>
            </p:nvSpPr>
            <p:spPr bwMode="auto">
              <a:xfrm>
                <a:off x="5489575" y="1565275"/>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4" name="Rectangle 210">
                <a:extLst>
                  <a:ext uri="{FF2B5EF4-FFF2-40B4-BE49-F238E27FC236}">
                    <a16:creationId xmlns:a16="http://schemas.microsoft.com/office/drawing/2014/main" id="{5FF28736-7E4A-091A-DC94-CCD765C198CF}"/>
                  </a:ext>
                </a:extLst>
              </p:cNvPr>
              <p:cNvSpPr>
                <a:spLocks noChangeArrowheads="1"/>
              </p:cNvSpPr>
              <p:nvPr/>
            </p:nvSpPr>
            <p:spPr bwMode="auto">
              <a:xfrm>
                <a:off x="5489575" y="1565275"/>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5" name="Rectangle 211">
                <a:extLst>
                  <a:ext uri="{FF2B5EF4-FFF2-40B4-BE49-F238E27FC236}">
                    <a16:creationId xmlns:a16="http://schemas.microsoft.com/office/drawing/2014/main" id="{0E36CAA1-0B35-4787-DA21-A2743645CFCC}"/>
                  </a:ext>
                </a:extLst>
              </p:cNvPr>
              <p:cNvSpPr>
                <a:spLocks noChangeArrowheads="1"/>
              </p:cNvSpPr>
              <p:nvPr/>
            </p:nvSpPr>
            <p:spPr bwMode="auto">
              <a:xfrm>
                <a:off x="5853113" y="1852613"/>
                <a:ext cx="92075" cy="90488"/>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6" name="Rectangle 212">
                <a:extLst>
                  <a:ext uri="{FF2B5EF4-FFF2-40B4-BE49-F238E27FC236}">
                    <a16:creationId xmlns:a16="http://schemas.microsoft.com/office/drawing/2014/main" id="{B7DB8DEE-3584-F47F-F67A-B75B1B654D16}"/>
                  </a:ext>
                </a:extLst>
              </p:cNvPr>
              <p:cNvSpPr>
                <a:spLocks noChangeArrowheads="1"/>
              </p:cNvSpPr>
              <p:nvPr/>
            </p:nvSpPr>
            <p:spPr bwMode="auto">
              <a:xfrm>
                <a:off x="5853113" y="1852613"/>
                <a:ext cx="92075" cy="90488"/>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7" name="Rectangle 213">
                <a:extLst>
                  <a:ext uri="{FF2B5EF4-FFF2-40B4-BE49-F238E27FC236}">
                    <a16:creationId xmlns:a16="http://schemas.microsoft.com/office/drawing/2014/main" id="{2F4F5CF5-FB4C-74B4-B938-FE2D6432D3B2}"/>
                  </a:ext>
                </a:extLst>
              </p:cNvPr>
              <p:cNvSpPr>
                <a:spLocks noChangeArrowheads="1"/>
              </p:cNvSpPr>
              <p:nvPr/>
            </p:nvSpPr>
            <p:spPr bwMode="auto">
              <a:xfrm>
                <a:off x="6216650" y="1446213"/>
                <a:ext cx="92075" cy="92075"/>
              </a:xfrm>
              <a:prstGeom prst="rect">
                <a:avLst/>
              </a:prstGeom>
              <a:solidFill>
                <a:srgbClr val="0085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8" name="Rectangle 214">
                <a:extLst>
                  <a:ext uri="{FF2B5EF4-FFF2-40B4-BE49-F238E27FC236}">
                    <a16:creationId xmlns:a16="http://schemas.microsoft.com/office/drawing/2014/main" id="{2CA3F546-4ACE-6D36-F303-3510D4ED6DE5}"/>
                  </a:ext>
                </a:extLst>
              </p:cNvPr>
              <p:cNvSpPr>
                <a:spLocks noChangeArrowheads="1"/>
              </p:cNvSpPr>
              <p:nvPr/>
            </p:nvSpPr>
            <p:spPr bwMode="auto">
              <a:xfrm>
                <a:off x="6216650" y="1446213"/>
                <a:ext cx="92075" cy="92075"/>
              </a:xfrm>
              <a:prstGeom prst="rect">
                <a:avLst/>
              </a:prstGeom>
              <a:noFill/>
              <a:ln w="1588"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grpSp>
        <p:nvGrpSpPr>
          <p:cNvPr id="229" name="Group 228">
            <a:extLst>
              <a:ext uri="{FF2B5EF4-FFF2-40B4-BE49-F238E27FC236}">
                <a16:creationId xmlns:a16="http://schemas.microsoft.com/office/drawing/2014/main" id="{14B8012B-82BE-92A2-66D9-42F7AD35C40B}"/>
              </a:ext>
            </a:extLst>
          </p:cNvPr>
          <p:cNvGrpSpPr/>
          <p:nvPr/>
        </p:nvGrpSpPr>
        <p:grpSpPr>
          <a:xfrm>
            <a:off x="6786124" y="1425879"/>
            <a:ext cx="4604656" cy="3506987"/>
            <a:chOff x="1500188" y="-1258888"/>
            <a:chExt cx="3721101" cy="3509534"/>
          </a:xfrm>
        </p:grpSpPr>
        <p:sp>
          <p:nvSpPr>
            <p:cNvPr id="230" name="Line 243">
              <a:extLst>
                <a:ext uri="{FF2B5EF4-FFF2-40B4-BE49-F238E27FC236}">
                  <a16:creationId xmlns:a16="http://schemas.microsoft.com/office/drawing/2014/main" id="{9EF02B1E-67D3-E07E-1AEC-C0AB35694397}"/>
                </a:ext>
              </a:extLst>
            </p:cNvPr>
            <p:cNvSpPr>
              <a:spLocks noChangeShapeType="1"/>
            </p:cNvSpPr>
            <p:nvPr/>
          </p:nvSpPr>
          <p:spPr bwMode="auto">
            <a:xfrm>
              <a:off x="1889126" y="503237"/>
              <a:ext cx="328771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1" name="Freeform 254">
              <a:extLst>
                <a:ext uri="{FF2B5EF4-FFF2-40B4-BE49-F238E27FC236}">
                  <a16:creationId xmlns:a16="http://schemas.microsoft.com/office/drawing/2014/main" id="{13CC9CDC-5D73-794D-F3C0-8981567FD7D0}"/>
                </a:ext>
              </a:extLst>
            </p:cNvPr>
            <p:cNvSpPr>
              <a:spLocks noEditPoints="1"/>
            </p:cNvSpPr>
            <p:nvPr/>
          </p:nvSpPr>
          <p:spPr bwMode="auto">
            <a:xfrm>
              <a:off x="1879601" y="2147888"/>
              <a:ext cx="3305175" cy="77788"/>
            </a:xfrm>
            <a:custGeom>
              <a:avLst/>
              <a:gdLst>
                <a:gd name="T0" fmla="*/ 0 w 2082"/>
                <a:gd name="T1" fmla="*/ 0 h 49"/>
                <a:gd name="T2" fmla="*/ 2082 w 2082"/>
                <a:gd name="T3" fmla="*/ 0 h 49"/>
                <a:gd name="T4" fmla="*/ 6 w 2082"/>
                <a:gd name="T5" fmla="*/ 49 h 49"/>
                <a:gd name="T6" fmla="*/ 6 w 2082"/>
                <a:gd name="T7" fmla="*/ 0 h 49"/>
                <a:gd name="T8" fmla="*/ 236 w 2082"/>
                <a:gd name="T9" fmla="*/ 49 h 49"/>
                <a:gd name="T10" fmla="*/ 236 w 2082"/>
                <a:gd name="T11" fmla="*/ 0 h 49"/>
                <a:gd name="T12" fmla="*/ 466 w 2082"/>
                <a:gd name="T13" fmla="*/ 49 h 49"/>
                <a:gd name="T14" fmla="*/ 466 w 2082"/>
                <a:gd name="T15" fmla="*/ 0 h 49"/>
                <a:gd name="T16" fmla="*/ 696 w 2082"/>
                <a:gd name="T17" fmla="*/ 49 h 49"/>
                <a:gd name="T18" fmla="*/ 696 w 2082"/>
                <a:gd name="T19" fmla="*/ 0 h 49"/>
                <a:gd name="T20" fmla="*/ 926 w 2082"/>
                <a:gd name="T21" fmla="*/ 49 h 49"/>
                <a:gd name="T22" fmla="*/ 926 w 2082"/>
                <a:gd name="T23" fmla="*/ 0 h 49"/>
                <a:gd name="T24" fmla="*/ 1156 w 2082"/>
                <a:gd name="T25" fmla="*/ 49 h 49"/>
                <a:gd name="T26" fmla="*/ 1156 w 2082"/>
                <a:gd name="T27" fmla="*/ 0 h 49"/>
                <a:gd name="T28" fmla="*/ 1386 w 2082"/>
                <a:gd name="T29" fmla="*/ 49 h 49"/>
                <a:gd name="T30" fmla="*/ 1386 w 2082"/>
                <a:gd name="T31" fmla="*/ 0 h 49"/>
                <a:gd name="T32" fmla="*/ 1616 w 2082"/>
                <a:gd name="T33" fmla="*/ 49 h 49"/>
                <a:gd name="T34" fmla="*/ 1616 w 2082"/>
                <a:gd name="T35" fmla="*/ 0 h 49"/>
                <a:gd name="T36" fmla="*/ 1846 w 2082"/>
                <a:gd name="T37" fmla="*/ 49 h 49"/>
                <a:gd name="T38" fmla="*/ 1846 w 2082"/>
                <a:gd name="T39" fmla="*/ 0 h 49"/>
                <a:gd name="T40" fmla="*/ 2077 w 2082"/>
                <a:gd name="T41" fmla="*/ 49 h 49"/>
                <a:gd name="T42" fmla="*/ 2077 w 2082"/>
                <a:gd name="T4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49">
                  <a:moveTo>
                    <a:pt x="0" y="0"/>
                  </a:moveTo>
                  <a:lnTo>
                    <a:pt x="2082" y="0"/>
                  </a:lnTo>
                  <a:moveTo>
                    <a:pt x="6" y="49"/>
                  </a:moveTo>
                  <a:lnTo>
                    <a:pt x="6" y="0"/>
                  </a:lnTo>
                  <a:moveTo>
                    <a:pt x="236" y="49"/>
                  </a:moveTo>
                  <a:lnTo>
                    <a:pt x="236" y="0"/>
                  </a:lnTo>
                  <a:moveTo>
                    <a:pt x="466" y="49"/>
                  </a:moveTo>
                  <a:lnTo>
                    <a:pt x="466" y="0"/>
                  </a:lnTo>
                  <a:moveTo>
                    <a:pt x="696" y="49"/>
                  </a:moveTo>
                  <a:lnTo>
                    <a:pt x="696" y="0"/>
                  </a:lnTo>
                  <a:moveTo>
                    <a:pt x="926" y="49"/>
                  </a:moveTo>
                  <a:lnTo>
                    <a:pt x="926" y="0"/>
                  </a:lnTo>
                  <a:moveTo>
                    <a:pt x="1156" y="49"/>
                  </a:moveTo>
                  <a:lnTo>
                    <a:pt x="1156" y="0"/>
                  </a:lnTo>
                  <a:moveTo>
                    <a:pt x="1386" y="49"/>
                  </a:moveTo>
                  <a:lnTo>
                    <a:pt x="1386" y="0"/>
                  </a:lnTo>
                  <a:moveTo>
                    <a:pt x="1616" y="49"/>
                  </a:moveTo>
                  <a:lnTo>
                    <a:pt x="1616" y="0"/>
                  </a:lnTo>
                  <a:moveTo>
                    <a:pt x="1846" y="49"/>
                  </a:moveTo>
                  <a:lnTo>
                    <a:pt x="1846" y="0"/>
                  </a:lnTo>
                  <a:moveTo>
                    <a:pt x="2077" y="49"/>
                  </a:moveTo>
                  <a:lnTo>
                    <a:pt x="2077" y="0"/>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2" name="Rectangle 255">
              <a:extLst>
                <a:ext uri="{FF2B5EF4-FFF2-40B4-BE49-F238E27FC236}">
                  <a16:creationId xmlns:a16="http://schemas.microsoft.com/office/drawing/2014/main" id="{0D449EAD-8C5C-E734-854E-1A5DDCDCD050}"/>
                </a:ext>
              </a:extLst>
            </p:cNvPr>
            <p:cNvSpPr>
              <a:spLocks noChangeArrowheads="1"/>
            </p:cNvSpPr>
            <p:nvPr/>
          </p:nvSpPr>
          <p:spPr bwMode="auto">
            <a:xfrm>
              <a:off x="1500188" y="2035175"/>
              <a:ext cx="208562"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3" name="Rectangle 256">
              <a:extLst>
                <a:ext uri="{FF2B5EF4-FFF2-40B4-BE49-F238E27FC236}">
                  <a16:creationId xmlns:a16="http://schemas.microsoft.com/office/drawing/2014/main" id="{E71469D4-CF7C-F209-1533-9B661E475A8F}"/>
                </a:ext>
              </a:extLst>
            </p:cNvPr>
            <p:cNvSpPr>
              <a:spLocks noChangeArrowheads="1"/>
            </p:cNvSpPr>
            <p:nvPr/>
          </p:nvSpPr>
          <p:spPr bwMode="auto">
            <a:xfrm>
              <a:off x="1500188" y="1481138"/>
              <a:ext cx="208562"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4" name="Rectangle 257">
              <a:extLst>
                <a:ext uri="{FF2B5EF4-FFF2-40B4-BE49-F238E27FC236}">
                  <a16:creationId xmlns:a16="http://schemas.microsoft.com/office/drawing/2014/main" id="{0D2CE187-EE24-425A-356E-8D9A33F20B3C}"/>
                </a:ext>
              </a:extLst>
            </p:cNvPr>
            <p:cNvSpPr>
              <a:spLocks noChangeArrowheads="1"/>
            </p:cNvSpPr>
            <p:nvPr/>
          </p:nvSpPr>
          <p:spPr bwMode="auto">
            <a:xfrm>
              <a:off x="1614488" y="935037"/>
              <a:ext cx="128247"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5" name="Rectangle 258">
              <a:extLst>
                <a:ext uri="{FF2B5EF4-FFF2-40B4-BE49-F238E27FC236}">
                  <a16:creationId xmlns:a16="http://schemas.microsoft.com/office/drawing/2014/main" id="{94201151-7A2C-5F07-1E2A-23FF6D232BFB}"/>
                </a:ext>
              </a:extLst>
            </p:cNvPr>
            <p:cNvSpPr>
              <a:spLocks noChangeArrowheads="1"/>
            </p:cNvSpPr>
            <p:nvPr/>
          </p:nvSpPr>
          <p:spPr bwMode="auto">
            <a:xfrm>
              <a:off x="1677988" y="388937"/>
              <a:ext cx="803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6" name="Rectangle 259">
              <a:extLst>
                <a:ext uri="{FF2B5EF4-FFF2-40B4-BE49-F238E27FC236}">
                  <a16:creationId xmlns:a16="http://schemas.microsoft.com/office/drawing/2014/main" id="{C1F1D7E0-39AF-D315-A28A-D242476B8ED8}"/>
                </a:ext>
              </a:extLst>
            </p:cNvPr>
            <p:cNvSpPr>
              <a:spLocks noChangeArrowheads="1"/>
            </p:cNvSpPr>
            <p:nvPr/>
          </p:nvSpPr>
          <p:spPr bwMode="auto">
            <a:xfrm>
              <a:off x="1677988" y="-158750"/>
              <a:ext cx="80316"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7" name="Rectangle 260">
              <a:extLst>
                <a:ext uri="{FF2B5EF4-FFF2-40B4-BE49-F238E27FC236}">
                  <a16:creationId xmlns:a16="http://schemas.microsoft.com/office/drawing/2014/main" id="{40114455-3D96-2AFE-B760-DB84CF1F8213}"/>
                </a:ext>
              </a:extLst>
            </p:cNvPr>
            <p:cNvSpPr>
              <a:spLocks noChangeArrowheads="1"/>
            </p:cNvSpPr>
            <p:nvPr/>
          </p:nvSpPr>
          <p:spPr bwMode="auto">
            <a:xfrm>
              <a:off x="1570038" y="-704850"/>
              <a:ext cx="160631"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8" name="Rectangle 261">
              <a:extLst>
                <a:ext uri="{FF2B5EF4-FFF2-40B4-BE49-F238E27FC236}">
                  <a16:creationId xmlns:a16="http://schemas.microsoft.com/office/drawing/2014/main" id="{30740D19-83B2-295E-A1C8-C376963B376F}"/>
                </a:ext>
              </a:extLst>
            </p:cNvPr>
            <p:cNvSpPr>
              <a:spLocks noChangeArrowheads="1"/>
            </p:cNvSpPr>
            <p:nvPr/>
          </p:nvSpPr>
          <p:spPr bwMode="auto">
            <a:xfrm>
              <a:off x="1570038" y="-1258888"/>
              <a:ext cx="160631" cy="2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791" rtl="0" eaLnBrk="0" fontAlgn="base" latinLnBrk="0" hangingPunct="0">
                <a:lnSpc>
                  <a:spcPct val="100000"/>
                </a:lnSpc>
                <a:spcBef>
                  <a:spcPct val="0"/>
                </a:spcBef>
                <a:spcAft>
                  <a:spcPct val="0"/>
                </a:spcAft>
                <a:buClrTx/>
                <a:buSzTx/>
                <a:buFontTx/>
                <a:buNone/>
                <a:tabLst/>
                <a:defRPr/>
              </a:pPr>
              <a:r>
                <a:rPr kumimoji="0" lang="en-US" altLang="en-US" sz="13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9" name="Freeform 262">
              <a:extLst>
                <a:ext uri="{FF2B5EF4-FFF2-40B4-BE49-F238E27FC236}">
                  <a16:creationId xmlns:a16="http://schemas.microsoft.com/office/drawing/2014/main" id="{1C8002C8-8A08-051E-398F-C19937A775E1}"/>
                </a:ext>
              </a:extLst>
            </p:cNvPr>
            <p:cNvSpPr>
              <a:spLocks noEditPoints="1"/>
            </p:cNvSpPr>
            <p:nvPr/>
          </p:nvSpPr>
          <p:spPr bwMode="auto">
            <a:xfrm>
              <a:off x="1811338" y="-1150938"/>
              <a:ext cx="77788" cy="3308351"/>
            </a:xfrm>
            <a:custGeom>
              <a:avLst/>
              <a:gdLst>
                <a:gd name="T0" fmla="*/ 49 w 49"/>
                <a:gd name="T1" fmla="*/ 2084 h 2084"/>
                <a:gd name="T2" fmla="*/ 49 w 49"/>
                <a:gd name="T3" fmla="*/ 0 h 2084"/>
                <a:gd name="T4" fmla="*/ 49 w 49"/>
                <a:gd name="T5" fmla="*/ 2078 h 2084"/>
                <a:gd name="T6" fmla="*/ 0 w 49"/>
                <a:gd name="T7" fmla="*/ 2078 h 2084"/>
                <a:gd name="T8" fmla="*/ 49 w 49"/>
                <a:gd name="T9" fmla="*/ 1733 h 2084"/>
                <a:gd name="T10" fmla="*/ 0 w 49"/>
                <a:gd name="T11" fmla="*/ 1733 h 2084"/>
                <a:gd name="T12" fmla="*/ 49 w 49"/>
                <a:gd name="T13" fmla="*/ 1388 h 2084"/>
                <a:gd name="T14" fmla="*/ 0 w 49"/>
                <a:gd name="T15" fmla="*/ 1388 h 2084"/>
                <a:gd name="T16" fmla="*/ 49 w 49"/>
                <a:gd name="T17" fmla="*/ 1042 h 2084"/>
                <a:gd name="T18" fmla="*/ 0 w 49"/>
                <a:gd name="T19" fmla="*/ 1042 h 2084"/>
                <a:gd name="T20" fmla="*/ 49 w 49"/>
                <a:gd name="T21" fmla="*/ 697 h 2084"/>
                <a:gd name="T22" fmla="*/ 0 w 49"/>
                <a:gd name="T23" fmla="*/ 697 h 2084"/>
                <a:gd name="T24" fmla="*/ 49 w 49"/>
                <a:gd name="T25" fmla="*/ 352 h 2084"/>
                <a:gd name="T26" fmla="*/ 0 w 49"/>
                <a:gd name="T27" fmla="*/ 352 h 2084"/>
                <a:gd name="T28" fmla="*/ 49 w 49"/>
                <a:gd name="T29" fmla="*/ 6 h 2084"/>
                <a:gd name="T30" fmla="*/ 0 w 49"/>
                <a:gd name="T31" fmla="*/ 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2084">
                  <a:moveTo>
                    <a:pt x="49" y="2084"/>
                  </a:moveTo>
                  <a:lnTo>
                    <a:pt x="49" y="0"/>
                  </a:lnTo>
                  <a:moveTo>
                    <a:pt x="49" y="2078"/>
                  </a:moveTo>
                  <a:lnTo>
                    <a:pt x="0" y="2078"/>
                  </a:lnTo>
                  <a:moveTo>
                    <a:pt x="49" y="1733"/>
                  </a:moveTo>
                  <a:lnTo>
                    <a:pt x="0" y="1733"/>
                  </a:lnTo>
                  <a:moveTo>
                    <a:pt x="49" y="1388"/>
                  </a:moveTo>
                  <a:lnTo>
                    <a:pt x="0" y="1388"/>
                  </a:lnTo>
                  <a:moveTo>
                    <a:pt x="49" y="1042"/>
                  </a:moveTo>
                  <a:lnTo>
                    <a:pt x="0" y="1042"/>
                  </a:lnTo>
                  <a:moveTo>
                    <a:pt x="49" y="697"/>
                  </a:moveTo>
                  <a:lnTo>
                    <a:pt x="0" y="697"/>
                  </a:lnTo>
                  <a:moveTo>
                    <a:pt x="49" y="352"/>
                  </a:moveTo>
                  <a:lnTo>
                    <a:pt x="0" y="352"/>
                  </a:lnTo>
                  <a:moveTo>
                    <a:pt x="49" y="6"/>
                  </a:moveTo>
                  <a:lnTo>
                    <a:pt x="0" y="6"/>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0" name="Freeform 263">
              <a:extLst>
                <a:ext uri="{FF2B5EF4-FFF2-40B4-BE49-F238E27FC236}">
                  <a16:creationId xmlns:a16="http://schemas.microsoft.com/office/drawing/2014/main" id="{FBE69CFD-AE6F-D0C9-DD7F-0EC54D70EA64}"/>
                </a:ext>
              </a:extLst>
            </p:cNvPr>
            <p:cNvSpPr>
              <a:spLocks/>
            </p:cNvSpPr>
            <p:nvPr/>
          </p:nvSpPr>
          <p:spPr bwMode="auto">
            <a:xfrm>
              <a:off x="1889126" y="104775"/>
              <a:ext cx="3287713" cy="1017588"/>
            </a:xfrm>
            <a:custGeom>
              <a:avLst/>
              <a:gdLst>
                <a:gd name="T0" fmla="*/ 0 w 2071"/>
                <a:gd name="T1" fmla="*/ 251 h 641"/>
                <a:gd name="T2" fmla="*/ 0 w 2071"/>
                <a:gd name="T3" fmla="*/ 251 h 641"/>
                <a:gd name="T4" fmla="*/ 0 w 2071"/>
                <a:gd name="T5" fmla="*/ 251 h 641"/>
                <a:gd name="T6" fmla="*/ 230 w 2071"/>
                <a:gd name="T7" fmla="*/ 641 h 641"/>
                <a:gd name="T8" fmla="*/ 230 w 2071"/>
                <a:gd name="T9" fmla="*/ 641 h 641"/>
                <a:gd name="T10" fmla="*/ 460 w 2071"/>
                <a:gd name="T11" fmla="*/ 278 h 641"/>
                <a:gd name="T12" fmla="*/ 460 w 2071"/>
                <a:gd name="T13" fmla="*/ 278 h 641"/>
                <a:gd name="T14" fmla="*/ 690 w 2071"/>
                <a:gd name="T15" fmla="*/ 163 h 641"/>
                <a:gd name="T16" fmla="*/ 690 w 2071"/>
                <a:gd name="T17" fmla="*/ 163 h 641"/>
                <a:gd name="T18" fmla="*/ 920 w 2071"/>
                <a:gd name="T19" fmla="*/ 62 h 641"/>
                <a:gd name="T20" fmla="*/ 920 w 2071"/>
                <a:gd name="T21" fmla="*/ 62 h 641"/>
                <a:gd name="T22" fmla="*/ 1150 w 2071"/>
                <a:gd name="T23" fmla="*/ 175 h 641"/>
                <a:gd name="T24" fmla="*/ 1150 w 2071"/>
                <a:gd name="T25" fmla="*/ 175 h 641"/>
                <a:gd name="T26" fmla="*/ 1380 w 2071"/>
                <a:gd name="T27" fmla="*/ 0 h 641"/>
                <a:gd name="T28" fmla="*/ 1380 w 2071"/>
                <a:gd name="T29" fmla="*/ 0 h 641"/>
                <a:gd name="T30" fmla="*/ 1610 w 2071"/>
                <a:gd name="T31" fmla="*/ 251 h 641"/>
                <a:gd name="T32" fmla="*/ 1610 w 2071"/>
                <a:gd name="T33" fmla="*/ 251 h 641"/>
                <a:gd name="T34" fmla="*/ 1840 w 2071"/>
                <a:gd name="T35" fmla="*/ 22 h 641"/>
                <a:gd name="T36" fmla="*/ 1840 w 2071"/>
                <a:gd name="T37" fmla="*/ 22 h 641"/>
                <a:gd name="T38" fmla="*/ 2071 w 2071"/>
                <a:gd name="T39" fmla="*/ 36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1" h="641">
                  <a:moveTo>
                    <a:pt x="0" y="251"/>
                  </a:moveTo>
                  <a:lnTo>
                    <a:pt x="0" y="251"/>
                  </a:lnTo>
                  <a:lnTo>
                    <a:pt x="0" y="251"/>
                  </a:lnTo>
                  <a:lnTo>
                    <a:pt x="230" y="641"/>
                  </a:lnTo>
                  <a:lnTo>
                    <a:pt x="230" y="641"/>
                  </a:lnTo>
                  <a:lnTo>
                    <a:pt x="460" y="278"/>
                  </a:lnTo>
                  <a:lnTo>
                    <a:pt x="460" y="278"/>
                  </a:lnTo>
                  <a:lnTo>
                    <a:pt x="690" y="163"/>
                  </a:lnTo>
                  <a:lnTo>
                    <a:pt x="690" y="163"/>
                  </a:lnTo>
                  <a:lnTo>
                    <a:pt x="920" y="62"/>
                  </a:lnTo>
                  <a:lnTo>
                    <a:pt x="920" y="62"/>
                  </a:lnTo>
                  <a:lnTo>
                    <a:pt x="1150" y="175"/>
                  </a:lnTo>
                  <a:lnTo>
                    <a:pt x="1150" y="175"/>
                  </a:lnTo>
                  <a:lnTo>
                    <a:pt x="1380" y="0"/>
                  </a:lnTo>
                  <a:lnTo>
                    <a:pt x="1380" y="0"/>
                  </a:lnTo>
                  <a:lnTo>
                    <a:pt x="1610" y="251"/>
                  </a:lnTo>
                  <a:lnTo>
                    <a:pt x="1610" y="251"/>
                  </a:lnTo>
                  <a:lnTo>
                    <a:pt x="1840" y="22"/>
                  </a:lnTo>
                  <a:lnTo>
                    <a:pt x="1840" y="22"/>
                  </a:lnTo>
                  <a:lnTo>
                    <a:pt x="2071" y="365"/>
                  </a:lnTo>
                </a:path>
              </a:pathLst>
            </a:custGeom>
            <a:noFill/>
            <a:ln w="19050"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1" name="Line 264">
              <a:extLst>
                <a:ext uri="{FF2B5EF4-FFF2-40B4-BE49-F238E27FC236}">
                  <a16:creationId xmlns:a16="http://schemas.microsoft.com/office/drawing/2014/main" id="{6744E6B7-FCB0-3BE3-347C-AED390E28F0D}"/>
                </a:ext>
              </a:extLst>
            </p:cNvPr>
            <p:cNvSpPr>
              <a:spLocks noChangeShapeType="1"/>
            </p:cNvSpPr>
            <p:nvPr/>
          </p:nvSpPr>
          <p:spPr bwMode="auto">
            <a:xfrm>
              <a:off x="2254251" y="708025"/>
              <a:ext cx="0" cy="41433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2" name="Line 265">
              <a:extLst>
                <a:ext uri="{FF2B5EF4-FFF2-40B4-BE49-F238E27FC236}">
                  <a16:creationId xmlns:a16="http://schemas.microsoft.com/office/drawing/2014/main" id="{4B124DEC-4003-6441-5861-2E565AA4E340}"/>
                </a:ext>
              </a:extLst>
            </p:cNvPr>
            <p:cNvSpPr>
              <a:spLocks noChangeShapeType="1"/>
            </p:cNvSpPr>
            <p:nvPr/>
          </p:nvSpPr>
          <p:spPr bwMode="auto">
            <a:xfrm>
              <a:off x="2254251" y="1122363"/>
              <a:ext cx="0" cy="41592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3" name="Line 266">
              <a:extLst>
                <a:ext uri="{FF2B5EF4-FFF2-40B4-BE49-F238E27FC236}">
                  <a16:creationId xmlns:a16="http://schemas.microsoft.com/office/drawing/2014/main" id="{91CEAAA5-51F9-0438-D7BA-36AD28341C68}"/>
                </a:ext>
              </a:extLst>
            </p:cNvPr>
            <p:cNvSpPr>
              <a:spLocks noChangeShapeType="1"/>
            </p:cNvSpPr>
            <p:nvPr/>
          </p:nvSpPr>
          <p:spPr bwMode="auto">
            <a:xfrm>
              <a:off x="2208213" y="708025"/>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4" name="Line 267">
              <a:extLst>
                <a:ext uri="{FF2B5EF4-FFF2-40B4-BE49-F238E27FC236}">
                  <a16:creationId xmlns:a16="http://schemas.microsoft.com/office/drawing/2014/main" id="{BA3CCADE-82B6-71FF-2FBC-6695131C0CAC}"/>
                </a:ext>
              </a:extLst>
            </p:cNvPr>
            <p:cNvSpPr>
              <a:spLocks noChangeShapeType="1"/>
            </p:cNvSpPr>
            <p:nvPr/>
          </p:nvSpPr>
          <p:spPr bwMode="auto">
            <a:xfrm>
              <a:off x="2208213" y="1538288"/>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5" name="Line 268">
              <a:extLst>
                <a:ext uri="{FF2B5EF4-FFF2-40B4-BE49-F238E27FC236}">
                  <a16:creationId xmlns:a16="http://schemas.microsoft.com/office/drawing/2014/main" id="{441A4ED9-46C0-A0AC-4901-0EE171BC0D3C}"/>
                </a:ext>
              </a:extLst>
            </p:cNvPr>
            <p:cNvSpPr>
              <a:spLocks noChangeShapeType="1"/>
            </p:cNvSpPr>
            <p:nvPr/>
          </p:nvSpPr>
          <p:spPr bwMode="auto">
            <a:xfrm>
              <a:off x="2619376" y="25400"/>
              <a:ext cx="0" cy="52070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6" name="Line 269">
              <a:extLst>
                <a:ext uri="{FF2B5EF4-FFF2-40B4-BE49-F238E27FC236}">
                  <a16:creationId xmlns:a16="http://schemas.microsoft.com/office/drawing/2014/main" id="{D02FCCC6-6597-4A81-A51B-45CCBE9CC6E0}"/>
                </a:ext>
              </a:extLst>
            </p:cNvPr>
            <p:cNvSpPr>
              <a:spLocks noChangeShapeType="1"/>
            </p:cNvSpPr>
            <p:nvPr/>
          </p:nvSpPr>
          <p:spPr bwMode="auto">
            <a:xfrm>
              <a:off x="2619376" y="546100"/>
              <a:ext cx="0" cy="52228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7" name="Line 270">
              <a:extLst>
                <a:ext uri="{FF2B5EF4-FFF2-40B4-BE49-F238E27FC236}">
                  <a16:creationId xmlns:a16="http://schemas.microsoft.com/office/drawing/2014/main" id="{2D54D212-B532-8544-0464-6218D5075F20}"/>
                </a:ext>
              </a:extLst>
            </p:cNvPr>
            <p:cNvSpPr>
              <a:spLocks noChangeShapeType="1"/>
            </p:cNvSpPr>
            <p:nvPr/>
          </p:nvSpPr>
          <p:spPr bwMode="auto">
            <a:xfrm>
              <a:off x="2573338" y="25400"/>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8" name="Line 271">
              <a:extLst>
                <a:ext uri="{FF2B5EF4-FFF2-40B4-BE49-F238E27FC236}">
                  <a16:creationId xmlns:a16="http://schemas.microsoft.com/office/drawing/2014/main" id="{C4F11DCC-A1BC-789B-433F-2F91D482929C}"/>
                </a:ext>
              </a:extLst>
            </p:cNvPr>
            <p:cNvSpPr>
              <a:spLocks noChangeShapeType="1"/>
            </p:cNvSpPr>
            <p:nvPr/>
          </p:nvSpPr>
          <p:spPr bwMode="auto">
            <a:xfrm>
              <a:off x="2573338" y="1068387"/>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9" name="Line 272">
              <a:extLst>
                <a:ext uri="{FF2B5EF4-FFF2-40B4-BE49-F238E27FC236}">
                  <a16:creationId xmlns:a16="http://schemas.microsoft.com/office/drawing/2014/main" id="{6B0E4C81-685D-5BF8-4D31-722DCEA27EB1}"/>
                </a:ext>
              </a:extLst>
            </p:cNvPr>
            <p:cNvSpPr>
              <a:spLocks noChangeShapeType="1"/>
            </p:cNvSpPr>
            <p:nvPr/>
          </p:nvSpPr>
          <p:spPr bwMode="auto">
            <a:xfrm>
              <a:off x="2984501" y="-14288"/>
              <a:ext cx="0" cy="37782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0" name="Line 273">
              <a:extLst>
                <a:ext uri="{FF2B5EF4-FFF2-40B4-BE49-F238E27FC236}">
                  <a16:creationId xmlns:a16="http://schemas.microsoft.com/office/drawing/2014/main" id="{FEBA3D73-D50A-5107-E486-DBB1A6FF7C65}"/>
                </a:ext>
              </a:extLst>
            </p:cNvPr>
            <p:cNvSpPr>
              <a:spLocks noChangeShapeType="1"/>
            </p:cNvSpPr>
            <p:nvPr/>
          </p:nvSpPr>
          <p:spPr bwMode="auto">
            <a:xfrm>
              <a:off x="2984501" y="363537"/>
              <a:ext cx="0" cy="37465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1" name="Line 274">
              <a:extLst>
                <a:ext uri="{FF2B5EF4-FFF2-40B4-BE49-F238E27FC236}">
                  <a16:creationId xmlns:a16="http://schemas.microsoft.com/office/drawing/2014/main" id="{D226E3B1-43C1-86B8-8C85-713B574F844F}"/>
                </a:ext>
              </a:extLst>
            </p:cNvPr>
            <p:cNvSpPr>
              <a:spLocks noChangeShapeType="1"/>
            </p:cNvSpPr>
            <p:nvPr/>
          </p:nvSpPr>
          <p:spPr bwMode="auto">
            <a:xfrm>
              <a:off x="2938463" y="-14288"/>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2" name="Line 275">
              <a:extLst>
                <a:ext uri="{FF2B5EF4-FFF2-40B4-BE49-F238E27FC236}">
                  <a16:creationId xmlns:a16="http://schemas.microsoft.com/office/drawing/2014/main" id="{632B3AA7-01AA-7740-9002-50308DFC8B44}"/>
                </a:ext>
              </a:extLst>
            </p:cNvPr>
            <p:cNvSpPr>
              <a:spLocks noChangeShapeType="1"/>
            </p:cNvSpPr>
            <p:nvPr/>
          </p:nvSpPr>
          <p:spPr bwMode="auto">
            <a:xfrm>
              <a:off x="2938463" y="738187"/>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3" name="Line 276">
              <a:extLst>
                <a:ext uri="{FF2B5EF4-FFF2-40B4-BE49-F238E27FC236}">
                  <a16:creationId xmlns:a16="http://schemas.microsoft.com/office/drawing/2014/main" id="{A3AFDE01-4DAA-477A-09DE-BA259E9DF779}"/>
                </a:ext>
              </a:extLst>
            </p:cNvPr>
            <p:cNvSpPr>
              <a:spLocks noChangeShapeType="1"/>
            </p:cNvSpPr>
            <p:nvPr/>
          </p:nvSpPr>
          <p:spPr bwMode="auto">
            <a:xfrm>
              <a:off x="3349626" y="-127000"/>
              <a:ext cx="0" cy="33020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4" name="Line 277">
              <a:extLst>
                <a:ext uri="{FF2B5EF4-FFF2-40B4-BE49-F238E27FC236}">
                  <a16:creationId xmlns:a16="http://schemas.microsoft.com/office/drawing/2014/main" id="{73ADCB05-8A3A-EB85-B165-8906AF6A26B6}"/>
                </a:ext>
              </a:extLst>
            </p:cNvPr>
            <p:cNvSpPr>
              <a:spLocks noChangeShapeType="1"/>
            </p:cNvSpPr>
            <p:nvPr/>
          </p:nvSpPr>
          <p:spPr bwMode="auto">
            <a:xfrm>
              <a:off x="3349626" y="203200"/>
              <a:ext cx="0" cy="328613"/>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5" name="Line 278">
              <a:extLst>
                <a:ext uri="{FF2B5EF4-FFF2-40B4-BE49-F238E27FC236}">
                  <a16:creationId xmlns:a16="http://schemas.microsoft.com/office/drawing/2014/main" id="{F4B88DD1-2036-EDF8-7E48-95B9E1BC6B33}"/>
                </a:ext>
              </a:extLst>
            </p:cNvPr>
            <p:cNvSpPr>
              <a:spLocks noChangeShapeType="1"/>
            </p:cNvSpPr>
            <p:nvPr/>
          </p:nvSpPr>
          <p:spPr bwMode="auto">
            <a:xfrm>
              <a:off x="3303588" y="-127000"/>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6" name="Line 279">
              <a:extLst>
                <a:ext uri="{FF2B5EF4-FFF2-40B4-BE49-F238E27FC236}">
                  <a16:creationId xmlns:a16="http://schemas.microsoft.com/office/drawing/2014/main" id="{1D5D8700-DA55-61B8-E3BF-6C87D79A8C45}"/>
                </a:ext>
              </a:extLst>
            </p:cNvPr>
            <p:cNvSpPr>
              <a:spLocks noChangeShapeType="1"/>
            </p:cNvSpPr>
            <p:nvPr/>
          </p:nvSpPr>
          <p:spPr bwMode="auto">
            <a:xfrm>
              <a:off x="3303588" y="531812"/>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7" name="Line 280">
              <a:extLst>
                <a:ext uri="{FF2B5EF4-FFF2-40B4-BE49-F238E27FC236}">
                  <a16:creationId xmlns:a16="http://schemas.microsoft.com/office/drawing/2014/main" id="{41B9CBCE-528E-CE28-B93C-C01542ED359B}"/>
                </a:ext>
              </a:extLst>
            </p:cNvPr>
            <p:cNvSpPr>
              <a:spLocks noChangeShapeType="1"/>
            </p:cNvSpPr>
            <p:nvPr/>
          </p:nvSpPr>
          <p:spPr bwMode="auto">
            <a:xfrm>
              <a:off x="3714751" y="-141288"/>
              <a:ext cx="0" cy="52387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8" name="Line 281">
              <a:extLst>
                <a:ext uri="{FF2B5EF4-FFF2-40B4-BE49-F238E27FC236}">
                  <a16:creationId xmlns:a16="http://schemas.microsoft.com/office/drawing/2014/main" id="{D2AD391F-1872-EA93-B1AC-16065808AD9C}"/>
                </a:ext>
              </a:extLst>
            </p:cNvPr>
            <p:cNvSpPr>
              <a:spLocks noChangeShapeType="1"/>
            </p:cNvSpPr>
            <p:nvPr/>
          </p:nvSpPr>
          <p:spPr bwMode="auto">
            <a:xfrm>
              <a:off x="3714751" y="382587"/>
              <a:ext cx="0" cy="52387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9" name="Line 282">
              <a:extLst>
                <a:ext uri="{FF2B5EF4-FFF2-40B4-BE49-F238E27FC236}">
                  <a16:creationId xmlns:a16="http://schemas.microsoft.com/office/drawing/2014/main" id="{79A2179D-1F1F-037F-0623-9D32E908B02B}"/>
                </a:ext>
              </a:extLst>
            </p:cNvPr>
            <p:cNvSpPr>
              <a:spLocks noChangeShapeType="1"/>
            </p:cNvSpPr>
            <p:nvPr/>
          </p:nvSpPr>
          <p:spPr bwMode="auto">
            <a:xfrm>
              <a:off x="3668713" y="-141288"/>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0" name="Line 283">
              <a:extLst>
                <a:ext uri="{FF2B5EF4-FFF2-40B4-BE49-F238E27FC236}">
                  <a16:creationId xmlns:a16="http://schemas.microsoft.com/office/drawing/2014/main" id="{57532B20-A29F-F0B6-CB53-D4355D5B268F}"/>
                </a:ext>
              </a:extLst>
            </p:cNvPr>
            <p:cNvSpPr>
              <a:spLocks noChangeShapeType="1"/>
            </p:cNvSpPr>
            <p:nvPr/>
          </p:nvSpPr>
          <p:spPr bwMode="auto">
            <a:xfrm>
              <a:off x="3668713" y="906462"/>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1" name="Line 284">
              <a:extLst>
                <a:ext uri="{FF2B5EF4-FFF2-40B4-BE49-F238E27FC236}">
                  <a16:creationId xmlns:a16="http://schemas.microsoft.com/office/drawing/2014/main" id="{451C7FA6-2545-0982-EB7D-B116FF17E93C}"/>
                </a:ext>
              </a:extLst>
            </p:cNvPr>
            <p:cNvSpPr>
              <a:spLocks noChangeShapeType="1"/>
            </p:cNvSpPr>
            <p:nvPr/>
          </p:nvSpPr>
          <p:spPr bwMode="auto">
            <a:xfrm>
              <a:off x="4079876" y="-468313"/>
              <a:ext cx="0" cy="57308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2" name="Line 285">
              <a:extLst>
                <a:ext uri="{FF2B5EF4-FFF2-40B4-BE49-F238E27FC236}">
                  <a16:creationId xmlns:a16="http://schemas.microsoft.com/office/drawing/2014/main" id="{A4D19BC6-907D-613D-B359-EE5C9AB6FF4A}"/>
                </a:ext>
              </a:extLst>
            </p:cNvPr>
            <p:cNvSpPr>
              <a:spLocks noChangeShapeType="1"/>
            </p:cNvSpPr>
            <p:nvPr/>
          </p:nvSpPr>
          <p:spPr bwMode="auto">
            <a:xfrm>
              <a:off x="4079876" y="104775"/>
              <a:ext cx="0" cy="57467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Line 286">
              <a:extLst>
                <a:ext uri="{FF2B5EF4-FFF2-40B4-BE49-F238E27FC236}">
                  <a16:creationId xmlns:a16="http://schemas.microsoft.com/office/drawing/2014/main" id="{67496A6B-DC69-ECAA-5C9E-D0E9A5B0BDB0}"/>
                </a:ext>
              </a:extLst>
            </p:cNvPr>
            <p:cNvSpPr>
              <a:spLocks noChangeShapeType="1"/>
            </p:cNvSpPr>
            <p:nvPr/>
          </p:nvSpPr>
          <p:spPr bwMode="auto">
            <a:xfrm>
              <a:off x="4033838" y="-468313"/>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4" name="Line 287">
              <a:extLst>
                <a:ext uri="{FF2B5EF4-FFF2-40B4-BE49-F238E27FC236}">
                  <a16:creationId xmlns:a16="http://schemas.microsoft.com/office/drawing/2014/main" id="{BCDF02A3-7E81-E313-1192-7297F1D9E45C}"/>
                </a:ext>
              </a:extLst>
            </p:cNvPr>
            <p:cNvSpPr>
              <a:spLocks noChangeShapeType="1"/>
            </p:cNvSpPr>
            <p:nvPr/>
          </p:nvSpPr>
          <p:spPr bwMode="auto">
            <a:xfrm>
              <a:off x="4033838" y="679450"/>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5" name="Line 288">
              <a:extLst>
                <a:ext uri="{FF2B5EF4-FFF2-40B4-BE49-F238E27FC236}">
                  <a16:creationId xmlns:a16="http://schemas.microsoft.com/office/drawing/2014/main" id="{8CBAFA81-738A-DD62-D90E-97806ABA8E35}"/>
                </a:ext>
              </a:extLst>
            </p:cNvPr>
            <p:cNvSpPr>
              <a:spLocks noChangeShapeType="1"/>
            </p:cNvSpPr>
            <p:nvPr/>
          </p:nvSpPr>
          <p:spPr bwMode="auto">
            <a:xfrm>
              <a:off x="4445001" y="-66675"/>
              <a:ext cx="0" cy="569913"/>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6" name="Line 289">
              <a:extLst>
                <a:ext uri="{FF2B5EF4-FFF2-40B4-BE49-F238E27FC236}">
                  <a16:creationId xmlns:a16="http://schemas.microsoft.com/office/drawing/2014/main" id="{335D3D0B-2518-8B0A-EDB5-00F26E456C93}"/>
                </a:ext>
              </a:extLst>
            </p:cNvPr>
            <p:cNvSpPr>
              <a:spLocks noChangeShapeType="1"/>
            </p:cNvSpPr>
            <p:nvPr/>
          </p:nvSpPr>
          <p:spPr bwMode="auto">
            <a:xfrm>
              <a:off x="4445001" y="503237"/>
              <a:ext cx="0" cy="57308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7" name="Line 290">
              <a:extLst>
                <a:ext uri="{FF2B5EF4-FFF2-40B4-BE49-F238E27FC236}">
                  <a16:creationId xmlns:a16="http://schemas.microsoft.com/office/drawing/2014/main" id="{6C648365-49EF-7AB1-DE7D-9159BB9AEBD8}"/>
                </a:ext>
              </a:extLst>
            </p:cNvPr>
            <p:cNvSpPr>
              <a:spLocks noChangeShapeType="1"/>
            </p:cNvSpPr>
            <p:nvPr/>
          </p:nvSpPr>
          <p:spPr bwMode="auto">
            <a:xfrm>
              <a:off x="4398963" y="-66675"/>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8" name="Line 291">
              <a:extLst>
                <a:ext uri="{FF2B5EF4-FFF2-40B4-BE49-F238E27FC236}">
                  <a16:creationId xmlns:a16="http://schemas.microsoft.com/office/drawing/2014/main" id="{9F932F23-534D-A1AD-25D0-4657CB28AC55}"/>
                </a:ext>
              </a:extLst>
            </p:cNvPr>
            <p:cNvSpPr>
              <a:spLocks noChangeShapeType="1"/>
            </p:cNvSpPr>
            <p:nvPr/>
          </p:nvSpPr>
          <p:spPr bwMode="auto">
            <a:xfrm>
              <a:off x="4398963" y="1076325"/>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9" name="Line 292">
              <a:extLst>
                <a:ext uri="{FF2B5EF4-FFF2-40B4-BE49-F238E27FC236}">
                  <a16:creationId xmlns:a16="http://schemas.microsoft.com/office/drawing/2014/main" id="{20221DD3-1340-14A4-D7EE-B3F53E60BABD}"/>
                </a:ext>
              </a:extLst>
            </p:cNvPr>
            <p:cNvSpPr>
              <a:spLocks noChangeShapeType="1"/>
            </p:cNvSpPr>
            <p:nvPr/>
          </p:nvSpPr>
          <p:spPr bwMode="auto">
            <a:xfrm>
              <a:off x="4810126" y="-528638"/>
              <a:ext cx="0" cy="66833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0" name="Line 293">
              <a:extLst>
                <a:ext uri="{FF2B5EF4-FFF2-40B4-BE49-F238E27FC236}">
                  <a16:creationId xmlns:a16="http://schemas.microsoft.com/office/drawing/2014/main" id="{7C378524-4AE2-2048-4530-CAA12C1E1F07}"/>
                </a:ext>
              </a:extLst>
            </p:cNvPr>
            <p:cNvSpPr>
              <a:spLocks noChangeShapeType="1"/>
            </p:cNvSpPr>
            <p:nvPr/>
          </p:nvSpPr>
          <p:spPr bwMode="auto">
            <a:xfrm>
              <a:off x="4810126" y="139700"/>
              <a:ext cx="0" cy="669925"/>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1" name="Line 294">
              <a:extLst>
                <a:ext uri="{FF2B5EF4-FFF2-40B4-BE49-F238E27FC236}">
                  <a16:creationId xmlns:a16="http://schemas.microsoft.com/office/drawing/2014/main" id="{B9CC4ABA-7DD5-C239-FF7E-1389598CC1DA}"/>
                </a:ext>
              </a:extLst>
            </p:cNvPr>
            <p:cNvSpPr>
              <a:spLocks noChangeShapeType="1"/>
            </p:cNvSpPr>
            <p:nvPr/>
          </p:nvSpPr>
          <p:spPr bwMode="auto">
            <a:xfrm>
              <a:off x="4764088" y="-528638"/>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2" name="Line 295">
              <a:extLst>
                <a:ext uri="{FF2B5EF4-FFF2-40B4-BE49-F238E27FC236}">
                  <a16:creationId xmlns:a16="http://schemas.microsoft.com/office/drawing/2014/main" id="{25895ACC-7C41-0E81-393E-B92E0D647BB6}"/>
                </a:ext>
              </a:extLst>
            </p:cNvPr>
            <p:cNvSpPr>
              <a:spLocks noChangeShapeType="1"/>
            </p:cNvSpPr>
            <p:nvPr/>
          </p:nvSpPr>
          <p:spPr bwMode="auto">
            <a:xfrm>
              <a:off x="4764088" y="809625"/>
              <a:ext cx="92075"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3" name="Line 296">
              <a:extLst>
                <a:ext uri="{FF2B5EF4-FFF2-40B4-BE49-F238E27FC236}">
                  <a16:creationId xmlns:a16="http://schemas.microsoft.com/office/drawing/2014/main" id="{FC978FB8-21CD-E39E-07C5-F45F7350A86A}"/>
                </a:ext>
              </a:extLst>
            </p:cNvPr>
            <p:cNvSpPr>
              <a:spLocks noChangeShapeType="1"/>
            </p:cNvSpPr>
            <p:nvPr/>
          </p:nvSpPr>
          <p:spPr bwMode="auto">
            <a:xfrm>
              <a:off x="5176838" y="-192088"/>
              <a:ext cx="0" cy="87630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4" name="Line 297">
              <a:extLst>
                <a:ext uri="{FF2B5EF4-FFF2-40B4-BE49-F238E27FC236}">
                  <a16:creationId xmlns:a16="http://schemas.microsoft.com/office/drawing/2014/main" id="{8229319E-AA24-C029-A2D6-4C4362EDC780}"/>
                </a:ext>
              </a:extLst>
            </p:cNvPr>
            <p:cNvSpPr>
              <a:spLocks noChangeShapeType="1"/>
            </p:cNvSpPr>
            <p:nvPr/>
          </p:nvSpPr>
          <p:spPr bwMode="auto">
            <a:xfrm>
              <a:off x="5176838" y="684212"/>
              <a:ext cx="0" cy="877888"/>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5" name="Line 298">
              <a:extLst>
                <a:ext uri="{FF2B5EF4-FFF2-40B4-BE49-F238E27FC236}">
                  <a16:creationId xmlns:a16="http://schemas.microsoft.com/office/drawing/2014/main" id="{196C84A0-F14F-5943-B2D3-34C0B7E1D9E0}"/>
                </a:ext>
              </a:extLst>
            </p:cNvPr>
            <p:cNvSpPr>
              <a:spLocks noChangeShapeType="1"/>
            </p:cNvSpPr>
            <p:nvPr/>
          </p:nvSpPr>
          <p:spPr bwMode="auto">
            <a:xfrm>
              <a:off x="5130801" y="-192088"/>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6" name="Line 299">
              <a:extLst>
                <a:ext uri="{FF2B5EF4-FFF2-40B4-BE49-F238E27FC236}">
                  <a16:creationId xmlns:a16="http://schemas.microsoft.com/office/drawing/2014/main" id="{0DCB773E-95DE-1822-117D-140DDD182087}"/>
                </a:ext>
              </a:extLst>
            </p:cNvPr>
            <p:cNvSpPr>
              <a:spLocks noChangeShapeType="1"/>
            </p:cNvSpPr>
            <p:nvPr/>
          </p:nvSpPr>
          <p:spPr bwMode="auto">
            <a:xfrm>
              <a:off x="5130801" y="1562100"/>
              <a:ext cx="90488" cy="0"/>
            </a:xfrm>
            <a:prstGeom prst="line">
              <a:avLst/>
            </a:prstGeom>
            <a:noFill/>
            <a:ln w="1905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7" name="Rectangle 300">
              <a:extLst>
                <a:ext uri="{FF2B5EF4-FFF2-40B4-BE49-F238E27FC236}">
                  <a16:creationId xmlns:a16="http://schemas.microsoft.com/office/drawing/2014/main" id="{9804ED13-6ED3-5224-FAFD-A1BAFD34B31A}"/>
                </a:ext>
              </a:extLst>
            </p:cNvPr>
            <p:cNvSpPr>
              <a:spLocks noChangeArrowheads="1"/>
            </p:cNvSpPr>
            <p:nvPr/>
          </p:nvSpPr>
          <p:spPr bwMode="auto">
            <a:xfrm>
              <a:off x="1843088" y="457200"/>
              <a:ext cx="92075"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8" name="Rectangle 301">
              <a:extLst>
                <a:ext uri="{FF2B5EF4-FFF2-40B4-BE49-F238E27FC236}">
                  <a16:creationId xmlns:a16="http://schemas.microsoft.com/office/drawing/2014/main" id="{17B48355-964B-C454-21FD-0469E13C4E7A}"/>
                </a:ext>
              </a:extLst>
            </p:cNvPr>
            <p:cNvSpPr>
              <a:spLocks noChangeArrowheads="1"/>
            </p:cNvSpPr>
            <p:nvPr/>
          </p:nvSpPr>
          <p:spPr bwMode="auto">
            <a:xfrm>
              <a:off x="1843088" y="457200"/>
              <a:ext cx="92075"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9" name="Rectangle 302">
              <a:extLst>
                <a:ext uri="{FF2B5EF4-FFF2-40B4-BE49-F238E27FC236}">
                  <a16:creationId xmlns:a16="http://schemas.microsoft.com/office/drawing/2014/main" id="{7B99CC63-AB2F-4D4D-5C51-5E62BC6D2BBE}"/>
                </a:ext>
              </a:extLst>
            </p:cNvPr>
            <p:cNvSpPr>
              <a:spLocks noChangeArrowheads="1"/>
            </p:cNvSpPr>
            <p:nvPr/>
          </p:nvSpPr>
          <p:spPr bwMode="auto">
            <a:xfrm>
              <a:off x="2208213" y="1077912"/>
              <a:ext cx="90488" cy="90488"/>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0" name="Rectangle 303">
              <a:extLst>
                <a:ext uri="{FF2B5EF4-FFF2-40B4-BE49-F238E27FC236}">
                  <a16:creationId xmlns:a16="http://schemas.microsoft.com/office/drawing/2014/main" id="{E2DAB49F-D424-262E-AF6C-E5D58F1D68A4}"/>
                </a:ext>
              </a:extLst>
            </p:cNvPr>
            <p:cNvSpPr>
              <a:spLocks noChangeArrowheads="1"/>
            </p:cNvSpPr>
            <p:nvPr/>
          </p:nvSpPr>
          <p:spPr bwMode="auto">
            <a:xfrm>
              <a:off x="2208213" y="1077912"/>
              <a:ext cx="90488" cy="90488"/>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1" name="Rectangle 304">
              <a:extLst>
                <a:ext uri="{FF2B5EF4-FFF2-40B4-BE49-F238E27FC236}">
                  <a16:creationId xmlns:a16="http://schemas.microsoft.com/office/drawing/2014/main" id="{591DA34F-744C-6608-3AAD-DC38447B5DC4}"/>
                </a:ext>
              </a:extLst>
            </p:cNvPr>
            <p:cNvSpPr>
              <a:spLocks noChangeArrowheads="1"/>
            </p:cNvSpPr>
            <p:nvPr/>
          </p:nvSpPr>
          <p:spPr bwMode="auto">
            <a:xfrm>
              <a:off x="2573338" y="500062"/>
              <a:ext cx="92075"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2" name="Rectangle 305">
              <a:extLst>
                <a:ext uri="{FF2B5EF4-FFF2-40B4-BE49-F238E27FC236}">
                  <a16:creationId xmlns:a16="http://schemas.microsoft.com/office/drawing/2014/main" id="{CE19673F-3B1E-BA62-8D81-177CEA035AF6}"/>
                </a:ext>
              </a:extLst>
            </p:cNvPr>
            <p:cNvSpPr>
              <a:spLocks noChangeArrowheads="1"/>
            </p:cNvSpPr>
            <p:nvPr/>
          </p:nvSpPr>
          <p:spPr bwMode="auto">
            <a:xfrm>
              <a:off x="2573338" y="500062"/>
              <a:ext cx="92075"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3" name="Rectangle 306">
              <a:extLst>
                <a:ext uri="{FF2B5EF4-FFF2-40B4-BE49-F238E27FC236}">
                  <a16:creationId xmlns:a16="http://schemas.microsoft.com/office/drawing/2014/main" id="{2C3E4587-7EB7-2774-C314-22DE8D296DC1}"/>
                </a:ext>
              </a:extLst>
            </p:cNvPr>
            <p:cNvSpPr>
              <a:spLocks noChangeArrowheads="1"/>
            </p:cNvSpPr>
            <p:nvPr/>
          </p:nvSpPr>
          <p:spPr bwMode="auto">
            <a:xfrm>
              <a:off x="2938463" y="317500"/>
              <a:ext cx="90488" cy="90488"/>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4" name="Rectangle 307">
              <a:extLst>
                <a:ext uri="{FF2B5EF4-FFF2-40B4-BE49-F238E27FC236}">
                  <a16:creationId xmlns:a16="http://schemas.microsoft.com/office/drawing/2014/main" id="{AFEB05F8-569B-9227-DE6A-D31C04CC14F0}"/>
                </a:ext>
              </a:extLst>
            </p:cNvPr>
            <p:cNvSpPr>
              <a:spLocks noChangeArrowheads="1"/>
            </p:cNvSpPr>
            <p:nvPr/>
          </p:nvSpPr>
          <p:spPr bwMode="auto">
            <a:xfrm>
              <a:off x="2938463" y="317500"/>
              <a:ext cx="90488" cy="90488"/>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5" name="Rectangle 308">
              <a:extLst>
                <a:ext uri="{FF2B5EF4-FFF2-40B4-BE49-F238E27FC236}">
                  <a16:creationId xmlns:a16="http://schemas.microsoft.com/office/drawing/2014/main" id="{46E8372E-13BD-7946-9AC7-0D33A0841D69}"/>
                </a:ext>
              </a:extLst>
            </p:cNvPr>
            <p:cNvSpPr>
              <a:spLocks noChangeArrowheads="1"/>
            </p:cNvSpPr>
            <p:nvPr/>
          </p:nvSpPr>
          <p:spPr bwMode="auto">
            <a:xfrm>
              <a:off x="3303588" y="157162"/>
              <a:ext cx="92075"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6" name="Rectangle 309">
              <a:extLst>
                <a:ext uri="{FF2B5EF4-FFF2-40B4-BE49-F238E27FC236}">
                  <a16:creationId xmlns:a16="http://schemas.microsoft.com/office/drawing/2014/main" id="{F221887E-4FBE-6104-6953-DC1A0C3ED94F}"/>
                </a:ext>
              </a:extLst>
            </p:cNvPr>
            <p:cNvSpPr>
              <a:spLocks noChangeArrowheads="1"/>
            </p:cNvSpPr>
            <p:nvPr/>
          </p:nvSpPr>
          <p:spPr bwMode="auto">
            <a:xfrm>
              <a:off x="3303588" y="157162"/>
              <a:ext cx="92075"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7" name="Rectangle 310">
              <a:extLst>
                <a:ext uri="{FF2B5EF4-FFF2-40B4-BE49-F238E27FC236}">
                  <a16:creationId xmlns:a16="http://schemas.microsoft.com/office/drawing/2014/main" id="{F685B7FF-D23E-8F32-C556-CE86B776F1AE}"/>
                </a:ext>
              </a:extLst>
            </p:cNvPr>
            <p:cNvSpPr>
              <a:spLocks noChangeArrowheads="1"/>
            </p:cNvSpPr>
            <p:nvPr/>
          </p:nvSpPr>
          <p:spPr bwMode="auto">
            <a:xfrm>
              <a:off x="3668713" y="336550"/>
              <a:ext cx="90488"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8" name="Rectangle 311">
              <a:extLst>
                <a:ext uri="{FF2B5EF4-FFF2-40B4-BE49-F238E27FC236}">
                  <a16:creationId xmlns:a16="http://schemas.microsoft.com/office/drawing/2014/main" id="{F5318D14-6952-1ED7-048A-9BB25635B562}"/>
                </a:ext>
              </a:extLst>
            </p:cNvPr>
            <p:cNvSpPr>
              <a:spLocks noChangeArrowheads="1"/>
            </p:cNvSpPr>
            <p:nvPr/>
          </p:nvSpPr>
          <p:spPr bwMode="auto">
            <a:xfrm>
              <a:off x="3668713" y="336550"/>
              <a:ext cx="90488"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9" name="Rectangle 312">
              <a:extLst>
                <a:ext uri="{FF2B5EF4-FFF2-40B4-BE49-F238E27FC236}">
                  <a16:creationId xmlns:a16="http://schemas.microsoft.com/office/drawing/2014/main" id="{41E3C326-D16A-3807-F825-9F2ECD76C1EF}"/>
                </a:ext>
              </a:extLst>
            </p:cNvPr>
            <p:cNvSpPr>
              <a:spLocks noChangeArrowheads="1"/>
            </p:cNvSpPr>
            <p:nvPr/>
          </p:nvSpPr>
          <p:spPr bwMode="auto">
            <a:xfrm>
              <a:off x="4033838" y="58737"/>
              <a:ext cx="92075"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0" name="Rectangle 313">
              <a:extLst>
                <a:ext uri="{FF2B5EF4-FFF2-40B4-BE49-F238E27FC236}">
                  <a16:creationId xmlns:a16="http://schemas.microsoft.com/office/drawing/2014/main" id="{EFDDB371-3253-C44E-D126-AEBE4D8545DA}"/>
                </a:ext>
              </a:extLst>
            </p:cNvPr>
            <p:cNvSpPr>
              <a:spLocks noChangeArrowheads="1"/>
            </p:cNvSpPr>
            <p:nvPr/>
          </p:nvSpPr>
          <p:spPr bwMode="auto">
            <a:xfrm>
              <a:off x="4033838" y="58737"/>
              <a:ext cx="92075"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1" name="Rectangle 314">
              <a:extLst>
                <a:ext uri="{FF2B5EF4-FFF2-40B4-BE49-F238E27FC236}">
                  <a16:creationId xmlns:a16="http://schemas.microsoft.com/office/drawing/2014/main" id="{2E4A84A8-BE3C-7DFC-89F0-9CB4B4EC9CC9}"/>
                </a:ext>
              </a:extLst>
            </p:cNvPr>
            <p:cNvSpPr>
              <a:spLocks noChangeArrowheads="1"/>
            </p:cNvSpPr>
            <p:nvPr/>
          </p:nvSpPr>
          <p:spPr bwMode="auto">
            <a:xfrm>
              <a:off x="4398963" y="457200"/>
              <a:ext cx="90488"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2" name="Rectangle 315">
              <a:extLst>
                <a:ext uri="{FF2B5EF4-FFF2-40B4-BE49-F238E27FC236}">
                  <a16:creationId xmlns:a16="http://schemas.microsoft.com/office/drawing/2014/main" id="{EE0A14E9-8A12-DCA6-E1A7-5F952E4B80B8}"/>
                </a:ext>
              </a:extLst>
            </p:cNvPr>
            <p:cNvSpPr>
              <a:spLocks noChangeArrowheads="1"/>
            </p:cNvSpPr>
            <p:nvPr/>
          </p:nvSpPr>
          <p:spPr bwMode="auto">
            <a:xfrm>
              <a:off x="4398963" y="457200"/>
              <a:ext cx="90488"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3" name="Rectangle 316">
              <a:extLst>
                <a:ext uri="{FF2B5EF4-FFF2-40B4-BE49-F238E27FC236}">
                  <a16:creationId xmlns:a16="http://schemas.microsoft.com/office/drawing/2014/main" id="{8083495D-D860-41F0-CB8B-8A412129D37D}"/>
                </a:ext>
              </a:extLst>
            </p:cNvPr>
            <p:cNvSpPr>
              <a:spLocks noChangeArrowheads="1"/>
            </p:cNvSpPr>
            <p:nvPr/>
          </p:nvSpPr>
          <p:spPr bwMode="auto">
            <a:xfrm>
              <a:off x="4764088" y="93662"/>
              <a:ext cx="92075" cy="92075"/>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4" name="Rectangle 317">
              <a:extLst>
                <a:ext uri="{FF2B5EF4-FFF2-40B4-BE49-F238E27FC236}">
                  <a16:creationId xmlns:a16="http://schemas.microsoft.com/office/drawing/2014/main" id="{7E0EF73F-6DF1-7F65-9C52-25648842BFB0}"/>
                </a:ext>
              </a:extLst>
            </p:cNvPr>
            <p:cNvSpPr>
              <a:spLocks noChangeArrowheads="1"/>
            </p:cNvSpPr>
            <p:nvPr/>
          </p:nvSpPr>
          <p:spPr bwMode="auto">
            <a:xfrm>
              <a:off x="4764088" y="93662"/>
              <a:ext cx="92075" cy="92075"/>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5" name="Rectangle 318">
              <a:extLst>
                <a:ext uri="{FF2B5EF4-FFF2-40B4-BE49-F238E27FC236}">
                  <a16:creationId xmlns:a16="http://schemas.microsoft.com/office/drawing/2014/main" id="{BB490CEF-7197-800C-F176-F16264D85A27}"/>
                </a:ext>
              </a:extLst>
            </p:cNvPr>
            <p:cNvSpPr>
              <a:spLocks noChangeArrowheads="1"/>
            </p:cNvSpPr>
            <p:nvPr/>
          </p:nvSpPr>
          <p:spPr bwMode="auto">
            <a:xfrm>
              <a:off x="5130801" y="639762"/>
              <a:ext cx="90488" cy="90488"/>
            </a:xfrm>
            <a:prstGeom prst="rect">
              <a:avLst/>
            </a:prstGeom>
            <a:solidFill>
              <a:srgbClr val="61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6" name="Rectangle 319">
              <a:extLst>
                <a:ext uri="{FF2B5EF4-FFF2-40B4-BE49-F238E27FC236}">
                  <a16:creationId xmlns:a16="http://schemas.microsoft.com/office/drawing/2014/main" id="{DAF92484-9A7A-CCEF-EFA3-BA6BFC129163}"/>
                </a:ext>
              </a:extLst>
            </p:cNvPr>
            <p:cNvSpPr>
              <a:spLocks noChangeArrowheads="1"/>
            </p:cNvSpPr>
            <p:nvPr/>
          </p:nvSpPr>
          <p:spPr bwMode="auto">
            <a:xfrm>
              <a:off x="5130801" y="639762"/>
              <a:ext cx="90488" cy="90488"/>
            </a:xfrm>
            <a:prstGeom prst="rect">
              <a:avLst/>
            </a:prstGeom>
            <a:noFill/>
            <a:ln w="1588"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57" name="TextBox 156">
            <a:extLst>
              <a:ext uri="{FF2B5EF4-FFF2-40B4-BE49-F238E27FC236}">
                <a16:creationId xmlns:a16="http://schemas.microsoft.com/office/drawing/2014/main" id="{C23D0FF6-FA2E-99BA-5FBE-1F4F261E1A14}"/>
              </a:ext>
            </a:extLst>
          </p:cNvPr>
          <p:cNvSpPr txBox="1"/>
          <p:nvPr/>
        </p:nvSpPr>
        <p:spPr>
          <a:xfrm>
            <a:off x="3712165" y="786055"/>
            <a:ext cx="6134576" cy="349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From Baseline Over Time in EQ-5D-5L VAS</a:t>
            </a:r>
          </a:p>
        </p:txBody>
      </p:sp>
    </p:spTree>
    <p:extLst>
      <p:ext uri="{BB962C8B-B14F-4D97-AF65-F5344CB8AC3E}">
        <p14:creationId xmlns:p14="http://schemas.microsoft.com/office/powerpoint/2010/main" val="7382750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6143-0983-1499-9679-5E77BAB4AD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13C4DF6-523A-F42B-E19F-C1EC7549D4C7}"/>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7913C4F-BBA4-0C3B-C2BB-E99083822600}"/>
              </a:ext>
            </a:extLst>
          </p:cNvPr>
          <p:cNvSpPr/>
          <p:nvPr/>
        </p:nvSpPr>
        <p:spPr>
          <a:xfrm>
            <a:off x="4424" y="33183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6" name="Group 155">
            <a:extLst>
              <a:ext uri="{FF2B5EF4-FFF2-40B4-BE49-F238E27FC236}">
                <a16:creationId xmlns:a16="http://schemas.microsoft.com/office/drawing/2014/main" id="{D6C522E3-9EA0-8B26-916C-5E84913F5155}"/>
              </a:ext>
            </a:extLst>
          </p:cNvPr>
          <p:cNvGrpSpPr/>
          <p:nvPr/>
        </p:nvGrpSpPr>
        <p:grpSpPr>
          <a:xfrm>
            <a:off x="224881" y="1049356"/>
            <a:ext cx="2761831" cy="5177292"/>
            <a:chOff x="609599" y="1320129"/>
            <a:chExt cx="2763837" cy="4908549"/>
          </a:xfrm>
        </p:grpSpPr>
        <p:sp>
          <p:nvSpPr>
            <p:cNvPr id="157" name="Rectangle 156">
              <a:extLst>
                <a:ext uri="{FF2B5EF4-FFF2-40B4-BE49-F238E27FC236}">
                  <a16:creationId xmlns:a16="http://schemas.microsoft.com/office/drawing/2014/main" id="{70095A73-574A-52D2-58A6-E1F95C6E86A7}"/>
                </a:ext>
              </a:extLst>
            </p:cNvPr>
            <p:cNvSpPr/>
            <p:nvPr/>
          </p:nvSpPr>
          <p:spPr>
            <a:xfrm>
              <a:off x="609599" y="1320129"/>
              <a:ext cx="2763837" cy="4908549"/>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a:ea typeface="+mn-ea"/>
                <a:cs typeface="+mn-cs"/>
              </a:endParaRPr>
            </a:p>
          </p:txBody>
        </p:sp>
        <p:sp>
          <p:nvSpPr>
            <p:cNvPr id="297" name="Text Placeholder 7">
              <a:extLst>
                <a:ext uri="{FF2B5EF4-FFF2-40B4-BE49-F238E27FC236}">
                  <a16:creationId xmlns:a16="http://schemas.microsoft.com/office/drawing/2014/main" id="{A04AC3F0-C435-E7B1-EF29-D8E7458CF857}"/>
                </a:ext>
              </a:extLst>
            </p:cNvPr>
            <p:cNvSpPr txBox="1">
              <a:spLocks/>
            </p:cNvSpPr>
            <p:nvPr/>
          </p:nvSpPr>
          <p:spPr>
            <a:xfrm>
              <a:off x="841044" y="1466316"/>
              <a:ext cx="2238395"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a:ea typeface="+mn-ea"/>
                  <a:cs typeface="Arial"/>
                </a:rPr>
                <a:t>NIAGARA</a:t>
              </a:r>
              <a:endParaRPr kumimoji="0" lang="en-US" sz="1999" b="1" i="1" u="none" strike="noStrike" kern="1200" cap="none" spc="0" normalizeH="0" baseline="30000" noProof="0" dirty="0">
                <a:ln>
                  <a:noFill/>
                </a:ln>
                <a:solidFill>
                  <a:srgbClr val="156082">
                    <a:lumMod val="50000"/>
                  </a:srgbClr>
                </a:solidFill>
                <a:effectLst/>
                <a:uLnTx/>
                <a:uFillTx/>
                <a:latin typeface="Arial"/>
                <a:ea typeface="+mn-ea"/>
                <a:cs typeface="Arial"/>
              </a:endParaRPr>
            </a:p>
          </p:txBody>
        </p:sp>
        <p:sp>
          <p:nvSpPr>
            <p:cNvPr id="298" name="TextBox 297">
              <a:extLst>
                <a:ext uri="{FF2B5EF4-FFF2-40B4-BE49-F238E27FC236}">
                  <a16:creationId xmlns:a16="http://schemas.microsoft.com/office/drawing/2014/main" id="{10EDDF9E-5921-7568-2CE7-A2EA7968AA0E}"/>
                </a:ext>
              </a:extLst>
            </p:cNvPr>
            <p:cNvSpPr txBox="1"/>
            <p:nvPr/>
          </p:nvSpPr>
          <p:spPr>
            <a:xfrm>
              <a:off x="1022045" y="1811810"/>
              <a:ext cx="1876394"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(NCT03732677)</a:t>
              </a:r>
            </a:p>
          </p:txBody>
        </p:sp>
        <p:sp>
          <p:nvSpPr>
            <p:cNvPr id="299" name="TextBox 298">
              <a:extLst>
                <a:ext uri="{FF2B5EF4-FFF2-40B4-BE49-F238E27FC236}">
                  <a16:creationId xmlns:a16="http://schemas.microsoft.com/office/drawing/2014/main" id="{2DA8C488-1D69-5276-F835-224B0FFD7AF5}"/>
                </a:ext>
              </a:extLst>
            </p:cNvPr>
            <p:cNvSpPr txBox="1"/>
            <p:nvPr/>
          </p:nvSpPr>
          <p:spPr>
            <a:xfrm>
              <a:off x="1366863" y="2092957"/>
              <a:ext cx="1186757" cy="3208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1063)</a:t>
              </a:r>
            </a:p>
          </p:txBody>
        </p:sp>
        <p:sp>
          <p:nvSpPr>
            <p:cNvPr id="300" name="Rounded Rectangle 5">
              <a:extLst>
                <a:ext uri="{FF2B5EF4-FFF2-40B4-BE49-F238E27FC236}">
                  <a16:creationId xmlns:a16="http://schemas.microsoft.com/office/drawing/2014/main" id="{1EFC5A56-AA4F-F554-D0F4-1FE011487E97}"/>
                </a:ext>
              </a:extLst>
            </p:cNvPr>
            <p:cNvSpPr/>
            <p:nvPr/>
          </p:nvSpPr>
          <p:spPr>
            <a:xfrm>
              <a:off x="674343" y="2525739"/>
              <a:ext cx="2604803" cy="746954"/>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Durvalumab + GemCis </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 RC  Durvalumab</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GemCis  RC</a:t>
              </a:r>
              <a:endPar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301" name="Rounded Rectangle 5">
              <a:extLst>
                <a:ext uri="{FF2B5EF4-FFF2-40B4-BE49-F238E27FC236}">
                  <a16:creationId xmlns:a16="http://schemas.microsoft.com/office/drawing/2014/main" id="{A1C7E4DE-FC8D-8C55-9881-D9DDEC0891A7}"/>
                </a:ext>
              </a:extLst>
            </p:cNvPr>
            <p:cNvSpPr/>
            <p:nvPr/>
          </p:nvSpPr>
          <p:spPr>
            <a:xfrm>
              <a:off x="679650" y="3331959"/>
              <a:ext cx="2604803" cy="746954"/>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Key Inclusion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MIBC/Immuno- and Chemotherapy Treatment-Naïve </a:t>
              </a:r>
            </a:p>
          </p:txBody>
        </p:sp>
        <p:sp>
          <p:nvSpPr>
            <p:cNvPr id="302" name="Rounded Rectangle 5">
              <a:extLst>
                <a:ext uri="{FF2B5EF4-FFF2-40B4-BE49-F238E27FC236}">
                  <a16:creationId xmlns:a16="http://schemas.microsoft.com/office/drawing/2014/main" id="{5150A146-07B7-2E36-3CAB-7E36752AB407}"/>
                </a:ext>
              </a:extLst>
            </p:cNvPr>
            <p:cNvSpPr/>
            <p:nvPr/>
          </p:nvSpPr>
          <p:spPr>
            <a:xfrm>
              <a:off x="674343" y="4167492"/>
              <a:ext cx="2604803" cy="1224191"/>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Primary &amp; Secondary Endpoints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Primary: pCR up to 6 mos, EFS up to 48 mos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Secondary: &lt;P2 at time of cystectomy, EFS at 24 mos</a:t>
              </a:r>
            </a:p>
          </p:txBody>
        </p:sp>
        <p:sp>
          <p:nvSpPr>
            <p:cNvPr id="303" name="Rounded Rectangle 5">
              <a:extLst>
                <a:ext uri="{FF2B5EF4-FFF2-40B4-BE49-F238E27FC236}">
                  <a16:creationId xmlns:a16="http://schemas.microsoft.com/office/drawing/2014/main" id="{2E9AE2C4-BB61-BDD1-35C7-5D24C214EFFA}"/>
                </a:ext>
              </a:extLst>
            </p:cNvPr>
            <p:cNvSpPr/>
            <p:nvPr/>
          </p:nvSpPr>
          <p:spPr>
            <a:xfrm>
              <a:off x="674343" y="5477573"/>
              <a:ext cx="2604803" cy="654286"/>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MET PRIMARY ENDPOINT</a:t>
              </a:r>
            </a:p>
          </p:txBody>
        </p:sp>
      </p:grpSp>
      <p:grpSp>
        <p:nvGrpSpPr>
          <p:cNvPr id="304" name="Group 303">
            <a:extLst>
              <a:ext uri="{FF2B5EF4-FFF2-40B4-BE49-F238E27FC236}">
                <a16:creationId xmlns:a16="http://schemas.microsoft.com/office/drawing/2014/main" id="{D1997E3C-F0AE-D5EA-DD9D-3CF75C903FC0}"/>
              </a:ext>
            </a:extLst>
          </p:cNvPr>
          <p:cNvGrpSpPr/>
          <p:nvPr/>
        </p:nvGrpSpPr>
        <p:grpSpPr>
          <a:xfrm>
            <a:off x="3214042" y="1049354"/>
            <a:ext cx="2761831" cy="5177292"/>
            <a:chOff x="3466860" y="1320127"/>
            <a:chExt cx="2763837" cy="4908549"/>
          </a:xfrm>
        </p:grpSpPr>
        <p:sp>
          <p:nvSpPr>
            <p:cNvPr id="305" name="Rectangle 304">
              <a:extLst>
                <a:ext uri="{FF2B5EF4-FFF2-40B4-BE49-F238E27FC236}">
                  <a16:creationId xmlns:a16="http://schemas.microsoft.com/office/drawing/2014/main" id="{9FDF6E8F-0E97-DB4F-3AF4-3E73178EA18A}"/>
                </a:ext>
              </a:extLst>
            </p:cNvPr>
            <p:cNvSpPr/>
            <p:nvPr/>
          </p:nvSpPr>
          <p:spPr>
            <a:xfrm>
              <a:off x="3466860" y="1320127"/>
              <a:ext cx="2763837" cy="4908549"/>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156082">
                    <a:lumMod val="50000"/>
                  </a:srgbClr>
                </a:solidFill>
                <a:effectLst/>
                <a:uLnTx/>
                <a:uFillTx/>
                <a:latin typeface="Arial"/>
                <a:ea typeface="+mn-ea"/>
                <a:cs typeface="+mn-cs"/>
              </a:endParaRPr>
            </a:p>
          </p:txBody>
        </p:sp>
        <p:sp>
          <p:nvSpPr>
            <p:cNvPr id="306" name="Text Placeholder 7">
              <a:extLst>
                <a:ext uri="{FF2B5EF4-FFF2-40B4-BE49-F238E27FC236}">
                  <a16:creationId xmlns:a16="http://schemas.microsoft.com/office/drawing/2014/main" id="{A22CCCE6-7758-4186-0C05-95A72C3662A1}"/>
                </a:ext>
              </a:extLst>
            </p:cNvPr>
            <p:cNvSpPr txBox="1">
              <a:spLocks/>
            </p:cNvSpPr>
            <p:nvPr/>
          </p:nvSpPr>
          <p:spPr>
            <a:xfrm>
              <a:off x="3698305" y="1466312"/>
              <a:ext cx="2238395"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a:ea typeface="+mn-ea"/>
                  <a:cs typeface="Arial"/>
                </a:rPr>
                <a:t>KeyNote-866</a:t>
              </a:r>
              <a:endParaRPr kumimoji="0" lang="en-US" sz="1999" b="1" i="1" u="none" strike="noStrike" kern="1200" cap="none" spc="0" normalizeH="0" baseline="30000" noProof="0" dirty="0">
                <a:ln>
                  <a:noFill/>
                </a:ln>
                <a:solidFill>
                  <a:srgbClr val="156082">
                    <a:lumMod val="50000"/>
                  </a:srgbClr>
                </a:solidFill>
                <a:effectLst/>
                <a:uLnTx/>
                <a:uFillTx/>
                <a:latin typeface="Arial"/>
                <a:ea typeface="+mn-ea"/>
                <a:cs typeface="Arial"/>
              </a:endParaRPr>
            </a:p>
          </p:txBody>
        </p:sp>
        <p:sp>
          <p:nvSpPr>
            <p:cNvPr id="307" name="TextBox 306">
              <a:extLst>
                <a:ext uri="{FF2B5EF4-FFF2-40B4-BE49-F238E27FC236}">
                  <a16:creationId xmlns:a16="http://schemas.microsoft.com/office/drawing/2014/main" id="{23960D49-B5B7-2BF5-B91D-5B9A7A797652}"/>
                </a:ext>
              </a:extLst>
            </p:cNvPr>
            <p:cNvSpPr txBox="1"/>
            <p:nvPr/>
          </p:nvSpPr>
          <p:spPr>
            <a:xfrm>
              <a:off x="3879306" y="1846736"/>
              <a:ext cx="1876394"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(NCT03924856)</a:t>
              </a:r>
            </a:p>
          </p:txBody>
        </p:sp>
        <p:sp>
          <p:nvSpPr>
            <p:cNvPr id="308" name="TextBox 307">
              <a:extLst>
                <a:ext uri="{FF2B5EF4-FFF2-40B4-BE49-F238E27FC236}">
                  <a16:creationId xmlns:a16="http://schemas.microsoft.com/office/drawing/2014/main" id="{62925E15-B098-EE72-B259-C55C625F1F5A}"/>
                </a:ext>
              </a:extLst>
            </p:cNvPr>
            <p:cNvSpPr txBox="1"/>
            <p:nvPr/>
          </p:nvSpPr>
          <p:spPr>
            <a:xfrm>
              <a:off x="4288721" y="2092957"/>
              <a:ext cx="1057563"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907)</a:t>
              </a:r>
            </a:p>
          </p:txBody>
        </p:sp>
        <p:sp>
          <p:nvSpPr>
            <p:cNvPr id="309" name="Rounded Rectangle 5">
              <a:extLst>
                <a:ext uri="{FF2B5EF4-FFF2-40B4-BE49-F238E27FC236}">
                  <a16:creationId xmlns:a16="http://schemas.microsoft.com/office/drawing/2014/main" id="{AE6B5D2A-5D6D-1FF0-3765-1DF86F0D1889}"/>
                </a:ext>
              </a:extLst>
            </p:cNvPr>
            <p:cNvSpPr/>
            <p:nvPr/>
          </p:nvSpPr>
          <p:spPr>
            <a:xfrm>
              <a:off x="3527071" y="2525739"/>
              <a:ext cx="2604803" cy="746954"/>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Pembro + GemCis </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 RC  Pembro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GemCis  RC</a:t>
              </a:r>
              <a:endPar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310" name="Rounded Rectangle 5">
              <a:extLst>
                <a:ext uri="{FF2B5EF4-FFF2-40B4-BE49-F238E27FC236}">
                  <a16:creationId xmlns:a16="http://schemas.microsoft.com/office/drawing/2014/main" id="{EDDF09DD-343B-147A-1A45-16D1B36B1436}"/>
                </a:ext>
              </a:extLst>
            </p:cNvPr>
            <p:cNvSpPr/>
            <p:nvPr/>
          </p:nvSpPr>
          <p:spPr>
            <a:xfrm>
              <a:off x="3526152" y="3331959"/>
              <a:ext cx="2604803" cy="746954"/>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Key Inclusion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UC/MIBC and RC plus PLND eligible</a:t>
              </a:r>
            </a:p>
          </p:txBody>
        </p:sp>
        <p:sp>
          <p:nvSpPr>
            <p:cNvPr id="311" name="Rounded Rectangle 5">
              <a:extLst>
                <a:ext uri="{FF2B5EF4-FFF2-40B4-BE49-F238E27FC236}">
                  <a16:creationId xmlns:a16="http://schemas.microsoft.com/office/drawing/2014/main" id="{59447F1A-2052-1507-1CCA-B00C21FC4B21}"/>
                </a:ext>
              </a:extLst>
            </p:cNvPr>
            <p:cNvSpPr/>
            <p:nvPr/>
          </p:nvSpPr>
          <p:spPr>
            <a:xfrm>
              <a:off x="3536910" y="4167491"/>
              <a:ext cx="2604803" cy="1224191"/>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Primary &amp; Secondary Endpoints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Primary: EFS up to 60 mos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Secondary: pCR and OS </a:t>
              </a:r>
              <a:b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b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up to 72 mos</a:t>
              </a:r>
            </a:p>
          </p:txBody>
        </p:sp>
        <p:sp>
          <p:nvSpPr>
            <p:cNvPr id="312" name="Rounded Rectangle 5">
              <a:extLst>
                <a:ext uri="{FF2B5EF4-FFF2-40B4-BE49-F238E27FC236}">
                  <a16:creationId xmlns:a16="http://schemas.microsoft.com/office/drawing/2014/main" id="{028D64E3-1C4F-009D-65D4-9300F293A01A}"/>
                </a:ext>
              </a:extLst>
            </p:cNvPr>
            <p:cNvSpPr/>
            <p:nvPr/>
          </p:nvSpPr>
          <p:spPr>
            <a:xfrm>
              <a:off x="3536910" y="5477573"/>
              <a:ext cx="2604803" cy="654286"/>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ACTIVE, NOT RECRUITING</a:t>
              </a:r>
            </a:p>
          </p:txBody>
        </p:sp>
      </p:grpSp>
      <p:grpSp>
        <p:nvGrpSpPr>
          <p:cNvPr id="313" name="Group 312">
            <a:extLst>
              <a:ext uri="{FF2B5EF4-FFF2-40B4-BE49-F238E27FC236}">
                <a16:creationId xmlns:a16="http://schemas.microsoft.com/office/drawing/2014/main" id="{4797FC02-617F-AF0E-FB51-4C73E0CA3B24}"/>
              </a:ext>
            </a:extLst>
          </p:cNvPr>
          <p:cNvGrpSpPr/>
          <p:nvPr/>
        </p:nvGrpSpPr>
        <p:grpSpPr>
          <a:xfrm>
            <a:off x="6203203" y="1049354"/>
            <a:ext cx="2761831" cy="5177292"/>
            <a:chOff x="6290325" y="1320127"/>
            <a:chExt cx="2763837" cy="4908549"/>
          </a:xfrm>
        </p:grpSpPr>
        <p:sp>
          <p:nvSpPr>
            <p:cNvPr id="314" name="Rectangle 313">
              <a:extLst>
                <a:ext uri="{FF2B5EF4-FFF2-40B4-BE49-F238E27FC236}">
                  <a16:creationId xmlns:a16="http://schemas.microsoft.com/office/drawing/2014/main" id="{95FD22C6-4E27-E1B5-241B-136D80AA2372}"/>
                </a:ext>
              </a:extLst>
            </p:cNvPr>
            <p:cNvSpPr/>
            <p:nvPr/>
          </p:nvSpPr>
          <p:spPr>
            <a:xfrm>
              <a:off x="6290325" y="1320127"/>
              <a:ext cx="2763837" cy="4908549"/>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156082">
                    <a:lumMod val="50000"/>
                  </a:srgbClr>
                </a:solidFill>
                <a:effectLst/>
                <a:uLnTx/>
                <a:uFillTx/>
                <a:latin typeface="Arial"/>
                <a:ea typeface="+mn-ea"/>
                <a:cs typeface="+mn-cs"/>
              </a:endParaRPr>
            </a:p>
          </p:txBody>
        </p:sp>
        <p:sp>
          <p:nvSpPr>
            <p:cNvPr id="315" name="Text Placeholder 7">
              <a:extLst>
                <a:ext uri="{FF2B5EF4-FFF2-40B4-BE49-F238E27FC236}">
                  <a16:creationId xmlns:a16="http://schemas.microsoft.com/office/drawing/2014/main" id="{70E007B0-C8EC-6290-6863-1A9A2A8A3B24}"/>
                </a:ext>
              </a:extLst>
            </p:cNvPr>
            <p:cNvSpPr txBox="1">
              <a:spLocks/>
            </p:cNvSpPr>
            <p:nvPr/>
          </p:nvSpPr>
          <p:spPr>
            <a:xfrm>
              <a:off x="6521770" y="1466312"/>
              <a:ext cx="2238395"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a:ea typeface="+mn-ea"/>
                  <a:cs typeface="Arial"/>
                </a:rPr>
                <a:t>KeyNote-B15</a:t>
              </a:r>
              <a:endParaRPr kumimoji="0" lang="en-US" sz="1999" b="1" i="1" u="none" strike="noStrike" kern="1200" cap="none" spc="0" normalizeH="0" baseline="30000" noProof="0" dirty="0">
                <a:ln>
                  <a:noFill/>
                </a:ln>
                <a:solidFill>
                  <a:srgbClr val="156082">
                    <a:lumMod val="50000"/>
                  </a:srgbClr>
                </a:solidFill>
                <a:effectLst/>
                <a:uLnTx/>
                <a:uFillTx/>
                <a:latin typeface="Arial"/>
                <a:ea typeface="+mn-ea"/>
                <a:cs typeface="Arial"/>
              </a:endParaRPr>
            </a:p>
          </p:txBody>
        </p:sp>
        <p:sp>
          <p:nvSpPr>
            <p:cNvPr id="316" name="TextBox 315">
              <a:extLst>
                <a:ext uri="{FF2B5EF4-FFF2-40B4-BE49-F238E27FC236}">
                  <a16:creationId xmlns:a16="http://schemas.microsoft.com/office/drawing/2014/main" id="{EA78F017-5CE2-7C28-633E-C81D36A64C8E}"/>
                </a:ext>
              </a:extLst>
            </p:cNvPr>
            <p:cNvSpPr txBox="1"/>
            <p:nvPr/>
          </p:nvSpPr>
          <p:spPr>
            <a:xfrm>
              <a:off x="6702771" y="1841370"/>
              <a:ext cx="1876395"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(NCT04700124)</a:t>
              </a:r>
            </a:p>
          </p:txBody>
        </p:sp>
        <p:sp>
          <p:nvSpPr>
            <p:cNvPr id="317" name="TextBox 316">
              <a:extLst>
                <a:ext uri="{FF2B5EF4-FFF2-40B4-BE49-F238E27FC236}">
                  <a16:creationId xmlns:a16="http://schemas.microsoft.com/office/drawing/2014/main" id="{8D4170E3-8366-C671-A1C6-1006D3794B68}"/>
                </a:ext>
              </a:extLst>
            </p:cNvPr>
            <p:cNvSpPr txBox="1"/>
            <p:nvPr/>
          </p:nvSpPr>
          <p:spPr>
            <a:xfrm>
              <a:off x="7112186" y="2092957"/>
              <a:ext cx="1057563"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784)</a:t>
              </a:r>
            </a:p>
          </p:txBody>
        </p:sp>
        <p:sp>
          <p:nvSpPr>
            <p:cNvPr id="318" name="Rounded Rectangle 5">
              <a:extLst>
                <a:ext uri="{FF2B5EF4-FFF2-40B4-BE49-F238E27FC236}">
                  <a16:creationId xmlns:a16="http://schemas.microsoft.com/office/drawing/2014/main" id="{63A122C5-A60D-559A-D1AE-1EAC8C26135F}"/>
                </a:ext>
              </a:extLst>
            </p:cNvPr>
            <p:cNvSpPr/>
            <p:nvPr/>
          </p:nvSpPr>
          <p:spPr>
            <a:xfrm>
              <a:off x="6360376" y="2541906"/>
              <a:ext cx="2604803" cy="746954"/>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EVP </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 RC  EVP</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GemCis  RC</a:t>
              </a:r>
              <a:endPar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319" name="Rounded Rectangle 5">
              <a:extLst>
                <a:ext uri="{FF2B5EF4-FFF2-40B4-BE49-F238E27FC236}">
                  <a16:creationId xmlns:a16="http://schemas.microsoft.com/office/drawing/2014/main" id="{8BC20924-4E6F-37CE-D8CE-7BD366C46E17}"/>
                </a:ext>
              </a:extLst>
            </p:cNvPr>
            <p:cNvSpPr/>
            <p:nvPr/>
          </p:nvSpPr>
          <p:spPr>
            <a:xfrm>
              <a:off x="6367434" y="3342480"/>
              <a:ext cx="2604803" cy="746954"/>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Key Inclusion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UC/MIBC and RC plus PLND eligible</a:t>
              </a:r>
            </a:p>
          </p:txBody>
        </p:sp>
        <p:sp>
          <p:nvSpPr>
            <p:cNvPr id="320" name="Rounded Rectangle 5">
              <a:extLst>
                <a:ext uri="{FF2B5EF4-FFF2-40B4-BE49-F238E27FC236}">
                  <a16:creationId xmlns:a16="http://schemas.microsoft.com/office/drawing/2014/main" id="{8A4C9E10-1B4B-1B93-9918-ED52E5D72BF5}"/>
                </a:ext>
              </a:extLst>
            </p:cNvPr>
            <p:cNvSpPr/>
            <p:nvPr/>
          </p:nvSpPr>
          <p:spPr>
            <a:xfrm>
              <a:off x="6367434" y="4153812"/>
              <a:ext cx="2604803" cy="1224191"/>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Primary &amp; Secondary Endpoints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Primary: EFS up to 48 mos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Secondary: pCR up to 47 mos,       </a:t>
              </a:r>
              <a:b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b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OS up to 68 mos</a:t>
              </a:r>
            </a:p>
          </p:txBody>
        </p:sp>
        <p:sp>
          <p:nvSpPr>
            <p:cNvPr id="321" name="Rounded Rectangle 5">
              <a:extLst>
                <a:ext uri="{FF2B5EF4-FFF2-40B4-BE49-F238E27FC236}">
                  <a16:creationId xmlns:a16="http://schemas.microsoft.com/office/drawing/2014/main" id="{F0CACE58-2725-2D73-45E2-525D535E66AA}"/>
                </a:ext>
              </a:extLst>
            </p:cNvPr>
            <p:cNvSpPr/>
            <p:nvPr/>
          </p:nvSpPr>
          <p:spPr>
            <a:xfrm>
              <a:off x="6360376" y="5477573"/>
              <a:ext cx="2604803" cy="654286"/>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MET PRIMARY ENDPOINT</a:t>
              </a:r>
            </a:p>
          </p:txBody>
        </p:sp>
      </p:grpSp>
      <p:grpSp>
        <p:nvGrpSpPr>
          <p:cNvPr id="322" name="Group 321">
            <a:extLst>
              <a:ext uri="{FF2B5EF4-FFF2-40B4-BE49-F238E27FC236}">
                <a16:creationId xmlns:a16="http://schemas.microsoft.com/office/drawing/2014/main" id="{22F962FF-4D1E-04F1-1E10-26C01395DA1C}"/>
              </a:ext>
            </a:extLst>
          </p:cNvPr>
          <p:cNvGrpSpPr/>
          <p:nvPr/>
        </p:nvGrpSpPr>
        <p:grpSpPr>
          <a:xfrm>
            <a:off x="9192365" y="1049356"/>
            <a:ext cx="2761831" cy="5177290"/>
            <a:chOff x="9147585" y="1320129"/>
            <a:chExt cx="2763837" cy="4908547"/>
          </a:xfrm>
        </p:grpSpPr>
        <p:sp>
          <p:nvSpPr>
            <p:cNvPr id="323" name="Rectangle 322">
              <a:extLst>
                <a:ext uri="{FF2B5EF4-FFF2-40B4-BE49-F238E27FC236}">
                  <a16:creationId xmlns:a16="http://schemas.microsoft.com/office/drawing/2014/main" id="{E3813980-4AFC-E9BB-5EDE-2D410BBC36B7}"/>
                </a:ext>
              </a:extLst>
            </p:cNvPr>
            <p:cNvSpPr/>
            <p:nvPr/>
          </p:nvSpPr>
          <p:spPr>
            <a:xfrm>
              <a:off x="9147585" y="1320129"/>
              <a:ext cx="2763837" cy="4908547"/>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156082">
                    <a:lumMod val="50000"/>
                  </a:srgbClr>
                </a:solidFill>
                <a:effectLst/>
                <a:uLnTx/>
                <a:uFillTx/>
                <a:latin typeface="Arial"/>
                <a:ea typeface="+mn-ea"/>
                <a:cs typeface="+mn-cs"/>
              </a:endParaRPr>
            </a:p>
          </p:txBody>
        </p:sp>
        <p:sp>
          <p:nvSpPr>
            <p:cNvPr id="324" name="Text Placeholder 7">
              <a:extLst>
                <a:ext uri="{FF2B5EF4-FFF2-40B4-BE49-F238E27FC236}">
                  <a16:creationId xmlns:a16="http://schemas.microsoft.com/office/drawing/2014/main" id="{7DBD2475-BAA2-7C30-9A4B-25E6D5292CBE}"/>
                </a:ext>
              </a:extLst>
            </p:cNvPr>
            <p:cNvSpPr txBox="1">
              <a:spLocks/>
            </p:cNvSpPr>
            <p:nvPr/>
          </p:nvSpPr>
          <p:spPr>
            <a:xfrm>
              <a:off x="9379030" y="1466312"/>
              <a:ext cx="2238395"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179" rtl="0" eaLnBrk="1" fontAlgn="auto" latinLnBrk="0" hangingPunct="1">
                <a:lnSpc>
                  <a:spcPct val="100000"/>
                </a:lnSpc>
                <a:spcBef>
                  <a:spcPts val="200"/>
                </a:spcBef>
                <a:spcAft>
                  <a:spcPts val="799"/>
                </a:spcAft>
                <a:buClr>
                  <a:srgbClr val="346691"/>
                </a:buClr>
                <a:buSzTx/>
                <a:buFont typeface="Arial"/>
                <a:buNone/>
                <a:tabLst/>
                <a:defRPr/>
              </a:pPr>
              <a:r>
                <a:rPr kumimoji="0" lang="en-US" sz="1999" b="1" i="1" u="none" strike="noStrike" kern="1200" cap="none" spc="0" normalizeH="0" baseline="0" noProof="0" dirty="0">
                  <a:ln>
                    <a:noFill/>
                  </a:ln>
                  <a:solidFill>
                    <a:srgbClr val="156082">
                      <a:lumMod val="50000"/>
                    </a:srgbClr>
                  </a:solidFill>
                  <a:effectLst/>
                  <a:uLnTx/>
                  <a:uFillTx/>
                  <a:latin typeface="Arial"/>
                  <a:ea typeface="+mn-ea"/>
                  <a:cs typeface="Arial"/>
                </a:rPr>
                <a:t>Energize</a:t>
              </a:r>
              <a:endParaRPr kumimoji="0" lang="en-US" sz="1999" b="1" i="1" u="none" strike="noStrike" kern="1200" cap="none" spc="0" normalizeH="0" baseline="30000" noProof="0" dirty="0">
                <a:ln>
                  <a:noFill/>
                </a:ln>
                <a:solidFill>
                  <a:srgbClr val="156082">
                    <a:lumMod val="50000"/>
                  </a:srgbClr>
                </a:solidFill>
                <a:effectLst/>
                <a:uLnTx/>
                <a:uFillTx/>
                <a:latin typeface="Arial"/>
                <a:ea typeface="+mn-ea"/>
                <a:cs typeface="Arial"/>
              </a:endParaRPr>
            </a:p>
          </p:txBody>
        </p:sp>
        <p:sp>
          <p:nvSpPr>
            <p:cNvPr id="325" name="TextBox 324">
              <a:extLst>
                <a:ext uri="{FF2B5EF4-FFF2-40B4-BE49-F238E27FC236}">
                  <a16:creationId xmlns:a16="http://schemas.microsoft.com/office/drawing/2014/main" id="{BDEAEEA9-6181-D2A3-4612-A06B7CEDCECC}"/>
                </a:ext>
              </a:extLst>
            </p:cNvPr>
            <p:cNvSpPr txBox="1"/>
            <p:nvPr/>
          </p:nvSpPr>
          <p:spPr>
            <a:xfrm>
              <a:off x="9560031" y="1800528"/>
              <a:ext cx="1876394"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(NCT03661320)</a:t>
              </a:r>
            </a:p>
          </p:txBody>
        </p:sp>
        <p:sp>
          <p:nvSpPr>
            <p:cNvPr id="326" name="TextBox 325">
              <a:extLst>
                <a:ext uri="{FF2B5EF4-FFF2-40B4-BE49-F238E27FC236}">
                  <a16:creationId xmlns:a16="http://schemas.microsoft.com/office/drawing/2014/main" id="{655BB829-4563-4E8B-7224-0050B8BB7BC3}"/>
                </a:ext>
              </a:extLst>
            </p:cNvPr>
            <p:cNvSpPr txBox="1"/>
            <p:nvPr/>
          </p:nvSpPr>
          <p:spPr>
            <a:xfrm>
              <a:off x="9969446" y="2052118"/>
              <a:ext cx="1057563" cy="3208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(N</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a:t>
              </a:r>
              <a:r>
                <a:rPr kumimoji="0" lang="en-US" sz="7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 </a:t>
              </a:r>
              <a:r>
                <a:rPr kumimoji="0" lang="en-US" sz="1599"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861)</a:t>
              </a:r>
            </a:p>
          </p:txBody>
        </p:sp>
        <p:sp>
          <p:nvSpPr>
            <p:cNvPr id="327" name="Rounded Rectangle 5">
              <a:extLst>
                <a:ext uri="{FF2B5EF4-FFF2-40B4-BE49-F238E27FC236}">
                  <a16:creationId xmlns:a16="http://schemas.microsoft.com/office/drawing/2014/main" id="{B768BDD6-077B-4262-7E03-86551CC3F335}"/>
                </a:ext>
              </a:extLst>
            </p:cNvPr>
            <p:cNvSpPr/>
            <p:nvPr/>
          </p:nvSpPr>
          <p:spPr>
            <a:xfrm>
              <a:off x="9217634" y="2531090"/>
              <a:ext cx="2604803" cy="746954"/>
            </a:xfrm>
            <a:prstGeom prst="rect">
              <a:avLst/>
            </a:prstGeom>
            <a:solidFill>
              <a:schemeClr val="bg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GemCis </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sym typeface="Symbol" panose="05050102010706020507" pitchFamily="18" charset="2"/>
                </a:rPr>
                <a:t> RC, Nivo + GemCis  RC  Nivo, Nivo + GemCis + Linro  RC  Nivo + Linro</a:t>
              </a:r>
              <a:endPar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328" name="Rounded Rectangle 5">
              <a:extLst>
                <a:ext uri="{FF2B5EF4-FFF2-40B4-BE49-F238E27FC236}">
                  <a16:creationId xmlns:a16="http://schemas.microsoft.com/office/drawing/2014/main" id="{C7FE8A6C-CF46-F78C-8BC0-4DC7313DF455}"/>
                </a:ext>
              </a:extLst>
            </p:cNvPr>
            <p:cNvSpPr/>
            <p:nvPr/>
          </p:nvSpPr>
          <p:spPr>
            <a:xfrm>
              <a:off x="9217634" y="3342480"/>
              <a:ext cx="2604803" cy="746954"/>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Key Inclusion Criteria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MIBC/Treatment-Naive</a:t>
              </a:r>
            </a:p>
          </p:txBody>
        </p:sp>
        <p:sp>
          <p:nvSpPr>
            <p:cNvPr id="329" name="Rounded Rectangle 5">
              <a:extLst>
                <a:ext uri="{FF2B5EF4-FFF2-40B4-BE49-F238E27FC236}">
                  <a16:creationId xmlns:a16="http://schemas.microsoft.com/office/drawing/2014/main" id="{87697CFE-E417-89AF-FB0C-CD571CE5F903}"/>
                </a:ext>
              </a:extLst>
            </p:cNvPr>
            <p:cNvSpPr/>
            <p:nvPr/>
          </p:nvSpPr>
          <p:spPr>
            <a:xfrm>
              <a:off x="9217634" y="4155913"/>
              <a:ext cx="2604803" cy="1224191"/>
            </a:xfrm>
            <a:prstGeom prst="rect">
              <a:avLst/>
            </a:prstGeom>
            <a:solidFill>
              <a:schemeClr val="bg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Primary &amp; Secondary Endpoints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Primary: pCR (43 mos), EFS (51 mos)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Secondary: OS (60 mos), </a:t>
              </a:r>
              <a:b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b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AEs and SAEs </a:t>
              </a:r>
            </a:p>
          </p:txBody>
        </p:sp>
        <p:sp>
          <p:nvSpPr>
            <p:cNvPr id="330" name="Rounded Rectangle 5">
              <a:extLst>
                <a:ext uri="{FF2B5EF4-FFF2-40B4-BE49-F238E27FC236}">
                  <a16:creationId xmlns:a16="http://schemas.microsoft.com/office/drawing/2014/main" id="{9E9AEF03-5786-6506-5ADC-A9C0776D9542}"/>
                </a:ext>
              </a:extLst>
            </p:cNvPr>
            <p:cNvSpPr/>
            <p:nvPr/>
          </p:nvSpPr>
          <p:spPr>
            <a:xfrm>
              <a:off x="9217634" y="5477573"/>
              <a:ext cx="2604803" cy="654286"/>
            </a:xfrm>
            <a:prstGeom prst="rect">
              <a:avLst/>
            </a:prstGeom>
            <a:solidFill>
              <a:schemeClr val="bg2"/>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ACTIVE, NOT RECRUITING</a:t>
              </a:r>
            </a:p>
          </p:txBody>
        </p:sp>
      </p:grpSp>
      <p:sp>
        <p:nvSpPr>
          <p:cNvPr id="331" name="Rounded Rectangle 330">
            <a:extLst>
              <a:ext uri="{FF2B5EF4-FFF2-40B4-BE49-F238E27FC236}">
                <a16:creationId xmlns:a16="http://schemas.microsoft.com/office/drawing/2014/main" id="{FCE3692C-0439-1339-0280-41151A0B659F}"/>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Contemporary perioperative trials in cisplatin-eligible patients</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01351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438A-FC57-5BFA-120C-F7D4E3984C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53047D-6BE4-D785-6277-47C0529A49B9}"/>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5A95FA2-E6E7-2EDE-676B-0EB4A3CAAE2D}"/>
              </a:ext>
            </a:extLst>
          </p:cNvPr>
          <p:cNvSpPr/>
          <p:nvPr/>
        </p:nvSpPr>
        <p:spPr>
          <a:xfrm>
            <a:off x="4424" y="33183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 name="Straight Connector 4">
            <a:extLst>
              <a:ext uri="{FF2B5EF4-FFF2-40B4-BE49-F238E27FC236}">
                <a16:creationId xmlns:a16="http://schemas.microsoft.com/office/drawing/2014/main" id="{6C81806B-677E-561D-94E3-46B1C82737E1}"/>
              </a:ext>
            </a:extLst>
          </p:cNvPr>
          <p:cNvCxnSpPr/>
          <p:nvPr/>
        </p:nvCxnSpPr>
        <p:spPr>
          <a:xfrm>
            <a:off x="3527190" y="2466224"/>
            <a:ext cx="0" cy="1415563"/>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7A8E90E6-B5F9-DF8F-CF36-6E3413FF1569}"/>
              </a:ext>
            </a:extLst>
          </p:cNvPr>
          <p:cNvSpPr txBox="1"/>
          <p:nvPr/>
        </p:nvSpPr>
        <p:spPr>
          <a:xfrm>
            <a:off x="0" y="6376544"/>
            <a:ext cx="12183152"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Powles T, et al. </a:t>
            </a:r>
            <a:r>
              <a:rPr kumimoji="0" lang="en-US" sz="1150" b="0" i="1"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2024;391:1773-1786. </a:t>
            </a:r>
          </a:p>
        </p:txBody>
      </p:sp>
      <p:sp>
        <p:nvSpPr>
          <p:cNvPr id="13" name="Rounded Rectangle 5">
            <a:extLst>
              <a:ext uri="{FF2B5EF4-FFF2-40B4-BE49-F238E27FC236}">
                <a16:creationId xmlns:a16="http://schemas.microsoft.com/office/drawing/2014/main" id="{5E00444B-3AA5-C044-9DC8-C2CEDD7694CC}"/>
              </a:ext>
            </a:extLst>
          </p:cNvPr>
          <p:cNvSpPr/>
          <p:nvPr/>
        </p:nvSpPr>
        <p:spPr>
          <a:xfrm>
            <a:off x="239746" y="2117220"/>
            <a:ext cx="2710133" cy="2114647"/>
          </a:xfrm>
          <a:prstGeom prst="rect">
            <a:avLst/>
          </a:prstGeom>
          <a:solidFill>
            <a:srgbClr val="F2F2F2">
              <a:alpha val="50196"/>
            </a:srgb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3791"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 Population</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Cisplatin-eligible MIBC (cT2-T4aN0/1M0)</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UC or UC with divergent differentiation or histologic subtypes</a:t>
            </a:r>
          </a:p>
          <a:p>
            <a:pPr marL="171336" marR="0" lvl="0" indent="-171336" algn="l" defTabSz="913791"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Evaluated and confirmed for RC</a:t>
            </a:r>
          </a:p>
          <a:p>
            <a:pPr marL="171336" marR="0" lvl="0" indent="-171336" algn="l" defTabSz="914400"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CrCl of ≥</a:t>
            </a:r>
            <a:r>
              <a:rPr kumimoji="0" lang="en-US" sz="7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mL/min</a:t>
            </a:r>
          </a:p>
        </p:txBody>
      </p:sp>
      <p:sp>
        <p:nvSpPr>
          <p:cNvPr id="14" name="TextBox 13">
            <a:extLst>
              <a:ext uri="{FF2B5EF4-FFF2-40B4-BE49-F238E27FC236}">
                <a16:creationId xmlns:a16="http://schemas.microsoft.com/office/drawing/2014/main" id="{3771B387-C99E-3EB2-3349-E3A0FC8779AE}"/>
              </a:ext>
            </a:extLst>
          </p:cNvPr>
          <p:cNvSpPr txBox="1"/>
          <p:nvPr/>
        </p:nvSpPr>
        <p:spPr>
          <a:xfrm>
            <a:off x="239746" y="4351029"/>
            <a:ext cx="27101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tumor stage (T2N0 vs &gt;T2N0)</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 function (CrCl ≥</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mL/min vs ≥</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to &lt;</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mL/min)</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status (high vs low/negative expression) </a:t>
            </a:r>
          </a:p>
        </p:txBody>
      </p:sp>
      <p:sp>
        <p:nvSpPr>
          <p:cNvPr id="15" name="Oval 14">
            <a:extLst>
              <a:ext uri="{FF2B5EF4-FFF2-40B4-BE49-F238E27FC236}">
                <a16:creationId xmlns:a16="http://schemas.microsoft.com/office/drawing/2014/main" id="{1E1CB413-5726-3D3F-3632-DB9B4CCEB37C}"/>
              </a:ext>
            </a:extLst>
          </p:cNvPr>
          <p:cNvSpPr/>
          <p:nvPr/>
        </p:nvSpPr>
        <p:spPr>
          <a:xfrm>
            <a:off x="3272366" y="2919717"/>
            <a:ext cx="509652" cy="50965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R</a:t>
            </a:r>
            <a:br>
              <a:rPr kumimoji="0" lang="en-US" sz="10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br>
            <a:r>
              <a:rPr kumimoji="0" lang="en-US" sz="1099"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1:1</a:t>
            </a:r>
          </a:p>
        </p:txBody>
      </p:sp>
      <p:cxnSp>
        <p:nvCxnSpPr>
          <p:cNvPr id="16" name="Straight Connector 15">
            <a:extLst>
              <a:ext uri="{FF2B5EF4-FFF2-40B4-BE49-F238E27FC236}">
                <a16:creationId xmlns:a16="http://schemas.microsoft.com/office/drawing/2014/main" id="{E09477E4-F556-929A-1395-ECB99A1CDB8E}"/>
              </a:ext>
            </a:extLst>
          </p:cNvPr>
          <p:cNvCxnSpPr>
            <a:stCxn id="13" idx="3"/>
            <a:endCxn id="15" idx="2"/>
          </p:cNvCxnSpPr>
          <p:nvPr/>
        </p:nvCxnSpPr>
        <p:spPr>
          <a:xfrm flipV="1">
            <a:off x="2949879" y="3174544"/>
            <a:ext cx="322486"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D17EC20-8A73-AF45-6722-6EFC69BB6471}"/>
              </a:ext>
            </a:extLst>
          </p:cNvPr>
          <p:cNvCxnSpPr>
            <a:cxnSpLocks/>
          </p:cNvCxnSpPr>
          <p:nvPr/>
        </p:nvCxnSpPr>
        <p:spPr>
          <a:xfrm>
            <a:off x="3527192" y="3881787"/>
            <a:ext cx="57731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53450DC-48EB-BDEA-A35A-EEC86DAC3628}"/>
              </a:ext>
            </a:extLst>
          </p:cNvPr>
          <p:cNvCxnSpPr/>
          <p:nvPr/>
        </p:nvCxnSpPr>
        <p:spPr>
          <a:xfrm>
            <a:off x="3527192" y="2466224"/>
            <a:ext cx="57731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6AF7DB1-D7FB-532D-4F25-4E856DF53E04}"/>
              </a:ext>
            </a:extLst>
          </p:cNvPr>
          <p:cNvSpPr txBox="1"/>
          <p:nvPr/>
        </p:nvSpPr>
        <p:spPr>
          <a:xfrm>
            <a:off x="3508933" y="3964404"/>
            <a:ext cx="6142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n=530</a:t>
            </a:r>
          </a:p>
        </p:txBody>
      </p:sp>
      <p:sp>
        <p:nvSpPr>
          <p:cNvPr id="20" name="TextBox 19">
            <a:extLst>
              <a:ext uri="{FF2B5EF4-FFF2-40B4-BE49-F238E27FC236}">
                <a16:creationId xmlns:a16="http://schemas.microsoft.com/office/drawing/2014/main" id="{3AE3C299-32ED-2D65-B9C8-5D39B6150F6A}"/>
              </a:ext>
            </a:extLst>
          </p:cNvPr>
          <p:cNvSpPr txBox="1"/>
          <p:nvPr/>
        </p:nvSpPr>
        <p:spPr>
          <a:xfrm>
            <a:off x="3527190" y="2184221"/>
            <a:ext cx="6142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n=533</a:t>
            </a:r>
          </a:p>
        </p:txBody>
      </p:sp>
      <p:sp>
        <p:nvSpPr>
          <p:cNvPr id="21" name="Rectangle 20">
            <a:extLst>
              <a:ext uri="{FF2B5EF4-FFF2-40B4-BE49-F238E27FC236}">
                <a16:creationId xmlns:a16="http://schemas.microsoft.com/office/drawing/2014/main" id="{23742049-90D7-E246-55CD-5B2296F2BAF9}"/>
              </a:ext>
            </a:extLst>
          </p:cNvPr>
          <p:cNvSpPr/>
          <p:nvPr/>
        </p:nvSpPr>
        <p:spPr>
          <a:xfrm>
            <a:off x="4115253" y="2111483"/>
            <a:ext cx="2296076" cy="699072"/>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Durvalumab</a:t>
            </a:r>
            <a:r>
              <a:rPr kumimoji="0" lang="en-US" sz="1200"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1500 mg IV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Gemcitabine</a:t>
            </a:r>
            <a:r>
              <a:rPr kumimoji="0" lang="en-US" sz="1200"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 </a:t>
            </a: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Cisplatin</a:t>
            </a:r>
          </a:p>
        </p:txBody>
      </p:sp>
      <p:sp>
        <p:nvSpPr>
          <p:cNvPr id="22" name="Rectangle 21">
            <a:extLst>
              <a:ext uri="{FF2B5EF4-FFF2-40B4-BE49-F238E27FC236}">
                <a16:creationId xmlns:a16="http://schemas.microsoft.com/office/drawing/2014/main" id="{97158197-19E0-B7A5-9CB4-774C7E67476A}"/>
              </a:ext>
            </a:extLst>
          </p:cNvPr>
          <p:cNvSpPr/>
          <p:nvPr/>
        </p:nvSpPr>
        <p:spPr>
          <a:xfrm>
            <a:off x="4115253" y="3532252"/>
            <a:ext cx="2296076" cy="699072"/>
          </a:xfrm>
          <a:prstGeom prst="rect">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Gemcitabine</a:t>
            </a:r>
            <a:r>
              <a:rPr kumimoji="0" lang="en-US" sz="1200"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 </a:t>
            </a: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Cisplatin</a:t>
            </a:r>
          </a:p>
        </p:txBody>
      </p:sp>
      <p:sp>
        <p:nvSpPr>
          <p:cNvPr id="23" name="Rectangle 22">
            <a:extLst>
              <a:ext uri="{FF2B5EF4-FFF2-40B4-BE49-F238E27FC236}">
                <a16:creationId xmlns:a16="http://schemas.microsoft.com/office/drawing/2014/main" id="{8152543E-8482-7B75-E7B8-DE7200A1C274}"/>
              </a:ext>
            </a:extLst>
          </p:cNvPr>
          <p:cNvSpPr/>
          <p:nvPr/>
        </p:nvSpPr>
        <p:spPr>
          <a:xfrm rot="16200000">
            <a:off x="5695539" y="3045602"/>
            <a:ext cx="2129719" cy="2614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Radical cystectomy</a:t>
            </a:r>
            <a:endParaRPr kumimoji="0" lang="en-US" sz="10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Isosceles Triangle 24">
            <a:extLst>
              <a:ext uri="{FF2B5EF4-FFF2-40B4-BE49-F238E27FC236}">
                <a16:creationId xmlns:a16="http://schemas.microsoft.com/office/drawing/2014/main" id="{7B1F8B43-37EB-EFEB-1425-06FC057E4D57}"/>
              </a:ext>
            </a:extLst>
          </p:cNvPr>
          <p:cNvSpPr/>
          <p:nvPr/>
        </p:nvSpPr>
        <p:spPr>
          <a:xfrm rot="5400000">
            <a:off x="6827654" y="2384874"/>
            <a:ext cx="279197" cy="15229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Isosceles Triangle 25">
            <a:extLst>
              <a:ext uri="{FF2B5EF4-FFF2-40B4-BE49-F238E27FC236}">
                <a16:creationId xmlns:a16="http://schemas.microsoft.com/office/drawing/2014/main" id="{6256A81E-B613-3D74-8915-B6F7E6CA7DC9}"/>
              </a:ext>
            </a:extLst>
          </p:cNvPr>
          <p:cNvSpPr/>
          <p:nvPr/>
        </p:nvSpPr>
        <p:spPr>
          <a:xfrm rot="5400000">
            <a:off x="6827654" y="3788465"/>
            <a:ext cx="279197" cy="15229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34B96623-A6B8-F02D-01B8-BFA33DF80538}"/>
              </a:ext>
            </a:extLst>
          </p:cNvPr>
          <p:cNvSpPr/>
          <p:nvPr/>
        </p:nvSpPr>
        <p:spPr>
          <a:xfrm>
            <a:off x="7109468" y="2139640"/>
            <a:ext cx="2296076" cy="699072"/>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Durvalumab</a:t>
            </a:r>
            <a:r>
              <a:rPr kumimoji="0" lang="en-US" sz="1200"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 </a:t>
            </a:r>
            <a:endPar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1500 mg IV Q4W</a:t>
            </a:r>
          </a:p>
        </p:txBody>
      </p:sp>
      <p:sp>
        <p:nvSpPr>
          <p:cNvPr id="27" name="Rectangle 26">
            <a:extLst>
              <a:ext uri="{FF2B5EF4-FFF2-40B4-BE49-F238E27FC236}">
                <a16:creationId xmlns:a16="http://schemas.microsoft.com/office/drawing/2014/main" id="{0338B280-9B90-02F5-F6AD-910FA26F2949}"/>
              </a:ext>
            </a:extLst>
          </p:cNvPr>
          <p:cNvSpPr/>
          <p:nvPr/>
        </p:nvSpPr>
        <p:spPr>
          <a:xfrm>
            <a:off x="7109468" y="3542130"/>
            <a:ext cx="2296076" cy="699072"/>
          </a:xfrm>
          <a:prstGeom prst="rect">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solidFill>
                <a:effectLst/>
                <a:uLnTx/>
                <a:uFillTx/>
                <a:latin typeface="Arial" panose="020B0604020202020204" pitchFamily="34" charset="0"/>
                <a:ea typeface="+mn-ea"/>
                <a:cs typeface="Arial" panose="020B0604020202020204" pitchFamily="34" charset="0"/>
              </a:rPr>
              <a:t>No Treatment</a:t>
            </a:r>
          </a:p>
        </p:txBody>
      </p:sp>
      <p:sp>
        <p:nvSpPr>
          <p:cNvPr id="28" name="Right Brace 27">
            <a:extLst>
              <a:ext uri="{FF2B5EF4-FFF2-40B4-BE49-F238E27FC236}">
                <a16:creationId xmlns:a16="http://schemas.microsoft.com/office/drawing/2014/main" id="{D785EB13-CCEB-5A45-7B1C-09848BD5968C}"/>
              </a:ext>
            </a:extLst>
          </p:cNvPr>
          <p:cNvSpPr/>
          <p:nvPr/>
        </p:nvSpPr>
        <p:spPr>
          <a:xfrm rot="16200000">
            <a:off x="6662734" y="114171"/>
            <a:ext cx="195331" cy="2873531"/>
          </a:xfrm>
          <a:prstGeom prst="rightBrace">
            <a:avLst>
              <a:gd name="adj1" fmla="val 0"/>
              <a:gd name="adj2" fmla="val 50000"/>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413A0F69-7430-3B8C-891F-B38BA6FCDF07}"/>
              </a:ext>
            </a:extLst>
          </p:cNvPr>
          <p:cNvSpPr txBox="1">
            <a:spLocks/>
          </p:cNvSpPr>
          <p:nvPr/>
        </p:nvSpPr>
        <p:spPr>
          <a:xfrm>
            <a:off x="4807216" y="1690265"/>
            <a:ext cx="912148" cy="338298"/>
          </a:xfrm>
          <a:prstGeom prst="rect">
            <a:avLst/>
          </a:prstGeom>
          <a:noFill/>
        </p:spPr>
        <p:txBody>
          <a:bodyPr wrap="square" lIns="0" tIns="0" rIns="0" bIns="0" anchor="t">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099"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Neoadjuvant</a:t>
            </a:r>
          </a:p>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099"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cycles</a:t>
            </a:r>
            <a:endParaRPr kumimoji="0" lang="en-US" sz="1099"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F096874A-B940-0381-B4BF-8BAA165DD88E}"/>
              </a:ext>
            </a:extLst>
          </p:cNvPr>
          <p:cNvSpPr txBox="1">
            <a:spLocks/>
          </p:cNvSpPr>
          <p:nvPr/>
        </p:nvSpPr>
        <p:spPr>
          <a:xfrm>
            <a:off x="7741091" y="1695902"/>
            <a:ext cx="912148" cy="338298"/>
          </a:xfrm>
          <a:prstGeom prst="rect">
            <a:avLst/>
          </a:prstGeom>
          <a:noFill/>
        </p:spPr>
        <p:txBody>
          <a:bodyPr wrap="square" lIns="0" tIns="0" rIns="0" bIns="0" anchor="t">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099"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Adjuvant</a:t>
            </a:r>
          </a:p>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099"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cycles</a:t>
            </a:r>
            <a:endParaRPr kumimoji="0" lang="en-US" sz="1099"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135A2A0D-9463-8E34-1E34-97E94F1F40CA}"/>
              </a:ext>
            </a:extLst>
          </p:cNvPr>
          <p:cNvSpPr txBox="1">
            <a:spLocks/>
          </p:cNvSpPr>
          <p:nvPr/>
        </p:nvSpPr>
        <p:spPr>
          <a:xfrm>
            <a:off x="6295158" y="1197027"/>
            <a:ext cx="930481" cy="169149"/>
          </a:xfrm>
          <a:prstGeom prst="rect">
            <a:avLst/>
          </a:prstGeom>
          <a:noFill/>
        </p:spPr>
        <p:txBody>
          <a:bodyPr wrap="square" lIns="0" tIns="0" rIns="0" bIns="0" anchor="t">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099"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Perioperative</a:t>
            </a:r>
            <a:endParaRPr kumimoji="0" lang="en-US" sz="1099"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graphicFrame>
        <p:nvGraphicFramePr>
          <p:cNvPr id="32" name="Table 32">
            <a:extLst>
              <a:ext uri="{FF2B5EF4-FFF2-40B4-BE49-F238E27FC236}">
                <a16:creationId xmlns:a16="http://schemas.microsoft.com/office/drawing/2014/main" id="{92F3FAB4-C940-C8C5-ED00-0D8EFBFB1364}"/>
              </a:ext>
            </a:extLst>
          </p:cNvPr>
          <p:cNvGraphicFramePr>
            <a:graphicFrameLocks noGrp="1"/>
          </p:cNvGraphicFramePr>
          <p:nvPr/>
        </p:nvGraphicFramePr>
        <p:xfrm>
          <a:off x="9738778" y="2270420"/>
          <a:ext cx="2090470" cy="1807168"/>
        </p:xfrm>
        <a:graphic>
          <a:graphicData uri="http://schemas.openxmlformats.org/drawingml/2006/table">
            <a:tbl>
              <a:tblPr firstRow="1" bandRow="1">
                <a:tableStyleId>{7E9639D4-E3E2-4D34-9284-5A2195B3D0D7}</a:tableStyleId>
              </a:tblPr>
              <a:tblGrid>
                <a:gridCol w="2090470">
                  <a:extLst>
                    <a:ext uri="{9D8B030D-6E8A-4147-A177-3AD203B41FA5}">
                      <a16:colId xmlns:a16="http://schemas.microsoft.com/office/drawing/2014/main" val="2216149580"/>
                    </a:ext>
                  </a:extLst>
                </a:gridCol>
              </a:tblGrid>
              <a:tr h="370571">
                <a:tc>
                  <a:txBody>
                    <a:bodyPr/>
                    <a:lstStyle/>
                    <a:p>
                      <a:r>
                        <a:rPr lang="en-US" sz="1100" dirty="0">
                          <a:latin typeface="Arial" panose="020B0604020202020204" pitchFamily="34" charset="0"/>
                          <a:cs typeface="Arial" panose="020B0604020202020204" pitchFamily="34" charset="0"/>
                        </a:rPr>
                        <a:t>Primary Endpoints</a:t>
                      </a:r>
                    </a:p>
                  </a:txBody>
                  <a:tcPr marL="91374" marR="91374" marT="45687" marB="45687">
                    <a:solidFill>
                      <a:schemeClr val="bg2">
                        <a:lumMod val="50000"/>
                      </a:schemeClr>
                    </a:solidFill>
                  </a:tcPr>
                </a:tc>
                <a:extLst>
                  <a:ext uri="{0D108BD9-81ED-4DB2-BD59-A6C34878D82A}">
                    <a16:rowId xmlns:a16="http://schemas.microsoft.com/office/drawing/2014/main" val="530635441"/>
                  </a:ext>
                </a:extLst>
              </a:tr>
              <a:tr h="533013">
                <a:tc>
                  <a:txBody>
                    <a:bodyPr/>
                    <a:lstStyle/>
                    <a:p>
                      <a:pPr marL="171450" indent="-171450">
                        <a:spcBef>
                          <a:spcPts val="600"/>
                        </a:spcBef>
                        <a:buFont typeface="Arial" panose="020B0604020202020204" pitchFamily="34" charset="0"/>
                        <a:buChar char="•"/>
                      </a:pPr>
                      <a:r>
                        <a:rPr lang="en-US" sz="1100" dirty="0">
                          <a:solidFill>
                            <a:schemeClr val="tx2"/>
                          </a:solidFill>
                          <a:latin typeface="Arial" panose="020B0604020202020204" pitchFamily="34" charset="0"/>
                          <a:cs typeface="Arial" panose="020B0604020202020204" pitchFamily="34" charset="0"/>
                        </a:rPr>
                        <a:t>EFS</a:t>
                      </a:r>
                    </a:p>
                    <a:p>
                      <a:pPr marL="171450" indent="-171450">
                        <a:spcBef>
                          <a:spcPts val="600"/>
                        </a:spcBef>
                        <a:buFont typeface="Arial" panose="020B0604020202020204" pitchFamily="34" charset="0"/>
                        <a:buChar char="•"/>
                      </a:pPr>
                      <a:r>
                        <a:rPr lang="en-US" sz="1100" dirty="0">
                          <a:solidFill>
                            <a:schemeClr val="tx2"/>
                          </a:solidFill>
                          <a:latin typeface="Arial" panose="020B0604020202020204" pitchFamily="34" charset="0"/>
                          <a:cs typeface="Arial" panose="020B0604020202020204" pitchFamily="34" charset="0"/>
                        </a:rPr>
                        <a:t>pCR</a:t>
                      </a:r>
                    </a:p>
                  </a:txBody>
                  <a:tcPr marL="91374" marR="91374" marT="45687" marB="45687">
                    <a:solidFill>
                      <a:schemeClr val="bg1"/>
                    </a:solidFill>
                  </a:tcPr>
                </a:tc>
                <a:extLst>
                  <a:ext uri="{0D108BD9-81ED-4DB2-BD59-A6C34878D82A}">
                    <a16:rowId xmlns:a16="http://schemas.microsoft.com/office/drawing/2014/main" val="86147329"/>
                  </a:ext>
                </a:extLst>
              </a:tr>
              <a:tr h="370571">
                <a:tc>
                  <a:txBody>
                    <a:bodyPr/>
                    <a:lstStyle/>
                    <a:p>
                      <a:r>
                        <a:rPr lang="en-US" sz="1100" b="1" dirty="0">
                          <a:solidFill>
                            <a:schemeClr val="bg1"/>
                          </a:solidFill>
                          <a:latin typeface="Arial" panose="020B0604020202020204" pitchFamily="34" charset="0"/>
                          <a:ea typeface="Yu Mincho" panose="02020400000000000000" pitchFamily="18" charset="-128"/>
                          <a:cs typeface="Arial" panose="020B0604020202020204" pitchFamily="34" charset="0"/>
                        </a:rPr>
                        <a:t>Key Secondary Endpoints</a:t>
                      </a:r>
                      <a:endParaRPr lang="en-US" sz="1100" dirty="0">
                        <a:latin typeface="Arial" panose="020B0604020202020204" pitchFamily="34" charset="0"/>
                        <a:cs typeface="Arial" panose="020B0604020202020204" pitchFamily="34" charset="0"/>
                      </a:endParaRPr>
                    </a:p>
                  </a:txBody>
                  <a:tcPr marL="91374" marR="91374" marT="45687" marB="45687">
                    <a:solidFill>
                      <a:schemeClr val="bg2">
                        <a:lumMod val="50000"/>
                      </a:schemeClr>
                    </a:solidFill>
                  </a:tcPr>
                </a:tc>
                <a:extLst>
                  <a:ext uri="{0D108BD9-81ED-4DB2-BD59-A6C34878D82A}">
                    <a16:rowId xmlns:a16="http://schemas.microsoft.com/office/drawing/2014/main" val="1238249461"/>
                  </a:ext>
                </a:extLst>
              </a:tr>
              <a:tr h="533013">
                <a:tc>
                  <a:txBody>
                    <a:bodyPr/>
                    <a:lstStyle/>
                    <a:p>
                      <a:pPr marL="171450" indent="-171450">
                        <a:spcBef>
                          <a:spcPts val="600"/>
                        </a:spcBef>
                        <a:buFont typeface="Arial" panose="020B0604020202020204" pitchFamily="34" charset="0"/>
                        <a:buChar char="•"/>
                      </a:pPr>
                      <a:r>
                        <a:rPr lang="en-US" sz="1100" dirty="0">
                          <a:solidFill>
                            <a:schemeClr val="tx2"/>
                          </a:solidFill>
                          <a:latin typeface="Arial" panose="020B0604020202020204" pitchFamily="34" charset="0"/>
                          <a:cs typeface="Arial" panose="020B0604020202020204" pitchFamily="34" charset="0"/>
                        </a:rPr>
                        <a:t>OS</a:t>
                      </a:r>
                    </a:p>
                    <a:p>
                      <a:pPr marL="171450" indent="-171450">
                        <a:spcBef>
                          <a:spcPts val="600"/>
                        </a:spcBef>
                        <a:buFont typeface="Arial" panose="020B0604020202020204" pitchFamily="34" charset="0"/>
                        <a:buChar char="•"/>
                      </a:pPr>
                      <a:r>
                        <a:rPr lang="en-US" sz="1100" dirty="0">
                          <a:solidFill>
                            <a:schemeClr val="tx2"/>
                          </a:solidFill>
                          <a:latin typeface="Arial" panose="020B0604020202020204" pitchFamily="34" charset="0"/>
                          <a:cs typeface="Arial" panose="020B0604020202020204" pitchFamily="34" charset="0"/>
                        </a:rPr>
                        <a:t>Safety</a:t>
                      </a:r>
                    </a:p>
                  </a:txBody>
                  <a:tcPr marL="91374" marR="91374" marT="45687" marB="45687">
                    <a:solidFill>
                      <a:schemeClr val="bg1"/>
                    </a:solidFill>
                  </a:tcPr>
                </a:tc>
                <a:extLst>
                  <a:ext uri="{0D108BD9-81ED-4DB2-BD59-A6C34878D82A}">
                    <a16:rowId xmlns:a16="http://schemas.microsoft.com/office/drawing/2014/main" val="673027225"/>
                  </a:ext>
                </a:extLst>
              </a:tr>
            </a:tbl>
          </a:graphicData>
        </a:graphic>
      </p:graphicFrame>
      <p:sp>
        <p:nvSpPr>
          <p:cNvPr id="33" name="TextBox 32">
            <a:extLst>
              <a:ext uri="{FF2B5EF4-FFF2-40B4-BE49-F238E27FC236}">
                <a16:creationId xmlns:a16="http://schemas.microsoft.com/office/drawing/2014/main" id="{0A330380-3D80-85FB-C2A4-67EE059B7C92}"/>
              </a:ext>
            </a:extLst>
          </p:cNvPr>
          <p:cNvSpPr txBox="1"/>
          <p:nvPr/>
        </p:nvSpPr>
        <p:spPr>
          <a:xfrm>
            <a:off x="4032624" y="4342097"/>
            <a:ext cx="28584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Gemcitabine/Cisplatin Dosing</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CrCl ≥60 mL/min: cisplatin 70 mg/m</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gemcitabine 1000 mg/m</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1, then gemcitabine 1000 mg/ m</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8, Q3W for 4 cycles</a:t>
            </a:r>
            <a:endPar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CrCl &lt;60 mL/min: split-dose cisplatin 35 mg/m</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gemcitabine 1000 mg/m</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days 1 and 8, Q3W for 4 cycles</a:t>
            </a:r>
          </a:p>
        </p:txBody>
      </p:sp>
      <p:sp>
        <p:nvSpPr>
          <p:cNvPr id="34" name="TextBox 33">
            <a:extLst>
              <a:ext uri="{FF2B5EF4-FFF2-40B4-BE49-F238E27FC236}">
                <a16:creationId xmlns:a16="http://schemas.microsoft.com/office/drawing/2014/main" id="{15E1E9DF-DE95-969F-0B93-B838D462C759}"/>
              </a:ext>
            </a:extLst>
          </p:cNvPr>
          <p:cNvSpPr txBox="1"/>
          <p:nvPr/>
        </p:nvSpPr>
        <p:spPr>
          <a:xfrm>
            <a:off x="7043397" y="4342097"/>
            <a:ext cx="45708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EFS was defined as:</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Progressive disease that precluded RC</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Recurrence after RC</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of expected surgery in patients who did not undergo RC</a:t>
            </a:r>
          </a:p>
          <a:p>
            <a:pPr marL="171336" marR="0" lvl="0" indent="-171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Death from any cause </a:t>
            </a:r>
          </a:p>
        </p:txBody>
      </p:sp>
      <p:sp>
        <p:nvSpPr>
          <p:cNvPr id="35" name="Rounded Rectangle 34">
            <a:extLst>
              <a:ext uri="{FF2B5EF4-FFF2-40B4-BE49-F238E27FC236}">
                <a16:creationId xmlns:a16="http://schemas.microsoft.com/office/drawing/2014/main" id="{36DEC7BF-40AC-278C-8EBF-ACE031B22B7A}"/>
              </a:ext>
            </a:extLst>
          </p:cNvPr>
          <p:cNvSpPr/>
          <p:nvPr/>
        </p:nvSpPr>
        <p:spPr>
          <a:xfrm>
            <a:off x="482195" y="156726"/>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NIAGARA</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15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0E51E-39AC-B0AB-7E1D-EE31CD828B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8C9633-6337-6E9F-483F-C83B9B3F2B39}"/>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897A9D2-A4D3-A719-DC13-C2AB27E5E0F3}"/>
              </a:ext>
            </a:extLst>
          </p:cNvPr>
          <p:cNvSpPr/>
          <p:nvPr/>
        </p:nvSpPr>
        <p:spPr>
          <a:xfrm>
            <a:off x="4424" y="331831"/>
            <a:ext cx="12183152" cy="6117051"/>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4DE0BA2-6836-2806-DF5D-090FEBC5D64D}"/>
              </a:ext>
            </a:extLst>
          </p:cNvPr>
          <p:cNvSpPr txBox="1"/>
          <p:nvPr/>
        </p:nvSpPr>
        <p:spPr>
          <a:xfrm>
            <a:off x="4424" y="6493122"/>
            <a:ext cx="12183152"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Powles T, et al. </a:t>
            </a:r>
            <a:r>
              <a:rPr kumimoji="0" lang="en-US" sz="1150" b="0" i="1"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2024;391:1773-1786. </a:t>
            </a:r>
          </a:p>
        </p:txBody>
      </p:sp>
      <p:sp>
        <p:nvSpPr>
          <p:cNvPr id="35" name="Rounded Rectangle 34">
            <a:extLst>
              <a:ext uri="{FF2B5EF4-FFF2-40B4-BE49-F238E27FC236}">
                <a16:creationId xmlns:a16="http://schemas.microsoft.com/office/drawing/2014/main" id="{772F592B-BD32-0BDD-F302-337DCDCAAD8C}"/>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NIAGARA</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674AAFCF-6AAD-4F9B-727C-198D814DCBB2}"/>
              </a:ext>
            </a:extLst>
          </p:cNvPr>
          <p:cNvCxnSpPr>
            <a:cxnSpLocks/>
          </p:cNvCxnSpPr>
          <p:nvPr/>
        </p:nvCxnSpPr>
        <p:spPr>
          <a:xfrm>
            <a:off x="3086398" y="2316999"/>
            <a:ext cx="0" cy="286529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C6619C-6800-FD33-9073-54AB56939D4B}"/>
              </a:ext>
            </a:extLst>
          </p:cNvPr>
          <p:cNvCxnSpPr>
            <a:cxnSpLocks/>
          </p:cNvCxnSpPr>
          <p:nvPr/>
        </p:nvCxnSpPr>
        <p:spPr>
          <a:xfrm>
            <a:off x="2093437" y="2097897"/>
            <a:ext cx="0" cy="308440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Freeform: Shape 157">
            <a:extLst>
              <a:ext uri="{FF2B5EF4-FFF2-40B4-BE49-F238E27FC236}">
                <a16:creationId xmlns:a16="http://schemas.microsoft.com/office/drawing/2014/main" id="{97655B6F-FC70-BF6D-65DD-B11FB73FBFB8}"/>
              </a:ext>
            </a:extLst>
          </p:cNvPr>
          <p:cNvSpPr/>
          <p:nvPr/>
        </p:nvSpPr>
        <p:spPr>
          <a:xfrm>
            <a:off x="1089495" y="2033507"/>
            <a:ext cx="5096885" cy="1275191"/>
          </a:xfrm>
          <a:custGeom>
            <a:avLst/>
            <a:gdLst>
              <a:gd name="connsiteX0" fmla="*/ 0 w 8256883"/>
              <a:gd name="connsiteY0" fmla="*/ 0 h 1255099"/>
              <a:gd name="connsiteX1" fmla="*/ 52714 w 8256883"/>
              <a:gd name="connsiteY1" fmla="*/ 0 h 1255099"/>
              <a:gd name="connsiteX2" fmla="*/ 52714 w 8256883"/>
              <a:gd name="connsiteY2" fmla="*/ 10041 h 1255099"/>
              <a:gd name="connsiteX3" fmla="*/ 159816 w 8256883"/>
              <a:gd name="connsiteY3" fmla="*/ 10041 h 1255099"/>
              <a:gd name="connsiteX4" fmla="*/ 159816 w 8256883"/>
              <a:gd name="connsiteY4" fmla="*/ 23429 h 1255099"/>
              <a:gd name="connsiteX5" fmla="*/ 210020 w 8256883"/>
              <a:gd name="connsiteY5" fmla="*/ 23429 h 1255099"/>
              <a:gd name="connsiteX6" fmla="*/ 210020 w 8256883"/>
              <a:gd name="connsiteY6" fmla="*/ 41837 h 1255099"/>
              <a:gd name="connsiteX7" fmla="*/ 232333 w 8256883"/>
              <a:gd name="connsiteY7" fmla="*/ 41837 h 1255099"/>
              <a:gd name="connsiteX8" fmla="*/ 247673 w 8256883"/>
              <a:gd name="connsiteY8" fmla="*/ 41837 h 1255099"/>
              <a:gd name="connsiteX9" fmla="*/ 247673 w 8256883"/>
              <a:gd name="connsiteY9" fmla="*/ 54388 h 1255099"/>
              <a:gd name="connsiteX10" fmla="*/ 327999 w 8256883"/>
              <a:gd name="connsiteY10" fmla="*/ 54388 h 1255099"/>
              <a:gd name="connsiteX11" fmla="*/ 327999 w 8256883"/>
              <a:gd name="connsiteY11" fmla="*/ 82000 h 1255099"/>
              <a:gd name="connsiteX12" fmla="*/ 355612 w 8256883"/>
              <a:gd name="connsiteY12" fmla="*/ 82000 h 1255099"/>
              <a:gd name="connsiteX13" fmla="*/ 355612 w 8256883"/>
              <a:gd name="connsiteY13" fmla="*/ 89530 h 1255099"/>
              <a:gd name="connsiteX14" fmla="*/ 388244 w 8256883"/>
              <a:gd name="connsiteY14" fmla="*/ 89530 h 1255099"/>
              <a:gd name="connsiteX15" fmla="*/ 388244 w 8256883"/>
              <a:gd name="connsiteY15" fmla="*/ 125510 h 1255099"/>
              <a:gd name="connsiteX16" fmla="*/ 426734 w 8256883"/>
              <a:gd name="connsiteY16" fmla="*/ 125510 h 1255099"/>
              <a:gd name="connsiteX17" fmla="*/ 426734 w 8256883"/>
              <a:gd name="connsiteY17" fmla="*/ 139456 h 1255099"/>
              <a:gd name="connsiteX18" fmla="*/ 461877 w 8256883"/>
              <a:gd name="connsiteY18" fmla="*/ 139456 h 1255099"/>
              <a:gd name="connsiteX19" fmla="*/ 461877 w 8256883"/>
              <a:gd name="connsiteY19" fmla="*/ 176551 h 1255099"/>
              <a:gd name="connsiteX20" fmla="*/ 491162 w 8256883"/>
              <a:gd name="connsiteY20" fmla="*/ 176551 h 1255099"/>
              <a:gd name="connsiteX21" fmla="*/ 491162 w 8256883"/>
              <a:gd name="connsiteY21" fmla="*/ 229265 h 1255099"/>
              <a:gd name="connsiteX22" fmla="*/ 507897 w 8256883"/>
              <a:gd name="connsiteY22" fmla="*/ 229265 h 1255099"/>
              <a:gd name="connsiteX23" fmla="*/ 507897 w 8256883"/>
              <a:gd name="connsiteY23" fmla="*/ 296204 h 1255099"/>
              <a:gd name="connsiteX24" fmla="*/ 534672 w 8256883"/>
              <a:gd name="connsiteY24" fmla="*/ 296204 h 1255099"/>
              <a:gd name="connsiteX25" fmla="*/ 534672 w 8256883"/>
              <a:gd name="connsiteY25" fmla="*/ 357285 h 1255099"/>
              <a:gd name="connsiteX26" fmla="*/ 650699 w 8256883"/>
              <a:gd name="connsiteY26" fmla="*/ 357285 h 1255099"/>
              <a:gd name="connsiteX27" fmla="*/ 650699 w 8256883"/>
              <a:gd name="connsiteY27" fmla="*/ 390475 h 1255099"/>
              <a:gd name="connsiteX28" fmla="*/ 818046 w 8256883"/>
              <a:gd name="connsiteY28" fmla="*/ 390475 h 1255099"/>
              <a:gd name="connsiteX29" fmla="*/ 818046 w 8256883"/>
              <a:gd name="connsiteY29" fmla="*/ 435938 h 1255099"/>
              <a:gd name="connsiteX30" fmla="*/ 859883 w 8256883"/>
              <a:gd name="connsiteY30" fmla="*/ 435938 h 1255099"/>
              <a:gd name="connsiteX31" fmla="*/ 859883 w 8256883"/>
              <a:gd name="connsiteY31" fmla="*/ 460203 h 1255099"/>
              <a:gd name="connsiteX32" fmla="*/ 876896 w 8256883"/>
              <a:gd name="connsiteY32" fmla="*/ 460203 h 1255099"/>
              <a:gd name="connsiteX33" fmla="*/ 876896 w 8256883"/>
              <a:gd name="connsiteY33" fmla="*/ 507897 h 1255099"/>
              <a:gd name="connsiteX34" fmla="*/ 999338 w 8256883"/>
              <a:gd name="connsiteY34" fmla="*/ 507897 h 1255099"/>
              <a:gd name="connsiteX35" fmla="*/ 999338 w 8256883"/>
              <a:gd name="connsiteY35" fmla="*/ 543040 h 1255099"/>
              <a:gd name="connsiteX36" fmla="*/ 1046753 w 8256883"/>
              <a:gd name="connsiteY36" fmla="*/ 543040 h 1255099"/>
              <a:gd name="connsiteX37" fmla="*/ 1046753 w 8256883"/>
              <a:gd name="connsiteY37" fmla="*/ 572326 h 1255099"/>
              <a:gd name="connsiteX38" fmla="*/ 1126243 w 8256883"/>
              <a:gd name="connsiteY38" fmla="*/ 572326 h 1255099"/>
              <a:gd name="connsiteX39" fmla="*/ 1126243 w 8256883"/>
              <a:gd name="connsiteY39" fmla="*/ 595754 h 1255099"/>
              <a:gd name="connsiteX40" fmla="*/ 1195692 w 8256883"/>
              <a:gd name="connsiteY40" fmla="*/ 595754 h 1255099"/>
              <a:gd name="connsiteX41" fmla="*/ 1195692 w 8256883"/>
              <a:gd name="connsiteY41" fmla="*/ 610815 h 1255099"/>
              <a:gd name="connsiteX42" fmla="*/ 1218284 w 8256883"/>
              <a:gd name="connsiteY42" fmla="*/ 610815 h 1255099"/>
              <a:gd name="connsiteX43" fmla="*/ 1218284 w 8256883"/>
              <a:gd name="connsiteY43" fmla="*/ 636754 h 1255099"/>
              <a:gd name="connsiteX44" fmla="*/ 1253426 w 8256883"/>
              <a:gd name="connsiteY44" fmla="*/ 636754 h 1255099"/>
              <a:gd name="connsiteX45" fmla="*/ 1253426 w 8256883"/>
              <a:gd name="connsiteY45" fmla="*/ 650978 h 1255099"/>
              <a:gd name="connsiteX46" fmla="*/ 1276018 w 8256883"/>
              <a:gd name="connsiteY46" fmla="*/ 650978 h 1255099"/>
              <a:gd name="connsiteX47" fmla="*/ 1276018 w 8256883"/>
              <a:gd name="connsiteY47" fmla="*/ 675244 h 1255099"/>
              <a:gd name="connsiteX48" fmla="*/ 1305304 w 8256883"/>
              <a:gd name="connsiteY48" fmla="*/ 675244 h 1255099"/>
              <a:gd name="connsiteX49" fmla="*/ 1305304 w 8256883"/>
              <a:gd name="connsiteY49" fmla="*/ 697278 h 1255099"/>
              <a:gd name="connsiteX50" fmla="*/ 1377263 w 8256883"/>
              <a:gd name="connsiteY50" fmla="*/ 697278 h 1255099"/>
              <a:gd name="connsiteX51" fmla="*/ 1377263 w 8256883"/>
              <a:gd name="connsiteY51" fmla="*/ 716244 h 1255099"/>
              <a:gd name="connsiteX52" fmla="*/ 1429140 w 8256883"/>
              <a:gd name="connsiteY52" fmla="*/ 716244 h 1255099"/>
              <a:gd name="connsiteX53" fmla="*/ 1429140 w 8256883"/>
              <a:gd name="connsiteY53" fmla="*/ 731305 h 1255099"/>
              <a:gd name="connsiteX54" fmla="*/ 1494406 w 8256883"/>
              <a:gd name="connsiteY54" fmla="*/ 731305 h 1255099"/>
              <a:gd name="connsiteX55" fmla="*/ 1494406 w 8256883"/>
              <a:gd name="connsiteY55" fmla="*/ 764774 h 1255099"/>
              <a:gd name="connsiteX56" fmla="*/ 1587283 w 8256883"/>
              <a:gd name="connsiteY56" fmla="*/ 764774 h 1255099"/>
              <a:gd name="connsiteX57" fmla="*/ 1587283 w 8256883"/>
              <a:gd name="connsiteY57" fmla="*/ 781509 h 1255099"/>
              <a:gd name="connsiteX58" fmla="*/ 1630793 w 8256883"/>
              <a:gd name="connsiteY58" fmla="*/ 781509 h 1255099"/>
              <a:gd name="connsiteX59" fmla="*/ 1630793 w 8256883"/>
              <a:gd name="connsiteY59" fmla="*/ 796570 h 1255099"/>
              <a:gd name="connsiteX60" fmla="*/ 1684344 w 8256883"/>
              <a:gd name="connsiteY60" fmla="*/ 796570 h 1255099"/>
              <a:gd name="connsiteX61" fmla="*/ 1684344 w 8256883"/>
              <a:gd name="connsiteY61" fmla="*/ 806611 h 1255099"/>
              <a:gd name="connsiteX62" fmla="*/ 1741242 w 8256883"/>
              <a:gd name="connsiteY62" fmla="*/ 806611 h 1255099"/>
              <a:gd name="connsiteX63" fmla="*/ 1741242 w 8256883"/>
              <a:gd name="connsiteY63" fmla="*/ 818325 h 1255099"/>
              <a:gd name="connsiteX64" fmla="*/ 1877908 w 8256883"/>
              <a:gd name="connsiteY64" fmla="*/ 818325 h 1255099"/>
              <a:gd name="connsiteX65" fmla="*/ 1877908 w 8256883"/>
              <a:gd name="connsiteY65" fmla="*/ 843427 h 1255099"/>
              <a:gd name="connsiteX66" fmla="*/ 1906915 w 8256883"/>
              <a:gd name="connsiteY66" fmla="*/ 843427 h 1255099"/>
              <a:gd name="connsiteX67" fmla="*/ 1906915 w 8256883"/>
              <a:gd name="connsiteY67" fmla="*/ 860162 h 1255099"/>
              <a:gd name="connsiteX68" fmla="*/ 2081792 w 8256883"/>
              <a:gd name="connsiteY68" fmla="*/ 860162 h 1255099"/>
              <a:gd name="connsiteX69" fmla="*/ 2081792 w 8256883"/>
              <a:gd name="connsiteY69" fmla="*/ 884427 h 1255099"/>
              <a:gd name="connsiteX70" fmla="*/ 2126976 w 8256883"/>
              <a:gd name="connsiteY70" fmla="*/ 884427 h 1255099"/>
              <a:gd name="connsiteX71" fmla="*/ 2126976 w 8256883"/>
              <a:gd name="connsiteY71" fmla="*/ 906461 h 1255099"/>
              <a:gd name="connsiteX72" fmla="*/ 2147894 w 8256883"/>
              <a:gd name="connsiteY72" fmla="*/ 906461 h 1255099"/>
              <a:gd name="connsiteX73" fmla="*/ 2147894 w 8256883"/>
              <a:gd name="connsiteY73" fmla="*/ 916223 h 1255099"/>
              <a:gd name="connsiteX74" fmla="*/ 2165466 w 8256883"/>
              <a:gd name="connsiteY74" fmla="*/ 916223 h 1255099"/>
              <a:gd name="connsiteX75" fmla="*/ 2165466 w 8256883"/>
              <a:gd name="connsiteY75" fmla="*/ 926264 h 1255099"/>
              <a:gd name="connsiteX76" fmla="*/ 2295159 w 8256883"/>
              <a:gd name="connsiteY76" fmla="*/ 926264 h 1255099"/>
              <a:gd name="connsiteX77" fmla="*/ 2295159 w 8256883"/>
              <a:gd name="connsiteY77" fmla="*/ 953039 h 1255099"/>
              <a:gd name="connsiteX78" fmla="*/ 2418159 w 8256883"/>
              <a:gd name="connsiteY78" fmla="*/ 953039 h 1255099"/>
              <a:gd name="connsiteX79" fmla="*/ 2418159 w 8256883"/>
              <a:gd name="connsiteY79" fmla="*/ 963080 h 1255099"/>
              <a:gd name="connsiteX80" fmla="*/ 2684240 w 8256883"/>
              <a:gd name="connsiteY80" fmla="*/ 963080 h 1255099"/>
              <a:gd name="connsiteX81" fmla="*/ 2684240 w 8256883"/>
              <a:gd name="connsiteY81" fmla="*/ 974794 h 1255099"/>
              <a:gd name="connsiteX82" fmla="*/ 2729424 w 8256883"/>
              <a:gd name="connsiteY82" fmla="*/ 974794 h 1255099"/>
              <a:gd name="connsiteX83" fmla="*/ 2729424 w 8256883"/>
              <a:gd name="connsiteY83" fmla="*/ 990134 h 1255099"/>
              <a:gd name="connsiteX84" fmla="*/ 2744485 w 8256883"/>
              <a:gd name="connsiteY84" fmla="*/ 990134 h 1255099"/>
              <a:gd name="connsiteX85" fmla="*/ 2744485 w 8256883"/>
              <a:gd name="connsiteY85" fmla="*/ 1004080 h 1255099"/>
              <a:gd name="connsiteX86" fmla="*/ 2771260 w 8256883"/>
              <a:gd name="connsiteY86" fmla="*/ 1004080 h 1255099"/>
              <a:gd name="connsiteX87" fmla="*/ 2771260 w 8256883"/>
              <a:gd name="connsiteY87" fmla="*/ 1012447 h 1255099"/>
              <a:gd name="connsiteX88" fmla="*/ 2823975 w 8256883"/>
              <a:gd name="connsiteY88" fmla="*/ 1012447 h 1255099"/>
              <a:gd name="connsiteX89" fmla="*/ 2823975 w 8256883"/>
              <a:gd name="connsiteY89" fmla="*/ 1030019 h 1255099"/>
              <a:gd name="connsiteX90" fmla="*/ 2923825 w 8256883"/>
              <a:gd name="connsiteY90" fmla="*/ 1030019 h 1255099"/>
              <a:gd name="connsiteX91" fmla="*/ 2923825 w 8256883"/>
              <a:gd name="connsiteY91" fmla="*/ 1041733 h 1255099"/>
              <a:gd name="connsiteX92" fmla="*/ 3158668 w 8256883"/>
              <a:gd name="connsiteY92" fmla="*/ 1041733 h 1255099"/>
              <a:gd name="connsiteX93" fmla="*/ 3158668 w 8256883"/>
              <a:gd name="connsiteY93" fmla="*/ 1059862 h 1255099"/>
              <a:gd name="connsiteX94" fmla="*/ 3268280 w 8256883"/>
              <a:gd name="connsiteY94" fmla="*/ 1059862 h 1255099"/>
              <a:gd name="connsiteX95" fmla="*/ 3268280 w 8256883"/>
              <a:gd name="connsiteY95" fmla="*/ 1069345 h 1255099"/>
              <a:gd name="connsiteX96" fmla="*/ 3465749 w 8256883"/>
              <a:gd name="connsiteY96" fmla="*/ 1069345 h 1255099"/>
              <a:gd name="connsiteX97" fmla="*/ 3465749 w 8256883"/>
              <a:gd name="connsiteY97" fmla="*/ 1087753 h 1255099"/>
              <a:gd name="connsiteX98" fmla="*/ 3518463 w 8256883"/>
              <a:gd name="connsiteY98" fmla="*/ 1087753 h 1255099"/>
              <a:gd name="connsiteX99" fmla="*/ 3518463 w 8256883"/>
              <a:gd name="connsiteY99" fmla="*/ 1103651 h 1255099"/>
              <a:gd name="connsiteX100" fmla="*/ 3685810 w 8256883"/>
              <a:gd name="connsiteY100" fmla="*/ 1103651 h 1255099"/>
              <a:gd name="connsiteX101" fmla="*/ 3685810 w 8256883"/>
              <a:gd name="connsiteY101" fmla="*/ 1118712 h 1255099"/>
              <a:gd name="connsiteX102" fmla="*/ 3802394 w 8256883"/>
              <a:gd name="connsiteY102" fmla="*/ 1118712 h 1255099"/>
              <a:gd name="connsiteX103" fmla="*/ 3802394 w 8256883"/>
              <a:gd name="connsiteY103" fmla="*/ 1129590 h 1255099"/>
              <a:gd name="connsiteX104" fmla="*/ 3903361 w 8256883"/>
              <a:gd name="connsiteY104" fmla="*/ 1129590 h 1255099"/>
              <a:gd name="connsiteX105" fmla="*/ 3903361 w 8256883"/>
              <a:gd name="connsiteY105" fmla="*/ 1149671 h 1255099"/>
              <a:gd name="connsiteX106" fmla="*/ 4290489 w 8256883"/>
              <a:gd name="connsiteY106" fmla="*/ 1149671 h 1255099"/>
              <a:gd name="connsiteX107" fmla="*/ 4290489 w 8256883"/>
              <a:gd name="connsiteY107" fmla="*/ 1159712 h 1255099"/>
              <a:gd name="connsiteX108" fmla="*/ 4792529 w 8256883"/>
              <a:gd name="connsiteY108" fmla="*/ 1159712 h 1255099"/>
              <a:gd name="connsiteX109" fmla="*/ 4792529 w 8256883"/>
              <a:gd name="connsiteY109" fmla="*/ 1187324 h 1255099"/>
              <a:gd name="connsiteX110" fmla="*/ 5392188 w 8256883"/>
              <a:gd name="connsiteY110" fmla="*/ 1187324 h 1255099"/>
              <a:gd name="connsiteX111" fmla="*/ 5398603 w 8256883"/>
              <a:gd name="connsiteY111" fmla="*/ 1187324 h 1255099"/>
              <a:gd name="connsiteX112" fmla="*/ 5398603 w 8256883"/>
              <a:gd name="connsiteY112" fmla="*/ 1209080 h 1255099"/>
              <a:gd name="connsiteX113" fmla="*/ 7191164 w 8256883"/>
              <a:gd name="connsiteY113" fmla="*/ 1209080 h 1255099"/>
              <a:gd name="connsiteX114" fmla="*/ 7191164 w 8256883"/>
              <a:gd name="connsiteY114" fmla="*/ 1255100 h 1255099"/>
              <a:gd name="connsiteX115" fmla="*/ 8251026 w 8256883"/>
              <a:gd name="connsiteY115" fmla="*/ 1255100 h 1255099"/>
              <a:gd name="connsiteX116" fmla="*/ 8256883 w 8256883"/>
              <a:gd name="connsiteY116" fmla="*/ 1255100 h 125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256883" h="1255099">
                <a:moveTo>
                  <a:pt x="0" y="0"/>
                </a:moveTo>
                <a:lnTo>
                  <a:pt x="52714" y="0"/>
                </a:lnTo>
                <a:lnTo>
                  <a:pt x="52714" y="10041"/>
                </a:lnTo>
                <a:lnTo>
                  <a:pt x="159816" y="10041"/>
                </a:lnTo>
                <a:lnTo>
                  <a:pt x="159816" y="23429"/>
                </a:lnTo>
                <a:lnTo>
                  <a:pt x="210020" y="23429"/>
                </a:lnTo>
                <a:lnTo>
                  <a:pt x="210020" y="41837"/>
                </a:lnTo>
                <a:lnTo>
                  <a:pt x="232333" y="41837"/>
                </a:lnTo>
                <a:lnTo>
                  <a:pt x="247673" y="41837"/>
                </a:lnTo>
                <a:lnTo>
                  <a:pt x="247673" y="54388"/>
                </a:lnTo>
                <a:lnTo>
                  <a:pt x="327999" y="54388"/>
                </a:lnTo>
                <a:lnTo>
                  <a:pt x="327999" y="82000"/>
                </a:lnTo>
                <a:lnTo>
                  <a:pt x="355612" y="82000"/>
                </a:lnTo>
                <a:lnTo>
                  <a:pt x="355612" y="89530"/>
                </a:lnTo>
                <a:lnTo>
                  <a:pt x="388244" y="89530"/>
                </a:lnTo>
                <a:lnTo>
                  <a:pt x="388244" y="125510"/>
                </a:lnTo>
                <a:lnTo>
                  <a:pt x="426734" y="125510"/>
                </a:lnTo>
                <a:lnTo>
                  <a:pt x="426734" y="139456"/>
                </a:lnTo>
                <a:lnTo>
                  <a:pt x="461877" y="139456"/>
                </a:lnTo>
                <a:lnTo>
                  <a:pt x="461877" y="176551"/>
                </a:lnTo>
                <a:lnTo>
                  <a:pt x="491162" y="176551"/>
                </a:lnTo>
                <a:lnTo>
                  <a:pt x="491162" y="229265"/>
                </a:lnTo>
                <a:lnTo>
                  <a:pt x="507897" y="229265"/>
                </a:lnTo>
                <a:lnTo>
                  <a:pt x="507897" y="296204"/>
                </a:lnTo>
                <a:lnTo>
                  <a:pt x="534672" y="296204"/>
                </a:lnTo>
                <a:lnTo>
                  <a:pt x="534672" y="357285"/>
                </a:lnTo>
                <a:lnTo>
                  <a:pt x="650699" y="357285"/>
                </a:lnTo>
                <a:lnTo>
                  <a:pt x="650699" y="390475"/>
                </a:lnTo>
                <a:lnTo>
                  <a:pt x="818046" y="390475"/>
                </a:lnTo>
                <a:lnTo>
                  <a:pt x="818046" y="435938"/>
                </a:lnTo>
                <a:lnTo>
                  <a:pt x="859883" y="435938"/>
                </a:lnTo>
                <a:lnTo>
                  <a:pt x="859883" y="460203"/>
                </a:lnTo>
                <a:lnTo>
                  <a:pt x="876896" y="460203"/>
                </a:lnTo>
                <a:lnTo>
                  <a:pt x="876896" y="507897"/>
                </a:lnTo>
                <a:lnTo>
                  <a:pt x="999338" y="507897"/>
                </a:lnTo>
                <a:lnTo>
                  <a:pt x="999338" y="543040"/>
                </a:lnTo>
                <a:lnTo>
                  <a:pt x="1046753" y="543040"/>
                </a:lnTo>
                <a:lnTo>
                  <a:pt x="1046753" y="572326"/>
                </a:lnTo>
                <a:lnTo>
                  <a:pt x="1126243" y="572326"/>
                </a:lnTo>
                <a:lnTo>
                  <a:pt x="1126243" y="595754"/>
                </a:lnTo>
                <a:lnTo>
                  <a:pt x="1195692" y="595754"/>
                </a:lnTo>
                <a:lnTo>
                  <a:pt x="1195692" y="610815"/>
                </a:lnTo>
                <a:lnTo>
                  <a:pt x="1218284" y="610815"/>
                </a:lnTo>
                <a:lnTo>
                  <a:pt x="1218284" y="636754"/>
                </a:lnTo>
                <a:lnTo>
                  <a:pt x="1253426" y="636754"/>
                </a:lnTo>
                <a:lnTo>
                  <a:pt x="1253426" y="650978"/>
                </a:lnTo>
                <a:lnTo>
                  <a:pt x="1276018" y="650978"/>
                </a:lnTo>
                <a:lnTo>
                  <a:pt x="1276018" y="675244"/>
                </a:lnTo>
                <a:lnTo>
                  <a:pt x="1305304" y="675244"/>
                </a:lnTo>
                <a:lnTo>
                  <a:pt x="1305304" y="697278"/>
                </a:lnTo>
                <a:lnTo>
                  <a:pt x="1377263" y="697278"/>
                </a:lnTo>
                <a:lnTo>
                  <a:pt x="1377263" y="716244"/>
                </a:lnTo>
                <a:lnTo>
                  <a:pt x="1429140" y="716244"/>
                </a:lnTo>
                <a:lnTo>
                  <a:pt x="1429140" y="731305"/>
                </a:lnTo>
                <a:lnTo>
                  <a:pt x="1494406" y="731305"/>
                </a:lnTo>
                <a:lnTo>
                  <a:pt x="1494406" y="764774"/>
                </a:lnTo>
                <a:lnTo>
                  <a:pt x="1587283" y="764774"/>
                </a:lnTo>
                <a:lnTo>
                  <a:pt x="1587283" y="781509"/>
                </a:lnTo>
                <a:lnTo>
                  <a:pt x="1630793" y="781509"/>
                </a:lnTo>
                <a:lnTo>
                  <a:pt x="1630793" y="796570"/>
                </a:lnTo>
                <a:lnTo>
                  <a:pt x="1684344" y="796570"/>
                </a:lnTo>
                <a:lnTo>
                  <a:pt x="1684344" y="806611"/>
                </a:lnTo>
                <a:lnTo>
                  <a:pt x="1741242" y="806611"/>
                </a:lnTo>
                <a:lnTo>
                  <a:pt x="1741242" y="818325"/>
                </a:lnTo>
                <a:lnTo>
                  <a:pt x="1877908" y="818325"/>
                </a:lnTo>
                <a:lnTo>
                  <a:pt x="1877908" y="843427"/>
                </a:lnTo>
                <a:lnTo>
                  <a:pt x="1906915" y="843427"/>
                </a:lnTo>
                <a:lnTo>
                  <a:pt x="1906915" y="860162"/>
                </a:lnTo>
                <a:lnTo>
                  <a:pt x="2081792" y="860162"/>
                </a:lnTo>
                <a:lnTo>
                  <a:pt x="2081792" y="884427"/>
                </a:lnTo>
                <a:lnTo>
                  <a:pt x="2126976" y="884427"/>
                </a:lnTo>
                <a:lnTo>
                  <a:pt x="2126976" y="906461"/>
                </a:lnTo>
                <a:lnTo>
                  <a:pt x="2147894" y="906461"/>
                </a:lnTo>
                <a:lnTo>
                  <a:pt x="2147894" y="916223"/>
                </a:lnTo>
                <a:lnTo>
                  <a:pt x="2165466" y="916223"/>
                </a:lnTo>
                <a:lnTo>
                  <a:pt x="2165466" y="926264"/>
                </a:lnTo>
                <a:lnTo>
                  <a:pt x="2295159" y="926264"/>
                </a:lnTo>
                <a:lnTo>
                  <a:pt x="2295159" y="953039"/>
                </a:lnTo>
                <a:lnTo>
                  <a:pt x="2418159" y="953039"/>
                </a:lnTo>
                <a:lnTo>
                  <a:pt x="2418159" y="963080"/>
                </a:lnTo>
                <a:lnTo>
                  <a:pt x="2684240" y="963080"/>
                </a:lnTo>
                <a:lnTo>
                  <a:pt x="2684240" y="974794"/>
                </a:lnTo>
                <a:lnTo>
                  <a:pt x="2729424" y="974794"/>
                </a:lnTo>
                <a:lnTo>
                  <a:pt x="2729424" y="990134"/>
                </a:lnTo>
                <a:lnTo>
                  <a:pt x="2744485" y="990134"/>
                </a:lnTo>
                <a:lnTo>
                  <a:pt x="2744485" y="1004080"/>
                </a:lnTo>
                <a:lnTo>
                  <a:pt x="2771260" y="1004080"/>
                </a:lnTo>
                <a:lnTo>
                  <a:pt x="2771260" y="1012447"/>
                </a:lnTo>
                <a:lnTo>
                  <a:pt x="2823975" y="1012447"/>
                </a:lnTo>
                <a:lnTo>
                  <a:pt x="2823975" y="1030019"/>
                </a:lnTo>
                <a:lnTo>
                  <a:pt x="2923825" y="1030019"/>
                </a:lnTo>
                <a:lnTo>
                  <a:pt x="2923825" y="1041733"/>
                </a:lnTo>
                <a:lnTo>
                  <a:pt x="3158668" y="1041733"/>
                </a:lnTo>
                <a:lnTo>
                  <a:pt x="3158668" y="1059862"/>
                </a:lnTo>
                <a:lnTo>
                  <a:pt x="3268280" y="1059862"/>
                </a:lnTo>
                <a:lnTo>
                  <a:pt x="3268280" y="1069345"/>
                </a:lnTo>
                <a:lnTo>
                  <a:pt x="3465749" y="1069345"/>
                </a:lnTo>
                <a:lnTo>
                  <a:pt x="3465749" y="1087753"/>
                </a:lnTo>
                <a:lnTo>
                  <a:pt x="3518463" y="1087753"/>
                </a:lnTo>
                <a:lnTo>
                  <a:pt x="3518463" y="1103651"/>
                </a:lnTo>
                <a:lnTo>
                  <a:pt x="3685810" y="1103651"/>
                </a:lnTo>
                <a:lnTo>
                  <a:pt x="3685810" y="1118712"/>
                </a:lnTo>
                <a:lnTo>
                  <a:pt x="3802394" y="1118712"/>
                </a:lnTo>
                <a:lnTo>
                  <a:pt x="3802394" y="1129590"/>
                </a:lnTo>
                <a:lnTo>
                  <a:pt x="3903361" y="1129590"/>
                </a:lnTo>
                <a:lnTo>
                  <a:pt x="3903361" y="1149671"/>
                </a:lnTo>
                <a:lnTo>
                  <a:pt x="4290489" y="1149671"/>
                </a:lnTo>
                <a:lnTo>
                  <a:pt x="4290489" y="1159712"/>
                </a:lnTo>
                <a:lnTo>
                  <a:pt x="4792529" y="1159712"/>
                </a:lnTo>
                <a:lnTo>
                  <a:pt x="4792529" y="1187324"/>
                </a:lnTo>
                <a:lnTo>
                  <a:pt x="5392188" y="1187324"/>
                </a:lnTo>
                <a:lnTo>
                  <a:pt x="5398603" y="1187324"/>
                </a:lnTo>
                <a:lnTo>
                  <a:pt x="5398603" y="1209080"/>
                </a:lnTo>
                <a:lnTo>
                  <a:pt x="7191164" y="1209080"/>
                </a:lnTo>
                <a:lnTo>
                  <a:pt x="7191164" y="1255100"/>
                </a:lnTo>
                <a:lnTo>
                  <a:pt x="8251026" y="1255100"/>
                </a:lnTo>
                <a:lnTo>
                  <a:pt x="8256883" y="1255100"/>
                </a:lnTo>
              </a:path>
            </a:pathLst>
          </a:custGeom>
          <a:noFill/>
          <a:ln w="28575" cap="flat" cmpd="sng">
            <a:solidFill>
              <a:srgbClr val="D85C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Shape 158">
            <a:extLst>
              <a:ext uri="{FF2B5EF4-FFF2-40B4-BE49-F238E27FC236}">
                <a16:creationId xmlns:a16="http://schemas.microsoft.com/office/drawing/2014/main" id="{AD922ACC-145C-9494-BFF7-E279081C4EE5}"/>
              </a:ext>
            </a:extLst>
          </p:cNvPr>
          <p:cNvSpPr/>
          <p:nvPr/>
        </p:nvSpPr>
        <p:spPr>
          <a:xfrm>
            <a:off x="1086569" y="2001093"/>
            <a:ext cx="5156455" cy="1832450"/>
          </a:xfrm>
          <a:custGeom>
            <a:avLst/>
            <a:gdLst>
              <a:gd name="connsiteX0" fmla="*/ 0 w 8353386"/>
              <a:gd name="connsiteY0" fmla="*/ 0 h 1803578"/>
              <a:gd name="connsiteX1" fmla="*/ 57456 w 8353386"/>
              <a:gd name="connsiteY1" fmla="*/ 0 h 1803578"/>
              <a:gd name="connsiteX2" fmla="*/ 57456 w 8353386"/>
              <a:gd name="connsiteY2" fmla="*/ 10041 h 1803578"/>
              <a:gd name="connsiteX3" fmla="*/ 164558 w 8353386"/>
              <a:gd name="connsiteY3" fmla="*/ 10041 h 1803578"/>
              <a:gd name="connsiteX4" fmla="*/ 164558 w 8353386"/>
              <a:gd name="connsiteY4" fmla="*/ 23429 h 1803578"/>
              <a:gd name="connsiteX5" fmla="*/ 237074 w 8353386"/>
              <a:gd name="connsiteY5" fmla="*/ 23429 h 1803578"/>
              <a:gd name="connsiteX6" fmla="*/ 237074 w 8353386"/>
              <a:gd name="connsiteY6" fmla="*/ 113796 h 1803578"/>
              <a:gd name="connsiteX7" fmla="*/ 292857 w 8353386"/>
              <a:gd name="connsiteY7" fmla="*/ 113796 h 1803578"/>
              <a:gd name="connsiteX8" fmla="*/ 292857 w 8353386"/>
              <a:gd name="connsiteY8" fmla="*/ 162326 h 1803578"/>
              <a:gd name="connsiteX9" fmla="*/ 306802 w 8353386"/>
              <a:gd name="connsiteY9" fmla="*/ 162326 h 1803578"/>
              <a:gd name="connsiteX10" fmla="*/ 306802 w 8353386"/>
              <a:gd name="connsiteY10" fmla="*/ 189102 h 1803578"/>
              <a:gd name="connsiteX11" fmla="*/ 331904 w 8353386"/>
              <a:gd name="connsiteY11" fmla="*/ 189102 h 1803578"/>
              <a:gd name="connsiteX12" fmla="*/ 331904 w 8353386"/>
              <a:gd name="connsiteY12" fmla="*/ 223129 h 1803578"/>
              <a:gd name="connsiteX13" fmla="*/ 392149 w 8353386"/>
              <a:gd name="connsiteY13" fmla="*/ 223129 h 1803578"/>
              <a:gd name="connsiteX14" fmla="*/ 392149 w 8353386"/>
              <a:gd name="connsiteY14" fmla="*/ 286163 h 1803578"/>
              <a:gd name="connsiteX15" fmla="*/ 454067 w 8353386"/>
              <a:gd name="connsiteY15" fmla="*/ 286163 h 1803578"/>
              <a:gd name="connsiteX16" fmla="*/ 454067 w 8353386"/>
              <a:gd name="connsiteY16" fmla="*/ 364816 h 1803578"/>
              <a:gd name="connsiteX17" fmla="*/ 474149 w 8353386"/>
              <a:gd name="connsiteY17" fmla="*/ 364816 h 1803578"/>
              <a:gd name="connsiteX18" fmla="*/ 474149 w 8353386"/>
              <a:gd name="connsiteY18" fmla="*/ 436775 h 1803578"/>
              <a:gd name="connsiteX19" fmla="*/ 502040 w 8353386"/>
              <a:gd name="connsiteY19" fmla="*/ 436775 h 1803578"/>
              <a:gd name="connsiteX20" fmla="*/ 502040 w 8353386"/>
              <a:gd name="connsiteY20" fmla="*/ 490326 h 1803578"/>
              <a:gd name="connsiteX21" fmla="*/ 587945 w 8353386"/>
              <a:gd name="connsiteY21" fmla="*/ 490326 h 1803578"/>
              <a:gd name="connsiteX22" fmla="*/ 587945 w 8353386"/>
              <a:gd name="connsiteY22" fmla="*/ 540530 h 1803578"/>
              <a:gd name="connsiteX23" fmla="*/ 655441 w 8353386"/>
              <a:gd name="connsiteY23" fmla="*/ 540530 h 1803578"/>
              <a:gd name="connsiteX24" fmla="*/ 655441 w 8353386"/>
              <a:gd name="connsiteY24" fmla="*/ 560611 h 1803578"/>
              <a:gd name="connsiteX25" fmla="*/ 768679 w 8353386"/>
              <a:gd name="connsiteY25" fmla="*/ 560611 h 1803578"/>
              <a:gd name="connsiteX26" fmla="*/ 768679 w 8353386"/>
              <a:gd name="connsiteY26" fmla="*/ 585713 h 1803578"/>
              <a:gd name="connsiteX27" fmla="*/ 847332 w 8353386"/>
              <a:gd name="connsiteY27" fmla="*/ 585713 h 1803578"/>
              <a:gd name="connsiteX28" fmla="*/ 847332 w 8353386"/>
              <a:gd name="connsiteY28" fmla="*/ 624203 h 1803578"/>
              <a:gd name="connsiteX29" fmla="*/ 892515 w 8353386"/>
              <a:gd name="connsiteY29" fmla="*/ 624203 h 1803578"/>
              <a:gd name="connsiteX30" fmla="*/ 892515 w 8353386"/>
              <a:gd name="connsiteY30" fmla="*/ 671060 h 1803578"/>
              <a:gd name="connsiteX31" fmla="*/ 974515 w 8353386"/>
              <a:gd name="connsiteY31" fmla="*/ 671060 h 1803578"/>
              <a:gd name="connsiteX32" fmla="*/ 974515 w 8353386"/>
              <a:gd name="connsiteY32" fmla="*/ 731305 h 1803578"/>
              <a:gd name="connsiteX33" fmla="*/ 1031971 w 8353386"/>
              <a:gd name="connsiteY33" fmla="*/ 731305 h 1803578"/>
              <a:gd name="connsiteX34" fmla="*/ 1031971 w 8353386"/>
              <a:gd name="connsiteY34" fmla="*/ 759754 h 1803578"/>
              <a:gd name="connsiteX35" fmla="*/ 1105046 w 8353386"/>
              <a:gd name="connsiteY35" fmla="*/ 759754 h 1803578"/>
              <a:gd name="connsiteX36" fmla="*/ 1105046 w 8353386"/>
              <a:gd name="connsiteY36" fmla="*/ 794897 h 1803578"/>
              <a:gd name="connsiteX37" fmla="*/ 1180352 w 8353386"/>
              <a:gd name="connsiteY37" fmla="*/ 794897 h 1803578"/>
              <a:gd name="connsiteX38" fmla="*/ 1180352 w 8353386"/>
              <a:gd name="connsiteY38" fmla="*/ 821672 h 1803578"/>
              <a:gd name="connsiteX39" fmla="*/ 1222188 w 8353386"/>
              <a:gd name="connsiteY39" fmla="*/ 821672 h 1803578"/>
              <a:gd name="connsiteX40" fmla="*/ 1222188 w 8353386"/>
              <a:gd name="connsiteY40" fmla="*/ 836733 h 1803578"/>
              <a:gd name="connsiteX41" fmla="*/ 1222188 w 8353386"/>
              <a:gd name="connsiteY41" fmla="*/ 846774 h 1803578"/>
              <a:gd name="connsiteX42" fmla="*/ 1255100 w 8353386"/>
              <a:gd name="connsiteY42" fmla="*/ 846774 h 1803578"/>
              <a:gd name="connsiteX43" fmla="*/ 1255100 w 8353386"/>
              <a:gd name="connsiteY43" fmla="*/ 863509 h 1803578"/>
              <a:gd name="connsiteX44" fmla="*/ 1289127 w 8353386"/>
              <a:gd name="connsiteY44" fmla="*/ 863509 h 1803578"/>
              <a:gd name="connsiteX45" fmla="*/ 1289127 w 8353386"/>
              <a:gd name="connsiteY45" fmla="*/ 898651 h 1803578"/>
              <a:gd name="connsiteX46" fmla="*/ 1391208 w 8353386"/>
              <a:gd name="connsiteY46" fmla="*/ 898651 h 1803578"/>
              <a:gd name="connsiteX47" fmla="*/ 1391208 w 8353386"/>
              <a:gd name="connsiteY47" fmla="*/ 920407 h 1803578"/>
              <a:gd name="connsiteX48" fmla="*/ 1478229 w 8353386"/>
              <a:gd name="connsiteY48" fmla="*/ 920407 h 1803578"/>
              <a:gd name="connsiteX49" fmla="*/ 1478229 w 8353386"/>
              <a:gd name="connsiteY49" fmla="*/ 948855 h 1803578"/>
              <a:gd name="connsiteX50" fmla="*/ 1592024 w 8353386"/>
              <a:gd name="connsiteY50" fmla="*/ 948855 h 1803578"/>
              <a:gd name="connsiteX51" fmla="*/ 1592024 w 8353386"/>
              <a:gd name="connsiteY51" fmla="*/ 978978 h 1803578"/>
              <a:gd name="connsiteX52" fmla="*/ 1655616 w 8353386"/>
              <a:gd name="connsiteY52" fmla="*/ 978978 h 1803578"/>
              <a:gd name="connsiteX53" fmla="*/ 1655616 w 8353386"/>
              <a:gd name="connsiteY53" fmla="*/ 1018025 h 1803578"/>
              <a:gd name="connsiteX54" fmla="*/ 1735942 w 8353386"/>
              <a:gd name="connsiteY54" fmla="*/ 1018025 h 1803578"/>
              <a:gd name="connsiteX55" fmla="*/ 1735942 w 8353386"/>
              <a:gd name="connsiteY55" fmla="*/ 1055957 h 1803578"/>
              <a:gd name="connsiteX56" fmla="*/ 1786147 w 8353386"/>
              <a:gd name="connsiteY56" fmla="*/ 1055957 h 1803578"/>
              <a:gd name="connsiteX57" fmla="*/ 1786147 w 8353386"/>
              <a:gd name="connsiteY57" fmla="*/ 1076039 h 1803578"/>
              <a:gd name="connsiteX58" fmla="*/ 1871493 w 8353386"/>
              <a:gd name="connsiteY58" fmla="*/ 1076039 h 1803578"/>
              <a:gd name="connsiteX59" fmla="*/ 1871493 w 8353386"/>
              <a:gd name="connsiteY59" fmla="*/ 1101699 h 1803578"/>
              <a:gd name="connsiteX60" fmla="*/ 1995330 w 8353386"/>
              <a:gd name="connsiteY60" fmla="*/ 1101699 h 1803578"/>
              <a:gd name="connsiteX61" fmla="*/ 1995330 w 8353386"/>
              <a:gd name="connsiteY61" fmla="*/ 1132937 h 1803578"/>
              <a:gd name="connsiteX62" fmla="*/ 2105779 w 8353386"/>
              <a:gd name="connsiteY62" fmla="*/ 1132937 h 1803578"/>
              <a:gd name="connsiteX63" fmla="*/ 2105779 w 8353386"/>
              <a:gd name="connsiteY63" fmla="*/ 1159712 h 1803578"/>
              <a:gd name="connsiteX64" fmla="*/ 2175506 w 8353386"/>
              <a:gd name="connsiteY64" fmla="*/ 1159712 h 1803578"/>
              <a:gd name="connsiteX65" fmla="*/ 2175506 w 8353386"/>
              <a:gd name="connsiteY65" fmla="*/ 1173100 h 1803578"/>
              <a:gd name="connsiteX66" fmla="*/ 2222921 w 8353386"/>
              <a:gd name="connsiteY66" fmla="*/ 1173100 h 1803578"/>
              <a:gd name="connsiteX67" fmla="*/ 2222921 w 8353386"/>
              <a:gd name="connsiteY67" fmla="*/ 1186488 h 1803578"/>
              <a:gd name="connsiteX68" fmla="*/ 2405329 w 8353386"/>
              <a:gd name="connsiteY68" fmla="*/ 1186488 h 1803578"/>
              <a:gd name="connsiteX69" fmla="*/ 2405329 w 8353386"/>
              <a:gd name="connsiteY69" fmla="*/ 1226651 h 1803578"/>
              <a:gd name="connsiteX70" fmla="*/ 2462227 w 8353386"/>
              <a:gd name="connsiteY70" fmla="*/ 1226651 h 1803578"/>
              <a:gd name="connsiteX71" fmla="*/ 2462227 w 8353386"/>
              <a:gd name="connsiteY71" fmla="*/ 1250079 h 1803578"/>
              <a:gd name="connsiteX72" fmla="*/ 2634594 w 8353386"/>
              <a:gd name="connsiteY72" fmla="*/ 1250079 h 1803578"/>
              <a:gd name="connsiteX73" fmla="*/ 2634594 w 8353386"/>
              <a:gd name="connsiteY73" fmla="*/ 1260120 h 1803578"/>
              <a:gd name="connsiteX74" fmla="*/ 2893981 w 8353386"/>
              <a:gd name="connsiteY74" fmla="*/ 1260120 h 1803578"/>
              <a:gd name="connsiteX75" fmla="*/ 2893981 w 8353386"/>
              <a:gd name="connsiteY75" fmla="*/ 1286896 h 1803578"/>
              <a:gd name="connsiteX76" fmla="*/ 2987695 w 8353386"/>
              <a:gd name="connsiteY76" fmla="*/ 1286896 h 1803578"/>
              <a:gd name="connsiteX77" fmla="*/ 2987695 w 8353386"/>
              <a:gd name="connsiteY77" fmla="*/ 1305304 h 1803578"/>
              <a:gd name="connsiteX78" fmla="*/ 3113205 w 8353386"/>
              <a:gd name="connsiteY78" fmla="*/ 1305304 h 1803578"/>
              <a:gd name="connsiteX79" fmla="*/ 3113205 w 8353386"/>
              <a:gd name="connsiteY79" fmla="*/ 1315345 h 1803578"/>
              <a:gd name="connsiteX80" fmla="*/ 3296868 w 8353386"/>
              <a:gd name="connsiteY80" fmla="*/ 1315345 h 1803578"/>
              <a:gd name="connsiteX81" fmla="*/ 3296868 w 8353386"/>
              <a:gd name="connsiteY81" fmla="*/ 1358018 h 1803578"/>
              <a:gd name="connsiteX82" fmla="*/ 3347072 w 8353386"/>
              <a:gd name="connsiteY82" fmla="*/ 1358018 h 1803578"/>
              <a:gd name="connsiteX83" fmla="*/ 3347072 w 8353386"/>
              <a:gd name="connsiteY83" fmla="*/ 1366664 h 1803578"/>
              <a:gd name="connsiteX84" fmla="*/ 3512746 w 8353386"/>
              <a:gd name="connsiteY84" fmla="*/ 1366664 h 1803578"/>
              <a:gd name="connsiteX85" fmla="*/ 3512746 w 8353386"/>
              <a:gd name="connsiteY85" fmla="*/ 1378100 h 1803578"/>
              <a:gd name="connsiteX86" fmla="*/ 3721092 w 8353386"/>
              <a:gd name="connsiteY86" fmla="*/ 1378100 h 1803578"/>
              <a:gd name="connsiteX87" fmla="*/ 3721092 w 8353386"/>
              <a:gd name="connsiteY87" fmla="*/ 1408501 h 1803578"/>
              <a:gd name="connsiteX88" fmla="*/ 3862918 w 8353386"/>
              <a:gd name="connsiteY88" fmla="*/ 1408501 h 1803578"/>
              <a:gd name="connsiteX89" fmla="*/ 3862918 w 8353386"/>
              <a:gd name="connsiteY89" fmla="*/ 1433324 h 1803578"/>
              <a:gd name="connsiteX90" fmla="*/ 4022316 w 8353386"/>
              <a:gd name="connsiteY90" fmla="*/ 1433324 h 1803578"/>
              <a:gd name="connsiteX91" fmla="*/ 4022316 w 8353386"/>
              <a:gd name="connsiteY91" fmla="*/ 1449640 h 1803578"/>
              <a:gd name="connsiteX92" fmla="*/ 4156611 w 8353386"/>
              <a:gd name="connsiteY92" fmla="*/ 1449640 h 1803578"/>
              <a:gd name="connsiteX93" fmla="*/ 4156611 w 8353386"/>
              <a:gd name="connsiteY93" fmla="*/ 1457171 h 1803578"/>
              <a:gd name="connsiteX94" fmla="*/ 4209326 w 8353386"/>
              <a:gd name="connsiteY94" fmla="*/ 1457171 h 1803578"/>
              <a:gd name="connsiteX95" fmla="*/ 4209326 w 8353386"/>
              <a:gd name="connsiteY95" fmla="*/ 1478229 h 1803578"/>
              <a:gd name="connsiteX96" fmla="*/ 4302203 w 8353386"/>
              <a:gd name="connsiteY96" fmla="*/ 1478229 h 1803578"/>
              <a:gd name="connsiteX97" fmla="*/ 4316010 w 8353386"/>
              <a:gd name="connsiteY97" fmla="*/ 1478229 h 1803578"/>
              <a:gd name="connsiteX98" fmla="*/ 4316010 w 8353386"/>
              <a:gd name="connsiteY98" fmla="*/ 1494824 h 1803578"/>
              <a:gd name="connsiteX99" fmla="*/ 4387550 w 8353386"/>
              <a:gd name="connsiteY99" fmla="*/ 1494824 h 1803578"/>
              <a:gd name="connsiteX100" fmla="*/ 4387550 w 8353386"/>
              <a:gd name="connsiteY100" fmla="*/ 1504865 h 1803578"/>
              <a:gd name="connsiteX101" fmla="*/ 4592131 w 8353386"/>
              <a:gd name="connsiteY101" fmla="*/ 1504865 h 1803578"/>
              <a:gd name="connsiteX102" fmla="*/ 4592131 w 8353386"/>
              <a:gd name="connsiteY102" fmla="*/ 1516161 h 1803578"/>
              <a:gd name="connsiteX103" fmla="*/ 4797968 w 8353386"/>
              <a:gd name="connsiteY103" fmla="*/ 1516161 h 1803578"/>
              <a:gd name="connsiteX104" fmla="*/ 4797968 w 8353386"/>
              <a:gd name="connsiteY104" fmla="*/ 1528712 h 1803578"/>
              <a:gd name="connsiteX105" fmla="*/ 4936726 w 8353386"/>
              <a:gd name="connsiteY105" fmla="*/ 1528712 h 1803578"/>
              <a:gd name="connsiteX106" fmla="*/ 4936726 w 8353386"/>
              <a:gd name="connsiteY106" fmla="*/ 1547538 h 1803578"/>
              <a:gd name="connsiteX107" fmla="*/ 4969916 w 8353386"/>
              <a:gd name="connsiteY107" fmla="*/ 1547538 h 1803578"/>
              <a:gd name="connsiteX108" fmla="*/ 4969916 w 8353386"/>
              <a:gd name="connsiteY108" fmla="*/ 1560089 h 1803578"/>
              <a:gd name="connsiteX109" fmla="*/ 5106722 w 8353386"/>
              <a:gd name="connsiteY109" fmla="*/ 1560089 h 1803578"/>
              <a:gd name="connsiteX110" fmla="*/ 5106722 w 8353386"/>
              <a:gd name="connsiteY110" fmla="*/ 1567620 h 1803578"/>
              <a:gd name="connsiteX111" fmla="*/ 5194579 w 8353386"/>
              <a:gd name="connsiteY111" fmla="*/ 1567620 h 1803578"/>
              <a:gd name="connsiteX112" fmla="*/ 5194579 w 8353386"/>
              <a:gd name="connsiteY112" fmla="*/ 1578916 h 1803578"/>
              <a:gd name="connsiteX113" fmla="*/ 5327201 w 8353386"/>
              <a:gd name="connsiteY113" fmla="*/ 1578916 h 1803578"/>
              <a:gd name="connsiteX114" fmla="*/ 5336405 w 8353386"/>
              <a:gd name="connsiteY114" fmla="*/ 1578916 h 1803578"/>
              <a:gd name="connsiteX115" fmla="*/ 5336405 w 8353386"/>
              <a:gd name="connsiteY115" fmla="*/ 1602762 h 1803578"/>
              <a:gd name="connsiteX116" fmla="*/ 5773459 w 8353386"/>
              <a:gd name="connsiteY116" fmla="*/ 1602762 h 1803578"/>
              <a:gd name="connsiteX117" fmla="*/ 5773459 w 8353386"/>
              <a:gd name="connsiteY117" fmla="*/ 1616569 h 1803578"/>
              <a:gd name="connsiteX118" fmla="*/ 6120843 w 8353386"/>
              <a:gd name="connsiteY118" fmla="*/ 1616569 h 1803578"/>
              <a:gd name="connsiteX119" fmla="*/ 6120843 w 8353386"/>
              <a:gd name="connsiteY119" fmla="*/ 1631630 h 1803578"/>
              <a:gd name="connsiteX120" fmla="*/ 6219717 w 8353386"/>
              <a:gd name="connsiteY120" fmla="*/ 1631630 h 1803578"/>
              <a:gd name="connsiteX121" fmla="*/ 6219717 w 8353386"/>
              <a:gd name="connsiteY121" fmla="*/ 1647946 h 1803578"/>
              <a:gd name="connsiteX122" fmla="*/ 6322914 w 8353386"/>
              <a:gd name="connsiteY122" fmla="*/ 1647946 h 1803578"/>
              <a:gd name="connsiteX123" fmla="*/ 6322914 w 8353386"/>
              <a:gd name="connsiteY123" fmla="*/ 1661752 h 1803578"/>
              <a:gd name="connsiteX124" fmla="*/ 6488587 w 8353386"/>
              <a:gd name="connsiteY124" fmla="*/ 1661752 h 1803578"/>
              <a:gd name="connsiteX125" fmla="*/ 6488587 w 8353386"/>
              <a:gd name="connsiteY125" fmla="*/ 1673466 h 1803578"/>
              <a:gd name="connsiteX126" fmla="*/ 7173872 w 8353386"/>
              <a:gd name="connsiteY126" fmla="*/ 1673466 h 1803578"/>
              <a:gd name="connsiteX127" fmla="*/ 7173872 w 8353386"/>
              <a:gd name="connsiteY127" fmla="*/ 1698150 h 1803578"/>
              <a:gd name="connsiteX128" fmla="*/ 7209851 w 8353386"/>
              <a:gd name="connsiteY128" fmla="*/ 1698150 h 1803578"/>
              <a:gd name="connsiteX129" fmla="*/ 7209851 w 8353386"/>
              <a:gd name="connsiteY129" fmla="*/ 1715303 h 1803578"/>
              <a:gd name="connsiteX130" fmla="*/ 7398534 w 8353386"/>
              <a:gd name="connsiteY130" fmla="*/ 1715303 h 1803578"/>
              <a:gd name="connsiteX131" fmla="*/ 7398534 w 8353386"/>
              <a:gd name="connsiteY131" fmla="*/ 1771085 h 1803578"/>
              <a:gd name="connsiteX132" fmla="*/ 7419035 w 8353386"/>
              <a:gd name="connsiteY132" fmla="*/ 1771085 h 1803578"/>
              <a:gd name="connsiteX133" fmla="*/ 7419035 w 8353386"/>
              <a:gd name="connsiteY133" fmla="*/ 1791028 h 1803578"/>
              <a:gd name="connsiteX134" fmla="*/ 7465055 w 8353386"/>
              <a:gd name="connsiteY134" fmla="*/ 1791028 h 1803578"/>
              <a:gd name="connsiteX135" fmla="*/ 7465055 w 8353386"/>
              <a:gd name="connsiteY135" fmla="*/ 1803578 h 1803578"/>
              <a:gd name="connsiteX136" fmla="*/ 8353387 w 8353386"/>
              <a:gd name="connsiteY136" fmla="*/ 1803578 h 180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8353386" h="1803578">
                <a:moveTo>
                  <a:pt x="0" y="0"/>
                </a:moveTo>
                <a:lnTo>
                  <a:pt x="57456" y="0"/>
                </a:lnTo>
                <a:lnTo>
                  <a:pt x="57456" y="10041"/>
                </a:lnTo>
                <a:lnTo>
                  <a:pt x="164558" y="10041"/>
                </a:lnTo>
                <a:lnTo>
                  <a:pt x="164558" y="23429"/>
                </a:lnTo>
                <a:lnTo>
                  <a:pt x="237074" y="23429"/>
                </a:lnTo>
                <a:lnTo>
                  <a:pt x="237074" y="113796"/>
                </a:lnTo>
                <a:lnTo>
                  <a:pt x="292857" y="113796"/>
                </a:lnTo>
                <a:lnTo>
                  <a:pt x="292857" y="162326"/>
                </a:lnTo>
                <a:lnTo>
                  <a:pt x="306802" y="162326"/>
                </a:lnTo>
                <a:lnTo>
                  <a:pt x="306802" y="189102"/>
                </a:lnTo>
                <a:lnTo>
                  <a:pt x="331904" y="189102"/>
                </a:lnTo>
                <a:lnTo>
                  <a:pt x="331904" y="223129"/>
                </a:lnTo>
                <a:lnTo>
                  <a:pt x="392149" y="223129"/>
                </a:lnTo>
                <a:lnTo>
                  <a:pt x="392149" y="286163"/>
                </a:lnTo>
                <a:lnTo>
                  <a:pt x="454067" y="286163"/>
                </a:lnTo>
                <a:lnTo>
                  <a:pt x="454067" y="364816"/>
                </a:lnTo>
                <a:lnTo>
                  <a:pt x="474149" y="364816"/>
                </a:lnTo>
                <a:lnTo>
                  <a:pt x="474149" y="436775"/>
                </a:lnTo>
                <a:lnTo>
                  <a:pt x="502040" y="436775"/>
                </a:lnTo>
                <a:lnTo>
                  <a:pt x="502040" y="490326"/>
                </a:lnTo>
                <a:lnTo>
                  <a:pt x="587945" y="490326"/>
                </a:lnTo>
                <a:lnTo>
                  <a:pt x="587945" y="540530"/>
                </a:lnTo>
                <a:lnTo>
                  <a:pt x="655441" y="540530"/>
                </a:lnTo>
                <a:lnTo>
                  <a:pt x="655441" y="560611"/>
                </a:lnTo>
                <a:lnTo>
                  <a:pt x="768679" y="560611"/>
                </a:lnTo>
                <a:lnTo>
                  <a:pt x="768679" y="585713"/>
                </a:lnTo>
                <a:lnTo>
                  <a:pt x="847332" y="585713"/>
                </a:lnTo>
                <a:lnTo>
                  <a:pt x="847332" y="624203"/>
                </a:lnTo>
                <a:lnTo>
                  <a:pt x="892515" y="624203"/>
                </a:lnTo>
                <a:lnTo>
                  <a:pt x="892515" y="671060"/>
                </a:lnTo>
                <a:lnTo>
                  <a:pt x="974515" y="671060"/>
                </a:lnTo>
                <a:lnTo>
                  <a:pt x="974515" y="731305"/>
                </a:lnTo>
                <a:lnTo>
                  <a:pt x="1031971" y="731305"/>
                </a:lnTo>
                <a:lnTo>
                  <a:pt x="1031971" y="759754"/>
                </a:lnTo>
                <a:lnTo>
                  <a:pt x="1105046" y="759754"/>
                </a:lnTo>
                <a:lnTo>
                  <a:pt x="1105046" y="794897"/>
                </a:lnTo>
                <a:lnTo>
                  <a:pt x="1180352" y="794897"/>
                </a:lnTo>
                <a:lnTo>
                  <a:pt x="1180352" y="821672"/>
                </a:lnTo>
                <a:lnTo>
                  <a:pt x="1222188" y="821672"/>
                </a:lnTo>
                <a:lnTo>
                  <a:pt x="1222188" y="836733"/>
                </a:lnTo>
                <a:lnTo>
                  <a:pt x="1222188" y="846774"/>
                </a:lnTo>
                <a:lnTo>
                  <a:pt x="1255100" y="846774"/>
                </a:lnTo>
                <a:lnTo>
                  <a:pt x="1255100" y="863509"/>
                </a:lnTo>
                <a:lnTo>
                  <a:pt x="1289127" y="863509"/>
                </a:lnTo>
                <a:lnTo>
                  <a:pt x="1289127" y="898651"/>
                </a:lnTo>
                <a:lnTo>
                  <a:pt x="1391208" y="898651"/>
                </a:lnTo>
                <a:lnTo>
                  <a:pt x="1391208" y="920407"/>
                </a:lnTo>
                <a:lnTo>
                  <a:pt x="1478229" y="920407"/>
                </a:lnTo>
                <a:lnTo>
                  <a:pt x="1478229" y="948855"/>
                </a:lnTo>
                <a:lnTo>
                  <a:pt x="1592024" y="948855"/>
                </a:lnTo>
                <a:lnTo>
                  <a:pt x="1592024" y="978978"/>
                </a:lnTo>
                <a:lnTo>
                  <a:pt x="1655616" y="978978"/>
                </a:lnTo>
                <a:lnTo>
                  <a:pt x="1655616" y="1018025"/>
                </a:lnTo>
                <a:lnTo>
                  <a:pt x="1735942" y="1018025"/>
                </a:lnTo>
                <a:lnTo>
                  <a:pt x="1735942" y="1055957"/>
                </a:lnTo>
                <a:lnTo>
                  <a:pt x="1786147" y="1055957"/>
                </a:lnTo>
                <a:lnTo>
                  <a:pt x="1786147" y="1076039"/>
                </a:lnTo>
                <a:lnTo>
                  <a:pt x="1871493" y="1076039"/>
                </a:lnTo>
                <a:lnTo>
                  <a:pt x="1871493" y="1101699"/>
                </a:lnTo>
                <a:lnTo>
                  <a:pt x="1995330" y="1101699"/>
                </a:lnTo>
                <a:lnTo>
                  <a:pt x="1995330" y="1132937"/>
                </a:lnTo>
                <a:lnTo>
                  <a:pt x="2105779" y="1132937"/>
                </a:lnTo>
                <a:lnTo>
                  <a:pt x="2105779" y="1159712"/>
                </a:lnTo>
                <a:lnTo>
                  <a:pt x="2175506" y="1159712"/>
                </a:lnTo>
                <a:lnTo>
                  <a:pt x="2175506" y="1173100"/>
                </a:lnTo>
                <a:lnTo>
                  <a:pt x="2222921" y="1173100"/>
                </a:lnTo>
                <a:lnTo>
                  <a:pt x="2222921" y="1186488"/>
                </a:lnTo>
                <a:lnTo>
                  <a:pt x="2405329" y="1186488"/>
                </a:lnTo>
                <a:lnTo>
                  <a:pt x="2405329" y="1226651"/>
                </a:lnTo>
                <a:lnTo>
                  <a:pt x="2462227" y="1226651"/>
                </a:lnTo>
                <a:lnTo>
                  <a:pt x="2462227" y="1250079"/>
                </a:lnTo>
                <a:lnTo>
                  <a:pt x="2634594" y="1250079"/>
                </a:lnTo>
                <a:lnTo>
                  <a:pt x="2634594" y="1260120"/>
                </a:lnTo>
                <a:lnTo>
                  <a:pt x="2893981" y="1260120"/>
                </a:lnTo>
                <a:lnTo>
                  <a:pt x="2893981" y="1286896"/>
                </a:lnTo>
                <a:lnTo>
                  <a:pt x="2987695" y="1286896"/>
                </a:lnTo>
                <a:lnTo>
                  <a:pt x="2987695" y="1305304"/>
                </a:lnTo>
                <a:lnTo>
                  <a:pt x="3113205" y="1305304"/>
                </a:lnTo>
                <a:lnTo>
                  <a:pt x="3113205" y="1315345"/>
                </a:lnTo>
                <a:lnTo>
                  <a:pt x="3296868" y="1315345"/>
                </a:lnTo>
                <a:lnTo>
                  <a:pt x="3296868" y="1358018"/>
                </a:lnTo>
                <a:lnTo>
                  <a:pt x="3347072" y="1358018"/>
                </a:lnTo>
                <a:lnTo>
                  <a:pt x="3347072" y="1366664"/>
                </a:lnTo>
                <a:lnTo>
                  <a:pt x="3512746" y="1366664"/>
                </a:lnTo>
                <a:lnTo>
                  <a:pt x="3512746" y="1378100"/>
                </a:lnTo>
                <a:lnTo>
                  <a:pt x="3721092" y="1378100"/>
                </a:lnTo>
                <a:lnTo>
                  <a:pt x="3721092" y="1408501"/>
                </a:lnTo>
                <a:lnTo>
                  <a:pt x="3862918" y="1408501"/>
                </a:lnTo>
                <a:lnTo>
                  <a:pt x="3862918" y="1433324"/>
                </a:lnTo>
                <a:lnTo>
                  <a:pt x="4022316" y="1433324"/>
                </a:lnTo>
                <a:lnTo>
                  <a:pt x="4022316" y="1449640"/>
                </a:lnTo>
                <a:lnTo>
                  <a:pt x="4156611" y="1449640"/>
                </a:lnTo>
                <a:lnTo>
                  <a:pt x="4156611" y="1457171"/>
                </a:lnTo>
                <a:lnTo>
                  <a:pt x="4209326" y="1457171"/>
                </a:lnTo>
                <a:lnTo>
                  <a:pt x="4209326" y="1478229"/>
                </a:lnTo>
                <a:lnTo>
                  <a:pt x="4302203" y="1478229"/>
                </a:lnTo>
                <a:lnTo>
                  <a:pt x="4316010" y="1478229"/>
                </a:lnTo>
                <a:lnTo>
                  <a:pt x="4316010" y="1494824"/>
                </a:lnTo>
                <a:lnTo>
                  <a:pt x="4387550" y="1494824"/>
                </a:lnTo>
                <a:lnTo>
                  <a:pt x="4387550" y="1504865"/>
                </a:lnTo>
                <a:lnTo>
                  <a:pt x="4592131" y="1504865"/>
                </a:lnTo>
                <a:lnTo>
                  <a:pt x="4592131" y="1516161"/>
                </a:lnTo>
                <a:lnTo>
                  <a:pt x="4797968" y="1516161"/>
                </a:lnTo>
                <a:lnTo>
                  <a:pt x="4797968" y="1528712"/>
                </a:lnTo>
                <a:lnTo>
                  <a:pt x="4936726" y="1528712"/>
                </a:lnTo>
                <a:lnTo>
                  <a:pt x="4936726" y="1547538"/>
                </a:lnTo>
                <a:lnTo>
                  <a:pt x="4969916" y="1547538"/>
                </a:lnTo>
                <a:lnTo>
                  <a:pt x="4969916" y="1560089"/>
                </a:lnTo>
                <a:lnTo>
                  <a:pt x="5106722" y="1560089"/>
                </a:lnTo>
                <a:lnTo>
                  <a:pt x="5106722" y="1567620"/>
                </a:lnTo>
                <a:lnTo>
                  <a:pt x="5194579" y="1567620"/>
                </a:lnTo>
                <a:lnTo>
                  <a:pt x="5194579" y="1578916"/>
                </a:lnTo>
                <a:lnTo>
                  <a:pt x="5327201" y="1578916"/>
                </a:lnTo>
                <a:lnTo>
                  <a:pt x="5336405" y="1578916"/>
                </a:lnTo>
                <a:lnTo>
                  <a:pt x="5336405" y="1602762"/>
                </a:lnTo>
                <a:lnTo>
                  <a:pt x="5773459" y="1602762"/>
                </a:lnTo>
                <a:lnTo>
                  <a:pt x="5773459" y="1616569"/>
                </a:lnTo>
                <a:lnTo>
                  <a:pt x="6120843" y="1616569"/>
                </a:lnTo>
                <a:lnTo>
                  <a:pt x="6120843" y="1631630"/>
                </a:lnTo>
                <a:lnTo>
                  <a:pt x="6219717" y="1631630"/>
                </a:lnTo>
                <a:lnTo>
                  <a:pt x="6219717" y="1647946"/>
                </a:lnTo>
                <a:lnTo>
                  <a:pt x="6322914" y="1647946"/>
                </a:lnTo>
                <a:lnTo>
                  <a:pt x="6322914" y="1661752"/>
                </a:lnTo>
                <a:lnTo>
                  <a:pt x="6488587" y="1661752"/>
                </a:lnTo>
                <a:lnTo>
                  <a:pt x="6488587" y="1673466"/>
                </a:lnTo>
                <a:lnTo>
                  <a:pt x="7173872" y="1673466"/>
                </a:lnTo>
                <a:lnTo>
                  <a:pt x="7173872" y="1698150"/>
                </a:lnTo>
                <a:lnTo>
                  <a:pt x="7209851" y="1698150"/>
                </a:lnTo>
                <a:lnTo>
                  <a:pt x="7209851" y="1715303"/>
                </a:lnTo>
                <a:lnTo>
                  <a:pt x="7398534" y="1715303"/>
                </a:lnTo>
                <a:lnTo>
                  <a:pt x="7398534" y="1771085"/>
                </a:lnTo>
                <a:lnTo>
                  <a:pt x="7419035" y="1771085"/>
                </a:lnTo>
                <a:lnTo>
                  <a:pt x="7419035" y="1791028"/>
                </a:lnTo>
                <a:lnTo>
                  <a:pt x="7465055" y="1791028"/>
                </a:lnTo>
                <a:lnTo>
                  <a:pt x="7465055" y="1803578"/>
                </a:lnTo>
                <a:lnTo>
                  <a:pt x="8353387" y="1803578"/>
                </a:lnTo>
              </a:path>
            </a:pathLst>
          </a:custGeom>
          <a:noFill/>
          <a:ln w="28575" cap="flat" cmpd="sng">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CA9EE38-344D-692A-10CE-6BAF86777C46}"/>
              </a:ext>
            </a:extLst>
          </p:cNvPr>
          <p:cNvSpPr/>
          <p:nvPr/>
        </p:nvSpPr>
        <p:spPr>
          <a:xfrm>
            <a:off x="2135194" y="2283503"/>
            <a:ext cx="652782"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687" tIns="45687" rIns="45687" bIns="4568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76.0%</a:t>
            </a:r>
          </a:p>
        </p:txBody>
      </p:sp>
      <p:sp>
        <p:nvSpPr>
          <p:cNvPr id="12" name="Rectangle 11">
            <a:extLst>
              <a:ext uri="{FF2B5EF4-FFF2-40B4-BE49-F238E27FC236}">
                <a16:creationId xmlns:a16="http://schemas.microsoft.com/office/drawing/2014/main" id="{DD4F1969-2F00-48AE-BA44-D08E6EEC7A46}"/>
              </a:ext>
            </a:extLst>
          </p:cNvPr>
          <p:cNvSpPr/>
          <p:nvPr/>
        </p:nvSpPr>
        <p:spPr>
          <a:xfrm>
            <a:off x="3140578" y="2424204"/>
            <a:ext cx="794568"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687" tIns="45687" rIns="45687" bIns="4568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67.8%</a:t>
            </a:r>
          </a:p>
        </p:txBody>
      </p:sp>
      <p:sp>
        <p:nvSpPr>
          <p:cNvPr id="36" name="Rectangle 35">
            <a:extLst>
              <a:ext uri="{FF2B5EF4-FFF2-40B4-BE49-F238E27FC236}">
                <a16:creationId xmlns:a16="http://schemas.microsoft.com/office/drawing/2014/main" id="{B6364F93-5067-BDA5-9607-3D16C3127DA3}"/>
              </a:ext>
            </a:extLst>
          </p:cNvPr>
          <p:cNvSpPr/>
          <p:nvPr/>
        </p:nvSpPr>
        <p:spPr>
          <a:xfrm>
            <a:off x="2104144" y="3361215"/>
            <a:ext cx="767609"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687" tIns="45687" rIns="45687" bIns="4568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69.9%</a:t>
            </a:r>
          </a:p>
        </p:txBody>
      </p:sp>
      <p:sp>
        <p:nvSpPr>
          <p:cNvPr id="37" name="Rectangle 36">
            <a:extLst>
              <a:ext uri="{FF2B5EF4-FFF2-40B4-BE49-F238E27FC236}">
                <a16:creationId xmlns:a16="http://schemas.microsoft.com/office/drawing/2014/main" id="{717C3767-4B01-971A-A512-54456F797527}"/>
              </a:ext>
            </a:extLst>
          </p:cNvPr>
          <p:cNvSpPr/>
          <p:nvPr/>
        </p:nvSpPr>
        <p:spPr>
          <a:xfrm>
            <a:off x="3102682" y="3547344"/>
            <a:ext cx="838876"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687" tIns="45687" rIns="45687" bIns="4568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59.8%</a:t>
            </a:r>
          </a:p>
        </p:txBody>
      </p:sp>
      <p:sp>
        <p:nvSpPr>
          <p:cNvPr id="38" name="TextBox 37">
            <a:extLst>
              <a:ext uri="{FF2B5EF4-FFF2-40B4-BE49-F238E27FC236}">
                <a16:creationId xmlns:a16="http://schemas.microsoft.com/office/drawing/2014/main" id="{7D713617-87AF-02E3-CA11-6B51DB93BC77}"/>
              </a:ext>
            </a:extLst>
          </p:cNvPr>
          <p:cNvSpPr txBox="1">
            <a:spLocks/>
          </p:cNvSpPr>
          <p:nvPr/>
        </p:nvSpPr>
        <p:spPr>
          <a:xfrm>
            <a:off x="2075524" y="2153176"/>
            <a:ext cx="775604" cy="150298"/>
          </a:xfrm>
          <a:prstGeom prst="rect">
            <a:avLst/>
          </a:prstGeom>
          <a:noFill/>
        </p:spPr>
        <p:txBody>
          <a:bodyPr wrap="square" lIns="0" tIns="0" rIns="0" bIns="0" anchor="b">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months</a:t>
            </a:r>
            <a:endParaRPr kumimoji="0" lang="en-US" sz="999" b="1" i="0" u="none" strike="noStrike" kern="1200" cap="none" spc="0" normalizeH="0" baseline="0" noProof="0" dirty="0">
              <a:ln>
                <a:noFill/>
              </a:ln>
              <a:solidFill>
                <a:srgbClr val="A02B93"/>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A2BADE5-E84F-CFA9-53A9-B9AD371FF33D}"/>
              </a:ext>
            </a:extLst>
          </p:cNvPr>
          <p:cNvSpPr txBox="1">
            <a:spLocks/>
          </p:cNvSpPr>
          <p:nvPr/>
        </p:nvSpPr>
        <p:spPr>
          <a:xfrm>
            <a:off x="3140577" y="2308206"/>
            <a:ext cx="775604" cy="150298"/>
          </a:xfrm>
          <a:prstGeom prst="rect">
            <a:avLst/>
          </a:prstGeom>
          <a:noFill/>
        </p:spPr>
        <p:txBody>
          <a:bodyPr wrap="square" lIns="0" tIns="0" rIns="0" bIns="0" anchor="b">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 months</a:t>
            </a:r>
            <a:endParaRPr kumimoji="0" lang="en-US" sz="999" b="1" i="0" u="none" strike="noStrike" kern="1200" cap="none" spc="0" normalizeH="0" baseline="0" noProof="0" dirty="0">
              <a:ln>
                <a:noFill/>
              </a:ln>
              <a:solidFill>
                <a:srgbClr val="A02B93"/>
              </a:solidFill>
              <a:effectLst/>
              <a:uLnTx/>
              <a:uFillTx/>
              <a:latin typeface="Arial" panose="020B0604020202020204" pitchFamily="34" charset="0"/>
              <a:cs typeface="Arial" panose="020B0604020202020204" pitchFamily="34" charset="0"/>
            </a:endParaRPr>
          </a:p>
        </p:txBody>
      </p:sp>
      <p:graphicFrame>
        <p:nvGraphicFramePr>
          <p:cNvPr id="40" name="Table 39">
            <a:extLst>
              <a:ext uri="{FF2B5EF4-FFF2-40B4-BE49-F238E27FC236}">
                <a16:creationId xmlns:a16="http://schemas.microsoft.com/office/drawing/2014/main" id="{9E250893-3804-6AFD-6119-6F61D71E465B}"/>
              </a:ext>
            </a:extLst>
          </p:cNvPr>
          <p:cNvGraphicFramePr>
            <a:graphicFrameLocks noGrp="1"/>
          </p:cNvGraphicFramePr>
          <p:nvPr/>
        </p:nvGraphicFramePr>
        <p:xfrm>
          <a:off x="482195" y="5560315"/>
          <a:ext cx="5838619" cy="451137"/>
        </p:xfrm>
        <a:graphic>
          <a:graphicData uri="http://schemas.openxmlformats.org/drawingml/2006/table">
            <a:tbl>
              <a:tblPr>
                <a:tableStyleId>{5C22544A-7EE6-4342-B048-85BDC9FD1C3A}</a:tableStyleId>
              </a:tblPr>
              <a:tblGrid>
                <a:gridCol w="505307">
                  <a:extLst>
                    <a:ext uri="{9D8B030D-6E8A-4147-A177-3AD203B41FA5}">
                      <a16:colId xmlns:a16="http://schemas.microsoft.com/office/drawing/2014/main" val="3400764597"/>
                    </a:ext>
                  </a:extLst>
                </a:gridCol>
                <a:gridCol w="166666">
                  <a:extLst>
                    <a:ext uri="{9D8B030D-6E8A-4147-A177-3AD203B41FA5}">
                      <a16:colId xmlns:a16="http://schemas.microsoft.com/office/drawing/2014/main" val="2548612128"/>
                    </a:ext>
                  </a:extLst>
                </a:gridCol>
                <a:gridCol w="166666">
                  <a:extLst>
                    <a:ext uri="{9D8B030D-6E8A-4147-A177-3AD203B41FA5}">
                      <a16:colId xmlns:a16="http://schemas.microsoft.com/office/drawing/2014/main" val="3785847326"/>
                    </a:ext>
                  </a:extLst>
                </a:gridCol>
                <a:gridCol w="166666">
                  <a:extLst>
                    <a:ext uri="{9D8B030D-6E8A-4147-A177-3AD203B41FA5}">
                      <a16:colId xmlns:a16="http://schemas.microsoft.com/office/drawing/2014/main" val="2677686597"/>
                    </a:ext>
                  </a:extLst>
                </a:gridCol>
                <a:gridCol w="166666">
                  <a:extLst>
                    <a:ext uri="{9D8B030D-6E8A-4147-A177-3AD203B41FA5}">
                      <a16:colId xmlns:a16="http://schemas.microsoft.com/office/drawing/2014/main" val="3505113936"/>
                    </a:ext>
                  </a:extLst>
                </a:gridCol>
                <a:gridCol w="166666">
                  <a:extLst>
                    <a:ext uri="{9D8B030D-6E8A-4147-A177-3AD203B41FA5}">
                      <a16:colId xmlns:a16="http://schemas.microsoft.com/office/drawing/2014/main" val="115762274"/>
                    </a:ext>
                  </a:extLst>
                </a:gridCol>
                <a:gridCol w="166666">
                  <a:extLst>
                    <a:ext uri="{9D8B030D-6E8A-4147-A177-3AD203B41FA5}">
                      <a16:colId xmlns:a16="http://schemas.microsoft.com/office/drawing/2014/main" val="3582733868"/>
                    </a:ext>
                  </a:extLst>
                </a:gridCol>
                <a:gridCol w="166666">
                  <a:extLst>
                    <a:ext uri="{9D8B030D-6E8A-4147-A177-3AD203B41FA5}">
                      <a16:colId xmlns:a16="http://schemas.microsoft.com/office/drawing/2014/main" val="33731042"/>
                    </a:ext>
                  </a:extLst>
                </a:gridCol>
                <a:gridCol w="166666">
                  <a:extLst>
                    <a:ext uri="{9D8B030D-6E8A-4147-A177-3AD203B41FA5}">
                      <a16:colId xmlns:a16="http://schemas.microsoft.com/office/drawing/2014/main" val="2999742415"/>
                    </a:ext>
                  </a:extLst>
                </a:gridCol>
                <a:gridCol w="166666">
                  <a:extLst>
                    <a:ext uri="{9D8B030D-6E8A-4147-A177-3AD203B41FA5}">
                      <a16:colId xmlns:a16="http://schemas.microsoft.com/office/drawing/2014/main" val="3231828316"/>
                    </a:ext>
                  </a:extLst>
                </a:gridCol>
                <a:gridCol w="166666">
                  <a:extLst>
                    <a:ext uri="{9D8B030D-6E8A-4147-A177-3AD203B41FA5}">
                      <a16:colId xmlns:a16="http://schemas.microsoft.com/office/drawing/2014/main" val="1947357510"/>
                    </a:ext>
                  </a:extLst>
                </a:gridCol>
                <a:gridCol w="166666">
                  <a:extLst>
                    <a:ext uri="{9D8B030D-6E8A-4147-A177-3AD203B41FA5}">
                      <a16:colId xmlns:a16="http://schemas.microsoft.com/office/drawing/2014/main" val="3969797214"/>
                    </a:ext>
                  </a:extLst>
                </a:gridCol>
                <a:gridCol w="166666">
                  <a:extLst>
                    <a:ext uri="{9D8B030D-6E8A-4147-A177-3AD203B41FA5}">
                      <a16:colId xmlns:a16="http://schemas.microsoft.com/office/drawing/2014/main" val="3179103783"/>
                    </a:ext>
                  </a:extLst>
                </a:gridCol>
                <a:gridCol w="166666">
                  <a:extLst>
                    <a:ext uri="{9D8B030D-6E8A-4147-A177-3AD203B41FA5}">
                      <a16:colId xmlns:a16="http://schemas.microsoft.com/office/drawing/2014/main" val="3691120104"/>
                    </a:ext>
                  </a:extLst>
                </a:gridCol>
                <a:gridCol w="166666">
                  <a:extLst>
                    <a:ext uri="{9D8B030D-6E8A-4147-A177-3AD203B41FA5}">
                      <a16:colId xmlns:a16="http://schemas.microsoft.com/office/drawing/2014/main" val="838581377"/>
                    </a:ext>
                  </a:extLst>
                </a:gridCol>
                <a:gridCol w="166666">
                  <a:extLst>
                    <a:ext uri="{9D8B030D-6E8A-4147-A177-3AD203B41FA5}">
                      <a16:colId xmlns:a16="http://schemas.microsoft.com/office/drawing/2014/main" val="3801451917"/>
                    </a:ext>
                  </a:extLst>
                </a:gridCol>
                <a:gridCol w="166666">
                  <a:extLst>
                    <a:ext uri="{9D8B030D-6E8A-4147-A177-3AD203B41FA5}">
                      <a16:colId xmlns:a16="http://schemas.microsoft.com/office/drawing/2014/main" val="3956959779"/>
                    </a:ext>
                  </a:extLst>
                </a:gridCol>
                <a:gridCol w="166666">
                  <a:extLst>
                    <a:ext uri="{9D8B030D-6E8A-4147-A177-3AD203B41FA5}">
                      <a16:colId xmlns:a16="http://schemas.microsoft.com/office/drawing/2014/main" val="3770576140"/>
                    </a:ext>
                  </a:extLst>
                </a:gridCol>
                <a:gridCol w="166666">
                  <a:extLst>
                    <a:ext uri="{9D8B030D-6E8A-4147-A177-3AD203B41FA5}">
                      <a16:colId xmlns:a16="http://schemas.microsoft.com/office/drawing/2014/main" val="1397626688"/>
                    </a:ext>
                  </a:extLst>
                </a:gridCol>
                <a:gridCol w="166666">
                  <a:extLst>
                    <a:ext uri="{9D8B030D-6E8A-4147-A177-3AD203B41FA5}">
                      <a16:colId xmlns:a16="http://schemas.microsoft.com/office/drawing/2014/main" val="3047130312"/>
                    </a:ext>
                  </a:extLst>
                </a:gridCol>
                <a:gridCol w="166666">
                  <a:extLst>
                    <a:ext uri="{9D8B030D-6E8A-4147-A177-3AD203B41FA5}">
                      <a16:colId xmlns:a16="http://schemas.microsoft.com/office/drawing/2014/main" val="3650972217"/>
                    </a:ext>
                  </a:extLst>
                </a:gridCol>
                <a:gridCol w="166666">
                  <a:extLst>
                    <a:ext uri="{9D8B030D-6E8A-4147-A177-3AD203B41FA5}">
                      <a16:colId xmlns:a16="http://schemas.microsoft.com/office/drawing/2014/main" val="731685892"/>
                    </a:ext>
                  </a:extLst>
                </a:gridCol>
                <a:gridCol w="166666">
                  <a:extLst>
                    <a:ext uri="{9D8B030D-6E8A-4147-A177-3AD203B41FA5}">
                      <a16:colId xmlns:a16="http://schemas.microsoft.com/office/drawing/2014/main" val="754799089"/>
                    </a:ext>
                  </a:extLst>
                </a:gridCol>
                <a:gridCol w="166666">
                  <a:extLst>
                    <a:ext uri="{9D8B030D-6E8A-4147-A177-3AD203B41FA5}">
                      <a16:colId xmlns:a16="http://schemas.microsoft.com/office/drawing/2014/main" val="4268062204"/>
                    </a:ext>
                  </a:extLst>
                </a:gridCol>
                <a:gridCol w="166666">
                  <a:extLst>
                    <a:ext uri="{9D8B030D-6E8A-4147-A177-3AD203B41FA5}">
                      <a16:colId xmlns:a16="http://schemas.microsoft.com/office/drawing/2014/main" val="2918132274"/>
                    </a:ext>
                  </a:extLst>
                </a:gridCol>
                <a:gridCol w="166666">
                  <a:extLst>
                    <a:ext uri="{9D8B030D-6E8A-4147-A177-3AD203B41FA5}">
                      <a16:colId xmlns:a16="http://schemas.microsoft.com/office/drawing/2014/main" val="974700772"/>
                    </a:ext>
                  </a:extLst>
                </a:gridCol>
                <a:gridCol w="166666">
                  <a:extLst>
                    <a:ext uri="{9D8B030D-6E8A-4147-A177-3AD203B41FA5}">
                      <a16:colId xmlns:a16="http://schemas.microsoft.com/office/drawing/2014/main" val="2723060334"/>
                    </a:ext>
                  </a:extLst>
                </a:gridCol>
                <a:gridCol w="166666">
                  <a:extLst>
                    <a:ext uri="{9D8B030D-6E8A-4147-A177-3AD203B41FA5}">
                      <a16:colId xmlns:a16="http://schemas.microsoft.com/office/drawing/2014/main" val="1338436061"/>
                    </a:ext>
                  </a:extLst>
                </a:gridCol>
                <a:gridCol w="166666">
                  <a:extLst>
                    <a:ext uri="{9D8B030D-6E8A-4147-A177-3AD203B41FA5}">
                      <a16:colId xmlns:a16="http://schemas.microsoft.com/office/drawing/2014/main" val="171947455"/>
                    </a:ext>
                  </a:extLst>
                </a:gridCol>
                <a:gridCol w="166666">
                  <a:extLst>
                    <a:ext uri="{9D8B030D-6E8A-4147-A177-3AD203B41FA5}">
                      <a16:colId xmlns:a16="http://schemas.microsoft.com/office/drawing/2014/main" val="2087804002"/>
                    </a:ext>
                  </a:extLst>
                </a:gridCol>
                <a:gridCol w="166666">
                  <a:extLst>
                    <a:ext uri="{9D8B030D-6E8A-4147-A177-3AD203B41FA5}">
                      <a16:colId xmlns:a16="http://schemas.microsoft.com/office/drawing/2014/main" val="1993406527"/>
                    </a:ext>
                  </a:extLst>
                </a:gridCol>
                <a:gridCol w="166666">
                  <a:extLst>
                    <a:ext uri="{9D8B030D-6E8A-4147-A177-3AD203B41FA5}">
                      <a16:colId xmlns:a16="http://schemas.microsoft.com/office/drawing/2014/main" val="2996828511"/>
                    </a:ext>
                  </a:extLst>
                </a:gridCol>
                <a:gridCol w="166666">
                  <a:extLst>
                    <a:ext uri="{9D8B030D-6E8A-4147-A177-3AD203B41FA5}">
                      <a16:colId xmlns:a16="http://schemas.microsoft.com/office/drawing/2014/main" val="152450036"/>
                    </a:ext>
                  </a:extLst>
                </a:gridCol>
              </a:tblGrid>
              <a:tr h="150379">
                <a:tc gridSpan="33">
                  <a:txBody>
                    <a:bodyPr/>
                    <a:lstStyle/>
                    <a:p>
                      <a:pPr algn="l" fontAlgn="b"/>
                      <a:r>
                        <a:rPr lang="en-US" sz="600" b="1" u="none" strike="noStrike" dirty="0">
                          <a:solidFill>
                            <a:schemeClr val="tx2"/>
                          </a:solidFill>
                          <a:effectLst/>
                          <a:latin typeface="+mn-lt"/>
                          <a:cs typeface="Poppins" panose="00000500000000000000" pitchFamily="2" charset="0"/>
                        </a:rPr>
                        <a:t>No. of patients at risk</a:t>
                      </a:r>
                      <a:endParaRPr lang="en-US" sz="600" b="1" i="0" u="none" strike="noStrike" dirty="0">
                        <a:solidFill>
                          <a:schemeClr val="tx2"/>
                        </a:solidFill>
                        <a:effectLst/>
                        <a:latin typeface="+mn-lt"/>
                        <a:cs typeface="Poppins" panose="00000500000000000000" pitchFamily="2" charset="0"/>
                      </a:endParaRP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IN"/>
                    </a:p>
                  </a:txBody>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883371"/>
                  </a:ext>
                </a:extLst>
              </a:tr>
              <a:tr h="150379">
                <a:tc>
                  <a:txBody>
                    <a:bodyPr/>
                    <a:lstStyle/>
                    <a:p>
                      <a:pPr algn="l" fontAlgn="b"/>
                      <a:r>
                        <a:rPr lang="en-US" sz="600" b="0" i="0" u="none" strike="noStrike" dirty="0">
                          <a:solidFill>
                            <a:schemeClr val="accent2"/>
                          </a:solidFill>
                          <a:effectLst/>
                          <a:latin typeface="+mn-lt"/>
                          <a:cs typeface="Poppins" panose="00000500000000000000" pitchFamily="2" charset="0"/>
                        </a:rPr>
                        <a:t>Durvalumab</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533</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519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475</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454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424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401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386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370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356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348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344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335</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330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321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315</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312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282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269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255</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214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202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180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141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140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115</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86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81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091062"/>
                  </a:ext>
                </a:extLst>
              </a:tr>
              <a:tr h="150379">
                <a:tc>
                  <a:txBody>
                    <a:bodyPr/>
                    <a:lstStyle/>
                    <a:p>
                      <a:pPr algn="l" fontAlgn="b"/>
                      <a:r>
                        <a:rPr lang="en-US" sz="600" b="0" i="0" u="none" strike="noStrike" dirty="0">
                          <a:solidFill>
                            <a:schemeClr val="accent1"/>
                          </a:solidFill>
                          <a:effectLst/>
                          <a:latin typeface="+mn-lt"/>
                          <a:cs typeface="Poppins" panose="00000500000000000000" pitchFamily="2" charset="0"/>
                        </a:rPr>
                        <a:t>Comparator</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530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498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437</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416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381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358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343</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328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313</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300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296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288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281</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273</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264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259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228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219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214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177</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172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159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132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129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94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69</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62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24</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18</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16</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2</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600" b="0" i="0" u="none" strike="noStrike" dirty="0">
                          <a:solidFill>
                            <a:srgbClr val="000000"/>
                          </a:solidFill>
                          <a:effectLst/>
                          <a:latin typeface="+mn-lt"/>
                          <a:cs typeface="Poppins" panose="00000500000000000000" pitchFamily="2" charset="0"/>
                        </a:rPr>
                        <a:t>0</a:t>
                      </a:r>
                    </a:p>
                  </a:txBody>
                  <a:tcPr marL="0" marR="0" marT="27412" marB="2741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991549"/>
                  </a:ext>
                </a:extLst>
              </a:tr>
            </a:tbl>
          </a:graphicData>
        </a:graphic>
      </p:graphicFrame>
      <p:sp>
        <p:nvSpPr>
          <p:cNvPr id="41" name="TextBox 40">
            <a:extLst>
              <a:ext uri="{FF2B5EF4-FFF2-40B4-BE49-F238E27FC236}">
                <a16:creationId xmlns:a16="http://schemas.microsoft.com/office/drawing/2014/main" id="{E5515460-D3D9-BD28-D5D4-8A414AF1E695}"/>
              </a:ext>
            </a:extLst>
          </p:cNvPr>
          <p:cNvSpPr txBox="1"/>
          <p:nvPr/>
        </p:nvSpPr>
        <p:spPr>
          <a:xfrm>
            <a:off x="1116761" y="1196416"/>
            <a:ext cx="4996881" cy="5845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EFS by Blinded Independent Central Review (ITT)</a:t>
            </a:r>
          </a:p>
        </p:txBody>
      </p:sp>
      <p:sp>
        <p:nvSpPr>
          <p:cNvPr id="42" name="Freeform 113">
            <a:extLst>
              <a:ext uri="{FF2B5EF4-FFF2-40B4-BE49-F238E27FC236}">
                <a16:creationId xmlns:a16="http://schemas.microsoft.com/office/drawing/2014/main" id="{CC787C57-006D-0669-469C-624A068D9F44}"/>
              </a:ext>
            </a:extLst>
          </p:cNvPr>
          <p:cNvSpPr/>
          <p:nvPr/>
        </p:nvSpPr>
        <p:spPr bwMode="auto">
          <a:xfrm>
            <a:off x="1083938" y="1882334"/>
            <a:ext cx="5153499" cy="3302109"/>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100AB9D4-ADCB-00B6-5BFF-41EFA7B85AA7}"/>
              </a:ext>
            </a:extLst>
          </p:cNvPr>
          <p:cNvGrpSpPr/>
          <p:nvPr/>
        </p:nvGrpSpPr>
        <p:grpSpPr>
          <a:xfrm>
            <a:off x="577407" y="1763314"/>
            <a:ext cx="483864" cy="3615530"/>
            <a:chOff x="153898" y="1378961"/>
            <a:chExt cx="484215" cy="3618155"/>
          </a:xfrm>
        </p:grpSpPr>
        <p:sp>
          <p:nvSpPr>
            <p:cNvPr id="44" name="TextBox 43">
              <a:extLst>
                <a:ext uri="{FF2B5EF4-FFF2-40B4-BE49-F238E27FC236}">
                  <a16:creationId xmlns:a16="http://schemas.microsoft.com/office/drawing/2014/main" id="{9634A5C0-6E60-A7F2-CEDA-D789D41F34B6}"/>
                </a:ext>
              </a:extLst>
            </p:cNvPr>
            <p:cNvSpPr txBox="1"/>
            <p:nvPr/>
          </p:nvSpPr>
          <p:spPr bwMode="auto">
            <a:xfrm>
              <a:off x="153898" y="1378961"/>
              <a:ext cx="4842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45" name="TextBox 44">
              <a:extLst>
                <a:ext uri="{FF2B5EF4-FFF2-40B4-BE49-F238E27FC236}">
                  <a16:creationId xmlns:a16="http://schemas.microsoft.com/office/drawing/2014/main" id="{7792848E-F59B-C760-E340-607D8E24D1BB}"/>
                </a:ext>
              </a:extLst>
            </p:cNvPr>
            <p:cNvSpPr txBox="1"/>
            <p:nvPr/>
          </p:nvSpPr>
          <p:spPr bwMode="auto">
            <a:xfrm>
              <a:off x="253748" y="2703113"/>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0.6</a:t>
              </a:r>
            </a:p>
          </p:txBody>
        </p:sp>
        <p:sp>
          <p:nvSpPr>
            <p:cNvPr id="46" name="TextBox 45">
              <a:extLst>
                <a:ext uri="{FF2B5EF4-FFF2-40B4-BE49-F238E27FC236}">
                  <a16:creationId xmlns:a16="http://schemas.microsoft.com/office/drawing/2014/main" id="{A45ED6BE-7755-AF17-65E2-46F8054D1C07}"/>
                </a:ext>
              </a:extLst>
            </p:cNvPr>
            <p:cNvSpPr txBox="1"/>
            <p:nvPr/>
          </p:nvSpPr>
          <p:spPr bwMode="auto">
            <a:xfrm>
              <a:off x="253748" y="3365189"/>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0.4</a:t>
              </a:r>
            </a:p>
          </p:txBody>
        </p:sp>
        <p:sp>
          <p:nvSpPr>
            <p:cNvPr id="47" name="TextBox 46">
              <a:extLst>
                <a:ext uri="{FF2B5EF4-FFF2-40B4-BE49-F238E27FC236}">
                  <a16:creationId xmlns:a16="http://schemas.microsoft.com/office/drawing/2014/main" id="{B943A58B-3B32-C46E-5329-3BA95B6C773E}"/>
                </a:ext>
              </a:extLst>
            </p:cNvPr>
            <p:cNvSpPr txBox="1"/>
            <p:nvPr/>
          </p:nvSpPr>
          <p:spPr bwMode="auto">
            <a:xfrm>
              <a:off x="253748" y="4027265"/>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48" name="TextBox 47">
              <a:extLst>
                <a:ext uri="{FF2B5EF4-FFF2-40B4-BE49-F238E27FC236}">
                  <a16:creationId xmlns:a16="http://schemas.microsoft.com/office/drawing/2014/main" id="{737F703A-2E08-8098-60A1-4EB7A9CF4F55}"/>
                </a:ext>
              </a:extLst>
            </p:cNvPr>
            <p:cNvSpPr txBox="1"/>
            <p:nvPr/>
          </p:nvSpPr>
          <p:spPr bwMode="auto">
            <a:xfrm>
              <a:off x="353598" y="4689339"/>
              <a:ext cx="2845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a:t>
              </a:r>
            </a:p>
          </p:txBody>
        </p:sp>
        <p:sp>
          <p:nvSpPr>
            <p:cNvPr id="49" name="TextBox 48">
              <a:extLst>
                <a:ext uri="{FF2B5EF4-FFF2-40B4-BE49-F238E27FC236}">
                  <a16:creationId xmlns:a16="http://schemas.microsoft.com/office/drawing/2014/main" id="{F15B2F71-96E3-196C-08A9-5E0C17CE49C6}"/>
                </a:ext>
              </a:extLst>
            </p:cNvPr>
            <p:cNvSpPr txBox="1"/>
            <p:nvPr/>
          </p:nvSpPr>
          <p:spPr bwMode="auto">
            <a:xfrm>
              <a:off x="353598" y="2041037"/>
              <a:ext cx="2845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0.8</a:t>
              </a:r>
            </a:p>
          </p:txBody>
        </p:sp>
      </p:grpSp>
      <p:sp>
        <p:nvSpPr>
          <p:cNvPr id="50" name="TextBox 49">
            <a:extLst>
              <a:ext uri="{FF2B5EF4-FFF2-40B4-BE49-F238E27FC236}">
                <a16:creationId xmlns:a16="http://schemas.microsoft.com/office/drawing/2014/main" id="{56831B0D-10B1-EC1D-1007-4C8569D8531E}"/>
              </a:ext>
            </a:extLst>
          </p:cNvPr>
          <p:cNvSpPr txBox="1"/>
          <p:nvPr/>
        </p:nvSpPr>
        <p:spPr bwMode="auto">
          <a:xfrm>
            <a:off x="2678888" y="5463101"/>
            <a:ext cx="1872629" cy="21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from randomization (Months)</a:t>
            </a:r>
          </a:p>
        </p:txBody>
      </p:sp>
      <p:grpSp>
        <p:nvGrpSpPr>
          <p:cNvPr id="51" name="Group 50">
            <a:extLst>
              <a:ext uri="{FF2B5EF4-FFF2-40B4-BE49-F238E27FC236}">
                <a16:creationId xmlns:a16="http://schemas.microsoft.com/office/drawing/2014/main" id="{96837B3F-719E-C0F9-9671-E245307C223A}"/>
              </a:ext>
            </a:extLst>
          </p:cNvPr>
          <p:cNvGrpSpPr/>
          <p:nvPr/>
        </p:nvGrpSpPr>
        <p:grpSpPr>
          <a:xfrm>
            <a:off x="1016665" y="5286292"/>
            <a:ext cx="5289577" cy="185413"/>
            <a:chOff x="593475" y="4904498"/>
            <a:chExt cx="5293418" cy="185548"/>
          </a:xfrm>
        </p:grpSpPr>
        <p:sp>
          <p:nvSpPr>
            <p:cNvPr id="52" name="TextBox 51">
              <a:extLst>
                <a:ext uri="{FF2B5EF4-FFF2-40B4-BE49-F238E27FC236}">
                  <a16:creationId xmlns:a16="http://schemas.microsoft.com/office/drawing/2014/main" id="{79EA4435-1D51-C693-1107-E75106FC5AA0}"/>
                </a:ext>
              </a:extLst>
            </p:cNvPr>
            <p:cNvSpPr txBox="1"/>
            <p:nvPr/>
          </p:nvSpPr>
          <p:spPr bwMode="auto">
            <a:xfrm>
              <a:off x="593475"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53" name="TextBox 52">
              <a:extLst>
                <a:ext uri="{FF2B5EF4-FFF2-40B4-BE49-F238E27FC236}">
                  <a16:creationId xmlns:a16="http://schemas.microsoft.com/office/drawing/2014/main" id="{2B47CB9F-F35B-B158-46F1-049EABFDA439}"/>
                </a:ext>
              </a:extLst>
            </p:cNvPr>
            <p:cNvSpPr txBox="1"/>
            <p:nvPr/>
          </p:nvSpPr>
          <p:spPr bwMode="auto">
            <a:xfrm>
              <a:off x="2423116"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54" name="TextBox 53">
              <a:extLst>
                <a:ext uri="{FF2B5EF4-FFF2-40B4-BE49-F238E27FC236}">
                  <a16:creationId xmlns:a16="http://schemas.microsoft.com/office/drawing/2014/main" id="{302D6C2F-E017-8E0D-E13D-B0BE7FC4361D}"/>
                </a:ext>
              </a:extLst>
            </p:cNvPr>
            <p:cNvSpPr txBox="1"/>
            <p:nvPr/>
          </p:nvSpPr>
          <p:spPr bwMode="auto">
            <a:xfrm>
              <a:off x="1258799"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55" name="TextBox 54">
              <a:extLst>
                <a:ext uri="{FF2B5EF4-FFF2-40B4-BE49-F238E27FC236}">
                  <a16:creationId xmlns:a16="http://schemas.microsoft.com/office/drawing/2014/main" id="{79E3605E-DEB3-03D7-D1D7-24411042875F}"/>
                </a:ext>
              </a:extLst>
            </p:cNvPr>
            <p:cNvSpPr txBox="1"/>
            <p:nvPr/>
          </p:nvSpPr>
          <p:spPr bwMode="auto">
            <a:xfrm>
              <a:off x="1591461"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56" name="TextBox 55">
              <a:extLst>
                <a:ext uri="{FF2B5EF4-FFF2-40B4-BE49-F238E27FC236}">
                  <a16:creationId xmlns:a16="http://schemas.microsoft.com/office/drawing/2014/main" id="{D5001800-DF65-B73A-6831-4F4D88E1C922}"/>
                </a:ext>
              </a:extLst>
            </p:cNvPr>
            <p:cNvSpPr txBox="1"/>
            <p:nvPr/>
          </p:nvSpPr>
          <p:spPr bwMode="auto">
            <a:xfrm>
              <a:off x="1924123"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57" name="TextBox 56">
              <a:extLst>
                <a:ext uri="{FF2B5EF4-FFF2-40B4-BE49-F238E27FC236}">
                  <a16:creationId xmlns:a16="http://schemas.microsoft.com/office/drawing/2014/main" id="{E9251606-7CF9-2DB3-8C46-2097F0D7D7A1}"/>
                </a:ext>
              </a:extLst>
            </p:cNvPr>
            <p:cNvSpPr txBox="1"/>
            <p:nvPr/>
          </p:nvSpPr>
          <p:spPr bwMode="auto">
            <a:xfrm>
              <a:off x="2922109"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58" name="TextBox 57">
              <a:extLst>
                <a:ext uri="{FF2B5EF4-FFF2-40B4-BE49-F238E27FC236}">
                  <a16:creationId xmlns:a16="http://schemas.microsoft.com/office/drawing/2014/main" id="{16660EEF-D123-49BF-DF8B-7A486B6E6CE4}"/>
                </a:ext>
              </a:extLst>
            </p:cNvPr>
            <p:cNvSpPr txBox="1"/>
            <p:nvPr/>
          </p:nvSpPr>
          <p:spPr bwMode="auto">
            <a:xfrm>
              <a:off x="759806"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59" name="TextBox 58">
              <a:extLst>
                <a:ext uri="{FF2B5EF4-FFF2-40B4-BE49-F238E27FC236}">
                  <a16:creationId xmlns:a16="http://schemas.microsoft.com/office/drawing/2014/main" id="{0125900B-56BA-A70A-0758-78401D9EE7AD}"/>
                </a:ext>
              </a:extLst>
            </p:cNvPr>
            <p:cNvSpPr txBox="1"/>
            <p:nvPr/>
          </p:nvSpPr>
          <p:spPr bwMode="auto">
            <a:xfrm>
              <a:off x="926137"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60" name="TextBox 59">
              <a:extLst>
                <a:ext uri="{FF2B5EF4-FFF2-40B4-BE49-F238E27FC236}">
                  <a16:creationId xmlns:a16="http://schemas.microsoft.com/office/drawing/2014/main" id="{CCE76827-C490-B575-30ED-D0DAA24BC36A}"/>
                </a:ext>
              </a:extLst>
            </p:cNvPr>
            <p:cNvSpPr txBox="1"/>
            <p:nvPr/>
          </p:nvSpPr>
          <p:spPr bwMode="auto">
            <a:xfrm>
              <a:off x="1092468"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61" name="TextBox 60">
              <a:extLst>
                <a:ext uri="{FF2B5EF4-FFF2-40B4-BE49-F238E27FC236}">
                  <a16:creationId xmlns:a16="http://schemas.microsoft.com/office/drawing/2014/main" id="{5B12F791-3117-D82E-9037-E08C84652D21}"/>
                </a:ext>
              </a:extLst>
            </p:cNvPr>
            <p:cNvSpPr txBox="1"/>
            <p:nvPr/>
          </p:nvSpPr>
          <p:spPr bwMode="auto">
            <a:xfrm>
              <a:off x="1425130"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62" name="TextBox 61">
              <a:extLst>
                <a:ext uri="{FF2B5EF4-FFF2-40B4-BE49-F238E27FC236}">
                  <a16:creationId xmlns:a16="http://schemas.microsoft.com/office/drawing/2014/main" id="{93F82111-A21C-D441-8A49-0153A9F58057}"/>
                </a:ext>
              </a:extLst>
            </p:cNvPr>
            <p:cNvSpPr txBox="1"/>
            <p:nvPr/>
          </p:nvSpPr>
          <p:spPr bwMode="auto">
            <a:xfrm>
              <a:off x="1757792"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63" name="TextBox 62">
              <a:extLst>
                <a:ext uri="{FF2B5EF4-FFF2-40B4-BE49-F238E27FC236}">
                  <a16:creationId xmlns:a16="http://schemas.microsoft.com/office/drawing/2014/main" id="{A1F51F4D-FCE8-A580-122E-2C256CF2192F}"/>
                </a:ext>
              </a:extLst>
            </p:cNvPr>
            <p:cNvSpPr txBox="1"/>
            <p:nvPr/>
          </p:nvSpPr>
          <p:spPr bwMode="auto">
            <a:xfrm>
              <a:off x="2090454"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64" name="TextBox 63">
              <a:extLst>
                <a:ext uri="{FF2B5EF4-FFF2-40B4-BE49-F238E27FC236}">
                  <a16:creationId xmlns:a16="http://schemas.microsoft.com/office/drawing/2014/main" id="{39BF479F-ECD4-26BD-F4B5-C7BFC84A76D2}"/>
                </a:ext>
              </a:extLst>
            </p:cNvPr>
            <p:cNvSpPr txBox="1"/>
            <p:nvPr/>
          </p:nvSpPr>
          <p:spPr bwMode="auto">
            <a:xfrm>
              <a:off x="2256785"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65" name="TextBox 64">
              <a:extLst>
                <a:ext uri="{FF2B5EF4-FFF2-40B4-BE49-F238E27FC236}">
                  <a16:creationId xmlns:a16="http://schemas.microsoft.com/office/drawing/2014/main" id="{8193F0E2-150D-392A-A5FA-62B8695F3DB9}"/>
                </a:ext>
              </a:extLst>
            </p:cNvPr>
            <p:cNvSpPr txBox="1"/>
            <p:nvPr/>
          </p:nvSpPr>
          <p:spPr bwMode="auto">
            <a:xfrm>
              <a:off x="2589447"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66" name="TextBox 65">
              <a:extLst>
                <a:ext uri="{FF2B5EF4-FFF2-40B4-BE49-F238E27FC236}">
                  <a16:creationId xmlns:a16="http://schemas.microsoft.com/office/drawing/2014/main" id="{7230D1D0-EE81-A859-15E8-56357C3A0A6A}"/>
                </a:ext>
              </a:extLst>
            </p:cNvPr>
            <p:cNvSpPr txBox="1"/>
            <p:nvPr/>
          </p:nvSpPr>
          <p:spPr bwMode="auto">
            <a:xfrm>
              <a:off x="2755778"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67" name="TextBox 66">
              <a:extLst>
                <a:ext uri="{FF2B5EF4-FFF2-40B4-BE49-F238E27FC236}">
                  <a16:creationId xmlns:a16="http://schemas.microsoft.com/office/drawing/2014/main" id="{83F5F9E2-CED7-48A6-9AB9-00F5B4CB388B}"/>
                </a:ext>
              </a:extLst>
            </p:cNvPr>
            <p:cNvSpPr txBox="1"/>
            <p:nvPr/>
          </p:nvSpPr>
          <p:spPr bwMode="auto">
            <a:xfrm>
              <a:off x="3088440"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68" name="TextBox 67">
              <a:extLst>
                <a:ext uri="{FF2B5EF4-FFF2-40B4-BE49-F238E27FC236}">
                  <a16:creationId xmlns:a16="http://schemas.microsoft.com/office/drawing/2014/main" id="{C295B6B4-FFAE-9CCB-6C69-83304B163FE6}"/>
                </a:ext>
              </a:extLst>
            </p:cNvPr>
            <p:cNvSpPr txBox="1"/>
            <p:nvPr/>
          </p:nvSpPr>
          <p:spPr bwMode="auto">
            <a:xfrm>
              <a:off x="3254771"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a:t>
              </a:r>
            </a:p>
          </p:txBody>
        </p:sp>
        <p:sp>
          <p:nvSpPr>
            <p:cNvPr id="69" name="TextBox 68">
              <a:extLst>
                <a:ext uri="{FF2B5EF4-FFF2-40B4-BE49-F238E27FC236}">
                  <a16:creationId xmlns:a16="http://schemas.microsoft.com/office/drawing/2014/main" id="{0D28BB69-F74B-CCDB-3B1D-58C71D9CE4B4}"/>
                </a:ext>
              </a:extLst>
            </p:cNvPr>
            <p:cNvSpPr txBox="1"/>
            <p:nvPr/>
          </p:nvSpPr>
          <p:spPr bwMode="auto">
            <a:xfrm>
              <a:off x="5749733"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62</a:t>
              </a:r>
            </a:p>
          </p:txBody>
        </p:sp>
        <p:sp>
          <p:nvSpPr>
            <p:cNvPr id="70" name="TextBox 69">
              <a:extLst>
                <a:ext uri="{FF2B5EF4-FFF2-40B4-BE49-F238E27FC236}">
                  <a16:creationId xmlns:a16="http://schemas.microsoft.com/office/drawing/2014/main" id="{F897E8EC-76D1-F12D-95D8-DFED38DE0783}"/>
                </a:ext>
              </a:extLst>
            </p:cNvPr>
            <p:cNvSpPr txBox="1"/>
            <p:nvPr/>
          </p:nvSpPr>
          <p:spPr bwMode="auto">
            <a:xfrm>
              <a:off x="3421102"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a:t>
              </a:r>
            </a:p>
          </p:txBody>
        </p:sp>
        <p:sp>
          <p:nvSpPr>
            <p:cNvPr id="71" name="TextBox 70">
              <a:extLst>
                <a:ext uri="{FF2B5EF4-FFF2-40B4-BE49-F238E27FC236}">
                  <a16:creationId xmlns:a16="http://schemas.microsoft.com/office/drawing/2014/main" id="{A0D434BB-9ADB-3F2B-5D0B-8309C66613E6}"/>
                </a:ext>
              </a:extLst>
            </p:cNvPr>
            <p:cNvSpPr txBox="1"/>
            <p:nvPr/>
          </p:nvSpPr>
          <p:spPr bwMode="auto">
            <a:xfrm>
              <a:off x="3587433"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p>
          </p:txBody>
        </p:sp>
        <p:sp>
          <p:nvSpPr>
            <p:cNvPr id="72" name="TextBox 71">
              <a:extLst>
                <a:ext uri="{FF2B5EF4-FFF2-40B4-BE49-F238E27FC236}">
                  <a16:creationId xmlns:a16="http://schemas.microsoft.com/office/drawing/2014/main" id="{46FCF20F-A293-E527-4258-E0463612E20E}"/>
                </a:ext>
              </a:extLst>
            </p:cNvPr>
            <p:cNvSpPr txBox="1"/>
            <p:nvPr/>
          </p:nvSpPr>
          <p:spPr bwMode="auto">
            <a:xfrm>
              <a:off x="3753764"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38</a:t>
              </a:r>
            </a:p>
          </p:txBody>
        </p:sp>
        <p:sp>
          <p:nvSpPr>
            <p:cNvPr id="73" name="TextBox 72">
              <a:extLst>
                <a:ext uri="{FF2B5EF4-FFF2-40B4-BE49-F238E27FC236}">
                  <a16:creationId xmlns:a16="http://schemas.microsoft.com/office/drawing/2014/main" id="{F8BC8FED-E8F2-2463-F2EF-D68C77D0D032}"/>
                </a:ext>
              </a:extLst>
            </p:cNvPr>
            <p:cNvSpPr txBox="1"/>
            <p:nvPr/>
          </p:nvSpPr>
          <p:spPr bwMode="auto">
            <a:xfrm>
              <a:off x="3920095"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74" name="TextBox 73">
              <a:extLst>
                <a:ext uri="{FF2B5EF4-FFF2-40B4-BE49-F238E27FC236}">
                  <a16:creationId xmlns:a16="http://schemas.microsoft.com/office/drawing/2014/main" id="{FE77606C-0BFA-B7CD-F76E-D5A8446B6F11}"/>
                </a:ext>
              </a:extLst>
            </p:cNvPr>
            <p:cNvSpPr txBox="1"/>
            <p:nvPr/>
          </p:nvSpPr>
          <p:spPr bwMode="auto">
            <a:xfrm>
              <a:off x="4086426"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p>
          </p:txBody>
        </p:sp>
        <p:sp>
          <p:nvSpPr>
            <p:cNvPr id="75" name="TextBox 74">
              <a:extLst>
                <a:ext uri="{FF2B5EF4-FFF2-40B4-BE49-F238E27FC236}">
                  <a16:creationId xmlns:a16="http://schemas.microsoft.com/office/drawing/2014/main" id="{E4496F8D-586D-26D7-2D55-76801E562DC9}"/>
                </a:ext>
              </a:extLst>
            </p:cNvPr>
            <p:cNvSpPr txBox="1"/>
            <p:nvPr/>
          </p:nvSpPr>
          <p:spPr bwMode="auto">
            <a:xfrm>
              <a:off x="4252757"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44</a:t>
              </a:r>
            </a:p>
          </p:txBody>
        </p:sp>
        <p:sp>
          <p:nvSpPr>
            <p:cNvPr id="76" name="TextBox 75">
              <a:extLst>
                <a:ext uri="{FF2B5EF4-FFF2-40B4-BE49-F238E27FC236}">
                  <a16:creationId xmlns:a16="http://schemas.microsoft.com/office/drawing/2014/main" id="{5DFE14A3-0D61-083E-B74B-DBF5443F6F15}"/>
                </a:ext>
              </a:extLst>
            </p:cNvPr>
            <p:cNvSpPr txBox="1"/>
            <p:nvPr/>
          </p:nvSpPr>
          <p:spPr bwMode="auto">
            <a:xfrm>
              <a:off x="4419088"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a:t>
              </a:r>
            </a:p>
          </p:txBody>
        </p:sp>
        <p:sp>
          <p:nvSpPr>
            <p:cNvPr id="77" name="TextBox 76">
              <a:extLst>
                <a:ext uri="{FF2B5EF4-FFF2-40B4-BE49-F238E27FC236}">
                  <a16:creationId xmlns:a16="http://schemas.microsoft.com/office/drawing/2014/main" id="{729C69C0-28BE-2422-98B9-4183CE9DD046}"/>
                </a:ext>
              </a:extLst>
            </p:cNvPr>
            <p:cNvSpPr txBox="1"/>
            <p:nvPr/>
          </p:nvSpPr>
          <p:spPr bwMode="auto">
            <a:xfrm>
              <a:off x="4585419"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p>
          </p:txBody>
        </p:sp>
        <p:sp>
          <p:nvSpPr>
            <p:cNvPr id="78" name="TextBox 77">
              <a:extLst>
                <a:ext uri="{FF2B5EF4-FFF2-40B4-BE49-F238E27FC236}">
                  <a16:creationId xmlns:a16="http://schemas.microsoft.com/office/drawing/2014/main" id="{F459AAE3-68CD-3F94-2E38-4ED62E0BA496}"/>
                </a:ext>
              </a:extLst>
            </p:cNvPr>
            <p:cNvSpPr txBox="1"/>
            <p:nvPr/>
          </p:nvSpPr>
          <p:spPr bwMode="auto">
            <a:xfrm>
              <a:off x="4751750"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79" name="TextBox 78">
              <a:extLst>
                <a:ext uri="{FF2B5EF4-FFF2-40B4-BE49-F238E27FC236}">
                  <a16:creationId xmlns:a16="http://schemas.microsoft.com/office/drawing/2014/main" id="{4FACF3D5-34EE-7BB0-65E4-BFD88E8CF5E2}"/>
                </a:ext>
              </a:extLst>
            </p:cNvPr>
            <p:cNvSpPr txBox="1"/>
            <p:nvPr/>
          </p:nvSpPr>
          <p:spPr bwMode="auto">
            <a:xfrm>
              <a:off x="4918081"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52</a:t>
              </a:r>
            </a:p>
          </p:txBody>
        </p:sp>
        <p:sp>
          <p:nvSpPr>
            <p:cNvPr id="80" name="TextBox 79">
              <a:extLst>
                <a:ext uri="{FF2B5EF4-FFF2-40B4-BE49-F238E27FC236}">
                  <a16:creationId xmlns:a16="http://schemas.microsoft.com/office/drawing/2014/main" id="{AF74FB21-78D2-D235-39B0-41D5CB5B1108}"/>
                </a:ext>
              </a:extLst>
            </p:cNvPr>
            <p:cNvSpPr txBox="1"/>
            <p:nvPr/>
          </p:nvSpPr>
          <p:spPr bwMode="auto">
            <a:xfrm>
              <a:off x="5084412"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a:t>
              </a:r>
            </a:p>
          </p:txBody>
        </p:sp>
        <p:sp>
          <p:nvSpPr>
            <p:cNvPr id="81" name="TextBox 80">
              <a:extLst>
                <a:ext uri="{FF2B5EF4-FFF2-40B4-BE49-F238E27FC236}">
                  <a16:creationId xmlns:a16="http://schemas.microsoft.com/office/drawing/2014/main" id="{128BBF8F-8E77-7068-E7D3-22BAD4033A1B}"/>
                </a:ext>
              </a:extLst>
            </p:cNvPr>
            <p:cNvSpPr txBox="1"/>
            <p:nvPr/>
          </p:nvSpPr>
          <p:spPr bwMode="auto">
            <a:xfrm>
              <a:off x="5250743"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a:t>
              </a:r>
            </a:p>
          </p:txBody>
        </p:sp>
        <p:sp>
          <p:nvSpPr>
            <p:cNvPr id="82" name="TextBox 81">
              <a:extLst>
                <a:ext uri="{FF2B5EF4-FFF2-40B4-BE49-F238E27FC236}">
                  <a16:creationId xmlns:a16="http://schemas.microsoft.com/office/drawing/2014/main" id="{30143501-329F-97D0-7263-9C4302E3C88A}"/>
                </a:ext>
              </a:extLst>
            </p:cNvPr>
            <p:cNvSpPr txBox="1"/>
            <p:nvPr/>
          </p:nvSpPr>
          <p:spPr bwMode="auto">
            <a:xfrm>
              <a:off x="5417074"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58</a:t>
              </a:r>
            </a:p>
          </p:txBody>
        </p:sp>
        <p:sp>
          <p:nvSpPr>
            <p:cNvPr id="83" name="TextBox 82">
              <a:extLst>
                <a:ext uri="{FF2B5EF4-FFF2-40B4-BE49-F238E27FC236}">
                  <a16:creationId xmlns:a16="http://schemas.microsoft.com/office/drawing/2014/main" id="{6116D519-E7EC-F1C5-02B3-A5433721D782}"/>
                </a:ext>
              </a:extLst>
            </p:cNvPr>
            <p:cNvSpPr txBox="1"/>
            <p:nvPr/>
          </p:nvSpPr>
          <p:spPr bwMode="auto">
            <a:xfrm>
              <a:off x="5583405" y="4904498"/>
              <a:ext cx="13716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grpSp>
      <p:grpSp>
        <p:nvGrpSpPr>
          <p:cNvPr id="84" name="Group 83">
            <a:extLst>
              <a:ext uri="{FF2B5EF4-FFF2-40B4-BE49-F238E27FC236}">
                <a16:creationId xmlns:a16="http://schemas.microsoft.com/office/drawing/2014/main" id="{BD94A16D-8025-9420-D81E-A29307AE8BEF}"/>
              </a:ext>
            </a:extLst>
          </p:cNvPr>
          <p:cNvGrpSpPr/>
          <p:nvPr/>
        </p:nvGrpSpPr>
        <p:grpSpPr>
          <a:xfrm>
            <a:off x="998276" y="1889489"/>
            <a:ext cx="91374" cy="3290782"/>
            <a:chOff x="575073" y="1505228"/>
            <a:chExt cx="91440" cy="3293172"/>
          </a:xfrm>
        </p:grpSpPr>
        <p:cxnSp>
          <p:nvCxnSpPr>
            <p:cNvPr id="85" name="Straight Connector 84">
              <a:extLst>
                <a:ext uri="{FF2B5EF4-FFF2-40B4-BE49-F238E27FC236}">
                  <a16:creationId xmlns:a16="http://schemas.microsoft.com/office/drawing/2014/main" id="{4FC644D6-40F3-AC9A-93D1-57AEFE4CD35F}"/>
                </a:ext>
              </a:extLst>
            </p:cNvPr>
            <p:cNvCxnSpPr>
              <a:cxnSpLocks/>
            </p:cNvCxnSpPr>
            <p:nvPr/>
          </p:nvCxnSpPr>
          <p:spPr bwMode="auto">
            <a:xfrm>
              <a:off x="575073" y="150522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DE147025-E6D6-B016-8C94-6F6E423C94ED}"/>
                </a:ext>
              </a:extLst>
            </p:cNvPr>
            <p:cNvCxnSpPr>
              <a:cxnSpLocks/>
            </p:cNvCxnSpPr>
            <p:nvPr/>
          </p:nvCxnSpPr>
          <p:spPr bwMode="auto">
            <a:xfrm>
              <a:off x="575073" y="348113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43E5A6DE-2349-98C2-2013-BA4109B8C3CD}"/>
                </a:ext>
              </a:extLst>
            </p:cNvPr>
            <p:cNvCxnSpPr>
              <a:cxnSpLocks/>
            </p:cNvCxnSpPr>
            <p:nvPr/>
          </p:nvCxnSpPr>
          <p:spPr bwMode="auto">
            <a:xfrm>
              <a:off x="575073" y="41397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8937EA69-EAEB-182A-E1C1-05C1476A2EC4}"/>
                </a:ext>
              </a:extLst>
            </p:cNvPr>
            <p:cNvCxnSpPr>
              <a:cxnSpLocks/>
            </p:cNvCxnSpPr>
            <p:nvPr/>
          </p:nvCxnSpPr>
          <p:spPr bwMode="auto">
            <a:xfrm>
              <a:off x="575073" y="479840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5DA6B3D8-0828-FC0E-9C2A-08E4E2AB66D1}"/>
                </a:ext>
              </a:extLst>
            </p:cNvPr>
            <p:cNvCxnSpPr>
              <a:cxnSpLocks/>
            </p:cNvCxnSpPr>
            <p:nvPr/>
          </p:nvCxnSpPr>
          <p:spPr bwMode="auto">
            <a:xfrm>
              <a:off x="575073" y="282249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E045325A-A1E4-5204-88D1-D66619F883FA}"/>
                </a:ext>
              </a:extLst>
            </p:cNvPr>
            <p:cNvCxnSpPr>
              <a:cxnSpLocks/>
            </p:cNvCxnSpPr>
            <p:nvPr/>
          </p:nvCxnSpPr>
          <p:spPr bwMode="auto">
            <a:xfrm>
              <a:off x="575073" y="216386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91" name="Group 90">
            <a:extLst>
              <a:ext uri="{FF2B5EF4-FFF2-40B4-BE49-F238E27FC236}">
                <a16:creationId xmlns:a16="http://schemas.microsoft.com/office/drawing/2014/main" id="{490E859B-8E7F-F07F-9891-4F75F82F8188}"/>
              </a:ext>
            </a:extLst>
          </p:cNvPr>
          <p:cNvGrpSpPr/>
          <p:nvPr/>
        </p:nvGrpSpPr>
        <p:grpSpPr>
          <a:xfrm>
            <a:off x="1085750" y="5181702"/>
            <a:ext cx="5148070" cy="91374"/>
            <a:chOff x="662610" y="4799831"/>
            <a:chExt cx="5151809" cy="91441"/>
          </a:xfrm>
        </p:grpSpPr>
        <p:cxnSp>
          <p:nvCxnSpPr>
            <p:cNvPr id="92" name="Straight Connector 91">
              <a:extLst>
                <a:ext uri="{FF2B5EF4-FFF2-40B4-BE49-F238E27FC236}">
                  <a16:creationId xmlns:a16="http://schemas.microsoft.com/office/drawing/2014/main" id="{087FAA71-B1E1-7697-7CD7-CC438E860798}"/>
                </a:ext>
              </a:extLst>
            </p:cNvPr>
            <p:cNvCxnSpPr>
              <a:cxnSpLocks/>
            </p:cNvCxnSpPr>
            <p:nvPr/>
          </p:nvCxnSpPr>
          <p:spPr bwMode="auto">
            <a:xfrm rot="16200000">
              <a:off x="616890"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F891E9CB-4B98-8CC9-C2B3-5625DB8F157B}"/>
                </a:ext>
              </a:extLst>
            </p:cNvPr>
            <p:cNvCxnSpPr>
              <a:cxnSpLocks/>
            </p:cNvCxnSpPr>
            <p:nvPr/>
          </p:nvCxnSpPr>
          <p:spPr bwMode="auto">
            <a:xfrm rot="16200000">
              <a:off x="2611134"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BA6AFDEC-D78D-A2F1-25E5-8286C0A00728}"/>
                </a:ext>
              </a:extLst>
            </p:cNvPr>
            <p:cNvCxnSpPr>
              <a:cxnSpLocks/>
            </p:cNvCxnSpPr>
            <p:nvPr/>
          </p:nvCxnSpPr>
          <p:spPr bwMode="auto">
            <a:xfrm rot="16200000">
              <a:off x="1115451"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0AB485E5-EDE9-8A6F-33B9-2C3AF1E0AAAA}"/>
                </a:ext>
              </a:extLst>
            </p:cNvPr>
            <p:cNvCxnSpPr>
              <a:cxnSpLocks/>
            </p:cNvCxnSpPr>
            <p:nvPr/>
          </p:nvCxnSpPr>
          <p:spPr bwMode="auto">
            <a:xfrm rot="16200000">
              <a:off x="3109695"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C7285401-8F73-8FAD-D571-16829BD4FA94}"/>
                </a:ext>
              </a:extLst>
            </p:cNvPr>
            <p:cNvCxnSpPr>
              <a:cxnSpLocks/>
            </p:cNvCxnSpPr>
            <p:nvPr/>
          </p:nvCxnSpPr>
          <p:spPr bwMode="auto">
            <a:xfrm rot="16200000">
              <a:off x="2112573"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7824E63B-DA30-8C56-F708-70E44BA0CC43}"/>
                </a:ext>
              </a:extLst>
            </p:cNvPr>
            <p:cNvCxnSpPr>
              <a:cxnSpLocks/>
            </p:cNvCxnSpPr>
            <p:nvPr/>
          </p:nvCxnSpPr>
          <p:spPr bwMode="auto">
            <a:xfrm rot="16200000">
              <a:off x="1614012"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9160644E-3326-DD91-6920-4D397B44EA42}"/>
                </a:ext>
              </a:extLst>
            </p:cNvPr>
            <p:cNvCxnSpPr>
              <a:cxnSpLocks/>
            </p:cNvCxnSpPr>
            <p:nvPr/>
          </p:nvCxnSpPr>
          <p:spPr bwMode="auto">
            <a:xfrm rot="16200000">
              <a:off x="5768699"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DD562E31-5A07-A6B8-72EB-8066431B7964}"/>
                </a:ext>
              </a:extLst>
            </p:cNvPr>
            <p:cNvCxnSpPr>
              <a:cxnSpLocks/>
            </p:cNvCxnSpPr>
            <p:nvPr/>
          </p:nvCxnSpPr>
          <p:spPr bwMode="auto">
            <a:xfrm rot="16200000">
              <a:off x="5602500"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42972F07-AEB9-2845-2FA6-9A6E357FC67F}"/>
                </a:ext>
              </a:extLst>
            </p:cNvPr>
            <p:cNvCxnSpPr>
              <a:cxnSpLocks/>
            </p:cNvCxnSpPr>
            <p:nvPr/>
          </p:nvCxnSpPr>
          <p:spPr bwMode="auto">
            <a:xfrm rot="16200000">
              <a:off x="5436313"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C1580AD5-EA60-548E-4AE9-6BF146D43BA3}"/>
                </a:ext>
              </a:extLst>
            </p:cNvPr>
            <p:cNvCxnSpPr>
              <a:cxnSpLocks/>
            </p:cNvCxnSpPr>
            <p:nvPr/>
          </p:nvCxnSpPr>
          <p:spPr bwMode="auto">
            <a:xfrm rot="16200000">
              <a:off x="5270126"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C46A2A44-D41B-259C-FAE3-FDD1C7089AED}"/>
                </a:ext>
              </a:extLst>
            </p:cNvPr>
            <p:cNvCxnSpPr>
              <a:cxnSpLocks/>
            </p:cNvCxnSpPr>
            <p:nvPr/>
          </p:nvCxnSpPr>
          <p:spPr bwMode="auto">
            <a:xfrm rot="16200000">
              <a:off x="5103939"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4D189D66-E07B-2A64-5B08-CD9523E0FAB3}"/>
                </a:ext>
              </a:extLst>
            </p:cNvPr>
            <p:cNvCxnSpPr>
              <a:cxnSpLocks/>
            </p:cNvCxnSpPr>
            <p:nvPr/>
          </p:nvCxnSpPr>
          <p:spPr bwMode="auto">
            <a:xfrm rot="16200000">
              <a:off x="4937752"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3A7B104E-B91E-6714-BA1F-B7A714D22877}"/>
                </a:ext>
              </a:extLst>
            </p:cNvPr>
            <p:cNvCxnSpPr>
              <a:cxnSpLocks/>
            </p:cNvCxnSpPr>
            <p:nvPr/>
          </p:nvCxnSpPr>
          <p:spPr bwMode="auto">
            <a:xfrm rot="16200000">
              <a:off x="4771565"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5E7D32BC-F978-4D69-2CFF-7CB866EBCD45}"/>
                </a:ext>
              </a:extLst>
            </p:cNvPr>
            <p:cNvCxnSpPr>
              <a:cxnSpLocks/>
            </p:cNvCxnSpPr>
            <p:nvPr/>
          </p:nvCxnSpPr>
          <p:spPr bwMode="auto">
            <a:xfrm rot="16200000">
              <a:off x="4605378"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0DEA7655-68A3-E3AF-6856-26ADB8CF04F0}"/>
                </a:ext>
              </a:extLst>
            </p:cNvPr>
            <p:cNvCxnSpPr>
              <a:cxnSpLocks/>
            </p:cNvCxnSpPr>
            <p:nvPr/>
          </p:nvCxnSpPr>
          <p:spPr bwMode="auto">
            <a:xfrm rot="16200000">
              <a:off x="4439191"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94A6954E-7CC9-D5DD-DB3F-745418ECEF65}"/>
                </a:ext>
              </a:extLst>
            </p:cNvPr>
            <p:cNvCxnSpPr>
              <a:cxnSpLocks/>
            </p:cNvCxnSpPr>
            <p:nvPr/>
          </p:nvCxnSpPr>
          <p:spPr bwMode="auto">
            <a:xfrm rot="16200000">
              <a:off x="4273004"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28D52EB4-610F-7F57-FC32-381F377EA8C5}"/>
                </a:ext>
              </a:extLst>
            </p:cNvPr>
            <p:cNvCxnSpPr>
              <a:cxnSpLocks/>
            </p:cNvCxnSpPr>
            <p:nvPr/>
          </p:nvCxnSpPr>
          <p:spPr bwMode="auto">
            <a:xfrm rot="16200000">
              <a:off x="4106817"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DE9E8DB0-4876-4A07-6ED4-E9E5E3450772}"/>
                </a:ext>
              </a:extLst>
            </p:cNvPr>
            <p:cNvCxnSpPr>
              <a:cxnSpLocks/>
            </p:cNvCxnSpPr>
            <p:nvPr/>
          </p:nvCxnSpPr>
          <p:spPr bwMode="auto">
            <a:xfrm rot="16200000">
              <a:off x="3940630"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A34AC273-A68C-F756-287D-684E143D1D7C}"/>
                </a:ext>
              </a:extLst>
            </p:cNvPr>
            <p:cNvCxnSpPr>
              <a:cxnSpLocks/>
            </p:cNvCxnSpPr>
            <p:nvPr/>
          </p:nvCxnSpPr>
          <p:spPr bwMode="auto">
            <a:xfrm rot="16200000">
              <a:off x="3774443"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29C619B-7A31-2319-E5EE-68DF52AC4ABF}"/>
                </a:ext>
              </a:extLst>
            </p:cNvPr>
            <p:cNvCxnSpPr>
              <a:cxnSpLocks/>
            </p:cNvCxnSpPr>
            <p:nvPr/>
          </p:nvCxnSpPr>
          <p:spPr bwMode="auto">
            <a:xfrm rot="16200000">
              <a:off x="3608256"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D4F6DF1C-485E-A14D-0F5A-6B85D9502420}"/>
                </a:ext>
              </a:extLst>
            </p:cNvPr>
            <p:cNvCxnSpPr>
              <a:cxnSpLocks/>
            </p:cNvCxnSpPr>
            <p:nvPr/>
          </p:nvCxnSpPr>
          <p:spPr bwMode="auto">
            <a:xfrm rot="16200000">
              <a:off x="3442069"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938959ED-E82F-0770-543B-667032335168}"/>
                </a:ext>
              </a:extLst>
            </p:cNvPr>
            <p:cNvCxnSpPr>
              <a:cxnSpLocks/>
            </p:cNvCxnSpPr>
            <p:nvPr/>
          </p:nvCxnSpPr>
          <p:spPr bwMode="auto">
            <a:xfrm rot="16200000">
              <a:off x="3275882"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87AD4287-B11C-256C-58FF-65253E994524}"/>
                </a:ext>
              </a:extLst>
            </p:cNvPr>
            <p:cNvCxnSpPr>
              <a:cxnSpLocks/>
            </p:cNvCxnSpPr>
            <p:nvPr/>
          </p:nvCxnSpPr>
          <p:spPr bwMode="auto">
            <a:xfrm rot="16200000">
              <a:off x="2943508"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2B4016C1-1551-34B8-85A6-A8DFBBEF2631}"/>
                </a:ext>
              </a:extLst>
            </p:cNvPr>
            <p:cNvCxnSpPr>
              <a:cxnSpLocks/>
            </p:cNvCxnSpPr>
            <p:nvPr/>
          </p:nvCxnSpPr>
          <p:spPr bwMode="auto">
            <a:xfrm rot="16200000">
              <a:off x="2777321" y="484555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8A0B2E7A-B849-97E6-C076-8AFCAC3C583C}"/>
                </a:ext>
              </a:extLst>
            </p:cNvPr>
            <p:cNvCxnSpPr>
              <a:cxnSpLocks/>
            </p:cNvCxnSpPr>
            <p:nvPr/>
          </p:nvCxnSpPr>
          <p:spPr bwMode="auto">
            <a:xfrm rot="16200000">
              <a:off x="2444947"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768D63FA-8A04-111B-78DD-F732078869DE}"/>
                </a:ext>
              </a:extLst>
            </p:cNvPr>
            <p:cNvCxnSpPr>
              <a:cxnSpLocks/>
            </p:cNvCxnSpPr>
            <p:nvPr/>
          </p:nvCxnSpPr>
          <p:spPr bwMode="auto">
            <a:xfrm rot="16200000">
              <a:off x="2278760"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C1E29B7B-D06A-8D15-4F14-86A2EFF2526E}"/>
                </a:ext>
              </a:extLst>
            </p:cNvPr>
            <p:cNvCxnSpPr>
              <a:cxnSpLocks/>
            </p:cNvCxnSpPr>
            <p:nvPr/>
          </p:nvCxnSpPr>
          <p:spPr bwMode="auto">
            <a:xfrm rot="16200000">
              <a:off x="1946386"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DE1BF75-6D80-1BD3-8BF3-52E845988E0D}"/>
                </a:ext>
              </a:extLst>
            </p:cNvPr>
            <p:cNvCxnSpPr>
              <a:cxnSpLocks/>
            </p:cNvCxnSpPr>
            <p:nvPr/>
          </p:nvCxnSpPr>
          <p:spPr bwMode="auto">
            <a:xfrm rot="16200000">
              <a:off x="1780199"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39A059C-D729-1477-78C2-13A2294E3719}"/>
                </a:ext>
              </a:extLst>
            </p:cNvPr>
            <p:cNvCxnSpPr>
              <a:cxnSpLocks/>
            </p:cNvCxnSpPr>
            <p:nvPr/>
          </p:nvCxnSpPr>
          <p:spPr bwMode="auto">
            <a:xfrm rot="16200000">
              <a:off x="1447825"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0A7B68BD-A514-2D02-951B-CA38ABC008D1}"/>
                </a:ext>
              </a:extLst>
            </p:cNvPr>
            <p:cNvCxnSpPr>
              <a:cxnSpLocks/>
            </p:cNvCxnSpPr>
            <p:nvPr/>
          </p:nvCxnSpPr>
          <p:spPr bwMode="auto">
            <a:xfrm rot="16200000">
              <a:off x="1281638"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696A6C2E-73FA-7698-64BC-F663BC63BE91}"/>
                </a:ext>
              </a:extLst>
            </p:cNvPr>
            <p:cNvCxnSpPr>
              <a:cxnSpLocks/>
            </p:cNvCxnSpPr>
            <p:nvPr/>
          </p:nvCxnSpPr>
          <p:spPr bwMode="auto">
            <a:xfrm rot="16200000">
              <a:off x="949264" y="48455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97522771-97ED-BF6A-BB82-3C252F189352}"/>
                </a:ext>
              </a:extLst>
            </p:cNvPr>
            <p:cNvCxnSpPr>
              <a:cxnSpLocks/>
            </p:cNvCxnSpPr>
            <p:nvPr/>
          </p:nvCxnSpPr>
          <p:spPr bwMode="auto">
            <a:xfrm rot="16200000">
              <a:off x="783077" y="4845552"/>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24" name="TextBox 123">
            <a:extLst>
              <a:ext uri="{FF2B5EF4-FFF2-40B4-BE49-F238E27FC236}">
                <a16:creationId xmlns:a16="http://schemas.microsoft.com/office/drawing/2014/main" id="{83210662-0BCF-47E3-59C7-3459F29CE85E}"/>
              </a:ext>
            </a:extLst>
          </p:cNvPr>
          <p:cNvSpPr txBox="1"/>
          <p:nvPr/>
        </p:nvSpPr>
        <p:spPr bwMode="auto">
          <a:xfrm rot="16200000">
            <a:off x="-339095" y="3564682"/>
            <a:ext cx="1900808" cy="21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Probability of EFS</a:t>
            </a:r>
          </a:p>
        </p:txBody>
      </p:sp>
      <p:cxnSp>
        <p:nvCxnSpPr>
          <p:cNvPr id="125" name="Straight Connector 124">
            <a:extLst>
              <a:ext uri="{FF2B5EF4-FFF2-40B4-BE49-F238E27FC236}">
                <a16:creationId xmlns:a16="http://schemas.microsoft.com/office/drawing/2014/main" id="{6C70143B-02AA-A39F-DD99-A29054B94824}"/>
              </a:ext>
            </a:extLst>
          </p:cNvPr>
          <p:cNvCxnSpPr/>
          <p:nvPr/>
        </p:nvCxnSpPr>
        <p:spPr>
          <a:xfrm>
            <a:off x="2089177" y="2106578"/>
            <a:ext cx="0" cy="3054519"/>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6D78C883-0D84-F40D-BCE3-C19CDE321C51}"/>
              </a:ext>
            </a:extLst>
          </p:cNvPr>
          <p:cNvCxnSpPr/>
          <p:nvPr/>
        </p:nvCxnSpPr>
        <p:spPr>
          <a:xfrm>
            <a:off x="3091082" y="2320318"/>
            <a:ext cx="0" cy="2854137"/>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127" name="Table 20">
            <a:extLst>
              <a:ext uri="{FF2B5EF4-FFF2-40B4-BE49-F238E27FC236}">
                <a16:creationId xmlns:a16="http://schemas.microsoft.com/office/drawing/2014/main" id="{777C256F-8DA8-9336-313C-BBB331424F92}"/>
              </a:ext>
            </a:extLst>
          </p:cNvPr>
          <p:cNvGraphicFramePr>
            <a:graphicFrameLocks noGrp="1"/>
          </p:cNvGraphicFramePr>
          <p:nvPr/>
        </p:nvGraphicFramePr>
        <p:xfrm>
          <a:off x="2002281" y="3955756"/>
          <a:ext cx="4267150" cy="1138291"/>
        </p:xfrm>
        <a:graphic>
          <a:graphicData uri="http://schemas.openxmlformats.org/drawingml/2006/table">
            <a:tbl>
              <a:tblPr firstRow="1">
                <a:tableStyleId>{7DF18680-E054-41AD-8BC1-D1AEF772440D}</a:tableStyleId>
              </a:tblPr>
              <a:tblGrid>
                <a:gridCol w="2007400">
                  <a:extLst>
                    <a:ext uri="{9D8B030D-6E8A-4147-A177-3AD203B41FA5}">
                      <a16:colId xmlns:a16="http://schemas.microsoft.com/office/drawing/2014/main" val="1530067453"/>
                    </a:ext>
                  </a:extLst>
                </a:gridCol>
                <a:gridCol w="1129875">
                  <a:extLst>
                    <a:ext uri="{9D8B030D-6E8A-4147-A177-3AD203B41FA5}">
                      <a16:colId xmlns:a16="http://schemas.microsoft.com/office/drawing/2014/main" val="1661656098"/>
                    </a:ext>
                  </a:extLst>
                </a:gridCol>
                <a:gridCol w="1129875">
                  <a:extLst>
                    <a:ext uri="{9D8B030D-6E8A-4147-A177-3AD203B41FA5}">
                      <a16:colId xmlns:a16="http://schemas.microsoft.com/office/drawing/2014/main" val="763327348"/>
                    </a:ext>
                  </a:extLst>
                </a:gridCol>
              </a:tblGrid>
              <a:tr h="355063">
                <a:tc>
                  <a:txBody>
                    <a:bodyPr/>
                    <a:lstStyle/>
                    <a:p>
                      <a:endParaRPr lang="en-US" sz="1000" dirty="0"/>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000" dirty="0">
                          <a:solidFill>
                            <a:schemeClr val="bg2"/>
                          </a:solidFill>
                        </a:rPr>
                        <a:t>Durvalumab </a:t>
                      </a:r>
                      <a:br>
                        <a:rPr lang="en-US" sz="1000" dirty="0">
                          <a:solidFill>
                            <a:schemeClr val="bg2"/>
                          </a:solidFill>
                        </a:rPr>
                      </a:br>
                      <a:r>
                        <a:rPr lang="en-US" sz="1000" dirty="0">
                          <a:solidFill>
                            <a:schemeClr val="bg2"/>
                          </a:solidFill>
                        </a:rPr>
                        <a:t>n</a:t>
                      </a:r>
                      <a:r>
                        <a:rPr lang="en-US" sz="600" dirty="0">
                          <a:solidFill>
                            <a:schemeClr val="bg2"/>
                          </a:solidFill>
                        </a:rPr>
                        <a:t> </a:t>
                      </a:r>
                      <a:r>
                        <a:rPr lang="en-US" sz="1000" dirty="0">
                          <a:solidFill>
                            <a:schemeClr val="bg2"/>
                          </a:solidFill>
                        </a:rPr>
                        <a:t>=</a:t>
                      </a:r>
                      <a:r>
                        <a:rPr lang="en-US" sz="600" dirty="0">
                          <a:solidFill>
                            <a:schemeClr val="bg2"/>
                          </a:solidFill>
                        </a:rPr>
                        <a:t> </a:t>
                      </a:r>
                      <a:r>
                        <a:rPr lang="en-US" sz="1000" dirty="0">
                          <a:solidFill>
                            <a:schemeClr val="bg2"/>
                          </a:solidFill>
                        </a:rPr>
                        <a:t>533</a:t>
                      </a:r>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dirty="0">
                          <a:solidFill>
                            <a:schemeClr val="bg2"/>
                          </a:solidFill>
                        </a:rPr>
                        <a:t>Comparator</a:t>
                      </a:r>
                      <a:br>
                        <a:rPr lang="en-US" sz="1000" dirty="0">
                          <a:solidFill>
                            <a:schemeClr val="bg2"/>
                          </a:solidFill>
                        </a:rPr>
                      </a:br>
                      <a:r>
                        <a:rPr lang="en-US" sz="1000" dirty="0">
                          <a:solidFill>
                            <a:schemeClr val="bg2"/>
                          </a:solidFill>
                        </a:rPr>
                        <a:t> N</a:t>
                      </a:r>
                      <a:r>
                        <a:rPr lang="en-US" sz="600" dirty="0">
                          <a:solidFill>
                            <a:schemeClr val="bg2"/>
                          </a:solidFill>
                        </a:rPr>
                        <a:t> </a:t>
                      </a:r>
                      <a:r>
                        <a:rPr lang="en-US" sz="1000" dirty="0">
                          <a:solidFill>
                            <a:schemeClr val="bg2"/>
                          </a:solidFill>
                        </a:rPr>
                        <a:t>=</a:t>
                      </a:r>
                      <a:r>
                        <a:rPr lang="en-US" sz="600" dirty="0">
                          <a:solidFill>
                            <a:schemeClr val="bg2"/>
                          </a:solidFill>
                        </a:rPr>
                        <a:t> </a:t>
                      </a:r>
                      <a:r>
                        <a:rPr lang="en-US" sz="1000" dirty="0">
                          <a:solidFill>
                            <a:schemeClr val="bg2"/>
                          </a:solidFill>
                        </a:rPr>
                        <a:t>530</a:t>
                      </a:r>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3068980"/>
                  </a:ext>
                </a:extLst>
              </a:tr>
              <a:tr h="195807">
                <a:tc>
                  <a:txBody>
                    <a:bodyPr/>
                    <a:lstStyle/>
                    <a:p>
                      <a:pPr marL="45720"/>
                      <a:r>
                        <a:rPr lang="en-US" sz="1000" b="1" dirty="0">
                          <a:solidFill>
                            <a:schemeClr val="tx2"/>
                          </a:solidFill>
                        </a:rPr>
                        <a:t>Number of events</a:t>
                      </a:r>
                      <a:r>
                        <a:rPr lang="en-US" sz="1000" dirty="0">
                          <a:solidFill>
                            <a:schemeClr val="tx2"/>
                          </a:solidFill>
                        </a:rPr>
                        <a:t>, n (%)</a:t>
                      </a:r>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r>
                        <a:rPr lang="en-US" sz="1000" dirty="0">
                          <a:solidFill>
                            <a:schemeClr val="tx2"/>
                          </a:solidFill>
                        </a:rPr>
                        <a:t>187 (35.1)</a:t>
                      </a:r>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algn="ctr"/>
                      <a:r>
                        <a:rPr lang="en-US" sz="1000" dirty="0">
                          <a:solidFill>
                            <a:schemeClr val="tx2"/>
                          </a:solidFill>
                        </a:rPr>
                        <a:t>246 (46.4)</a:t>
                      </a:r>
                    </a:p>
                  </a:txBody>
                  <a:tcPr marL="6976" marR="6976" marT="18275" marB="18275">
                    <a:lnL w="12700" cmpd="sng">
                      <a:noFill/>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46691">
                        <a:alpha val="9804"/>
                      </a:srgbClr>
                    </a:solidFill>
                  </a:tcPr>
                </a:tc>
                <a:extLst>
                  <a:ext uri="{0D108BD9-81ED-4DB2-BD59-A6C34878D82A}">
                    <a16:rowId xmlns:a16="http://schemas.microsoft.com/office/drawing/2014/main" val="3430993353"/>
                  </a:ext>
                </a:extLst>
              </a:tr>
              <a:tr h="195807">
                <a:tc>
                  <a:txBody>
                    <a:bodyPr/>
                    <a:lstStyle/>
                    <a:p>
                      <a:pPr marL="45720"/>
                      <a:r>
                        <a:rPr lang="en-US" sz="1000" b="1" dirty="0">
                          <a:solidFill>
                            <a:schemeClr val="tx2"/>
                          </a:solidFill>
                        </a:rPr>
                        <a:t>Median EFS </a:t>
                      </a:r>
                      <a:r>
                        <a:rPr lang="en-US" sz="1000" b="0" dirty="0">
                          <a:solidFill>
                            <a:schemeClr val="tx2"/>
                          </a:solidFill>
                        </a:rPr>
                        <a:t>(95% CI), mos</a:t>
                      </a:r>
                    </a:p>
                  </a:txBody>
                  <a:tcPr marL="6976" marR="6976" marT="18275" marB="18275">
                    <a:lnL w="12700" cmpd="sng">
                      <a:noFill/>
                    </a:lnL>
                    <a:lnR w="12700" cmpd="sng">
                      <a:noFill/>
                    </a:lnR>
                    <a:lnT w="12700" cmpd="sng">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000" b="0" dirty="0">
                          <a:solidFill>
                            <a:schemeClr val="tx2"/>
                          </a:solidFill>
                        </a:rPr>
                        <a:t>NR (NR</a:t>
                      </a:r>
                      <a:r>
                        <a:rPr lang="en-US" sz="1000" b="0" dirty="0">
                          <a:solidFill>
                            <a:schemeClr val="tx2"/>
                          </a:solidFill>
                          <a:latin typeface="Arial" panose="020B0604020202020204" pitchFamily="34" charset="0"/>
                          <a:cs typeface="Arial" panose="020B0604020202020204" pitchFamily="34" charset="0"/>
                        </a:rPr>
                        <a:t>–</a:t>
                      </a:r>
                      <a:r>
                        <a:rPr lang="en-US" sz="1000" b="0" dirty="0">
                          <a:solidFill>
                            <a:schemeClr val="tx2"/>
                          </a:solidFill>
                        </a:rPr>
                        <a:t>NR)</a:t>
                      </a:r>
                    </a:p>
                  </a:txBody>
                  <a:tcPr marL="66353" marR="66353" marT="18275" marB="18275">
                    <a:lnL w="12700" cmpd="sng">
                      <a:noFill/>
                    </a:lnL>
                    <a:lnR w="12700" cmpd="sng">
                      <a:noFill/>
                    </a:lnR>
                    <a:lnT w="12700" cmpd="sng">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1000" b="0" dirty="0">
                          <a:solidFill>
                            <a:schemeClr val="tx2"/>
                          </a:solidFill>
                        </a:rPr>
                        <a:t>46.1 (32.2</a:t>
                      </a:r>
                      <a:r>
                        <a:rPr lang="en-US" sz="1000" b="0" dirty="0">
                          <a:solidFill>
                            <a:schemeClr val="tx2"/>
                          </a:solidFill>
                          <a:latin typeface="Arial" panose="020B0604020202020204" pitchFamily="34" charset="0"/>
                          <a:cs typeface="Arial" panose="020B0604020202020204" pitchFamily="34" charset="0"/>
                        </a:rPr>
                        <a:t>–</a:t>
                      </a:r>
                      <a:r>
                        <a:rPr lang="en-US" sz="1000" b="0" dirty="0">
                          <a:solidFill>
                            <a:schemeClr val="tx2"/>
                          </a:solidFill>
                        </a:rPr>
                        <a:t>NR)</a:t>
                      </a:r>
                    </a:p>
                  </a:txBody>
                  <a:tcPr marL="66353" marR="66353" marT="18275" marB="18275">
                    <a:lnL w="12700" cmpd="sng">
                      <a:noFill/>
                    </a:lnL>
                    <a:lnR w="12700" cmpd="sng">
                      <a:noFill/>
                    </a:lnR>
                    <a:lnT w="12700" cmpd="sng">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616777765"/>
                  </a:ext>
                </a:extLst>
              </a:tr>
              <a:tr h="195807">
                <a:tc>
                  <a:txBody>
                    <a:bodyPr/>
                    <a:lstStyle/>
                    <a:p>
                      <a:pPr marL="45720"/>
                      <a:r>
                        <a:rPr lang="en-US" sz="1000" b="1" dirty="0">
                          <a:solidFill>
                            <a:schemeClr val="tx2"/>
                          </a:solidFill>
                        </a:rPr>
                        <a:t>HR (95% CI)</a:t>
                      </a:r>
                    </a:p>
                  </a:txBody>
                  <a:tcPr marL="6976" marR="6976" marT="18275" marB="18275">
                    <a:lnL w="12700" cmpd="sng">
                      <a:noFill/>
                    </a:lnL>
                    <a:lnR w="12700" cmpd="sng">
                      <a:noFill/>
                    </a:lnR>
                    <a:lnT w="1905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gridSpan="2">
                  <a:txBody>
                    <a:bodyPr/>
                    <a:lstStyle/>
                    <a:p>
                      <a:pPr algn="ctr"/>
                      <a:r>
                        <a:rPr lang="en-US" sz="1000" b="1" dirty="0">
                          <a:solidFill>
                            <a:schemeClr val="tx2"/>
                          </a:solidFill>
                        </a:rPr>
                        <a:t>0.68 (0.56</a:t>
                      </a:r>
                      <a:r>
                        <a:rPr lang="en-US" sz="1000" b="1" dirty="0">
                          <a:solidFill>
                            <a:schemeClr val="tx2"/>
                          </a:solidFill>
                          <a:latin typeface="Arial" panose="020B0604020202020204" pitchFamily="34" charset="0"/>
                          <a:cs typeface="Arial" panose="020B0604020202020204" pitchFamily="34" charset="0"/>
                        </a:rPr>
                        <a:t>–</a:t>
                      </a:r>
                      <a:r>
                        <a:rPr lang="en-US" sz="1000" b="1" dirty="0">
                          <a:solidFill>
                            <a:schemeClr val="tx2"/>
                          </a:solidFill>
                        </a:rPr>
                        <a:t>0.82)</a:t>
                      </a:r>
                    </a:p>
                  </a:txBody>
                  <a:tcPr marL="90469" marR="90469" marT="18275" marB="18275">
                    <a:lnL w="12700" cmpd="sng">
                      <a:noFill/>
                    </a:lnL>
                    <a:lnR w="12700" cmpd="sng">
                      <a:noFill/>
                    </a:lnR>
                    <a:lnT w="1905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3120882341"/>
                  </a:ext>
                </a:extLst>
              </a:tr>
              <a:tr h="195807">
                <a:tc>
                  <a:txBody>
                    <a:bodyPr/>
                    <a:lstStyle/>
                    <a:p>
                      <a:pPr marL="45720"/>
                      <a:r>
                        <a:rPr lang="en-US" sz="1000" b="1" dirty="0">
                          <a:solidFill>
                            <a:schemeClr val="tx2"/>
                          </a:solidFill>
                        </a:rPr>
                        <a:t>Stratified log-rank </a:t>
                      </a:r>
                      <a:r>
                        <a:rPr lang="en-US" sz="1000" b="1" i="1" dirty="0">
                          <a:solidFill>
                            <a:schemeClr val="tx2"/>
                          </a:solidFill>
                        </a:rPr>
                        <a:t>P</a:t>
                      </a:r>
                      <a:r>
                        <a:rPr lang="en-US" sz="1000" b="1" dirty="0">
                          <a:solidFill>
                            <a:schemeClr val="tx2"/>
                          </a:solidFill>
                        </a:rPr>
                        <a:t> value*</a:t>
                      </a:r>
                    </a:p>
                  </a:txBody>
                  <a:tcPr marL="6976" marR="6976" marT="18275" marB="18275">
                    <a:lnL w="12700" cmpd="sng">
                      <a:noFill/>
                    </a:lnL>
                    <a:lnR w="12700" cmpd="sng">
                      <a:noFill/>
                    </a:lnR>
                    <a:lnT w="12700" cmpd="sng">
                      <a:noFill/>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r>
                        <a:rPr lang="en-US" sz="1000" b="1" dirty="0">
                          <a:solidFill>
                            <a:schemeClr val="tx2"/>
                          </a:solidFill>
                        </a:rPr>
                        <a:t>&lt; 0.0001</a:t>
                      </a:r>
                    </a:p>
                  </a:txBody>
                  <a:tcPr marL="90469" marR="90469" marT="18275" marB="18275">
                    <a:lnL w="12700" cmpd="sng">
                      <a:noFill/>
                    </a:lnL>
                    <a:lnR w="12700" cmpd="sng">
                      <a:noFill/>
                    </a:lnR>
                    <a:lnT w="12700" cmpd="sng">
                      <a:noFill/>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53777741"/>
                  </a:ext>
                </a:extLst>
              </a:tr>
            </a:tbl>
          </a:graphicData>
        </a:graphic>
      </p:graphicFrame>
      <p:sp>
        <p:nvSpPr>
          <p:cNvPr id="128" name="TextBox 127">
            <a:extLst>
              <a:ext uri="{FF2B5EF4-FFF2-40B4-BE49-F238E27FC236}">
                <a16:creationId xmlns:a16="http://schemas.microsoft.com/office/drawing/2014/main" id="{57DF02C2-A84C-93A1-6357-58F9D9680537}"/>
              </a:ext>
            </a:extLst>
          </p:cNvPr>
          <p:cNvSpPr txBox="1">
            <a:spLocks/>
          </p:cNvSpPr>
          <p:nvPr/>
        </p:nvSpPr>
        <p:spPr>
          <a:xfrm>
            <a:off x="4831025" y="2059842"/>
            <a:ext cx="1575470" cy="473206"/>
          </a:xfrm>
          <a:prstGeom prst="rect">
            <a:avLst/>
          </a:prstGeom>
          <a:noFill/>
        </p:spPr>
        <p:txBody>
          <a:bodyPr wrap="square" lIns="0" tIns="0" rIns="0" bIns="0" anchor="t">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Median follow-up in censored patients: 42.3 months (range, 0.03–61.3)</a:t>
            </a:r>
          </a:p>
        </p:txBody>
      </p:sp>
      <p:sp>
        <p:nvSpPr>
          <p:cNvPr id="129" name="TextBox 128">
            <a:extLst>
              <a:ext uri="{FF2B5EF4-FFF2-40B4-BE49-F238E27FC236}">
                <a16:creationId xmlns:a16="http://schemas.microsoft.com/office/drawing/2014/main" id="{13B5E2AE-9697-4F5F-F760-BEA0093AD007}"/>
              </a:ext>
            </a:extLst>
          </p:cNvPr>
          <p:cNvSpPr txBox="1">
            <a:spLocks/>
          </p:cNvSpPr>
          <p:nvPr/>
        </p:nvSpPr>
        <p:spPr>
          <a:xfrm>
            <a:off x="5575768" y="3101364"/>
            <a:ext cx="852095" cy="150298"/>
          </a:xfrm>
          <a:prstGeom prst="rect">
            <a:avLst/>
          </a:prstGeom>
          <a:noFill/>
        </p:spPr>
        <p:txBody>
          <a:bodyPr wrap="square" lIns="0" tIns="0" rIns="0" bIns="0" anchor="ctr">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D85C00"/>
                </a:solidFill>
                <a:effectLst/>
                <a:uLnTx/>
                <a:uFillTx/>
                <a:latin typeface="Arial" panose="020B0604020202020204" pitchFamily="34" charset="0"/>
                <a:cs typeface="Arial" panose="020B0604020202020204" pitchFamily="34" charset="0"/>
              </a:rPr>
              <a:t>Durvalumab</a:t>
            </a:r>
          </a:p>
        </p:txBody>
      </p:sp>
      <p:sp>
        <p:nvSpPr>
          <p:cNvPr id="130" name="TextBox 129">
            <a:extLst>
              <a:ext uri="{FF2B5EF4-FFF2-40B4-BE49-F238E27FC236}">
                <a16:creationId xmlns:a16="http://schemas.microsoft.com/office/drawing/2014/main" id="{A4B43B1D-ED29-D83B-4917-92A185909527}"/>
              </a:ext>
            </a:extLst>
          </p:cNvPr>
          <p:cNvSpPr txBox="1">
            <a:spLocks/>
          </p:cNvSpPr>
          <p:nvPr/>
        </p:nvSpPr>
        <p:spPr>
          <a:xfrm>
            <a:off x="5701892" y="3656624"/>
            <a:ext cx="852095" cy="150298"/>
          </a:xfrm>
          <a:prstGeom prst="rect">
            <a:avLst/>
          </a:prstGeom>
          <a:noFill/>
        </p:spPr>
        <p:txBody>
          <a:bodyPr wrap="square" lIns="0" tIns="0" rIns="0" bIns="0" anchor="ctr">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156082"/>
                </a:solidFill>
                <a:effectLst/>
                <a:uLnTx/>
                <a:uFillTx/>
                <a:latin typeface="Arial" panose="020B0604020202020204" pitchFamily="34" charset="0"/>
                <a:cs typeface="Arial" panose="020B0604020202020204" pitchFamily="34" charset="0"/>
              </a:rPr>
              <a:t>Comparator</a:t>
            </a:r>
          </a:p>
        </p:txBody>
      </p:sp>
      <p:grpSp>
        <p:nvGrpSpPr>
          <p:cNvPr id="131" name="Group 130">
            <a:extLst>
              <a:ext uri="{FF2B5EF4-FFF2-40B4-BE49-F238E27FC236}">
                <a16:creationId xmlns:a16="http://schemas.microsoft.com/office/drawing/2014/main" id="{0CB769EA-96AB-DB87-9085-6A89029452D6}"/>
              </a:ext>
            </a:extLst>
          </p:cNvPr>
          <p:cNvGrpSpPr/>
          <p:nvPr/>
        </p:nvGrpSpPr>
        <p:grpSpPr>
          <a:xfrm>
            <a:off x="7909173" y="2159996"/>
            <a:ext cx="881542" cy="2392412"/>
            <a:chOff x="1591778" y="1531620"/>
            <a:chExt cx="938153" cy="2990331"/>
          </a:xfrm>
        </p:grpSpPr>
        <p:cxnSp>
          <p:nvCxnSpPr>
            <p:cNvPr id="132" name="Straight Connector 131">
              <a:extLst>
                <a:ext uri="{FF2B5EF4-FFF2-40B4-BE49-F238E27FC236}">
                  <a16:creationId xmlns:a16="http://schemas.microsoft.com/office/drawing/2014/main" id="{201CA75B-1AD8-594B-CAAE-2DB2145BAB92}"/>
                </a:ext>
              </a:extLst>
            </p:cNvPr>
            <p:cNvCxnSpPr>
              <a:cxnSpLocks/>
            </p:cNvCxnSpPr>
            <p:nvPr/>
          </p:nvCxnSpPr>
          <p:spPr>
            <a:xfrm>
              <a:off x="2529931" y="1749974"/>
              <a:ext cx="0" cy="2771976"/>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49BDB7D-068B-3892-F9A6-FDC944F2E0A5}"/>
                </a:ext>
              </a:extLst>
            </p:cNvPr>
            <p:cNvCxnSpPr>
              <a:cxnSpLocks/>
            </p:cNvCxnSpPr>
            <p:nvPr/>
          </p:nvCxnSpPr>
          <p:spPr>
            <a:xfrm>
              <a:off x="1591778" y="1531620"/>
              <a:ext cx="0" cy="2990331"/>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4" name="Freeform: Shape 46">
            <a:extLst>
              <a:ext uri="{FF2B5EF4-FFF2-40B4-BE49-F238E27FC236}">
                <a16:creationId xmlns:a16="http://schemas.microsoft.com/office/drawing/2014/main" id="{C7FA3CFA-4229-1407-F87B-8F56AE55315F}"/>
              </a:ext>
            </a:extLst>
          </p:cNvPr>
          <p:cNvSpPr/>
          <p:nvPr/>
        </p:nvSpPr>
        <p:spPr>
          <a:xfrm>
            <a:off x="7024438" y="2212248"/>
            <a:ext cx="4832345" cy="665656"/>
          </a:xfrm>
          <a:custGeom>
            <a:avLst/>
            <a:gdLst>
              <a:gd name="connsiteX0" fmla="*/ 0 w 8690229"/>
              <a:gd name="connsiteY0" fmla="*/ 0 h 922401"/>
              <a:gd name="connsiteX1" fmla="*/ 97155 w 8690229"/>
              <a:gd name="connsiteY1" fmla="*/ 0 h 922401"/>
              <a:gd name="connsiteX2" fmla="*/ 97155 w 8690229"/>
              <a:gd name="connsiteY2" fmla="*/ 10287 h 922401"/>
              <a:gd name="connsiteX3" fmla="*/ 462915 w 8690229"/>
              <a:gd name="connsiteY3" fmla="*/ 10287 h 922401"/>
              <a:gd name="connsiteX4" fmla="*/ 462915 w 8690229"/>
              <a:gd name="connsiteY4" fmla="*/ 48006 h 922401"/>
              <a:gd name="connsiteX5" fmla="*/ 582930 w 8690229"/>
              <a:gd name="connsiteY5" fmla="*/ 48006 h 922401"/>
              <a:gd name="connsiteX6" fmla="*/ 582930 w 8690229"/>
              <a:gd name="connsiteY6" fmla="*/ 104775 h 922401"/>
              <a:gd name="connsiteX7" fmla="*/ 774954 w 8690229"/>
              <a:gd name="connsiteY7" fmla="*/ 104775 h 922401"/>
              <a:gd name="connsiteX8" fmla="*/ 774954 w 8690229"/>
              <a:gd name="connsiteY8" fmla="*/ 127444 h 922401"/>
              <a:gd name="connsiteX9" fmla="*/ 817817 w 8690229"/>
              <a:gd name="connsiteY9" fmla="*/ 127444 h 922401"/>
              <a:gd name="connsiteX10" fmla="*/ 817817 w 8690229"/>
              <a:gd name="connsiteY10" fmla="*/ 144018 h 922401"/>
              <a:gd name="connsiteX11" fmla="*/ 965835 w 8690229"/>
              <a:gd name="connsiteY11" fmla="*/ 144018 h 922401"/>
              <a:gd name="connsiteX12" fmla="*/ 965835 w 8690229"/>
              <a:gd name="connsiteY12" fmla="*/ 156591 h 922401"/>
              <a:gd name="connsiteX13" fmla="*/ 1013841 w 8690229"/>
              <a:gd name="connsiteY13" fmla="*/ 156591 h 922401"/>
              <a:gd name="connsiteX14" fmla="*/ 1013841 w 8690229"/>
              <a:gd name="connsiteY14" fmla="*/ 180975 h 922401"/>
              <a:gd name="connsiteX15" fmla="*/ 1040130 w 8690229"/>
              <a:gd name="connsiteY15" fmla="*/ 180975 h 922401"/>
              <a:gd name="connsiteX16" fmla="*/ 1040130 w 8690229"/>
              <a:gd name="connsiteY16" fmla="*/ 194310 h 922401"/>
              <a:gd name="connsiteX17" fmla="*/ 1084707 w 8690229"/>
              <a:gd name="connsiteY17" fmla="*/ 194310 h 922401"/>
              <a:gd name="connsiteX18" fmla="*/ 1084707 w 8690229"/>
              <a:gd name="connsiteY18" fmla="*/ 206883 h 922401"/>
              <a:gd name="connsiteX19" fmla="*/ 1184529 w 8690229"/>
              <a:gd name="connsiteY19" fmla="*/ 206883 h 922401"/>
              <a:gd name="connsiteX20" fmla="*/ 1184529 w 8690229"/>
              <a:gd name="connsiteY20" fmla="*/ 220599 h 922401"/>
              <a:gd name="connsiteX21" fmla="*/ 1269873 w 8690229"/>
              <a:gd name="connsiteY21" fmla="*/ 220599 h 922401"/>
              <a:gd name="connsiteX22" fmla="*/ 1269873 w 8690229"/>
              <a:gd name="connsiteY22" fmla="*/ 238887 h 922401"/>
              <a:gd name="connsiteX23" fmla="*/ 1303020 w 8690229"/>
              <a:gd name="connsiteY23" fmla="*/ 238887 h 922401"/>
              <a:gd name="connsiteX24" fmla="*/ 1303020 w 8690229"/>
              <a:gd name="connsiteY24" fmla="*/ 257175 h 922401"/>
              <a:gd name="connsiteX25" fmla="*/ 1327404 w 8690229"/>
              <a:gd name="connsiteY25" fmla="*/ 257175 h 922401"/>
              <a:gd name="connsiteX26" fmla="*/ 1327404 w 8690229"/>
              <a:gd name="connsiteY26" fmla="*/ 270891 h 922401"/>
              <a:gd name="connsiteX27" fmla="*/ 1379601 w 8690229"/>
              <a:gd name="connsiteY27" fmla="*/ 270891 h 922401"/>
              <a:gd name="connsiteX28" fmla="*/ 1379601 w 8690229"/>
              <a:gd name="connsiteY28" fmla="*/ 285750 h 922401"/>
              <a:gd name="connsiteX29" fmla="*/ 1456182 w 8690229"/>
              <a:gd name="connsiteY29" fmla="*/ 285750 h 922401"/>
              <a:gd name="connsiteX30" fmla="*/ 1456182 w 8690229"/>
              <a:gd name="connsiteY30" fmla="*/ 307467 h 922401"/>
              <a:gd name="connsiteX31" fmla="*/ 1490472 w 8690229"/>
              <a:gd name="connsiteY31" fmla="*/ 307467 h 922401"/>
              <a:gd name="connsiteX32" fmla="*/ 1490472 w 8690229"/>
              <a:gd name="connsiteY32" fmla="*/ 316611 h 922401"/>
              <a:gd name="connsiteX33" fmla="*/ 1520190 w 8690229"/>
              <a:gd name="connsiteY33" fmla="*/ 316611 h 922401"/>
              <a:gd name="connsiteX34" fmla="*/ 1520190 w 8690229"/>
              <a:gd name="connsiteY34" fmla="*/ 323850 h 922401"/>
              <a:gd name="connsiteX35" fmla="*/ 1571625 w 8690229"/>
              <a:gd name="connsiteY35" fmla="*/ 323850 h 922401"/>
              <a:gd name="connsiteX36" fmla="*/ 1571625 w 8690229"/>
              <a:gd name="connsiteY36" fmla="*/ 336042 h 922401"/>
              <a:gd name="connsiteX37" fmla="*/ 1603629 w 8690229"/>
              <a:gd name="connsiteY37" fmla="*/ 336042 h 922401"/>
              <a:gd name="connsiteX38" fmla="*/ 1603629 w 8690229"/>
              <a:gd name="connsiteY38" fmla="*/ 349758 h 922401"/>
              <a:gd name="connsiteX39" fmla="*/ 1760220 w 8690229"/>
              <a:gd name="connsiteY39" fmla="*/ 349758 h 922401"/>
              <a:gd name="connsiteX40" fmla="*/ 1760220 w 8690229"/>
              <a:gd name="connsiteY40" fmla="*/ 361950 h 922401"/>
              <a:gd name="connsiteX41" fmla="*/ 1794510 w 8690229"/>
              <a:gd name="connsiteY41" fmla="*/ 361950 h 922401"/>
              <a:gd name="connsiteX42" fmla="*/ 1794510 w 8690229"/>
              <a:gd name="connsiteY42" fmla="*/ 381000 h 922401"/>
              <a:gd name="connsiteX43" fmla="*/ 1823085 w 8690229"/>
              <a:gd name="connsiteY43" fmla="*/ 381000 h 922401"/>
              <a:gd name="connsiteX44" fmla="*/ 1823085 w 8690229"/>
              <a:gd name="connsiteY44" fmla="*/ 400050 h 922401"/>
              <a:gd name="connsiteX45" fmla="*/ 2048256 w 8690229"/>
              <a:gd name="connsiteY45" fmla="*/ 400050 h 922401"/>
              <a:gd name="connsiteX46" fmla="*/ 2048256 w 8690229"/>
              <a:gd name="connsiteY46" fmla="*/ 416052 h 922401"/>
              <a:gd name="connsiteX47" fmla="*/ 2080260 w 8690229"/>
              <a:gd name="connsiteY47" fmla="*/ 416052 h 922401"/>
              <a:gd name="connsiteX48" fmla="*/ 2080260 w 8690229"/>
              <a:gd name="connsiteY48" fmla="*/ 438150 h 922401"/>
              <a:gd name="connsiteX49" fmla="*/ 2111121 w 8690229"/>
              <a:gd name="connsiteY49" fmla="*/ 438150 h 922401"/>
              <a:gd name="connsiteX50" fmla="*/ 2111121 w 8690229"/>
              <a:gd name="connsiteY50" fmla="*/ 457200 h 922401"/>
              <a:gd name="connsiteX51" fmla="*/ 2226564 w 8690229"/>
              <a:gd name="connsiteY51" fmla="*/ 457200 h 922401"/>
              <a:gd name="connsiteX52" fmla="*/ 2226564 w 8690229"/>
              <a:gd name="connsiteY52" fmla="*/ 468630 h 922401"/>
              <a:gd name="connsiteX53" fmla="*/ 2279904 w 8690229"/>
              <a:gd name="connsiteY53" fmla="*/ 468630 h 922401"/>
              <a:gd name="connsiteX54" fmla="*/ 2279904 w 8690229"/>
              <a:gd name="connsiteY54" fmla="*/ 481203 h 922401"/>
              <a:gd name="connsiteX55" fmla="*/ 2336292 w 8690229"/>
              <a:gd name="connsiteY55" fmla="*/ 481203 h 922401"/>
              <a:gd name="connsiteX56" fmla="*/ 2336292 w 8690229"/>
              <a:gd name="connsiteY56" fmla="*/ 491490 h 922401"/>
              <a:gd name="connsiteX57" fmla="*/ 2538603 w 8690229"/>
              <a:gd name="connsiteY57" fmla="*/ 491490 h 922401"/>
              <a:gd name="connsiteX58" fmla="*/ 2538603 w 8690229"/>
              <a:gd name="connsiteY58" fmla="*/ 508635 h 922401"/>
              <a:gd name="connsiteX59" fmla="*/ 2601468 w 8690229"/>
              <a:gd name="connsiteY59" fmla="*/ 508635 h 922401"/>
              <a:gd name="connsiteX60" fmla="*/ 2601468 w 8690229"/>
              <a:gd name="connsiteY60" fmla="*/ 518922 h 922401"/>
              <a:gd name="connsiteX61" fmla="*/ 2727579 w 8690229"/>
              <a:gd name="connsiteY61" fmla="*/ 518922 h 922401"/>
              <a:gd name="connsiteX62" fmla="*/ 2727579 w 8690229"/>
              <a:gd name="connsiteY62" fmla="*/ 542925 h 922401"/>
              <a:gd name="connsiteX63" fmla="*/ 2896362 w 8690229"/>
              <a:gd name="connsiteY63" fmla="*/ 542925 h 922401"/>
              <a:gd name="connsiteX64" fmla="*/ 2896362 w 8690229"/>
              <a:gd name="connsiteY64" fmla="*/ 561213 h 922401"/>
              <a:gd name="connsiteX65" fmla="*/ 3024378 w 8690229"/>
              <a:gd name="connsiteY65" fmla="*/ 561213 h 922401"/>
              <a:gd name="connsiteX66" fmla="*/ 3024378 w 8690229"/>
              <a:gd name="connsiteY66" fmla="*/ 571500 h 922401"/>
              <a:gd name="connsiteX67" fmla="*/ 3234690 w 8690229"/>
              <a:gd name="connsiteY67" fmla="*/ 571500 h 922401"/>
              <a:gd name="connsiteX68" fmla="*/ 3234690 w 8690229"/>
              <a:gd name="connsiteY68" fmla="*/ 584073 h 922401"/>
              <a:gd name="connsiteX69" fmla="*/ 3328416 w 8690229"/>
              <a:gd name="connsiteY69" fmla="*/ 584073 h 922401"/>
              <a:gd name="connsiteX70" fmla="*/ 3328416 w 8690229"/>
              <a:gd name="connsiteY70" fmla="*/ 590550 h 922401"/>
              <a:gd name="connsiteX71" fmla="*/ 3451479 w 8690229"/>
              <a:gd name="connsiteY71" fmla="*/ 590550 h 922401"/>
              <a:gd name="connsiteX72" fmla="*/ 3451479 w 8690229"/>
              <a:gd name="connsiteY72" fmla="*/ 605790 h 922401"/>
              <a:gd name="connsiteX73" fmla="*/ 3549015 w 8690229"/>
              <a:gd name="connsiteY73" fmla="*/ 605790 h 922401"/>
              <a:gd name="connsiteX74" fmla="*/ 3549015 w 8690229"/>
              <a:gd name="connsiteY74" fmla="*/ 624078 h 922401"/>
              <a:gd name="connsiteX75" fmla="*/ 3618738 w 8690229"/>
              <a:gd name="connsiteY75" fmla="*/ 624078 h 922401"/>
              <a:gd name="connsiteX76" fmla="*/ 3618738 w 8690229"/>
              <a:gd name="connsiteY76" fmla="*/ 633222 h 922401"/>
              <a:gd name="connsiteX77" fmla="*/ 3687318 w 8690229"/>
              <a:gd name="connsiteY77" fmla="*/ 633222 h 922401"/>
              <a:gd name="connsiteX78" fmla="*/ 3687318 w 8690229"/>
              <a:gd name="connsiteY78" fmla="*/ 646938 h 922401"/>
              <a:gd name="connsiteX79" fmla="*/ 3864483 w 8690229"/>
              <a:gd name="connsiteY79" fmla="*/ 646938 h 922401"/>
              <a:gd name="connsiteX80" fmla="*/ 3864483 w 8690229"/>
              <a:gd name="connsiteY80" fmla="*/ 657225 h 922401"/>
              <a:gd name="connsiteX81" fmla="*/ 4073652 w 8690229"/>
              <a:gd name="connsiteY81" fmla="*/ 657225 h 922401"/>
              <a:gd name="connsiteX82" fmla="*/ 4073652 w 8690229"/>
              <a:gd name="connsiteY82" fmla="*/ 668655 h 922401"/>
              <a:gd name="connsiteX83" fmla="*/ 4086225 w 8690229"/>
              <a:gd name="connsiteY83" fmla="*/ 668655 h 922401"/>
              <a:gd name="connsiteX84" fmla="*/ 4086225 w 8690229"/>
              <a:gd name="connsiteY84" fmla="*/ 678942 h 922401"/>
              <a:gd name="connsiteX85" fmla="*/ 4151376 w 8690229"/>
              <a:gd name="connsiteY85" fmla="*/ 678942 h 922401"/>
              <a:gd name="connsiteX86" fmla="*/ 4151376 w 8690229"/>
              <a:gd name="connsiteY86" fmla="*/ 695325 h 922401"/>
              <a:gd name="connsiteX87" fmla="*/ 4231386 w 8690229"/>
              <a:gd name="connsiteY87" fmla="*/ 695325 h 922401"/>
              <a:gd name="connsiteX88" fmla="*/ 4231386 w 8690229"/>
              <a:gd name="connsiteY88" fmla="*/ 701802 h 922401"/>
              <a:gd name="connsiteX89" fmla="*/ 4575429 w 8690229"/>
              <a:gd name="connsiteY89" fmla="*/ 701802 h 922401"/>
              <a:gd name="connsiteX90" fmla="*/ 4575429 w 8690229"/>
              <a:gd name="connsiteY90" fmla="*/ 714375 h 922401"/>
              <a:gd name="connsiteX91" fmla="*/ 4727829 w 8690229"/>
              <a:gd name="connsiteY91" fmla="*/ 714375 h 922401"/>
              <a:gd name="connsiteX92" fmla="*/ 4727829 w 8690229"/>
              <a:gd name="connsiteY92" fmla="*/ 722376 h 922401"/>
              <a:gd name="connsiteX93" fmla="*/ 4761738 w 8690229"/>
              <a:gd name="connsiteY93" fmla="*/ 722376 h 922401"/>
              <a:gd name="connsiteX94" fmla="*/ 4761738 w 8690229"/>
              <a:gd name="connsiteY94" fmla="*/ 754380 h 922401"/>
              <a:gd name="connsiteX95" fmla="*/ 4889754 w 8690229"/>
              <a:gd name="connsiteY95" fmla="*/ 754380 h 922401"/>
              <a:gd name="connsiteX96" fmla="*/ 4889754 w 8690229"/>
              <a:gd name="connsiteY96" fmla="*/ 766953 h 922401"/>
              <a:gd name="connsiteX97" fmla="*/ 5327904 w 8690229"/>
              <a:gd name="connsiteY97" fmla="*/ 766953 h 922401"/>
              <a:gd name="connsiteX98" fmla="*/ 5327904 w 8690229"/>
              <a:gd name="connsiteY98" fmla="*/ 777240 h 922401"/>
              <a:gd name="connsiteX99" fmla="*/ 5356479 w 8690229"/>
              <a:gd name="connsiteY99" fmla="*/ 777240 h 922401"/>
              <a:gd name="connsiteX100" fmla="*/ 5356479 w 8690229"/>
              <a:gd name="connsiteY100" fmla="*/ 787527 h 922401"/>
              <a:gd name="connsiteX101" fmla="*/ 5550408 w 8690229"/>
              <a:gd name="connsiteY101" fmla="*/ 787527 h 922401"/>
              <a:gd name="connsiteX102" fmla="*/ 5550408 w 8690229"/>
              <a:gd name="connsiteY102" fmla="*/ 800100 h 922401"/>
              <a:gd name="connsiteX103" fmla="*/ 5783581 w 8690229"/>
              <a:gd name="connsiteY103" fmla="*/ 800100 h 922401"/>
              <a:gd name="connsiteX104" fmla="*/ 5783581 w 8690229"/>
              <a:gd name="connsiteY104" fmla="*/ 819150 h 922401"/>
              <a:gd name="connsiteX105" fmla="*/ 6212206 w 8690229"/>
              <a:gd name="connsiteY105" fmla="*/ 819150 h 922401"/>
              <a:gd name="connsiteX106" fmla="*/ 6212206 w 8690229"/>
              <a:gd name="connsiteY106" fmla="*/ 828675 h 922401"/>
              <a:gd name="connsiteX107" fmla="*/ 6212206 w 8690229"/>
              <a:gd name="connsiteY107" fmla="*/ 836676 h 922401"/>
              <a:gd name="connsiteX108" fmla="*/ 6691122 w 8690229"/>
              <a:gd name="connsiteY108" fmla="*/ 836676 h 922401"/>
              <a:gd name="connsiteX109" fmla="*/ 6691122 w 8690229"/>
              <a:gd name="connsiteY109" fmla="*/ 862965 h 922401"/>
              <a:gd name="connsiteX110" fmla="*/ 7084314 w 8690229"/>
              <a:gd name="connsiteY110" fmla="*/ 862965 h 922401"/>
              <a:gd name="connsiteX111" fmla="*/ 7084314 w 8690229"/>
              <a:gd name="connsiteY111" fmla="*/ 904113 h 922401"/>
              <a:gd name="connsiteX112" fmla="*/ 7151751 w 8690229"/>
              <a:gd name="connsiteY112" fmla="*/ 904113 h 922401"/>
              <a:gd name="connsiteX113" fmla="*/ 7151751 w 8690229"/>
              <a:gd name="connsiteY113" fmla="*/ 922401 h 922401"/>
              <a:gd name="connsiteX114" fmla="*/ 8690229 w 8690229"/>
              <a:gd name="connsiteY114" fmla="*/ 922401 h 92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8690229" h="922401">
                <a:moveTo>
                  <a:pt x="0" y="0"/>
                </a:moveTo>
                <a:lnTo>
                  <a:pt x="97155" y="0"/>
                </a:lnTo>
                <a:lnTo>
                  <a:pt x="97155" y="10287"/>
                </a:lnTo>
                <a:lnTo>
                  <a:pt x="462915" y="10287"/>
                </a:lnTo>
                <a:lnTo>
                  <a:pt x="462915" y="48006"/>
                </a:lnTo>
                <a:lnTo>
                  <a:pt x="582930" y="48006"/>
                </a:lnTo>
                <a:lnTo>
                  <a:pt x="582930" y="104775"/>
                </a:lnTo>
                <a:lnTo>
                  <a:pt x="774954" y="104775"/>
                </a:lnTo>
                <a:lnTo>
                  <a:pt x="774954" y="127444"/>
                </a:lnTo>
                <a:lnTo>
                  <a:pt x="817817" y="127444"/>
                </a:lnTo>
                <a:lnTo>
                  <a:pt x="817817" y="144018"/>
                </a:lnTo>
                <a:lnTo>
                  <a:pt x="965835" y="144018"/>
                </a:lnTo>
                <a:lnTo>
                  <a:pt x="965835" y="156591"/>
                </a:lnTo>
                <a:lnTo>
                  <a:pt x="1013841" y="156591"/>
                </a:lnTo>
                <a:lnTo>
                  <a:pt x="1013841" y="180975"/>
                </a:lnTo>
                <a:lnTo>
                  <a:pt x="1040130" y="180975"/>
                </a:lnTo>
                <a:lnTo>
                  <a:pt x="1040130" y="194310"/>
                </a:lnTo>
                <a:lnTo>
                  <a:pt x="1084707" y="194310"/>
                </a:lnTo>
                <a:lnTo>
                  <a:pt x="1084707" y="206883"/>
                </a:lnTo>
                <a:lnTo>
                  <a:pt x="1184529" y="206883"/>
                </a:lnTo>
                <a:lnTo>
                  <a:pt x="1184529" y="220599"/>
                </a:lnTo>
                <a:lnTo>
                  <a:pt x="1269873" y="220599"/>
                </a:lnTo>
                <a:lnTo>
                  <a:pt x="1269873" y="238887"/>
                </a:lnTo>
                <a:lnTo>
                  <a:pt x="1303020" y="238887"/>
                </a:lnTo>
                <a:lnTo>
                  <a:pt x="1303020" y="257175"/>
                </a:lnTo>
                <a:lnTo>
                  <a:pt x="1327404" y="257175"/>
                </a:lnTo>
                <a:lnTo>
                  <a:pt x="1327404" y="270891"/>
                </a:lnTo>
                <a:lnTo>
                  <a:pt x="1379601" y="270891"/>
                </a:lnTo>
                <a:lnTo>
                  <a:pt x="1379601" y="285750"/>
                </a:lnTo>
                <a:lnTo>
                  <a:pt x="1456182" y="285750"/>
                </a:lnTo>
                <a:lnTo>
                  <a:pt x="1456182" y="307467"/>
                </a:lnTo>
                <a:lnTo>
                  <a:pt x="1490472" y="307467"/>
                </a:lnTo>
                <a:lnTo>
                  <a:pt x="1490472" y="316611"/>
                </a:lnTo>
                <a:lnTo>
                  <a:pt x="1520190" y="316611"/>
                </a:lnTo>
                <a:lnTo>
                  <a:pt x="1520190" y="323850"/>
                </a:lnTo>
                <a:lnTo>
                  <a:pt x="1571625" y="323850"/>
                </a:lnTo>
                <a:lnTo>
                  <a:pt x="1571625" y="336042"/>
                </a:lnTo>
                <a:lnTo>
                  <a:pt x="1603629" y="336042"/>
                </a:lnTo>
                <a:lnTo>
                  <a:pt x="1603629" y="349758"/>
                </a:lnTo>
                <a:lnTo>
                  <a:pt x="1760220" y="349758"/>
                </a:lnTo>
                <a:lnTo>
                  <a:pt x="1760220" y="361950"/>
                </a:lnTo>
                <a:lnTo>
                  <a:pt x="1794510" y="361950"/>
                </a:lnTo>
                <a:lnTo>
                  <a:pt x="1794510" y="381000"/>
                </a:lnTo>
                <a:lnTo>
                  <a:pt x="1823085" y="381000"/>
                </a:lnTo>
                <a:lnTo>
                  <a:pt x="1823085" y="400050"/>
                </a:lnTo>
                <a:lnTo>
                  <a:pt x="2048256" y="400050"/>
                </a:lnTo>
                <a:lnTo>
                  <a:pt x="2048256" y="416052"/>
                </a:lnTo>
                <a:lnTo>
                  <a:pt x="2080260" y="416052"/>
                </a:lnTo>
                <a:lnTo>
                  <a:pt x="2080260" y="438150"/>
                </a:lnTo>
                <a:lnTo>
                  <a:pt x="2111121" y="438150"/>
                </a:lnTo>
                <a:lnTo>
                  <a:pt x="2111121" y="457200"/>
                </a:lnTo>
                <a:lnTo>
                  <a:pt x="2226564" y="457200"/>
                </a:lnTo>
                <a:lnTo>
                  <a:pt x="2226564" y="468630"/>
                </a:lnTo>
                <a:lnTo>
                  <a:pt x="2279904" y="468630"/>
                </a:lnTo>
                <a:lnTo>
                  <a:pt x="2279904" y="481203"/>
                </a:lnTo>
                <a:lnTo>
                  <a:pt x="2336292" y="481203"/>
                </a:lnTo>
                <a:lnTo>
                  <a:pt x="2336292" y="491490"/>
                </a:lnTo>
                <a:lnTo>
                  <a:pt x="2538603" y="491490"/>
                </a:lnTo>
                <a:lnTo>
                  <a:pt x="2538603" y="508635"/>
                </a:lnTo>
                <a:lnTo>
                  <a:pt x="2601468" y="508635"/>
                </a:lnTo>
                <a:lnTo>
                  <a:pt x="2601468" y="518922"/>
                </a:lnTo>
                <a:lnTo>
                  <a:pt x="2727579" y="518922"/>
                </a:lnTo>
                <a:lnTo>
                  <a:pt x="2727579" y="542925"/>
                </a:lnTo>
                <a:lnTo>
                  <a:pt x="2896362" y="542925"/>
                </a:lnTo>
                <a:lnTo>
                  <a:pt x="2896362" y="561213"/>
                </a:lnTo>
                <a:lnTo>
                  <a:pt x="3024378" y="561213"/>
                </a:lnTo>
                <a:lnTo>
                  <a:pt x="3024378" y="571500"/>
                </a:lnTo>
                <a:lnTo>
                  <a:pt x="3234690" y="571500"/>
                </a:lnTo>
                <a:lnTo>
                  <a:pt x="3234690" y="584073"/>
                </a:lnTo>
                <a:lnTo>
                  <a:pt x="3328416" y="584073"/>
                </a:lnTo>
                <a:lnTo>
                  <a:pt x="3328416" y="590550"/>
                </a:lnTo>
                <a:lnTo>
                  <a:pt x="3451479" y="590550"/>
                </a:lnTo>
                <a:lnTo>
                  <a:pt x="3451479" y="605790"/>
                </a:lnTo>
                <a:lnTo>
                  <a:pt x="3549015" y="605790"/>
                </a:lnTo>
                <a:lnTo>
                  <a:pt x="3549015" y="624078"/>
                </a:lnTo>
                <a:lnTo>
                  <a:pt x="3618738" y="624078"/>
                </a:lnTo>
                <a:lnTo>
                  <a:pt x="3618738" y="633222"/>
                </a:lnTo>
                <a:lnTo>
                  <a:pt x="3687318" y="633222"/>
                </a:lnTo>
                <a:lnTo>
                  <a:pt x="3687318" y="646938"/>
                </a:lnTo>
                <a:lnTo>
                  <a:pt x="3864483" y="646938"/>
                </a:lnTo>
                <a:lnTo>
                  <a:pt x="3864483" y="657225"/>
                </a:lnTo>
                <a:lnTo>
                  <a:pt x="4073652" y="657225"/>
                </a:lnTo>
                <a:lnTo>
                  <a:pt x="4073652" y="668655"/>
                </a:lnTo>
                <a:lnTo>
                  <a:pt x="4086225" y="668655"/>
                </a:lnTo>
                <a:lnTo>
                  <a:pt x="4086225" y="678942"/>
                </a:lnTo>
                <a:lnTo>
                  <a:pt x="4151376" y="678942"/>
                </a:lnTo>
                <a:lnTo>
                  <a:pt x="4151376" y="695325"/>
                </a:lnTo>
                <a:lnTo>
                  <a:pt x="4231386" y="695325"/>
                </a:lnTo>
                <a:lnTo>
                  <a:pt x="4231386" y="701802"/>
                </a:lnTo>
                <a:lnTo>
                  <a:pt x="4575429" y="701802"/>
                </a:lnTo>
                <a:lnTo>
                  <a:pt x="4575429" y="714375"/>
                </a:lnTo>
                <a:lnTo>
                  <a:pt x="4727829" y="714375"/>
                </a:lnTo>
                <a:lnTo>
                  <a:pt x="4727829" y="722376"/>
                </a:lnTo>
                <a:lnTo>
                  <a:pt x="4761738" y="722376"/>
                </a:lnTo>
                <a:lnTo>
                  <a:pt x="4761738" y="754380"/>
                </a:lnTo>
                <a:lnTo>
                  <a:pt x="4889754" y="754380"/>
                </a:lnTo>
                <a:lnTo>
                  <a:pt x="4889754" y="766953"/>
                </a:lnTo>
                <a:lnTo>
                  <a:pt x="5327904" y="766953"/>
                </a:lnTo>
                <a:lnTo>
                  <a:pt x="5327904" y="777240"/>
                </a:lnTo>
                <a:lnTo>
                  <a:pt x="5356479" y="777240"/>
                </a:lnTo>
                <a:lnTo>
                  <a:pt x="5356479" y="787527"/>
                </a:lnTo>
                <a:lnTo>
                  <a:pt x="5550408" y="787527"/>
                </a:lnTo>
                <a:lnTo>
                  <a:pt x="5550408" y="800100"/>
                </a:lnTo>
                <a:lnTo>
                  <a:pt x="5783581" y="800100"/>
                </a:lnTo>
                <a:lnTo>
                  <a:pt x="5783581" y="819150"/>
                </a:lnTo>
                <a:lnTo>
                  <a:pt x="6212206" y="819150"/>
                </a:lnTo>
                <a:lnTo>
                  <a:pt x="6212206" y="828675"/>
                </a:lnTo>
                <a:lnTo>
                  <a:pt x="6212206" y="836676"/>
                </a:lnTo>
                <a:lnTo>
                  <a:pt x="6691122" y="836676"/>
                </a:lnTo>
                <a:lnTo>
                  <a:pt x="6691122" y="862965"/>
                </a:lnTo>
                <a:lnTo>
                  <a:pt x="7084314" y="862965"/>
                </a:lnTo>
                <a:lnTo>
                  <a:pt x="7084314" y="904113"/>
                </a:lnTo>
                <a:lnTo>
                  <a:pt x="7151751" y="904113"/>
                </a:lnTo>
                <a:lnTo>
                  <a:pt x="7151751" y="922401"/>
                </a:lnTo>
                <a:lnTo>
                  <a:pt x="8690229" y="922401"/>
                </a:lnTo>
              </a:path>
            </a:pathLst>
          </a:custGeom>
          <a:noFill/>
          <a:ln w="28575" cap="flat" cmpd="sng">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Shape 47">
            <a:extLst>
              <a:ext uri="{FF2B5EF4-FFF2-40B4-BE49-F238E27FC236}">
                <a16:creationId xmlns:a16="http://schemas.microsoft.com/office/drawing/2014/main" id="{A424968A-A298-FAF4-F7A8-990BA1AA470C}"/>
              </a:ext>
            </a:extLst>
          </p:cNvPr>
          <p:cNvSpPr/>
          <p:nvPr/>
        </p:nvSpPr>
        <p:spPr>
          <a:xfrm>
            <a:off x="7021049" y="2212248"/>
            <a:ext cx="4843679" cy="835577"/>
          </a:xfrm>
          <a:custGeom>
            <a:avLst/>
            <a:gdLst>
              <a:gd name="connsiteX0" fmla="*/ 0 w 8710612"/>
              <a:gd name="connsiteY0" fmla="*/ 0 h 1157859"/>
              <a:gd name="connsiteX1" fmla="*/ 103251 w 8710612"/>
              <a:gd name="connsiteY1" fmla="*/ 0 h 1157859"/>
              <a:gd name="connsiteX2" fmla="*/ 103251 w 8710612"/>
              <a:gd name="connsiteY2" fmla="*/ 10287 h 1157859"/>
              <a:gd name="connsiteX3" fmla="*/ 378714 w 8710612"/>
              <a:gd name="connsiteY3" fmla="*/ 10287 h 1157859"/>
              <a:gd name="connsiteX4" fmla="*/ 469011 w 8710612"/>
              <a:gd name="connsiteY4" fmla="*/ 10287 h 1157859"/>
              <a:gd name="connsiteX5" fmla="*/ 469011 w 8710612"/>
              <a:gd name="connsiteY5" fmla="*/ 66675 h 1157859"/>
              <a:gd name="connsiteX6" fmla="*/ 498158 w 8710612"/>
              <a:gd name="connsiteY6" fmla="*/ 66675 h 1157859"/>
              <a:gd name="connsiteX7" fmla="*/ 498158 w 8710612"/>
              <a:gd name="connsiteY7" fmla="*/ 76200 h 1157859"/>
              <a:gd name="connsiteX8" fmla="*/ 590740 w 8710612"/>
              <a:gd name="connsiteY8" fmla="*/ 76200 h 1157859"/>
              <a:gd name="connsiteX9" fmla="*/ 590740 w 8710612"/>
              <a:gd name="connsiteY9" fmla="*/ 110300 h 1157859"/>
              <a:gd name="connsiteX10" fmla="*/ 679895 w 8710612"/>
              <a:gd name="connsiteY10" fmla="*/ 110300 h 1157859"/>
              <a:gd name="connsiteX11" fmla="*/ 679895 w 8710612"/>
              <a:gd name="connsiteY11" fmla="*/ 127444 h 1157859"/>
              <a:gd name="connsiteX12" fmla="*/ 815340 w 8710612"/>
              <a:gd name="connsiteY12" fmla="*/ 127444 h 1157859"/>
              <a:gd name="connsiteX13" fmla="*/ 823913 w 8710612"/>
              <a:gd name="connsiteY13" fmla="*/ 127444 h 1157859"/>
              <a:gd name="connsiteX14" fmla="*/ 823913 w 8710612"/>
              <a:gd name="connsiteY14" fmla="*/ 154877 h 1157859"/>
              <a:gd name="connsiteX15" fmla="*/ 904875 w 8710612"/>
              <a:gd name="connsiteY15" fmla="*/ 154877 h 1157859"/>
              <a:gd name="connsiteX16" fmla="*/ 904875 w 8710612"/>
              <a:gd name="connsiteY16" fmla="*/ 194310 h 1157859"/>
              <a:gd name="connsiteX17" fmla="*/ 962025 w 8710612"/>
              <a:gd name="connsiteY17" fmla="*/ 194310 h 1157859"/>
              <a:gd name="connsiteX18" fmla="*/ 962025 w 8710612"/>
              <a:gd name="connsiteY18" fmla="*/ 232029 h 1157859"/>
              <a:gd name="connsiteX19" fmla="*/ 1009650 w 8710612"/>
              <a:gd name="connsiteY19" fmla="*/ 232029 h 1157859"/>
              <a:gd name="connsiteX20" fmla="*/ 1009650 w 8710612"/>
              <a:gd name="connsiteY20" fmla="*/ 242316 h 1157859"/>
              <a:gd name="connsiteX21" fmla="*/ 1076325 w 8710612"/>
              <a:gd name="connsiteY21" fmla="*/ 242316 h 1157859"/>
              <a:gd name="connsiteX22" fmla="*/ 1076325 w 8710612"/>
              <a:gd name="connsiteY22" fmla="*/ 283464 h 1157859"/>
              <a:gd name="connsiteX23" fmla="*/ 1127379 w 8710612"/>
              <a:gd name="connsiteY23" fmla="*/ 283464 h 1157859"/>
              <a:gd name="connsiteX24" fmla="*/ 1127379 w 8710612"/>
              <a:gd name="connsiteY24" fmla="*/ 326327 h 1157859"/>
              <a:gd name="connsiteX25" fmla="*/ 1162050 w 8710612"/>
              <a:gd name="connsiteY25" fmla="*/ 326327 h 1157859"/>
              <a:gd name="connsiteX26" fmla="*/ 1162050 w 8710612"/>
              <a:gd name="connsiteY26" fmla="*/ 340043 h 1157859"/>
              <a:gd name="connsiteX27" fmla="*/ 1279970 w 8710612"/>
              <a:gd name="connsiteY27" fmla="*/ 340043 h 1157859"/>
              <a:gd name="connsiteX28" fmla="*/ 1279970 w 8710612"/>
              <a:gd name="connsiteY28" fmla="*/ 352425 h 1157859"/>
              <a:gd name="connsiteX29" fmla="*/ 1363980 w 8710612"/>
              <a:gd name="connsiteY29" fmla="*/ 352425 h 1157859"/>
              <a:gd name="connsiteX30" fmla="*/ 1363980 w 8710612"/>
              <a:gd name="connsiteY30" fmla="*/ 364046 h 1157859"/>
              <a:gd name="connsiteX31" fmla="*/ 1396556 w 8710612"/>
              <a:gd name="connsiteY31" fmla="*/ 364046 h 1157859"/>
              <a:gd name="connsiteX32" fmla="*/ 1396556 w 8710612"/>
              <a:gd name="connsiteY32" fmla="*/ 389763 h 1157859"/>
              <a:gd name="connsiteX33" fmla="*/ 1447800 w 8710612"/>
              <a:gd name="connsiteY33" fmla="*/ 389763 h 1157859"/>
              <a:gd name="connsiteX34" fmla="*/ 1447800 w 8710612"/>
              <a:gd name="connsiteY34" fmla="*/ 401765 h 1157859"/>
              <a:gd name="connsiteX35" fmla="*/ 1490853 w 8710612"/>
              <a:gd name="connsiteY35" fmla="*/ 401765 h 1157859"/>
              <a:gd name="connsiteX36" fmla="*/ 1490853 w 8710612"/>
              <a:gd name="connsiteY36" fmla="*/ 415481 h 1157859"/>
              <a:gd name="connsiteX37" fmla="*/ 1544003 w 8710612"/>
              <a:gd name="connsiteY37" fmla="*/ 415481 h 1157859"/>
              <a:gd name="connsiteX38" fmla="*/ 1544003 w 8710612"/>
              <a:gd name="connsiteY38" fmla="*/ 428625 h 1157859"/>
              <a:gd name="connsiteX39" fmla="*/ 1605725 w 8710612"/>
              <a:gd name="connsiteY39" fmla="*/ 428625 h 1157859"/>
              <a:gd name="connsiteX40" fmla="*/ 1612487 w 8710612"/>
              <a:gd name="connsiteY40" fmla="*/ 435388 h 1157859"/>
              <a:gd name="connsiteX41" fmla="*/ 1643443 w 8710612"/>
              <a:gd name="connsiteY41" fmla="*/ 435388 h 1157859"/>
              <a:gd name="connsiteX42" fmla="*/ 1643443 w 8710612"/>
              <a:gd name="connsiteY42" fmla="*/ 448056 h 1157859"/>
              <a:gd name="connsiteX43" fmla="*/ 1682877 w 8710612"/>
              <a:gd name="connsiteY43" fmla="*/ 448056 h 1157859"/>
              <a:gd name="connsiteX44" fmla="*/ 1682877 w 8710612"/>
              <a:gd name="connsiteY44" fmla="*/ 465201 h 1157859"/>
              <a:gd name="connsiteX45" fmla="*/ 1741170 w 8710612"/>
              <a:gd name="connsiteY45" fmla="*/ 465201 h 1157859"/>
              <a:gd name="connsiteX46" fmla="*/ 1741170 w 8710612"/>
              <a:gd name="connsiteY46" fmla="*/ 476250 h 1157859"/>
              <a:gd name="connsiteX47" fmla="*/ 1778889 w 8710612"/>
              <a:gd name="connsiteY47" fmla="*/ 476250 h 1157859"/>
              <a:gd name="connsiteX48" fmla="*/ 1778889 w 8710612"/>
              <a:gd name="connsiteY48" fmla="*/ 495300 h 1157859"/>
              <a:gd name="connsiteX49" fmla="*/ 1789176 w 8710612"/>
              <a:gd name="connsiteY49" fmla="*/ 495300 h 1157859"/>
              <a:gd name="connsiteX50" fmla="*/ 1789176 w 8710612"/>
              <a:gd name="connsiteY50" fmla="*/ 504825 h 1157859"/>
              <a:gd name="connsiteX51" fmla="*/ 1880045 w 8710612"/>
              <a:gd name="connsiteY51" fmla="*/ 504825 h 1157859"/>
              <a:gd name="connsiteX52" fmla="*/ 1880045 w 8710612"/>
              <a:gd name="connsiteY52" fmla="*/ 520065 h 1157859"/>
              <a:gd name="connsiteX53" fmla="*/ 1924050 w 8710612"/>
              <a:gd name="connsiteY53" fmla="*/ 520065 h 1157859"/>
              <a:gd name="connsiteX54" fmla="*/ 1924050 w 8710612"/>
              <a:gd name="connsiteY54" fmla="*/ 530352 h 1157859"/>
              <a:gd name="connsiteX55" fmla="*/ 1962341 w 8710612"/>
              <a:gd name="connsiteY55" fmla="*/ 530352 h 1157859"/>
              <a:gd name="connsiteX56" fmla="*/ 1962341 w 8710612"/>
              <a:gd name="connsiteY56" fmla="*/ 542925 h 1157859"/>
              <a:gd name="connsiteX57" fmla="*/ 2012061 w 8710612"/>
              <a:gd name="connsiteY57" fmla="*/ 542925 h 1157859"/>
              <a:gd name="connsiteX58" fmla="*/ 2012061 w 8710612"/>
              <a:gd name="connsiteY58" fmla="*/ 554355 h 1157859"/>
              <a:gd name="connsiteX59" fmla="*/ 2057400 w 8710612"/>
              <a:gd name="connsiteY59" fmla="*/ 554355 h 1157859"/>
              <a:gd name="connsiteX60" fmla="*/ 2057400 w 8710612"/>
              <a:gd name="connsiteY60" fmla="*/ 569786 h 1157859"/>
              <a:gd name="connsiteX61" fmla="*/ 2209800 w 8710612"/>
              <a:gd name="connsiteY61" fmla="*/ 569786 h 1157859"/>
              <a:gd name="connsiteX62" fmla="*/ 2209800 w 8710612"/>
              <a:gd name="connsiteY62" fmla="*/ 598932 h 1157859"/>
              <a:gd name="connsiteX63" fmla="*/ 2228850 w 8710612"/>
              <a:gd name="connsiteY63" fmla="*/ 598932 h 1157859"/>
              <a:gd name="connsiteX64" fmla="*/ 2228850 w 8710612"/>
              <a:gd name="connsiteY64" fmla="*/ 607505 h 1157859"/>
              <a:gd name="connsiteX65" fmla="*/ 2246948 w 8710612"/>
              <a:gd name="connsiteY65" fmla="*/ 607505 h 1157859"/>
              <a:gd name="connsiteX66" fmla="*/ 2246948 w 8710612"/>
              <a:gd name="connsiteY66" fmla="*/ 622935 h 1157859"/>
              <a:gd name="connsiteX67" fmla="*/ 2390966 w 8710612"/>
              <a:gd name="connsiteY67" fmla="*/ 622935 h 1157859"/>
              <a:gd name="connsiteX68" fmla="*/ 2390966 w 8710612"/>
              <a:gd name="connsiteY68" fmla="*/ 653796 h 1157859"/>
              <a:gd name="connsiteX69" fmla="*/ 2486978 w 8710612"/>
              <a:gd name="connsiteY69" fmla="*/ 653796 h 1157859"/>
              <a:gd name="connsiteX70" fmla="*/ 2514600 w 8710612"/>
              <a:gd name="connsiteY70" fmla="*/ 653796 h 1157859"/>
              <a:gd name="connsiteX71" fmla="*/ 2514600 w 8710612"/>
              <a:gd name="connsiteY71" fmla="*/ 665798 h 1157859"/>
              <a:gd name="connsiteX72" fmla="*/ 2558987 w 8710612"/>
              <a:gd name="connsiteY72" fmla="*/ 665798 h 1157859"/>
              <a:gd name="connsiteX73" fmla="*/ 2558987 w 8710612"/>
              <a:gd name="connsiteY73" fmla="*/ 676275 h 1157859"/>
              <a:gd name="connsiteX74" fmla="*/ 2618994 w 8710612"/>
              <a:gd name="connsiteY74" fmla="*/ 676275 h 1157859"/>
              <a:gd name="connsiteX75" fmla="*/ 2618994 w 8710612"/>
              <a:gd name="connsiteY75" fmla="*/ 704850 h 1157859"/>
              <a:gd name="connsiteX76" fmla="*/ 2705100 w 8710612"/>
              <a:gd name="connsiteY76" fmla="*/ 704850 h 1157859"/>
              <a:gd name="connsiteX77" fmla="*/ 2705100 w 8710612"/>
              <a:gd name="connsiteY77" fmla="*/ 717233 h 1157859"/>
              <a:gd name="connsiteX78" fmla="*/ 2812733 w 8710612"/>
              <a:gd name="connsiteY78" fmla="*/ 717233 h 1157859"/>
              <a:gd name="connsiteX79" fmla="*/ 2812733 w 8710612"/>
              <a:gd name="connsiteY79" fmla="*/ 742950 h 1157859"/>
              <a:gd name="connsiteX80" fmla="*/ 2857500 w 8710612"/>
              <a:gd name="connsiteY80" fmla="*/ 742950 h 1157859"/>
              <a:gd name="connsiteX81" fmla="*/ 2857500 w 8710612"/>
              <a:gd name="connsiteY81" fmla="*/ 758381 h 1157859"/>
              <a:gd name="connsiteX82" fmla="*/ 2898458 w 8710612"/>
              <a:gd name="connsiteY82" fmla="*/ 758381 h 1157859"/>
              <a:gd name="connsiteX83" fmla="*/ 2898458 w 8710612"/>
              <a:gd name="connsiteY83" fmla="*/ 772097 h 1157859"/>
              <a:gd name="connsiteX84" fmla="*/ 3071622 w 8710612"/>
              <a:gd name="connsiteY84" fmla="*/ 772097 h 1157859"/>
              <a:gd name="connsiteX85" fmla="*/ 3071622 w 8710612"/>
              <a:gd name="connsiteY85" fmla="*/ 785813 h 1157859"/>
              <a:gd name="connsiteX86" fmla="*/ 3162300 w 8710612"/>
              <a:gd name="connsiteY86" fmla="*/ 785813 h 1157859"/>
              <a:gd name="connsiteX87" fmla="*/ 3162300 w 8710612"/>
              <a:gd name="connsiteY87" fmla="*/ 801243 h 1157859"/>
              <a:gd name="connsiteX88" fmla="*/ 3287649 w 8710612"/>
              <a:gd name="connsiteY88" fmla="*/ 801243 h 1157859"/>
              <a:gd name="connsiteX89" fmla="*/ 3287649 w 8710612"/>
              <a:gd name="connsiteY89" fmla="*/ 820102 h 1157859"/>
              <a:gd name="connsiteX90" fmla="*/ 3404235 w 8710612"/>
              <a:gd name="connsiteY90" fmla="*/ 820102 h 1157859"/>
              <a:gd name="connsiteX91" fmla="*/ 3570541 w 8710612"/>
              <a:gd name="connsiteY91" fmla="*/ 820102 h 1157859"/>
              <a:gd name="connsiteX92" fmla="*/ 3570541 w 8710612"/>
              <a:gd name="connsiteY92" fmla="*/ 833819 h 1157859"/>
              <a:gd name="connsiteX93" fmla="*/ 3671697 w 8710612"/>
              <a:gd name="connsiteY93" fmla="*/ 833819 h 1157859"/>
              <a:gd name="connsiteX94" fmla="*/ 3671697 w 8710612"/>
              <a:gd name="connsiteY94" fmla="*/ 847725 h 1157859"/>
              <a:gd name="connsiteX95" fmla="*/ 3781425 w 8710612"/>
              <a:gd name="connsiteY95" fmla="*/ 847725 h 1157859"/>
              <a:gd name="connsiteX96" fmla="*/ 3781425 w 8710612"/>
              <a:gd name="connsiteY96" fmla="*/ 856107 h 1157859"/>
              <a:gd name="connsiteX97" fmla="*/ 3895725 w 8710612"/>
              <a:gd name="connsiteY97" fmla="*/ 856107 h 1157859"/>
              <a:gd name="connsiteX98" fmla="*/ 3895725 w 8710612"/>
              <a:gd name="connsiteY98" fmla="*/ 871538 h 1157859"/>
              <a:gd name="connsiteX99" fmla="*/ 3949446 w 8710612"/>
              <a:gd name="connsiteY99" fmla="*/ 871538 h 1157859"/>
              <a:gd name="connsiteX100" fmla="*/ 3949446 w 8710612"/>
              <a:gd name="connsiteY100" fmla="*/ 885825 h 1157859"/>
              <a:gd name="connsiteX101" fmla="*/ 3997452 w 8710612"/>
              <a:gd name="connsiteY101" fmla="*/ 885825 h 1157859"/>
              <a:gd name="connsiteX102" fmla="*/ 3997452 w 8710612"/>
              <a:gd name="connsiteY102" fmla="*/ 895350 h 1157859"/>
              <a:gd name="connsiteX103" fmla="*/ 4115753 w 8710612"/>
              <a:gd name="connsiteY103" fmla="*/ 895350 h 1157859"/>
              <a:gd name="connsiteX104" fmla="*/ 4115753 w 8710612"/>
              <a:gd name="connsiteY104" fmla="*/ 907542 h 1157859"/>
              <a:gd name="connsiteX105" fmla="*/ 4220337 w 8710612"/>
              <a:gd name="connsiteY105" fmla="*/ 907542 h 1157859"/>
              <a:gd name="connsiteX106" fmla="*/ 4220337 w 8710612"/>
              <a:gd name="connsiteY106" fmla="*/ 923925 h 1157859"/>
              <a:gd name="connsiteX107" fmla="*/ 4417505 w 8710612"/>
              <a:gd name="connsiteY107" fmla="*/ 923925 h 1157859"/>
              <a:gd name="connsiteX108" fmla="*/ 4417505 w 8710612"/>
              <a:gd name="connsiteY108" fmla="*/ 933260 h 1157859"/>
              <a:gd name="connsiteX109" fmla="*/ 4572000 w 8710612"/>
              <a:gd name="connsiteY109" fmla="*/ 933260 h 1157859"/>
              <a:gd name="connsiteX110" fmla="*/ 4572000 w 8710612"/>
              <a:gd name="connsiteY110" fmla="*/ 943547 h 1157859"/>
              <a:gd name="connsiteX111" fmla="*/ 4629150 w 8710612"/>
              <a:gd name="connsiteY111" fmla="*/ 943547 h 1157859"/>
              <a:gd name="connsiteX112" fmla="*/ 4629150 w 8710612"/>
              <a:gd name="connsiteY112" fmla="*/ 953834 h 1157859"/>
              <a:gd name="connsiteX113" fmla="*/ 4741545 w 8710612"/>
              <a:gd name="connsiteY113" fmla="*/ 953834 h 1157859"/>
              <a:gd name="connsiteX114" fmla="*/ 4758690 w 8710612"/>
              <a:gd name="connsiteY114" fmla="*/ 953834 h 1157859"/>
              <a:gd name="connsiteX115" fmla="*/ 4758690 w 8710612"/>
              <a:gd name="connsiteY115" fmla="*/ 962406 h 1157859"/>
              <a:gd name="connsiteX116" fmla="*/ 4835843 w 8710612"/>
              <a:gd name="connsiteY116" fmla="*/ 962406 h 1157859"/>
              <a:gd name="connsiteX117" fmla="*/ 4835843 w 8710612"/>
              <a:gd name="connsiteY117" fmla="*/ 981075 h 1157859"/>
              <a:gd name="connsiteX118" fmla="*/ 4954143 w 8710612"/>
              <a:gd name="connsiteY118" fmla="*/ 981075 h 1157859"/>
              <a:gd name="connsiteX119" fmla="*/ 4954143 w 8710612"/>
              <a:gd name="connsiteY119" fmla="*/ 1000125 h 1157859"/>
              <a:gd name="connsiteX120" fmla="*/ 5267897 w 8710612"/>
              <a:gd name="connsiteY120" fmla="*/ 1000125 h 1157859"/>
              <a:gd name="connsiteX121" fmla="*/ 5267897 w 8710612"/>
              <a:gd name="connsiteY121" fmla="*/ 1009650 h 1157859"/>
              <a:gd name="connsiteX122" fmla="*/ 5391150 w 8710612"/>
              <a:gd name="connsiteY122" fmla="*/ 1009650 h 1157859"/>
              <a:gd name="connsiteX123" fmla="*/ 5391150 w 8710612"/>
              <a:gd name="connsiteY123" fmla="*/ 1022414 h 1157859"/>
              <a:gd name="connsiteX124" fmla="*/ 5876544 w 8710612"/>
              <a:gd name="connsiteY124" fmla="*/ 1022414 h 1157859"/>
              <a:gd name="connsiteX125" fmla="*/ 5876544 w 8710612"/>
              <a:gd name="connsiteY125" fmla="*/ 1036130 h 1157859"/>
              <a:gd name="connsiteX126" fmla="*/ 6063425 w 8710612"/>
              <a:gd name="connsiteY126" fmla="*/ 1036130 h 1157859"/>
              <a:gd name="connsiteX127" fmla="*/ 6063425 w 8710612"/>
              <a:gd name="connsiteY127" fmla="*/ 1047750 h 1157859"/>
              <a:gd name="connsiteX128" fmla="*/ 6152579 w 8710612"/>
              <a:gd name="connsiteY128" fmla="*/ 1047750 h 1157859"/>
              <a:gd name="connsiteX129" fmla="*/ 6152579 w 8710612"/>
              <a:gd name="connsiteY129" fmla="*/ 1057275 h 1157859"/>
              <a:gd name="connsiteX130" fmla="*/ 6236589 w 8710612"/>
              <a:gd name="connsiteY130" fmla="*/ 1057275 h 1157859"/>
              <a:gd name="connsiteX131" fmla="*/ 6236589 w 8710612"/>
              <a:gd name="connsiteY131" fmla="*/ 1068705 h 1157859"/>
              <a:gd name="connsiteX132" fmla="*/ 6381750 w 8710612"/>
              <a:gd name="connsiteY132" fmla="*/ 1068705 h 1157859"/>
              <a:gd name="connsiteX133" fmla="*/ 6381750 w 8710612"/>
              <a:gd name="connsiteY133" fmla="*/ 1084136 h 1157859"/>
              <a:gd name="connsiteX134" fmla="*/ 6774943 w 8710612"/>
              <a:gd name="connsiteY134" fmla="*/ 1084136 h 1157859"/>
              <a:gd name="connsiteX135" fmla="*/ 6774943 w 8710612"/>
              <a:gd name="connsiteY135" fmla="*/ 1104900 h 1157859"/>
              <a:gd name="connsiteX136" fmla="*/ 7224141 w 8710612"/>
              <a:gd name="connsiteY136" fmla="*/ 1104900 h 1157859"/>
              <a:gd name="connsiteX137" fmla="*/ 7224141 w 8710612"/>
              <a:gd name="connsiteY137" fmla="*/ 1123569 h 1157859"/>
              <a:gd name="connsiteX138" fmla="*/ 7344156 w 8710612"/>
              <a:gd name="connsiteY138" fmla="*/ 1123569 h 1157859"/>
              <a:gd name="connsiteX139" fmla="*/ 7344156 w 8710612"/>
              <a:gd name="connsiteY139" fmla="*/ 1157859 h 1157859"/>
              <a:gd name="connsiteX140" fmla="*/ 8710612 w 8710612"/>
              <a:gd name="connsiteY140" fmla="*/ 1157859 h 115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710612" h="1157859">
                <a:moveTo>
                  <a:pt x="0" y="0"/>
                </a:moveTo>
                <a:lnTo>
                  <a:pt x="103251" y="0"/>
                </a:lnTo>
                <a:lnTo>
                  <a:pt x="103251" y="10287"/>
                </a:lnTo>
                <a:lnTo>
                  <a:pt x="378714" y="10287"/>
                </a:lnTo>
                <a:lnTo>
                  <a:pt x="469011" y="10287"/>
                </a:lnTo>
                <a:lnTo>
                  <a:pt x="469011" y="66675"/>
                </a:lnTo>
                <a:lnTo>
                  <a:pt x="498158" y="66675"/>
                </a:lnTo>
                <a:lnTo>
                  <a:pt x="498158" y="76200"/>
                </a:lnTo>
                <a:lnTo>
                  <a:pt x="590740" y="76200"/>
                </a:lnTo>
                <a:lnTo>
                  <a:pt x="590740" y="110300"/>
                </a:lnTo>
                <a:lnTo>
                  <a:pt x="679895" y="110300"/>
                </a:lnTo>
                <a:lnTo>
                  <a:pt x="679895" y="127444"/>
                </a:lnTo>
                <a:lnTo>
                  <a:pt x="815340" y="127444"/>
                </a:lnTo>
                <a:lnTo>
                  <a:pt x="823913" y="127444"/>
                </a:lnTo>
                <a:lnTo>
                  <a:pt x="823913" y="154877"/>
                </a:lnTo>
                <a:lnTo>
                  <a:pt x="904875" y="154877"/>
                </a:lnTo>
                <a:lnTo>
                  <a:pt x="904875" y="194310"/>
                </a:lnTo>
                <a:lnTo>
                  <a:pt x="962025" y="194310"/>
                </a:lnTo>
                <a:lnTo>
                  <a:pt x="962025" y="232029"/>
                </a:lnTo>
                <a:lnTo>
                  <a:pt x="1009650" y="232029"/>
                </a:lnTo>
                <a:lnTo>
                  <a:pt x="1009650" y="242316"/>
                </a:lnTo>
                <a:lnTo>
                  <a:pt x="1076325" y="242316"/>
                </a:lnTo>
                <a:lnTo>
                  <a:pt x="1076325" y="283464"/>
                </a:lnTo>
                <a:lnTo>
                  <a:pt x="1127379" y="283464"/>
                </a:lnTo>
                <a:lnTo>
                  <a:pt x="1127379" y="326327"/>
                </a:lnTo>
                <a:lnTo>
                  <a:pt x="1162050" y="326327"/>
                </a:lnTo>
                <a:lnTo>
                  <a:pt x="1162050" y="340043"/>
                </a:lnTo>
                <a:lnTo>
                  <a:pt x="1279970" y="340043"/>
                </a:lnTo>
                <a:lnTo>
                  <a:pt x="1279970" y="352425"/>
                </a:lnTo>
                <a:lnTo>
                  <a:pt x="1363980" y="352425"/>
                </a:lnTo>
                <a:lnTo>
                  <a:pt x="1363980" y="364046"/>
                </a:lnTo>
                <a:lnTo>
                  <a:pt x="1396556" y="364046"/>
                </a:lnTo>
                <a:lnTo>
                  <a:pt x="1396556" y="389763"/>
                </a:lnTo>
                <a:lnTo>
                  <a:pt x="1447800" y="389763"/>
                </a:lnTo>
                <a:lnTo>
                  <a:pt x="1447800" y="401765"/>
                </a:lnTo>
                <a:lnTo>
                  <a:pt x="1490853" y="401765"/>
                </a:lnTo>
                <a:lnTo>
                  <a:pt x="1490853" y="415481"/>
                </a:lnTo>
                <a:lnTo>
                  <a:pt x="1544003" y="415481"/>
                </a:lnTo>
                <a:lnTo>
                  <a:pt x="1544003" y="428625"/>
                </a:lnTo>
                <a:lnTo>
                  <a:pt x="1605725" y="428625"/>
                </a:lnTo>
                <a:lnTo>
                  <a:pt x="1612487" y="435388"/>
                </a:lnTo>
                <a:lnTo>
                  <a:pt x="1643443" y="435388"/>
                </a:lnTo>
                <a:lnTo>
                  <a:pt x="1643443" y="448056"/>
                </a:lnTo>
                <a:lnTo>
                  <a:pt x="1682877" y="448056"/>
                </a:lnTo>
                <a:lnTo>
                  <a:pt x="1682877" y="465201"/>
                </a:lnTo>
                <a:lnTo>
                  <a:pt x="1741170" y="465201"/>
                </a:lnTo>
                <a:lnTo>
                  <a:pt x="1741170" y="476250"/>
                </a:lnTo>
                <a:lnTo>
                  <a:pt x="1778889" y="476250"/>
                </a:lnTo>
                <a:lnTo>
                  <a:pt x="1778889" y="495300"/>
                </a:lnTo>
                <a:lnTo>
                  <a:pt x="1789176" y="495300"/>
                </a:lnTo>
                <a:lnTo>
                  <a:pt x="1789176" y="504825"/>
                </a:lnTo>
                <a:lnTo>
                  <a:pt x="1880045" y="504825"/>
                </a:lnTo>
                <a:lnTo>
                  <a:pt x="1880045" y="520065"/>
                </a:lnTo>
                <a:lnTo>
                  <a:pt x="1924050" y="520065"/>
                </a:lnTo>
                <a:lnTo>
                  <a:pt x="1924050" y="530352"/>
                </a:lnTo>
                <a:lnTo>
                  <a:pt x="1962341" y="530352"/>
                </a:lnTo>
                <a:lnTo>
                  <a:pt x="1962341" y="542925"/>
                </a:lnTo>
                <a:lnTo>
                  <a:pt x="2012061" y="542925"/>
                </a:lnTo>
                <a:lnTo>
                  <a:pt x="2012061" y="554355"/>
                </a:lnTo>
                <a:lnTo>
                  <a:pt x="2057400" y="554355"/>
                </a:lnTo>
                <a:lnTo>
                  <a:pt x="2057400" y="569786"/>
                </a:lnTo>
                <a:lnTo>
                  <a:pt x="2209800" y="569786"/>
                </a:lnTo>
                <a:lnTo>
                  <a:pt x="2209800" y="598932"/>
                </a:lnTo>
                <a:lnTo>
                  <a:pt x="2228850" y="598932"/>
                </a:lnTo>
                <a:lnTo>
                  <a:pt x="2228850" y="607505"/>
                </a:lnTo>
                <a:lnTo>
                  <a:pt x="2246948" y="607505"/>
                </a:lnTo>
                <a:lnTo>
                  <a:pt x="2246948" y="622935"/>
                </a:lnTo>
                <a:lnTo>
                  <a:pt x="2390966" y="622935"/>
                </a:lnTo>
                <a:lnTo>
                  <a:pt x="2390966" y="653796"/>
                </a:lnTo>
                <a:lnTo>
                  <a:pt x="2486978" y="653796"/>
                </a:lnTo>
                <a:lnTo>
                  <a:pt x="2514600" y="653796"/>
                </a:lnTo>
                <a:lnTo>
                  <a:pt x="2514600" y="665798"/>
                </a:lnTo>
                <a:lnTo>
                  <a:pt x="2558987" y="665798"/>
                </a:lnTo>
                <a:lnTo>
                  <a:pt x="2558987" y="676275"/>
                </a:lnTo>
                <a:lnTo>
                  <a:pt x="2618994" y="676275"/>
                </a:lnTo>
                <a:lnTo>
                  <a:pt x="2618994" y="704850"/>
                </a:lnTo>
                <a:lnTo>
                  <a:pt x="2705100" y="704850"/>
                </a:lnTo>
                <a:lnTo>
                  <a:pt x="2705100" y="717233"/>
                </a:lnTo>
                <a:lnTo>
                  <a:pt x="2812733" y="717233"/>
                </a:lnTo>
                <a:lnTo>
                  <a:pt x="2812733" y="742950"/>
                </a:lnTo>
                <a:lnTo>
                  <a:pt x="2857500" y="742950"/>
                </a:lnTo>
                <a:lnTo>
                  <a:pt x="2857500" y="758381"/>
                </a:lnTo>
                <a:lnTo>
                  <a:pt x="2898458" y="758381"/>
                </a:lnTo>
                <a:lnTo>
                  <a:pt x="2898458" y="772097"/>
                </a:lnTo>
                <a:lnTo>
                  <a:pt x="3071622" y="772097"/>
                </a:lnTo>
                <a:lnTo>
                  <a:pt x="3071622" y="785813"/>
                </a:lnTo>
                <a:lnTo>
                  <a:pt x="3162300" y="785813"/>
                </a:lnTo>
                <a:lnTo>
                  <a:pt x="3162300" y="801243"/>
                </a:lnTo>
                <a:lnTo>
                  <a:pt x="3287649" y="801243"/>
                </a:lnTo>
                <a:lnTo>
                  <a:pt x="3287649" y="820102"/>
                </a:lnTo>
                <a:lnTo>
                  <a:pt x="3404235" y="820102"/>
                </a:lnTo>
                <a:lnTo>
                  <a:pt x="3570541" y="820102"/>
                </a:lnTo>
                <a:lnTo>
                  <a:pt x="3570541" y="833819"/>
                </a:lnTo>
                <a:lnTo>
                  <a:pt x="3671697" y="833819"/>
                </a:lnTo>
                <a:lnTo>
                  <a:pt x="3671697" y="847725"/>
                </a:lnTo>
                <a:lnTo>
                  <a:pt x="3781425" y="847725"/>
                </a:lnTo>
                <a:lnTo>
                  <a:pt x="3781425" y="856107"/>
                </a:lnTo>
                <a:lnTo>
                  <a:pt x="3895725" y="856107"/>
                </a:lnTo>
                <a:lnTo>
                  <a:pt x="3895725" y="871538"/>
                </a:lnTo>
                <a:lnTo>
                  <a:pt x="3949446" y="871538"/>
                </a:lnTo>
                <a:lnTo>
                  <a:pt x="3949446" y="885825"/>
                </a:lnTo>
                <a:lnTo>
                  <a:pt x="3997452" y="885825"/>
                </a:lnTo>
                <a:lnTo>
                  <a:pt x="3997452" y="895350"/>
                </a:lnTo>
                <a:lnTo>
                  <a:pt x="4115753" y="895350"/>
                </a:lnTo>
                <a:lnTo>
                  <a:pt x="4115753" y="907542"/>
                </a:lnTo>
                <a:lnTo>
                  <a:pt x="4220337" y="907542"/>
                </a:lnTo>
                <a:lnTo>
                  <a:pt x="4220337" y="923925"/>
                </a:lnTo>
                <a:lnTo>
                  <a:pt x="4417505" y="923925"/>
                </a:lnTo>
                <a:lnTo>
                  <a:pt x="4417505" y="933260"/>
                </a:lnTo>
                <a:lnTo>
                  <a:pt x="4572000" y="933260"/>
                </a:lnTo>
                <a:lnTo>
                  <a:pt x="4572000" y="943547"/>
                </a:lnTo>
                <a:lnTo>
                  <a:pt x="4629150" y="943547"/>
                </a:lnTo>
                <a:lnTo>
                  <a:pt x="4629150" y="953834"/>
                </a:lnTo>
                <a:lnTo>
                  <a:pt x="4741545" y="953834"/>
                </a:lnTo>
                <a:lnTo>
                  <a:pt x="4758690" y="953834"/>
                </a:lnTo>
                <a:lnTo>
                  <a:pt x="4758690" y="962406"/>
                </a:lnTo>
                <a:lnTo>
                  <a:pt x="4835843" y="962406"/>
                </a:lnTo>
                <a:lnTo>
                  <a:pt x="4835843" y="981075"/>
                </a:lnTo>
                <a:lnTo>
                  <a:pt x="4954143" y="981075"/>
                </a:lnTo>
                <a:lnTo>
                  <a:pt x="4954143" y="1000125"/>
                </a:lnTo>
                <a:lnTo>
                  <a:pt x="5267897" y="1000125"/>
                </a:lnTo>
                <a:lnTo>
                  <a:pt x="5267897" y="1009650"/>
                </a:lnTo>
                <a:lnTo>
                  <a:pt x="5391150" y="1009650"/>
                </a:lnTo>
                <a:lnTo>
                  <a:pt x="5391150" y="1022414"/>
                </a:lnTo>
                <a:lnTo>
                  <a:pt x="5876544" y="1022414"/>
                </a:lnTo>
                <a:lnTo>
                  <a:pt x="5876544" y="1036130"/>
                </a:lnTo>
                <a:lnTo>
                  <a:pt x="6063425" y="1036130"/>
                </a:lnTo>
                <a:lnTo>
                  <a:pt x="6063425" y="1047750"/>
                </a:lnTo>
                <a:lnTo>
                  <a:pt x="6152579" y="1047750"/>
                </a:lnTo>
                <a:lnTo>
                  <a:pt x="6152579" y="1057275"/>
                </a:lnTo>
                <a:lnTo>
                  <a:pt x="6236589" y="1057275"/>
                </a:lnTo>
                <a:lnTo>
                  <a:pt x="6236589" y="1068705"/>
                </a:lnTo>
                <a:lnTo>
                  <a:pt x="6381750" y="1068705"/>
                </a:lnTo>
                <a:lnTo>
                  <a:pt x="6381750" y="1084136"/>
                </a:lnTo>
                <a:lnTo>
                  <a:pt x="6774943" y="1084136"/>
                </a:lnTo>
                <a:lnTo>
                  <a:pt x="6774943" y="1104900"/>
                </a:lnTo>
                <a:lnTo>
                  <a:pt x="7224141" y="1104900"/>
                </a:lnTo>
                <a:lnTo>
                  <a:pt x="7224141" y="1123569"/>
                </a:lnTo>
                <a:lnTo>
                  <a:pt x="7344156" y="1123569"/>
                </a:lnTo>
                <a:lnTo>
                  <a:pt x="7344156" y="1157859"/>
                </a:lnTo>
                <a:lnTo>
                  <a:pt x="8710612" y="1157859"/>
                </a:lnTo>
              </a:path>
            </a:pathLst>
          </a:custGeom>
          <a:noFill/>
          <a:ln w="28575" cap="flat" cmpd="sng">
            <a:solidFill>
              <a:srgbClr val="34669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315CF263-EA20-0BB7-4692-F25773747959}"/>
              </a:ext>
            </a:extLst>
          </p:cNvPr>
          <p:cNvSpPr/>
          <p:nvPr/>
        </p:nvSpPr>
        <p:spPr>
          <a:xfrm>
            <a:off x="8034598" y="2235073"/>
            <a:ext cx="469170" cy="252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45687" tIns="45687" rIns="45687" bIns="4568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89.5%</a:t>
            </a:r>
          </a:p>
        </p:txBody>
      </p:sp>
      <p:sp>
        <p:nvSpPr>
          <p:cNvPr id="137" name="Rectangle 136">
            <a:extLst>
              <a:ext uri="{FF2B5EF4-FFF2-40B4-BE49-F238E27FC236}">
                <a16:creationId xmlns:a16="http://schemas.microsoft.com/office/drawing/2014/main" id="{3001FAB8-DCDE-9939-38EF-32B114A5CCBA}"/>
              </a:ext>
            </a:extLst>
          </p:cNvPr>
          <p:cNvSpPr/>
          <p:nvPr/>
        </p:nvSpPr>
        <p:spPr>
          <a:xfrm>
            <a:off x="8928897" y="2332205"/>
            <a:ext cx="469170" cy="252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45687" tIns="45687" rIns="45687" bIns="4568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82.2%</a:t>
            </a:r>
          </a:p>
        </p:txBody>
      </p:sp>
      <p:sp>
        <p:nvSpPr>
          <p:cNvPr id="138" name="Rectangle 137">
            <a:extLst>
              <a:ext uri="{FF2B5EF4-FFF2-40B4-BE49-F238E27FC236}">
                <a16:creationId xmlns:a16="http://schemas.microsoft.com/office/drawing/2014/main" id="{6D6FEB32-21D4-0FC8-B21C-95C61736EE66}"/>
              </a:ext>
            </a:extLst>
          </p:cNvPr>
          <p:cNvSpPr/>
          <p:nvPr/>
        </p:nvSpPr>
        <p:spPr>
          <a:xfrm>
            <a:off x="8037886" y="2821736"/>
            <a:ext cx="469170" cy="252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45687" tIns="45687" rIns="45687" bIns="4568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86.5%</a:t>
            </a:r>
          </a:p>
        </p:txBody>
      </p:sp>
      <p:sp>
        <p:nvSpPr>
          <p:cNvPr id="139" name="Rectangle 138">
            <a:extLst>
              <a:ext uri="{FF2B5EF4-FFF2-40B4-BE49-F238E27FC236}">
                <a16:creationId xmlns:a16="http://schemas.microsoft.com/office/drawing/2014/main" id="{7BCDCEDC-D6B0-84B9-C4C8-46CBEF2CB8C8}"/>
              </a:ext>
            </a:extLst>
          </p:cNvPr>
          <p:cNvSpPr/>
          <p:nvPr/>
        </p:nvSpPr>
        <p:spPr>
          <a:xfrm>
            <a:off x="8909761" y="2952502"/>
            <a:ext cx="469170" cy="252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45687" tIns="45687" rIns="45687" bIns="4568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75.2%</a:t>
            </a:r>
          </a:p>
        </p:txBody>
      </p:sp>
      <p:sp>
        <p:nvSpPr>
          <p:cNvPr id="140" name="TextBox 139">
            <a:extLst>
              <a:ext uri="{FF2B5EF4-FFF2-40B4-BE49-F238E27FC236}">
                <a16:creationId xmlns:a16="http://schemas.microsoft.com/office/drawing/2014/main" id="{E969671A-8602-BEE8-4741-E4132B66D2E2}"/>
              </a:ext>
            </a:extLst>
          </p:cNvPr>
          <p:cNvSpPr txBox="1">
            <a:spLocks/>
          </p:cNvSpPr>
          <p:nvPr/>
        </p:nvSpPr>
        <p:spPr>
          <a:xfrm>
            <a:off x="7561140" y="1999261"/>
            <a:ext cx="639598" cy="150298"/>
          </a:xfrm>
          <a:prstGeom prst="rect">
            <a:avLst/>
          </a:prstGeom>
          <a:noFill/>
        </p:spPr>
        <p:txBody>
          <a:bodyPr wrap="none" lIns="0" tIns="0" rIns="0" bIns="0" anchor="b">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0E2841"/>
                </a:solidFill>
                <a:effectLst/>
                <a:uLnTx/>
                <a:uFillTx/>
                <a:latin typeface="Arial" panose="020B0604020202020204" pitchFamily="34" charset="0"/>
                <a:cs typeface="Arial" panose="020B0604020202020204" pitchFamily="34" charset="0"/>
              </a:rPr>
              <a:t>12 months</a:t>
            </a:r>
          </a:p>
        </p:txBody>
      </p:sp>
      <p:sp>
        <p:nvSpPr>
          <p:cNvPr id="141" name="TextBox 140">
            <a:extLst>
              <a:ext uri="{FF2B5EF4-FFF2-40B4-BE49-F238E27FC236}">
                <a16:creationId xmlns:a16="http://schemas.microsoft.com/office/drawing/2014/main" id="{1F920E8C-F91F-9C0C-F208-FC945DE17116}"/>
              </a:ext>
            </a:extLst>
          </p:cNvPr>
          <p:cNvSpPr txBox="1">
            <a:spLocks/>
          </p:cNvSpPr>
          <p:nvPr/>
        </p:nvSpPr>
        <p:spPr>
          <a:xfrm>
            <a:off x="8527695" y="2103460"/>
            <a:ext cx="639598" cy="150298"/>
          </a:xfrm>
          <a:prstGeom prst="rect">
            <a:avLst/>
          </a:prstGeom>
          <a:noFill/>
        </p:spPr>
        <p:txBody>
          <a:bodyPr wrap="none" lIns="0" tIns="0" rIns="0" bIns="0" anchor="b">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0E2841"/>
                </a:solidFill>
                <a:effectLst/>
                <a:uLnTx/>
                <a:uFillTx/>
                <a:latin typeface="Arial" panose="020B0604020202020204" pitchFamily="34" charset="0"/>
                <a:cs typeface="Arial" panose="020B0604020202020204" pitchFamily="34" charset="0"/>
              </a:rPr>
              <a:t>24 months</a:t>
            </a:r>
          </a:p>
        </p:txBody>
      </p:sp>
      <p:graphicFrame>
        <p:nvGraphicFramePr>
          <p:cNvPr id="142" name="Table 141">
            <a:extLst>
              <a:ext uri="{FF2B5EF4-FFF2-40B4-BE49-F238E27FC236}">
                <a16:creationId xmlns:a16="http://schemas.microsoft.com/office/drawing/2014/main" id="{88E6660B-5BB3-5982-F388-5B6D01319A30}"/>
              </a:ext>
            </a:extLst>
          </p:cNvPr>
          <p:cNvGraphicFramePr>
            <a:graphicFrameLocks noGrp="1"/>
          </p:cNvGraphicFramePr>
          <p:nvPr/>
        </p:nvGraphicFramePr>
        <p:xfrm>
          <a:off x="6433190" y="4994747"/>
          <a:ext cx="5520077" cy="451137"/>
        </p:xfrm>
        <a:graphic>
          <a:graphicData uri="http://schemas.openxmlformats.org/drawingml/2006/table">
            <a:tbl>
              <a:tblPr>
                <a:tableStyleId>{5C22544A-7EE6-4342-B048-85BDC9FD1C3A}</a:tableStyleId>
              </a:tblPr>
              <a:tblGrid>
                <a:gridCol w="570663">
                  <a:extLst>
                    <a:ext uri="{9D8B030D-6E8A-4147-A177-3AD203B41FA5}">
                      <a16:colId xmlns:a16="http://schemas.microsoft.com/office/drawing/2014/main" val="3400764597"/>
                    </a:ext>
                  </a:extLst>
                </a:gridCol>
                <a:gridCol w="145571">
                  <a:extLst>
                    <a:ext uri="{9D8B030D-6E8A-4147-A177-3AD203B41FA5}">
                      <a16:colId xmlns:a16="http://schemas.microsoft.com/office/drawing/2014/main" val="2548612128"/>
                    </a:ext>
                  </a:extLst>
                </a:gridCol>
                <a:gridCol w="145571">
                  <a:extLst>
                    <a:ext uri="{9D8B030D-6E8A-4147-A177-3AD203B41FA5}">
                      <a16:colId xmlns:a16="http://schemas.microsoft.com/office/drawing/2014/main" val="3785847326"/>
                    </a:ext>
                  </a:extLst>
                </a:gridCol>
                <a:gridCol w="145571">
                  <a:extLst>
                    <a:ext uri="{9D8B030D-6E8A-4147-A177-3AD203B41FA5}">
                      <a16:colId xmlns:a16="http://schemas.microsoft.com/office/drawing/2014/main" val="2677686597"/>
                    </a:ext>
                  </a:extLst>
                </a:gridCol>
                <a:gridCol w="145571">
                  <a:extLst>
                    <a:ext uri="{9D8B030D-6E8A-4147-A177-3AD203B41FA5}">
                      <a16:colId xmlns:a16="http://schemas.microsoft.com/office/drawing/2014/main" val="3505113936"/>
                    </a:ext>
                  </a:extLst>
                </a:gridCol>
                <a:gridCol w="145571">
                  <a:extLst>
                    <a:ext uri="{9D8B030D-6E8A-4147-A177-3AD203B41FA5}">
                      <a16:colId xmlns:a16="http://schemas.microsoft.com/office/drawing/2014/main" val="115762274"/>
                    </a:ext>
                  </a:extLst>
                </a:gridCol>
                <a:gridCol w="145571">
                  <a:extLst>
                    <a:ext uri="{9D8B030D-6E8A-4147-A177-3AD203B41FA5}">
                      <a16:colId xmlns:a16="http://schemas.microsoft.com/office/drawing/2014/main" val="3582733868"/>
                    </a:ext>
                  </a:extLst>
                </a:gridCol>
                <a:gridCol w="145571">
                  <a:extLst>
                    <a:ext uri="{9D8B030D-6E8A-4147-A177-3AD203B41FA5}">
                      <a16:colId xmlns:a16="http://schemas.microsoft.com/office/drawing/2014/main" val="33731042"/>
                    </a:ext>
                  </a:extLst>
                </a:gridCol>
                <a:gridCol w="145571">
                  <a:extLst>
                    <a:ext uri="{9D8B030D-6E8A-4147-A177-3AD203B41FA5}">
                      <a16:colId xmlns:a16="http://schemas.microsoft.com/office/drawing/2014/main" val="2999742415"/>
                    </a:ext>
                  </a:extLst>
                </a:gridCol>
                <a:gridCol w="145571">
                  <a:extLst>
                    <a:ext uri="{9D8B030D-6E8A-4147-A177-3AD203B41FA5}">
                      <a16:colId xmlns:a16="http://schemas.microsoft.com/office/drawing/2014/main" val="3231828316"/>
                    </a:ext>
                  </a:extLst>
                </a:gridCol>
                <a:gridCol w="145571">
                  <a:extLst>
                    <a:ext uri="{9D8B030D-6E8A-4147-A177-3AD203B41FA5}">
                      <a16:colId xmlns:a16="http://schemas.microsoft.com/office/drawing/2014/main" val="1947357510"/>
                    </a:ext>
                  </a:extLst>
                </a:gridCol>
                <a:gridCol w="145571">
                  <a:extLst>
                    <a:ext uri="{9D8B030D-6E8A-4147-A177-3AD203B41FA5}">
                      <a16:colId xmlns:a16="http://schemas.microsoft.com/office/drawing/2014/main" val="3969797214"/>
                    </a:ext>
                  </a:extLst>
                </a:gridCol>
                <a:gridCol w="145571">
                  <a:extLst>
                    <a:ext uri="{9D8B030D-6E8A-4147-A177-3AD203B41FA5}">
                      <a16:colId xmlns:a16="http://schemas.microsoft.com/office/drawing/2014/main" val="3179103783"/>
                    </a:ext>
                  </a:extLst>
                </a:gridCol>
                <a:gridCol w="145571">
                  <a:extLst>
                    <a:ext uri="{9D8B030D-6E8A-4147-A177-3AD203B41FA5}">
                      <a16:colId xmlns:a16="http://schemas.microsoft.com/office/drawing/2014/main" val="3691120104"/>
                    </a:ext>
                  </a:extLst>
                </a:gridCol>
                <a:gridCol w="145571">
                  <a:extLst>
                    <a:ext uri="{9D8B030D-6E8A-4147-A177-3AD203B41FA5}">
                      <a16:colId xmlns:a16="http://schemas.microsoft.com/office/drawing/2014/main" val="838581377"/>
                    </a:ext>
                  </a:extLst>
                </a:gridCol>
                <a:gridCol w="145571">
                  <a:extLst>
                    <a:ext uri="{9D8B030D-6E8A-4147-A177-3AD203B41FA5}">
                      <a16:colId xmlns:a16="http://schemas.microsoft.com/office/drawing/2014/main" val="3801451917"/>
                    </a:ext>
                  </a:extLst>
                </a:gridCol>
                <a:gridCol w="145571">
                  <a:extLst>
                    <a:ext uri="{9D8B030D-6E8A-4147-A177-3AD203B41FA5}">
                      <a16:colId xmlns:a16="http://schemas.microsoft.com/office/drawing/2014/main" val="3956959779"/>
                    </a:ext>
                  </a:extLst>
                </a:gridCol>
                <a:gridCol w="145571">
                  <a:extLst>
                    <a:ext uri="{9D8B030D-6E8A-4147-A177-3AD203B41FA5}">
                      <a16:colId xmlns:a16="http://schemas.microsoft.com/office/drawing/2014/main" val="3770576140"/>
                    </a:ext>
                  </a:extLst>
                </a:gridCol>
                <a:gridCol w="145571">
                  <a:extLst>
                    <a:ext uri="{9D8B030D-6E8A-4147-A177-3AD203B41FA5}">
                      <a16:colId xmlns:a16="http://schemas.microsoft.com/office/drawing/2014/main" val="1397626688"/>
                    </a:ext>
                  </a:extLst>
                </a:gridCol>
                <a:gridCol w="145571">
                  <a:extLst>
                    <a:ext uri="{9D8B030D-6E8A-4147-A177-3AD203B41FA5}">
                      <a16:colId xmlns:a16="http://schemas.microsoft.com/office/drawing/2014/main" val="3047130312"/>
                    </a:ext>
                  </a:extLst>
                </a:gridCol>
                <a:gridCol w="145571">
                  <a:extLst>
                    <a:ext uri="{9D8B030D-6E8A-4147-A177-3AD203B41FA5}">
                      <a16:colId xmlns:a16="http://schemas.microsoft.com/office/drawing/2014/main" val="3650972217"/>
                    </a:ext>
                  </a:extLst>
                </a:gridCol>
                <a:gridCol w="145571">
                  <a:extLst>
                    <a:ext uri="{9D8B030D-6E8A-4147-A177-3AD203B41FA5}">
                      <a16:colId xmlns:a16="http://schemas.microsoft.com/office/drawing/2014/main" val="731685892"/>
                    </a:ext>
                  </a:extLst>
                </a:gridCol>
                <a:gridCol w="145571">
                  <a:extLst>
                    <a:ext uri="{9D8B030D-6E8A-4147-A177-3AD203B41FA5}">
                      <a16:colId xmlns:a16="http://schemas.microsoft.com/office/drawing/2014/main" val="754799089"/>
                    </a:ext>
                  </a:extLst>
                </a:gridCol>
                <a:gridCol w="145571">
                  <a:extLst>
                    <a:ext uri="{9D8B030D-6E8A-4147-A177-3AD203B41FA5}">
                      <a16:colId xmlns:a16="http://schemas.microsoft.com/office/drawing/2014/main" val="4268062204"/>
                    </a:ext>
                  </a:extLst>
                </a:gridCol>
                <a:gridCol w="145571">
                  <a:extLst>
                    <a:ext uri="{9D8B030D-6E8A-4147-A177-3AD203B41FA5}">
                      <a16:colId xmlns:a16="http://schemas.microsoft.com/office/drawing/2014/main" val="2918132274"/>
                    </a:ext>
                  </a:extLst>
                </a:gridCol>
                <a:gridCol w="145571">
                  <a:extLst>
                    <a:ext uri="{9D8B030D-6E8A-4147-A177-3AD203B41FA5}">
                      <a16:colId xmlns:a16="http://schemas.microsoft.com/office/drawing/2014/main" val="974700772"/>
                    </a:ext>
                  </a:extLst>
                </a:gridCol>
                <a:gridCol w="145571">
                  <a:extLst>
                    <a:ext uri="{9D8B030D-6E8A-4147-A177-3AD203B41FA5}">
                      <a16:colId xmlns:a16="http://schemas.microsoft.com/office/drawing/2014/main" val="2723060334"/>
                    </a:ext>
                  </a:extLst>
                </a:gridCol>
                <a:gridCol w="145571">
                  <a:extLst>
                    <a:ext uri="{9D8B030D-6E8A-4147-A177-3AD203B41FA5}">
                      <a16:colId xmlns:a16="http://schemas.microsoft.com/office/drawing/2014/main" val="1338436061"/>
                    </a:ext>
                  </a:extLst>
                </a:gridCol>
                <a:gridCol w="145571">
                  <a:extLst>
                    <a:ext uri="{9D8B030D-6E8A-4147-A177-3AD203B41FA5}">
                      <a16:colId xmlns:a16="http://schemas.microsoft.com/office/drawing/2014/main" val="171947455"/>
                    </a:ext>
                  </a:extLst>
                </a:gridCol>
                <a:gridCol w="145571">
                  <a:extLst>
                    <a:ext uri="{9D8B030D-6E8A-4147-A177-3AD203B41FA5}">
                      <a16:colId xmlns:a16="http://schemas.microsoft.com/office/drawing/2014/main" val="2087804002"/>
                    </a:ext>
                  </a:extLst>
                </a:gridCol>
                <a:gridCol w="145571">
                  <a:extLst>
                    <a:ext uri="{9D8B030D-6E8A-4147-A177-3AD203B41FA5}">
                      <a16:colId xmlns:a16="http://schemas.microsoft.com/office/drawing/2014/main" val="1993406527"/>
                    </a:ext>
                  </a:extLst>
                </a:gridCol>
                <a:gridCol w="145571">
                  <a:extLst>
                    <a:ext uri="{9D8B030D-6E8A-4147-A177-3AD203B41FA5}">
                      <a16:colId xmlns:a16="http://schemas.microsoft.com/office/drawing/2014/main" val="2996828511"/>
                    </a:ext>
                  </a:extLst>
                </a:gridCol>
                <a:gridCol w="145571">
                  <a:extLst>
                    <a:ext uri="{9D8B030D-6E8A-4147-A177-3AD203B41FA5}">
                      <a16:colId xmlns:a16="http://schemas.microsoft.com/office/drawing/2014/main" val="152450036"/>
                    </a:ext>
                  </a:extLst>
                </a:gridCol>
                <a:gridCol w="145571">
                  <a:extLst>
                    <a:ext uri="{9D8B030D-6E8A-4147-A177-3AD203B41FA5}">
                      <a16:colId xmlns:a16="http://schemas.microsoft.com/office/drawing/2014/main" val="3159116852"/>
                    </a:ext>
                  </a:extLst>
                </a:gridCol>
                <a:gridCol w="145571">
                  <a:extLst>
                    <a:ext uri="{9D8B030D-6E8A-4147-A177-3AD203B41FA5}">
                      <a16:colId xmlns:a16="http://schemas.microsoft.com/office/drawing/2014/main" val="3825010493"/>
                    </a:ext>
                  </a:extLst>
                </a:gridCol>
              </a:tblGrid>
              <a:tr h="150379">
                <a:tc gridSpan="35">
                  <a:txBody>
                    <a:bodyPr/>
                    <a:lstStyle/>
                    <a:p>
                      <a:pPr algn="l" fontAlgn="b"/>
                      <a:r>
                        <a:rPr lang="en-US" sz="600" b="1" u="none" strike="noStrike" dirty="0">
                          <a:solidFill>
                            <a:schemeClr val="tx2"/>
                          </a:solidFill>
                          <a:effectLst/>
                          <a:latin typeface="+mn-lt"/>
                          <a:cs typeface="Poppins" panose="00000500000000000000" pitchFamily="2" charset="0"/>
                        </a:rPr>
                        <a:t>No. of patients at risk</a:t>
                      </a:r>
                      <a:endParaRPr lang="en-US" sz="600" b="1" i="0" u="none" strike="noStrike" dirty="0">
                        <a:solidFill>
                          <a:schemeClr val="tx2"/>
                        </a:solidFill>
                        <a:effectLst/>
                        <a:latin typeface="+mn-lt"/>
                        <a:cs typeface="Poppins" panose="00000500000000000000" pitchFamily="2" charset="0"/>
                      </a:endParaRPr>
                    </a:p>
                  </a:txBody>
                  <a:tcPr marL="0" marR="0" marT="27412" marB="27412" anchor="ctr">
                    <a:lnL w="12700" cmpd="sng">
                      <a:noFill/>
                    </a:lnL>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IN"/>
                    </a:p>
                  </a:txBody>
                  <a:tcPr/>
                </a:tc>
                <a:tc hMerge="1">
                  <a:txBody>
                    <a:bodyPr/>
                    <a:lstStyle/>
                    <a:p>
                      <a:pPr algn="l" fontAlgn="b"/>
                      <a:endParaRPr lang="en-US" sz="10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l" fontAlgn="b"/>
                      <a:endParaRPr lang="en-US" sz="900" b="1" i="0" u="none" strike="noStrike" dirty="0">
                        <a:solidFill>
                          <a:srgbClr val="000000"/>
                        </a:solidFill>
                        <a:effectLst/>
                        <a:latin typeface="+mn-lt"/>
                        <a:cs typeface="Poppins" panose="00000500000000000000"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883371"/>
                  </a:ext>
                </a:extLst>
              </a:tr>
              <a:tr h="150379">
                <a:tc>
                  <a:txBody>
                    <a:bodyPr/>
                    <a:lstStyle/>
                    <a:p>
                      <a:pPr algn="l" fontAlgn="b"/>
                      <a:r>
                        <a:rPr lang="en-US" sz="600" b="0" i="0" u="none" strike="noStrike" dirty="0">
                          <a:solidFill>
                            <a:schemeClr val="accent2"/>
                          </a:solidFill>
                          <a:effectLst/>
                          <a:latin typeface="+mn-lt"/>
                          <a:cs typeface="Poppins" panose="00000500000000000000" pitchFamily="2" charset="0"/>
                        </a:rPr>
                        <a:t>Durvalumab</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533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528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517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505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492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478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468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457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446</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440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434</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428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423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418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410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408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400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375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349</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321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295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271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238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207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182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152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125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96</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68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34</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5091062"/>
                  </a:ext>
                </a:extLst>
              </a:tr>
              <a:tr h="150379">
                <a:tc>
                  <a:txBody>
                    <a:bodyPr/>
                    <a:lstStyle/>
                    <a:p>
                      <a:pPr algn="l" fontAlgn="b"/>
                      <a:r>
                        <a:rPr lang="en-US" sz="600" b="0" i="0" u="none" strike="noStrike" dirty="0">
                          <a:solidFill>
                            <a:schemeClr val="accent1"/>
                          </a:solidFill>
                          <a:effectLst/>
                          <a:latin typeface="+mn-lt"/>
                          <a:cs typeface="Poppins" panose="00000500000000000000" pitchFamily="2" charset="0"/>
                        </a:rPr>
                        <a:t>Comparator</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530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516</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507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490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467</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450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438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425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413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402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392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383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378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373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368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363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358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334</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311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281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259</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239</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215</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194</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174</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141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113</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90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60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38</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21</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10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2</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600" b="0" i="0" u="none" strike="noStrike" dirty="0">
                          <a:solidFill>
                            <a:schemeClr val="tx2"/>
                          </a:solidFill>
                          <a:effectLst/>
                          <a:latin typeface="+mn-lt"/>
                          <a:cs typeface="Poppins" panose="00000500000000000000" pitchFamily="2" charset="0"/>
                        </a:rPr>
                        <a:t>0</a:t>
                      </a:r>
                    </a:p>
                  </a:txBody>
                  <a:tcPr marL="0" marR="0" marT="27412" marB="2741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0991549"/>
                  </a:ext>
                </a:extLst>
              </a:tr>
            </a:tbl>
          </a:graphicData>
        </a:graphic>
      </p:graphicFrame>
      <p:sp>
        <p:nvSpPr>
          <p:cNvPr id="143" name="TextBox 142">
            <a:extLst>
              <a:ext uri="{FF2B5EF4-FFF2-40B4-BE49-F238E27FC236}">
                <a16:creationId xmlns:a16="http://schemas.microsoft.com/office/drawing/2014/main" id="{086C4C29-FCCE-80AF-6C27-3BED2356A530}"/>
              </a:ext>
            </a:extLst>
          </p:cNvPr>
          <p:cNvSpPr txBox="1">
            <a:spLocks/>
          </p:cNvSpPr>
          <p:nvPr/>
        </p:nvSpPr>
        <p:spPr>
          <a:xfrm>
            <a:off x="10659272" y="2631813"/>
            <a:ext cx="1323091" cy="150298"/>
          </a:xfrm>
          <a:prstGeom prst="rect">
            <a:avLst/>
          </a:prstGeom>
          <a:noFill/>
        </p:spPr>
        <p:txBody>
          <a:bodyPr wrap="square" lIns="0" tIns="0" rIns="0" bIns="0" anchor="ctr">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E97132"/>
                </a:solidFill>
                <a:effectLst/>
                <a:uLnTx/>
                <a:uFillTx/>
                <a:latin typeface="Arial" panose="020B0604020202020204" pitchFamily="34" charset="0"/>
                <a:cs typeface="Arial" panose="020B0604020202020204" pitchFamily="34" charset="0"/>
              </a:rPr>
              <a:t>Durvalumab</a:t>
            </a:r>
          </a:p>
        </p:txBody>
      </p:sp>
      <p:sp>
        <p:nvSpPr>
          <p:cNvPr id="144" name="TextBox 143">
            <a:extLst>
              <a:ext uri="{FF2B5EF4-FFF2-40B4-BE49-F238E27FC236}">
                <a16:creationId xmlns:a16="http://schemas.microsoft.com/office/drawing/2014/main" id="{9AD30737-A12F-3F59-3BFE-25B51C656FB2}"/>
              </a:ext>
            </a:extLst>
          </p:cNvPr>
          <p:cNvSpPr txBox="1">
            <a:spLocks/>
          </p:cNvSpPr>
          <p:nvPr/>
        </p:nvSpPr>
        <p:spPr>
          <a:xfrm>
            <a:off x="10648696" y="3090921"/>
            <a:ext cx="1323091" cy="150298"/>
          </a:xfrm>
          <a:prstGeom prst="rect">
            <a:avLst/>
          </a:prstGeom>
          <a:noFill/>
        </p:spPr>
        <p:txBody>
          <a:bodyPr wrap="square" lIns="0" tIns="0" rIns="0" bIns="0" anchor="ctr">
            <a:spAutoFit/>
          </a:bodyPr>
          <a:lstStyle>
            <a:defPPr marR="0" lvl="0" algn="l" rtl="0">
              <a:lnSpc>
                <a:spcPct val="100000"/>
              </a:lnSpc>
              <a:spcBef>
                <a:spcPts val="0"/>
              </a:spcBef>
              <a:spcAft>
                <a:spcPts val="0"/>
              </a:spcAft>
            </a:defPPr>
            <a:lvl1pPr>
              <a:defRPr sz="900">
                <a:solidFill>
                  <a:schemeClr val="tx1"/>
                </a:solidFill>
                <a:latin typeface="+mn-lt"/>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999" b="1" i="0" u="none" strike="noStrike" kern="1200" cap="none" spc="0" normalizeH="0" baseline="0" noProof="0" dirty="0">
                <a:ln>
                  <a:noFill/>
                </a:ln>
                <a:solidFill>
                  <a:srgbClr val="156082"/>
                </a:solidFill>
                <a:effectLst/>
                <a:uLnTx/>
                <a:uFillTx/>
                <a:latin typeface="Arial" panose="020B0604020202020204" pitchFamily="34" charset="0"/>
                <a:cs typeface="Arial" panose="020B0604020202020204" pitchFamily="34" charset="0"/>
              </a:rPr>
              <a:t>Comparator</a:t>
            </a:r>
          </a:p>
        </p:txBody>
      </p:sp>
      <p:sp>
        <p:nvSpPr>
          <p:cNvPr id="145" name="Shape1_20221025_110649">
            <a:extLst>
              <a:ext uri="{FF2B5EF4-FFF2-40B4-BE49-F238E27FC236}">
                <a16:creationId xmlns:a16="http://schemas.microsoft.com/office/drawing/2014/main" id="{6D6BAFF5-9568-49B0-5D55-79C988CD8C79}"/>
              </a:ext>
            </a:extLst>
          </p:cNvPr>
          <p:cNvSpPr txBox="1">
            <a:spLocks/>
          </p:cNvSpPr>
          <p:nvPr/>
        </p:nvSpPr>
        <p:spPr>
          <a:xfrm>
            <a:off x="6383731" y="1361056"/>
            <a:ext cx="5624462" cy="184532"/>
          </a:xfrm>
          <a:prstGeom prst="rect">
            <a:avLst/>
          </a:prstGeom>
          <a:noFill/>
        </p:spPr>
        <p:txBody>
          <a:bodyPr vert="horz" wrap="square" lIns="0" tIns="0" rIns="0" bIns="0" rtlCol="0" anchor="b" anchorCtr="0">
            <a:noAutofit/>
          </a:bodyPr>
          <a:lstStyle/>
          <a:p>
            <a:pPr marL="0" marR="0" lvl="0" indent="0" algn="ctr" defTabSz="913791" rtl="0" eaLnBrk="1" fontAlgn="auto" latinLnBrk="0" hangingPunct="1">
              <a:lnSpc>
                <a:spcPct val="100000"/>
              </a:lnSpc>
              <a:spcBef>
                <a:spcPts val="0"/>
              </a:spcBef>
              <a:spcAft>
                <a:spcPts val="0"/>
              </a:spcAft>
              <a:buClr>
                <a:srgbClr val="000000"/>
              </a:buClr>
              <a:buSzTx/>
              <a:buFontTx/>
              <a:buNone/>
              <a:tabLst/>
              <a:defRPr/>
            </a:pPr>
            <a:r>
              <a:rPr kumimoji="0" lang="en-US" sz="1599"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Overall Survival (ITT)</a:t>
            </a:r>
          </a:p>
        </p:txBody>
      </p:sp>
      <p:cxnSp>
        <p:nvCxnSpPr>
          <p:cNvPr id="146" name="Straight Connector 145">
            <a:extLst>
              <a:ext uri="{FF2B5EF4-FFF2-40B4-BE49-F238E27FC236}">
                <a16:creationId xmlns:a16="http://schemas.microsoft.com/office/drawing/2014/main" id="{6778F3EE-EB32-2EB0-1A79-3D6EF2A9080C}"/>
              </a:ext>
            </a:extLst>
          </p:cNvPr>
          <p:cNvCxnSpPr/>
          <p:nvPr/>
        </p:nvCxnSpPr>
        <p:spPr>
          <a:xfrm>
            <a:off x="7908383" y="2166534"/>
            <a:ext cx="0" cy="2387419"/>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B01BA57F-2185-8B2A-D33A-F64BEC048B32}"/>
              </a:ext>
            </a:extLst>
          </p:cNvPr>
          <p:cNvCxnSpPr/>
          <p:nvPr/>
        </p:nvCxnSpPr>
        <p:spPr>
          <a:xfrm>
            <a:off x="8783380" y="2337972"/>
            <a:ext cx="0" cy="2215980"/>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148" name="Table 20">
            <a:extLst>
              <a:ext uri="{FF2B5EF4-FFF2-40B4-BE49-F238E27FC236}">
                <a16:creationId xmlns:a16="http://schemas.microsoft.com/office/drawing/2014/main" id="{FA3FA06F-FF56-1426-9F99-E5717CF86361}"/>
              </a:ext>
            </a:extLst>
          </p:cNvPr>
          <p:cNvGraphicFramePr>
            <a:graphicFrameLocks noGrp="1"/>
          </p:cNvGraphicFramePr>
          <p:nvPr/>
        </p:nvGraphicFramePr>
        <p:xfrm>
          <a:off x="7566202" y="3618573"/>
          <a:ext cx="4346503" cy="792624"/>
        </p:xfrm>
        <a:graphic>
          <a:graphicData uri="http://schemas.openxmlformats.org/drawingml/2006/table">
            <a:tbl>
              <a:tblPr firstRow="1" bandRow="1">
                <a:tableStyleId>{5C22544A-7EE6-4342-B048-85BDC9FD1C3A}</a:tableStyleId>
              </a:tblPr>
              <a:tblGrid>
                <a:gridCol w="1788199">
                  <a:extLst>
                    <a:ext uri="{9D8B030D-6E8A-4147-A177-3AD203B41FA5}">
                      <a16:colId xmlns:a16="http://schemas.microsoft.com/office/drawing/2014/main" val="1530067453"/>
                    </a:ext>
                  </a:extLst>
                </a:gridCol>
                <a:gridCol w="1279152">
                  <a:extLst>
                    <a:ext uri="{9D8B030D-6E8A-4147-A177-3AD203B41FA5}">
                      <a16:colId xmlns:a16="http://schemas.microsoft.com/office/drawing/2014/main" val="1661656098"/>
                    </a:ext>
                  </a:extLst>
                </a:gridCol>
                <a:gridCol w="1279152">
                  <a:extLst>
                    <a:ext uri="{9D8B030D-6E8A-4147-A177-3AD203B41FA5}">
                      <a16:colId xmlns:a16="http://schemas.microsoft.com/office/drawing/2014/main" val="763327348"/>
                    </a:ext>
                  </a:extLst>
                </a:gridCol>
              </a:tblGrid>
              <a:tr h="198156">
                <a:tc>
                  <a:txBody>
                    <a:bodyPr/>
                    <a:lstStyle/>
                    <a:p>
                      <a:endParaRPr lang="en-US" sz="900" dirty="0"/>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900" dirty="0">
                          <a:solidFill>
                            <a:schemeClr val="bg2"/>
                          </a:solidFill>
                        </a:rPr>
                        <a:t>Durvalumab n</a:t>
                      </a:r>
                      <a:r>
                        <a:rPr lang="en-US" sz="600" dirty="0">
                          <a:solidFill>
                            <a:schemeClr val="bg2"/>
                          </a:solidFill>
                        </a:rPr>
                        <a:t> </a:t>
                      </a:r>
                      <a:r>
                        <a:rPr lang="en-US" sz="900" dirty="0">
                          <a:solidFill>
                            <a:schemeClr val="bg2"/>
                          </a:solidFill>
                        </a:rPr>
                        <a:t>=</a:t>
                      </a:r>
                      <a:r>
                        <a:rPr lang="en-US" sz="600" dirty="0">
                          <a:solidFill>
                            <a:schemeClr val="bg2"/>
                          </a:solidFill>
                        </a:rPr>
                        <a:t> </a:t>
                      </a:r>
                      <a:r>
                        <a:rPr lang="en-US" sz="900" dirty="0">
                          <a:solidFill>
                            <a:schemeClr val="bg2"/>
                          </a:solidFill>
                        </a:rPr>
                        <a:t>533</a:t>
                      </a:r>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900" dirty="0">
                          <a:solidFill>
                            <a:schemeClr val="bg2"/>
                          </a:solidFill>
                        </a:rPr>
                        <a:t>Comparator n</a:t>
                      </a:r>
                      <a:r>
                        <a:rPr lang="en-US" sz="600" dirty="0">
                          <a:solidFill>
                            <a:schemeClr val="bg2"/>
                          </a:solidFill>
                        </a:rPr>
                        <a:t> </a:t>
                      </a:r>
                      <a:r>
                        <a:rPr lang="en-US" sz="900" dirty="0">
                          <a:solidFill>
                            <a:schemeClr val="bg2"/>
                          </a:solidFill>
                        </a:rPr>
                        <a:t>=</a:t>
                      </a:r>
                      <a:r>
                        <a:rPr lang="en-US" sz="600" dirty="0">
                          <a:solidFill>
                            <a:schemeClr val="bg2"/>
                          </a:solidFill>
                        </a:rPr>
                        <a:t> </a:t>
                      </a:r>
                      <a:r>
                        <a:rPr lang="en-US" sz="900" dirty="0">
                          <a:solidFill>
                            <a:schemeClr val="bg2"/>
                          </a:solidFill>
                        </a:rPr>
                        <a:t>530</a:t>
                      </a:r>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3068980"/>
                  </a:ext>
                </a:extLst>
              </a:tr>
              <a:tr h="198156">
                <a:tc>
                  <a:txBody>
                    <a:bodyPr/>
                    <a:lstStyle/>
                    <a:p>
                      <a:r>
                        <a:rPr lang="en-US" sz="900" b="1" dirty="0">
                          <a:solidFill>
                            <a:schemeClr val="tx2"/>
                          </a:solidFill>
                        </a:rPr>
                        <a:t>Number of deaths, n </a:t>
                      </a:r>
                      <a:r>
                        <a:rPr lang="en-US" sz="900" dirty="0">
                          <a:solidFill>
                            <a:schemeClr val="tx2"/>
                          </a:solidFill>
                        </a:rPr>
                        <a:t>(%)</a:t>
                      </a:r>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900" dirty="0">
                          <a:solidFill>
                            <a:schemeClr val="tx2"/>
                          </a:solidFill>
                        </a:rPr>
                        <a:t>136 (25.5)</a:t>
                      </a:r>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900" dirty="0">
                          <a:solidFill>
                            <a:schemeClr val="tx2"/>
                          </a:solidFill>
                        </a:rPr>
                        <a:t>169 (31.9)</a:t>
                      </a:r>
                    </a:p>
                  </a:txBody>
                  <a:tcPr marL="10569" marR="10569" marT="27412" marB="27412">
                    <a:lnL w="12700" cmpd="sng">
                      <a:noFill/>
                    </a:lnL>
                    <a:lnR w="12700" cmpd="sng">
                      <a:noFill/>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430993353"/>
                  </a:ext>
                </a:extLst>
              </a:tr>
              <a:tr h="198156">
                <a:tc>
                  <a:txBody>
                    <a:bodyPr/>
                    <a:lstStyle/>
                    <a:p>
                      <a:r>
                        <a:rPr lang="en-US" sz="900" b="1" dirty="0">
                          <a:solidFill>
                            <a:schemeClr val="tx2"/>
                          </a:solidFill>
                        </a:rPr>
                        <a:t>HR (95% CI)</a:t>
                      </a:r>
                    </a:p>
                  </a:txBody>
                  <a:tcPr marL="10569" marR="10569" marT="27412" marB="27412">
                    <a:lnL w="12700" cmpd="sng">
                      <a:noFill/>
                    </a:lnL>
                    <a:lnR w="12700" cmpd="sng">
                      <a:noFill/>
                    </a:lnR>
                    <a:lnT w="19050" cap="flat" cmpd="sng" algn="ctr">
                      <a:solidFill>
                        <a:srgbClr val="000000"/>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r>
                        <a:rPr lang="en-US" sz="900" b="1" dirty="0">
                          <a:solidFill>
                            <a:schemeClr val="tx2"/>
                          </a:solidFill>
                        </a:rPr>
                        <a:t>0.75 (0.59</a:t>
                      </a:r>
                      <a:r>
                        <a:rPr lang="en-US" sz="900" b="1" dirty="0">
                          <a:solidFill>
                            <a:schemeClr val="tx2"/>
                          </a:solidFill>
                          <a:latin typeface="Arial" panose="020B0604020202020204" pitchFamily="34" charset="0"/>
                          <a:cs typeface="Arial" panose="020B0604020202020204" pitchFamily="34" charset="0"/>
                        </a:rPr>
                        <a:t>–</a:t>
                      </a:r>
                      <a:r>
                        <a:rPr lang="en-US" sz="900" b="1" dirty="0">
                          <a:solidFill>
                            <a:schemeClr val="tx2"/>
                          </a:solidFill>
                        </a:rPr>
                        <a:t>0.93)</a:t>
                      </a:r>
                    </a:p>
                  </a:txBody>
                  <a:tcPr marL="100511" marR="100511" marT="27412" marB="27412">
                    <a:lnL w="12700" cmpd="sng">
                      <a:noFill/>
                    </a:lnL>
                    <a:lnR w="12700" cmpd="sng">
                      <a:noFill/>
                    </a:lnR>
                    <a:lnT w="19050" cap="flat" cmpd="sng" algn="ctr">
                      <a:solidFill>
                        <a:srgbClr val="000000"/>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3616777765"/>
                  </a:ext>
                </a:extLst>
              </a:tr>
              <a:tr h="198156">
                <a:tc>
                  <a:txBody>
                    <a:bodyPr/>
                    <a:lstStyle/>
                    <a:p>
                      <a:r>
                        <a:rPr lang="en-US" sz="900" b="1" dirty="0">
                          <a:solidFill>
                            <a:schemeClr val="tx2"/>
                          </a:solidFill>
                        </a:rPr>
                        <a:t>Stratified log-rank </a:t>
                      </a:r>
                      <a:r>
                        <a:rPr lang="en-US" sz="900" b="1" i="1" dirty="0">
                          <a:solidFill>
                            <a:schemeClr val="tx2"/>
                          </a:solidFill>
                        </a:rPr>
                        <a:t>P</a:t>
                      </a:r>
                      <a:r>
                        <a:rPr lang="en-US" sz="900" b="1" dirty="0">
                          <a:solidFill>
                            <a:schemeClr val="tx2"/>
                          </a:solidFill>
                        </a:rPr>
                        <a:t> value*</a:t>
                      </a:r>
                    </a:p>
                  </a:txBody>
                  <a:tcPr marL="10569" marR="10569" marT="27412" marB="27412">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r>
                        <a:rPr lang="en-US" sz="900" b="1" dirty="0">
                          <a:solidFill>
                            <a:schemeClr val="tx2"/>
                          </a:solidFill>
                        </a:rPr>
                        <a:t>0.0106</a:t>
                      </a:r>
                    </a:p>
                  </a:txBody>
                  <a:tcPr marL="100511" marR="100511" marT="27412" marB="27412">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3120882341"/>
                  </a:ext>
                </a:extLst>
              </a:tr>
            </a:tbl>
          </a:graphicData>
        </a:graphic>
      </p:graphicFrame>
      <p:sp>
        <p:nvSpPr>
          <p:cNvPr id="149" name="Freeform 113">
            <a:extLst>
              <a:ext uri="{FF2B5EF4-FFF2-40B4-BE49-F238E27FC236}">
                <a16:creationId xmlns:a16="http://schemas.microsoft.com/office/drawing/2014/main" id="{620145DC-89A6-00B1-0269-B6355B802D89}"/>
              </a:ext>
            </a:extLst>
          </p:cNvPr>
          <p:cNvSpPr/>
          <p:nvPr/>
        </p:nvSpPr>
        <p:spPr bwMode="auto">
          <a:xfrm>
            <a:off x="7019476" y="2195582"/>
            <a:ext cx="4844310" cy="2366688"/>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0" name="Group 149">
            <a:extLst>
              <a:ext uri="{FF2B5EF4-FFF2-40B4-BE49-F238E27FC236}">
                <a16:creationId xmlns:a16="http://schemas.microsoft.com/office/drawing/2014/main" id="{45633F9D-6C7F-A50F-7173-99EF468186E9}"/>
              </a:ext>
            </a:extLst>
          </p:cNvPr>
          <p:cNvGrpSpPr/>
          <p:nvPr/>
        </p:nvGrpSpPr>
        <p:grpSpPr>
          <a:xfrm>
            <a:off x="6512946" y="2092953"/>
            <a:ext cx="483864" cy="2658429"/>
            <a:chOff x="407898" y="1431880"/>
            <a:chExt cx="484215" cy="2660360"/>
          </a:xfrm>
        </p:grpSpPr>
        <p:sp>
          <p:nvSpPr>
            <p:cNvPr id="151" name="TextBox 150">
              <a:extLst>
                <a:ext uri="{FF2B5EF4-FFF2-40B4-BE49-F238E27FC236}">
                  <a16:creationId xmlns:a16="http://schemas.microsoft.com/office/drawing/2014/main" id="{76AD5A1E-BD4A-647E-23D5-21A59BA12BC4}"/>
                </a:ext>
              </a:extLst>
            </p:cNvPr>
            <p:cNvSpPr txBox="1"/>
            <p:nvPr/>
          </p:nvSpPr>
          <p:spPr bwMode="auto">
            <a:xfrm>
              <a:off x="407898" y="1431880"/>
              <a:ext cx="4842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52" name="TextBox 151">
              <a:extLst>
                <a:ext uri="{FF2B5EF4-FFF2-40B4-BE49-F238E27FC236}">
                  <a16:creationId xmlns:a16="http://schemas.microsoft.com/office/drawing/2014/main" id="{727B2270-8BDD-D8C7-1342-79D0E5BA023B}"/>
                </a:ext>
              </a:extLst>
            </p:cNvPr>
            <p:cNvSpPr txBox="1"/>
            <p:nvPr/>
          </p:nvSpPr>
          <p:spPr bwMode="auto">
            <a:xfrm>
              <a:off x="507748" y="2372914"/>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0.6</a:t>
              </a:r>
            </a:p>
          </p:txBody>
        </p:sp>
        <p:sp>
          <p:nvSpPr>
            <p:cNvPr id="153" name="TextBox 152">
              <a:extLst>
                <a:ext uri="{FF2B5EF4-FFF2-40B4-BE49-F238E27FC236}">
                  <a16:creationId xmlns:a16="http://schemas.microsoft.com/office/drawing/2014/main" id="{D4FAF861-2A68-66B1-A398-6C4797362D90}"/>
                </a:ext>
              </a:extLst>
            </p:cNvPr>
            <p:cNvSpPr txBox="1"/>
            <p:nvPr/>
          </p:nvSpPr>
          <p:spPr bwMode="auto">
            <a:xfrm>
              <a:off x="507748" y="2843431"/>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0.4</a:t>
              </a:r>
            </a:p>
          </p:txBody>
        </p:sp>
        <p:sp>
          <p:nvSpPr>
            <p:cNvPr id="154" name="TextBox 153">
              <a:extLst>
                <a:ext uri="{FF2B5EF4-FFF2-40B4-BE49-F238E27FC236}">
                  <a16:creationId xmlns:a16="http://schemas.microsoft.com/office/drawing/2014/main" id="{B4C8881E-43AF-E7E2-0E0A-E6644D3582DE}"/>
                </a:ext>
              </a:extLst>
            </p:cNvPr>
            <p:cNvSpPr txBox="1"/>
            <p:nvPr/>
          </p:nvSpPr>
          <p:spPr bwMode="auto">
            <a:xfrm>
              <a:off x="507748" y="3313948"/>
              <a:ext cx="3843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155" name="TextBox 154">
              <a:extLst>
                <a:ext uri="{FF2B5EF4-FFF2-40B4-BE49-F238E27FC236}">
                  <a16:creationId xmlns:a16="http://schemas.microsoft.com/office/drawing/2014/main" id="{10F76C2F-C143-973A-7B98-6477FA333927}"/>
                </a:ext>
              </a:extLst>
            </p:cNvPr>
            <p:cNvSpPr txBox="1"/>
            <p:nvPr/>
          </p:nvSpPr>
          <p:spPr bwMode="auto">
            <a:xfrm>
              <a:off x="607598" y="3784463"/>
              <a:ext cx="2845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a:t>
              </a:r>
            </a:p>
          </p:txBody>
        </p:sp>
        <p:sp>
          <p:nvSpPr>
            <p:cNvPr id="156" name="TextBox 155">
              <a:extLst>
                <a:ext uri="{FF2B5EF4-FFF2-40B4-BE49-F238E27FC236}">
                  <a16:creationId xmlns:a16="http://schemas.microsoft.com/office/drawing/2014/main" id="{564C6F9B-C812-9B40-E85A-A6EE57113FC7}"/>
                </a:ext>
              </a:extLst>
            </p:cNvPr>
            <p:cNvSpPr txBox="1"/>
            <p:nvPr/>
          </p:nvSpPr>
          <p:spPr bwMode="auto">
            <a:xfrm>
              <a:off x="607598" y="1902397"/>
              <a:ext cx="2845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no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0.8</a:t>
              </a:r>
            </a:p>
          </p:txBody>
        </p:sp>
      </p:grpSp>
      <p:sp>
        <p:nvSpPr>
          <p:cNvPr id="157" name="TextBox 156">
            <a:extLst>
              <a:ext uri="{FF2B5EF4-FFF2-40B4-BE49-F238E27FC236}">
                <a16:creationId xmlns:a16="http://schemas.microsoft.com/office/drawing/2014/main" id="{2ED18FA0-DDD1-0085-6347-643E02F10BC1}"/>
              </a:ext>
            </a:extLst>
          </p:cNvPr>
          <p:cNvSpPr txBox="1"/>
          <p:nvPr/>
        </p:nvSpPr>
        <p:spPr bwMode="auto">
          <a:xfrm>
            <a:off x="8597595" y="4809690"/>
            <a:ext cx="1906291" cy="21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from Randomization (Months)</a:t>
            </a:r>
          </a:p>
        </p:txBody>
      </p:sp>
      <p:grpSp>
        <p:nvGrpSpPr>
          <p:cNvPr id="158" name="Group 157">
            <a:extLst>
              <a:ext uri="{FF2B5EF4-FFF2-40B4-BE49-F238E27FC236}">
                <a16:creationId xmlns:a16="http://schemas.microsoft.com/office/drawing/2014/main" id="{1383FA54-ED31-B9B6-096E-DFF1C4E4DF13}"/>
              </a:ext>
            </a:extLst>
          </p:cNvPr>
          <p:cNvGrpSpPr/>
          <p:nvPr/>
        </p:nvGrpSpPr>
        <p:grpSpPr>
          <a:xfrm>
            <a:off x="6952209" y="4664120"/>
            <a:ext cx="4967576" cy="185413"/>
            <a:chOff x="847481" y="4004914"/>
            <a:chExt cx="4971183" cy="185548"/>
          </a:xfrm>
        </p:grpSpPr>
        <p:sp>
          <p:nvSpPr>
            <p:cNvPr id="159" name="TextBox 158">
              <a:extLst>
                <a:ext uri="{FF2B5EF4-FFF2-40B4-BE49-F238E27FC236}">
                  <a16:creationId xmlns:a16="http://schemas.microsoft.com/office/drawing/2014/main" id="{8A39ACAA-A3F1-E209-CE63-A4754DCE1276}"/>
                </a:ext>
              </a:extLst>
            </p:cNvPr>
            <p:cNvSpPr txBox="1"/>
            <p:nvPr/>
          </p:nvSpPr>
          <p:spPr bwMode="auto">
            <a:xfrm>
              <a:off x="847481"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0" name="TextBox 159">
              <a:extLst>
                <a:ext uri="{FF2B5EF4-FFF2-40B4-BE49-F238E27FC236}">
                  <a16:creationId xmlns:a16="http://schemas.microsoft.com/office/drawing/2014/main" id="{066EFA93-D2A3-C953-339B-DBF465F65C82}"/>
                </a:ext>
              </a:extLst>
            </p:cNvPr>
            <p:cNvSpPr txBox="1"/>
            <p:nvPr/>
          </p:nvSpPr>
          <p:spPr bwMode="auto">
            <a:xfrm>
              <a:off x="2461038"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161" name="TextBox 160">
              <a:extLst>
                <a:ext uri="{FF2B5EF4-FFF2-40B4-BE49-F238E27FC236}">
                  <a16:creationId xmlns:a16="http://schemas.microsoft.com/office/drawing/2014/main" id="{BCDEBC71-ADCE-FF0B-AD08-EFC67A85A5E8}"/>
                </a:ext>
              </a:extLst>
            </p:cNvPr>
            <p:cNvSpPr txBox="1"/>
            <p:nvPr/>
          </p:nvSpPr>
          <p:spPr bwMode="auto">
            <a:xfrm>
              <a:off x="1434229"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162" name="TextBox 161">
              <a:extLst>
                <a:ext uri="{FF2B5EF4-FFF2-40B4-BE49-F238E27FC236}">
                  <a16:creationId xmlns:a16="http://schemas.microsoft.com/office/drawing/2014/main" id="{EBE93421-FAFA-D436-5C7D-9EA16BF6EE1B}"/>
                </a:ext>
              </a:extLst>
            </p:cNvPr>
            <p:cNvSpPr txBox="1"/>
            <p:nvPr/>
          </p:nvSpPr>
          <p:spPr bwMode="auto">
            <a:xfrm>
              <a:off x="1727603"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163" name="TextBox 162">
              <a:extLst>
                <a:ext uri="{FF2B5EF4-FFF2-40B4-BE49-F238E27FC236}">
                  <a16:creationId xmlns:a16="http://schemas.microsoft.com/office/drawing/2014/main" id="{E037F521-1FC9-3B23-6B3F-FB81606FF97D}"/>
                </a:ext>
              </a:extLst>
            </p:cNvPr>
            <p:cNvSpPr txBox="1"/>
            <p:nvPr/>
          </p:nvSpPr>
          <p:spPr bwMode="auto">
            <a:xfrm>
              <a:off x="2020977"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164" name="TextBox 163">
              <a:extLst>
                <a:ext uri="{FF2B5EF4-FFF2-40B4-BE49-F238E27FC236}">
                  <a16:creationId xmlns:a16="http://schemas.microsoft.com/office/drawing/2014/main" id="{AD086DAF-E6C0-E466-0E92-AC8BB103F6F7}"/>
                </a:ext>
              </a:extLst>
            </p:cNvPr>
            <p:cNvSpPr txBox="1"/>
            <p:nvPr/>
          </p:nvSpPr>
          <p:spPr bwMode="auto">
            <a:xfrm>
              <a:off x="2901099"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165" name="TextBox 164">
              <a:extLst>
                <a:ext uri="{FF2B5EF4-FFF2-40B4-BE49-F238E27FC236}">
                  <a16:creationId xmlns:a16="http://schemas.microsoft.com/office/drawing/2014/main" id="{159B6B40-F3E5-0DDB-7EED-5B8D1FBBB7C8}"/>
                </a:ext>
              </a:extLst>
            </p:cNvPr>
            <p:cNvSpPr txBox="1"/>
            <p:nvPr/>
          </p:nvSpPr>
          <p:spPr bwMode="auto">
            <a:xfrm>
              <a:off x="994168"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166" name="TextBox 165">
              <a:extLst>
                <a:ext uri="{FF2B5EF4-FFF2-40B4-BE49-F238E27FC236}">
                  <a16:creationId xmlns:a16="http://schemas.microsoft.com/office/drawing/2014/main" id="{57C02E2C-9F69-0C84-BA72-4FF9B0437D7F}"/>
                </a:ext>
              </a:extLst>
            </p:cNvPr>
            <p:cNvSpPr txBox="1"/>
            <p:nvPr/>
          </p:nvSpPr>
          <p:spPr bwMode="auto">
            <a:xfrm>
              <a:off x="1140855"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167" name="TextBox 166">
              <a:extLst>
                <a:ext uri="{FF2B5EF4-FFF2-40B4-BE49-F238E27FC236}">
                  <a16:creationId xmlns:a16="http://schemas.microsoft.com/office/drawing/2014/main" id="{ED231C70-B5FA-880D-9365-D9C4BCEEBC7B}"/>
                </a:ext>
              </a:extLst>
            </p:cNvPr>
            <p:cNvSpPr txBox="1"/>
            <p:nvPr/>
          </p:nvSpPr>
          <p:spPr bwMode="auto">
            <a:xfrm>
              <a:off x="1287542"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168" name="TextBox 167">
              <a:extLst>
                <a:ext uri="{FF2B5EF4-FFF2-40B4-BE49-F238E27FC236}">
                  <a16:creationId xmlns:a16="http://schemas.microsoft.com/office/drawing/2014/main" id="{EFD5DABF-F4CA-735F-0288-577A8E89B475}"/>
                </a:ext>
              </a:extLst>
            </p:cNvPr>
            <p:cNvSpPr txBox="1"/>
            <p:nvPr/>
          </p:nvSpPr>
          <p:spPr bwMode="auto">
            <a:xfrm>
              <a:off x="1580916"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69" name="TextBox 168">
              <a:extLst>
                <a:ext uri="{FF2B5EF4-FFF2-40B4-BE49-F238E27FC236}">
                  <a16:creationId xmlns:a16="http://schemas.microsoft.com/office/drawing/2014/main" id="{E1B407ED-A789-16B6-7FBF-25A337471A60}"/>
                </a:ext>
              </a:extLst>
            </p:cNvPr>
            <p:cNvSpPr txBox="1"/>
            <p:nvPr/>
          </p:nvSpPr>
          <p:spPr bwMode="auto">
            <a:xfrm>
              <a:off x="1874290"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170" name="TextBox 169">
              <a:extLst>
                <a:ext uri="{FF2B5EF4-FFF2-40B4-BE49-F238E27FC236}">
                  <a16:creationId xmlns:a16="http://schemas.microsoft.com/office/drawing/2014/main" id="{9CF04EF3-2687-C866-1346-D659F37A43E3}"/>
                </a:ext>
              </a:extLst>
            </p:cNvPr>
            <p:cNvSpPr txBox="1"/>
            <p:nvPr/>
          </p:nvSpPr>
          <p:spPr bwMode="auto">
            <a:xfrm>
              <a:off x="2167664"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171" name="TextBox 170">
              <a:extLst>
                <a:ext uri="{FF2B5EF4-FFF2-40B4-BE49-F238E27FC236}">
                  <a16:creationId xmlns:a16="http://schemas.microsoft.com/office/drawing/2014/main" id="{A636CBDF-9A4C-CBE7-4001-147A27C0F747}"/>
                </a:ext>
              </a:extLst>
            </p:cNvPr>
            <p:cNvSpPr txBox="1"/>
            <p:nvPr/>
          </p:nvSpPr>
          <p:spPr bwMode="auto">
            <a:xfrm>
              <a:off x="2314351"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172" name="TextBox 171">
              <a:extLst>
                <a:ext uri="{FF2B5EF4-FFF2-40B4-BE49-F238E27FC236}">
                  <a16:creationId xmlns:a16="http://schemas.microsoft.com/office/drawing/2014/main" id="{17969A8E-8ED8-17E1-9D78-89CEE9984EBA}"/>
                </a:ext>
              </a:extLst>
            </p:cNvPr>
            <p:cNvSpPr txBox="1"/>
            <p:nvPr/>
          </p:nvSpPr>
          <p:spPr bwMode="auto">
            <a:xfrm>
              <a:off x="2607725"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173" name="TextBox 172">
              <a:extLst>
                <a:ext uri="{FF2B5EF4-FFF2-40B4-BE49-F238E27FC236}">
                  <a16:creationId xmlns:a16="http://schemas.microsoft.com/office/drawing/2014/main" id="{844351DE-77FD-29B3-FA38-795DF766293B}"/>
                </a:ext>
              </a:extLst>
            </p:cNvPr>
            <p:cNvSpPr txBox="1"/>
            <p:nvPr/>
          </p:nvSpPr>
          <p:spPr bwMode="auto">
            <a:xfrm>
              <a:off x="2754412"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174" name="TextBox 173">
              <a:extLst>
                <a:ext uri="{FF2B5EF4-FFF2-40B4-BE49-F238E27FC236}">
                  <a16:creationId xmlns:a16="http://schemas.microsoft.com/office/drawing/2014/main" id="{8FE02634-457B-AD12-CAA5-3C39A1285DD6}"/>
                </a:ext>
              </a:extLst>
            </p:cNvPr>
            <p:cNvSpPr txBox="1"/>
            <p:nvPr/>
          </p:nvSpPr>
          <p:spPr bwMode="auto">
            <a:xfrm>
              <a:off x="3047786"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175" name="TextBox 174">
              <a:extLst>
                <a:ext uri="{FF2B5EF4-FFF2-40B4-BE49-F238E27FC236}">
                  <a16:creationId xmlns:a16="http://schemas.microsoft.com/office/drawing/2014/main" id="{211E749A-5F50-02A0-8326-A3E97988693E}"/>
                </a:ext>
              </a:extLst>
            </p:cNvPr>
            <p:cNvSpPr txBox="1"/>
            <p:nvPr/>
          </p:nvSpPr>
          <p:spPr bwMode="auto">
            <a:xfrm>
              <a:off x="3194473"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a:t>
              </a:r>
            </a:p>
          </p:txBody>
        </p:sp>
        <p:sp>
          <p:nvSpPr>
            <p:cNvPr id="176" name="TextBox 175">
              <a:extLst>
                <a:ext uri="{FF2B5EF4-FFF2-40B4-BE49-F238E27FC236}">
                  <a16:creationId xmlns:a16="http://schemas.microsoft.com/office/drawing/2014/main" id="{B1D43779-C7D8-CC71-ABB7-27DB6F36C4C2}"/>
                </a:ext>
              </a:extLst>
            </p:cNvPr>
            <p:cNvSpPr txBox="1"/>
            <p:nvPr/>
          </p:nvSpPr>
          <p:spPr bwMode="auto">
            <a:xfrm>
              <a:off x="5394778"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62</a:t>
              </a:r>
            </a:p>
          </p:txBody>
        </p:sp>
        <p:sp>
          <p:nvSpPr>
            <p:cNvPr id="177" name="TextBox 176">
              <a:extLst>
                <a:ext uri="{FF2B5EF4-FFF2-40B4-BE49-F238E27FC236}">
                  <a16:creationId xmlns:a16="http://schemas.microsoft.com/office/drawing/2014/main" id="{BD083249-D97A-A0B5-2C3E-EA5BC7D0F59E}"/>
                </a:ext>
              </a:extLst>
            </p:cNvPr>
            <p:cNvSpPr txBox="1"/>
            <p:nvPr/>
          </p:nvSpPr>
          <p:spPr bwMode="auto">
            <a:xfrm>
              <a:off x="3341160"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a:t>
              </a:r>
            </a:p>
          </p:txBody>
        </p:sp>
        <p:sp>
          <p:nvSpPr>
            <p:cNvPr id="178" name="TextBox 177">
              <a:extLst>
                <a:ext uri="{FF2B5EF4-FFF2-40B4-BE49-F238E27FC236}">
                  <a16:creationId xmlns:a16="http://schemas.microsoft.com/office/drawing/2014/main" id="{2DCECDBC-91B7-C53A-1348-BB6929C1DB6E}"/>
                </a:ext>
              </a:extLst>
            </p:cNvPr>
            <p:cNvSpPr txBox="1"/>
            <p:nvPr/>
          </p:nvSpPr>
          <p:spPr bwMode="auto">
            <a:xfrm>
              <a:off x="3487847"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p>
          </p:txBody>
        </p:sp>
        <p:sp>
          <p:nvSpPr>
            <p:cNvPr id="179" name="TextBox 178">
              <a:extLst>
                <a:ext uri="{FF2B5EF4-FFF2-40B4-BE49-F238E27FC236}">
                  <a16:creationId xmlns:a16="http://schemas.microsoft.com/office/drawing/2014/main" id="{09A83689-4169-C405-665D-2ECA58154256}"/>
                </a:ext>
              </a:extLst>
            </p:cNvPr>
            <p:cNvSpPr txBox="1"/>
            <p:nvPr/>
          </p:nvSpPr>
          <p:spPr bwMode="auto">
            <a:xfrm>
              <a:off x="3634534"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38</a:t>
              </a:r>
            </a:p>
          </p:txBody>
        </p:sp>
        <p:sp>
          <p:nvSpPr>
            <p:cNvPr id="180" name="TextBox 179">
              <a:extLst>
                <a:ext uri="{FF2B5EF4-FFF2-40B4-BE49-F238E27FC236}">
                  <a16:creationId xmlns:a16="http://schemas.microsoft.com/office/drawing/2014/main" id="{570F3326-0419-A632-CC3D-5D786F612C17}"/>
                </a:ext>
              </a:extLst>
            </p:cNvPr>
            <p:cNvSpPr txBox="1"/>
            <p:nvPr/>
          </p:nvSpPr>
          <p:spPr bwMode="auto">
            <a:xfrm>
              <a:off x="3781221"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181" name="TextBox 180">
              <a:extLst>
                <a:ext uri="{FF2B5EF4-FFF2-40B4-BE49-F238E27FC236}">
                  <a16:creationId xmlns:a16="http://schemas.microsoft.com/office/drawing/2014/main" id="{4A6A9D11-9FFD-CBEA-B10A-F08C869C3AAC}"/>
                </a:ext>
              </a:extLst>
            </p:cNvPr>
            <p:cNvSpPr txBox="1"/>
            <p:nvPr/>
          </p:nvSpPr>
          <p:spPr bwMode="auto">
            <a:xfrm>
              <a:off x="3927908"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p>
          </p:txBody>
        </p:sp>
        <p:sp>
          <p:nvSpPr>
            <p:cNvPr id="182" name="TextBox 181">
              <a:extLst>
                <a:ext uri="{FF2B5EF4-FFF2-40B4-BE49-F238E27FC236}">
                  <a16:creationId xmlns:a16="http://schemas.microsoft.com/office/drawing/2014/main" id="{7604BDE1-0CBF-38BC-7DCB-298755484C69}"/>
                </a:ext>
              </a:extLst>
            </p:cNvPr>
            <p:cNvSpPr txBox="1"/>
            <p:nvPr/>
          </p:nvSpPr>
          <p:spPr bwMode="auto">
            <a:xfrm>
              <a:off x="4074595"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44</a:t>
              </a:r>
            </a:p>
          </p:txBody>
        </p:sp>
        <p:sp>
          <p:nvSpPr>
            <p:cNvPr id="183" name="TextBox 182">
              <a:extLst>
                <a:ext uri="{FF2B5EF4-FFF2-40B4-BE49-F238E27FC236}">
                  <a16:creationId xmlns:a16="http://schemas.microsoft.com/office/drawing/2014/main" id="{AFA1CF1E-987C-E337-A08C-9DBF6514801E}"/>
                </a:ext>
              </a:extLst>
            </p:cNvPr>
            <p:cNvSpPr txBox="1"/>
            <p:nvPr/>
          </p:nvSpPr>
          <p:spPr bwMode="auto">
            <a:xfrm>
              <a:off x="4221282"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a:t>
              </a:r>
            </a:p>
          </p:txBody>
        </p:sp>
        <p:sp>
          <p:nvSpPr>
            <p:cNvPr id="184" name="TextBox 183">
              <a:extLst>
                <a:ext uri="{FF2B5EF4-FFF2-40B4-BE49-F238E27FC236}">
                  <a16:creationId xmlns:a16="http://schemas.microsoft.com/office/drawing/2014/main" id="{4978CBA0-993B-E0E0-D2A6-7C1496E25F70}"/>
                </a:ext>
              </a:extLst>
            </p:cNvPr>
            <p:cNvSpPr txBox="1"/>
            <p:nvPr/>
          </p:nvSpPr>
          <p:spPr bwMode="auto">
            <a:xfrm>
              <a:off x="4367969"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p>
          </p:txBody>
        </p:sp>
        <p:sp>
          <p:nvSpPr>
            <p:cNvPr id="185" name="TextBox 184">
              <a:extLst>
                <a:ext uri="{FF2B5EF4-FFF2-40B4-BE49-F238E27FC236}">
                  <a16:creationId xmlns:a16="http://schemas.microsoft.com/office/drawing/2014/main" id="{6EA49A36-CD26-36B7-80D7-5405A67F0338}"/>
                </a:ext>
              </a:extLst>
            </p:cNvPr>
            <p:cNvSpPr txBox="1"/>
            <p:nvPr/>
          </p:nvSpPr>
          <p:spPr bwMode="auto">
            <a:xfrm>
              <a:off x="4514656"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186" name="TextBox 185">
              <a:extLst>
                <a:ext uri="{FF2B5EF4-FFF2-40B4-BE49-F238E27FC236}">
                  <a16:creationId xmlns:a16="http://schemas.microsoft.com/office/drawing/2014/main" id="{AB786BFC-DFEA-470D-A96D-52177836A490}"/>
                </a:ext>
              </a:extLst>
            </p:cNvPr>
            <p:cNvSpPr txBox="1"/>
            <p:nvPr/>
          </p:nvSpPr>
          <p:spPr bwMode="auto">
            <a:xfrm>
              <a:off x="4661343"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52</a:t>
              </a:r>
            </a:p>
          </p:txBody>
        </p:sp>
        <p:sp>
          <p:nvSpPr>
            <p:cNvPr id="187" name="TextBox 186">
              <a:extLst>
                <a:ext uri="{FF2B5EF4-FFF2-40B4-BE49-F238E27FC236}">
                  <a16:creationId xmlns:a16="http://schemas.microsoft.com/office/drawing/2014/main" id="{1328BB48-B6A6-7D7B-A69E-F14DCA1873C1}"/>
                </a:ext>
              </a:extLst>
            </p:cNvPr>
            <p:cNvSpPr txBox="1"/>
            <p:nvPr/>
          </p:nvSpPr>
          <p:spPr bwMode="auto">
            <a:xfrm>
              <a:off x="4808030"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a:t>
              </a:r>
            </a:p>
          </p:txBody>
        </p:sp>
        <p:sp>
          <p:nvSpPr>
            <p:cNvPr id="188" name="TextBox 187">
              <a:extLst>
                <a:ext uri="{FF2B5EF4-FFF2-40B4-BE49-F238E27FC236}">
                  <a16:creationId xmlns:a16="http://schemas.microsoft.com/office/drawing/2014/main" id="{EDBD08F5-CABA-122D-431A-A8BADCB974DD}"/>
                </a:ext>
              </a:extLst>
            </p:cNvPr>
            <p:cNvSpPr txBox="1"/>
            <p:nvPr/>
          </p:nvSpPr>
          <p:spPr bwMode="auto">
            <a:xfrm>
              <a:off x="4954717"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a:t>
              </a:r>
            </a:p>
          </p:txBody>
        </p:sp>
        <p:sp>
          <p:nvSpPr>
            <p:cNvPr id="189" name="TextBox 188">
              <a:extLst>
                <a:ext uri="{FF2B5EF4-FFF2-40B4-BE49-F238E27FC236}">
                  <a16:creationId xmlns:a16="http://schemas.microsoft.com/office/drawing/2014/main" id="{0CA3092A-93BA-DB1E-9DB0-775D0D26C565}"/>
                </a:ext>
              </a:extLst>
            </p:cNvPr>
            <p:cNvSpPr txBox="1"/>
            <p:nvPr/>
          </p:nvSpPr>
          <p:spPr bwMode="auto">
            <a:xfrm>
              <a:off x="5101404"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58</a:t>
              </a:r>
            </a:p>
          </p:txBody>
        </p:sp>
        <p:sp>
          <p:nvSpPr>
            <p:cNvPr id="190" name="TextBox 189">
              <a:extLst>
                <a:ext uri="{FF2B5EF4-FFF2-40B4-BE49-F238E27FC236}">
                  <a16:creationId xmlns:a16="http://schemas.microsoft.com/office/drawing/2014/main" id="{00B7B46A-E636-93AA-1909-CF68B3B3D4FA}"/>
                </a:ext>
              </a:extLst>
            </p:cNvPr>
            <p:cNvSpPr txBox="1"/>
            <p:nvPr/>
          </p:nvSpPr>
          <p:spPr bwMode="auto">
            <a:xfrm>
              <a:off x="5248091"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191" name="TextBox 190">
              <a:extLst>
                <a:ext uri="{FF2B5EF4-FFF2-40B4-BE49-F238E27FC236}">
                  <a16:creationId xmlns:a16="http://schemas.microsoft.com/office/drawing/2014/main" id="{27AB3EB3-587E-8E37-9E9C-F72D335F4931}"/>
                </a:ext>
              </a:extLst>
            </p:cNvPr>
            <p:cNvSpPr txBox="1"/>
            <p:nvPr/>
          </p:nvSpPr>
          <p:spPr bwMode="auto">
            <a:xfrm>
              <a:off x="5541465"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a:t>
              </a:r>
            </a:p>
          </p:txBody>
        </p:sp>
        <p:sp>
          <p:nvSpPr>
            <p:cNvPr id="192" name="TextBox 191">
              <a:extLst>
                <a:ext uri="{FF2B5EF4-FFF2-40B4-BE49-F238E27FC236}">
                  <a16:creationId xmlns:a16="http://schemas.microsoft.com/office/drawing/2014/main" id="{00E74C95-EC20-CB9D-3247-4389A25262A6}"/>
                </a:ext>
              </a:extLst>
            </p:cNvPr>
            <p:cNvSpPr txBox="1"/>
            <p:nvPr/>
          </p:nvSpPr>
          <p:spPr bwMode="auto">
            <a:xfrm>
              <a:off x="5688138" y="4004914"/>
              <a:ext cx="130526"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66</a:t>
              </a:r>
            </a:p>
          </p:txBody>
        </p:sp>
      </p:grpSp>
      <p:grpSp>
        <p:nvGrpSpPr>
          <p:cNvPr id="193" name="Group 192">
            <a:extLst>
              <a:ext uri="{FF2B5EF4-FFF2-40B4-BE49-F238E27FC236}">
                <a16:creationId xmlns:a16="http://schemas.microsoft.com/office/drawing/2014/main" id="{6280550C-3B66-9B62-52CB-BEBC80D54E44}"/>
              </a:ext>
            </a:extLst>
          </p:cNvPr>
          <p:cNvGrpSpPr/>
          <p:nvPr/>
        </p:nvGrpSpPr>
        <p:grpSpPr>
          <a:xfrm>
            <a:off x="6933815" y="2208549"/>
            <a:ext cx="91374" cy="2349550"/>
            <a:chOff x="829073" y="1547560"/>
            <a:chExt cx="91440" cy="2351256"/>
          </a:xfrm>
        </p:grpSpPr>
        <p:cxnSp>
          <p:nvCxnSpPr>
            <p:cNvPr id="194" name="Straight Connector 193">
              <a:extLst>
                <a:ext uri="{FF2B5EF4-FFF2-40B4-BE49-F238E27FC236}">
                  <a16:creationId xmlns:a16="http://schemas.microsoft.com/office/drawing/2014/main" id="{77432577-45AB-B372-231E-F6D4864F3A44}"/>
                </a:ext>
              </a:extLst>
            </p:cNvPr>
            <p:cNvCxnSpPr>
              <a:cxnSpLocks/>
            </p:cNvCxnSpPr>
            <p:nvPr/>
          </p:nvCxnSpPr>
          <p:spPr bwMode="auto">
            <a:xfrm>
              <a:off x="829073" y="154756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A24B90C2-CC52-85BC-7B17-F9FC008AFE46}"/>
                </a:ext>
              </a:extLst>
            </p:cNvPr>
            <p:cNvCxnSpPr>
              <a:cxnSpLocks/>
            </p:cNvCxnSpPr>
            <p:nvPr/>
          </p:nvCxnSpPr>
          <p:spPr bwMode="auto">
            <a:xfrm>
              <a:off x="829073" y="295831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BD0639E2-76E2-4230-4838-C68EE8EAC247}"/>
                </a:ext>
              </a:extLst>
            </p:cNvPr>
            <p:cNvCxnSpPr>
              <a:cxnSpLocks/>
            </p:cNvCxnSpPr>
            <p:nvPr/>
          </p:nvCxnSpPr>
          <p:spPr bwMode="auto">
            <a:xfrm>
              <a:off x="829073" y="34285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48AD01EE-79DC-A459-2682-EA207BD2EFD7}"/>
                </a:ext>
              </a:extLst>
            </p:cNvPr>
            <p:cNvCxnSpPr>
              <a:cxnSpLocks/>
            </p:cNvCxnSpPr>
            <p:nvPr/>
          </p:nvCxnSpPr>
          <p:spPr bwMode="auto">
            <a:xfrm>
              <a:off x="829073" y="389881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F97B9109-436E-50E4-F38E-0E86ECEE7DFD}"/>
                </a:ext>
              </a:extLst>
            </p:cNvPr>
            <p:cNvCxnSpPr>
              <a:cxnSpLocks/>
            </p:cNvCxnSpPr>
            <p:nvPr/>
          </p:nvCxnSpPr>
          <p:spPr bwMode="auto">
            <a:xfrm>
              <a:off x="829073" y="201781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D9D533F9-806C-83BE-1688-8884F46C13B0}"/>
                </a:ext>
              </a:extLst>
            </p:cNvPr>
            <p:cNvCxnSpPr>
              <a:cxnSpLocks/>
            </p:cNvCxnSpPr>
            <p:nvPr/>
          </p:nvCxnSpPr>
          <p:spPr bwMode="auto">
            <a:xfrm>
              <a:off x="829073" y="248806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200" name="Group 199">
            <a:extLst>
              <a:ext uri="{FF2B5EF4-FFF2-40B4-BE49-F238E27FC236}">
                <a16:creationId xmlns:a16="http://schemas.microsoft.com/office/drawing/2014/main" id="{46810F00-67DB-47A9-2CD8-F9023E19CCFC}"/>
              </a:ext>
            </a:extLst>
          </p:cNvPr>
          <p:cNvGrpSpPr/>
          <p:nvPr/>
        </p:nvGrpSpPr>
        <p:grpSpPr>
          <a:xfrm>
            <a:off x="7021289" y="4559530"/>
            <a:ext cx="4830801" cy="91374"/>
            <a:chOff x="916610" y="3900247"/>
            <a:chExt cx="4834309" cy="91441"/>
          </a:xfrm>
        </p:grpSpPr>
        <p:cxnSp>
          <p:nvCxnSpPr>
            <p:cNvPr id="201" name="Straight Connector 200">
              <a:extLst>
                <a:ext uri="{FF2B5EF4-FFF2-40B4-BE49-F238E27FC236}">
                  <a16:creationId xmlns:a16="http://schemas.microsoft.com/office/drawing/2014/main" id="{9AEAF98A-8EF4-9DC6-D4A1-C2633BCE44A1}"/>
                </a:ext>
              </a:extLst>
            </p:cNvPr>
            <p:cNvCxnSpPr>
              <a:cxnSpLocks/>
            </p:cNvCxnSpPr>
            <p:nvPr/>
          </p:nvCxnSpPr>
          <p:spPr bwMode="auto">
            <a:xfrm rot="16200000">
              <a:off x="870890"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A8997577-1631-F6A5-587C-41D9DAFB490D}"/>
                </a:ext>
              </a:extLst>
            </p:cNvPr>
            <p:cNvCxnSpPr>
              <a:cxnSpLocks/>
            </p:cNvCxnSpPr>
            <p:nvPr/>
          </p:nvCxnSpPr>
          <p:spPr bwMode="auto">
            <a:xfrm rot="16200000">
              <a:off x="2628818"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A265F250-23F4-2D19-F3F9-632797B2950D}"/>
                </a:ext>
              </a:extLst>
            </p:cNvPr>
            <p:cNvCxnSpPr>
              <a:cxnSpLocks/>
            </p:cNvCxnSpPr>
            <p:nvPr/>
          </p:nvCxnSpPr>
          <p:spPr bwMode="auto">
            <a:xfrm rot="16200000">
              <a:off x="1310372"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CD3EAEA0-509C-5D83-E6D2-CF80105A50E0}"/>
                </a:ext>
              </a:extLst>
            </p:cNvPr>
            <p:cNvCxnSpPr>
              <a:cxnSpLocks/>
            </p:cNvCxnSpPr>
            <p:nvPr/>
          </p:nvCxnSpPr>
          <p:spPr bwMode="auto">
            <a:xfrm rot="16200000">
              <a:off x="3068300"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2BCED5A6-3B03-B156-FC73-3C37002A318E}"/>
                </a:ext>
              </a:extLst>
            </p:cNvPr>
            <p:cNvCxnSpPr>
              <a:cxnSpLocks/>
            </p:cNvCxnSpPr>
            <p:nvPr/>
          </p:nvCxnSpPr>
          <p:spPr bwMode="auto">
            <a:xfrm rot="16200000">
              <a:off x="2189336"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F85FCE54-9620-AD1A-5741-EED4A80A9BB4}"/>
                </a:ext>
              </a:extLst>
            </p:cNvPr>
            <p:cNvCxnSpPr>
              <a:cxnSpLocks/>
            </p:cNvCxnSpPr>
            <p:nvPr/>
          </p:nvCxnSpPr>
          <p:spPr bwMode="auto">
            <a:xfrm rot="16200000">
              <a:off x="1749854"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751D5EE2-C9BB-F481-07CF-1466CE61D69B}"/>
                </a:ext>
              </a:extLst>
            </p:cNvPr>
            <p:cNvCxnSpPr>
              <a:cxnSpLocks/>
            </p:cNvCxnSpPr>
            <p:nvPr/>
          </p:nvCxnSpPr>
          <p:spPr bwMode="auto">
            <a:xfrm rot="16200000">
              <a:off x="5705199"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2A8E9264-FEF9-BC89-7CC3-E4E26B1C3818}"/>
                </a:ext>
              </a:extLst>
            </p:cNvPr>
            <p:cNvCxnSpPr>
              <a:cxnSpLocks/>
            </p:cNvCxnSpPr>
            <p:nvPr/>
          </p:nvCxnSpPr>
          <p:spPr bwMode="auto">
            <a:xfrm rot="16200000">
              <a:off x="4533240"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A39A618F-7767-E06E-1C2D-399826562D74}"/>
                </a:ext>
              </a:extLst>
            </p:cNvPr>
            <p:cNvCxnSpPr>
              <a:cxnSpLocks/>
            </p:cNvCxnSpPr>
            <p:nvPr/>
          </p:nvCxnSpPr>
          <p:spPr bwMode="auto">
            <a:xfrm rot="16200000">
              <a:off x="4240252"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53DFD752-C255-37E6-0BAE-8F657B905DF0}"/>
                </a:ext>
              </a:extLst>
            </p:cNvPr>
            <p:cNvCxnSpPr>
              <a:cxnSpLocks/>
            </p:cNvCxnSpPr>
            <p:nvPr/>
          </p:nvCxnSpPr>
          <p:spPr bwMode="auto">
            <a:xfrm rot="16200000">
              <a:off x="5558698"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1DD0D9FB-1D42-CCFB-EC39-FBB8ACA5697A}"/>
                </a:ext>
              </a:extLst>
            </p:cNvPr>
            <p:cNvCxnSpPr>
              <a:cxnSpLocks/>
            </p:cNvCxnSpPr>
            <p:nvPr/>
          </p:nvCxnSpPr>
          <p:spPr bwMode="auto">
            <a:xfrm rot="16200000">
              <a:off x="5265710"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CBFBFED9-E043-1DBD-9EF8-8DB396CE1E8F}"/>
                </a:ext>
              </a:extLst>
            </p:cNvPr>
            <p:cNvCxnSpPr>
              <a:cxnSpLocks/>
            </p:cNvCxnSpPr>
            <p:nvPr/>
          </p:nvCxnSpPr>
          <p:spPr bwMode="auto">
            <a:xfrm rot="16200000">
              <a:off x="4972722"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12CA0FCF-A706-54BF-DC34-1A28F1EF8C33}"/>
                </a:ext>
              </a:extLst>
            </p:cNvPr>
            <p:cNvCxnSpPr>
              <a:cxnSpLocks/>
            </p:cNvCxnSpPr>
            <p:nvPr/>
          </p:nvCxnSpPr>
          <p:spPr bwMode="auto">
            <a:xfrm rot="16200000">
              <a:off x="4826228"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5E2225D4-B0E6-6430-E2F6-A9F12E49F181}"/>
                </a:ext>
              </a:extLst>
            </p:cNvPr>
            <p:cNvCxnSpPr>
              <a:cxnSpLocks/>
            </p:cNvCxnSpPr>
            <p:nvPr/>
          </p:nvCxnSpPr>
          <p:spPr bwMode="auto">
            <a:xfrm rot="16200000">
              <a:off x="4679734"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E09E8EA6-1D36-5AFF-6CDB-A0579C173B97}"/>
                </a:ext>
              </a:extLst>
            </p:cNvPr>
            <p:cNvCxnSpPr>
              <a:cxnSpLocks/>
            </p:cNvCxnSpPr>
            <p:nvPr/>
          </p:nvCxnSpPr>
          <p:spPr bwMode="auto">
            <a:xfrm rot="16200000">
              <a:off x="4386746"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372DACEF-9973-C7AB-6D47-7BA22C9FE76F}"/>
                </a:ext>
              </a:extLst>
            </p:cNvPr>
            <p:cNvCxnSpPr>
              <a:cxnSpLocks/>
            </p:cNvCxnSpPr>
            <p:nvPr/>
          </p:nvCxnSpPr>
          <p:spPr bwMode="auto">
            <a:xfrm rot="16200000">
              <a:off x="4093758"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21461185-0D19-9C0C-D295-610FFFDDFD33}"/>
                </a:ext>
              </a:extLst>
            </p:cNvPr>
            <p:cNvCxnSpPr>
              <a:cxnSpLocks/>
            </p:cNvCxnSpPr>
            <p:nvPr/>
          </p:nvCxnSpPr>
          <p:spPr bwMode="auto">
            <a:xfrm rot="16200000">
              <a:off x="3947264"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66B45147-2172-D53D-16BA-8F6ED19B8749}"/>
                </a:ext>
              </a:extLst>
            </p:cNvPr>
            <p:cNvCxnSpPr>
              <a:cxnSpLocks/>
            </p:cNvCxnSpPr>
            <p:nvPr/>
          </p:nvCxnSpPr>
          <p:spPr bwMode="auto">
            <a:xfrm rot="16200000">
              <a:off x="3800770"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C87CD413-2BDC-37C7-2A8F-5A7E5410E05F}"/>
                </a:ext>
              </a:extLst>
            </p:cNvPr>
            <p:cNvCxnSpPr>
              <a:cxnSpLocks/>
            </p:cNvCxnSpPr>
            <p:nvPr/>
          </p:nvCxnSpPr>
          <p:spPr bwMode="auto">
            <a:xfrm rot="16200000">
              <a:off x="3654276"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0FCAACC7-5DCD-1C1F-597C-B327595EE773}"/>
                </a:ext>
              </a:extLst>
            </p:cNvPr>
            <p:cNvCxnSpPr>
              <a:cxnSpLocks/>
            </p:cNvCxnSpPr>
            <p:nvPr/>
          </p:nvCxnSpPr>
          <p:spPr bwMode="auto">
            <a:xfrm rot="16200000">
              <a:off x="3507782"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7CCE6620-8675-CBC0-A29E-90FD7DD9455A}"/>
                </a:ext>
              </a:extLst>
            </p:cNvPr>
            <p:cNvCxnSpPr>
              <a:cxnSpLocks/>
            </p:cNvCxnSpPr>
            <p:nvPr/>
          </p:nvCxnSpPr>
          <p:spPr bwMode="auto">
            <a:xfrm rot="16200000">
              <a:off x="3361288"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29E1A642-5E0D-FF90-1E2B-5CBCCE91037D}"/>
                </a:ext>
              </a:extLst>
            </p:cNvPr>
            <p:cNvCxnSpPr>
              <a:cxnSpLocks/>
            </p:cNvCxnSpPr>
            <p:nvPr/>
          </p:nvCxnSpPr>
          <p:spPr bwMode="auto">
            <a:xfrm rot="16200000">
              <a:off x="3214794"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C030D236-0DB0-5B13-A366-8EACB7B05B41}"/>
                </a:ext>
              </a:extLst>
            </p:cNvPr>
            <p:cNvCxnSpPr>
              <a:cxnSpLocks/>
            </p:cNvCxnSpPr>
            <p:nvPr/>
          </p:nvCxnSpPr>
          <p:spPr bwMode="auto">
            <a:xfrm rot="16200000">
              <a:off x="2921806"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E17347EF-CD10-D9DC-C603-E150EF6829A6}"/>
                </a:ext>
              </a:extLst>
            </p:cNvPr>
            <p:cNvCxnSpPr>
              <a:cxnSpLocks/>
            </p:cNvCxnSpPr>
            <p:nvPr/>
          </p:nvCxnSpPr>
          <p:spPr bwMode="auto">
            <a:xfrm rot="16200000">
              <a:off x="2775312"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128072E8-E02A-32E0-2612-9AFDD7648005}"/>
                </a:ext>
              </a:extLst>
            </p:cNvPr>
            <p:cNvCxnSpPr>
              <a:cxnSpLocks/>
            </p:cNvCxnSpPr>
            <p:nvPr/>
          </p:nvCxnSpPr>
          <p:spPr bwMode="auto">
            <a:xfrm rot="16200000">
              <a:off x="2482324"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9F898BE0-7F0D-FE49-32E7-517123EEFEF1}"/>
                </a:ext>
              </a:extLst>
            </p:cNvPr>
            <p:cNvCxnSpPr>
              <a:cxnSpLocks/>
            </p:cNvCxnSpPr>
            <p:nvPr/>
          </p:nvCxnSpPr>
          <p:spPr bwMode="auto">
            <a:xfrm rot="16200000">
              <a:off x="2335830"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BB093A48-7A63-3A08-84B1-12B030C9F1A8}"/>
                </a:ext>
              </a:extLst>
            </p:cNvPr>
            <p:cNvCxnSpPr>
              <a:cxnSpLocks/>
            </p:cNvCxnSpPr>
            <p:nvPr/>
          </p:nvCxnSpPr>
          <p:spPr bwMode="auto">
            <a:xfrm rot="16200000">
              <a:off x="2042842"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4F5B2122-3A88-44A9-2046-0B1F9D5564BE}"/>
                </a:ext>
              </a:extLst>
            </p:cNvPr>
            <p:cNvCxnSpPr>
              <a:cxnSpLocks/>
            </p:cNvCxnSpPr>
            <p:nvPr/>
          </p:nvCxnSpPr>
          <p:spPr bwMode="auto">
            <a:xfrm rot="16200000">
              <a:off x="1896348"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0B22392E-C2A4-3E0C-1B19-9590E9D4D7C5}"/>
                </a:ext>
              </a:extLst>
            </p:cNvPr>
            <p:cNvCxnSpPr>
              <a:cxnSpLocks/>
            </p:cNvCxnSpPr>
            <p:nvPr/>
          </p:nvCxnSpPr>
          <p:spPr bwMode="auto">
            <a:xfrm rot="16200000">
              <a:off x="1603360"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143AB878-78D6-728B-83C6-87616F263412}"/>
                </a:ext>
              </a:extLst>
            </p:cNvPr>
            <p:cNvCxnSpPr>
              <a:cxnSpLocks/>
            </p:cNvCxnSpPr>
            <p:nvPr/>
          </p:nvCxnSpPr>
          <p:spPr bwMode="auto">
            <a:xfrm rot="16200000">
              <a:off x="1456866"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039EB637-03FB-60D8-5ECD-18CC7A45294A}"/>
                </a:ext>
              </a:extLst>
            </p:cNvPr>
            <p:cNvCxnSpPr>
              <a:cxnSpLocks/>
            </p:cNvCxnSpPr>
            <p:nvPr/>
          </p:nvCxnSpPr>
          <p:spPr bwMode="auto">
            <a:xfrm rot="16200000">
              <a:off x="1163878"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24DDF332-37F9-BE28-5B93-B83B4CC861A8}"/>
                </a:ext>
              </a:extLst>
            </p:cNvPr>
            <p:cNvCxnSpPr>
              <a:cxnSpLocks/>
            </p:cNvCxnSpPr>
            <p:nvPr/>
          </p:nvCxnSpPr>
          <p:spPr bwMode="auto">
            <a:xfrm rot="16200000">
              <a:off x="1017384" y="394596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840FD87F-C572-A660-DE72-B1A4975D6FAB}"/>
                </a:ext>
              </a:extLst>
            </p:cNvPr>
            <p:cNvCxnSpPr>
              <a:cxnSpLocks/>
            </p:cNvCxnSpPr>
            <p:nvPr/>
          </p:nvCxnSpPr>
          <p:spPr bwMode="auto">
            <a:xfrm rot="16200000">
              <a:off x="5412204" y="394596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8D1F3504-FB40-0310-3BDD-B9CBEBF0D086}"/>
                </a:ext>
              </a:extLst>
            </p:cNvPr>
            <p:cNvCxnSpPr>
              <a:cxnSpLocks/>
            </p:cNvCxnSpPr>
            <p:nvPr/>
          </p:nvCxnSpPr>
          <p:spPr bwMode="auto">
            <a:xfrm rot="16200000">
              <a:off x="5119216" y="3945967"/>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235" name="TextBox 234">
            <a:extLst>
              <a:ext uri="{FF2B5EF4-FFF2-40B4-BE49-F238E27FC236}">
                <a16:creationId xmlns:a16="http://schemas.microsoft.com/office/drawing/2014/main" id="{71A601E4-AE46-A6A5-0A57-A1CD8E89BC6E}"/>
              </a:ext>
            </a:extLst>
          </p:cNvPr>
          <p:cNvSpPr txBox="1"/>
          <p:nvPr/>
        </p:nvSpPr>
        <p:spPr bwMode="auto">
          <a:xfrm rot="16200000">
            <a:off x="5570004" y="3164600"/>
            <a:ext cx="1900808" cy="21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Probability of Survival</a:t>
            </a:r>
          </a:p>
        </p:txBody>
      </p:sp>
    </p:spTree>
    <p:extLst>
      <p:ext uri="{BB962C8B-B14F-4D97-AF65-F5344CB8AC3E}">
        <p14:creationId xmlns:p14="http://schemas.microsoft.com/office/powerpoint/2010/main" val="366751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D020-05E6-1A4B-B6BE-50BA23C6CBA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FD9EC8-448E-380D-AEBC-6A6FA8F2D416}"/>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B5C20B2-2227-206F-80AD-FC2797CF8DB2}"/>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96342A40-DD91-1A22-4710-66CAE993F465}"/>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B15</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6970646-13AF-4349-C527-CCC1B707700B}"/>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Galsky</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M. ASCO GU, 2026. </a:t>
            </a:r>
          </a:p>
        </p:txBody>
      </p:sp>
      <p:cxnSp>
        <p:nvCxnSpPr>
          <p:cNvPr id="5" name="Straight Arrow Connector 4">
            <a:extLst>
              <a:ext uri="{FF2B5EF4-FFF2-40B4-BE49-F238E27FC236}">
                <a16:creationId xmlns:a16="http://schemas.microsoft.com/office/drawing/2014/main" id="{8B46A44E-3618-1858-6296-EB6D820BCDFD}"/>
              </a:ext>
            </a:extLst>
          </p:cNvPr>
          <p:cNvCxnSpPr>
            <a:cxnSpLocks/>
          </p:cNvCxnSpPr>
          <p:nvPr/>
        </p:nvCxnSpPr>
        <p:spPr>
          <a:xfrm>
            <a:off x="5703636" y="2238463"/>
            <a:ext cx="3198078" cy="1"/>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E1D0509-7B88-083E-2635-6C4B1ABAC491}"/>
              </a:ext>
            </a:extLst>
          </p:cNvPr>
          <p:cNvCxnSpPr>
            <a:cxnSpLocks/>
          </p:cNvCxnSpPr>
          <p:nvPr/>
        </p:nvCxnSpPr>
        <p:spPr>
          <a:xfrm>
            <a:off x="5703636" y="3511719"/>
            <a:ext cx="3198078" cy="1"/>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855603F8-FE7C-474C-2690-EA152FEBD5A3}"/>
              </a:ext>
            </a:extLst>
          </p:cNvPr>
          <p:cNvSpPr/>
          <p:nvPr/>
        </p:nvSpPr>
        <p:spPr>
          <a:xfrm>
            <a:off x="5014842" y="1662391"/>
            <a:ext cx="2852740" cy="1168910"/>
          </a:xfrm>
          <a:prstGeom prst="rect">
            <a:avLst/>
          </a:prstGeom>
          <a:solidFill>
            <a:srgbClr val="00857C"/>
          </a:solidFill>
        </p:spPr>
        <p:txBody>
          <a:bodyPr wrap="square" rtlCol="0" anchor="ctr">
            <a:spAutoFit/>
          </a:bodyPr>
          <a:lstStyle/>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Enfortumab vedotin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1.25 mg/kg</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d1 and d8 IV Q3W 4 cycles</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Pembrolizumab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200 mg d1</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IV Q3W 4 cycles</a:t>
            </a:r>
          </a:p>
        </p:txBody>
      </p:sp>
      <p:cxnSp>
        <p:nvCxnSpPr>
          <p:cNvPr id="15" name="Connector: Elbow 22">
            <a:extLst>
              <a:ext uri="{FF2B5EF4-FFF2-40B4-BE49-F238E27FC236}">
                <a16:creationId xmlns:a16="http://schemas.microsoft.com/office/drawing/2014/main" id="{A0227437-FCBB-C819-C178-FE7790D8A25D}"/>
              </a:ext>
            </a:extLst>
          </p:cNvPr>
          <p:cNvCxnSpPr>
            <a:cxnSpLocks/>
          </p:cNvCxnSpPr>
          <p:nvPr/>
        </p:nvCxnSpPr>
        <p:spPr>
          <a:xfrm flipV="1">
            <a:off x="3651919" y="2232952"/>
            <a:ext cx="1370605" cy="639616"/>
          </a:xfrm>
          <a:prstGeom prst="bentConnector3">
            <a:avLst/>
          </a:prstGeom>
          <a:noFill/>
          <a:ln w="25400" cap="flat" cmpd="sng" algn="ctr">
            <a:solidFill>
              <a:sysClr val="windowText" lastClr="000000"/>
            </a:solidFill>
            <a:prstDash val="solid"/>
            <a:tailEnd type="triangle"/>
          </a:ln>
          <a:effectLst/>
        </p:spPr>
      </p:cxnSp>
      <p:cxnSp>
        <p:nvCxnSpPr>
          <p:cNvPr id="16" name="Connector: Elbow 23">
            <a:extLst>
              <a:ext uri="{FF2B5EF4-FFF2-40B4-BE49-F238E27FC236}">
                <a16:creationId xmlns:a16="http://schemas.microsoft.com/office/drawing/2014/main" id="{A4AF9FA7-0825-4290-0A40-913640E08EE6}"/>
              </a:ext>
            </a:extLst>
          </p:cNvPr>
          <p:cNvCxnSpPr>
            <a:cxnSpLocks/>
          </p:cNvCxnSpPr>
          <p:nvPr/>
        </p:nvCxnSpPr>
        <p:spPr>
          <a:xfrm>
            <a:off x="3652737" y="2873084"/>
            <a:ext cx="1370605" cy="639616"/>
          </a:xfrm>
          <a:prstGeom prst="bentConnector3">
            <a:avLst/>
          </a:prstGeom>
          <a:noFill/>
          <a:ln w="25400" cap="flat" cmpd="sng" algn="ctr">
            <a:solidFill>
              <a:sysClr val="windowText" lastClr="000000"/>
            </a:solidFill>
            <a:prstDash val="solid"/>
            <a:tailEnd type="triangle"/>
          </a:ln>
          <a:effectLst/>
        </p:spPr>
      </p:cxnSp>
      <p:sp>
        <p:nvSpPr>
          <p:cNvPr id="17" name="TextBox 16">
            <a:extLst>
              <a:ext uri="{FF2B5EF4-FFF2-40B4-BE49-F238E27FC236}">
                <a16:creationId xmlns:a16="http://schemas.microsoft.com/office/drawing/2014/main" id="{3B6DC056-D543-3387-8965-83D132B438FB}"/>
              </a:ext>
            </a:extLst>
          </p:cNvPr>
          <p:cNvSpPr txBox="1"/>
          <p:nvPr/>
        </p:nvSpPr>
        <p:spPr>
          <a:xfrm>
            <a:off x="4052002" y="1941062"/>
            <a:ext cx="1119033" cy="307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405</a:t>
            </a:r>
            <a:endParaRPr kumimoji="0" lang="en-US" sz="1399"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8BE6088-C9FA-830A-C6E2-5ED25D59C0C8}"/>
              </a:ext>
            </a:extLst>
          </p:cNvPr>
          <p:cNvSpPr txBox="1"/>
          <p:nvPr/>
        </p:nvSpPr>
        <p:spPr>
          <a:xfrm>
            <a:off x="4146684" y="3520087"/>
            <a:ext cx="918456" cy="307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403</a:t>
            </a:r>
            <a:endParaRPr kumimoji="0" lang="en-US" sz="1399"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56679074-FAAB-EDE0-3D31-0A49A93F98CC}"/>
              </a:ext>
            </a:extLst>
          </p:cNvPr>
          <p:cNvSpPr txBox="1"/>
          <p:nvPr/>
        </p:nvSpPr>
        <p:spPr>
          <a:xfrm>
            <a:off x="3482116" y="2575377"/>
            <a:ext cx="1119033" cy="307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 1:1</a:t>
            </a:r>
            <a:endParaRPr kumimoji="0" lang="en-US" sz="1399"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A2C20D1E-9A63-777E-EA76-EE0ED250AE2A}"/>
              </a:ext>
            </a:extLst>
          </p:cNvPr>
          <p:cNvCxnSpPr>
            <a:cxnSpLocks/>
          </p:cNvCxnSpPr>
          <p:nvPr/>
        </p:nvCxnSpPr>
        <p:spPr>
          <a:xfrm>
            <a:off x="4389385" y="4531439"/>
            <a:ext cx="7309891" cy="0"/>
          </a:xfrm>
          <a:prstGeom prst="line">
            <a:avLst/>
          </a:prstGeom>
          <a:ln w="28575" cap="flat" cmpd="sng" algn="ctr">
            <a:solidFill>
              <a:srgbClr val="404A7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17B8057-BE55-BF29-B94E-5B2476B2CCD3}"/>
              </a:ext>
            </a:extLst>
          </p:cNvPr>
          <p:cNvSpPr txBox="1"/>
          <p:nvPr/>
        </p:nvSpPr>
        <p:spPr>
          <a:xfrm>
            <a:off x="4419833" y="4584442"/>
            <a:ext cx="7535638" cy="1443537"/>
          </a:xfrm>
          <a:prstGeom prst="rect">
            <a:avLst/>
          </a:prstGeom>
          <a:ln w="19050">
            <a:noFill/>
          </a:ln>
        </p:spPr>
        <p:txBody>
          <a:bodyPr wrap="square" numCol="1" spcCol="182880" rtlCol="0" anchor="ctr">
            <a:noAutofit/>
          </a:bodyPr>
          <a:lstStyle/>
          <a:p>
            <a:pPr marL="0" marR="0" lvl="0" indent="0" algn="l" defTabSz="456895" rtl="0" eaLnBrk="0" fontAlgn="base" latinLnBrk="0" hangingPunct="0">
              <a:lnSpc>
                <a:spcPct val="100000"/>
              </a:lnSpc>
              <a:spcBef>
                <a:spcPct val="0"/>
              </a:spcBef>
              <a:spcAft>
                <a:spcPts val="30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Primary endpoint: </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Event-free survival (EFS) by BICR</a:t>
            </a:r>
          </a:p>
          <a:p>
            <a:pPr marL="112636" marR="0" lvl="0" indent="0" algn="l" defTabSz="456895" rtl="0" eaLnBrk="0" fontAlgn="base" latinLnBrk="0" hangingPunct="0">
              <a:lnSpc>
                <a:spcPct val="100000"/>
              </a:lnSpc>
              <a:spcBef>
                <a:spcPct val="0"/>
              </a:spcBef>
              <a:spcAft>
                <a:spcPts val="30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6895" rtl="0" eaLnBrk="0" fontAlgn="base" latinLnBrk="0" hangingPunct="0">
              <a:lnSpc>
                <a:spcPct val="100000"/>
              </a:lnSpc>
              <a:spcBef>
                <a:spcPct val="0"/>
              </a:spcBef>
              <a:spcAft>
                <a:spcPts val="30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Key secondary endpoints: </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OS and pathological complete response (</a:t>
            </a:r>
            <a:r>
              <a:rPr kumimoji="0" lang="en-US" sz="1399"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pCR</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pT0N0, i.e. absence of viable tumor in examined tissue from surgery) by central pathologist review</a:t>
            </a:r>
          </a:p>
          <a:p>
            <a:pPr marL="112636" marR="0" lvl="0" indent="0" algn="l" defTabSz="456895" rtl="0" eaLnBrk="0" fontAlgn="base" latinLnBrk="0" hangingPunct="0">
              <a:lnSpc>
                <a:spcPct val="100000"/>
              </a:lnSpc>
              <a:spcBef>
                <a:spcPct val="0"/>
              </a:spcBef>
              <a:spcAft>
                <a:spcPts val="30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6895" rtl="0" eaLnBrk="0" fontAlgn="base" latinLnBrk="0" hangingPunct="0">
              <a:lnSpc>
                <a:spcPct val="100000"/>
              </a:lnSpc>
              <a:spcBef>
                <a:spcPct val="0"/>
              </a:spcBef>
              <a:spcAft>
                <a:spcPts val="30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Other secondary endpoints include: </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Safety</a:t>
            </a:r>
          </a:p>
        </p:txBody>
      </p:sp>
      <p:sp>
        <p:nvSpPr>
          <p:cNvPr id="24" name="Rectangle 23">
            <a:extLst>
              <a:ext uri="{FF2B5EF4-FFF2-40B4-BE49-F238E27FC236}">
                <a16:creationId xmlns:a16="http://schemas.microsoft.com/office/drawing/2014/main" id="{2A85F2C5-077F-84F9-F952-F79A032E17AF}"/>
              </a:ext>
            </a:extLst>
          </p:cNvPr>
          <p:cNvSpPr/>
          <p:nvPr/>
        </p:nvSpPr>
        <p:spPr>
          <a:xfrm>
            <a:off x="661103" y="4325700"/>
            <a:ext cx="3097681" cy="1615058"/>
          </a:xfrm>
          <a:prstGeom prst="rect">
            <a:avLst/>
          </a:prstGeom>
          <a:solidFill>
            <a:srgbClr val="595959"/>
          </a:solidFill>
        </p:spPr>
        <p:txBody>
          <a:bodyPr wrap="square" rtlCol="0" anchor="ctr" anchorCtr="0">
            <a:spAutoFit/>
          </a:bodyPr>
          <a:lstStyle/>
          <a:p>
            <a:pPr marL="0" marR="0" lvl="0" indent="0" algn="ctr" defTabSz="456895" rtl="0" eaLnBrk="0" fontAlgn="base" latinLnBrk="0" hangingPunct="0">
              <a:lnSpc>
                <a:spcPct val="100000"/>
              </a:lnSpc>
              <a:spcBef>
                <a:spcPts val="0"/>
              </a:spcBef>
              <a:spcAft>
                <a:spcPts val="0"/>
              </a:spcAft>
              <a:buClrTx/>
              <a:buSzTx/>
              <a:buFontTx/>
              <a:buNone/>
              <a:tabLst/>
              <a:defRPr/>
            </a:pPr>
            <a:r>
              <a:rPr kumimoji="0" lang="en-US" sz="1399" b="1" i="0" u="sng"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Stratification Factors</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PD-L1 status (CPS ≥10 vs. &lt;10)</a:t>
            </a:r>
            <a:r>
              <a:rPr kumimoji="0" lang="en-US" sz="1399" b="0" i="0" u="none" strike="noStrike" kern="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Clinical </a:t>
            </a:r>
            <a:r>
              <a:rPr kumimoji="0" lang="de-DE" sz="1399" b="0" i="0" u="none" strike="noStrike" kern="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stage</a:t>
            </a:r>
            <a:r>
              <a:rPr kumimoji="0" lang="de-DE"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(T2N0 vs. T3/T4aN0 vs. T1-4aN1)</a:t>
            </a:r>
            <a:endPar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Geographic region (US vs. EU vs. Most of World)</a:t>
            </a:r>
          </a:p>
        </p:txBody>
      </p:sp>
      <p:sp>
        <p:nvSpPr>
          <p:cNvPr id="25" name="Rectangle 24">
            <a:extLst>
              <a:ext uri="{FF2B5EF4-FFF2-40B4-BE49-F238E27FC236}">
                <a16:creationId xmlns:a16="http://schemas.microsoft.com/office/drawing/2014/main" id="{50DC50E9-C100-F3C6-051F-422820AB2CF4}"/>
              </a:ext>
            </a:extLst>
          </p:cNvPr>
          <p:cNvSpPr/>
          <p:nvPr/>
        </p:nvSpPr>
        <p:spPr>
          <a:xfrm>
            <a:off x="661103" y="1643347"/>
            <a:ext cx="3097681" cy="2491836"/>
          </a:xfrm>
          <a:prstGeom prst="rect">
            <a:avLst/>
          </a:prstGeom>
          <a:solidFill>
            <a:srgbClr val="595959"/>
          </a:solidFill>
        </p:spPr>
        <p:txBody>
          <a:bodyPr wrap="square" rtlCol="0" anchor="ctr" anchorCtr="0">
            <a:spAutoFit/>
          </a:bodyPr>
          <a:lstStyle/>
          <a:p>
            <a:pPr marL="0" marR="0" lvl="0" indent="0" algn="ctr" defTabSz="456895" rtl="0" eaLnBrk="0" fontAlgn="base" latinLnBrk="0" hangingPunct="0">
              <a:lnSpc>
                <a:spcPct val="100000"/>
              </a:lnSpc>
              <a:spcBef>
                <a:spcPts val="0"/>
              </a:spcBef>
              <a:spcAft>
                <a:spcPts val="0"/>
              </a:spcAft>
              <a:buClrTx/>
              <a:buSzTx/>
              <a:buFontTx/>
              <a:buNone/>
              <a:tabLst/>
              <a:defRPr/>
            </a:pPr>
            <a:r>
              <a:rPr kumimoji="0" lang="en-US" sz="1399" b="1" i="0" u="sng"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Key Eligibility Criteria</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Adults with MIBC</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Clinical stage T2-T4aN0M0 or             T1-T4aN1M0 by central assessment</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Urothelial histology ≥50%</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Eligible for RC + PLND</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Did not meet any </a:t>
            </a:r>
            <a:r>
              <a:rPr kumimoji="0" lang="en-US" sz="1399"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Galsky</a:t>
            </a: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criteria for cisplatin ineligibility</a:t>
            </a:r>
          </a:p>
          <a:p>
            <a:pPr marL="0" marR="0" lvl="0" indent="-117396" algn="l" defTabSz="12181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99"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ECOG PS 0-1</a:t>
            </a:r>
          </a:p>
        </p:txBody>
      </p:sp>
      <p:sp>
        <p:nvSpPr>
          <p:cNvPr id="54" name="Rectangle 53">
            <a:extLst>
              <a:ext uri="{FF2B5EF4-FFF2-40B4-BE49-F238E27FC236}">
                <a16:creationId xmlns:a16="http://schemas.microsoft.com/office/drawing/2014/main" id="{B6C20AA4-8D77-7AF5-9999-7F4C21D7EB01}"/>
              </a:ext>
            </a:extLst>
          </p:cNvPr>
          <p:cNvSpPr/>
          <p:nvPr/>
        </p:nvSpPr>
        <p:spPr>
          <a:xfrm rot="5400000">
            <a:off x="7377934" y="2698425"/>
            <a:ext cx="1962086" cy="369012"/>
          </a:xfrm>
          <a:prstGeom prst="rect">
            <a:avLst/>
          </a:prstGeom>
          <a:solidFill>
            <a:schemeClr val="accent3"/>
          </a:solidFill>
        </p:spPr>
        <p:txBody>
          <a:bodyPr wrap="square" rtlCol="0" anchor="ctr">
            <a:spAutoFit/>
          </a:bodyPr>
          <a:lstStyle/>
          <a:p>
            <a:pPr marL="0" marR="0" lvl="0" indent="0" algn="ctr" defTabSz="456895" rtl="0" eaLnBrk="0" fontAlgn="base" latinLnBrk="0" hangingPunct="0">
              <a:lnSpc>
                <a:spcPct val="100000"/>
              </a:lnSpc>
              <a:spcBef>
                <a:spcPct val="0"/>
              </a:spcBef>
              <a:spcAft>
                <a:spcPts val="300"/>
              </a:spcAft>
              <a:buClrTx/>
              <a:buSzTx/>
              <a:buFontTx/>
              <a:buNone/>
              <a:tabLst/>
              <a:defRPr/>
            </a:pPr>
            <a:r>
              <a:rPr kumimoji="0" lang="en-US" sz="1798"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RC + PLND</a:t>
            </a:r>
            <a:endParaRPr kumimoji="0" lang="en-US" sz="1798" b="1" i="0" u="none" strike="noStrike" kern="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5" name="Rectangle 54">
            <a:extLst>
              <a:ext uri="{FF2B5EF4-FFF2-40B4-BE49-F238E27FC236}">
                <a16:creationId xmlns:a16="http://schemas.microsoft.com/office/drawing/2014/main" id="{C5238E22-0F73-BF69-0114-2D9183CAD9F9}"/>
              </a:ext>
            </a:extLst>
          </p:cNvPr>
          <p:cNvSpPr/>
          <p:nvPr/>
        </p:nvSpPr>
        <p:spPr>
          <a:xfrm>
            <a:off x="5014842" y="2937991"/>
            <a:ext cx="2852740" cy="1168910"/>
          </a:xfrm>
          <a:prstGeom prst="rect">
            <a:avLst/>
          </a:prstGeom>
          <a:solidFill>
            <a:srgbClr val="610F0F"/>
          </a:solidFill>
        </p:spPr>
        <p:txBody>
          <a:bodyPr wrap="square" rtlCol="0" anchor="ctr">
            <a:spAutoFit/>
          </a:bodyPr>
          <a:lstStyle/>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Cisplatin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70 mg/m</a:t>
            </a:r>
            <a:r>
              <a:rPr kumimoji="0" lang="en-US" sz="1399" b="0" i="0" u="none" strike="noStrike" kern="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d1 IV Q3W 4 cycles</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Gemcitabine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1000 mg/m</a:t>
            </a:r>
            <a:r>
              <a:rPr kumimoji="0" lang="en-US" sz="1399" b="0" i="0" u="none" strike="noStrike" kern="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d1 and d8 IV Q3W 4 cycles</a:t>
            </a:r>
          </a:p>
        </p:txBody>
      </p:sp>
      <p:sp>
        <p:nvSpPr>
          <p:cNvPr id="56" name="Rectangle 55">
            <a:extLst>
              <a:ext uri="{FF2B5EF4-FFF2-40B4-BE49-F238E27FC236}">
                <a16:creationId xmlns:a16="http://schemas.microsoft.com/office/drawing/2014/main" id="{F9A8262E-8078-4CCF-53FA-4115D9B8989D}"/>
              </a:ext>
            </a:extLst>
          </p:cNvPr>
          <p:cNvSpPr/>
          <p:nvPr/>
        </p:nvSpPr>
        <p:spPr>
          <a:xfrm>
            <a:off x="8889145" y="1662391"/>
            <a:ext cx="2852740" cy="1168910"/>
          </a:xfrm>
          <a:prstGeom prst="rect">
            <a:avLst/>
          </a:prstGeom>
          <a:solidFill>
            <a:srgbClr val="00857C"/>
          </a:solidFill>
        </p:spPr>
        <p:txBody>
          <a:bodyPr wrap="square" rtlCol="0" anchor="ctr">
            <a:spAutoFit/>
          </a:bodyPr>
          <a:lstStyle/>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Enfortumab vedotin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1.25 mg/kg</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d1 and d8 IV Q3W 5 cycles</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Pembrolizumab </a:t>
            </a: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200 mg d1</a:t>
            </a: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0"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IV Q3W 13 cycles</a:t>
            </a:r>
          </a:p>
        </p:txBody>
      </p:sp>
      <p:sp>
        <p:nvSpPr>
          <p:cNvPr id="57" name="Rectangle 56">
            <a:extLst>
              <a:ext uri="{FF2B5EF4-FFF2-40B4-BE49-F238E27FC236}">
                <a16:creationId xmlns:a16="http://schemas.microsoft.com/office/drawing/2014/main" id="{8F2CC3E1-1D0B-5E9E-5B85-BFC29C4B16B2}"/>
              </a:ext>
            </a:extLst>
          </p:cNvPr>
          <p:cNvSpPr/>
          <p:nvPr/>
        </p:nvSpPr>
        <p:spPr>
          <a:xfrm>
            <a:off x="8889145" y="3153305"/>
            <a:ext cx="2852740" cy="738279"/>
          </a:xfrm>
          <a:prstGeom prst="rect">
            <a:avLst/>
          </a:prstGeom>
          <a:solidFill>
            <a:srgbClr val="610F0F"/>
          </a:solidFill>
        </p:spPr>
        <p:txBody>
          <a:bodyPr wrap="square" rtlCol="0" anchor="ctr">
            <a:spAutoFit/>
          </a:bodyPr>
          <a:lstStyle/>
          <a:p>
            <a:pPr marL="0" marR="0" lvl="0" indent="0" algn="ctr" defTabSz="456895" rtl="0" eaLnBrk="0" fontAlgn="base" latinLnBrk="0" hangingPunct="0">
              <a:lnSpc>
                <a:spcPct val="100000"/>
              </a:lnSpc>
              <a:spcBef>
                <a:spcPct val="0"/>
              </a:spcBef>
              <a:spcAft>
                <a:spcPts val="0"/>
              </a:spcAft>
              <a:buClrTx/>
              <a:buSzTx/>
              <a:buFontTx/>
              <a:buNone/>
              <a:tabLst/>
              <a:defRPr/>
            </a:pPr>
            <a:endPar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6895" rtl="0" eaLnBrk="0" fontAlgn="base" latinLnBrk="0" hangingPunct="0">
              <a:lnSpc>
                <a:spcPct val="100000"/>
              </a:lnSpc>
              <a:spcBef>
                <a:spcPct val="0"/>
              </a:spcBef>
              <a:spcAft>
                <a:spcPts val="0"/>
              </a:spcAft>
              <a:buClrTx/>
              <a:buSzTx/>
              <a:buFontTx/>
              <a:buNone/>
              <a:tabLst/>
              <a:defRPr/>
            </a:pPr>
            <a:r>
              <a:rPr kumimoji="0" lang="en-US" sz="1399" b="1" i="0" u="none" strike="noStrike" kern="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Observation</a:t>
            </a:r>
            <a:r>
              <a:rPr kumimoji="0" lang="en-US" sz="1399" b="0" i="0" u="none" strike="noStrike" kern="0" cap="none" spc="0" normalizeH="0" baseline="3000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a:t>
            </a:r>
            <a:endParaRPr kumimoji="0" lang="en-US" sz="1399" b="0" i="0" u="none" strike="noStrike" kern="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6895" rtl="0" eaLnBrk="0" fontAlgn="base" latinLnBrk="0" hangingPunct="0">
              <a:lnSpc>
                <a:spcPct val="100000"/>
              </a:lnSpc>
              <a:spcBef>
                <a:spcPct val="0"/>
              </a:spcBef>
              <a:spcAft>
                <a:spcPts val="0"/>
              </a:spcAft>
              <a:buClrTx/>
              <a:buSzTx/>
              <a:buFontTx/>
              <a:buNone/>
              <a:tabLst/>
              <a:defRPr/>
            </a:pPr>
            <a:endParaRPr kumimoji="0" lang="en-US" sz="1399" b="1" i="0"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59457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881D-1DBE-69C0-0461-A906A95094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BACC0DF-AA2D-20A3-4C86-AC3046CFBD94}"/>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59CEC499-715B-4E7B-BCFB-59E5EEC4EE72}"/>
              </a:ext>
            </a:extLst>
          </p:cNvPr>
          <p:cNvSpPr/>
          <p:nvPr/>
        </p:nvSpPr>
        <p:spPr>
          <a:xfrm>
            <a:off x="482195" y="215306"/>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B15</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9827326-8D32-02B7-877B-229626C75366}"/>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Galsky</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M. ASCO GU, 2026. </a:t>
            </a:r>
          </a:p>
        </p:txBody>
      </p:sp>
      <p:pic>
        <p:nvPicPr>
          <p:cNvPr id="11" name="Picture 10">
            <a:extLst>
              <a:ext uri="{FF2B5EF4-FFF2-40B4-BE49-F238E27FC236}">
                <a16:creationId xmlns:a16="http://schemas.microsoft.com/office/drawing/2014/main" id="{3A206068-30BA-54A9-5485-02DF09F5A58D}"/>
              </a:ext>
            </a:extLst>
          </p:cNvPr>
          <p:cNvPicPr>
            <a:picLocks noChangeAspect="1"/>
          </p:cNvPicPr>
          <p:nvPr/>
        </p:nvPicPr>
        <p:blipFill>
          <a:blip r:embed="rId2"/>
          <a:stretch>
            <a:fillRect/>
          </a:stretch>
        </p:blipFill>
        <p:spPr>
          <a:xfrm>
            <a:off x="336754" y="786097"/>
            <a:ext cx="5983197" cy="2776045"/>
          </a:xfrm>
          <a:prstGeom prst="rect">
            <a:avLst/>
          </a:prstGeom>
        </p:spPr>
      </p:pic>
      <p:pic>
        <p:nvPicPr>
          <p:cNvPr id="12" name="Picture 11">
            <a:extLst>
              <a:ext uri="{FF2B5EF4-FFF2-40B4-BE49-F238E27FC236}">
                <a16:creationId xmlns:a16="http://schemas.microsoft.com/office/drawing/2014/main" id="{7699EADD-0368-C625-E256-4A733B6A64C9}"/>
              </a:ext>
            </a:extLst>
          </p:cNvPr>
          <p:cNvPicPr>
            <a:picLocks noChangeAspect="1"/>
          </p:cNvPicPr>
          <p:nvPr/>
        </p:nvPicPr>
        <p:blipFill>
          <a:blip r:embed="rId3"/>
          <a:stretch>
            <a:fillRect/>
          </a:stretch>
        </p:blipFill>
        <p:spPr>
          <a:xfrm>
            <a:off x="4829174" y="3668293"/>
            <a:ext cx="6880632" cy="2974401"/>
          </a:xfrm>
          <a:prstGeom prst="rect">
            <a:avLst/>
          </a:prstGeom>
        </p:spPr>
      </p:pic>
      <p:pic>
        <p:nvPicPr>
          <p:cNvPr id="14" name="Picture 13">
            <a:extLst>
              <a:ext uri="{FF2B5EF4-FFF2-40B4-BE49-F238E27FC236}">
                <a16:creationId xmlns:a16="http://schemas.microsoft.com/office/drawing/2014/main" id="{5353C39D-DE50-9402-D70C-CB2EC3EDF5AA}"/>
              </a:ext>
            </a:extLst>
          </p:cNvPr>
          <p:cNvPicPr>
            <a:picLocks noChangeAspect="1"/>
          </p:cNvPicPr>
          <p:nvPr/>
        </p:nvPicPr>
        <p:blipFill>
          <a:blip r:embed="rId4"/>
          <a:stretch>
            <a:fillRect/>
          </a:stretch>
        </p:blipFill>
        <p:spPr>
          <a:xfrm>
            <a:off x="7559791" y="752431"/>
            <a:ext cx="2529351" cy="2676569"/>
          </a:xfrm>
          <a:prstGeom prst="rect">
            <a:avLst/>
          </a:prstGeom>
        </p:spPr>
      </p:pic>
    </p:spTree>
    <p:extLst>
      <p:ext uri="{BB962C8B-B14F-4D97-AF65-F5344CB8AC3E}">
        <p14:creationId xmlns:p14="http://schemas.microsoft.com/office/powerpoint/2010/main" val="3710968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BB045-B416-C662-F241-557F92B1DB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1053506-D862-B618-DFA5-D1DB44D7D0DD}"/>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575CAC4-B9BD-7B88-30CC-FA92572A2D20}"/>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B3A65A4F-AE18-22B7-8FA6-07D08ABD4208}"/>
              </a:ext>
            </a:extLst>
          </p:cNvPr>
          <p:cNvSpPr/>
          <p:nvPr/>
        </p:nvSpPr>
        <p:spPr>
          <a:xfrm>
            <a:off x="482195" y="409118"/>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B15</a:t>
            </a:r>
            <a:endParaRPr kumimoji="0" sz="25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B6256F8-D7FB-8CA2-5966-02F108748232}"/>
              </a:ext>
            </a:extLst>
          </p:cNvPr>
          <p:cNvSpPr txBox="1"/>
          <p:nvPr/>
        </p:nvSpPr>
        <p:spPr>
          <a:xfrm>
            <a:off x="4424" y="6527741"/>
            <a:ext cx="3548367"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Hoimes</a:t>
            </a:r>
            <a:r>
              <a:rPr kumimoji="0" lang="en-US" sz="1150" b="0"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mn-ea"/>
                <a:cs typeface="Arial" panose="020B0604020202020204" pitchFamily="34" charset="0"/>
              </a:rPr>
              <a:t> C. ASCO, 2026. </a:t>
            </a:r>
          </a:p>
        </p:txBody>
      </p:sp>
      <p:pic>
        <p:nvPicPr>
          <p:cNvPr id="13" name="Picture 12">
            <a:extLst>
              <a:ext uri="{FF2B5EF4-FFF2-40B4-BE49-F238E27FC236}">
                <a16:creationId xmlns:a16="http://schemas.microsoft.com/office/drawing/2014/main" id="{8B1CEE0B-7F19-BAC8-B06D-B48A4AA184D6}"/>
              </a:ext>
            </a:extLst>
          </p:cNvPr>
          <p:cNvPicPr>
            <a:picLocks noChangeAspect="1"/>
          </p:cNvPicPr>
          <p:nvPr/>
        </p:nvPicPr>
        <p:blipFill>
          <a:blip r:embed="rId2"/>
          <a:srcRect t="11511"/>
          <a:stretch>
            <a:fillRect/>
          </a:stretch>
        </p:blipFill>
        <p:spPr>
          <a:xfrm>
            <a:off x="1092984" y="1016258"/>
            <a:ext cx="10006031" cy="5432624"/>
          </a:xfrm>
          <a:prstGeom prst="rect">
            <a:avLst/>
          </a:prstGeom>
        </p:spPr>
      </p:pic>
    </p:spTree>
    <p:extLst>
      <p:ext uri="{BB962C8B-B14F-4D97-AF65-F5344CB8AC3E}">
        <p14:creationId xmlns:p14="http://schemas.microsoft.com/office/powerpoint/2010/main" val="38339611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C04-61D0-D526-BFB5-F86501204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A6325-0402-FFE6-0673-52E60147B358}"/>
              </a:ext>
            </a:extLst>
          </p:cNvPr>
          <p:cNvSpPr>
            <a:spLocks noGrp="1"/>
          </p:cNvSpPr>
          <p:nvPr>
            <p:ph type="title"/>
          </p:nvPr>
        </p:nvSpPr>
        <p:spPr>
          <a:xfrm>
            <a:off x="838200" y="0"/>
            <a:ext cx="10515600" cy="828505"/>
          </a:xfrm>
        </p:spPr>
        <p:txBody>
          <a:bodyPr anchor="ctr">
            <a:normAutofit/>
          </a:bodyPr>
          <a:lstStyle/>
          <a:p>
            <a:pPr algn="ctr"/>
            <a:r>
              <a:rPr lang="en-US" sz="3000" b="1" dirty="0">
                <a:latin typeface="Arial" panose="020B0604020202020204" pitchFamily="34" charset="0"/>
                <a:cs typeface="Arial" panose="020B0604020202020204" pitchFamily="34" charset="0"/>
              </a:rPr>
              <a:t>EV-302 Design</a:t>
            </a:r>
            <a:endParaRPr lang="en-US" sz="3000" b="1" baseline="30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72BDC43-6E0C-AC45-1BC9-BE21C76A2059}"/>
              </a:ext>
            </a:extLst>
          </p:cNvPr>
          <p:cNvPicPr>
            <a:picLocks noChangeAspect="1"/>
          </p:cNvPicPr>
          <p:nvPr/>
        </p:nvPicPr>
        <p:blipFill>
          <a:blip r:embed="rId2"/>
          <a:stretch>
            <a:fillRect/>
          </a:stretch>
        </p:blipFill>
        <p:spPr>
          <a:xfrm>
            <a:off x="1638957" y="828505"/>
            <a:ext cx="8605998" cy="2103911"/>
          </a:xfrm>
          <a:prstGeom prst="rect">
            <a:avLst/>
          </a:prstGeom>
        </p:spPr>
      </p:pic>
      <p:pic>
        <p:nvPicPr>
          <p:cNvPr id="13" name="Picture 12">
            <a:extLst>
              <a:ext uri="{FF2B5EF4-FFF2-40B4-BE49-F238E27FC236}">
                <a16:creationId xmlns:a16="http://schemas.microsoft.com/office/drawing/2014/main" id="{14217EB5-2873-7058-C687-50EFE4282A18}"/>
              </a:ext>
            </a:extLst>
          </p:cNvPr>
          <p:cNvPicPr>
            <a:picLocks noChangeAspect="1"/>
          </p:cNvPicPr>
          <p:nvPr/>
        </p:nvPicPr>
        <p:blipFill>
          <a:blip r:embed="rId3"/>
          <a:stretch>
            <a:fillRect/>
          </a:stretch>
        </p:blipFill>
        <p:spPr>
          <a:xfrm>
            <a:off x="264605" y="3349128"/>
            <a:ext cx="6708962" cy="2786141"/>
          </a:xfrm>
          <a:prstGeom prst="rect">
            <a:avLst/>
          </a:prstGeom>
        </p:spPr>
      </p:pic>
      <p:pic>
        <p:nvPicPr>
          <p:cNvPr id="553" name="Picture 552">
            <a:extLst>
              <a:ext uri="{FF2B5EF4-FFF2-40B4-BE49-F238E27FC236}">
                <a16:creationId xmlns:a16="http://schemas.microsoft.com/office/drawing/2014/main" id="{BC532D46-7DAA-248C-9500-E6F1CEBD425A}"/>
              </a:ext>
            </a:extLst>
          </p:cNvPr>
          <p:cNvPicPr>
            <a:picLocks noChangeAspect="1"/>
          </p:cNvPicPr>
          <p:nvPr/>
        </p:nvPicPr>
        <p:blipFill>
          <a:blip r:embed="rId4"/>
          <a:stretch>
            <a:fillRect/>
          </a:stretch>
        </p:blipFill>
        <p:spPr>
          <a:xfrm>
            <a:off x="7055398" y="3429000"/>
            <a:ext cx="4847203" cy="2618723"/>
          </a:xfrm>
          <a:prstGeom prst="rect">
            <a:avLst/>
          </a:prstGeom>
        </p:spPr>
      </p:pic>
      <p:sp>
        <p:nvSpPr>
          <p:cNvPr id="554" name="TextBox 553">
            <a:extLst>
              <a:ext uri="{FF2B5EF4-FFF2-40B4-BE49-F238E27FC236}">
                <a16:creationId xmlns:a16="http://schemas.microsoft.com/office/drawing/2014/main" id="{37EEBAD2-F237-EE8F-DF8A-7FD3EE6A02C2}"/>
              </a:ext>
            </a:extLst>
          </p:cNvPr>
          <p:cNvSpPr txBox="1"/>
          <p:nvPr/>
        </p:nvSpPr>
        <p:spPr>
          <a:xfrm>
            <a:off x="8716973" y="3099671"/>
            <a:ext cx="1527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a CR</a:t>
            </a:r>
          </a:p>
        </p:txBody>
      </p:sp>
      <p:sp>
        <p:nvSpPr>
          <p:cNvPr id="556" name="TextBox 555">
            <a:extLst>
              <a:ext uri="{FF2B5EF4-FFF2-40B4-BE49-F238E27FC236}">
                <a16:creationId xmlns:a16="http://schemas.microsoft.com/office/drawing/2014/main" id="{304D6370-855D-0E52-1AB8-90FC55092DFC}"/>
              </a:ext>
            </a:extLst>
          </p:cNvPr>
          <p:cNvSpPr txBox="1"/>
          <p:nvPr/>
        </p:nvSpPr>
        <p:spPr>
          <a:xfrm>
            <a:off x="125634" y="6382704"/>
            <a:ext cx="4602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1D1E"/>
                </a:solidFill>
                <a:effectLst/>
                <a:uLnTx/>
                <a:uFillTx/>
                <a:latin typeface="Arial" panose="020B0604020202020204" pitchFamily="34" charset="0"/>
                <a:ea typeface="Times New Roman" panose="02020603050405020304" pitchFamily="18" charset="0"/>
                <a:cs typeface="+mn-cs"/>
              </a:rPr>
              <a:t>Powles T et al, ASCO 2026;Abstract 4507.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970744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11247120" cy="64008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D3748"/>
                </a:solidFill>
                <a:effectLst/>
                <a:uLnTx/>
                <a:uFillTx/>
                <a:latin typeface="Arial" pitchFamily="34" charset="0"/>
                <a:ea typeface="Arial" pitchFamily="34" charset="-122"/>
                <a:cs typeface="Arial" pitchFamily="34" charset="-120"/>
              </a:rPr>
              <a:t>Post-EV+Pembrolizumab</a:t>
            </a:r>
            <a:r>
              <a:rPr kumimoji="0" lang="en-US" sz="320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 Treatment?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4023360" y="1371600"/>
            <a:ext cx="4114800" cy="1188720"/>
          </a:xfrm>
          <a:prstGeom prst="roundRect">
            <a:avLst>
              <a:gd name="adj" fmla="val 7692"/>
            </a:avLst>
          </a:prstGeom>
          <a:solidFill>
            <a:srgbClr val="1A9B9B"/>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4069080" y="1691640"/>
            <a:ext cx="4114800" cy="45720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Disease progression despite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pitchFamily="34" charset="0"/>
                <a:ea typeface="Arial" pitchFamily="34" charset="-122"/>
                <a:cs typeface="Arial" pitchFamily="34" charset="-120"/>
              </a:rPr>
              <a:t>EV+Pembro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5760720" y="2651760"/>
            <a:ext cx="640080" cy="457200"/>
          </a:xfrm>
          <a:prstGeom prst="downArrow">
            <a:avLst/>
          </a:prstGeom>
          <a:solidFill>
            <a:srgbClr val="1A9B9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3566160" y="3200400"/>
            <a:ext cx="5029200" cy="731520"/>
          </a:xfrm>
          <a:prstGeom prst="roundRect">
            <a:avLst>
              <a:gd name="adj" fmla="val 12500"/>
            </a:avLst>
          </a:prstGeom>
          <a:solidFill>
            <a:srgbClr val="E6F4F4"/>
          </a:solidFill>
          <a:ln w="25400">
            <a:solidFill>
              <a:srgbClr val="1A9B9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0" descr="preencoded.png"/>
          <p:cNvPicPr>
            <a:picLocks noChangeAspect="1"/>
          </p:cNvPicPr>
          <p:nvPr/>
        </p:nvPicPr>
        <p:blipFill>
          <a:blip r:embed="rId3"/>
          <a:stretch>
            <a:fillRect/>
          </a:stretch>
        </p:blipFill>
        <p:spPr>
          <a:xfrm>
            <a:off x="3749040" y="3337560"/>
            <a:ext cx="365760" cy="365760"/>
          </a:xfrm>
          <a:prstGeom prst="rect">
            <a:avLst/>
          </a:prstGeom>
        </p:spPr>
      </p:pic>
      <p:sp>
        <p:nvSpPr>
          <p:cNvPr id="10" name="Text 7"/>
          <p:cNvSpPr/>
          <p:nvPr/>
        </p:nvSpPr>
        <p:spPr>
          <a:xfrm>
            <a:off x="4206240" y="3200400"/>
            <a:ext cx="4206240" cy="73152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A9B9B"/>
                </a:solidFill>
                <a:effectLst/>
                <a:uLnTx/>
                <a:uFillTx/>
                <a:latin typeface="Arial" pitchFamily="34" charset="0"/>
                <a:ea typeface="Arial" pitchFamily="34" charset="-122"/>
                <a:cs typeface="Arial" pitchFamily="34" charset="-120"/>
              </a:rPr>
              <a:t>Biomarker Assessment: FGFR3 | HER2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8"/>
          <p:cNvSpPr/>
          <p:nvPr/>
        </p:nvSpPr>
        <p:spPr>
          <a:xfrm>
            <a:off x="1920240" y="4023360"/>
            <a:ext cx="457200" cy="365760"/>
          </a:xfrm>
          <a:prstGeom prst="downArrow">
            <a:avLst/>
          </a:prstGeom>
          <a:solidFill>
            <a:srgbClr val="71809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9"/>
          <p:cNvSpPr/>
          <p:nvPr/>
        </p:nvSpPr>
        <p:spPr>
          <a:xfrm>
            <a:off x="457200" y="4480560"/>
            <a:ext cx="3657600" cy="1645920"/>
          </a:xfrm>
          <a:prstGeom prst="roundRect">
            <a:avLst>
              <a:gd name="adj" fmla="val 5556"/>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0"/>
          <p:cNvSpPr/>
          <p:nvPr/>
        </p:nvSpPr>
        <p:spPr>
          <a:xfrm>
            <a:off x="457200" y="4480560"/>
            <a:ext cx="3657600" cy="73152"/>
          </a:xfrm>
          <a:prstGeom prst="rect">
            <a:avLst/>
          </a:prstGeom>
          <a:solidFill>
            <a:srgbClr val="8E44A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1"/>
          <p:cNvSpPr/>
          <p:nvPr/>
        </p:nvSpPr>
        <p:spPr>
          <a:xfrm>
            <a:off x="548640" y="4617720"/>
            <a:ext cx="3474720" cy="3657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FGFR3 Altered</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3"/>
          <p:cNvSpPr/>
          <p:nvPr/>
        </p:nvSpPr>
        <p:spPr>
          <a:xfrm>
            <a:off x="731520" y="5303520"/>
            <a:ext cx="3200400" cy="32004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 </a:t>
            </a:r>
            <a:r>
              <a:rPr kumimoji="0" lang="en-US" sz="1600" b="0"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Erdafitinib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5"/>
          <p:cNvSpPr/>
          <p:nvPr/>
        </p:nvSpPr>
        <p:spPr>
          <a:xfrm>
            <a:off x="5715000" y="4023360"/>
            <a:ext cx="457200" cy="365760"/>
          </a:xfrm>
          <a:prstGeom prst="downArrow">
            <a:avLst/>
          </a:prstGeom>
          <a:solidFill>
            <a:srgbClr val="71809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6"/>
          <p:cNvSpPr/>
          <p:nvPr/>
        </p:nvSpPr>
        <p:spPr>
          <a:xfrm>
            <a:off x="4251960" y="4480560"/>
            <a:ext cx="3657600" cy="1645920"/>
          </a:xfrm>
          <a:prstGeom prst="roundRect">
            <a:avLst>
              <a:gd name="adj" fmla="val 5556"/>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7"/>
          <p:cNvSpPr/>
          <p:nvPr/>
        </p:nvSpPr>
        <p:spPr>
          <a:xfrm>
            <a:off x="4251960" y="4480560"/>
            <a:ext cx="3657600" cy="73152"/>
          </a:xfrm>
          <a:prstGeom prst="rect">
            <a:avLst/>
          </a:prstGeom>
          <a:solidFill>
            <a:srgbClr val="3498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8"/>
          <p:cNvSpPr/>
          <p:nvPr/>
        </p:nvSpPr>
        <p:spPr>
          <a:xfrm>
            <a:off x="4343400" y="4617720"/>
            <a:ext cx="3474720" cy="3657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HER2 Positive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0"/>
          <p:cNvSpPr/>
          <p:nvPr/>
        </p:nvSpPr>
        <p:spPr>
          <a:xfrm>
            <a:off x="4526280" y="5303520"/>
            <a:ext cx="3200400" cy="32004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 T-DXd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Shape 22"/>
          <p:cNvSpPr/>
          <p:nvPr/>
        </p:nvSpPr>
        <p:spPr>
          <a:xfrm>
            <a:off x="9509760" y="4023360"/>
            <a:ext cx="457200" cy="365760"/>
          </a:xfrm>
          <a:prstGeom prst="downArrow">
            <a:avLst/>
          </a:prstGeom>
          <a:solidFill>
            <a:srgbClr val="71809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23"/>
          <p:cNvSpPr/>
          <p:nvPr/>
        </p:nvSpPr>
        <p:spPr>
          <a:xfrm>
            <a:off x="8046720" y="4480560"/>
            <a:ext cx="3657600" cy="1645920"/>
          </a:xfrm>
          <a:prstGeom prst="roundRect">
            <a:avLst>
              <a:gd name="adj" fmla="val 5556"/>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4"/>
          <p:cNvSpPr/>
          <p:nvPr/>
        </p:nvSpPr>
        <p:spPr>
          <a:xfrm>
            <a:off x="8046720" y="4480560"/>
            <a:ext cx="3657600" cy="73152"/>
          </a:xfrm>
          <a:prstGeom prst="rect">
            <a:avLst/>
          </a:prstGeom>
          <a:solidFill>
            <a:srgbClr val="E67E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5"/>
          <p:cNvSpPr/>
          <p:nvPr/>
        </p:nvSpPr>
        <p:spPr>
          <a:xfrm>
            <a:off x="8138160" y="4617720"/>
            <a:ext cx="3474720" cy="3657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No Actionable Target</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7"/>
          <p:cNvSpPr/>
          <p:nvPr/>
        </p:nvSpPr>
        <p:spPr>
          <a:xfrm>
            <a:off x="8321040" y="5303520"/>
            <a:ext cx="3200400" cy="32004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 Platinum chemo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5799-B1E3-4600-DE56-7809E2B66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FA9E9-25DD-CEC0-E83B-260A221C9E27}"/>
              </a:ext>
            </a:extLst>
          </p:cNvPr>
          <p:cNvSpPr>
            <a:spLocks noGrp="1"/>
          </p:cNvSpPr>
          <p:nvPr>
            <p:ph type="title"/>
          </p:nvPr>
        </p:nvSpPr>
        <p:spPr>
          <a:xfrm>
            <a:off x="640079" y="365124"/>
            <a:ext cx="11393036" cy="783240"/>
          </a:xfrm>
        </p:spPr>
        <p:txBody>
          <a:bodyPr>
            <a:normAutofit/>
          </a:bodyPr>
          <a:lstStyle/>
          <a:p>
            <a:pPr algn="ctr"/>
            <a:r>
              <a:rPr lang="en-US" sz="3000" b="1" dirty="0">
                <a:latin typeface="Arial" panose="020B0604020202020204" pitchFamily="34" charset="0"/>
                <a:cs typeface="Arial" panose="020B0604020202020204" pitchFamily="34" charset="0"/>
              </a:rPr>
              <a:t>Platinum-based Therapy after EV + P</a:t>
            </a:r>
            <a:endParaRPr lang="en-GB" sz="2000" b="1" i="1"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801C961D-08B7-AE87-ABFD-D0116EA0157C}"/>
              </a:ext>
            </a:extLst>
          </p:cNvPr>
          <p:cNvGraphicFramePr>
            <a:graphicFrameLocks noGrp="1"/>
          </p:cNvGraphicFramePr>
          <p:nvPr/>
        </p:nvGraphicFramePr>
        <p:xfrm>
          <a:off x="711202" y="1803048"/>
          <a:ext cx="6445716" cy="3631441"/>
        </p:xfrm>
        <a:graphic>
          <a:graphicData uri="http://schemas.openxmlformats.org/drawingml/2006/table">
            <a:tbl>
              <a:tblPr firstRow="1" firstCol="1" bandRow="1">
                <a:tableStyleId>{5C22544A-7EE6-4342-B048-85BDC9FD1C3A}</a:tableStyleId>
              </a:tblPr>
              <a:tblGrid>
                <a:gridCol w="4402674">
                  <a:extLst>
                    <a:ext uri="{9D8B030D-6E8A-4147-A177-3AD203B41FA5}">
                      <a16:colId xmlns:a16="http://schemas.microsoft.com/office/drawing/2014/main" val="1319967499"/>
                    </a:ext>
                  </a:extLst>
                </a:gridCol>
                <a:gridCol w="2043042">
                  <a:extLst>
                    <a:ext uri="{9D8B030D-6E8A-4147-A177-3AD203B41FA5}">
                      <a16:colId xmlns:a16="http://schemas.microsoft.com/office/drawing/2014/main" val="3416822487"/>
                    </a:ext>
                  </a:extLst>
                </a:gridCol>
              </a:tblGrid>
              <a:tr h="538429">
                <a:tc>
                  <a:txBody>
                    <a:bodyPr/>
                    <a:lstStyle/>
                    <a:p>
                      <a:pPr marL="0" marR="0">
                        <a:lnSpc>
                          <a:spcPct val="100000"/>
                        </a:lnSpc>
                        <a:spcBef>
                          <a:spcPts val="0"/>
                        </a:spcBef>
                        <a:spcAft>
                          <a:spcPts val="0"/>
                        </a:spcAft>
                      </a:pPr>
                      <a:endParaRPr lang="en-US" sz="1350">
                        <a:effectLst/>
                        <a:latin typeface="+mn-lt"/>
                        <a:ea typeface="Times New Roman" panose="02020603050405020304" pitchFamily="18" charset="0"/>
                        <a:cs typeface="Arial" panose="020B0604020202020204" pitchFamily="34" charset="0"/>
                      </a:endParaRPr>
                    </a:p>
                  </a:txBody>
                  <a:tcPr marL="50522" marR="50522"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50" b="1">
                          <a:solidFill>
                            <a:schemeClr val="bg1"/>
                          </a:solidFill>
                          <a:latin typeface="+mn-lt"/>
                          <a:cs typeface="Arial" panose="020B0604020202020204" pitchFamily="34" charset="0"/>
                        </a:rPr>
                        <a:t>EV+P </a:t>
                      </a:r>
                      <a:br>
                        <a:rPr lang="en-GB" sz="1350" b="1">
                          <a:solidFill>
                            <a:schemeClr val="bg1"/>
                          </a:solidFill>
                          <a:latin typeface="+mn-lt"/>
                          <a:cs typeface="Arial" panose="020B0604020202020204" pitchFamily="34" charset="0"/>
                        </a:rPr>
                      </a:br>
                      <a:r>
                        <a:rPr lang="en-GB" sz="1350" b="1">
                          <a:solidFill>
                            <a:schemeClr val="bg1"/>
                          </a:solidFill>
                          <a:latin typeface="+mn-lt"/>
                          <a:cs typeface="Arial" panose="020B0604020202020204" pitchFamily="34" charset="0"/>
                        </a:rPr>
                        <a:t>(n=442)</a:t>
                      </a:r>
                    </a:p>
                  </a:txBody>
                  <a:tcPr marL="18288" marR="18288"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590821385"/>
                  </a:ext>
                </a:extLst>
              </a:tr>
              <a:tr h="386759">
                <a:tc>
                  <a:txBody>
                    <a:bodyPr/>
                    <a:lstStyle/>
                    <a:p>
                      <a:pPr marL="0" marR="0" indent="0">
                        <a:lnSpc>
                          <a:spcPct val="100000"/>
                        </a:lnSpc>
                        <a:spcBef>
                          <a:spcPts val="0"/>
                        </a:spcBef>
                        <a:spcAft>
                          <a:spcPts val="0"/>
                        </a:spcAft>
                      </a:pPr>
                      <a:r>
                        <a:rPr lang="en-US" sz="1350" b="1" dirty="0">
                          <a:solidFill>
                            <a:schemeClr val="tx1"/>
                          </a:solidFill>
                          <a:effectLst/>
                          <a:latin typeface="+mn-lt"/>
                          <a:ea typeface="Times New Roman" panose="02020603050405020304" pitchFamily="18" charset="0"/>
                          <a:cs typeface="Arial" panose="020B0604020202020204" pitchFamily="34" charset="0"/>
                        </a:rPr>
                        <a:t>Patients who received subsequent anticancer therapies, n (%)</a:t>
                      </a:r>
                    </a:p>
                  </a:txBody>
                  <a:tcPr marL="18288" marR="50522"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192 (43.4)</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61298612"/>
                  </a:ext>
                </a:extLst>
              </a:tr>
              <a:tr h="223461">
                <a:tc>
                  <a:txBody>
                    <a:bodyPr/>
                    <a:lstStyle/>
                    <a:p>
                      <a:pPr marL="85725" marR="0" indent="0">
                        <a:lnSpc>
                          <a:spcPct val="100000"/>
                        </a:lnSpc>
                        <a:spcBef>
                          <a:spcPts val="0"/>
                        </a:spcBef>
                        <a:spcAft>
                          <a:spcPts val="0"/>
                        </a:spcAft>
                      </a:pPr>
                      <a:r>
                        <a:rPr lang="en-US" sz="1350" b="0" dirty="0">
                          <a:solidFill>
                            <a:schemeClr val="tx1"/>
                          </a:solidFill>
                          <a:effectLst/>
                          <a:latin typeface="+mn-lt"/>
                          <a:ea typeface="Times New Roman" panose="02020603050405020304" pitchFamily="18" charset="0"/>
                          <a:cs typeface="Arial" panose="020B0604020202020204" pitchFamily="34" charset="0"/>
                        </a:rPr>
                        <a:t>Systemic therapy</a:t>
                      </a:r>
                      <a:endParaRPr lang="en-US" sz="1350" b="0" strike="sngStrike" dirty="0">
                        <a:solidFill>
                          <a:srgbClr val="FF0000"/>
                        </a:solidFill>
                        <a:effectLst/>
                        <a:latin typeface="+mn-lt"/>
                        <a:ea typeface="Times New Roman" panose="02020603050405020304" pitchFamily="18" charset="0"/>
                        <a:cs typeface="Arial" panose="020B0604020202020204" pitchFamily="34" charset="0"/>
                      </a:endParaRPr>
                    </a:p>
                  </a:txBody>
                  <a:tcPr marL="18288" marR="50522"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173 (39.1)</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1630461"/>
                  </a:ext>
                </a:extLst>
              </a:tr>
              <a:tr h="223461">
                <a:tc>
                  <a:txBody>
                    <a:bodyPr/>
                    <a:lstStyle/>
                    <a:p>
                      <a:pPr marL="0" marR="0" indent="0">
                        <a:lnSpc>
                          <a:spcPct val="100000"/>
                        </a:lnSpc>
                        <a:spcBef>
                          <a:spcPts val="0"/>
                        </a:spcBef>
                        <a:spcAft>
                          <a:spcPts val="0"/>
                        </a:spcAft>
                        <a:buFont typeface="Arial" panose="020B0604020202020204" pitchFamily="34" charset="0"/>
                        <a:buNone/>
                      </a:pPr>
                      <a:r>
                        <a:rPr lang="en-US" sz="1350" b="1" dirty="0">
                          <a:solidFill>
                            <a:schemeClr val="tx1"/>
                          </a:solidFill>
                          <a:effectLst/>
                          <a:latin typeface="+mn-lt"/>
                          <a:ea typeface="Times New Roman" panose="02020603050405020304" pitchFamily="18" charset="0"/>
                          <a:cs typeface="Arial" panose="020B0604020202020204" pitchFamily="34" charset="0"/>
                        </a:rPr>
                        <a:t>First subsequent systemic therapy, n (%)</a:t>
                      </a:r>
                    </a:p>
                  </a:txBody>
                  <a:tcPr marL="18288" marR="50522" marT="0" marB="0"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0000"/>
                        </a:lnSpc>
                        <a:spcBef>
                          <a:spcPts val="0"/>
                        </a:spcBef>
                        <a:spcAft>
                          <a:spcPts val="0"/>
                        </a:spcAft>
                      </a:pPr>
                      <a:endParaRPr lang="en-US" sz="1350" b="0">
                        <a:solidFill>
                          <a:schemeClr val="tx1"/>
                        </a:solidFill>
                        <a:effectLst/>
                        <a:latin typeface="+mn-lt"/>
                        <a:ea typeface="Times New Roman" panose="02020603050405020304" pitchFamily="18" charset="0"/>
                        <a:cs typeface="Arial" panose="020B0604020202020204" pitchFamily="34" charset="0"/>
                      </a:endParaRPr>
                    </a:p>
                  </a:txBody>
                  <a:tcPr marL="50522" marR="50522" marT="0" marB="0"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762171539"/>
                  </a:ext>
                </a:extLst>
              </a:tr>
              <a:tr h="223461">
                <a:tc>
                  <a:txBody>
                    <a:bodyPr/>
                    <a:lstStyle/>
                    <a:p>
                      <a:pPr marL="85725" marR="0" indent="0">
                        <a:lnSpc>
                          <a:spcPct val="100000"/>
                        </a:lnSpc>
                        <a:spcBef>
                          <a:spcPts val="0"/>
                        </a:spcBef>
                        <a:spcAft>
                          <a:spcPts val="0"/>
                        </a:spcAft>
                      </a:pPr>
                      <a:r>
                        <a:rPr lang="en-US" sz="1350" b="1" strike="noStrike" dirty="0">
                          <a:solidFill>
                            <a:schemeClr val="tx1"/>
                          </a:solidFill>
                          <a:effectLst/>
                          <a:latin typeface="+mn-lt"/>
                          <a:ea typeface="Times New Roman" panose="02020603050405020304" pitchFamily="18" charset="0"/>
                          <a:cs typeface="Arial" panose="020B0604020202020204" pitchFamily="34" charset="0"/>
                        </a:rPr>
                        <a:t>Platinum-containing </a:t>
                      </a:r>
                      <a:r>
                        <a:rPr lang="en-US" sz="1350" b="1" strike="noStrike" dirty="0" err="1">
                          <a:solidFill>
                            <a:schemeClr val="tx1"/>
                          </a:solidFill>
                          <a:effectLst/>
                          <a:latin typeface="+mn-lt"/>
                          <a:ea typeface="Times New Roman" panose="02020603050405020304" pitchFamily="18" charset="0"/>
                          <a:cs typeface="Arial" panose="020B0604020202020204" pitchFamily="34" charset="0"/>
                        </a:rPr>
                        <a:t>chemotherapy</a:t>
                      </a:r>
                      <a:r>
                        <a:rPr lang="en-US" sz="1350" b="1" strike="noStrike" baseline="30000" dirty="0" err="1">
                          <a:solidFill>
                            <a:schemeClr val="tx1"/>
                          </a:solidFill>
                          <a:effectLst/>
                          <a:latin typeface="+mn-lt"/>
                          <a:ea typeface="Times New Roman" panose="02020603050405020304" pitchFamily="18" charset="0"/>
                          <a:cs typeface="Arial" panose="020B0604020202020204" pitchFamily="34" charset="0"/>
                        </a:rPr>
                        <a:t>a</a:t>
                      </a:r>
                      <a:r>
                        <a:rPr lang="en-US" sz="1350" b="1" strike="noStrike" dirty="0">
                          <a:solidFill>
                            <a:schemeClr val="tx1"/>
                          </a:solidFill>
                          <a:effectLst/>
                          <a:latin typeface="+mn-lt"/>
                          <a:ea typeface="Times New Roman" panose="02020603050405020304" pitchFamily="18" charset="0"/>
                          <a:cs typeface="Arial" panose="020B0604020202020204" pitchFamily="34" charset="0"/>
                        </a:rPr>
                        <a:t> </a:t>
                      </a:r>
                    </a:p>
                  </a:txBody>
                  <a:tcPr marL="18288" marR="50522" marT="0" marB="0" anchor="ctr">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135 (30.5)</a:t>
                      </a:r>
                      <a:endParaRPr lang="en-GB" sz="1350" kern="100">
                        <a:effectLst/>
                        <a:latin typeface="+mn-lt"/>
                        <a:ea typeface="Times New Roman" panose="02020603050405020304" pitchFamily="18" charset="0"/>
                      </a:endParaRPr>
                    </a:p>
                  </a:txBody>
                  <a:tcPr marL="19050" marR="19050"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143191402"/>
                  </a:ext>
                </a:extLst>
              </a:tr>
              <a:tr h="223461">
                <a:tc>
                  <a:txBody>
                    <a:bodyPr/>
                    <a:lstStyle/>
                    <a:p>
                      <a:pPr marL="180975" marR="0" indent="0">
                        <a:lnSpc>
                          <a:spcPct val="100000"/>
                        </a:lnSpc>
                        <a:spcBef>
                          <a:spcPts val="0"/>
                        </a:spcBef>
                        <a:spcAft>
                          <a:spcPts val="0"/>
                        </a:spcAft>
                      </a:pPr>
                      <a:r>
                        <a:rPr lang="en-US" sz="1350" b="0" dirty="0">
                          <a:solidFill>
                            <a:schemeClr val="tx1"/>
                          </a:solidFill>
                          <a:effectLst/>
                          <a:latin typeface="+mn-lt"/>
                          <a:ea typeface="Times New Roman" panose="02020603050405020304" pitchFamily="18" charset="0"/>
                          <a:cs typeface="Arial" panose="020B0604020202020204" pitchFamily="34" charset="0"/>
                        </a:rPr>
                        <a:t>Carboplatin-based therapy</a:t>
                      </a:r>
                      <a:endParaRPr lang="en-US" sz="1350" b="0" strike="sngStrike" dirty="0">
                        <a:solidFill>
                          <a:schemeClr val="tx1"/>
                        </a:solidFill>
                        <a:effectLst/>
                        <a:latin typeface="+mn-lt"/>
                        <a:ea typeface="Times New Roman" panose="02020603050405020304" pitchFamily="18" charset="0"/>
                        <a:cs typeface="Arial" panose="020B0604020202020204" pitchFamily="34" charset="0"/>
                      </a:endParaRPr>
                    </a:p>
                  </a:txBody>
                  <a:tcPr marL="18288" marR="50522" marT="0" marB="0" anchor="ctr">
                    <a:lnL w="12700" cmpd="sng">
                      <a:noFill/>
                    </a:lnL>
                    <a:lnR w="12700" cmpd="sng">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73 (16.5)</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9786907"/>
                  </a:ext>
                </a:extLst>
              </a:tr>
              <a:tr h="223461">
                <a:tc>
                  <a:txBody>
                    <a:bodyPr/>
                    <a:lstStyle/>
                    <a:p>
                      <a:pPr marL="180975" marR="0" indent="0">
                        <a:lnSpc>
                          <a:spcPct val="100000"/>
                        </a:lnSpc>
                        <a:spcBef>
                          <a:spcPts val="0"/>
                        </a:spcBef>
                        <a:spcAft>
                          <a:spcPts val="0"/>
                        </a:spcAft>
                      </a:pPr>
                      <a:r>
                        <a:rPr lang="en-US" sz="1350" b="0" dirty="0">
                          <a:solidFill>
                            <a:schemeClr val="tx1"/>
                          </a:solidFill>
                          <a:effectLst/>
                          <a:latin typeface="+mn-lt"/>
                          <a:ea typeface="Times New Roman" panose="02020603050405020304" pitchFamily="18" charset="0"/>
                          <a:cs typeface="Arial" panose="020B0604020202020204" pitchFamily="34" charset="0"/>
                        </a:rPr>
                        <a:t>Cisplatin-based therapy</a:t>
                      </a:r>
                      <a:endParaRPr lang="en-US" sz="1350" b="0" strike="sngStrike" dirty="0">
                        <a:solidFill>
                          <a:schemeClr val="tx1"/>
                        </a:solidFill>
                        <a:effectLst/>
                        <a:latin typeface="+mn-lt"/>
                        <a:ea typeface="Times New Roman" panose="02020603050405020304" pitchFamily="18" charset="0"/>
                        <a:cs typeface="Arial" panose="020B0604020202020204" pitchFamily="34" charset="0"/>
                      </a:endParaRPr>
                    </a:p>
                  </a:txBody>
                  <a:tcPr marL="18288" marR="5052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61 (13.8)</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8900666"/>
                  </a:ext>
                </a:extLst>
              </a:tr>
              <a:tr h="223461">
                <a:tc>
                  <a:txBody>
                    <a:bodyPr/>
                    <a:lstStyle/>
                    <a:p>
                      <a:pPr marL="88900" marR="0" indent="0">
                        <a:lnSpc>
                          <a:spcPct val="100000"/>
                        </a:lnSpc>
                        <a:spcBef>
                          <a:spcPts val="0"/>
                        </a:spcBef>
                        <a:spcAft>
                          <a:spcPts val="0"/>
                        </a:spcAft>
                      </a:pPr>
                      <a:r>
                        <a:rPr lang="en-US" sz="1350" b="1" strike="noStrike" dirty="0">
                          <a:solidFill>
                            <a:schemeClr val="tx1"/>
                          </a:solidFill>
                          <a:effectLst/>
                          <a:latin typeface="+mn-lt"/>
                          <a:ea typeface="Times New Roman" panose="02020603050405020304" pitchFamily="18" charset="0"/>
                          <a:cs typeface="Arial" panose="020B0604020202020204" pitchFamily="34" charset="0"/>
                        </a:rPr>
                        <a:t>PD-(L)1 inhibitor </a:t>
                      </a:r>
                      <a:r>
                        <a:rPr lang="en-US" sz="1350" b="1" strike="noStrike" dirty="0" err="1">
                          <a:solidFill>
                            <a:schemeClr val="tx1"/>
                          </a:solidFill>
                          <a:effectLst/>
                          <a:latin typeface="+mn-lt"/>
                          <a:ea typeface="Times New Roman" panose="02020603050405020304" pitchFamily="18" charset="0"/>
                          <a:cs typeface="Arial" panose="020B0604020202020204" pitchFamily="34" charset="0"/>
                        </a:rPr>
                        <a:t>therapy</a:t>
                      </a:r>
                      <a:r>
                        <a:rPr lang="en-US" sz="1350" b="1" strike="noStrike" baseline="30000" dirty="0" err="1">
                          <a:solidFill>
                            <a:schemeClr val="tx1"/>
                          </a:solidFill>
                          <a:effectLst/>
                          <a:latin typeface="+mn-lt"/>
                          <a:ea typeface="Times New Roman" panose="02020603050405020304" pitchFamily="18" charset="0"/>
                          <a:cs typeface="Arial" panose="020B0604020202020204" pitchFamily="34" charset="0"/>
                        </a:rPr>
                        <a:t>b</a:t>
                      </a:r>
                      <a:endParaRPr lang="en-US" sz="1350" b="1" strike="noStrike" dirty="0">
                        <a:solidFill>
                          <a:schemeClr val="tx1"/>
                        </a:solidFill>
                        <a:effectLst/>
                        <a:latin typeface="+mn-lt"/>
                        <a:ea typeface="Times New Roman" panose="02020603050405020304" pitchFamily="18" charset="0"/>
                        <a:cs typeface="Arial" panose="020B0604020202020204" pitchFamily="34" charset="0"/>
                      </a:endParaRPr>
                    </a:p>
                  </a:txBody>
                  <a:tcPr marL="18288"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lnSpc>
                          <a:spcPct val="100000"/>
                        </a:lnSpc>
                        <a:spcBef>
                          <a:spcPts val="300"/>
                        </a:spcBef>
                        <a:spcAft>
                          <a:spcPts val="300"/>
                        </a:spcAft>
                        <a:buNone/>
                      </a:pPr>
                      <a:r>
                        <a:rPr lang="en-US" sz="1350" kern="100" dirty="0">
                          <a:solidFill>
                            <a:srgbClr val="000000"/>
                          </a:solidFill>
                          <a:effectLst/>
                          <a:latin typeface="+mn-lt"/>
                          <a:ea typeface="Times New Roman" panose="02020603050405020304" pitchFamily="18" charset="0"/>
                        </a:rPr>
                        <a:t>17 (3.8)</a:t>
                      </a:r>
                      <a:endParaRPr lang="en-GB" sz="1350" kern="100" dirty="0">
                        <a:effectLst/>
                        <a:latin typeface="+mn-lt"/>
                        <a:ea typeface="Times New Roman" panose="02020603050405020304" pitchFamily="18" charset="0"/>
                      </a:endParaRPr>
                    </a:p>
                  </a:txBody>
                  <a:tcPr marL="19050" marR="1905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698603510"/>
                  </a:ext>
                </a:extLst>
              </a:tr>
              <a:tr h="223461">
                <a:tc>
                  <a:txBody>
                    <a:bodyPr/>
                    <a:lstStyle/>
                    <a:p>
                      <a:pPr marL="180975" marR="0" indent="0">
                        <a:lnSpc>
                          <a:spcPct val="100000"/>
                        </a:lnSpc>
                        <a:spcBef>
                          <a:spcPts val="0"/>
                        </a:spcBef>
                        <a:spcAft>
                          <a:spcPts val="0"/>
                        </a:spcAft>
                      </a:pPr>
                      <a:r>
                        <a:rPr lang="en-US" sz="1350" b="0" strike="noStrike">
                          <a:solidFill>
                            <a:schemeClr val="tx1"/>
                          </a:solidFill>
                          <a:effectLst/>
                          <a:latin typeface="+mn-lt"/>
                          <a:ea typeface="Times New Roman" panose="02020603050405020304" pitchFamily="18" charset="0"/>
                          <a:cs typeface="Arial" panose="020B0604020202020204" pitchFamily="34" charset="0"/>
                        </a:rPr>
                        <a:t>Maintenance</a:t>
                      </a:r>
                    </a:p>
                  </a:txBody>
                  <a:tcPr marL="18288" marR="5052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GB" sz="1350" kern="100">
                          <a:effectLst/>
                          <a:latin typeface="+mn-lt"/>
                          <a:ea typeface="Times New Roman" panose="02020603050405020304" pitchFamily="18" charset="0"/>
                        </a:rPr>
                        <a:t>0</a:t>
                      </a:r>
                    </a:p>
                  </a:txBody>
                  <a:tcPr marL="19050" marR="1905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6405759"/>
                  </a:ext>
                </a:extLst>
              </a:tr>
              <a:tr h="223461">
                <a:tc>
                  <a:txBody>
                    <a:bodyPr/>
                    <a:lstStyle/>
                    <a:p>
                      <a:pPr marL="180975" marR="0" indent="0">
                        <a:lnSpc>
                          <a:spcPct val="100000"/>
                        </a:lnSpc>
                        <a:spcBef>
                          <a:spcPts val="0"/>
                        </a:spcBef>
                        <a:spcAft>
                          <a:spcPts val="0"/>
                        </a:spcAft>
                        <a:tabLst/>
                      </a:pPr>
                      <a:r>
                        <a:rPr lang="en-US" sz="1350" b="0" strike="noStrike">
                          <a:solidFill>
                            <a:schemeClr val="tx1"/>
                          </a:solidFill>
                          <a:effectLst/>
                          <a:latin typeface="+mn-lt"/>
                          <a:ea typeface="Times New Roman" panose="02020603050405020304" pitchFamily="18" charset="0"/>
                          <a:cs typeface="Arial" panose="020B0604020202020204" pitchFamily="34" charset="0"/>
                        </a:rPr>
                        <a:t>EV+P-based therapy</a:t>
                      </a:r>
                    </a:p>
                  </a:txBody>
                  <a:tcPr marL="18288" marR="5052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2 (0.5)</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201561"/>
                  </a:ext>
                </a:extLst>
              </a:tr>
              <a:tr h="223461">
                <a:tc>
                  <a:txBody>
                    <a:bodyPr/>
                    <a:lstStyle/>
                    <a:p>
                      <a:pPr marL="177800" marR="0" indent="0">
                        <a:lnSpc>
                          <a:spcPct val="100000"/>
                        </a:lnSpc>
                        <a:spcBef>
                          <a:spcPts val="0"/>
                        </a:spcBef>
                        <a:spcAft>
                          <a:spcPts val="0"/>
                        </a:spcAft>
                        <a:tabLst/>
                      </a:pPr>
                      <a:r>
                        <a:rPr lang="en-US" sz="1350" b="0" strike="noStrike" dirty="0">
                          <a:solidFill>
                            <a:schemeClr val="tx1"/>
                          </a:solidFill>
                          <a:effectLst/>
                          <a:latin typeface="+mn-lt"/>
                          <a:ea typeface="Times New Roman" panose="02020603050405020304" pitchFamily="18" charset="0"/>
                          <a:cs typeface="Arial" panose="020B0604020202020204" pitchFamily="34" charset="0"/>
                        </a:rPr>
                        <a:t>Other PD-(L)1 inhibitor therapy </a:t>
                      </a:r>
                    </a:p>
                  </a:txBody>
                  <a:tcPr marL="18288" marR="5052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US" sz="1350" kern="100">
                          <a:solidFill>
                            <a:srgbClr val="000000"/>
                          </a:solidFill>
                          <a:effectLst/>
                          <a:latin typeface="+mn-lt"/>
                          <a:ea typeface="Times New Roman" panose="02020603050405020304" pitchFamily="18" charset="0"/>
                        </a:rPr>
                        <a:t>15 (3.4)</a:t>
                      </a:r>
                      <a:endParaRPr lang="en-GB" sz="1350" kern="100">
                        <a:effectLst/>
                        <a:latin typeface="+mn-lt"/>
                        <a:ea typeface="Times New Roman" panose="02020603050405020304" pitchFamily="18" charset="0"/>
                      </a:endParaRPr>
                    </a:p>
                  </a:txBody>
                  <a:tcPr marL="19050" marR="1905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2569616"/>
                  </a:ext>
                </a:extLst>
              </a:tr>
              <a:tr h="223461">
                <a:tc>
                  <a:txBody>
                    <a:bodyPr/>
                    <a:lstStyle/>
                    <a:p>
                      <a:pPr marL="355600" marR="0" lvl="0" indent="0" algn="l" defTabSz="914400" rtl="0" eaLnBrk="1" fontAlgn="auto" latinLnBrk="0" hangingPunct="1">
                        <a:lnSpc>
                          <a:spcPct val="100000"/>
                        </a:lnSpc>
                        <a:spcBef>
                          <a:spcPts val="0"/>
                        </a:spcBef>
                        <a:spcAft>
                          <a:spcPts val="0"/>
                        </a:spcAft>
                        <a:buClrTx/>
                        <a:buSzTx/>
                        <a:buFontTx/>
                        <a:buNone/>
                        <a:tabLst/>
                        <a:defRPr/>
                      </a:pPr>
                      <a:r>
                        <a:rPr lang="en-US" sz="1350" b="0" strike="noStrike">
                          <a:solidFill>
                            <a:schemeClr val="tx1"/>
                          </a:solidFill>
                          <a:effectLst/>
                          <a:latin typeface="+mn-lt"/>
                          <a:ea typeface="Times New Roman" panose="02020603050405020304" pitchFamily="18" charset="0"/>
                          <a:cs typeface="Arial" panose="020B0604020202020204" pitchFamily="34" charset="0"/>
                        </a:rPr>
                        <a:t>Atezolizumab</a:t>
                      </a:r>
                    </a:p>
                  </a:txBody>
                  <a:tcPr marL="18288" marR="50522"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GB" sz="1350" kern="100">
                          <a:effectLst/>
                          <a:latin typeface="+mn-lt"/>
                          <a:ea typeface="Times New Roman" panose="02020603050405020304" pitchFamily="18" charset="0"/>
                        </a:rPr>
                        <a:t>1 (0.2) </a:t>
                      </a:r>
                    </a:p>
                  </a:txBody>
                  <a:tcPr marL="19050" marR="1905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0039802"/>
                  </a:ext>
                </a:extLst>
              </a:tr>
              <a:tr h="223461">
                <a:tc>
                  <a:txBody>
                    <a:bodyPr/>
                    <a:lstStyle/>
                    <a:p>
                      <a:pPr marL="355600" marR="0" indent="0">
                        <a:lnSpc>
                          <a:spcPct val="100000"/>
                        </a:lnSpc>
                        <a:spcBef>
                          <a:spcPts val="0"/>
                        </a:spcBef>
                        <a:spcAft>
                          <a:spcPts val="0"/>
                        </a:spcAft>
                      </a:pPr>
                      <a:r>
                        <a:rPr lang="en-US" sz="1350" b="0" dirty="0">
                          <a:solidFill>
                            <a:schemeClr val="tx1"/>
                          </a:solidFill>
                          <a:effectLst/>
                          <a:latin typeface="+mn-lt"/>
                          <a:ea typeface="Times New Roman" panose="02020603050405020304" pitchFamily="18" charset="0"/>
                          <a:cs typeface="Arial" panose="020B0604020202020204" pitchFamily="34" charset="0"/>
                        </a:rPr>
                        <a:t>Pembrolizumab</a:t>
                      </a:r>
                      <a:endParaRPr lang="en-US" sz="1350" b="0" strike="sngStrike" dirty="0">
                        <a:solidFill>
                          <a:schemeClr val="tx1"/>
                        </a:solidFill>
                        <a:effectLst/>
                        <a:latin typeface="+mn-lt"/>
                        <a:ea typeface="Times New Roman" panose="02020603050405020304" pitchFamily="18" charset="0"/>
                        <a:cs typeface="Arial" panose="020B0604020202020204" pitchFamily="34" charset="0"/>
                      </a:endParaRPr>
                    </a:p>
                  </a:txBody>
                  <a:tcPr marL="18288" marR="50522"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buNone/>
                      </a:pPr>
                      <a:r>
                        <a:rPr lang="en-GB" sz="1350" kern="100" dirty="0">
                          <a:effectLst/>
                          <a:latin typeface="+mn-lt"/>
                          <a:ea typeface="Times New Roman" panose="02020603050405020304" pitchFamily="18" charset="0"/>
                        </a:rPr>
                        <a:t>14 (3.2)</a:t>
                      </a:r>
                    </a:p>
                  </a:txBody>
                  <a:tcPr marL="19050" marR="1905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0587463"/>
                  </a:ext>
                </a:extLst>
              </a:tr>
              <a:tr h="223461">
                <a:tc>
                  <a:txBody>
                    <a:bodyPr/>
                    <a:lstStyle/>
                    <a:p>
                      <a:pPr marL="85725" marR="0" indent="0">
                        <a:lnSpc>
                          <a:spcPct val="100000"/>
                        </a:lnSpc>
                        <a:spcBef>
                          <a:spcPts val="0"/>
                        </a:spcBef>
                        <a:spcAft>
                          <a:spcPts val="0"/>
                        </a:spcAft>
                        <a:tabLst/>
                      </a:pPr>
                      <a:r>
                        <a:rPr lang="en-US" sz="1350" b="1" strike="noStrike" dirty="0">
                          <a:solidFill>
                            <a:schemeClr val="tx1"/>
                          </a:solidFill>
                          <a:effectLst/>
                          <a:latin typeface="+mn-lt"/>
                          <a:ea typeface="Times New Roman" panose="02020603050405020304" pitchFamily="18" charset="0"/>
                          <a:cs typeface="Arial" panose="020B0604020202020204" pitchFamily="34" charset="0"/>
                        </a:rPr>
                        <a:t>Other</a:t>
                      </a:r>
                    </a:p>
                  </a:txBody>
                  <a:tcPr marL="18288" marR="50522"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lnSpc>
                          <a:spcPct val="100000"/>
                        </a:lnSpc>
                        <a:spcBef>
                          <a:spcPts val="300"/>
                        </a:spcBef>
                        <a:spcAft>
                          <a:spcPts val="300"/>
                        </a:spcAft>
                        <a:buNone/>
                      </a:pPr>
                      <a:r>
                        <a:rPr lang="en-GB" sz="1350" kern="100" dirty="0">
                          <a:effectLst/>
                          <a:latin typeface="+mn-lt"/>
                          <a:ea typeface="Times New Roman" panose="02020603050405020304" pitchFamily="18" charset="0"/>
                        </a:rPr>
                        <a:t>21 (4.8)</a:t>
                      </a:r>
                    </a:p>
                  </a:txBody>
                  <a:tcPr marL="19050" marR="1905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339642293"/>
                  </a:ext>
                </a:extLst>
              </a:tr>
            </a:tbl>
          </a:graphicData>
        </a:graphic>
      </p:graphicFrame>
      <p:grpSp>
        <p:nvGrpSpPr>
          <p:cNvPr id="3" name="Group 2">
            <a:extLst>
              <a:ext uri="{FF2B5EF4-FFF2-40B4-BE49-F238E27FC236}">
                <a16:creationId xmlns:a16="http://schemas.microsoft.com/office/drawing/2014/main" id="{9A105872-2BB7-DB1F-EC99-854A7A1EE76A}"/>
              </a:ext>
            </a:extLst>
          </p:cNvPr>
          <p:cNvGrpSpPr/>
          <p:nvPr/>
        </p:nvGrpSpPr>
        <p:grpSpPr>
          <a:xfrm>
            <a:off x="7548880" y="1963663"/>
            <a:ext cx="4006199" cy="3198253"/>
            <a:chOff x="2324765" y="1513933"/>
            <a:chExt cx="3110522" cy="4448489"/>
          </a:xfrm>
        </p:grpSpPr>
        <p:graphicFrame>
          <p:nvGraphicFramePr>
            <p:cNvPr id="9" name="Chart 8">
              <a:extLst>
                <a:ext uri="{FF2B5EF4-FFF2-40B4-BE49-F238E27FC236}">
                  <a16:creationId xmlns:a16="http://schemas.microsoft.com/office/drawing/2014/main" id="{DA689D60-C22C-8062-1E05-7F217FF139DD}"/>
                </a:ext>
              </a:extLst>
            </p:cNvPr>
            <p:cNvGraphicFramePr/>
            <p:nvPr/>
          </p:nvGraphicFramePr>
          <p:xfrm>
            <a:off x="2324765" y="1711420"/>
            <a:ext cx="3110522" cy="4251002"/>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B09FB839-858D-222C-A156-AA9A8B87DCFA}"/>
                </a:ext>
              </a:extLst>
            </p:cNvPr>
            <p:cNvGrpSpPr/>
            <p:nvPr/>
          </p:nvGrpSpPr>
          <p:grpSpPr>
            <a:xfrm>
              <a:off x="2698998" y="1513933"/>
              <a:ext cx="2638627" cy="4224552"/>
              <a:chOff x="2698998" y="1513933"/>
              <a:chExt cx="2638627" cy="4224552"/>
            </a:xfrm>
          </p:grpSpPr>
          <p:sp>
            <p:nvSpPr>
              <p:cNvPr id="11" name="TextBox 10">
                <a:extLst>
                  <a:ext uri="{FF2B5EF4-FFF2-40B4-BE49-F238E27FC236}">
                    <a16:creationId xmlns:a16="http://schemas.microsoft.com/office/drawing/2014/main" id="{DF927221-C145-EA17-11A0-CF83F43E1CA3}"/>
                  </a:ext>
                </a:extLst>
              </p:cNvPr>
              <p:cNvSpPr txBox="1"/>
              <p:nvPr/>
            </p:nvSpPr>
            <p:spPr>
              <a:xfrm>
                <a:off x="3240672" y="1833303"/>
                <a:ext cx="560326" cy="8540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28/135</a:t>
                </a:r>
                <a:b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(20.7%)</a:t>
                </a:r>
                <a:b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SG" sz="12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C1F4C833-D78C-7D27-DF30-E19F90CEE27A}"/>
                  </a:ext>
                </a:extLst>
              </p:cNvPr>
              <p:cNvSpPr txBox="1"/>
              <p:nvPr/>
            </p:nvSpPr>
            <p:spPr>
              <a:xfrm rot="16200000">
                <a:off x="706205" y="3506726"/>
                <a:ext cx="4224552" cy="238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Best response of CR or PR, %</a:t>
                </a:r>
                <a:endParaRPr kumimoji="0" lang="en-SG" sz="1400" b="1"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C4E76129-F262-C020-D4FA-5E5E91EE09A4}"/>
                  </a:ext>
                </a:extLst>
              </p:cNvPr>
              <p:cNvSpPr txBox="1"/>
              <p:nvPr/>
            </p:nvSpPr>
            <p:spPr>
              <a:xfrm>
                <a:off x="4005855" y="1833303"/>
                <a:ext cx="560326" cy="8540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12/61</a:t>
                </a:r>
                <a:b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(19.7%)</a:t>
                </a:r>
                <a:b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SG" sz="12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4BF3D002-53B9-74DD-7C80-432734AFF542}"/>
                  </a:ext>
                </a:extLst>
              </p:cNvPr>
              <p:cNvSpPr txBox="1"/>
              <p:nvPr/>
            </p:nvSpPr>
            <p:spPr>
              <a:xfrm>
                <a:off x="4777299" y="1833303"/>
                <a:ext cx="560326" cy="8540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16/73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(21.9%)</a:t>
                </a:r>
                <a:b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SG" sz="12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2" name="TextBox 21">
            <a:extLst>
              <a:ext uri="{FF2B5EF4-FFF2-40B4-BE49-F238E27FC236}">
                <a16:creationId xmlns:a16="http://schemas.microsoft.com/office/drawing/2014/main" id="{3D40413E-EC6F-EE68-2D79-86B53893F019}"/>
              </a:ext>
            </a:extLst>
          </p:cNvPr>
          <p:cNvSpPr txBox="1"/>
          <p:nvPr/>
        </p:nvSpPr>
        <p:spPr>
          <a:xfrm>
            <a:off x="7733212" y="1545584"/>
            <a:ext cx="4103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ORR in evaluable patients receiving subsequent platinum-based </a:t>
            </a:r>
            <a:r>
              <a:rPr kumimoji="0" lang="en-US" sz="1400" b="1" i="0" u="none" strike="noStrike" kern="1200" cap="none" spc="0" normalizeH="0" baseline="0" noProof="0" err="1">
                <a:ln>
                  <a:noFill/>
                </a:ln>
                <a:solidFill>
                  <a:prstClr val="black"/>
                </a:solidFill>
                <a:effectLst/>
                <a:uLnTx/>
                <a:uFillTx/>
                <a:latin typeface="Aptos" panose="02110004020202020204"/>
                <a:ea typeface="+mn-ea"/>
                <a:cs typeface="+mn-cs"/>
              </a:rPr>
              <a:t>chemotherapy</a:t>
            </a:r>
            <a:r>
              <a:rPr kumimoji="0" lang="en-US" sz="1400" b="1" i="0" u="none" strike="noStrike" kern="1200" cap="none" spc="0" normalizeH="0" baseline="30000" noProof="0" err="1">
                <a:ln>
                  <a:noFill/>
                </a:ln>
                <a:solidFill>
                  <a:prstClr val="black"/>
                </a:solidFill>
                <a:effectLst/>
                <a:uLnTx/>
                <a:uFillTx/>
                <a:latin typeface="Aptos" panose="02110004020202020204"/>
                <a:ea typeface="+mn-ea"/>
                <a:cs typeface="+mn-cs"/>
              </a:rPr>
              <a:t>a,c</a:t>
            </a:r>
            <a:endParaRPr kumimoji="0" lang="en-US" sz="1400" b="1"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5CB8B689-61F1-971C-D7EA-F604C9B43BA9}"/>
              </a:ext>
            </a:extLst>
          </p:cNvPr>
          <p:cNvSpPr txBox="1"/>
          <p:nvPr/>
        </p:nvSpPr>
        <p:spPr>
          <a:xfrm>
            <a:off x="8473938" y="4845336"/>
            <a:ext cx="12308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All platinum</a:t>
            </a:r>
            <a:endParaRPr kumimoji="0" lang="en-SG" sz="1400" b="1"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7DD4E921-3C64-F663-345C-230A0D862612}"/>
              </a:ext>
            </a:extLst>
          </p:cNvPr>
          <p:cNvSpPr txBox="1"/>
          <p:nvPr/>
        </p:nvSpPr>
        <p:spPr>
          <a:xfrm>
            <a:off x="9491019" y="4845336"/>
            <a:ext cx="12308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Cisplatin</a:t>
            </a:r>
            <a:endParaRPr kumimoji="0" lang="en-SG" sz="1400" b="0"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DC5BA2D0-8711-36B8-73A6-A7EA873031FD}"/>
              </a:ext>
            </a:extLst>
          </p:cNvPr>
          <p:cNvSpPr txBox="1"/>
          <p:nvPr/>
        </p:nvSpPr>
        <p:spPr>
          <a:xfrm>
            <a:off x="10447754" y="4845336"/>
            <a:ext cx="12308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Carboplatin</a:t>
            </a:r>
            <a:endParaRPr kumimoji="0" lang="en-SG" sz="1400" b="0"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7" name="Content Placeholder 3">
            <a:extLst>
              <a:ext uri="{FF2B5EF4-FFF2-40B4-BE49-F238E27FC236}">
                <a16:creationId xmlns:a16="http://schemas.microsoft.com/office/drawing/2014/main" id="{1AECB523-EC33-62A0-1639-F1808B9CE3E1}"/>
              </a:ext>
            </a:extLst>
          </p:cNvPr>
          <p:cNvSpPr txBox="1">
            <a:spLocks/>
          </p:cNvSpPr>
          <p:nvPr/>
        </p:nvSpPr>
        <p:spPr>
          <a:xfrm>
            <a:off x="7403354" y="5205108"/>
            <a:ext cx="4622307" cy="783240"/>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marR="0" lvl="0" indent="-285750" algn="l" defTabSz="914400"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GB" sz="14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Median OS from start of platinum-based chemotherapy was 10.9 months (95% CI 8.3, 12.8)</a:t>
            </a:r>
          </a:p>
        </p:txBody>
      </p:sp>
      <p:sp>
        <p:nvSpPr>
          <p:cNvPr id="12" name="TextBox 11">
            <a:extLst>
              <a:ext uri="{FF2B5EF4-FFF2-40B4-BE49-F238E27FC236}">
                <a16:creationId xmlns:a16="http://schemas.microsoft.com/office/drawing/2014/main" id="{F1F4B11F-743C-18AA-71C1-80DB867F5220}"/>
              </a:ext>
            </a:extLst>
          </p:cNvPr>
          <p:cNvSpPr txBox="1"/>
          <p:nvPr/>
        </p:nvSpPr>
        <p:spPr>
          <a:xfrm>
            <a:off x="213769" y="6323599"/>
            <a:ext cx="4602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1D1E"/>
                </a:solidFill>
                <a:effectLst/>
                <a:uLnTx/>
                <a:uFillTx/>
                <a:latin typeface="Arial" panose="020B0604020202020204" pitchFamily="34" charset="0"/>
                <a:ea typeface="Times New Roman" panose="02020603050405020304" pitchFamily="18" charset="0"/>
                <a:cs typeface="+mn-cs"/>
              </a:rPr>
              <a:t>Powles T et al, ASCO 2026;Abstract 4507.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28336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6BDAC58-CC3B-36B0-FA0E-DBAF4CA7316E}"/>
              </a:ext>
            </a:extLst>
          </p:cNvPr>
          <p:cNvSpPr>
            <a:spLocks noGrp="1"/>
          </p:cNvSpPr>
          <p:nvPr>
            <p:ph type="title"/>
          </p:nvPr>
        </p:nvSpPr>
        <p:spPr>
          <a:xfrm>
            <a:off x="838200" y="184805"/>
            <a:ext cx="10515600" cy="1505883"/>
          </a:xfrm>
        </p:spPr>
        <p:txBody>
          <a:bodyPr vert="horz" lIns="91440" tIns="45720" rIns="91440" bIns="45720" rtlCol="0" anchor="ctr">
            <a:noAutofit/>
          </a:bodyPr>
          <a:lstStyle/>
          <a:p>
            <a:pPr algn="ctr"/>
            <a:r>
              <a:rPr lang="en-US" sz="2000" b="1" kern="1200" dirty="0">
                <a:solidFill>
                  <a:schemeClr val="tx1"/>
                </a:solidFill>
                <a:latin typeface="Arial" panose="020B0604020202020204" pitchFamily="34" charset="0"/>
                <a:cs typeface="Arial" panose="020B0604020202020204" pitchFamily="34" charset="0"/>
              </a:rPr>
              <a:t>TROPION-Urothelial03: A phase 2/3 study of </a:t>
            </a:r>
            <a:r>
              <a:rPr lang="en-US" sz="2000" b="1" kern="1200" dirty="0" err="1">
                <a:solidFill>
                  <a:schemeClr val="tx1"/>
                </a:solidFill>
                <a:latin typeface="Arial" panose="020B0604020202020204" pitchFamily="34" charset="0"/>
                <a:cs typeface="Arial" panose="020B0604020202020204" pitchFamily="34" charset="0"/>
              </a:rPr>
              <a:t>datopotamab</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deruxtecan</a:t>
            </a:r>
            <a:r>
              <a:rPr lang="en-US" sz="2000" b="1" kern="1200" dirty="0">
                <a:solidFill>
                  <a:schemeClr val="tx1"/>
                </a:solidFill>
                <a:latin typeface="Arial" panose="020B0604020202020204" pitchFamily="34" charset="0"/>
                <a:cs typeface="Arial" panose="020B0604020202020204" pitchFamily="34" charset="0"/>
              </a:rPr>
              <a:t> (Dato-</a:t>
            </a:r>
            <a:r>
              <a:rPr lang="en-US" sz="2000" b="1" kern="1200" dirty="0" err="1">
                <a:solidFill>
                  <a:schemeClr val="tx1"/>
                </a:solidFill>
                <a:latin typeface="Arial" panose="020B0604020202020204" pitchFamily="34" charset="0"/>
                <a:cs typeface="Arial" panose="020B0604020202020204" pitchFamily="34" charset="0"/>
              </a:rPr>
              <a:t>DXd</a:t>
            </a:r>
            <a:r>
              <a:rPr lang="en-US" sz="2000" b="1" kern="1200" dirty="0">
                <a:solidFill>
                  <a:schemeClr val="tx1"/>
                </a:solidFill>
                <a:latin typeface="Arial" panose="020B0604020202020204" pitchFamily="34" charset="0"/>
                <a:cs typeface="Arial" panose="020B0604020202020204" pitchFamily="34" charset="0"/>
              </a:rPr>
              <a:t>) + platinum chemotherapy (CT) vs gemcitabine + platinum CT in participants with locally advanced or metastatic urothelial carcinoma (la/</a:t>
            </a:r>
            <a:r>
              <a:rPr lang="en-US" sz="2000" b="1" kern="1200" dirty="0" err="1">
                <a:solidFill>
                  <a:schemeClr val="tx1"/>
                </a:solidFill>
                <a:latin typeface="Arial" panose="020B0604020202020204" pitchFamily="34" charset="0"/>
                <a:cs typeface="Arial" panose="020B0604020202020204" pitchFamily="34" charset="0"/>
              </a:rPr>
              <a:t>mUC</a:t>
            </a:r>
            <a:r>
              <a:rPr lang="en-US" sz="2000" b="1" kern="1200" dirty="0">
                <a:solidFill>
                  <a:schemeClr val="tx1"/>
                </a:solidFill>
                <a:latin typeface="Arial" panose="020B0604020202020204" pitchFamily="34" charset="0"/>
                <a:cs typeface="Arial" panose="020B0604020202020204" pitchFamily="34" charset="0"/>
              </a:rPr>
              <a:t>) with progression on or after </a:t>
            </a:r>
            <a:r>
              <a:rPr lang="en-US" sz="2000" b="1" kern="1200" dirty="0" err="1">
                <a:solidFill>
                  <a:schemeClr val="tx1"/>
                </a:solidFill>
                <a:latin typeface="Arial" panose="020B0604020202020204" pitchFamily="34" charset="0"/>
                <a:cs typeface="Arial" panose="020B0604020202020204" pitchFamily="34" charset="0"/>
              </a:rPr>
              <a:t>enfortumab</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vedotin</a:t>
            </a:r>
            <a:r>
              <a:rPr lang="en-US" sz="2000" b="1" kern="1200" dirty="0">
                <a:solidFill>
                  <a:schemeClr val="tx1"/>
                </a:solidFill>
                <a:latin typeface="Arial" panose="020B0604020202020204" pitchFamily="34" charset="0"/>
                <a:cs typeface="Arial" panose="020B0604020202020204" pitchFamily="34" charset="0"/>
              </a:rPr>
              <a:t> (EV) + pembrolizumab. </a:t>
            </a:r>
          </a:p>
        </p:txBody>
      </p:sp>
      <p:pic>
        <p:nvPicPr>
          <p:cNvPr id="5" name="Picture 4">
            <a:extLst>
              <a:ext uri="{FF2B5EF4-FFF2-40B4-BE49-F238E27FC236}">
                <a16:creationId xmlns:a16="http://schemas.microsoft.com/office/drawing/2014/main" id="{C7C2F5DF-BCA4-E72F-1228-04C455C60130}"/>
              </a:ext>
            </a:extLst>
          </p:cNvPr>
          <p:cNvPicPr>
            <a:picLocks noChangeAspect="1"/>
          </p:cNvPicPr>
          <p:nvPr/>
        </p:nvPicPr>
        <p:blipFill>
          <a:blip r:embed="rId2"/>
          <a:stretch>
            <a:fillRect/>
          </a:stretch>
        </p:blipFill>
        <p:spPr>
          <a:xfrm>
            <a:off x="335527" y="2233901"/>
            <a:ext cx="11710799" cy="3504074"/>
          </a:xfrm>
          <a:prstGeom prst="rect">
            <a:avLst/>
          </a:prstGeom>
        </p:spPr>
      </p:pic>
      <p:sp>
        <p:nvSpPr>
          <p:cNvPr id="7" name="TextBox 6">
            <a:extLst>
              <a:ext uri="{FF2B5EF4-FFF2-40B4-BE49-F238E27FC236}">
                <a16:creationId xmlns:a16="http://schemas.microsoft.com/office/drawing/2014/main" id="{19391ED3-81DD-CD11-7004-3C3F119D4DCF}"/>
              </a:ext>
            </a:extLst>
          </p:cNvPr>
          <p:cNvSpPr txBox="1"/>
          <p:nvPr/>
        </p:nvSpPr>
        <p:spPr>
          <a:xfrm>
            <a:off x="335527" y="6281189"/>
            <a:ext cx="500339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211D1E"/>
                </a:solidFill>
                <a:effectLst/>
                <a:uLnTx/>
                <a:uFillTx/>
                <a:latin typeface="Arial" panose="020B0604020202020204" pitchFamily="34" charset="0"/>
                <a:ea typeface="Times New Roman" panose="02020603050405020304" pitchFamily="18" charset="0"/>
                <a:cs typeface="+mn-cs"/>
              </a:rPr>
              <a:t>Galsky</a:t>
            </a:r>
            <a:r>
              <a:rPr kumimoji="0" lang="en-US" sz="1600" b="0" i="0" u="none" strike="noStrike" kern="1200" cap="none" spc="0" normalizeH="0" baseline="0" noProof="0" dirty="0">
                <a:ln>
                  <a:noFill/>
                </a:ln>
                <a:solidFill>
                  <a:srgbClr val="211D1E"/>
                </a:solidFill>
                <a:effectLst/>
                <a:uLnTx/>
                <a:uFillTx/>
                <a:latin typeface="Arial" panose="020B0604020202020204" pitchFamily="34" charset="0"/>
                <a:ea typeface="Times New Roman" panose="02020603050405020304" pitchFamily="18" charset="0"/>
                <a:cs typeface="+mn-cs"/>
              </a:rPr>
              <a:t> M et al. ASCO 2026;Abstract TPS4642.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0401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FB33-5FD2-944A-B64F-B9A4D0775EF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Case 1</a:t>
            </a:r>
          </a:p>
        </p:txBody>
      </p:sp>
      <p:sp>
        <p:nvSpPr>
          <p:cNvPr id="3" name="Content Placeholder 2">
            <a:extLst>
              <a:ext uri="{FF2B5EF4-FFF2-40B4-BE49-F238E27FC236}">
                <a16:creationId xmlns:a16="http://schemas.microsoft.com/office/drawing/2014/main" id="{6EF32121-C981-39AD-ABA8-A74464D65D5F}"/>
              </a:ext>
            </a:extLst>
          </p:cNvPr>
          <p:cNvSpPr>
            <a:spLocks noGrp="1"/>
          </p:cNvSpPr>
          <p:nvPr>
            <p:ph sz="quarter" idx="13"/>
          </p:nvPr>
        </p:nvSpPr>
        <p:spPr/>
        <p:txBody>
          <a:bodyPr/>
          <a:lstStyle/>
          <a:p>
            <a:r>
              <a:rPr lang="en-US" dirty="0">
                <a:latin typeface="Arial" panose="020B0604020202020204" pitchFamily="34" charset="0"/>
                <a:cs typeface="Arial" panose="020B0604020202020204" pitchFamily="34" charset="0"/>
              </a:rPr>
              <a:t>A 68-year-old man with a history of former smoking presented with intermittent gross hematuria. </a:t>
            </a:r>
          </a:p>
          <a:p>
            <a:r>
              <a:rPr lang="en-US" dirty="0">
                <a:latin typeface="Arial" panose="020B0604020202020204" pitchFamily="34" charset="0"/>
                <a:cs typeface="Arial" panose="020B0604020202020204" pitchFamily="34" charset="0"/>
              </a:rPr>
              <a:t>Cystoscopy showed a large multifocal papillary tumor burden, and TURBT demonstrated high-grade T1 urothelial carcinoma with concomitant carcinoma in situ. </a:t>
            </a:r>
          </a:p>
          <a:p>
            <a:r>
              <a:rPr lang="en-US" dirty="0">
                <a:latin typeface="Arial" panose="020B0604020202020204" pitchFamily="34" charset="0"/>
                <a:cs typeface="Arial" panose="020B0604020202020204" pitchFamily="34" charset="0"/>
              </a:rPr>
              <a:t>Restaging TURBT confirmed persistent high-risk NMIBC without muscle invasion. </a:t>
            </a:r>
          </a:p>
          <a:p>
            <a:r>
              <a:rPr lang="en-US" dirty="0">
                <a:latin typeface="Arial" panose="020B0604020202020204" pitchFamily="34" charset="0"/>
                <a:cs typeface="Arial" panose="020B0604020202020204" pitchFamily="34" charset="0"/>
              </a:rPr>
              <a:t>CT </a:t>
            </a:r>
            <a:r>
              <a:rPr lang="en-US" dirty="0" err="1">
                <a:latin typeface="Arial" panose="020B0604020202020204" pitchFamily="34" charset="0"/>
                <a:cs typeface="Arial" panose="020B0604020202020204" pitchFamily="34" charset="0"/>
              </a:rPr>
              <a:t>urogram</a:t>
            </a:r>
            <a:r>
              <a:rPr lang="en-US" dirty="0">
                <a:latin typeface="Arial" panose="020B0604020202020204" pitchFamily="34" charset="0"/>
                <a:cs typeface="Arial" panose="020B0604020202020204" pitchFamily="34" charset="0"/>
              </a:rPr>
              <a:t> and chest imaging showed no evidence of metastatic disease.</a:t>
            </a:r>
          </a:p>
        </p:txBody>
      </p:sp>
    </p:spTree>
    <p:extLst>
      <p:ext uri="{BB962C8B-B14F-4D97-AF65-F5344CB8AC3E}">
        <p14:creationId xmlns:p14="http://schemas.microsoft.com/office/powerpoint/2010/main" val="30421526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BC41-6971-FF1E-9444-8E8FC7D1CBE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Case 2</a:t>
            </a:r>
          </a:p>
        </p:txBody>
      </p:sp>
      <p:sp>
        <p:nvSpPr>
          <p:cNvPr id="3" name="Content Placeholder 2">
            <a:extLst>
              <a:ext uri="{FF2B5EF4-FFF2-40B4-BE49-F238E27FC236}">
                <a16:creationId xmlns:a16="http://schemas.microsoft.com/office/drawing/2014/main" id="{D530CC3E-0FD9-9375-B196-F7385B58428C}"/>
              </a:ext>
            </a:extLst>
          </p:cNvPr>
          <p:cNvSpPr>
            <a:spLocks noGrp="1"/>
          </p:cNvSpPr>
          <p:nvPr>
            <p:ph sz="quarter" idx="13"/>
          </p:nvPr>
        </p:nvSpPr>
        <p:spPr/>
        <p:txBody>
          <a:bodyPr/>
          <a:lstStyle/>
          <a:p>
            <a:r>
              <a:rPr lang="en-US" dirty="0">
                <a:latin typeface="Arial" panose="020B0604020202020204" pitchFamily="34" charset="0"/>
                <a:cs typeface="Arial" panose="020B0604020202020204" pitchFamily="34" charset="0"/>
              </a:rPr>
              <a:t>A 74-year-old woman developed irritative voiding symptoms and hematuria.</a:t>
            </a:r>
          </a:p>
          <a:p>
            <a:r>
              <a:rPr lang="en-US" dirty="0">
                <a:latin typeface="Arial" panose="020B0604020202020204" pitchFamily="34" charset="0"/>
                <a:cs typeface="Arial" panose="020B0604020202020204" pitchFamily="34" charset="0"/>
              </a:rPr>
              <a:t>A TURBT revealed muscle-invasive urothelial carcinoma, cT3N0M0.</a:t>
            </a:r>
          </a:p>
          <a:p>
            <a:r>
              <a:rPr lang="en-US" dirty="0">
                <a:latin typeface="Arial" panose="020B0604020202020204" pitchFamily="34" charset="0"/>
                <a:cs typeface="Arial" panose="020B0604020202020204" pitchFamily="34" charset="0"/>
              </a:rPr>
              <a:t>Baseline staging CT chest/abdomen/pelvis showed a solitary bladder mass without nodal or visceral metastases. </a:t>
            </a:r>
          </a:p>
          <a:p>
            <a:r>
              <a:rPr lang="en-US" dirty="0">
                <a:latin typeface="Arial" panose="020B0604020202020204" pitchFamily="34" charset="0"/>
                <a:cs typeface="Arial" panose="020B0604020202020204" pitchFamily="34" charset="0"/>
              </a:rPr>
              <a:t>Baseline labs notable for a creatinine of 1.8.</a:t>
            </a:r>
          </a:p>
        </p:txBody>
      </p:sp>
    </p:spTree>
    <p:extLst>
      <p:ext uri="{BB962C8B-B14F-4D97-AF65-F5344CB8AC3E}">
        <p14:creationId xmlns:p14="http://schemas.microsoft.com/office/powerpoint/2010/main" val="38251760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F95F-3F88-2922-33E3-15D37AD723BA}"/>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Case 3</a:t>
            </a:r>
          </a:p>
        </p:txBody>
      </p:sp>
      <p:sp>
        <p:nvSpPr>
          <p:cNvPr id="3" name="Content Placeholder 2">
            <a:extLst>
              <a:ext uri="{FF2B5EF4-FFF2-40B4-BE49-F238E27FC236}">
                <a16:creationId xmlns:a16="http://schemas.microsoft.com/office/drawing/2014/main" id="{FD2148E4-B5A1-45DF-822E-FE96E22E5DA1}"/>
              </a:ext>
            </a:extLst>
          </p:cNvPr>
          <p:cNvSpPr>
            <a:spLocks noGrp="1"/>
          </p:cNvSpPr>
          <p:nvPr>
            <p:ph sz="quarter" idx="13"/>
          </p:nvPr>
        </p:nvSpPr>
        <p:spPr/>
        <p:txBody>
          <a:bodyPr>
            <a:normAutofit/>
          </a:bodyPr>
          <a:lstStyle/>
          <a:p>
            <a:r>
              <a:rPr lang="en-US" sz="2400" dirty="0">
                <a:latin typeface="Arial" panose="020B0604020202020204" pitchFamily="34" charset="0"/>
                <a:cs typeface="Arial" panose="020B0604020202020204" pitchFamily="34" charset="0"/>
              </a:rPr>
              <a:t>A 71-year-old man underwent TURBT for gross hematuria and was found to have high-grade muscle-invasive urothelial carcinoma.</a:t>
            </a:r>
          </a:p>
          <a:p>
            <a:r>
              <a:rPr lang="en-US" sz="2400" dirty="0">
                <a:latin typeface="Arial" panose="020B0604020202020204" pitchFamily="34" charset="0"/>
                <a:cs typeface="Arial" panose="020B0604020202020204" pitchFamily="34" charset="0"/>
              </a:rPr>
              <a:t>He declined neoadjuvant chemotherapy because of frailty concerns and a desire to proceed directly to surgery. </a:t>
            </a:r>
          </a:p>
          <a:p>
            <a:r>
              <a:rPr lang="en-US" sz="2400" dirty="0">
                <a:latin typeface="Arial" panose="020B0604020202020204" pitchFamily="34" charset="0"/>
                <a:cs typeface="Arial" panose="020B0604020202020204" pitchFamily="34" charset="0"/>
              </a:rPr>
              <a:t>He underwent radical </a:t>
            </a:r>
            <a:r>
              <a:rPr lang="en-US" sz="2400" dirty="0" err="1">
                <a:latin typeface="Arial" panose="020B0604020202020204" pitchFamily="34" charset="0"/>
                <a:cs typeface="Arial" panose="020B0604020202020204" pitchFamily="34" charset="0"/>
              </a:rPr>
              <a:t>cystoprostatectomy</a:t>
            </a:r>
            <a:r>
              <a:rPr lang="en-US" sz="2400" dirty="0">
                <a:latin typeface="Arial" panose="020B0604020202020204" pitchFamily="34" charset="0"/>
                <a:cs typeface="Arial" panose="020B0604020202020204" pitchFamily="34" charset="0"/>
              </a:rPr>
              <a:t> with pelvic lymph node dissection, and final pathology showed pT3N0 urothelial carcinoma with extravesical extension and negative surgical margins.</a:t>
            </a:r>
          </a:p>
          <a:p>
            <a:r>
              <a:rPr lang="en-US" sz="2400" dirty="0">
                <a:latin typeface="Arial" panose="020B0604020202020204" pitchFamily="34" charset="0"/>
                <a:cs typeface="Arial" panose="020B0604020202020204" pitchFamily="34" charset="0"/>
              </a:rPr>
              <a:t>Postoperatively, he recovered without major complications.</a:t>
            </a:r>
          </a:p>
          <a:p>
            <a:r>
              <a:rPr lang="en-US" sz="2400" dirty="0" err="1">
                <a:latin typeface="Arial" panose="020B0604020202020204" pitchFamily="34" charset="0"/>
                <a:cs typeface="Arial" panose="020B0604020202020204" pitchFamily="34" charset="0"/>
              </a:rPr>
              <a:t>Signatera</a:t>
            </a:r>
            <a:r>
              <a:rPr lang="en-US" sz="2400" dirty="0">
                <a:latin typeface="Arial" panose="020B0604020202020204" pitchFamily="34" charset="0"/>
                <a:cs typeface="Arial" panose="020B0604020202020204" pitchFamily="34" charset="0"/>
              </a:rPr>
              <a:t> testing post-cystectomy revealed detectable ctDNA.</a:t>
            </a:r>
          </a:p>
          <a:p>
            <a:r>
              <a:rPr lang="en-US" sz="2400" dirty="0">
                <a:latin typeface="Arial" panose="020B0604020202020204" pitchFamily="34" charset="0"/>
                <a:cs typeface="Arial" panose="020B0604020202020204" pitchFamily="34" charset="0"/>
              </a:rPr>
              <a:t>Cross-sectional imaging remained negative for overt recurrence at that time. </a:t>
            </a:r>
          </a:p>
        </p:txBody>
      </p:sp>
    </p:spTree>
    <p:extLst>
      <p:ext uri="{BB962C8B-B14F-4D97-AF65-F5344CB8AC3E}">
        <p14:creationId xmlns:p14="http://schemas.microsoft.com/office/powerpoint/2010/main" val="267838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C07CB-D6D0-540F-26CA-2192D0112E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2FB2AE4-05D0-AEF8-EE48-F43B72F454F8}"/>
              </a:ext>
            </a:extLst>
          </p:cNvPr>
          <p:cNvSpPr/>
          <p:nvPr/>
        </p:nvSpPr>
        <p:spPr bwMode="auto">
          <a:xfrm>
            <a:off x="536197" y="3674332"/>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23ECA50-3013-B2E3-F4F1-93F3DB5AEBA6}"/>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EF368B0-009D-16E5-F405-527434DF249A}"/>
              </a:ext>
            </a:extLst>
          </p:cNvPr>
          <p:cNvSpPr>
            <a:spLocks noGrp="1"/>
          </p:cNvSpPr>
          <p:nvPr>
            <p:ph idx="1"/>
          </p:nvPr>
        </p:nvSpPr>
        <p:spPr>
          <a:xfrm>
            <a:off x="1282390" y="1697776"/>
            <a:ext cx="9824225" cy="3259686"/>
          </a:xfrm>
        </p:spPr>
        <p:txBody>
          <a:bodyPr/>
          <a:lstStyle/>
          <a:p>
            <a:pPr marL="98425" indent="0">
              <a:lnSpc>
                <a:spcPts val="3240"/>
              </a:lnSpc>
              <a:spcBef>
                <a:spcPts val="1000"/>
              </a:spcBef>
              <a:spcAft>
                <a:spcPts val="1200"/>
              </a:spcAft>
              <a:buNone/>
            </a:pPr>
            <a:r>
              <a:rPr lang="en-US" sz="2800" dirty="0">
                <a:solidFill>
                  <a:schemeClr val="accent2"/>
                </a:solidFill>
              </a:rPr>
              <a:t>Introduction: </a:t>
            </a:r>
            <a:r>
              <a:rPr lang="en-US" sz="2800" dirty="0">
                <a:solidFill>
                  <a:schemeClr val="tx1"/>
                </a:solidFill>
              </a:rPr>
              <a:t>Welcome GU Oncology Fellows!</a:t>
            </a:r>
          </a:p>
          <a:p>
            <a:pPr marL="98425" indent="0">
              <a:lnSpc>
                <a:spcPts val="3240"/>
              </a:lnSpc>
              <a:spcBef>
                <a:spcPts val="1000"/>
              </a:spcBef>
              <a:spcAft>
                <a:spcPts val="1200"/>
              </a:spcAft>
              <a:buNone/>
            </a:pPr>
            <a:r>
              <a:rPr lang="en-US" sz="2800" dirty="0">
                <a:solidFill>
                  <a:schemeClr val="accent2"/>
                </a:solidFill>
              </a:rPr>
              <a:t>Module 1: </a:t>
            </a:r>
            <a:r>
              <a:rPr lang="en-US" sz="2800" dirty="0">
                <a:solidFill>
                  <a:schemeClr val="tx1"/>
                </a:solidFill>
              </a:rPr>
              <a:t>Prostate Cancer — Dr Aggarwal</a:t>
            </a:r>
            <a:endParaRPr lang="en-US" sz="2800" dirty="0">
              <a:solidFill>
                <a:schemeClr val="accent2"/>
              </a:solidFill>
            </a:endParaRPr>
          </a:p>
          <a:p>
            <a:pPr marL="98425" indent="0">
              <a:lnSpc>
                <a:spcPts val="3240"/>
              </a:lnSpc>
              <a:spcBef>
                <a:spcPts val="1000"/>
              </a:spcBef>
              <a:spcAft>
                <a:spcPts val="1200"/>
              </a:spcAft>
              <a:buNone/>
            </a:pPr>
            <a:r>
              <a:rPr lang="en-US" sz="2800" dirty="0">
                <a:solidFill>
                  <a:schemeClr val="accent2"/>
                </a:solidFill>
              </a:rPr>
              <a:t>Module 2: </a:t>
            </a:r>
            <a:r>
              <a:rPr lang="en-US" sz="2800" dirty="0">
                <a:solidFill>
                  <a:schemeClr val="tx1"/>
                </a:solidFill>
              </a:rPr>
              <a:t>Urothelial Bladder Cancer — Dr </a:t>
            </a:r>
            <a:r>
              <a:rPr lang="en-US" sz="2800" dirty="0" err="1">
                <a:solidFill>
                  <a:schemeClr val="tx1"/>
                </a:solidFill>
              </a:rPr>
              <a:t>Galsky</a:t>
            </a:r>
            <a:endParaRPr lang="en-US" sz="2800" dirty="0">
              <a:solidFill>
                <a:schemeClr val="tx1"/>
              </a:solidFill>
            </a:endParaRPr>
          </a:p>
          <a:p>
            <a:pPr marL="98425" indent="0">
              <a:lnSpc>
                <a:spcPts val="3240"/>
              </a:lnSpc>
              <a:spcBef>
                <a:spcPts val="1000"/>
              </a:spcBef>
              <a:spcAft>
                <a:spcPts val="1200"/>
              </a:spcAft>
              <a:buNone/>
            </a:pPr>
            <a:r>
              <a:rPr lang="en-US" sz="2800" dirty="0">
                <a:solidFill>
                  <a:schemeClr val="bg1"/>
                </a:solidFill>
              </a:rPr>
              <a:t>Module 3: Renal Cell Carcinoma — Dr Zhang</a:t>
            </a:r>
          </a:p>
          <a:p>
            <a:pPr marL="98425" indent="0">
              <a:lnSpc>
                <a:spcPts val="3240"/>
              </a:lnSpc>
              <a:spcBef>
                <a:spcPts val="1000"/>
              </a:spcBef>
              <a:spcAft>
                <a:spcPts val="120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2653624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CEFF-6C99-6D4F-866A-CF371743A6F3}"/>
              </a:ext>
            </a:extLst>
          </p:cNvPr>
          <p:cNvSpPr>
            <a:spLocks noGrp="1"/>
          </p:cNvSpPr>
          <p:nvPr>
            <p:ph type="ctrTitle"/>
          </p:nvPr>
        </p:nvSpPr>
        <p:spPr/>
        <p:txBody>
          <a:bodyPr>
            <a:normAutofit fontScale="90000"/>
          </a:bodyPr>
          <a:lstStyle/>
          <a:p>
            <a:r>
              <a:rPr lang="en-US" dirty="0"/>
              <a:t>Updates in renal cell carcinoma</a:t>
            </a:r>
            <a:br>
              <a:rPr lang="en-US" dirty="0"/>
            </a:br>
            <a:r>
              <a:rPr lang="en-US" dirty="0"/>
              <a:t>Research To Practice</a:t>
            </a:r>
            <a:br>
              <a:rPr lang="en-US" dirty="0"/>
            </a:br>
            <a:endParaRPr lang="en-US" dirty="0"/>
          </a:p>
        </p:txBody>
      </p:sp>
      <p:sp>
        <p:nvSpPr>
          <p:cNvPr id="3" name="Subtitle 2">
            <a:extLst>
              <a:ext uri="{FF2B5EF4-FFF2-40B4-BE49-F238E27FC236}">
                <a16:creationId xmlns:a16="http://schemas.microsoft.com/office/drawing/2014/main" id="{587E4068-2C81-1E15-865C-F49E02960084}"/>
              </a:ext>
            </a:extLst>
          </p:cNvPr>
          <p:cNvSpPr>
            <a:spLocks noGrp="1"/>
          </p:cNvSpPr>
          <p:nvPr>
            <p:ph type="subTitle" idx="1"/>
          </p:nvPr>
        </p:nvSpPr>
        <p:spPr>
          <a:xfrm>
            <a:off x="1524000" y="3336994"/>
            <a:ext cx="9144000" cy="2715635"/>
          </a:xfrm>
        </p:spPr>
        <p:txBody>
          <a:bodyPr>
            <a:normAutofit/>
          </a:bodyPr>
          <a:lstStyle/>
          <a:p>
            <a:r>
              <a:rPr lang="en-US" dirty="0"/>
              <a:t>Tian Zhang, MD, MHS, FASCO</a:t>
            </a:r>
          </a:p>
          <a:p>
            <a:r>
              <a:rPr lang="en-US" dirty="0"/>
              <a:t>Associate Professor</a:t>
            </a:r>
          </a:p>
          <a:p>
            <a:r>
              <a:rPr lang="en-US" dirty="0"/>
              <a:t>Associate Director of Clinical Research</a:t>
            </a:r>
          </a:p>
          <a:p>
            <a:r>
              <a:rPr lang="en-US" dirty="0"/>
              <a:t>Simmons Comprehensive Cancer Center</a:t>
            </a:r>
          </a:p>
          <a:p>
            <a:r>
              <a:rPr lang="en-US" dirty="0"/>
              <a:t>UT Southwestern Medical Center</a:t>
            </a:r>
          </a:p>
          <a:p>
            <a:r>
              <a:rPr lang="en-US" dirty="0"/>
              <a:t>Dallas, TX 75230</a:t>
            </a:r>
          </a:p>
        </p:txBody>
      </p:sp>
      <p:sp>
        <p:nvSpPr>
          <p:cNvPr id="4" name="Rectangle 3">
            <a:extLst>
              <a:ext uri="{FF2B5EF4-FFF2-40B4-BE49-F238E27FC236}">
                <a16:creationId xmlns:a16="http://schemas.microsoft.com/office/drawing/2014/main" id="{2264AADC-7DC9-3921-5143-5CEE2A8EAF75}"/>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DBBD373-A289-F824-4FB4-8D3D31055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8294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7C9C-EC60-1F08-5D23-7E3ED4FB9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772C0-877D-0DB1-4BA3-66A8D9B5E56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A4C3539-9511-9B3F-10B4-EA996E04CDC7}"/>
              </a:ext>
            </a:extLst>
          </p:cNvPr>
          <p:cNvSpPr>
            <a:spLocks noGrp="1"/>
          </p:cNvSpPr>
          <p:nvPr>
            <p:ph idx="1"/>
          </p:nvPr>
        </p:nvSpPr>
        <p:spPr>
          <a:xfrm>
            <a:off x="838200" y="1528742"/>
            <a:ext cx="10515600" cy="4351338"/>
          </a:xfrm>
        </p:spPr>
        <p:txBody>
          <a:bodyPr>
            <a:normAutofit fontScale="77500" lnSpcReduction="20000"/>
          </a:bodyPr>
          <a:lstStyle/>
          <a:p>
            <a:r>
              <a:rPr lang="en-US" dirty="0">
                <a:solidFill>
                  <a:schemeClr val="accent4"/>
                </a:solidFill>
              </a:rPr>
              <a:t>Adjuvant RCC</a:t>
            </a:r>
          </a:p>
          <a:p>
            <a:pPr lvl="1"/>
            <a:r>
              <a:rPr lang="en-US" dirty="0"/>
              <a:t>ctDNA from Keynote 564 (ASCO 2026)</a:t>
            </a:r>
          </a:p>
          <a:p>
            <a:pPr lvl="1"/>
            <a:r>
              <a:rPr lang="en-US" dirty="0"/>
              <a:t>LITESPARK 022 – approval of pembrolizumab/</a:t>
            </a:r>
            <a:r>
              <a:rPr lang="en-US" dirty="0" err="1"/>
              <a:t>belzutifan</a:t>
            </a:r>
            <a:endParaRPr lang="en-US" dirty="0"/>
          </a:p>
          <a:p>
            <a:pPr lvl="1"/>
            <a:r>
              <a:rPr lang="en-US" dirty="0"/>
              <a:t>RAMPART – durvalumab vs surveillance (ASCO 2026)</a:t>
            </a:r>
          </a:p>
          <a:p>
            <a:pPr lvl="1"/>
            <a:r>
              <a:rPr lang="en-US" dirty="0"/>
              <a:t>Trial in progress: STRIKE</a:t>
            </a:r>
          </a:p>
          <a:p>
            <a:pPr lvl="1"/>
            <a:endParaRPr lang="en-US" dirty="0"/>
          </a:p>
          <a:p>
            <a:r>
              <a:rPr lang="en-US" dirty="0"/>
              <a:t>Metastatic RCC</a:t>
            </a:r>
          </a:p>
          <a:p>
            <a:pPr lvl="1"/>
            <a:r>
              <a:rPr lang="en-US" dirty="0"/>
              <a:t>Checkmate 9ER trial bone &amp; liver metastases subgroups (ASCO 2026)</a:t>
            </a:r>
          </a:p>
          <a:p>
            <a:pPr lvl="1"/>
            <a:r>
              <a:rPr lang="en-US" dirty="0"/>
              <a:t>CLEAR: patterns of progression (ASCO 2026)</a:t>
            </a:r>
          </a:p>
          <a:p>
            <a:pPr lvl="1"/>
            <a:r>
              <a:rPr lang="en-US" dirty="0"/>
              <a:t>LITESPARK011: Lenvatinib + </a:t>
            </a:r>
            <a:r>
              <a:rPr lang="en-US" dirty="0" err="1"/>
              <a:t>belzutifan</a:t>
            </a:r>
            <a:r>
              <a:rPr lang="en-US" dirty="0"/>
              <a:t> vs cabozantinib (GU ASCO 2026)</a:t>
            </a:r>
          </a:p>
          <a:p>
            <a:pPr lvl="1"/>
            <a:r>
              <a:rPr lang="en-US" dirty="0"/>
              <a:t>TiNivo-2: </a:t>
            </a:r>
            <a:r>
              <a:rPr lang="en-US" dirty="0" err="1"/>
              <a:t>tivozanib+nivolumab</a:t>
            </a:r>
            <a:r>
              <a:rPr lang="en-US" dirty="0"/>
              <a:t> vs tivozanib (ASCO 2026)</a:t>
            </a:r>
          </a:p>
          <a:p>
            <a:pPr lvl="1"/>
            <a:r>
              <a:rPr lang="en-US" dirty="0"/>
              <a:t>Trial in progress: LITESPARK033 </a:t>
            </a:r>
          </a:p>
          <a:p>
            <a:pPr lvl="1"/>
            <a:endParaRPr lang="en-US" dirty="0"/>
          </a:p>
          <a:p>
            <a:r>
              <a:rPr lang="en-US" dirty="0"/>
              <a:t>Non-clear cell RCC</a:t>
            </a:r>
          </a:p>
          <a:p>
            <a:pPr lvl="1"/>
            <a:r>
              <a:rPr lang="en-US" dirty="0"/>
              <a:t>Cabozantinib-nivolumab (ASCO 2026)</a:t>
            </a:r>
          </a:p>
          <a:p>
            <a:pPr lvl="1"/>
            <a:endParaRPr lang="en-US" dirty="0"/>
          </a:p>
        </p:txBody>
      </p:sp>
      <p:sp>
        <p:nvSpPr>
          <p:cNvPr id="4" name="Rectangle 3">
            <a:extLst>
              <a:ext uri="{FF2B5EF4-FFF2-40B4-BE49-F238E27FC236}">
                <a16:creationId xmlns:a16="http://schemas.microsoft.com/office/drawing/2014/main" id="{D5081F5C-54A5-DD9A-9734-32EF98E069AE}"/>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B7F70A2-9B98-7D8B-1107-35EC8BEB6F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1211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435" y="0"/>
            <a:ext cx="10771129" cy="6031832"/>
          </a:xfrm>
          <a:prstGeom prst="rect">
            <a:avLst/>
          </a:prstGeom>
        </p:spPr>
      </p:pic>
      <p:sp>
        <p:nvSpPr>
          <p:cNvPr id="3" name="Rectangle 2">
            <a:extLst>
              <a:ext uri="{FF2B5EF4-FFF2-40B4-BE49-F238E27FC236}">
                <a16:creationId xmlns:a16="http://schemas.microsoft.com/office/drawing/2014/main" id="{9A523D14-2737-2B55-3C74-9E95A125958F}"/>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39DE579-3D84-A447-C25B-271952F43F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062A02C-CFEA-8621-C835-E19F0E18B866}"/>
              </a:ext>
            </a:extLst>
          </p:cNvPr>
          <p:cNvSpPr txBox="1"/>
          <p:nvPr/>
        </p:nvSpPr>
        <p:spPr>
          <a:xfrm>
            <a:off x="10023779" y="5935555"/>
            <a:ext cx="19005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ASCO 2026</a:t>
            </a:r>
          </a:p>
        </p:txBody>
      </p:sp>
    </p:spTree>
    <p:extLst>
      <p:ext uri="{BB962C8B-B14F-4D97-AF65-F5344CB8AC3E}">
        <p14:creationId xmlns:p14="http://schemas.microsoft.com/office/powerpoint/2010/main" val="23537706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1684" y="0"/>
            <a:ext cx="10908632" cy="6108834"/>
          </a:xfrm>
          <a:prstGeom prst="rect">
            <a:avLst/>
          </a:prstGeom>
        </p:spPr>
      </p:pic>
      <p:sp>
        <p:nvSpPr>
          <p:cNvPr id="3" name="Rectangle 2">
            <a:extLst>
              <a:ext uri="{FF2B5EF4-FFF2-40B4-BE49-F238E27FC236}">
                <a16:creationId xmlns:a16="http://schemas.microsoft.com/office/drawing/2014/main" id="{EF3ED4F8-36EF-D23E-7319-54CCB2ADC7E8}"/>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2BD9CF1-9726-6737-5A8F-C60569FA0F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3797AF8-ECCD-1A02-1266-48E6092EA7F2}"/>
              </a:ext>
            </a:extLst>
          </p:cNvPr>
          <p:cNvSpPr txBox="1"/>
          <p:nvPr/>
        </p:nvSpPr>
        <p:spPr>
          <a:xfrm>
            <a:off x="10023779" y="5935555"/>
            <a:ext cx="19005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ASCO 2026</a:t>
            </a:r>
          </a:p>
        </p:txBody>
      </p:sp>
    </p:spTree>
    <p:extLst>
      <p:ext uri="{BB962C8B-B14F-4D97-AF65-F5344CB8AC3E}">
        <p14:creationId xmlns:p14="http://schemas.microsoft.com/office/powerpoint/2010/main" val="30066230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1579" y="0"/>
            <a:ext cx="10988842" cy="6153752"/>
          </a:xfrm>
          <a:prstGeom prst="rect">
            <a:avLst/>
          </a:prstGeom>
        </p:spPr>
      </p:pic>
      <p:sp>
        <p:nvSpPr>
          <p:cNvPr id="3" name="Rectangle 2">
            <a:extLst>
              <a:ext uri="{FF2B5EF4-FFF2-40B4-BE49-F238E27FC236}">
                <a16:creationId xmlns:a16="http://schemas.microsoft.com/office/drawing/2014/main" id="{BF1456A5-FF90-C901-694B-5CCC4737B1A5}"/>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D2273399-CE95-72C8-7B8E-570C2D3ABD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3723634-5DD9-FF44-07DF-823D2035854E}"/>
              </a:ext>
            </a:extLst>
          </p:cNvPr>
          <p:cNvSpPr txBox="1"/>
          <p:nvPr/>
        </p:nvSpPr>
        <p:spPr>
          <a:xfrm>
            <a:off x="10023779" y="5935555"/>
            <a:ext cx="19005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ASCO 2026</a:t>
            </a:r>
          </a:p>
        </p:txBody>
      </p:sp>
    </p:spTree>
    <p:extLst>
      <p:ext uri="{BB962C8B-B14F-4D97-AF65-F5344CB8AC3E}">
        <p14:creationId xmlns:p14="http://schemas.microsoft.com/office/powerpoint/2010/main" val="32275816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31520" y="0"/>
            <a:ext cx="10907486" cy="6108192"/>
          </a:xfrm>
          <a:prstGeom prst="rect">
            <a:avLst/>
          </a:prstGeom>
        </p:spPr>
      </p:pic>
      <p:sp>
        <p:nvSpPr>
          <p:cNvPr id="3" name="Rectangle 2">
            <a:extLst>
              <a:ext uri="{FF2B5EF4-FFF2-40B4-BE49-F238E27FC236}">
                <a16:creationId xmlns:a16="http://schemas.microsoft.com/office/drawing/2014/main" id="{661BAB0C-6889-A941-E047-5435DEC894BA}"/>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62F4021-3F43-4286-AB59-5A5C40BAE5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97A4012-DD1A-BAA1-BB64-D7325E65C19F}"/>
              </a:ext>
            </a:extLst>
          </p:cNvPr>
          <p:cNvSpPr txBox="1"/>
          <p:nvPr/>
        </p:nvSpPr>
        <p:spPr>
          <a:xfrm>
            <a:off x="10023779" y="5935555"/>
            <a:ext cx="19005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ASCO 2026</a:t>
            </a:r>
          </a:p>
        </p:txBody>
      </p:sp>
    </p:spTree>
    <p:extLst>
      <p:ext uri="{BB962C8B-B14F-4D97-AF65-F5344CB8AC3E}">
        <p14:creationId xmlns:p14="http://schemas.microsoft.com/office/powerpoint/2010/main" val="23571789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5000"/>
          <a:stretch>
            <a:fillRect/>
          </a:stretch>
        </p:blipFill>
        <p:spPr>
          <a:xfrm>
            <a:off x="0" y="268224"/>
            <a:ext cx="12192000" cy="6486144"/>
          </a:xfrm>
          <a:prstGeom prst="rect">
            <a:avLst/>
          </a:prstGeom>
        </p:spPr>
      </p:pic>
      <p:sp>
        <p:nvSpPr>
          <p:cNvPr id="3" name="TextBox 2">
            <a:extLst>
              <a:ext uri="{FF2B5EF4-FFF2-40B4-BE49-F238E27FC236}">
                <a16:creationId xmlns:a16="http://schemas.microsoft.com/office/drawing/2014/main" id="{607E10BC-F690-044B-84D4-4517FF0F0221}"/>
              </a:ext>
            </a:extLst>
          </p:cNvPr>
          <p:cNvSpPr txBox="1"/>
          <p:nvPr/>
        </p:nvSpPr>
        <p:spPr>
          <a:xfrm>
            <a:off x="9723333" y="6336674"/>
            <a:ext cx="2145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
        <p:nvSpPr>
          <p:cNvPr id="4" name="Rectangle 3">
            <a:extLst>
              <a:ext uri="{FF2B5EF4-FFF2-40B4-BE49-F238E27FC236}">
                <a16:creationId xmlns:a16="http://schemas.microsoft.com/office/drawing/2014/main" id="{0BE0A707-1359-1706-6FED-D922DC72409F}"/>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4E0CEC54-8449-19BF-76D3-722BFAAD18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9044EA8B-4446-387D-E4FE-9A709C811B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0200054" cy="5712031"/>
          </a:xfrm>
          <a:prstGeom prst="rect">
            <a:avLst/>
          </a:prstGeom>
        </p:spPr>
      </p:pic>
      <p:sp>
        <p:nvSpPr>
          <p:cNvPr id="4" name="TextBox 3">
            <a:extLst>
              <a:ext uri="{FF2B5EF4-FFF2-40B4-BE49-F238E27FC236}">
                <a16:creationId xmlns:a16="http://schemas.microsoft.com/office/drawing/2014/main" id="{DE2C09DC-B158-22EE-70BA-02FA597956EB}"/>
              </a:ext>
            </a:extLst>
          </p:cNvPr>
          <p:cNvSpPr txBox="1"/>
          <p:nvPr/>
        </p:nvSpPr>
        <p:spPr>
          <a:xfrm>
            <a:off x="283905" y="310272"/>
            <a:ext cx="991614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LITESPARK022: Baseline characteristics</a:t>
            </a:r>
          </a:p>
        </p:txBody>
      </p:sp>
      <p:sp>
        <p:nvSpPr>
          <p:cNvPr id="6" name="Teardrop 5">
            <a:extLst>
              <a:ext uri="{FF2B5EF4-FFF2-40B4-BE49-F238E27FC236}">
                <a16:creationId xmlns:a16="http://schemas.microsoft.com/office/drawing/2014/main" id="{896996A7-2E21-41BB-B2C1-2EFB721C0FB3}"/>
              </a:ext>
            </a:extLst>
          </p:cNvPr>
          <p:cNvSpPr/>
          <p:nvPr/>
        </p:nvSpPr>
        <p:spPr>
          <a:xfrm>
            <a:off x="9673822" y="1871276"/>
            <a:ext cx="2518178" cy="1969477"/>
          </a:xfrm>
          <a:prstGeom prst="teardro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Majority non-US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Intermediate-high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~9% M1 NED</a:t>
            </a:r>
          </a:p>
        </p:txBody>
      </p:sp>
      <p:sp>
        <p:nvSpPr>
          <p:cNvPr id="8" name="TextBox 7">
            <a:extLst>
              <a:ext uri="{FF2B5EF4-FFF2-40B4-BE49-F238E27FC236}">
                <a16:creationId xmlns:a16="http://schemas.microsoft.com/office/drawing/2014/main" id="{D5BBE629-83EE-D750-D545-854DD1946DF3}"/>
              </a:ext>
            </a:extLst>
          </p:cNvPr>
          <p:cNvSpPr txBox="1"/>
          <p:nvPr/>
        </p:nvSpPr>
        <p:spPr>
          <a:xfrm>
            <a:off x="9859989" y="5696029"/>
            <a:ext cx="2145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
        <p:nvSpPr>
          <p:cNvPr id="9" name="Rectangle 8">
            <a:extLst>
              <a:ext uri="{FF2B5EF4-FFF2-40B4-BE49-F238E27FC236}">
                <a16:creationId xmlns:a16="http://schemas.microsoft.com/office/drawing/2014/main" id="{E1A03D00-4FC7-DC5A-E418-AB355558873A}"/>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55D8AA45-3D19-3671-6CB6-A752613987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1158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FE27C665-7BF5-F323-901C-A9C47FCDC1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57493" y="2860257"/>
            <a:ext cx="5434507" cy="3043324"/>
          </a:xfrm>
          <a:prstGeom prst="rect">
            <a:avLst/>
          </a:prstGeom>
        </p:spPr>
      </p:pic>
      <p:pic>
        <p:nvPicPr>
          <p:cNvPr id="2" name="Image 0" descr="preencoded.png">
            <a:extLst>
              <a:ext uri="{FF2B5EF4-FFF2-40B4-BE49-F238E27FC236}">
                <a16:creationId xmlns:a16="http://schemas.microsoft.com/office/drawing/2014/main" id="{8D1276CD-494F-9670-98EA-592821C82E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7695"/>
          <a:stretch>
            <a:fillRect/>
          </a:stretch>
        </p:blipFill>
        <p:spPr>
          <a:xfrm>
            <a:off x="98474" y="134112"/>
            <a:ext cx="6659019" cy="3442095"/>
          </a:xfrm>
          <a:prstGeom prst="rect">
            <a:avLst/>
          </a:prstGeom>
        </p:spPr>
      </p:pic>
      <p:sp>
        <p:nvSpPr>
          <p:cNvPr id="5" name="Teardrop 4">
            <a:extLst>
              <a:ext uri="{FF2B5EF4-FFF2-40B4-BE49-F238E27FC236}">
                <a16:creationId xmlns:a16="http://schemas.microsoft.com/office/drawing/2014/main" id="{F4A31E9A-93AD-EC56-1FCC-F1F94D49DB82}"/>
              </a:ext>
            </a:extLst>
          </p:cNvPr>
          <p:cNvSpPr/>
          <p:nvPr/>
        </p:nvSpPr>
        <p:spPr>
          <a:xfrm>
            <a:off x="7591804" y="726942"/>
            <a:ext cx="2518178" cy="1969477"/>
          </a:xfrm>
          <a:prstGeom prst="teardro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FDA approval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6/12/2026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Pembrolizumab +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belzutifan</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for adjuvant  RCC</a:t>
            </a:r>
          </a:p>
        </p:txBody>
      </p:sp>
      <p:sp>
        <p:nvSpPr>
          <p:cNvPr id="6" name="TextBox 5">
            <a:extLst>
              <a:ext uri="{FF2B5EF4-FFF2-40B4-BE49-F238E27FC236}">
                <a16:creationId xmlns:a16="http://schemas.microsoft.com/office/drawing/2014/main" id="{428D4DD4-B82A-5212-ADF7-C6A8DC5CB1FB}"/>
              </a:ext>
            </a:extLst>
          </p:cNvPr>
          <p:cNvSpPr txBox="1"/>
          <p:nvPr/>
        </p:nvSpPr>
        <p:spPr>
          <a:xfrm>
            <a:off x="213573" y="5765082"/>
            <a:ext cx="2145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
        <p:nvSpPr>
          <p:cNvPr id="9" name="Rectangle 8">
            <a:extLst>
              <a:ext uri="{FF2B5EF4-FFF2-40B4-BE49-F238E27FC236}">
                <a16:creationId xmlns:a16="http://schemas.microsoft.com/office/drawing/2014/main" id="{FEF99862-304A-542D-8D2F-E9E01ADD468C}"/>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79130635-2E50-489E-4975-253F65455E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85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292179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2EEA25C7-4914-21A1-8B75-8C632A32E7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9655" y="154744"/>
            <a:ext cx="10972800" cy="6144768"/>
          </a:xfrm>
          <a:prstGeom prst="rect">
            <a:avLst/>
          </a:prstGeom>
        </p:spPr>
      </p:pic>
      <p:sp>
        <p:nvSpPr>
          <p:cNvPr id="3" name="TextBox 2">
            <a:extLst>
              <a:ext uri="{FF2B5EF4-FFF2-40B4-BE49-F238E27FC236}">
                <a16:creationId xmlns:a16="http://schemas.microsoft.com/office/drawing/2014/main" id="{6E78B9E2-1CAA-92E6-B6C8-771F3F2DD2E6}"/>
              </a:ext>
            </a:extLst>
          </p:cNvPr>
          <p:cNvSpPr txBox="1"/>
          <p:nvPr/>
        </p:nvSpPr>
        <p:spPr>
          <a:xfrm>
            <a:off x="213573" y="6047834"/>
            <a:ext cx="2145844"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
        <p:nvSpPr>
          <p:cNvPr id="4" name="Rectangle 3">
            <a:extLst>
              <a:ext uri="{FF2B5EF4-FFF2-40B4-BE49-F238E27FC236}">
                <a16:creationId xmlns:a16="http://schemas.microsoft.com/office/drawing/2014/main" id="{011A4C7E-36D2-69C4-4622-45F85C163A72}"/>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7B640AD-EA85-FAA1-0C19-4205D2C3F4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9369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279B-947F-3326-815F-32F8DCECDD55}"/>
              </a:ext>
            </a:extLst>
          </p:cNvPr>
          <p:cNvSpPr>
            <a:spLocks noGrp="1"/>
          </p:cNvSpPr>
          <p:nvPr>
            <p:ph type="title"/>
          </p:nvPr>
        </p:nvSpPr>
        <p:spPr>
          <a:xfrm>
            <a:off x="416425" y="248857"/>
            <a:ext cx="10972800" cy="845111"/>
          </a:xfrm>
        </p:spPr>
        <p:txBody>
          <a:bodyPr/>
          <a:lstStyle/>
          <a:p>
            <a:r>
              <a:rPr lang="en-US" dirty="0"/>
              <a:t>RAMPART Trial Design</a:t>
            </a:r>
          </a:p>
        </p:txBody>
      </p:sp>
      <p:sp>
        <p:nvSpPr>
          <p:cNvPr id="3" name="Slide Number Placeholder 2">
            <a:extLst>
              <a:ext uri="{FF2B5EF4-FFF2-40B4-BE49-F238E27FC236}">
                <a16:creationId xmlns:a16="http://schemas.microsoft.com/office/drawing/2014/main" id="{1689722F-B1DE-7A4B-2C66-0411B2DA4B7D}"/>
              </a:ext>
            </a:extLst>
          </p:cNvPr>
          <p:cNvSpPr>
            <a:spLocks noGrp="1"/>
          </p:cNvSpPr>
          <p:nvPr>
            <p:ph type="sldNum" sz="quarter" idx="12"/>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A75D5E19-E520-F539-6988-C3A1092BC2AA}"/>
              </a:ext>
            </a:extLst>
          </p:cNvPr>
          <p:cNvGrpSpPr>
            <a:grpSpLocks/>
          </p:cNvGrpSpPr>
          <p:nvPr/>
        </p:nvGrpSpPr>
        <p:grpSpPr bwMode="auto">
          <a:xfrm>
            <a:off x="6577553" y="217034"/>
            <a:ext cx="5198022" cy="5970578"/>
            <a:chOff x="-3167" y="0"/>
            <a:chExt cx="69936" cy="32153"/>
          </a:xfrm>
        </p:grpSpPr>
        <p:sp>
          <p:nvSpPr>
            <p:cNvPr id="7" name="Text Box 3">
              <a:extLst>
                <a:ext uri="{FF2B5EF4-FFF2-40B4-BE49-F238E27FC236}">
                  <a16:creationId xmlns:a16="http://schemas.microsoft.com/office/drawing/2014/main" id="{44ADC0FD-4B22-B2CE-3DB1-CEAB16D8FEAB}"/>
                </a:ext>
              </a:extLst>
            </p:cNvPr>
            <p:cNvSpPr txBox="1">
              <a:spLocks noChangeArrowheads="1"/>
            </p:cNvSpPr>
            <p:nvPr/>
          </p:nvSpPr>
          <p:spPr bwMode="auto">
            <a:xfrm>
              <a:off x="-2500" y="0"/>
              <a:ext cx="69269" cy="9899"/>
            </a:xfrm>
            <a:prstGeom prst="rect">
              <a:avLst/>
            </a:prstGeom>
            <a:solidFill>
              <a:srgbClr val="FDEFE3"/>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36576" tIns="36576" rIns="36576" bIns="36576" anchor="ctr" anchorCtr="0" upright="1">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Confirmed RCC and high or intermediate risk of relapse (Leibovich risk score), </a:t>
              </a:r>
              <a:endPar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or with fully resected synchronous ipsilateral adrenal metastases,</a:t>
              </a:r>
              <a:endPar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or with a single fully resected soft tissue metastasis</a:t>
              </a:r>
              <a:endPar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p:txBody>
        </p:sp>
        <p:sp>
          <p:nvSpPr>
            <p:cNvPr id="8" name="Text Box 4">
              <a:extLst>
                <a:ext uri="{FF2B5EF4-FFF2-40B4-BE49-F238E27FC236}">
                  <a16:creationId xmlns:a16="http://schemas.microsoft.com/office/drawing/2014/main" id="{EA2FC404-12FF-BC2B-C1FC-C9B4777176CB}"/>
                </a:ext>
              </a:extLst>
            </p:cNvPr>
            <p:cNvSpPr txBox="1">
              <a:spLocks noChangeArrowheads="1"/>
            </p:cNvSpPr>
            <p:nvPr/>
          </p:nvSpPr>
          <p:spPr bwMode="auto">
            <a:xfrm>
              <a:off x="0" y="12042"/>
              <a:ext cx="64086" cy="5146"/>
            </a:xfrm>
            <a:prstGeom prst="rect">
              <a:avLst/>
            </a:prstGeom>
            <a:solidFill>
              <a:srgbClr val="FACCA7"/>
            </a:solidFill>
            <a:ln w="19050" algn="in">
              <a:solidFill>
                <a:srgbClr val="E07E2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36576" tIns="36576" rIns="36576" bIns="36576"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Randomisation</a:t>
              </a:r>
              <a:endParaRPr kumimoji="0" lang="en-GB" sz="1600" b="0"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Allocation ratio 3:2:2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ptos" panose="02110004020202020204"/>
                  <a:ea typeface="Times New Roman" panose="02020603050405020304" pitchFamily="18" charset="0"/>
                  <a:cs typeface="Times New Roman" panose="02020603050405020304" pitchFamily="18" charset="0"/>
                </a:rPr>
                <a:t>N=790</a:t>
              </a:r>
              <a:endParaRPr kumimoji="0" lang="en-GB" sz="1600" b="1"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p:txBody>
        </p:sp>
        <p:sp>
          <p:nvSpPr>
            <p:cNvPr id="9" name="AutoShape 5">
              <a:extLst>
                <a:ext uri="{FF2B5EF4-FFF2-40B4-BE49-F238E27FC236}">
                  <a16:creationId xmlns:a16="http://schemas.microsoft.com/office/drawing/2014/main" id="{7EC82CA0-8549-0AD4-D5EB-DBD3530240CA}"/>
                </a:ext>
              </a:extLst>
            </p:cNvPr>
            <p:cNvSpPr>
              <a:spLocks noChangeArrowheads="1"/>
            </p:cNvSpPr>
            <p:nvPr/>
          </p:nvSpPr>
          <p:spPr bwMode="auto">
            <a:xfrm>
              <a:off x="-3167" y="19910"/>
              <a:ext cx="22999" cy="12243"/>
            </a:xfrm>
            <a:prstGeom prst="roundRect">
              <a:avLst>
                <a:gd name="adj" fmla="val 16667"/>
              </a:avLst>
            </a:prstGeom>
            <a:solidFill>
              <a:srgbClr val="F2F2F2"/>
            </a:solidFill>
            <a:ln w="19050" algn="in">
              <a:solidFill>
                <a:srgbClr val="E07E2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Du</a:t>
              </a: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rvalumab</a:t>
              </a:r>
              <a:b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br>
              <a:r>
                <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1500mg q4w for 1 year</a:t>
              </a:r>
              <a:b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b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and</a:t>
              </a:r>
              <a:b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br>
              <a:r>
                <a:rPr kumimoji="0" lang="en-GB" sz="1600" b="1"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Tremelimumab</a:t>
              </a:r>
              <a:b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br>
              <a:r>
                <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75mg at day 1 and week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N=225</a:t>
              </a:r>
              <a:endPar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p:txBody>
        </p:sp>
        <p:sp>
          <p:nvSpPr>
            <p:cNvPr id="10" name="AutoShape 7">
              <a:extLst>
                <a:ext uri="{FF2B5EF4-FFF2-40B4-BE49-F238E27FC236}">
                  <a16:creationId xmlns:a16="http://schemas.microsoft.com/office/drawing/2014/main" id="{0C5DA8AB-32BF-4973-4D95-1FC5D740E701}"/>
                </a:ext>
              </a:extLst>
            </p:cNvPr>
            <p:cNvSpPr>
              <a:spLocks noChangeArrowheads="1"/>
            </p:cNvSpPr>
            <p:nvPr/>
          </p:nvSpPr>
          <p:spPr bwMode="auto">
            <a:xfrm>
              <a:off x="22544" y="20004"/>
              <a:ext cx="20442" cy="12149"/>
            </a:xfrm>
            <a:prstGeom prst="roundRect">
              <a:avLst>
                <a:gd name="adj" fmla="val 16667"/>
              </a:avLst>
            </a:prstGeom>
            <a:solidFill>
              <a:srgbClr val="F2F2F2"/>
            </a:solidFill>
            <a:ln w="19050" algn="in">
              <a:solidFill>
                <a:srgbClr val="E07E2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Durvalumab</a:t>
              </a:r>
              <a:b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br>
              <a:r>
                <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1500mg q4w for 1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N=225</a:t>
              </a:r>
              <a:endPar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p:txBody>
        </p:sp>
        <p:sp>
          <p:nvSpPr>
            <p:cNvPr id="11" name="AutoShape 8">
              <a:extLst>
                <a:ext uri="{FF2B5EF4-FFF2-40B4-BE49-F238E27FC236}">
                  <a16:creationId xmlns:a16="http://schemas.microsoft.com/office/drawing/2014/main" id="{D55E8A30-6F7F-7DFB-683F-C95405CB3398}"/>
                </a:ext>
              </a:extLst>
            </p:cNvPr>
            <p:cNvSpPr>
              <a:spLocks noChangeArrowheads="1"/>
            </p:cNvSpPr>
            <p:nvPr/>
          </p:nvSpPr>
          <p:spPr bwMode="auto">
            <a:xfrm>
              <a:off x="45697" y="20034"/>
              <a:ext cx="18389" cy="12119"/>
            </a:xfrm>
            <a:prstGeom prst="roundRect">
              <a:avLst>
                <a:gd name="adj" fmla="val 16667"/>
              </a:avLst>
            </a:prstGeom>
            <a:solidFill>
              <a:srgbClr val="F2F2F2"/>
            </a:solidFill>
            <a:ln w="19050" algn="in">
              <a:solidFill>
                <a:srgbClr val="E07E2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0" tIns="0" rIns="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A</a:t>
              </a: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ctive 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N=340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endParaRPr>
            </a:p>
          </p:txBody>
        </p:sp>
        <p:cxnSp>
          <p:nvCxnSpPr>
            <p:cNvPr id="12" name="AutoShape 9">
              <a:extLst>
                <a:ext uri="{FF2B5EF4-FFF2-40B4-BE49-F238E27FC236}">
                  <a16:creationId xmlns:a16="http://schemas.microsoft.com/office/drawing/2014/main" id="{90B1C1AD-4443-ECE2-DF90-A9AF18590C14}"/>
                </a:ext>
              </a:extLst>
            </p:cNvPr>
            <p:cNvCxnSpPr>
              <a:cxnSpLocks noChangeShapeType="1"/>
            </p:cNvCxnSpPr>
            <p:nvPr/>
          </p:nvCxnSpPr>
          <p:spPr bwMode="auto">
            <a:xfrm>
              <a:off x="32043" y="9838"/>
              <a:ext cx="24" cy="2223"/>
            </a:xfrm>
            <a:prstGeom prst="straightConnector1">
              <a:avLst/>
            </a:prstGeom>
            <a:noFill/>
            <a:ln w="38100">
              <a:solidFill>
                <a:srgbClr val="E07E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3" name="AutoShape 10">
              <a:extLst>
                <a:ext uri="{FF2B5EF4-FFF2-40B4-BE49-F238E27FC236}">
                  <a16:creationId xmlns:a16="http://schemas.microsoft.com/office/drawing/2014/main" id="{DA41920E-4897-2FD9-ADCC-42645895C8A5}"/>
                </a:ext>
              </a:extLst>
            </p:cNvPr>
            <p:cNvCxnSpPr>
              <a:cxnSpLocks noChangeShapeType="1"/>
            </p:cNvCxnSpPr>
            <p:nvPr/>
          </p:nvCxnSpPr>
          <p:spPr bwMode="auto">
            <a:xfrm>
              <a:off x="8731" y="17188"/>
              <a:ext cx="0" cy="2394"/>
            </a:xfrm>
            <a:prstGeom prst="straightConnector1">
              <a:avLst/>
            </a:prstGeom>
            <a:noFill/>
            <a:ln w="38100">
              <a:solidFill>
                <a:srgbClr val="E07E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4" name="AutoShape 11">
              <a:extLst>
                <a:ext uri="{FF2B5EF4-FFF2-40B4-BE49-F238E27FC236}">
                  <a16:creationId xmlns:a16="http://schemas.microsoft.com/office/drawing/2014/main" id="{C2006B41-A97C-777C-417E-4820012E952B}"/>
                </a:ext>
              </a:extLst>
            </p:cNvPr>
            <p:cNvCxnSpPr>
              <a:cxnSpLocks noChangeShapeType="1"/>
            </p:cNvCxnSpPr>
            <p:nvPr/>
          </p:nvCxnSpPr>
          <p:spPr bwMode="auto">
            <a:xfrm>
              <a:off x="32257" y="17297"/>
              <a:ext cx="0" cy="2613"/>
            </a:xfrm>
            <a:prstGeom prst="straightConnector1">
              <a:avLst/>
            </a:prstGeom>
            <a:noFill/>
            <a:ln w="38100">
              <a:solidFill>
                <a:srgbClr val="E07E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5" name="AutoShape 12">
              <a:extLst>
                <a:ext uri="{FF2B5EF4-FFF2-40B4-BE49-F238E27FC236}">
                  <a16:creationId xmlns:a16="http://schemas.microsoft.com/office/drawing/2014/main" id="{88E6FACA-5E0F-FB09-161D-496E8A786578}"/>
                </a:ext>
              </a:extLst>
            </p:cNvPr>
            <p:cNvCxnSpPr>
              <a:cxnSpLocks noChangeShapeType="1"/>
            </p:cNvCxnSpPr>
            <p:nvPr/>
          </p:nvCxnSpPr>
          <p:spPr bwMode="auto">
            <a:xfrm flipH="1">
              <a:off x="54442" y="17181"/>
              <a:ext cx="8" cy="2626"/>
            </a:xfrm>
            <a:prstGeom prst="straightConnector1">
              <a:avLst/>
            </a:prstGeom>
            <a:noFill/>
            <a:ln w="38100">
              <a:solidFill>
                <a:srgbClr val="E07E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grpSp>
      <p:sp>
        <p:nvSpPr>
          <p:cNvPr id="16" name="Text Placeholder 3">
            <a:extLst>
              <a:ext uri="{FF2B5EF4-FFF2-40B4-BE49-F238E27FC236}">
                <a16:creationId xmlns:a16="http://schemas.microsoft.com/office/drawing/2014/main" id="{55F4A1F4-7F94-9678-2CDE-9B4C2D94E501}"/>
              </a:ext>
            </a:extLst>
          </p:cNvPr>
          <p:cNvSpPr txBox="1">
            <a:spLocks/>
          </p:cNvSpPr>
          <p:nvPr/>
        </p:nvSpPr>
        <p:spPr>
          <a:xfrm>
            <a:off x="233949" y="1136120"/>
            <a:ext cx="5848592" cy="4967559"/>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Original sample size: 1750</a:t>
            </a:r>
          </a:p>
          <a:p>
            <a:pPr marL="457200" marR="0" lvl="0" indent="-45720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Impacted by COVID-19 and KEYNOTE-564 results</a:t>
            </a:r>
          </a:p>
          <a:p>
            <a:pPr marL="457200" marR="0" lvl="0" indent="-45720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Modified design blinded to accumulating outcome data</a:t>
            </a:r>
          </a:p>
          <a:p>
            <a:pPr marL="457200" marR="0" lvl="0" indent="-45720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outcome: Disease Free Survival (DFS)
Pre-specified and pre-powered analysis: DFS by risk of relapse at baseline</a:t>
            </a:r>
            <a:endPar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C4461FA8-15FC-7686-3A6C-45F3BCDD9EBC}"/>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454333D3-3D76-4513-4AA0-444CF83294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B13A6A-2F28-2BB1-C74B-7A80904AC7E8}"/>
              </a:ext>
            </a:extLst>
          </p:cNvPr>
          <p:cNvSpPr txBox="1"/>
          <p:nvPr/>
        </p:nvSpPr>
        <p:spPr>
          <a:xfrm>
            <a:off x="368710" y="5943600"/>
            <a:ext cx="2515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Larkin et al, ASCO 2026</a:t>
            </a:r>
          </a:p>
        </p:txBody>
      </p:sp>
    </p:spTree>
    <p:extLst>
      <p:ext uri="{BB962C8B-B14F-4D97-AF65-F5344CB8AC3E}">
        <p14:creationId xmlns:p14="http://schemas.microsoft.com/office/powerpoint/2010/main" val="25448673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E54A9-8E45-C943-663D-6B62D27B9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3806E-9139-9511-FA16-5E14DD4DD577}"/>
              </a:ext>
            </a:extLst>
          </p:cNvPr>
          <p:cNvSpPr>
            <a:spLocks noGrp="1"/>
          </p:cNvSpPr>
          <p:nvPr>
            <p:ph type="title"/>
          </p:nvPr>
        </p:nvSpPr>
        <p:spPr>
          <a:xfrm>
            <a:off x="0" y="390250"/>
            <a:ext cx="10972800" cy="545281"/>
          </a:xfrm>
        </p:spPr>
        <p:txBody>
          <a:bodyPr>
            <a:normAutofit/>
          </a:bodyPr>
          <a:lstStyle/>
          <a:p>
            <a:r>
              <a:rPr lang="en-US" sz="3200" dirty="0"/>
              <a:t>RAMPART Disease Free Survival (DFS) – ITT Population </a:t>
            </a:r>
            <a:endParaRPr lang="en-GB" sz="3200" dirty="0"/>
          </a:p>
        </p:txBody>
      </p:sp>
      <p:sp>
        <p:nvSpPr>
          <p:cNvPr id="4" name="Text Placeholder 3">
            <a:extLst>
              <a:ext uri="{FF2B5EF4-FFF2-40B4-BE49-F238E27FC236}">
                <a16:creationId xmlns:a16="http://schemas.microsoft.com/office/drawing/2014/main" id="{1F40E5A9-056E-98CA-FCCC-36274C49B719}"/>
              </a:ext>
            </a:extLst>
          </p:cNvPr>
          <p:cNvSpPr>
            <a:spLocks noGrp="1"/>
          </p:cNvSpPr>
          <p:nvPr>
            <p:ph type="body" sz="quarter" idx="15"/>
          </p:nvPr>
        </p:nvSpPr>
        <p:spPr/>
        <p:txBody>
          <a:bodyPr/>
          <a:lstStyle/>
          <a:p>
            <a:r>
              <a:rPr lang="en-US" dirty="0"/>
              <a:t>James Larkin</a:t>
            </a:r>
          </a:p>
        </p:txBody>
      </p:sp>
      <p:graphicFrame>
        <p:nvGraphicFramePr>
          <p:cNvPr id="8" name="Table 7">
            <a:extLst>
              <a:ext uri="{FF2B5EF4-FFF2-40B4-BE49-F238E27FC236}">
                <a16:creationId xmlns:a16="http://schemas.microsoft.com/office/drawing/2014/main" id="{AAFBE0E2-EB86-889D-A0B1-0852FCEFA998}"/>
              </a:ext>
            </a:extLst>
          </p:cNvPr>
          <p:cNvGraphicFramePr>
            <a:graphicFrameLocks noGrp="1"/>
          </p:cNvGraphicFramePr>
          <p:nvPr/>
        </p:nvGraphicFramePr>
        <p:xfrm>
          <a:off x="7077456" y="1241119"/>
          <a:ext cx="4974336" cy="2121987"/>
        </p:xfrm>
        <a:graphic>
          <a:graphicData uri="http://schemas.openxmlformats.org/drawingml/2006/table">
            <a:tbl>
              <a:tblPr firstRow="1" bandRow="1">
                <a:tableStyleId>{5C22544A-7EE6-4342-B048-85BDC9FD1C3A}</a:tableStyleId>
              </a:tblPr>
              <a:tblGrid>
                <a:gridCol w="1658112">
                  <a:extLst>
                    <a:ext uri="{9D8B030D-6E8A-4147-A177-3AD203B41FA5}">
                      <a16:colId xmlns:a16="http://schemas.microsoft.com/office/drawing/2014/main" val="745991342"/>
                    </a:ext>
                  </a:extLst>
                </a:gridCol>
                <a:gridCol w="1658112">
                  <a:extLst>
                    <a:ext uri="{9D8B030D-6E8A-4147-A177-3AD203B41FA5}">
                      <a16:colId xmlns:a16="http://schemas.microsoft.com/office/drawing/2014/main" val="3465489091"/>
                    </a:ext>
                  </a:extLst>
                </a:gridCol>
                <a:gridCol w="1658112">
                  <a:extLst>
                    <a:ext uri="{9D8B030D-6E8A-4147-A177-3AD203B41FA5}">
                      <a16:colId xmlns:a16="http://schemas.microsoft.com/office/drawing/2014/main" val="1381322416"/>
                    </a:ext>
                  </a:extLst>
                </a:gridCol>
              </a:tblGrid>
              <a:tr h="347427">
                <a:tc gridSpan="3">
                  <a:txBody>
                    <a:bodyPr/>
                    <a:lstStyle/>
                    <a:p>
                      <a:pPr algn="ctr"/>
                      <a:r>
                        <a:rPr lang="en-GB" sz="1400" b="1">
                          <a:solidFill>
                            <a:schemeClr val="tx1"/>
                          </a:solidFill>
                          <a:latin typeface="+mn-lt"/>
                        </a:rPr>
                        <a:t>3-year DFS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AD86"/>
                    </a:solidFill>
                  </a:tcPr>
                </a:tc>
                <a:extLst>
                  <a:ext uri="{0D108BD9-81ED-4DB2-BD59-A6C34878D82A}">
                    <a16:rowId xmlns:a16="http://schemas.microsoft.com/office/drawing/2014/main" val="3897957412"/>
                  </a:ext>
                </a:extLst>
              </a:tr>
              <a:tr h="6253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rPr>
                        <a:t>Durvalumab + </a:t>
                      </a:r>
                      <a:r>
                        <a:rPr lang="en-GB" sz="1400" b="1" dirty="0" err="1">
                          <a:solidFill>
                            <a:schemeClr val="tx1"/>
                          </a:solidFill>
                          <a:latin typeface="+mn-lt"/>
                        </a:rPr>
                        <a:t>Tremelimumab</a:t>
                      </a:r>
                      <a:r>
                        <a:rPr lang="en-GB" sz="1400" b="1" dirty="0">
                          <a:solidFill>
                            <a:schemeClr val="tx1"/>
                          </a:solidFill>
                          <a:latin typeface="+mn-lt"/>
                        </a:rPr>
                        <a:t> (N= 225)</a:t>
                      </a:r>
                    </a:p>
                    <a:p>
                      <a:pPr algn="ctr"/>
                      <a:endParaRPr lang="en-GB" sz="1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pPr algn="ctr"/>
                      <a:r>
                        <a:rPr lang="en-GB" sz="1400" b="1" dirty="0">
                          <a:solidFill>
                            <a:schemeClr val="tx1"/>
                          </a:solidFill>
                          <a:latin typeface="+mn-lt"/>
                        </a:rPr>
                        <a:t>Durvalumab</a:t>
                      </a:r>
                    </a:p>
                    <a:p>
                      <a:pPr algn="ctr"/>
                      <a:r>
                        <a:rPr lang="en-GB" sz="1400" b="1" dirty="0">
                          <a:solidFill>
                            <a:schemeClr val="tx1"/>
                          </a:solidFill>
                          <a:latin typeface="+mn-lt"/>
                        </a:rPr>
                        <a:t>(N= 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pPr algn="ctr"/>
                      <a:r>
                        <a:rPr lang="en-GB" sz="1400" b="1" dirty="0">
                          <a:solidFill>
                            <a:schemeClr val="tx1"/>
                          </a:solidFill>
                          <a:latin typeface="+mn-lt"/>
                        </a:rPr>
                        <a:t>Active Monitoring </a:t>
                      </a:r>
                    </a:p>
                    <a:p>
                      <a:pPr algn="ctr"/>
                      <a:r>
                        <a:rPr lang="en-GB" sz="1400" b="1" dirty="0">
                          <a:solidFill>
                            <a:schemeClr val="tx1"/>
                          </a:solidFill>
                          <a:latin typeface="+mn-lt"/>
                        </a:rPr>
                        <a:t>(N= 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3856453939"/>
                  </a:ext>
                </a:extLst>
              </a:tr>
              <a:tr h="414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80%</a:t>
                      </a:r>
                      <a:endParaRPr lang="en-GB" sz="1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mn-lt"/>
                        </a:rPr>
                        <a:t>78%</a:t>
                      </a:r>
                      <a:endParaRPr lang="en-GB" sz="1400"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72%</a:t>
                      </a:r>
                      <a:endParaRPr lang="en-GB" sz="1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039361"/>
                  </a:ext>
                </a:extLst>
              </a:tr>
              <a:tr h="414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rPr>
                        <a:t>Median Follow Up: </a:t>
                      </a:r>
                      <a:r>
                        <a:rPr lang="en-GB" sz="1400" b="0" dirty="0">
                          <a:solidFill>
                            <a:schemeClr val="tx1"/>
                          </a:solidFill>
                          <a:latin typeface="+mn-lt"/>
                        </a:rPr>
                        <a:t>3.5 years</a:t>
                      </a:r>
                      <a:endParaRPr lang="en-GB" sz="1400" dirty="0">
                        <a:latin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360578255"/>
                  </a:ext>
                </a:extLst>
              </a:tr>
            </a:tbl>
          </a:graphicData>
        </a:graphic>
      </p:graphicFrame>
      <p:graphicFrame>
        <p:nvGraphicFramePr>
          <p:cNvPr id="3" name="Table 2">
            <a:extLst>
              <a:ext uri="{FF2B5EF4-FFF2-40B4-BE49-F238E27FC236}">
                <a16:creationId xmlns:a16="http://schemas.microsoft.com/office/drawing/2014/main" id="{419E9361-C425-E16D-CA61-A548A88E19E2}"/>
              </a:ext>
            </a:extLst>
          </p:cNvPr>
          <p:cNvGraphicFramePr>
            <a:graphicFrameLocks noGrp="1"/>
          </p:cNvGraphicFramePr>
          <p:nvPr/>
        </p:nvGraphicFramePr>
        <p:xfrm>
          <a:off x="7077456" y="3429000"/>
          <a:ext cx="4974336" cy="2270220"/>
        </p:xfrm>
        <a:graphic>
          <a:graphicData uri="http://schemas.openxmlformats.org/drawingml/2006/table">
            <a:tbl>
              <a:tblPr firstRow="1" bandRow="1">
                <a:tableStyleId>{7DF18680-E054-41AD-8BC1-D1AEF772440D}</a:tableStyleId>
              </a:tblPr>
              <a:tblGrid>
                <a:gridCol w="1658112">
                  <a:extLst>
                    <a:ext uri="{9D8B030D-6E8A-4147-A177-3AD203B41FA5}">
                      <a16:colId xmlns:a16="http://schemas.microsoft.com/office/drawing/2014/main" val="3377118358"/>
                    </a:ext>
                  </a:extLst>
                </a:gridCol>
                <a:gridCol w="1658112">
                  <a:extLst>
                    <a:ext uri="{9D8B030D-6E8A-4147-A177-3AD203B41FA5}">
                      <a16:colId xmlns:a16="http://schemas.microsoft.com/office/drawing/2014/main" val="79797357"/>
                    </a:ext>
                  </a:extLst>
                </a:gridCol>
                <a:gridCol w="1658112">
                  <a:extLst>
                    <a:ext uri="{9D8B030D-6E8A-4147-A177-3AD203B41FA5}">
                      <a16:colId xmlns:a16="http://schemas.microsoft.com/office/drawing/2014/main" val="1459390745"/>
                    </a:ext>
                  </a:extLst>
                </a:gridCol>
              </a:tblGrid>
              <a:tr h="410977">
                <a:tc gridSpan="3">
                  <a:txBody>
                    <a:bodyPr/>
                    <a:lstStyle/>
                    <a:p>
                      <a:pPr algn="ctr"/>
                      <a:r>
                        <a:rPr lang="en-GB" sz="1400" b="1" kern="1200">
                          <a:solidFill>
                            <a:schemeClr val="tx1"/>
                          </a:solidFill>
                          <a:latin typeface="+mn-lt"/>
                          <a:ea typeface="+mn-ea"/>
                          <a:cs typeface="+mn-cs"/>
                        </a:rPr>
                        <a:t>Proportional Hazards (PH) Multivariable M</a:t>
                      </a:r>
                      <a:r>
                        <a:rPr lang="en-GB" sz="1400">
                          <a:solidFill>
                            <a:schemeClr val="tx1"/>
                          </a:solidFill>
                        </a:rPr>
                        <a:t>odel Results</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GB"/>
                    </a:p>
                  </a:txBody>
                  <a:tcPr/>
                </a:tc>
                <a:extLst>
                  <a:ext uri="{0D108BD9-81ED-4DB2-BD59-A6C34878D82A}">
                    <a16:rowId xmlns:a16="http://schemas.microsoft.com/office/drawing/2014/main" val="2280823065"/>
                  </a:ext>
                </a:extLst>
              </a:tr>
              <a:tr h="442499">
                <a:tc>
                  <a:txBody>
                    <a:bodyPr/>
                    <a:lstStyle/>
                    <a:p>
                      <a:endParaRPr lang="en-GB" sz="1400" b="1"/>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a:t>HR (95% C.I.)</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t>One-sided </a:t>
                      </a:r>
                    </a:p>
                    <a:p>
                      <a:pPr algn="ctr"/>
                      <a:r>
                        <a:rPr lang="en-GB" sz="1400" b="1" dirty="0"/>
                        <a:t>p-value</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5158497"/>
                  </a:ext>
                </a:extLst>
              </a:tr>
              <a:tr h="584020">
                <a:tc>
                  <a:txBody>
                    <a:bodyPr/>
                    <a:lstStyle/>
                    <a:p>
                      <a:r>
                        <a:rPr lang="en-US" sz="1400"/>
                        <a:t>Durvalumab vs Active Monitoring</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t>0.74 (0.53, 1.04)</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t>0.041</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6494607"/>
                  </a:ext>
                </a:extLst>
              </a:tr>
              <a:tr h="757063">
                <a:tc>
                  <a:txBody>
                    <a:bodyPr/>
                    <a:lstStyle/>
                    <a:p>
                      <a:r>
                        <a:rPr lang="en-US" sz="1400"/>
                        <a:t>Durvalumab + </a:t>
                      </a:r>
                      <a:r>
                        <a:rPr lang="en-US" sz="1400" err="1"/>
                        <a:t>Tremelimumab</a:t>
                      </a:r>
                      <a:r>
                        <a:rPr lang="en-US" sz="1400"/>
                        <a:t> vs Active Monitoring</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a:t>0.65 (0.45, 0.93)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t>0.0094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022614"/>
                  </a:ext>
                </a:extLst>
              </a:tr>
            </a:tbl>
          </a:graphicData>
        </a:graphic>
      </p:graphicFrame>
      <p:pic>
        <p:nvPicPr>
          <p:cNvPr id="7" name="Picture 6">
            <a:extLst>
              <a:ext uri="{FF2B5EF4-FFF2-40B4-BE49-F238E27FC236}">
                <a16:creationId xmlns:a16="http://schemas.microsoft.com/office/drawing/2014/main" id="{BE4388BF-2CFD-4628-7AEC-8ABF7E315A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0" y="1241119"/>
            <a:ext cx="6904800" cy="4458101"/>
          </a:xfrm>
          <a:prstGeom prst="rect">
            <a:avLst/>
          </a:prstGeom>
        </p:spPr>
      </p:pic>
      <p:sp>
        <p:nvSpPr>
          <p:cNvPr id="5" name="TextBox 4">
            <a:extLst>
              <a:ext uri="{FF2B5EF4-FFF2-40B4-BE49-F238E27FC236}">
                <a16:creationId xmlns:a16="http://schemas.microsoft.com/office/drawing/2014/main" id="{94324687-A9DB-F84A-F744-6F90742E97F2}"/>
              </a:ext>
            </a:extLst>
          </p:cNvPr>
          <p:cNvSpPr txBox="1"/>
          <p:nvPr/>
        </p:nvSpPr>
        <p:spPr>
          <a:xfrm>
            <a:off x="8466498" y="6368535"/>
            <a:ext cx="12797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E2841"/>
                </a:solidFill>
                <a:effectLst/>
                <a:uLnTx/>
                <a:uFillTx/>
                <a:latin typeface="Aptos" panose="02110004020202020204"/>
                <a:ea typeface="+mn-ea"/>
                <a:cs typeface="+mn-cs"/>
              </a:rPr>
              <a:t>#RAMPART</a:t>
            </a:r>
          </a:p>
        </p:txBody>
      </p:sp>
      <p:sp>
        <p:nvSpPr>
          <p:cNvPr id="6" name="Rectangle 5">
            <a:extLst>
              <a:ext uri="{FF2B5EF4-FFF2-40B4-BE49-F238E27FC236}">
                <a16:creationId xmlns:a16="http://schemas.microsoft.com/office/drawing/2014/main" id="{56BBDB4C-DA62-60B4-ABC7-FBDE04E7C405}"/>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7A1EAEE4-E046-1213-D6E6-92A54EB563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C5E14C5-225A-B0EF-EA30-755BE08F58BD}"/>
              </a:ext>
            </a:extLst>
          </p:cNvPr>
          <p:cNvSpPr txBox="1"/>
          <p:nvPr/>
        </p:nvSpPr>
        <p:spPr>
          <a:xfrm>
            <a:off x="368710" y="5943600"/>
            <a:ext cx="2515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Larkin et al, ASCO 2026</a:t>
            </a:r>
          </a:p>
        </p:txBody>
      </p:sp>
    </p:spTree>
    <p:extLst>
      <p:ext uri="{BB962C8B-B14F-4D97-AF65-F5344CB8AC3E}">
        <p14:creationId xmlns:p14="http://schemas.microsoft.com/office/powerpoint/2010/main" val="10225982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77FD9-9A57-533B-9C13-8DBE53E48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8E51A-DAF9-E133-415E-796E9B1ADC57}"/>
              </a:ext>
            </a:extLst>
          </p:cNvPr>
          <p:cNvSpPr>
            <a:spLocks noGrp="1"/>
          </p:cNvSpPr>
          <p:nvPr>
            <p:ph type="title"/>
          </p:nvPr>
        </p:nvSpPr>
        <p:spPr>
          <a:xfrm>
            <a:off x="0" y="304799"/>
            <a:ext cx="10972800" cy="545281"/>
          </a:xfrm>
        </p:spPr>
        <p:txBody>
          <a:bodyPr>
            <a:normAutofit/>
          </a:bodyPr>
          <a:lstStyle/>
          <a:p>
            <a:r>
              <a:rPr lang="en-US" sz="3200" dirty="0"/>
              <a:t>RAMPART Overall Survival (OS) – ITT Population </a:t>
            </a:r>
            <a:endParaRPr lang="en-GB" sz="3200" dirty="0"/>
          </a:p>
        </p:txBody>
      </p:sp>
      <p:graphicFrame>
        <p:nvGraphicFramePr>
          <p:cNvPr id="8" name="Table 7">
            <a:extLst>
              <a:ext uri="{FF2B5EF4-FFF2-40B4-BE49-F238E27FC236}">
                <a16:creationId xmlns:a16="http://schemas.microsoft.com/office/drawing/2014/main" id="{2A7D6A07-C60A-FDFC-FCF2-E06110A79175}"/>
              </a:ext>
            </a:extLst>
          </p:cNvPr>
          <p:cNvGraphicFramePr>
            <a:graphicFrameLocks noGrp="1"/>
          </p:cNvGraphicFramePr>
          <p:nvPr/>
        </p:nvGraphicFramePr>
        <p:xfrm>
          <a:off x="7077456" y="1241119"/>
          <a:ext cx="4974336" cy="1707147"/>
        </p:xfrm>
        <a:graphic>
          <a:graphicData uri="http://schemas.openxmlformats.org/drawingml/2006/table">
            <a:tbl>
              <a:tblPr firstRow="1" bandRow="1">
                <a:tableStyleId>{5C22544A-7EE6-4342-B048-85BDC9FD1C3A}</a:tableStyleId>
              </a:tblPr>
              <a:tblGrid>
                <a:gridCol w="1658112">
                  <a:extLst>
                    <a:ext uri="{9D8B030D-6E8A-4147-A177-3AD203B41FA5}">
                      <a16:colId xmlns:a16="http://schemas.microsoft.com/office/drawing/2014/main" val="745991342"/>
                    </a:ext>
                  </a:extLst>
                </a:gridCol>
                <a:gridCol w="1658112">
                  <a:extLst>
                    <a:ext uri="{9D8B030D-6E8A-4147-A177-3AD203B41FA5}">
                      <a16:colId xmlns:a16="http://schemas.microsoft.com/office/drawing/2014/main" val="3465489091"/>
                    </a:ext>
                  </a:extLst>
                </a:gridCol>
                <a:gridCol w="1658112">
                  <a:extLst>
                    <a:ext uri="{9D8B030D-6E8A-4147-A177-3AD203B41FA5}">
                      <a16:colId xmlns:a16="http://schemas.microsoft.com/office/drawing/2014/main" val="1381322416"/>
                    </a:ext>
                  </a:extLst>
                </a:gridCol>
              </a:tblGrid>
              <a:tr h="347427">
                <a:tc gridSpan="3">
                  <a:txBody>
                    <a:bodyPr/>
                    <a:lstStyle/>
                    <a:p>
                      <a:pPr algn="ctr"/>
                      <a:r>
                        <a:rPr lang="en-GB" sz="1400" b="1" dirty="0">
                          <a:solidFill>
                            <a:schemeClr val="tx1"/>
                          </a:solidFill>
                          <a:latin typeface="+mn-lt"/>
                        </a:rPr>
                        <a:t>3-year 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AD86"/>
                    </a:solidFill>
                  </a:tcPr>
                </a:tc>
                <a:extLst>
                  <a:ext uri="{0D108BD9-81ED-4DB2-BD59-A6C34878D82A}">
                    <a16:rowId xmlns:a16="http://schemas.microsoft.com/office/drawing/2014/main" val="3897957412"/>
                  </a:ext>
                </a:extLst>
              </a:tr>
              <a:tr h="6253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rPr>
                        <a:t>Durvalumab + </a:t>
                      </a:r>
                      <a:r>
                        <a:rPr lang="en-GB" sz="1400" b="1" dirty="0" err="1">
                          <a:solidFill>
                            <a:schemeClr val="tx1"/>
                          </a:solidFill>
                          <a:latin typeface="+mn-lt"/>
                        </a:rPr>
                        <a:t>Tremelimumab</a:t>
                      </a:r>
                      <a:r>
                        <a:rPr lang="en-GB" sz="1400" b="1" dirty="0">
                          <a:solidFill>
                            <a:schemeClr val="tx1"/>
                          </a:solidFill>
                          <a:latin typeface="+mn-lt"/>
                        </a:rPr>
                        <a:t> (N= 225)</a:t>
                      </a:r>
                    </a:p>
                    <a:p>
                      <a:pPr algn="ctr"/>
                      <a:endParaRPr lang="en-GB" sz="1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pPr algn="ctr"/>
                      <a:r>
                        <a:rPr lang="en-GB" sz="1400" b="1" dirty="0">
                          <a:solidFill>
                            <a:schemeClr val="tx1"/>
                          </a:solidFill>
                          <a:latin typeface="+mn-lt"/>
                        </a:rPr>
                        <a:t>Durvalumab</a:t>
                      </a:r>
                    </a:p>
                    <a:p>
                      <a:pPr algn="ctr"/>
                      <a:r>
                        <a:rPr lang="en-GB" sz="1400" b="1" dirty="0">
                          <a:solidFill>
                            <a:schemeClr val="tx1"/>
                          </a:solidFill>
                          <a:latin typeface="+mn-lt"/>
                        </a:rPr>
                        <a:t>(N= 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pPr algn="ctr"/>
                      <a:r>
                        <a:rPr lang="en-GB" sz="1400" b="1" dirty="0">
                          <a:solidFill>
                            <a:schemeClr val="tx1"/>
                          </a:solidFill>
                          <a:latin typeface="+mn-lt"/>
                        </a:rPr>
                        <a:t>Active Monitoring </a:t>
                      </a:r>
                    </a:p>
                    <a:p>
                      <a:pPr algn="ctr"/>
                      <a:r>
                        <a:rPr lang="en-GB" sz="1400" b="1" dirty="0">
                          <a:solidFill>
                            <a:schemeClr val="tx1"/>
                          </a:solidFill>
                          <a:latin typeface="+mn-lt"/>
                        </a:rPr>
                        <a:t>(N= 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3856453939"/>
                  </a:ext>
                </a:extLst>
              </a:tr>
              <a:tr h="414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96%</a:t>
                      </a:r>
                      <a:endParaRPr lang="en-GB" sz="1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mn-lt"/>
                        </a:rPr>
                        <a:t>98%</a:t>
                      </a:r>
                      <a:endParaRPr lang="en-GB" sz="1400"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96%</a:t>
                      </a:r>
                      <a:endParaRPr lang="en-GB" sz="1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039361"/>
                  </a:ext>
                </a:extLst>
              </a:tr>
            </a:tbl>
          </a:graphicData>
        </a:graphic>
      </p:graphicFrame>
      <p:graphicFrame>
        <p:nvGraphicFramePr>
          <p:cNvPr id="3" name="Table 2">
            <a:extLst>
              <a:ext uri="{FF2B5EF4-FFF2-40B4-BE49-F238E27FC236}">
                <a16:creationId xmlns:a16="http://schemas.microsoft.com/office/drawing/2014/main" id="{969C821D-A8CF-9D68-6B1B-E7D7C9B2AF4E}"/>
              </a:ext>
            </a:extLst>
          </p:cNvPr>
          <p:cNvGraphicFramePr>
            <a:graphicFrameLocks noGrp="1"/>
          </p:cNvGraphicFramePr>
          <p:nvPr/>
        </p:nvGraphicFramePr>
        <p:xfrm>
          <a:off x="7077456" y="3429000"/>
          <a:ext cx="4974336" cy="2270220"/>
        </p:xfrm>
        <a:graphic>
          <a:graphicData uri="http://schemas.openxmlformats.org/drawingml/2006/table">
            <a:tbl>
              <a:tblPr firstRow="1" bandRow="1">
                <a:tableStyleId>{7DF18680-E054-41AD-8BC1-D1AEF772440D}</a:tableStyleId>
              </a:tblPr>
              <a:tblGrid>
                <a:gridCol w="1658112">
                  <a:extLst>
                    <a:ext uri="{9D8B030D-6E8A-4147-A177-3AD203B41FA5}">
                      <a16:colId xmlns:a16="http://schemas.microsoft.com/office/drawing/2014/main" val="3377118358"/>
                    </a:ext>
                  </a:extLst>
                </a:gridCol>
                <a:gridCol w="1658112">
                  <a:extLst>
                    <a:ext uri="{9D8B030D-6E8A-4147-A177-3AD203B41FA5}">
                      <a16:colId xmlns:a16="http://schemas.microsoft.com/office/drawing/2014/main" val="79797357"/>
                    </a:ext>
                  </a:extLst>
                </a:gridCol>
                <a:gridCol w="1658112">
                  <a:extLst>
                    <a:ext uri="{9D8B030D-6E8A-4147-A177-3AD203B41FA5}">
                      <a16:colId xmlns:a16="http://schemas.microsoft.com/office/drawing/2014/main" val="1459390745"/>
                    </a:ext>
                  </a:extLst>
                </a:gridCol>
              </a:tblGrid>
              <a:tr h="410977">
                <a:tc gridSpan="3">
                  <a:txBody>
                    <a:bodyPr/>
                    <a:lstStyle/>
                    <a:p>
                      <a:pPr algn="ctr"/>
                      <a:r>
                        <a:rPr lang="en-GB" sz="1400" b="1" kern="1200">
                          <a:solidFill>
                            <a:schemeClr val="tx1"/>
                          </a:solidFill>
                          <a:latin typeface="+mn-lt"/>
                          <a:ea typeface="+mn-ea"/>
                          <a:cs typeface="+mn-cs"/>
                        </a:rPr>
                        <a:t>Proportional Hazards (PH) Multivariable M</a:t>
                      </a:r>
                      <a:r>
                        <a:rPr lang="en-GB" sz="1400">
                          <a:solidFill>
                            <a:schemeClr val="tx1"/>
                          </a:solidFill>
                        </a:rPr>
                        <a:t>odel Results</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GB"/>
                    </a:p>
                  </a:txBody>
                  <a:tcPr/>
                </a:tc>
                <a:extLst>
                  <a:ext uri="{0D108BD9-81ED-4DB2-BD59-A6C34878D82A}">
                    <a16:rowId xmlns:a16="http://schemas.microsoft.com/office/drawing/2014/main" val="2280823065"/>
                  </a:ext>
                </a:extLst>
              </a:tr>
              <a:tr h="442499">
                <a:tc>
                  <a:txBody>
                    <a:bodyPr/>
                    <a:lstStyle/>
                    <a:p>
                      <a:endParaRPr lang="en-GB" sz="1400" b="1"/>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t>HR (95% C.I.)</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t>One-sided </a:t>
                      </a:r>
                    </a:p>
                    <a:p>
                      <a:pPr algn="ctr"/>
                      <a:r>
                        <a:rPr lang="en-GB" sz="1400" b="1" dirty="0"/>
                        <a:t>p-value</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5158497"/>
                  </a:ext>
                </a:extLst>
              </a:tr>
              <a:tr h="584020">
                <a:tc>
                  <a:txBody>
                    <a:bodyPr/>
                    <a:lstStyle/>
                    <a:p>
                      <a:r>
                        <a:rPr lang="en-US" sz="1400"/>
                        <a:t>Durvalumab vs Active Monitoring</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0.99 (0.52, 1.92)</a:t>
                      </a:r>
                      <a:endParaRPr lang="en-GB"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t>0.492</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6494607"/>
                  </a:ext>
                </a:extLst>
              </a:tr>
              <a:tr h="757063">
                <a:tc>
                  <a:txBody>
                    <a:bodyPr/>
                    <a:lstStyle/>
                    <a:p>
                      <a:r>
                        <a:rPr lang="en-US" sz="1400"/>
                        <a:t>Durvalumab + </a:t>
                      </a:r>
                      <a:r>
                        <a:rPr lang="en-US" sz="1400" err="1"/>
                        <a:t>Tremelimumab</a:t>
                      </a:r>
                      <a:r>
                        <a:rPr lang="en-US" sz="1400"/>
                        <a:t> vs Active Monitoring</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t>0.71 (0.34, 1.46)</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0.176</a:t>
                      </a:r>
                      <a:endParaRPr lang="en-GB"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022614"/>
                  </a:ext>
                </a:extLst>
              </a:tr>
            </a:tbl>
          </a:graphicData>
        </a:graphic>
      </p:graphicFrame>
      <p:pic>
        <p:nvPicPr>
          <p:cNvPr id="7" name="Picture 6">
            <a:extLst>
              <a:ext uri="{FF2B5EF4-FFF2-40B4-BE49-F238E27FC236}">
                <a16:creationId xmlns:a16="http://schemas.microsoft.com/office/drawing/2014/main" id="{4EFD17DD-37E3-6859-CC4B-78487C3FF2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241118"/>
            <a:ext cx="6904800" cy="4458101"/>
          </a:xfrm>
          <a:prstGeom prst="rect">
            <a:avLst/>
          </a:prstGeom>
        </p:spPr>
      </p:pic>
      <p:sp>
        <p:nvSpPr>
          <p:cNvPr id="15" name="Text Placeholder 14">
            <a:extLst>
              <a:ext uri="{FF2B5EF4-FFF2-40B4-BE49-F238E27FC236}">
                <a16:creationId xmlns:a16="http://schemas.microsoft.com/office/drawing/2014/main" id="{02075E26-8EA1-8F5D-CC4E-4D44B31A1726}"/>
              </a:ext>
            </a:extLst>
          </p:cNvPr>
          <p:cNvSpPr>
            <a:spLocks noGrp="1"/>
          </p:cNvSpPr>
          <p:nvPr>
            <p:ph type="body" sz="quarter" idx="15"/>
          </p:nvPr>
        </p:nvSpPr>
        <p:spPr/>
        <p:txBody>
          <a:bodyPr/>
          <a:lstStyle/>
          <a:p>
            <a:endParaRPr lang="en-US"/>
          </a:p>
        </p:txBody>
      </p:sp>
      <p:sp>
        <p:nvSpPr>
          <p:cNvPr id="16" name="Rectangle 15">
            <a:extLst>
              <a:ext uri="{FF2B5EF4-FFF2-40B4-BE49-F238E27FC236}">
                <a16:creationId xmlns:a16="http://schemas.microsoft.com/office/drawing/2014/main" id="{2E4DD748-CFEB-93B1-81CE-C401A06AED8F}"/>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D2F329A8-F6CE-2793-A778-FB3880D827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371C063-1B91-C978-D0C4-557F76D452CF}"/>
              </a:ext>
            </a:extLst>
          </p:cNvPr>
          <p:cNvSpPr txBox="1"/>
          <p:nvPr/>
        </p:nvSpPr>
        <p:spPr>
          <a:xfrm>
            <a:off x="368710" y="5943600"/>
            <a:ext cx="2515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Larkin et al, ASCO 2026</a:t>
            </a:r>
          </a:p>
        </p:txBody>
      </p:sp>
    </p:spTree>
    <p:extLst>
      <p:ext uri="{BB962C8B-B14F-4D97-AF65-F5344CB8AC3E}">
        <p14:creationId xmlns:p14="http://schemas.microsoft.com/office/powerpoint/2010/main" val="8540478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0A03-E687-850E-EF8D-80F112DB53C3}"/>
              </a:ext>
            </a:extLst>
          </p:cNvPr>
          <p:cNvSpPr>
            <a:spLocks noGrp="1"/>
          </p:cNvSpPr>
          <p:nvPr>
            <p:ph type="title"/>
          </p:nvPr>
        </p:nvSpPr>
        <p:spPr>
          <a:xfrm>
            <a:off x="838200" y="0"/>
            <a:ext cx="10515600" cy="1325563"/>
          </a:xfrm>
        </p:spPr>
        <p:txBody>
          <a:bodyPr/>
          <a:lstStyle/>
          <a:p>
            <a:r>
              <a:rPr lang="en-US" dirty="0"/>
              <a:t>A032201/STRIKE – actively enrolling!</a:t>
            </a:r>
          </a:p>
        </p:txBody>
      </p:sp>
      <p:pic>
        <p:nvPicPr>
          <p:cNvPr id="5" name="Picture 4">
            <a:extLst>
              <a:ext uri="{FF2B5EF4-FFF2-40B4-BE49-F238E27FC236}">
                <a16:creationId xmlns:a16="http://schemas.microsoft.com/office/drawing/2014/main" id="{B44DF157-EFBD-2744-AB14-18204FC3FA73}"/>
              </a:ext>
            </a:extLst>
          </p:cNvPr>
          <p:cNvPicPr>
            <a:picLocks noChangeAspect="1"/>
          </p:cNvPicPr>
          <p:nvPr/>
        </p:nvPicPr>
        <p:blipFill>
          <a:blip r:embed="rId2"/>
          <a:stretch>
            <a:fillRect/>
          </a:stretch>
        </p:blipFill>
        <p:spPr>
          <a:xfrm>
            <a:off x="1065654" y="1005841"/>
            <a:ext cx="10121652" cy="5150826"/>
          </a:xfrm>
          <a:prstGeom prst="rect">
            <a:avLst/>
          </a:prstGeom>
        </p:spPr>
      </p:pic>
      <p:sp>
        <p:nvSpPr>
          <p:cNvPr id="6" name="Rectangle 5">
            <a:extLst>
              <a:ext uri="{FF2B5EF4-FFF2-40B4-BE49-F238E27FC236}">
                <a16:creationId xmlns:a16="http://schemas.microsoft.com/office/drawing/2014/main" id="{EDEA2FF3-F3DD-40D1-C989-54D6547B7A14}"/>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85548F8-2DA7-4F20-D13B-484D23B4D5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E997BEA-B6BD-C312-A8E0-E95DDF57481A}"/>
              </a:ext>
            </a:extLst>
          </p:cNvPr>
          <p:cNvSpPr txBox="1"/>
          <p:nvPr/>
        </p:nvSpPr>
        <p:spPr>
          <a:xfrm>
            <a:off x="7589009" y="5871302"/>
            <a:ext cx="4602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Courtesy McGregor B, Alliance meeting 2026</a:t>
            </a:r>
          </a:p>
        </p:txBody>
      </p:sp>
    </p:spTree>
    <p:extLst>
      <p:ext uri="{BB962C8B-B14F-4D97-AF65-F5344CB8AC3E}">
        <p14:creationId xmlns:p14="http://schemas.microsoft.com/office/powerpoint/2010/main" val="18057726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A7B3E-FDEE-3968-61A5-61FCDCB0D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8B6DD-6CA0-C4F7-69C9-D53CCB57802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2A2E139-5DAF-32F4-540A-93DE49D42999}"/>
              </a:ext>
            </a:extLst>
          </p:cNvPr>
          <p:cNvSpPr>
            <a:spLocks noGrp="1"/>
          </p:cNvSpPr>
          <p:nvPr>
            <p:ph idx="1"/>
          </p:nvPr>
        </p:nvSpPr>
        <p:spPr>
          <a:xfrm>
            <a:off x="838200" y="1528742"/>
            <a:ext cx="10515600" cy="4351338"/>
          </a:xfrm>
        </p:spPr>
        <p:txBody>
          <a:bodyPr>
            <a:normAutofit fontScale="77500" lnSpcReduction="20000"/>
          </a:bodyPr>
          <a:lstStyle/>
          <a:p>
            <a:r>
              <a:rPr lang="en-US" dirty="0"/>
              <a:t>Adjuvant RCC</a:t>
            </a:r>
          </a:p>
          <a:p>
            <a:pPr lvl="1"/>
            <a:r>
              <a:rPr lang="en-US" dirty="0"/>
              <a:t>ctDNA from Keynote 564 (ASCO 2026)</a:t>
            </a:r>
          </a:p>
          <a:p>
            <a:pPr lvl="1"/>
            <a:r>
              <a:rPr lang="en-US" dirty="0"/>
              <a:t>LITESPARK 022 – approval of pembrolizumab/</a:t>
            </a:r>
            <a:r>
              <a:rPr lang="en-US" dirty="0" err="1"/>
              <a:t>belzutifan</a:t>
            </a:r>
            <a:endParaRPr lang="en-US" dirty="0"/>
          </a:p>
          <a:p>
            <a:pPr lvl="1"/>
            <a:r>
              <a:rPr lang="en-US" dirty="0"/>
              <a:t>RAMPART – durvalumab vs surveillance (ASCO 2026)</a:t>
            </a:r>
          </a:p>
          <a:p>
            <a:pPr lvl="1"/>
            <a:r>
              <a:rPr lang="en-US" dirty="0"/>
              <a:t>Trial in progress: STRIKE</a:t>
            </a:r>
          </a:p>
          <a:p>
            <a:pPr lvl="1"/>
            <a:endParaRPr lang="en-US" dirty="0"/>
          </a:p>
          <a:p>
            <a:r>
              <a:rPr lang="en-US" dirty="0">
                <a:solidFill>
                  <a:srgbClr val="0070C0"/>
                </a:solidFill>
              </a:rPr>
              <a:t>Metastatic RCC</a:t>
            </a:r>
          </a:p>
          <a:p>
            <a:pPr lvl="1"/>
            <a:r>
              <a:rPr lang="en-US" dirty="0"/>
              <a:t>Checkmate 9ER trial bone &amp; liver metastases subgroups (ASCO 2026)</a:t>
            </a:r>
          </a:p>
          <a:p>
            <a:pPr lvl="1"/>
            <a:r>
              <a:rPr lang="en-US" dirty="0"/>
              <a:t>CLEAR: patterns of progression (ASCO 2026)</a:t>
            </a:r>
          </a:p>
          <a:p>
            <a:pPr lvl="1"/>
            <a:r>
              <a:rPr lang="en-US" dirty="0"/>
              <a:t>LITESPARK011: Lenvatinib + </a:t>
            </a:r>
            <a:r>
              <a:rPr lang="en-US" dirty="0" err="1"/>
              <a:t>belzutifan</a:t>
            </a:r>
            <a:r>
              <a:rPr lang="en-US" dirty="0"/>
              <a:t> vs cabozantinib (GU ASCO 2026)</a:t>
            </a:r>
          </a:p>
          <a:p>
            <a:pPr lvl="1"/>
            <a:r>
              <a:rPr lang="en-US" dirty="0"/>
              <a:t>TiNivo-2: </a:t>
            </a:r>
            <a:r>
              <a:rPr lang="en-US" dirty="0" err="1"/>
              <a:t>tivozanib+nivolumab</a:t>
            </a:r>
            <a:r>
              <a:rPr lang="en-US" dirty="0"/>
              <a:t> vs tivozanib (ASCO 2026)</a:t>
            </a:r>
          </a:p>
          <a:p>
            <a:pPr lvl="1"/>
            <a:r>
              <a:rPr lang="en-US" dirty="0"/>
              <a:t>Trial in progress: LITESPARK033 </a:t>
            </a:r>
          </a:p>
          <a:p>
            <a:pPr lvl="1"/>
            <a:endParaRPr lang="en-US" dirty="0"/>
          </a:p>
          <a:p>
            <a:r>
              <a:rPr lang="en-US" dirty="0"/>
              <a:t>Non-clear cell RCC</a:t>
            </a:r>
          </a:p>
          <a:p>
            <a:pPr lvl="1"/>
            <a:r>
              <a:rPr lang="en-US" dirty="0"/>
              <a:t>Cabozantinib-nivolumab (ASCO 2026)</a:t>
            </a:r>
          </a:p>
          <a:p>
            <a:pPr lvl="1"/>
            <a:endParaRPr lang="en-US" dirty="0"/>
          </a:p>
        </p:txBody>
      </p:sp>
      <p:sp>
        <p:nvSpPr>
          <p:cNvPr id="4" name="Rectangle 3">
            <a:extLst>
              <a:ext uri="{FF2B5EF4-FFF2-40B4-BE49-F238E27FC236}">
                <a16:creationId xmlns:a16="http://schemas.microsoft.com/office/drawing/2014/main" id="{36DE9B6A-AFD8-A46D-8A7E-43E5DA90F75C}"/>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DC13E21C-FC43-80B4-32C9-2BB908F6D1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5801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C0A3E0-595B-0A4B-98C0-EE212B04F525}"/>
              </a:ext>
            </a:extLst>
          </p:cNvPr>
          <p:cNvSpPr txBox="1">
            <a:spLocks/>
          </p:cNvSpPr>
          <p:nvPr/>
        </p:nvSpPr>
        <p:spPr>
          <a:xfrm>
            <a:off x="859850" y="189106"/>
            <a:ext cx="10731084" cy="6908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rPr>
              <a:t>First-line metastatic renal cell carcinoma phase 3 trial designs</a:t>
            </a:r>
          </a:p>
        </p:txBody>
      </p:sp>
      <p:sp>
        <p:nvSpPr>
          <p:cNvPr id="5" name="Rounded Rectangle 4">
            <a:extLst>
              <a:ext uri="{FF2B5EF4-FFF2-40B4-BE49-F238E27FC236}">
                <a16:creationId xmlns:a16="http://schemas.microsoft.com/office/drawing/2014/main" id="{E1948556-2BEE-604A-8AEB-9B93F9CEC609}"/>
              </a:ext>
            </a:extLst>
          </p:cNvPr>
          <p:cNvSpPr/>
          <p:nvPr/>
        </p:nvSpPr>
        <p:spPr>
          <a:xfrm>
            <a:off x="172994" y="1489373"/>
            <a:ext cx="3170998" cy="2313973"/>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664" marR="0" lvl="0" indent="-28566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Clear cell renal cell carcinoma</a:t>
            </a:r>
          </a:p>
          <a:p>
            <a:pPr marL="285664" marR="0" lvl="0" indent="-28566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Measurable metastatic disease, (RECIST criteria)</a:t>
            </a:r>
          </a:p>
          <a:p>
            <a:pPr marL="285664" marR="0" lvl="0" indent="-28566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No prior systemic treatments</a:t>
            </a:r>
          </a:p>
          <a:p>
            <a:pPr marL="285664" marR="0" lvl="0" indent="-28566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Good performance status</a:t>
            </a:r>
          </a:p>
          <a:p>
            <a:pPr marL="285664" marR="0" lvl="0" indent="-28566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Archival tissue available</a:t>
            </a:r>
          </a:p>
        </p:txBody>
      </p:sp>
      <p:sp>
        <p:nvSpPr>
          <p:cNvPr id="6" name="Rounded Rectangle 5">
            <a:extLst>
              <a:ext uri="{FF2B5EF4-FFF2-40B4-BE49-F238E27FC236}">
                <a16:creationId xmlns:a16="http://schemas.microsoft.com/office/drawing/2014/main" id="{4D2DB1A1-AB1C-8849-BE56-8D817743B1EC}"/>
              </a:ext>
            </a:extLst>
          </p:cNvPr>
          <p:cNvSpPr/>
          <p:nvPr/>
        </p:nvSpPr>
        <p:spPr>
          <a:xfrm>
            <a:off x="993337" y="4064831"/>
            <a:ext cx="2650613" cy="128493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rPr>
              <a:t>Stratification factors</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IMDC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(favorable, intermediate, poor)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Region (US vs outside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Performance status</a:t>
            </a:r>
          </a:p>
        </p:txBody>
      </p:sp>
      <p:sp>
        <p:nvSpPr>
          <p:cNvPr id="7" name="Right Brace 6">
            <a:extLst>
              <a:ext uri="{FF2B5EF4-FFF2-40B4-BE49-F238E27FC236}">
                <a16:creationId xmlns:a16="http://schemas.microsoft.com/office/drawing/2014/main" id="{7773488D-DF1E-D447-924C-EFF981029B97}"/>
              </a:ext>
            </a:extLst>
          </p:cNvPr>
          <p:cNvSpPr/>
          <p:nvPr/>
        </p:nvSpPr>
        <p:spPr>
          <a:xfrm>
            <a:off x="3343993" y="1389386"/>
            <a:ext cx="428513" cy="24139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ounded Rectangle 7">
            <a:extLst>
              <a:ext uri="{FF2B5EF4-FFF2-40B4-BE49-F238E27FC236}">
                <a16:creationId xmlns:a16="http://schemas.microsoft.com/office/drawing/2014/main" id="{B69777E6-CFC7-584A-B1B3-72A26214BD6F}"/>
              </a:ext>
            </a:extLst>
          </p:cNvPr>
          <p:cNvSpPr/>
          <p:nvPr/>
        </p:nvSpPr>
        <p:spPr>
          <a:xfrm>
            <a:off x="3872489" y="1290599"/>
            <a:ext cx="309482" cy="2999295"/>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rPr>
              <a:t>RANDOMIZATION</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ight Arrow 8">
            <a:extLst>
              <a:ext uri="{FF2B5EF4-FFF2-40B4-BE49-F238E27FC236}">
                <a16:creationId xmlns:a16="http://schemas.microsoft.com/office/drawing/2014/main" id="{DB6591CE-3ABA-0D45-94C8-A26308C440BE}"/>
              </a:ext>
            </a:extLst>
          </p:cNvPr>
          <p:cNvSpPr/>
          <p:nvPr/>
        </p:nvSpPr>
        <p:spPr>
          <a:xfrm rot="19463220">
            <a:off x="4312108" y="1587290"/>
            <a:ext cx="657054" cy="441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Arrow 9">
            <a:extLst>
              <a:ext uri="{FF2B5EF4-FFF2-40B4-BE49-F238E27FC236}">
                <a16:creationId xmlns:a16="http://schemas.microsoft.com/office/drawing/2014/main" id="{5B0DBCC1-F095-0645-A3F2-6CA059255EB2}"/>
              </a:ext>
            </a:extLst>
          </p:cNvPr>
          <p:cNvSpPr/>
          <p:nvPr/>
        </p:nvSpPr>
        <p:spPr>
          <a:xfrm rot="2345200">
            <a:off x="4305999" y="3515879"/>
            <a:ext cx="657054" cy="441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ounded Rectangle 12">
            <a:extLst>
              <a:ext uri="{FF2B5EF4-FFF2-40B4-BE49-F238E27FC236}">
                <a16:creationId xmlns:a16="http://schemas.microsoft.com/office/drawing/2014/main" id="{4731E012-9F3B-544E-9540-10167BB29D68}"/>
              </a:ext>
            </a:extLst>
          </p:cNvPr>
          <p:cNvSpPr/>
          <p:nvPr/>
        </p:nvSpPr>
        <p:spPr>
          <a:xfrm>
            <a:off x="6567293" y="914765"/>
            <a:ext cx="2204463"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Sunitinib 50mg PO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4weeks on, 2 weeks off</a:t>
            </a:r>
          </a:p>
        </p:txBody>
      </p:sp>
      <p:sp>
        <p:nvSpPr>
          <p:cNvPr id="14" name="TextBox 13">
            <a:extLst>
              <a:ext uri="{FF2B5EF4-FFF2-40B4-BE49-F238E27FC236}">
                <a16:creationId xmlns:a16="http://schemas.microsoft.com/office/drawing/2014/main" id="{42519C62-584C-6D47-AC8C-D0AB5AD7317D}"/>
              </a:ext>
            </a:extLst>
          </p:cNvPr>
          <p:cNvSpPr txBox="1"/>
          <p:nvPr/>
        </p:nvSpPr>
        <p:spPr>
          <a:xfrm>
            <a:off x="4928916" y="995334"/>
            <a:ext cx="15472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Common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cohort in all trials</a:t>
            </a:r>
          </a:p>
        </p:txBody>
      </p:sp>
      <p:sp>
        <p:nvSpPr>
          <p:cNvPr id="16" name="Rounded Rectangle 15">
            <a:extLst>
              <a:ext uri="{FF2B5EF4-FFF2-40B4-BE49-F238E27FC236}">
                <a16:creationId xmlns:a16="http://schemas.microsoft.com/office/drawing/2014/main" id="{DF0BD5A7-296D-2F47-99FA-C35368490B67}"/>
              </a:ext>
            </a:extLst>
          </p:cNvPr>
          <p:cNvSpPr/>
          <p:nvPr/>
        </p:nvSpPr>
        <p:spPr>
          <a:xfrm>
            <a:off x="6493340" y="1778577"/>
            <a:ext cx="3220692"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Ipilimumab 1mg/kg 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Nivolumab 3mg/kg IV q3wk x4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Then nivolumab 3mg/kg IV q2wk</a:t>
            </a:r>
          </a:p>
        </p:txBody>
      </p:sp>
      <p:sp>
        <p:nvSpPr>
          <p:cNvPr id="17" name="Rounded Rectangle 16">
            <a:extLst>
              <a:ext uri="{FF2B5EF4-FFF2-40B4-BE49-F238E27FC236}">
                <a16:creationId xmlns:a16="http://schemas.microsoft.com/office/drawing/2014/main" id="{1C1E96E4-AF39-A840-94F7-6C981AA83F5E}"/>
              </a:ext>
            </a:extLst>
          </p:cNvPr>
          <p:cNvSpPr/>
          <p:nvPr/>
        </p:nvSpPr>
        <p:spPr>
          <a:xfrm>
            <a:off x="6493340" y="2531352"/>
            <a:ext cx="2923875"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ptos" panose="02110004020202020204"/>
                <a:ea typeface="+mn-ea"/>
                <a:cs typeface="+mn-cs"/>
              </a:rPr>
              <a:t>Axitinib</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5mg PO BID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ptos" panose="02110004020202020204"/>
                <a:ea typeface="+mn-ea"/>
                <a:cs typeface="+mn-cs"/>
              </a:rPr>
              <a:t>Avelumab</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10mg/kg IV q2wk</a:t>
            </a:r>
          </a:p>
        </p:txBody>
      </p:sp>
      <p:sp>
        <p:nvSpPr>
          <p:cNvPr id="18" name="Rounded Rectangle 17">
            <a:extLst>
              <a:ext uri="{FF2B5EF4-FFF2-40B4-BE49-F238E27FC236}">
                <a16:creationId xmlns:a16="http://schemas.microsoft.com/office/drawing/2014/main" id="{4BE7E27A-F7E4-8444-AFDE-D3D5118FBEAD}"/>
              </a:ext>
            </a:extLst>
          </p:cNvPr>
          <p:cNvSpPr/>
          <p:nvPr/>
        </p:nvSpPr>
        <p:spPr>
          <a:xfrm>
            <a:off x="6493340" y="3298637"/>
            <a:ext cx="2923875"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ptos" panose="02110004020202020204"/>
                <a:ea typeface="+mn-ea"/>
                <a:cs typeface="+mn-cs"/>
              </a:rPr>
              <a:t>Axitinib</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5mg PO BID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Pembrolizumab 200mg IV q3wk</a:t>
            </a:r>
          </a:p>
        </p:txBody>
      </p:sp>
      <p:sp>
        <p:nvSpPr>
          <p:cNvPr id="20" name="TextBox 19">
            <a:extLst>
              <a:ext uri="{FF2B5EF4-FFF2-40B4-BE49-F238E27FC236}">
                <a16:creationId xmlns:a16="http://schemas.microsoft.com/office/drawing/2014/main" id="{8062B779-1B9D-D343-B57D-3B9D98B54B6E}"/>
              </a:ext>
            </a:extLst>
          </p:cNvPr>
          <p:cNvSpPr txBox="1"/>
          <p:nvPr/>
        </p:nvSpPr>
        <p:spPr>
          <a:xfrm>
            <a:off x="4635627" y="1948153"/>
            <a:ext cx="189026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Checkmate 214, 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1096</a:t>
            </a:r>
          </a:p>
        </p:txBody>
      </p:sp>
      <p:sp>
        <p:nvSpPr>
          <p:cNvPr id="21" name="TextBox 20">
            <a:extLst>
              <a:ext uri="{FF2B5EF4-FFF2-40B4-BE49-F238E27FC236}">
                <a16:creationId xmlns:a16="http://schemas.microsoft.com/office/drawing/2014/main" id="{A1851DA2-E1D0-0D42-A17F-156773241F1D}"/>
              </a:ext>
            </a:extLst>
          </p:cNvPr>
          <p:cNvSpPr txBox="1"/>
          <p:nvPr/>
        </p:nvSpPr>
        <p:spPr>
          <a:xfrm>
            <a:off x="4543203" y="2686253"/>
            <a:ext cx="191969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Javelin Renal 101, 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886</a:t>
            </a:r>
          </a:p>
        </p:txBody>
      </p:sp>
      <p:sp>
        <p:nvSpPr>
          <p:cNvPr id="22" name="TextBox 21">
            <a:extLst>
              <a:ext uri="{FF2B5EF4-FFF2-40B4-BE49-F238E27FC236}">
                <a16:creationId xmlns:a16="http://schemas.microsoft.com/office/drawing/2014/main" id="{469E3151-BAFE-9742-87A8-B76196EA7F35}"/>
              </a:ext>
            </a:extLst>
          </p:cNvPr>
          <p:cNvSpPr txBox="1"/>
          <p:nvPr/>
        </p:nvSpPr>
        <p:spPr>
          <a:xfrm>
            <a:off x="4735735" y="3286114"/>
            <a:ext cx="159793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Keynote 426, 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861</a:t>
            </a:r>
          </a:p>
        </p:txBody>
      </p:sp>
      <p:sp>
        <p:nvSpPr>
          <p:cNvPr id="23" name="Rounded Rectangle 22">
            <a:extLst>
              <a:ext uri="{FF2B5EF4-FFF2-40B4-BE49-F238E27FC236}">
                <a16:creationId xmlns:a16="http://schemas.microsoft.com/office/drawing/2014/main" id="{74D37713-4937-DF48-9800-A6C85B859C2C}"/>
              </a:ext>
            </a:extLst>
          </p:cNvPr>
          <p:cNvSpPr/>
          <p:nvPr/>
        </p:nvSpPr>
        <p:spPr>
          <a:xfrm>
            <a:off x="9509285" y="3699819"/>
            <a:ext cx="2584098" cy="213896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rPr>
              <a:t>Primary endpoints: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Overall survival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Progression free survival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rPr>
              <a:t>Secondary endpoints: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Objective response 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Duration of responses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Patient-reported quality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Safety of combinations</a:t>
            </a:r>
          </a:p>
        </p:txBody>
      </p:sp>
      <p:sp>
        <p:nvSpPr>
          <p:cNvPr id="24" name="Rounded Rectangle 23">
            <a:extLst>
              <a:ext uri="{FF2B5EF4-FFF2-40B4-BE49-F238E27FC236}">
                <a16:creationId xmlns:a16="http://schemas.microsoft.com/office/drawing/2014/main" id="{E595DF06-CF77-FB4A-BEDA-9404CC04FB84}"/>
              </a:ext>
            </a:extLst>
          </p:cNvPr>
          <p:cNvSpPr/>
          <p:nvPr/>
        </p:nvSpPr>
        <p:spPr>
          <a:xfrm>
            <a:off x="10123498" y="1849735"/>
            <a:ext cx="1565612" cy="1358397"/>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mn-cs"/>
              </a:rPr>
              <a:t>Treat until disease progression or unacceptable toxicity</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Rounded Rectangle 24">
            <a:extLst>
              <a:ext uri="{FF2B5EF4-FFF2-40B4-BE49-F238E27FC236}">
                <a16:creationId xmlns:a16="http://schemas.microsoft.com/office/drawing/2014/main" id="{3435183A-F5B5-E249-BAD6-12AE51785407}"/>
              </a:ext>
            </a:extLst>
          </p:cNvPr>
          <p:cNvSpPr/>
          <p:nvPr/>
        </p:nvSpPr>
        <p:spPr>
          <a:xfrm>
            <a:off x="6493340" y="4073218"/>
            <a:ext cx="2923875"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Bevacizumab 15mg/kg IV q3wk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Atezolizumab 1200mg IV q3wk</a:t>
            </a:r>
          </a:p>
        </p:txBody>
      </p:sp>
      <p:sp>
        <p:nvSpPr>
          <p:cNvPr id="26" name="TextBox 25">
            <a:extLst>
              <a:ext uri="{FF2B5EF4-FFF2-40B4-BE49-F238E27FC236}">
                <a16:creationId xmlns:a16="http://schemas.microsoft.com/office/drawing/2014/main" id="{6D9F0B4D-13C8-0A48-9620-255B3E07EC1A}"/>
              </a:ext>
            </a:extLst>
          </p:cNvPr>
          <p:cNvSpPr txBox="1"/>
          <p:nvPr/>
        </p:nvSpPr>
        <p:spPr>
          <a:xfrm>
            <a:off x="4649685" y="4084753"/>
            <a:ext cx="174599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IMMotion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151, 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915</a:t>
            </a:r>
          </a:p>
        </p:txBody>
      </p:sp>
      <p:sp>
        <p:nvSpPr>
          <p:cNvPr id="27" name="Rounded Rectangle 26">
            <a:extLst>
              <a:ext uri="{FF2B5EF4-FFF2-40B4-BE49-F238E27FC236}">
                <a16:creationId xmlns:a16="http://schemas.microsoft.com/office/drawing/2014/main" id="{085292FF-E78F-AF45-A91D-9B11548A1981}"/>
              </a:ext>
            </a:extLst>
          </p:cNvPr>
          <p:cNvSpPr/>
          <p:nvPr/>
        </p:nvSpPr>
        <p:spPr>
          <a:xfrm>
            <a:off x="6476135" y="4836222"/>
            <a:ext cx="2923875" cy="690899"/>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ptos" panose="02110004020202020204"/>
                <a:ea typeface="+mn-ea"/>
                <a:cs typeface="+mn-cs"/>
              </a:rPr>
              <a:t>Cabozantinib</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40mg PO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Nivolumab 240mg IV q2wk</a:t>
            </a:r>
          </a:p>
        </p:txBody>
      </p:sp>
      <p:sp>
        <p:nvSpPr>
          <p:cNvPr id="28" name="TextBox 27">
            <a:extLst>
              <a:ext uri="{FF2B5EF4-FFF2-40B4-BE49-F238E27FC236}">
                <a16:creationId xmlns:a16="http://schemas.microsoft.com/office/drawing/2014/main" id="{680D89F3-A379-8641-9F92-1045866BA51C}"/>
              </a:ext>
            </a:extLst>
          </p:cNvPr>
          <p:cNvSpPr txBox="1"/>
          <p:nvPr/>
        </p:nvSpPr>
        <p:spPr>
          <a:xfrm>
            <a:off x="4845915" y="4823698"/>
            <a:ext cx="124694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Checkmate 9ER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638</a:t>
            </a:r>
          </a:p>
        </p:txBody>
      </p:sp>
      <p:sp>
        <p:nvSpPr>
          <p:cNvPr id="29" name="Rounded Rectangle 28">
            <a:extLst>
              <a:ext uri="{FF2B5EF4-FFF2-40B4-BE49-F238E27FC236}">
                <a16:creationId xmlns:a16="http://schemas.microsoft.com/office/drawing/2014/main" id="{2B3B2869-BF3E-D040-86EC-202F868B45D0}"/>
              </a:ext>
            </a:extLst>
          </p:cNvPr>
          <p:cNvSpPr/>
          <p:nvPr/>
        </p:nvSpPr>
        <p:spPr>
          <a:xfrm>
            <a:off x="6493340" y="5593043"/>
            <a:ext cx="2923875" cy="606632"/>
          </a:xfrm>
          <a:prstGeom prst="roundRect">
            <a:avLst/>
          </a:prstGeom>
          <a:solidFill>
            <a:srgbClr val="009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Lenvatinib 20mg PO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Pembrolizumab 200mg IV q3wk</a:t>
            </a:r>
          </a:p>
        </p:txBody>
      </p:sp>
      <p:sp>
        <p:nvSpPr>
          <p:cNvPr id="30" name="TextBox 29">
            <a:extLst>
              <a:ext uri="{FF2B5EF4-FFF2-40B4-BE49-F238E27FC236}">
                <a16:creationId xmlns:a16="http://schemas.microsoft.com/office/drawing/2014/main" id="{7847B232-6A32-DC4B-8A34-F6FFFEADB08C}"/>
              </a:ext>
            </a:extLst>
          </p:cNvPr>
          <p:cNvSpPr txBox="1"/>
          <p:nvPr/>
        </p:nvSpPr>
        <p:spPr>
          <a:xfrm>
            <a:off x="5131370" y="5580520"/>
            <a:ext cx="71045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 1069</a:t>
            </a:r>
          </a:p>
        </p:txBody>
      </p:sp>
      <p:sp>
        <p:nvSpPr>
          <p:cNvPr id="2" name="Oval 1">
            <a:extLst>
              <a:ext uri="{FF2B5EF4-FFF2-40B4-BE49-F238E27FC236}">
                <a16:creationId xmlns:a16="http://schemas.microsoft.com/office/drawing/2014/main" id="{8C1C0F61-FA9A-4B2E-0AE7-8196542B239C}"/>
              </a:ext>
            </a:extLst>
          </p:cNvPr>
          <p:cNvSpPr/>
          <p:nvPr/>
        </p:nvSpPr>
        <p:spPr>
          <a:xfrm>
            <a:off x="4735735" y="4764117"/>
            <a:ext cx="1495248" cy="5856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8D169A67-887C-6773-7C1E-890B2EE38144}"/>
              </a:ext>
            </a:extLst>
          </p:cNvPr>
          <p:cNvSpPr/>
          <p:nvPr/>
        </p:nvSpPr>
        <p:spPr>
          <a:xfrm>
            <a:off x="4748774" y="5483253"/>
            <a:ext cx="1495248" cy="5856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2F3508C-905D-19AC-BAFD-E5569F69967F}"/>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C62138E0-061B-CEDE-F7C0-7D923B6D86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4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p:bldP spid="16" grpId="0" animBg="1"/>
      <p:bldP spid="17" grpId="0" animBg="1"/>
      <p:bldP spid="18" grpId="0" animBg="1"/>
      <p:bldP spid="20" grpId="0"/>
      <p:bldP spid="21" grpId="0"/>
      <p:bldP spid="22" grpId="0"/>
      <p:bldP spid="23" grpId="0" animBg="1"/>
      <p:bldP spid="24" grpId="0" animBg="1"/>
      <p:bldP spid="25" grpId="0" animBg="1"/>
      <p:bldP spid="26" grpId="0"/>
      <p:bldP spid="27" grpId="0" animBg="1"/>
      <p:bldP spid="28" grpId="0"/>
      <p:bldP spid="29" grpId="0" animBg="1"/>
      <p:bldP spid="3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DFBEB9-0ECB-0E6A-52AD-FBDCDCAEDA54}"/>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8200" y="1314662"/>
            <a:ext cx="5181600" cy="2394931"/>
          </a:xfrm>
          <a:prstGeom prst="rect">
            <a:avLst/>
          </a:prstGeom>
        </p:spPr>
      </p:pic>
      <p:pic>
        <p:nvPicPr>
          <p:cNvPr id="7" name="Content Placeholder 6">
            <a:extLst>
              <a:ext uri="{FF2B5EF4-FFF2-40B4-BE49-F238E27FC236}">
                <a16:creationId xmlns:a16="http://schemas.microsoft.com/office/drawing/2014/main" id="{2A3908B5-3698-6214-60A3-1F0B9ABD3F9A}"/>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38200" y="3796923"/>
            <a:ext cx="5181600" cy="2376388"/>
          </a:xfrm>
          <a:prstGeom prst="rect">
            <a:avLst/>
          </a:prstGeom>
        </p:spPr>
      </p:pic>
      <p:sp>
        <p:nvSpPr>
          <p:cNvPr id="8" name="Title 1">
            <a:extLst>
              <a:ext uri="{FF2B5EF4-FFF2-40B4-BE49-F238E27FC236}">
                <a16:creationId xmlns:a16="http://schemas.microsoft.com/office/drawing/2014/main" id="{C14BCF67-EDA7-9DAA-0FED-A5FC1ADF6480}"/>
              </a:ext>
            </a:extLst>
          </p:cNvPr>
          <p:cNvSpPr txBox="1">
            <a:spLocks/>
          </p:cNvSpPr>
          <p:nvPr/>
        </p:nvSpPr>
        <p:spPr>
          <a:xfrm>
            <a:off x="859850" y="225066"/>
            <a:ext cx="10731084" cy="6908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rPr>
              <a:t>Checkmate 9ER: subgroup analyses – patients with bone </a:t>
            </a:r>
            <a:r>
              <a:rPr kumimoji="0" lang="en-US" sz="3199" b="0" i="0" u="none" strike="noStrike" kern="1200" cap="none" spc="0" normalizeH="0" baseline="0" noProof="0" dirty="0" err="1">
                <a:ln>
                  <a:noFill/>
                </a:ln>
                <a:solidFill>
                  <a:prstClr val="black"/>
                </a:solidFill>
                <a:effectLst/>
                <a:uLnTx/>
                <a:uFillTx/>
                <a:latin typeface="Aptos Display" panose="02110004020202020204"/>
                <a:ea typeface="+mj-ea"/>
                <a:cs typeface="+mj-cs"/>
              </a:rPr>
              <a:t>mets</a:t>
            </a:r>
            <a:endPar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9" name="TextBox 8">
            <a:extLst>
              <a:ext uri="{FF2B5EF4-FFF2-40B4-BE49-F238E27FC236}">
                <a16:creationId xmlns:a16="http://schemas.microsoft.com/office/drawing/2014/main" id="{E5206790-7DD1-F7ED-2C14-C53F722CA87F}"/>
              </a:ext>
            </a:extLst>
          </p:cNvPr>
          <p:cNvSpPr txBox="1"/>
          <p:nvPr/>
        </p:nvSpPr>
        <p:spPr>
          <a:xfrm>
            <a:off x="859850" y="858000"/>
            <a:ext cx="5236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Free Survival</a:t>
            </a:r>
          </a:p>
        </p:txBody>
      </p:sp>
      <p:pic>
        <p:nvPicPr>
          <p:cNvPr id="11" name="Picture 10">
            <a:extLst>
              <a:ext uri="{FF2B5EF4-FFF2-40B4-BE49-F238E27FC236}">
                <a16:creationId xmlns:a16="http://schemas.microsoft.com/office/drawing/2014/main" id="{334901BE-40A8-A699-301F-C321E0DA0C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172202" y="1314662"/>
            <a:ext cx="5217141" cy="4779401"/>
          </a:xfrm>
          <a:prstGeom prst="rect">
            <a:avLst/>
          </a:prstGeom>
        </p:spPr>
      </p:pic>
      <p:sp>
        <p:nvSpPr>
          <p:cNvPr id="12" name="TextBox 11">
            <a:extLst>
              <a:ext uri="{FF2B5EF4-FFF2-40B4-BE49-F238E27FC236}">
                <a16:creationId xmlns:a16="http://schemas.microsoft.com/office/drawing/2014/main" id="{9BFED1F5-E2D2-A891-CA48-39F2A4026212}"/>
              </a:ext>
            </a:extLst>
          </p:cNvPr>
          <p:cNvSpPr txBox="1"/>
          <p:nvPr/>
        </p:nvSpPr>
        <p:spPr>
          <a:xfrm>
            <a:off x="6225392" y="858000"/>
            <a:ext cx="5236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13" name="TextBox 12">
            <a:extLst>
              <a:ext uri="{FF2B5EF4-FFF2-40B4-BE49-F238E27FC236}">
                <a16:creationId xmlns:a16="http://schemas.microsoft.com/office/drawing/2014/main" id="{A608CDC7-E748-583C-629D-969F1CE4A698}"/>
              </a:ext>
            </a:extLst>
          </p:cNvPr>
          <p:cNvSpPr txBox="1"/>
          <p:nvPr/>
        </p:nvSpPr>
        <p:spPr>
          <a:xfrm>
            <a:off x="10035037" y="6044869"/>
            <a:ext cx="19358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Apolo AB et al, ASCO 2026</a:t>
            </a:r>
          </a:p>
        </p:txBody>
      </p:sp>
      <p:sp>
        <p:nvSpPr>
          <p:cNvPr id="14" name="Rectangle 13">
            <a:extLst>
              <a:ext uri="{FF2B5EF4-FFF2-40B4-BE49-F238E27FC236}">
                <a16:creationId xmlns:a16="http://schemas.microsoft.com/office/drawing/2014/main" id="{F7CE062A-F2CC-880E-0B5C-F2F5765CDB0F}"/>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C90AD27D-468F-C8AE-BC8C-127FA1A3712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5777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9C6E-3A5E-8084-83E9-20BA4E843FB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EED656D-B8AA-7C88-C4BB-D27DFB4893F9}"/>
              </a:ext>
            </a:extLst>
          </p:cNvPr>
          <p:cNvSpPr txBox="1">
            <a:spLocks/>
          </p:cNvSpPr>
          <p:nvPr/>
        </p:nvSpPr>
        <p:spPr>
          <a:xfrm>
            <a:off x="859850" y="225066"/>
            <a:ext cx="10731084" cy="6908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rPr>
              <a:t>Checkmate 9ER: subgroup analyses – patients with hepatic </a:t>
            </a:r>
            <a:r>
              <a:rPr kumimoji="0" lang="en-US" sz="3199" b="0" i="0" u="none" strike="noStrike" kern="1200" cap="none" spc="0" normalizeH="0" baseline="0" noProof="0" dirty="0" err="1">
                <a:ln>
                  <a:noFill/>
                </a:ln>
                <a:solidFill>
                  <a:prstClr val="black"/>
                </a:solidFill>
                <a:effectLst/>
                <a:uLnTx/>
                <a:uFillTx/>
                <a:latin typeface="Aptos Display" panose="02110004020202020204"/>
                <a:ea typeface="+mj-ea"/>
                <a:cs typeface="+mj-cs"/>
              </a:rPr>
              <a:t>mets</a:t>
            </a:r>
            <a:endPar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9" name="TextBox 8">
            <a:extLst>
              <a:ext uri="{FF2B5EF4-FFF2-40B4-BE49-F238E27FC236}">
                <a16:creationId xmlns:a16="http://schemas.microsoft.com/office/drawing/2014/main" id="{13E168FF-C12E-9A58-BCD4-17269E825763}"/>
              </a:ext>
            </a:extLst>
          </p:cNvPr>
          <p:cNvSpPr txBox="1"/>
          <p:nvPr/>
        </p:nvSpPr>
        <p:spPr>
          <a:xfrm>
            <a:off x="859850" y="858000"/>
            <a:ext cx="5236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Free Survival</a:t>
            </a:r>
          </a:p>
        </p:txBody>
      </p:sp>
      <p:sp>
        <p:nvSpPr>
          <p:cNvPr id="12" name="TextBox 11">
            <a:extLst>
              <a:ext uri="{FF2B5EF4-FFF2-40B4-BE49-F238E27FC236}">
                <a16:creationId xmlns:a16="http://schemas.microsoft.com/office/drawing/2014/main" id="{4095EAE5-90BB-0308-13CA-255FD359A46B}"/>
              </a:ext>
            </a:extLst>
          </p:cNvPr>
          <p:cNvSpPr txBox="1"/>
          <p:nvPr/>
        </p:nvSpPr>
        <p:spPr>
          <a:xfrm>
            <a:off x="6225392" y="858000"/>
            <a:ext cx="5236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13" name="TextBox 12">
            <a:extLst>
              <a:ext uri="{FF2B5EF4-FFF2-40B4-BE49-F238E27FC236}">
                <a16:creationId xmlns:a16="http://schemas.microsoft.com/office/drawing/2014/main" id="{6F3E89A3-A36B-17A8-2125-8AB7B4C00589}"/>
              </a:ext>
            </a:extLst>
          </p:cNvPr>
          <p:cNvSpPr txBox="1"/>
          <p:nvPr/>
        </p:nvSpPr>
        <p:spPr>
          <a:xfrm>
            <a:off x="10105135" y="6000000"/>
            <a:ext cx="16697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Shah et al, ASCO 2026</a:t>
            </a:r>
          </a:p>
        </p:txBody>
      </p:sp>
      <p:pic>
        <p:nvPicPr>
          <p:cNvPr id="15" name="Content Placeholder 14">
            <a:extLst>
              <a:ext uri="{FF2B5EF4-FFF2-40B4-BE49-F238E27FC236}">
                <a16:creationId xmlns:a16="http://schemas.microsoft.com/office/drawing/2014/main" id="{A7161F24-8F29-DEA0-5D71-57E613AA4890}"/>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90089" y="1227332"/>
            <a:ext cx="5236149" cy="4763380"/>
          </a:xfrm>
          <a:prstGeom prst="rect">
            <a:avLst/>
          </a:prstGeom>
        </p:spPr>
      </p:pic>
      <p:pic>
        <p:nvPicPr>
          <p:cNvPr id="10" name="Picture 9">
            <a:extLst>
              <a:ext uri="{FF2B5EF4-FFF2-40B4-BE49-F238E27FC236}">
                <a16:creationId xmlns:a16="http://schemas.microsoft.com/office/drawing/2014/main" id="{5CC1BE98-CE7D-E731-FD20-002D6E79A8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59850" y="1227332"/>
            <a:ext cx="5104900" cy="4683877"/>
          </a:xfrm>
          <a:prstGeom prst="rect">
            <a:avLst/>
          </a:prstGeom>
        </p:spPr>
      </p:pic>
      <p:sp>
        <p:nvSpPr>
          <p:cNvPr id="16" name="Rectangle 15">
            <a:extLst>
              <a:ext uri="{FF2B5EF4-FFF2-40B4-BE49-F238E27FC236}">
                <a16:creationId xmlns:a16="http://schemas.microsoft.com/office/drawing/2014/main" id="{3CC84A63-ED64-BB5A-4903-AEF83ABB3DB5}"/>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21E218E1-2F2F-ADBD-623E-6116CA8C01F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8910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68FA58-E396-BEDD-E180-85D70B3E422C}"/>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634" y="944317"/>
            <a:ext cx="5927167" cy="3257013"/>
          </a:xfrm>
          <a:prstGeom prst="rect">
            <a:avLst/>
          </a:prstGeom>
        </p:spPr>
      </p:pic>
      <p:pic>
        <p:nvPicPr>
          <p:cNvPr id="9" name="Content Placeholder 8">
            <a:extLst>
              <a:ext uri="{FF2B5EF4-FFF2-40B4-BE49-F238E27FC236}">
                <a16:creationId xmlns:a16="http://schemas.microsoft.com/office/drawing/2014/main" id="{5F8C121A-98CB-0599-9D16-8FA514491F4B}"/>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72200" y="2572823"/>
            <a:ext cx="5927165" cy="3340859"/>
          </a:xfrm>
          <a:prstGeom prst="rect">
            <a:avLst/>
          </a:prstGeom>
        </p:spPr>
      </p:pic>
      <p:sp>
        <p:nvSpPr>
          <p:cNvPr id="6" name="Title 1">
            <a:extLst>
              <a:ext uri="{FF2B5EF4-FFF2-40B4-BE49-F238E27FC236}">
                <a16:creationId xmlns:a16="http://schemas.microsoft.com/office/drawing/2014/main" id="{723DF2E1-F576-49D4-7FD9-DCD64864156B}"/>
              </a:ext>
            </a:extLst>
          </p:cNvPr>
          <p:cNvSpPr txBox="1">
            <a:spLocks/>
          </p:cNvSpPr>
          <p:nvPr/>
        </p:nvSpPr>
        <p:spPr>
          <a:xfrm>
            <a:off x="806658" y="253418"/>
            <a:ext cx="10731084" cy="6908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99" b="0" i="0" u="none" strike="noStrike" kern="1200" cap="none" spc="0" normalizeH="0" baseline="0" noProof="0" dirty="0">
                <a:ln>
                  <a:noFill/>
                </a:ln>
                <a:solidFill>
                  <a:prstClr val="black"/>
                </a:solidFill>
                <a:effectLst/>
                <a:uLnTx/>
                <a:uFillTx/>
                <a:latin typeface="Aptos Display" panose="02110004020202020204"/>
                <a:ea typeface="+mj-ea"/>
                <a:cs typeface="+mj-cs"/>
              </a:rPr>
              <a:t>CLEAR: outcomes based on patterns of progression</a:t>
            </a:r>
          </a:p>
        </p:txBody>
      </p:sp>
      <p:sp>
        <p:nvSpPr>
          <p:cNvPr id="10" name="TextBox 9">
            <a:extLst>
              <a:ext uri="{FF2B5EF4-FFF2-40B4-BE49-F238E27FC236}">
                <a16:creationId xmlns:a16="http://schemas.microsoft.com/office/drawing/2014/main" id="{3DFC2EA4-AF78-9317-E658-0CB19A3A7BB6}"/>
              </a:ext>
            </a:extLst>
          </p:cNvPr>
          <p:cNvSpPr txBox="1"/>
          <p:nvPr/>
        </p:nvSpPr>
        <p:spPr>
          <a:xfrm>
            <a:off x="534572" y="4417256"/>
            <a:ext cx="528734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Low risk: growth of existing lesions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Intermed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risk: new lesions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High risk: new lesions and growth of existing lesions</a:t>
            </a:r>
          </a:p>
        </p:txBody>
      </p:sp>
      <p:sp>
        <p:nvSpPr>
          <p:cNvPr id="12" name="TextBox 11">
            <a:extLst>
              <a:ext uri="{FF2B5EF4-FFF2-40B4-BE49-F238E27FC236}">
                <a16:creationId xmlns:a16="http://schemas.microsoft.com/office/drawing/2014/main" id="{65AEA125-07BF-F58D-64BF-87F7EC264B00}"/>
              </a:ext>
            </a:extLst>
          </p:cNvPr>
          <p:cNvSpPr txBox="1"/>
          <p:nvPr/>
        </p:nvSpPr>
        <p:spPr>
          <a:xfrm>
            <a:off x="251434" y="5851939"/>
            <a:ext cx="19810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Grunwald et al, ASCO 2026</a:t>
            </a:r>
          </a:p>
        </p:txBody>
      </p:sp>
      <p:sp>
        <p:nvSpPr>
          <p:cNvPr id="13" name="Teardrop 12">
            <a:extLst>
              <a:ext uri="{FF2B5EF4-FFF2-40B4-BE49-F238E27FC236}">
                <a16:creationId xmlns:a16="http://schemas.microsoft.com/office/drawing/2014/main" id="{42259DB8-6C97-8B97-56D5-6F2C790D7E28}"/>
              </a:ext>
            </a:extLst>
          </p:cNvPr>
          <p:cNvSpPr/>
          <p:nvPr/>
        </p:nvSpPr>
        <p:spPr>
          <a:xfrm>
            <a:off x="9201838" y="464216"/>
            <a:ext cx="2897527" cy="1969477"/>
          </a:xfrm>
          <a:prstGeom prst="teardro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Low risk &amp;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intermed</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risk PD had favorable 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Low-risk PD had more time on  next-line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tx</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DEF3EC27-68CA-5BD5-C78F-FB045C24F681}"/>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CAFB7CF0-DC74-E09B-F94F-6D19218C62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48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3126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807-13CE-3717-A217-68551F19970B}"/>
              </a:ext>
            </a:extLst>
          </p:cNvPr>
          <p:cNvSpPr>
            <a:spLocks noGrp="1"/>
          </p:cNvSpPr>
          <p:nvPr>
            <p:ph type="title"/>
          </p:nvPr>
        </p:nvSpPr>
        <p:spPr>
          <a:xfrm>
            <a:off x="338805" y="180593"/>
            <a:ext cx="10972800" cy="1371600"/>
          </a:xfrm>
        </p:spPr>
        <p:txBody>
          <a:bodyPr/>
          <a:lstStyle/>
          <a:p>
            <a:r>
              <a:rPr lang="en-US" dirty="0"/>
              <a:t>Combination HIF2a inhibitor/VEGF TKI registrational trials ongoing</a:t>
            </a:r>
          </a:p>
        </p:txBody>
      </p:sp>
      <p:sp>
        <p:nvSpPr>
          <p:cNvPr id="3" name="Slide Number Placeholder 2">
            <a:extLst>
              <a:ext uri="{FF2B5EF4-FFF2-40B4-BE49-F238E27FC236}">
                <a16:creationId xmlns:a16="http://schemas.microsoft.com/office/drawing/2014/main" id="{8204615C-E5AB-9DC7-EA46-EA51352A807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128E0D-CA0C-F8DF-3963-866897AFD570}"/>
              </a:ext>
            </a:extLst>
          </p:cNvPr>
          <p:cNvSpPr txBox="1"/>
          <p:nvPr/>
        </p:nvSpPr>
        <p:spPr>
          <a:xfrm>
            <a:off x="205831" y="1646635"/>
            <a:ext cx="25058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LITESPARK-011: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Registrational Phase 3</a:t>
            </a:r>
          </a:p>
        </p:txBody>
      </p:sp>
      <p:sp>
        <p:nvSpPr>
          <p:cNvPr id="7" name="Rounded Rectangle 5">
            <a:extLst>
              <a:ext uri="{FF2B5EF4-FFF2-40B4-BE49-F238E27FC236}">
                <a16:creationId xmlns:a16="http://schemas.microsoft.com/office/drawing/2014/main" id="{C625285D-D86C-E803-816A-313D88AB48EE}"/>
              </a:ext>
            </a:extLst>
          </p:cNvPr>
          <p:cNvSpPr/>
          <p:nvPr/>
        </p:nvSpPr>
        <p:spPr>
          <a:xfrm>
            <a:off x="6282672" y="2055556"/>
            <a:ext cx="2990953" cy="648349"/>
          </a:xfrm>
          <a:prstGeom prst="roundRect">
            <a:avLst/>
          </a:prstGeom>
          <a:solidFill>
            <a:srgbClr val="F24823"/>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1449915" rtl="0" eaLnBrk="1" fontAlgn="auto" latinLnBrk="0" hangingPunct="1">
              <a:lnSpc>
                <a:spcPct val="100000"/>
              </a:lnSpc>
              <a:spcBef>
                <a:spcPts val="0"/>
              </a:spcBef>
              <a:spcAft>
                <a:spcPts val="0"/>
              </a:spcAft>
              <a:buClrTx/>
              <a:buSzTx/>
              <a:buFontTx/>
              <a:buNone/>
              <a:tabLst/>
              <a:defRPr/>
            </a:pPr>
            <a:r>
              <a:rPr kumimoji="0" lang="en-US" altLang="en-US" sz="15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Belzutifan</a:t>
            </a:r>
            <a:r>
              <a:rPr kumimoji="0" lang="en-US" altLang="en-US" sz="15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Lenvatinib</a:t>
            </a:r>
            <a:endParaRPr kumimoji="0" lang="en-US" altLang="en-US" sz="15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ounded Rectangle 4">
            <a:extLst>
              <a:ext uri="{FF2B5EF4-FFF2-40B4-BE49-F238E27FC236}">
                <a16:creationId xmlns:a16="http://schemas.microsoft.com/office/drawing/2014/main" id="{7460B3F8-1C18-B781-FA8C-2D01EB184F2C}"/>
              </a:ext>
            </a:extLst>
          </p:cNvPr>
          <p:cNvSpPr/>
          <p:nvPr/>
        </p:nvSpPr>
        <p:spPr>
          <a:xfrm>
            <a:off x="640080" y="2453126"/>
            <a:ext cx="3594107" cy="1347106"/>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16241" tIns="16241" rIns="16241" bIns="16241" anchor="ctr"/>
          <a:lstStyle/>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Clear cell RCC</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P</a:t>
            </a: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rPr>
              <a:t>rior PD-1/PD-L1 therapy</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rPr>
              <a:t>Metastatic disease by RECIST 1.1</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ECOG PS 0 or 1</a:t>
            </a:r>
            <a:endPar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Oval 8">
            <a:extLst>
              <a:ext uri="{FF2B5EF4-FFF2-40B4-BE49-F238E27FC236}">
                <a16:creationId xmlns:a16="http://schemas.microsoft.com/office/drawing/2014/main" id="{0CC1294B-9BDB-506B-B3D4-D5B747EB7670}"/>
              </a:ext>
            </a:extLst>
          </p:cNvPr>
          <p:cNvSpPr>
            <a:spLocks noChangeAspect="1"/>
          </p:cNvSpPr>
          <p:nvPr/>
        </p:nvSpPr>
        <p:spPr>
          <a:xfrm>
            <a:off x="2850281" y="1704343"/>
            <a:ext cx="1252508" cy="541027"/>
          </a:xfrm>
          <a:prstGeom prst="ellipse">
            <a:avLst/>
          </a:prstGeom>
          <a:solidFill>
            <a:schemeClr val="tx1">
              <a:lumMod val="65000"/>
              <a:lumOff val="35000"/>
            </a:schemeClr>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4998" tIns="72498" rIns="144998" bIns="7249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N=708</a:t>
            </a:r>
          </a:p>
        </p:txBody>
      </p:sp>
      <p:sp>
        <p:nvSpPr>
          <p:cNvPr id="10" name="Right Brace 9">
            <a:extLst>
              <a:ext uri="{FF2B5EF4-FFF2-40B4-BE49-F238E27FC236}">
                <a16:creationId xmlns:a16="http://schemas.microsoft.com/office/drawing/2014/main" id="{A0984E43-F883-9587-BD9C-626C3D10795A}"/>
              </a:ext>
            </a:extLst>
          </p:cNvPr>
          <p:cNvSpPr/>
          <p:nvPr/>
        </p:nvSpPr>
        <p:spPr>
          <a:xfrm>
            <a:off x="4220910" y="1960606"/>
            <a:ext cx="570822" cy="1948995"/>
          </a:xfrm>
          <a:prstGeom prst="rightBrace">
            <a:avLst/>
          </a:prstGeom>
          <a:ln w="38100">
            <a:solidFill>
              <a:srgbClr val="04529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ight Arrow 10">
            <a:extLst>
              <a:ext uri="{FF2B5EF4-FFF2-40B4-BE49-F238E27FC236}">
                <a16:creationId xmlns:a16="http://schemas.microsoft.com/office/drawing/2014/main" id="{BE655E86-6DBF-3995-D6EF-09BAAB54F5DC}"/>
              </a:ext>
            </a:extLst>
          </p:cNvPr>
          <p:cNvSpPr/>
          <p:nvPr/>
        </p:nvSpPr>
        <p:spPr>
          <a:xfrm rot="20040104">
            <a:off x="5689886" y="2381359"/>
            <a:ext cx="492588" cy="386753"/>
          </a:xfrm>
          <a:prstGeom prst="rightArrow">
            <a:avLst/>
          </a:prstGeom>
          <a:solidFill>
            <a:srgbClr val="04529C"/>
          </a:solidFill>
          <a:ln>
            <a:solidFill>
              <a:srgbClr val="045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ight Arrow 11">
            <a:extLst>
              <a:ext uri="{FF2B5EF4-FFF2-40B4-BE49-F238E27FC236}">
                <a16:creationId xmlns:a16="http://schemas.microsoft.com/office/drawing/2014/main" id="{EDF31B7D-1E59-1152-D047-EF71CD0635D3}"/>
              </a:ext>
            </a:extLst>
          </p:cNvPr>
          <p:cNvSpPr/>
          <p:nvPr/>
        </p:nvSpPr>
        <p:spPr>
          <a:xfrm rot="1653814">
            <a:off x="5650052" y="3051924"/>
            <a:ext cx="492588" cy="386753"/>
          </a:xfrm>
          <a:prstGeom prst="rightArrow">
            <a:avLst/>
          </a:prstGeom>
          <a:solidFill>
            <a:srgbClr val="04529C"/>
          </a:solidFill>
          <a:ln>
            <a:solidFill>
              <a:srgbClr val="045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5">
            <a:extLst>
              <a:ext uri="{FF2B5EF4-FFF2-40B4-BE49-F238E27FC236}">
                <a16:creationId xmlns:a16="http://schemas.microsoft.com/office/drawing/2014/main" id="{6BF1F39C-0CCD-7B23-203F-3F9CF682CF66}"/>
              </a:ext>
            </a:extLst>
          </p:cNvPr>
          <p:cNvSpPr/>
          <p:nvPr/>
        </p:nvSpPr>
        <p:spPr>
          <a:xfrm>
            <a:off x="6220357" y="3078488"/>
            <a:ext cx="2990953" cy="648349"/>
          </a:xfrm>
          <a:prstGeom prst="roundRect">
            <a:avLst/>
          </a:prstGeom>
          <a:solidFill>
            <a:srgbClr val="F24823"/>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1449915" rtl="0" eaLnBrk="1" fontAlgn="auto" latinLnBrk="0" hangingPunct="1">
              <a:lnSpc>
                <a:spcPct val="100000"/>
              </a:lnSpc>
              <a:spcBef>
                <a:spcPts val="0"/>
              </a:spcBef>
              <a:spcAft>
                <a:spcPts val="0"/>
              </a:spcAft>
              <a:buClrTx/>
              <a:buSzTx/>
              <a:buFontTx/>
              <a:buNone/>
              <a:tabLst/>
              <a:defRPr/>
            </a:pPr>
            <a:r>
              <a:rPr kumimoji="0" lang="en-US" altLang="en-US" sz="15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Cabozantinib</a:t>
            </a:r>
            <a:endParaRPr kumimoji="0" lang="en-US" altLang="en-US" sz="15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ounded Rectangle 53">
            <a:extLst>
              <a:ext uri="{FF2B5EF4-FFF2-40B4-BE49-F238E27FC236}">
                <a16:creationId xmlns:a16="http://schemas.microsoft.com/office/drawing/2014/main" id="{6332ECE2-3526-E183-F5B1-F17758FF529E}"/>
              </a:ext>
            </a:extLst>
          </p:cNvPr>
          <p:cNvSpPr/>
          <p:nvPr/>
        </p:nvSpPr>
        <p:spPr>
          <a:xfrm>
            <a:off x="9433110" y="2184636"/>
            <a:ext cx="2385205" cy="745194"/>
          </a:xfrm>
          <a:prstGeom prst="rect">
            <a:avLst/>
          </a:prstGeom>
          <a:solidFill>
            <a:schemeClr val="accent5">
              <a:lumMod val="60000"/>
              <a:lumOff val="40000"/>
            </a:schemeClr>
          </a:solidFill>
          <a:ln w="12700" cap="flat" cmpd="sng" algn="ctr">
            <a:noFill/>
            <a:prstDash val="solid"/>
            <a:miter lim="800000"/>
          </a:ln>
          <a:effectLst>
            <a:outerShdw blurRad="44450" dist="27940" dir="5400000" algn="ctr">
              <a:srgbClr val="000000">
                <a:alpha val="32000"/>
              </a:srgbClr>
            </a:outerShdw>
          </a:effectLst>
        </p:spPr>
        <p:txBody>
          <a:bodyPr lIns="119889" tIns="62342" rIns="119889" bIns="62342"/>
          <a:lstStyle/>
          <a:p>
            <a:pPr marL="0" marR="0" lvl="0" indent="0" algn="l" defTabSz="60900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Primary endpoints:</a:t>
            </a:r>
          </a:p>
          <a:p>
            <a:pPr marL="0" marR="0" lvl="0" indent="0" algn="l" defTabSz="60900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Progression-free survival</a:t>
            </a:r>
          </a:p>
          <a:p>
            <a:pPr marL="0" marR="0" lvl="0" indent="0" algn="l" defTabSz="60900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Overall survival</a:t>
            </a:r>
            <a:endParaRPr kumimoji="0" lang="en-US" sz="14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3556EC7-E054-96E6-221D-618BD6E1A09D}"/>
              </a:ext>
            </a:extLst>
          </p:cNvPr>
          <p:cNvSpPr txBox="1"/>
          <p:nvPr/>
        </p:nvSpPr>
        <p:spPr>
          <a:xfrm>
            <a:off x="10804896" y="2982626"/>
            <a:ext cx="101341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NCT04586231</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4DB2E70E-BD56-3F4E-9591-39E4F6573E3E}"/>
              </a:ext>
            </a:extLst>
          </p:cNvPr>
          <p:cNvSpPr/>
          <p:nvPr/>
        </p:nvSpPr>
        <p:spPr>
          <a:xfrm>
            <a:off x="6282672" y="4376684"/>
            <a:ext cx="2990953" cy="648349"/>
          </a:xfrm>
          <a:prstGeom prst="roundRect">
            <a:avLst/>
          </a:prstGeom>
          <a:solidFill>
            <a:srgbClr val="F24823"/>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1449915" rtl="0" eaLnBrk="1" fontAlgn="auto" latinLnBrk="0" hangingPunct="1">
              <a:lnSpc>
                <a:spcPct val="100000"/>
              </a:lnSpc>
              <a:spcBef>
                <a:spcPts val="0"/>
              </a:spcBef>
              <a:spcAft>
                <a:spcPts val="0"/>
              </a:spcAft>
              <a:buClrTx/>
              <a:buSzTx/>
              <a:buFontTx/>
              <a:buNone/>
              <a:tabLst/>
              <a:defRPr/>
            </a:pPr>
            <a:r>
              <a:rPr kumimoji="0" lang="en-US" altLang="en-US" sz="15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Casdatifan + </a:t>
            </a:r>
            <a:r>
              <a:rPr kumimoji="0" lang="en-US" altLang="en-US" sz="15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Cabozantinib</a:t>
            </a:r>
            <a:endParaRPr kumimoji="0" lang="en-US" altLang="en-US" sz="15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4">
            <a:extLst>
              <a:ext uri="{FF2B5EF4-FFF2-40B4-BE49-F238E27FC236}">
                <a16:creationId xmlns:a16="http://schemas.microsoft.com/office/drawing/2014/main" id="{5EDD47A9-C7F0-61BF-1D91-39930008E011}"/>
              </a:ext>
            </a:extLst>
          </p:cNvPr>
          <p:cNvSpPr/>
          <p:nvPr/>
        </p:nvSpPr>
        <p:spPr>
          <a:xfrm>
            <a:off x="640080" y="4774254"/>
            <a:ext cx="3594107" cy="1347106"/>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16241" tIns="16241" rIns="16241" bIns="16241" anchor="ctr"/>
          <a:lstStyle/>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Clear cell RCC</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P</a:t>
            </a: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rPr>
              <a:t>rior PD-1/PD-L1 therapy</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rPr>
              <a:t>Metastatic disease by RECIST 1.1</a:t>
            </a:r>
          </a:p>
          <a:p>
            <a:pPr marL="507505" marR="0" lvl="0" indent="-507505" algn="l" defTabSz="1627734" rtl="0" eaLnBrk="1" fontAlgn="auto" latinLnBrk="0" hangingPunct="1">
              <a:lnSpc>
                <a:spcPct val="100000"/>
              </a:lnSpc>
              <a:spcBef>
                <a:spcPts val="0"/>
              </a:spcBef>
              <a:spcAft>
                <a:spcPts val="710"/>
              </a:spcAft>
              <a:buClr>
                <a:prstClr val="white"/>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ECOG PS 0 or 1</a:t>
            </a:r>
            <a:endParaRPr kumimoji="0" lang="en-US" altLang="zh-CN" sz="1400" b="0" i="0" u="none" strike="noStrike" kern="0" cap="none" spc="0" normalizeH="0" baseline="0" noProof="0" dirty="0">
              <a:ln>
                <a:noFill/>
              </a:ln>
              <a:solidFill>
                <a:prstClr val="white">
                  <a:lumMod val="95000"/>
                </a:prst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Right Brace 18">
            <a:extLst>
              <a:ext uri="{FF2B5EF4-FFF2-40B4-BE49-F238E27FC236}">
                <a16:creationId xmlns:a16="http://schemas.microsoft.com/office/drawing/2014/main" id="{317FE7B3-F58A-CC8E-364C-1A9A08613245}"/>
              </a:ext>
            </a:extLst>
          </p:cNvPr>
          <p:cNvSpPr/>
          <p:nvPr/>
        </p:nvSpPr>
        <p:spPr>
          <a:xfrm>
            <a:off x="4220910" y="4247608"/>
            <a:ext cx="570822" cy="1948995"/>
          </a:xfrm>
          <a:prstGeom prst="rightBrace">
            <a:avLst/>
          </a:prstGeom>
          <a:ln w="38100">
            <a:solidFill>
              <a:srgbClr val="04529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ight Arrow 19">
            <a:extLst>
              <a:ext uri="{FF2B5EF4-FFF2-40B4-BE49-F238E27FC236}">
                <a16:creationId xmlns:a16="http://schemas.microsoft.com/office/drawing/2014/main" id="{8B995C76-A812-79BB-129F-462131357DBB}"/>
              </a:ext>
            </a:extLst>
          </p:cNvPr>
          <p:cNvSpPr/>
          <p:nvPr/>
        </p:nvSpPr>
        <p:spPr>
          <a:xfrm rot="20040104">
            <a:off x="5689886" y="4702487"/>
            <a:ext cx="492588" cy="386753"/>
          </a:xfrm>
          <a:prstGeom prst="rightArrow">
            <a:avLst/>
          </a:prstGeom>
          <a:solidFill>
            <a:srgbClr val="04529C"/>
          </a:solidFill>
          <a:ln>
            <a:solidFill>
              <a:srgbClr val="045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Right Arrow 20">
            <a:extLst>
              <a:ext uri="{FF2B5EF4-FFF2-40B4-BE49-F238E27FC236}">
                <a16:creationId xmlns:a16="http://schemas.microsoft.com/office/drawing/2014/main" id="{9D2919C1-C073-4069-F7B8-F044B496D343}"/>
              </a:ext>
            </a:extLst>
          </p:cNvPr>
          <p:cNvSpPr/>
          <p:nvPr/>
        </p:nvSpPr>
        <p:spPr>
          <a:xfrm rot="1653814">
            <a:off x="5650052" y="5373052"/>
            <a:ext cx="492588" cy="386753"/>
          </a:xfrm>
          <a:prstGeom prst="rightArrow">
            <a:avLst/>
          </a:prstGeom>
          <a:solidFill>
            <a:srgbClr val="04529C"/>
          </a:solidFill>
          <a:ln>
            <a:solidFill>
              <a:srgbClr val="045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5">
            <a:extLst>
              <a:ext uri="{FF2B5EF4-FFF2-40B4-BE49-F238E27FC236}">
                <a16:creationId xmlns:a16="http://schemas.microsoft.com/office/drawing/2014/main" id="{54AC794C-DEB3-9C2B-98D0-3C9E3EDA7810}"/>
              </a:ext>
            </a:extLst>
          </p:cNvPr>
          <p:cNvSpPr/>
          <p:nvPr/>
        </p:nvSpPr>
        <p:spPr>
          <a:xfrm>
            <a:off x="6220357" y="5399616"/>
            <a:ext cx="2990953" cy="648349"/>
          </a:xfrm>
          <a:prstGeom prst="roundRect">
            <a:avLst/>
          </a:prstGeom>
          <a:solidFill>
            <a:srgbClr val="F24823"/>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1449915" rtl="0" eaLnBrk="1" fontAlgn="auto" latinLnBrk="0" hangingPunct="1">
              <a:lnSpc>
                <a:spcPct val="100000"/>
              </a:lnSpc>
              <a:spcBef>
                <a:spcPts val="0"/>
              </a:spcBef>
              <a:spcAft>
                <a:spcPts val="0"/>
              </a:spcAft>
              <a:buClrTx/>
              <a:buSzTx/>
              <a:buFontTx/>
              <a:buNone/>
              <a:tabLst/>
              <a:defRPr/>
            </a:pPr>
            <a:r>
              <a:rPr kumimoji="0" lang="en-US" altLang="en-US" sz="15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Cabozantinib</a:t>
            </a:r>
            <a:endParaRPr kumimoji="0" lang="en-US" altLang="en-US" sz="15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53">
            <a:extLst>
              <a:ext uri="{FF2B5EF4-FFF2-40B4-BE49-F238E27FC236}">
                <a16:creationId xmlns:a16="http://schemas.microsoft.com/office/drawing/2014/main" id="{F535F4B1-F7B2-F180-E004-D1A886269A1C}"/>
              </a:ext>
            </a:extLst>
          </p:cNvPr>
          <p:cNvSpPr/>
          <p:nvPr/>
        </p:nvSpPr>
        <p:spPr>
          <a:xfrm>
            <a:off x="9433110" y="4505764"/>
            <a:ext cx="2385205" cy="648349"/>
          </a:xfrm>
          <a:prstGeom prst="rect">
            <a:avLst/>
          </a:prstGeom>
          <a:solidFill>
            <a:schemeClr val="accent5">
              <a:lumMod val="60000"/>
              <a:lumOff val="40000"/>
            </a:schemeClr>
          </a:solidFill>
          <a:ln w="12700" cap="flat" cmpd="sng" algn="ctr">
            <a:noFill/>
            <a:prstDash val="solid"/>
            <a:miter lim="800000"/>
          </a:ln>
          <a:effectLst>
            <a:outerShdw blurRad="44450" dist="27940" dir="5400000" algn="ctr">
              <a:srgbClr val="000000">
                <a:alpha val="32000"/>
              </a:srgbClr>
            </a:outerShdw>
          </a:effectLst>
        </p:spPr>
        <p:txBody>
          <a:bodyPr lIns="119889" tIns="62342" rIns="119889" bIns="62342"/>
          <a:lstStyle/>
          <a:p>
            <a:pPr marL="0" marR="0" lvl="0" indent="0" algn="l" defTabSz="60900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Primary endpoint:</a:t>
            </a:r>
          </a:p>
          <a:p>
            <a:pPr marL="0" marR="0" lvl="0" indent="0" algn="l" defTabSz="60900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Progression-free survival</a:t>
            </a:r>
          </a:p>
        </p:txBody>
      </p:sp>
      <p:sp>
        <p:nvSpPr>
          <p:cNvPr id="25" name="TextBox 24">
            <a:extLst>
              <a:ext uri="{FF2B5EF4-FFF2-40B4-BE49-F238E27FC236}">
                <a16:creationId xmlns:a16="http://schemas.microsoft.com/office/drawing/2014/main" id="{A518A9C7-D893-1E18-05BF-7171707CEF53}"/>
              </a:ext>
            </a:extLst>
          </p:cNvPr>
          <p:cNvSpPr txBox="1"/>
          <p:nvPr/>
        </p:nvSpPr>
        <p:spPr>
          <a:xfrm>
            <a:off x="205831" y="4007988"/>
            <a:ext cx="25058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PEAK-1: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Registrational Phase 3</a:t>
            </a:r>
          </a:p>
        </p:txBody>
      </p:sp>
      <p:sp>
        <p:nvSpPr>
          <p:cNvPr id="27" name="Oval 26">
            <a:extLst>
              <a:ext uri="{FF2B5EF4-FFF2-40B4-BE49-F238E27FC236}">
                <a16:creationId xmlns:a16="http://schemas.microsoft.com/office/drawing/2014/main" id="{1B62A0C9-96E2-904F-FC47-9D0D9E5088E3}"/>
              </a:ext>
            </a:extLst>
          </p:cNvPr>
          <p:cNvSpPr>
            <a:spLocks noChangeAspect="1"/>
          </p:cNvSpPr>
          <p:nvPr/>
        </p:nvSpPr>
        <p:spPr>
          <a:xfrm>
            <a:off x="2752000" y="4027726"/>
            <a:ext cx="1252508" cy="541027"/>
          </a:xfrm>
          <a:prstGeom prst="ellipse">
            <a:avLst/>
          </a:prstGeom>
          <a:solidFill>
            <a:schemeClr val="tx1">
              <a:lumMod val="65000"/>
              <a:lumOff val="35000"/>
            </a:schemeClr>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4998" tIns="72498" rIns="144998" bIns="7249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N=720</a:t>
            </a:r>
          </a:p>
        </p:txBody>
      </p:sp>
      <p:sp>
        <p:nvSpPr>
          <p:cNvPr id="28" name="Oval 27">
            <a:extLst>
              <a:ext uri="{FF2B5EF4-FFF2-40B4-BE49-F238E27FC236}">
                <a16:creationId xmlns:a16="http://schemas.microsoft.com/office/drawing/2014/main" id="{FE4768B8-16AC-7C25-7103-77E6FFCF5A1E}"/>
              </a:ext>
            </a:extLst>
          </p:cNvPr>
          <p:cNvSpPr>
            <a:spLocks noChangeAspect="1"/>
          </p:cNvSpPr>
          <p:nvPr/>
        </p:nvSpPr>
        <p:spPr>
          <a:xfrm>
            <a:off x="4875111" y="2641370"/>
            <a:ext cx="754932" cy="541027"/>
          </a:xfrm>
          <a:prstGeom prst="ellipse">
            <a:avLst/>
          </a:prstGeom>
          <a:solidFill>
            <a:schemeClr val="tx1">
              <a:lumMod val="65000"/>
              <a:lumOff val="35000"/>
            </a:schemeClr>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4998" tIns="72498" rIns="144998" bIns="7249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29" name="Oval 28">
            <a:extLst>
              <a:ext uri="{FF2B5EF4-FFF2-40B4-BE49-F238E27FC236}">
                <a16:creationId xmlns:a16="http://schemas.microsoft.com/office/drawing/2014/main" id="{01302A1D-4BCD-1CC3-E600-2B10A7E5674A}"/>
              </a:ext>
            </a:extLst>
          </p:cNvPr>
          <p:cNvSpPr>
            <a:spLocks noChangeAspect="1"/>
          </p:cNvSpPr>
          <p:nvPr/>
        </p:nvSpPr>
        <p:spPr>
          <a:xfrm>
            <a:off x="4858921" y="4906780"/>
            <a:ext cx="754932" cy="541027"/>
          </a:xfrm>
          <a:prstGeom prst="ellipse">
            <a:avLst/>
          </a:prstGeom>
          <a:solidFill>
            <a:schemeClr val="tx1">
              <a:lumMod val="65000"/>
              <a:lumOff val="35000"/>
            </a:schemeClr>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4998" tIns="72498" rIns="144998" bIns="7249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a:t>
            </a:r>
          </a:p>
        </p:txBody>
      </p:sp>
      <p:sp>
        <p:nvSpPr>
          <p:cNvPr id="30" name="Text Placeholder 8">
            <a:extLst>
              <a:ext uri="{FF2B5EF4-FFF2-40B4-BE49-F238E27FC236}">
                <a16:creationId xmlns:a16="http://schemas.microsoft.com/office/drawing/2014/main" id="{49163226-D249-EBEA-3515-5827C3220CA7}"/>
              </a:ext>
            </a:extLst>
          </p:cNvPr>
          <p:cNvSpPr txBox="1">
            <a:spLocks/>
          </p:cNvSpPr>
          <p:nvPr/>
        </p:nvSpPr>
        <p:spPr>
          <a:xfrm>
            <a:off x="3353713" y="628649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Tian Zhang, MD, MHS, Simmons Comprehensive Cancer Center, UT Southwestern, Dallas, TX</a:t>
            </a:r>
            <a:endPar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D0422029-5DFA-B1CA-2F96-728635FAA4C4}"/>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12" descr="NewLogo_wht.png">
            <a:extLst>
              <a:ext uri="{FF2B5EF4-FFF2-40B4-BE49-F238E27FC236}">
                <a16:creationId xmlns:a16="http://schemas.microsoft.com/office/drawing/2014/main" id="{8299D09B-4E6E-5D91-4E80-9A4FCEE048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7952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A7EE-B68B-2DE6-0826-89303C68B92F}"/>
              </a:ext>
            </a:extLst>
          </p:cNvPr>
          <p:cNvSpPr>
            <a:spLocks noGrp="1"/>
          </p:cNvSpPr>
          <p:nvPr>
            <p:ph type="title"/>
          </p:nvPr>
        </p:nvSpPr>
        <p:spPr>
          <a:xfrm>
            <a:off x="838200" y="53975"/>
            <a:ext cx="10515600" cy="1325563"/>
          </a:xfrm>
        </p:spPr>
        <p:txBody>
          <a:bodyPr/>
          <a:lstStyle/>
          <a:p>
            <a:r>
              <a:rPr lang="en-US" dirty="0"/>
              <a:t>LITESPARK011 – trial schema</a:t>
            </a:r>
          </a:p>
        </p:txBody>
      </p:sp>
      <p:pic>
        <p:nvPicPr>
          <p:cNvPr id="6" name="Content Placeholder 5">
            <a:extLst>
              <a:ext uri="{FF2B5EF4-FFF2-40B4-BE49-F238E27FC236}">
                <a16:creationId xmlns:a16="http://schemas.microsoft.com/office/drawing/2014/main" id="{B0938DC8-34BA-2A98-D31E-1050CDEE8669}"/>
              </a:ext>
            </a:extLst>
          </p:cNvPr>
          <p:cNvPicPr>
            <a:picLocks noGrp="1" noChangeAspect="1"/>
          </p:cNvPicPr>
          <p:nvPr>
            <p:ph sz="quarter" idx="13"/>
          </p:nvPr>
        </p:nvPicPr>
        <p:blipFill>
          <a:blip r:embed="rId2"/>
          <a:stretch>
            <a:fillRect/>
          </a:stretch>
        </p:blipFill>
        <p:spPr>
          <a:xfrm>
            <a:off x="1168935" y="1140992"/>
            <a:ext cx="10351188" cy="4413452"/>
          </a:xfrm>
          <a:prstGeom prst="rect">
            <a:avLst/>
          </a:prstGeom>
        </p:spPr>
      </p:pic>
      <p:sp>
        <p:nvSpPr>
          <p:cNvPr id="7" name="Rectangle 6">
            <a:extLst>
              <a:ext uri="{FF2B5EF4-FFF2-40B4-BE49-F238E27FC236}">
                <a16:creationId xmlns:a16="http://schemas.microsoft.com/office/drawing/2014/main" id="{381173E9-5CC9-F26D-1925-905D3EA7E24B}"/>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D438C096-E85D-7667-E308-6CEB4A7D47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C483B97-A67B-2180-7513-8561673BA9BF}"/>
              </a:ext>
            </a:extLst>
          </p:cNvPr>
          <p:cNvSpPr txBox="1"/>
          <p:nvPr/>
        </p:nvSpPr>
        <p:spPr>
          <a:xfrm>
            <a:off x="530942" y="5928852"/>
            <a:ext cx="311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Tree>
    <p:extLst>
      <p:ext uri="{BB962C8B-B14F-4D97-AF65-F5344CB8AC3E}">
        <p14:creationId xmlns:p14="http://schemas.microsoft.com/office/powerpoint/2010/main" val="18188357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7136BCBC-CB0B-EEA7-F7FF-60F68ACB74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8895"/>
          <a:stretch>
            <a:fillRect/>
          </a:stretch>
        </p:blipFill>
        <p:spPr>
          <a:xfrm>
            <a:off x="476865" y="190484"/>
            <a:ext cx="11238270" cy="5733615"/>
          </a:xfrm>
          <a:prstGeom prst="rect">
            <a:avLst/>
          </a:prstGeom>
        </p:spPr>
      </p:pic>
      <p:sp>
        <p:nvSpPr>
          <p:cNvPr id="9" name="Rectangle 8">
            <a:extLst>
              <a:ext uri="{FF2B5EF4-FFF2-40B4-BE49-F238E27FC236}">
                <a16:creationId xmlns:a16="http://schemas.microsoft.com/office/drawing/2014/main" id="{0A3D80C2-1076-FBC6-9BAF-488E08339789}"/>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3EA77B2B-0F26-10CB-C1F3-0D1437915C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E4F585-467D-841E-376C-BA7EE8316973}"/>
              </a:ext>
            </a:extLst>
          </p:cNvPr>
          <p:cNvSpPr txBox="1"/>
          <p:nvPr/>
        </p:nvSpPr>
        <p:spPr>
          <a:xfrm>
            <a:off x="530942" y="5928852"/>
            <a:ext cx="311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Tree>
    <p:extLst>
      <p:ext uri="{BB962C8B-B14F-4D97-AF65-F5344CB8AC3E}">
        <p14:creationId xmlns:p14="http://schemas.microsoft.com/office/powerpoint/2010/main" val="17038779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AA5EFD-EF1E-FE89-A938-4477BB03375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67402" y="3055690"/>
            <a:ext cx="6254996" cy="2820068"/>
          </a:xfrm>
          <a:prstGeom prst="rect">
            <a:avLst/>
          </a:prstGeom>
        </p:spPr>
      </p:pic>
      <p:pic>
        <p:nvPicPr>
          <p:cNvPr id="4" name="Content Placeholder 5">
            <a:extLst>
              <a:ext uri="{FF2B5EF4-FFF2-40B4-BE49-F238E27FC236}">
                <a16:creationId xmlns:a16="http://schemas.microsoft.com/office/drawing/2014/main" id="{7903119E-343A-16F3-AE80-56348ED525D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602" y="1655834"/>
            <a:ext cx="5921094" cy="2680192"/>
          </a:xfrm>
          <a:prstGeom prst="rect">
            <a:avLst/>
          </a:prstGeom>
        </p:spPr>
      </p:pic>
      <p:sp>
        <p:nvSpPr>
          <p:cNvPr id="7" name="Title 1">
            <a:extLst>
              <a:ext uri="{FF2B5EF4-FFF2-40B4-BE49-F238E27FC236}">
                <a16:creationId xmlns:a16="http://schemas.microsoft.com/office/drawing/2014/main" id="{E7057127-A0F7-FD0E-8854-16D33A40470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LITESPARK011 – primary endpoints</a:t>
            </a:r>
          </a:p>
        </p:txBody>
      </p:sp>
      <p:sp>
        <p:nvSpPr>
          <p:cNvPr id="8" name="TextBox 7">
            <a:extLst>
              <a:ext uri="{FF2B5EF4-FFF2-40B4-BE49-F238E27FC236}">
                <a16:creationId xmlns:a16="http://schemas.microsoft.com/office/drawing/2014/main" id="{9D833640-B1D3-6E9D-160C-E98FE56267EF}"/>
              </a:ext>
            </a:extLst>
          </p:cNvPr>
          <p:cNvSpPr txBox="1"/>
          <p:nvPr/>
        </p:nvSpPr>
        <p:spPr>
          <a:xfrm>
            <a:off x="196556" y="1209368"/>
            <a:ext cx="59210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Free Survival</a:t>
            </a:r>
          </a:p>
        </p:txBody>
      </p:sp>
      <p:sp>
        <p:nvSpPr>
          <p:cNvPr id="9" name="TextBox 8">
            <a:extLst>
              <a:ext uri="{FF2B5EF4-FFF2-40B4-BE49-F238E27FC236}">
                <a16:creationId xmlns:a16="http://schemas.microsoft.com/office/drawing/2014/main" id="{00E565EC-998E-A1CC-42B6-A42430DAEE21}"/>
              </a:ext>
            </a:extLst>
          </p:cNvPr>
          <p:cNvSpPr txBox="1"/>
          <p:nvPr/>
        </p:nvSpPr>
        <p:spPr>
          <a:xfrm>
            <a:off x="6117650" y="2574370"/>
            <a:ext cx="60047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10" name="Rectangle 9">
            <a:extLst>
              <a:ext uri="{FF2B5EF4-FFF2-40B4-BE49-F238E27FC236}">
                <a16:creationId xmlns:a16="http://schemas.microsoft.com/office/drawing/2014/main" id="{414E5E5C-90AA-7AF9-1CDF-4817B7E8FED7}"/>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1A55D9F0-BCBD-EEA4-34F3-54B924AC34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FDDA5C-D19E-3258-C1DF-E415D204A240}"/>
              </a:ext>
            </a:extLst>
          </p:cNvPr>
          <p:cNvSpPr txBox="1"/>
          <p:nvPr/>
        </p:nvSpPr>
        <p:spPr>
          <a:xfrm>
            <a:off x="530942" y="5928852"/>
            <a:ext cx="311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Choueiri et al, GU ASCO 2026</a:t>
            </a:r>
          </a:p>
        </p:txBody>
      </p:sp>
    </p:spTree>
    <p:extLst>
      <p:ext uri="{BB962C8B-B14F-4D97-AF65-F5344CB8AC3E}">
        <p14:creationId xmlns:p14="http://schemas.microsoft.com/office/powerpoint/2010/main" val="20697952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60F38FC3-E636-90A8-5A49-8B924E2EE844}"/>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2858" y="1287905"/>
            <a:ext cx="6746283" cy="1642572"/>
          </a:xfrm>
          <a:prstGeom prst="rect">
            <a:avLst/>
          </a:prstGeom>
        </p:spPr>
      </p:pic>
      <p:sp>
        <p:nvSpPr>
          <p:cNvPr id="15" name="Title 1">
            <a:extLst>
              <a:ext uri="{FF2B5EF4-FFF2-40B4-BE49-F238E27FC236}">
                <a16:creationId xmlns:a16="http://schemas.microsoft.com/office/drawing/2014/main" id="{8BD725D1-B6EA-92CE-D0A8-3700FF76D00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TiNivo2: Follow up outcomes </a:t>
            </a:r>
          </a:p>
        </p:txBody>
      </p:sp>
      <p:pic>
        <p:nvPicPr>
          <p:cNvPr id="17" name="Picture 16">
            <a:extLst>
              <a:ext uri="{FF2B5EF4-FFF2-40B4-BE49-F238E27FC236}">
                <a16:creationId xmlns:a16="http://schemas.microsoft.com/office/drawing/2014/main" id="{1B9EA183-8B09-961A-252F-98C47DBD1D0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0119" y="3541951"/>
            <a:ext cx="6025881" cy="2171175"/>
          </a:xfrm>
          <a:prstGeom prst="rect">
            <a:avLst/>
          </a:prstGeom>
        </p:spPr>
      </p:pic>
      <p:pic>
        <p:nvPicPr>
          <p:cNvPr id="19" name="Picture 18">
            <a:extLst>
              <a:ext uri="{FF2B5EF4-FFF2-40B4-BE49-F238E27FC236}">
                <a16:creationId xmlns:a16="http://schemas.microsoft.com/office/drawing/2014/main" id="{B857A794-292B-3F63-2552-854C2AAD0D9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096000" y="3541951"/>
            <a:ext cx="6100532" cy="2171175"/>
          </a:xfrm>
          <a:prstGeom prst="rect">
            <a:avLst/>
          </a:prstGeom>
        </p:spPr>
      </p:pic>
      <p:sp>
        <p:nvSpPr>
          <p:cNvPr id="21" name="TextBox 20">
            <a:extLst>
              <a:ext uri="{FF2B5EF4-FFF2-40B4-BE49-F238E27FC236}">
                <a16:creationId xmlns:a16="http://schemas.microsoft.com/office/drawing/2014/main" id="{F3B54549-A378-55B1-5FBD-4BF2865EB965}"/>
              </a:ext>
            </a:extLst>
          </p:cNvPr>
          <p:cNvSpPr txBox="1"/>
          <p:nvPr/>
        </p:nvSpPr>
        <p:spPr>
          <a:xfrm>
            <a:off x="293646" y="3210644"/>
            <a:ext cx="59210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Free Survival</a:t>
            </a:r>
          </a:p>
        </p:txBody>
      </p:sp>
      <p:sp>
        <p:nvSpPr>
          <p:cNvPr id="22" name="TextBox 21">
            <a:extLst>
              <a:ext uri="{FF2B5EF4-FFF2-40B4-BE49-F238E27FC236}">
                <a16:creationId xmlns:a16="http://schemas.microsoft.com/office/drawing/2014/main" id="{DF4002F3-0FA0-F36B-5C54-BE75E31D91B3}"/>
              </a:ext>
            </a:extLst>
          </p:cNvPr>
          <p:cNvSpPr txBox="1"/>
          <p:nvPr/>
        </p:nvSpPr>
        <p:spPr>
          <a:xfrm>
            <a:off x="6319527" y="3210644"/>
            <a:ext cx="58023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23" name="Rectangle 22">
            <a:extLst>
              <a:ext uri="{FF2B5EF4-FFF2-40B4-BE49-F238E27FC236}">
                <a16:creationId xmlns:a16="http://schemas.microsoft.com/office/drawing/2014/main" id="{5F068F55-6534-7163-2C23-F149F1C473DD}"/>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068A4BFD-9DC6-6E03-5248-C6F34C2E7C1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3E9432-D537-972A-C291-A1F6C7300A17}"/>
              </a:ext>
            </a:extLst>
          </p:cNvPr>
          <p:cNvSpPr txBox="1"/>
          <p:nvPr/>
        </p:nvSpPr>
        <p:spPr>
          <a:xfrm>
            <a:off x="294968" y="5914103"/>
            <a:ext cx="2584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Motzer et al, ASCO 2026</a:t>
            </a:r>
          </a:p>
        </p:txBody>
      </p:sp>
    </p:spTree>
    <p:extLst>
      <p:ext uri="{BB962C8B-B14F-4D97-AF65-F5344CB8AC3E}">
        <p14:creationId xmlns:p14="http://schemas.microsoft.com/office/powerpoint/2010/main" val="38041572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09E325-E653-7ADD-4432-51FE8D21AC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7618" y="1728787"/>
            <a:ext cx="10949163" cy="4541837"/>
          </a:xfrm>
          <a:prstGeom prst="rect">
            <a:avLst/>
          </a:prstGeom>
        </p:spPr>
      </p:pic>
      <p:sp>
        <p:nvSpPr>
          <p:cNvPr id="7" name="Title 1">
            <a:extLst>
              <a:ext uri="{FF2B5EF4-FFF2-40B4-BE49-F238E27FC236}">
                <a16:creationId xmlns:a16="http://schemas.microsoft.com/office/drawing/2014/main" id="{40D6C0A0-3752-81BB-B7A8-712FD8B32B1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LITESPARK 033: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Combining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belzutifan</a:t>
            </a: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 with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zanzalintinib</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8" name="Rectangle 7">
            <a:extLst>
              <a:ext uri="{FF2B5EF4-FFF2-40B4-BE49-F238E27FC236}">
                <a16:creationId xmlns:a16="http://schemas.microsoft.com/office/drawing/2014/main" id="{A589CE5C-869A-CDC2-5DC7-739C599F0336}"/>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EE44E7E3-A95A-70DD-7D8E-F0E4B0FAB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1910B65-D7B3-13EE-5CDD-DEB4F0FA2363}"/>
              </a:ext>
            </a:extLst>
          </p:cNvPr>
          <p:cNvSpPr txBox="1"/>
          <p:nvPr/>
        </p:nvSpPr>
        <p:spPr>
          <a:xfrm>
            <a:off x="0" y="6047601"/>
            <a:ext cx="19524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Suarez C et al, ASCO 2026</a:t>
            </a:r>
          </a:p>
        </p:txBody>
      </p:sp>
    </p:spTree>
    <p:extLst>
      <p:ext uri="{BB962C8B-B14F-4D97-AF65-F5344CB8AC3E}">
        <p14:creationId xmlns:p14="http://schemas.microsoft.com/office/powerpoint/2010/main" val="10727494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816E6-00B9-B34B-57D7-1C9F6CB73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B1410-3492-BC76-7A6B-E8A37ED25B8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BF26732-FD66-3D93-B487-8FBBFD8E2E2E}"/>
              </a:ext>
            </a:extLst>
          </p:cNvPr>
          <p:cNvSpPr>
            <a:spLocks noGrp="1"/>
          </p:cNvSpPr>
          <p:nvPr>
            <p:ph idx="1"/>
          </p:nvPr>
        </p:nvSpPr>
        <p:spPr>
          <a:xfrm>
            <a:off x="838200" y="1528742"/>
            <a:ext cx="10515600" cy="4351338"/>
          </a:xfrm>
        </p:spPr>
        <p:txBody>
          <a:bodyPr>
            <a:normAutofit fontScale="77500" lnSpcReduction="20000"/>
          </a:bodyPr>
          <a:lstStyle/>
          <a:p>
            <a:r>
              <a:rPr lang="en-US" dirty="0"/>
              <a:t>Adjuvant RCC</a:t>
            </a:r>
          </a:p>
          <a:p>
            <a:pPr lvl="1"/>
            <a:r>
              <a:rPr lang="en-US" dirty="0"/>
              <a:t>ctDNA from Keynote 564 (ASCO 2026)</a:t>
            </a:r>
          </a:p>
          <a:p>
            <a:pPr lvl="1"/>
            <a:r>
              <a:rPr lang="en-US" dirty="0"/>
              <a:t>LITESPARK 022 – approval of pembrolizumab/</a:t>
            </a:r>
            <a:r>
              <a:rPr lang="en-US" dirty="0" err="1"/>
              <a:t>belzutifan</a:t>
            </a:r>
            <a:endParaRPr lang="en-US" dirty="0"/>
          </a:p>
          <a:p>
            <a:pPr lvl="1"/>
            <a:r>
              <a:rPr lang="en-US" dirty="0"/>
              <a:t>RAMPART – durvalumab vs surveillance (ASCO 2026)</a:t>
            </a:r>
          </a:p>
          <a:p>
            <a:pPr lvl="1"/>
            <a:r>
              <a:rPr lang="en-US" dirty="0"/>
              <a:t>Trial in progress: STRIKE</a:t>
            </a:r>
          </a:p>
          <a:p>
            <a:pPr lvl="1"/>
            <a:endParaRPr lang="en-US" dirty="0"/>
          </a:p>
          <a:p>
            <a:r>
              <a:rPr lang="en-US" dirty="0"/>
              <a:t>Metastatic RCC</a:t>
            </a:r>
          </a:p>
          <a:p>
            <a:pPr lvl="1"/>
            <a:r>
              <a:rPr lang="en-US" dirty="0"/>
              <a:t>Checkmate 9ER trial bone &amp; liver metastases subgroups (ASCO 2026)</a:t>
            </a:r>
          </a:p>
          <a:p>
            <a:pPr lvl="1"/>
            <a:r>
              <a:rPr lang="en-US" dirty="0"/>
              <a:t>CLEAR: patterns of progression (ASCO 2026)</a:t>
            </a:r>
          </a:p>
          <a:p>
            <a:pPr lvl="1"/>
            <a:r>
              <a:rPr lang="en-US" dirty="0"/>
              <a:t>LITESPARK011: Lenvatinib + </a:t>
            </a:r>
            <a:r>
              <a:rPr lang="en-US" dirty="0" err="1"/>
              <a:t>belzutifan</a:t>
            </a:r>
            <a:r>
              <a:rPr lang="en-US" dirty="0"/>
              <a:t> vs cabozantinib (GU ASCO 2026)</a:t>
            </a:r>
          </a:p>
          <a:p>
            <a:pPr lvl="1"/>
            <a:r>
              <a:rPr lang="en-US" dirty="0"/>
              <a:t>TiNivo-2: </a:t>
            </a:r>
            <a:r>
              <a:rPr lang="en-US" dirty="0" err="1"/>
              <a:t>tivozanib+nivolumab</a:t>
            </a:r>
            <a:r>
              <a:rPr lang="en-US" dirty="0"/>
              <a:t> vs tivozanib (ASCO 2026)</a:t>
            </a:r>
          </a:p>
          <a:p>
            <a:pPr lvl="1"/>
            <a:r>
              <a:rPr lang="en-US" dirty="0"/>
              <a:t>Trial in progress: LITESPARK033 </a:t>
            </a:r>
          </a:p>
          <a:p>
            <a:pPr lvl="1"/>
            <a:endParaRPr lang="en-US" dirty="0"/>
          </a:p>
          <a:p>
            <a:r>
              <a:rPr lang="en-US" dirty="0">
                <a:solidFill>
                  <a:schemeClr val="accent4"/>
                </a:solidFill>
              </a:rPr>
              <a:t>Non-clear cell RCC</a:t>
            </a:r>
          </a:p>
          <a:p>
            <a:pPr lvl="1"/>
            <a:r>
              <a:rPr lang="en-US" dirty="0"/>
              <a:t>Cabozantinib-nivolumab (ASCO 2026)</a:t>
            </a:r>
          </a:p>
          <a:p>
            <a:pPr lvl="1"/>
            <a:endParaRPr lang="en-US" dirty="0"/>
          </a:p>
        </p:txBody>
      </p:sp>
      <p:sp>
        <p:nvSpPr>
          <p:cNvPr id="4" name="Rectangle 3">
            <a:extLst>
              <a:ext uri="{FF2B5EF4-FFF2-40B4-BE49-F238E27FC236}">
                <a16:creationId xmlns:a16="http://schemas.microsoft.com/office/drawing/2014/main" id="{A09A3112-1978-1ED2-4285-2EF7473092D4}"/>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D07E7EA2-1C1F-DB91-E7B7-C354D687DC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9159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570FE-0816-6AC7-F5CC-4E0906FA068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C488BA9-CE28-6565-C592-C5BCF71431BC}"/>
              </a:ext>
            </a:extLst>
          </p:cNvPr>
          <p:cNvSpPr txBox="1">
            <a:spLocks/>
          </p:cNvSpPr>
          <p:nvPr/>
        </p:nvSpPr>
        <p:spPr>
          <a:xfrm>
            <a:off x="838200" y="8175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Phase 2 Trial of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CaboNivo</a:t>
            </a: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 in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nccRCC</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Efficacy Outcomes</a:t>
            </a:r>
          </a:p>
        </p:txBody>
      </p:sp>
      <p:sp>
        <p:nvSpPr>
          <p:cNvPr id="8" name="Rectangle 7">
            <a:extLst>
              <a:ext uri="{FF2B5EF4-FFF2-40B4-BE49-F238E27FC236}">
                <a16:creationId xmlns:a16="http://schemas.microsoft.com/office/drawing/2014/main" id="{95EFA0B1-30FE-CD04-611D-9D6A49D8758D}"/>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24A4CFFC-7536-1DD6-8806-AA69C55009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109AD10-0F32-EB70-8530-956B8563ED0E}"/>
              </a:ext>
            </a:extLst>
          </p:cNvPr>
          <p:cNvSpPr txBox="1"/>
          <p:nvPr/>
        </p:nvSpPr>
        <p:spPr>
          <a:xfrm>
            <a:off x="0" y="6362700"/>
            <a:ext cx="20541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Feldman D et al, ASCO 2026</a:t>
            </a:r>
          </a:p>
        </p:txBody>
      </p:sp>
      <p:pic>
        <p:nvPicPr>
          <p:cNvPr id="5" name="Picture 4">
            <a:extLst>
              <a:ext uri="{FF2B5EF4-FFF2-40B4-BE49-F238E27FC236}">
                <a16:creationId xmlns:a16="http://schemas.microsoft.com/office/drawing/2014/main" id="{B2BF73C9-AA79-94BA-1952-C882641CE7B3}"/>
              </a:ext>
            </a:extLst>
          </p:cNvPr>
          <p:cNvPicPr>
            <a:picLocks noChangeAspect="1"/>
          </p:cNvPicPr>
          <p:nvPr/>
        </p:nvPicPr>
        <p:blipFill>
          <a:blip r:embed="rId3"/>
          <a:stretch>
            <a:fillRect/>
          </a:stretch>
        </p:blipFill>
        <p:spPr>
          <a:xfrm>
            <a:off x="900932" y="1461297"/>
            <a:ext cx="10390136" cy="4645002"/>
          </a:xfrm>
          <a:prstGeom prst="rect">
            <a:avLst/>
          </a:prstGeom>
        </p:spPr>
      </p:pic>
    </p:spTree>
    <p:extLst>
      <p:ext uri="{BB962C8B-B14F-4D97-AF65-F5344CB8AC3E}">
        <p14:creationId xmlns:p14="http://schemas.microsoft.com/office/powerpoint/2010/main" val="27279851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B4A5-5C59-7C02-5570-1CB14157281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4BAF666-C19A-166D-70C9-2A3E77C90888}"/>
              </a:ext>
            </a:extLst>
          </p:cNvPr>
          <p:cNvSpPr txBox="1">
            <a:spLocks/>
          </p:cNvSpPr>
          <p:nvPr/>
        </p:nvSpPr>
        <p:spPr>
          <a:xfrm>
            <a:off x="838200" y="881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Phase 2 Trial of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CaboNivo</a:t>
            </a: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 in </a:t>
            </a:r>
            <a:r>
              <a:rPr kumimoji="0" lang="en-US"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nccRCC</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Safety Outcomes</a:t>
            </a:r>
          </a:p>
        </p:txBody>
      </p:sp>
      <p:sp>
        <p:nvSpPr>
          <p:cNvPr id="8" name="Rectangle 7">
            <a:extLst>
              <a:ext uri="{FF2B5EF4-FFF2-40B4-BE49-F238E27FC236}">
                <a16:creationId xmlns:a16="http://schemas.microsoft.com/office/drawing/2014/main" id="{442FE246-38AE-255B-C179-B6826D7E22F0}"/>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5D02932D-9E46-4E9D-A081-A86B8B16A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3542D9-BE2E-6E01-D519-626412444950}"/>
              </a:ext>
            </a:extLst>
          </p:cNvPr>
          <p:cNvSpPr txBox="1"/>
          <p:nvPr/>
        </p:nvSpPr>
        <p:spPr>
          <a:xfrm>
            <a:off x="-32330" y="6324600"/>
            <a:ext cx="20541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Feldman D et al, ASCO 2026</a:t>
            </a:r>
          </a:p>
        </p:txBody>
      </p:sp>
      <p:pic>
        <p:nvPicPr>
          <p:cNvPr id="4" name="Picture 3">
            <a:extLst>
              <a:ext uri="{FF2B5EF4-FFF2-40B4-BE49-F238E27FC236}">
                <a16:creationId xmlns:a16="http://schemas.microsoft.com/office/drawing/2014/main" id="{3E14475A-B0B4-566B-D5D5-1FCD7C274E9A}"/>
              </a:ext>
            </a:extLst>
          </p:cNvPr>
          <p:cNvPicPr>
            <a:picLocks noChangeAspect="1"/>
          </p:cNvPicPr>
          <p:nvPr/>
        </p:nvPicPr>
        <p:blipFill>
          <a:blip r:embed="rId3"/>
          <a:stretch>
            <a:fillRect/>
          </a:stretch>
        </p:blipFill>
        <p:spPr>
          <a:xfrm>
            <a:off x="994746" y="1413690"/>
            <a:ext cx="10202508" cy="4774989"/>
          </a:xfrm>
          <a:prstGeom prst="rect">
            <a:avLst/>
          </a:prstGeom>
        </p:spPr>
      </p:pic>
    </p:spTree>
    <p:extLst>
      <p:ext uri="{BB962C8B-B14F-4D97-AF65-F5344CB8AC3E}">
        <p14:creationId xmlns:p14="http://schemas.microsoft.com/office/powerpoint/2010/main" val="22329506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CD28-72E5-4081-A9F7-578DF7BBD5D6}"/>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BC65CE93-701D-312E-84C0-4E9D4BF0ED85}"/>
              </a:ext>
            </a:extLst>
          </p:cNvPr>
          <p:cNvSpPr>
            <a:spLocks noGrp="1"/>
          </p:cNvSpPr>
          <p:nvPr>
            <p:ph idx="1"/>
          </p:nvPr>
        </p:nvSpPr>
        <p:spPr>
          <a:xfrm>
            <a:off x="838200" y="1825625"/>
            <a:ext cx="6373761" cy="4351338"/>
          </a:xfrm>
        </p:spPr>
        <p:txBody>
          <a:bodyPr>
            <a:normAutofit lnSpcReduction="10000"/>
          </a:bodyPr>
          <a:lstStyle/>
          <a:p>
            <a:pPr>
              <a:buClr>
                <a:srgbClr val="50AD47"/>
              </a:buClr>
            </a:pPr>
            <a:r>
              <a:rPr lang="en-US" kern="0" dirty="0">
                <a:latin typeface="Calibri" panose="020F0502020204030204" pitchFamily="34" charset="0"/>
                <a:cs typeface="Calibri" panose="020F0502020204030204" pitchFamily="34" charset="0"/>
              </a:rPr>
              <a:t>58yo man with 11cm R renal mass, no neoadjuvant treatment</a:t>
            </a:r>
          </a:p>
          <a:p>
            <a:pPr>
              <a:buClr>
                <a:srgbClr val="50AD47"/>
              </a:buClr>
            </a:pPr>
            <a:r>
              <a:rPr lang="en-US" kern="0" dirty="0">
                <a:latin typeface="Calibri" panose="020F0502020204030204" pitchFamily="34" charset="0"/>
                <a:cs typeface="Calibri" panose="020F0502020204030204" pitchFamily="34" charset="0"/>
              </a:rPr>
              <a:t>Underwent R radical nephrectomy</a:t>
            </a:r>
          </a:p>
          <a:p>
            <a:pPr>
              <a:buClr>
                <a:srgbClr val="50AD47"/>
              </a:buClr>
            </a:pPr>
            <a:r>
              <a:rPr lang="en-US" kern="0" dirty="0">
                <a:latin typeface="Calibri" panose="020F0502020204030204" pitchFamily="34" charset="0"/>
                <a:cs typeface="Calibri" panose="020F0502020204030204" pitchFamily="34" charset="0"/>
              </a:rPr>
              <a:t>Pathology: clear cell RCC, Fuhrman’s grade 3</a:t>
            </a:r>
          </a:p>
          <a:p>
            <a:pPr>
              <a:buClr>
                <a:srgbClr val="50AD47"/>
              </a:buClr>
            </a:pPr>
            <a:r>
              <a:rPr lang="en-US" kern="0" dirty="0">
                <a:latin typeface="Calibri" panose="020F0502020204030204" pitchFamily="34" charset="0"/>
                <a:cs typeface="Calibri" panose="020F0502020204030204" pitchFamily="34" charset="0"/>
              </a:rPr>
              <a:t>Post-op labs 1 month after surgery: </a:t>
            </a:r>
          </a:p>
          <a:p>
            <a:pPr lvl="1">
              <a:buClr>
                <a:srgbClr val="50AD47"/>
              </a:buClr>
            </a:pPr>
            <a:r>
              <a:rPr lang="en-US" kern="0" dirty="0">
                <a:latin typeface="Calibri" panose="020F0502020204030204" pitchFamily="34" charset="0"/>
                <a:cs typeface="Calibri" panose="020F0502020204030204" pitchFamily="34" charset="0"/>
              </a:rPr>
              <a:t>Hgb 14 g/dL, Platelets 171, WBC 5.72, Cr 1.2 mg/dL, normal hepatic function</a:t>
            </a:r>
          </a:p>
          <a:p>
            <a:pPr>
              <a:buClr>
                <a:srgbClr val="50AD47"/>
              </a:buClr>
            </a:pPr>
            <a:r>
              <a:rPr lang="en-US" kern="0" dirty="0">
                <a:latin typeface="Calibri" panose="020F0502020204030204" pitchFamily="34" charset="0"/>
                <a:cs typeface="Calibri" panose="020F0502020204030204" pitchFamily="34" charset="0"/>
              </a:rPr>
              <a:t>Restaging imaging negative for recurrence</a:t>
            </a:r>
          </a:p>
        </p:txBody>
      </p:sp>
      <p:sp>
        <p:nvSpPr>
          <p:cNvPr id="5" name="TextBox 8">
            <a:extLst>
              <a:ext uri="{FF2B5EF4-FFF2-40B4-BE49-F238E27FC236}">
                <a16:creationId xmlns:a16="http://schemas.microsoft.com/office/drawing/2014/main" id="{9A677579-56F0-D442-B8C5-824F852220E0}"/>
              </a:ext>
            </a:extLst>
          </p:cNvPr>
          <p:cNvSpPr txBox="1"/>
          <p:nvPr/>
        </p:nvSpPr>
        <p:spPr>
          <a:xfrm>
            <a:off x="8254950" y="4545282"/>
            <a:ext cx="2775696" cy="379335"/>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6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Axial CT A/P w/ IV contrast</a:t>
            </a:r>
          </a:p>
        </p:txBody>
      </p:sp>
      <p:pic>
        <p:nvPicPr>
          <p:cNvPr id="7" name="Picture 6" descr="A close-up of the moon&#10;&#10;Description automatically generated with medium confidence">
            <a:extLst>
              <a:ext uri="{FF2B5EF4-FFF2-40B4-BE49-F238E27FC236}">
                <a16:creationId xmlns:a16="http://schemas.microsoft.com/office/drawing/2014/main" id="{C98F6A05-6635-B63D-C63A-573EDD9D7917}"/>
              </a:ext>
            </a:extLst>
          </p:cNvPr>
          <p:cNvPicPr>
            <a:picLocks noChangeAspect="1"/>
          </p:cNvPicPr>
          <p:nvPr/>
        </p:nvPicPr>
        <p:blipFill>
          <a:blip r:embed="rId2"/>
          <a:stretch>
            <a:fillRect/>
          </a:stretch>
        </p:blipFill>
        <p:spPr>
          <a:xfrm>
            <a:off x="7405146" y="1690688"/>
            <a:ext cx="4475304" cy="2726154"/>
          </a:xfrm>
          <a:prstGeom prst="rect">
            <a:avLst/>
          </a:prstGeom>
        </p:spPr>
      </p:pic>
      <p:sp>
        <p:nvSpPr>
          <p:cNvPr id="4" name="Rectangle 3">
            <a:extLst>
              <a:ext uri="{FF2B5EF4-FFF2-40B4-BE49-F238E27FC236}">
                <a16:creationId xmlns:a16="http://schemas.microsoft.com/office/drawing/2014/main" id="{170220D5-E044-D803-E3D7-5D124DA6ADC1}"/>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BAF08763-768C-FD3C-9D8C-27E14BDE8C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101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288408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CB23-602E-E61D-CE06-6D373DE8E069}"/>
              </a:ext>
            </a:extLst>
          </p:cNvPr>
          <p:cNvSpPr>
            <a:spLocks noGrp="1"/>
          </p:cNvSpPr>
          <p:nvPr>
            <p:ph type="title"/>
          </p:nvPr>
        </p:nvSpPr>
        <p:spPr/>
        <p:txBody>
          <a:bodyPr/>
          <a:lstStyle/>
          <a:p>
            <a:r>
              <a:rPr lang="en-US" dirty="0"/>
              <a:t>Case 2 </a:t>
            </a:r>
          </a:p>
        </p:txBody>
      </p:sp>
      <p:pic>
        <p:nvPicPr>
          <p:cNvPr id="5" name="Content Placeholder 4">
            <a:extLst>
              <a:ext uri="{FF2B5EF4-FFF2-40B4-BE49-F238E27FC236}">
                <a16:creationId xmlns:a16="http://schemas.microsoft.com/office/drawing/2014/main" id="{F0433E3E-0C81-50A6-1EAD-A5665B78C44D}"/>
              </a:ext>
            </a:extLst>
          </p:cNvPr>
          <p:cNvPicPr>
            <a:picLocks noGrp="1" noChangeAspect="1"/>
          </p:cNvPicPr>
          <p:nvPr>
            <p:ph idx="1"/>
          </p:nvPr>
        </p:nvPicPr>
        <p:blipFill>
          <a:blip r:embed="rId2"/>
          <a:stretch>
            <a:fillRect/>
          </a:stretch>
        </p:blipFill>
        <p:spPr>
          <a:xfrm>
            <a:off x="7240313" y="3524498"/>
            <a:ext cx="3762650" cy="2296181"/>
          </a:xfrm>
          <a:prstGeom prst="rect">
            <a:avLst/>
          </a:prstGeom>
        </p:spPr>
      </p:pic>
      <p:sp>
        <p:nvSpPr>
          <p:cNvPr id="6" name="Content Placeholder 2">
            <a:extLst>
              <a:ext uri="{FF2B5EF4-FFF2-40B4-BE49-F238E27FC236}">
                <a16:creationId xmlns:a16="http://schemas.microsoft.com/office/drawing/2014/main" id="{438225BE-DA05-E5DB-5CF5-6FA49F5653A8}"/>
              </a:ext>
            </a:extLst>
          </p:cNvPr>
          <p:cNvSpPr txBox="1">
            <a:spLocks/>
          </p:cNvSpPr>
          <p:nvPr/>
        </p:nvSpPr>
        <p:spPr>
          <a:xfrm>
            <a:off x="838200" y="1825625"/>
            <a:ext cx="6373761"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68yo man presented with weight loss and fatigue, shortness of breath, found to have 14cm L renal mass, metastatic to lungs</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Biopsy L kidney mass: RCC, clear cell type, IHC positive PAX8 &amp; CA9</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Post-op labs 1 month after surgery: </a:t>
            </a:r>
          </a:p>
          <a:p>
            <a:pPr marL="685800" marR="0" lvl="1" indent="-228600" algn="l" defTabSz="914400" rtl="0" eaLnBrk="1" fontAlgn="auto" latinLnBrk="0" hangingPunct="1">
              <a:lnSpc>
                <a:spcPct val="90000"/>
              </a:lnSpc>
              <a:spcBef>
                <a:spcPts val="500"/>
              </a:spcBef>
              <a:spcAft>
                <a:spcPts val="0"/>
              </a:spcAft>
              <a:buClr>
                <a:srgbClr val="50AD47"/>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Hgb 12.5 g/dL, Platelets 560, WBC 4.5, </a:t>
            </a:r>
          </a:p>
          <a:p>
            <a:pPr marL="685800" marR="0" lvl="1" indent="-228600" algn="l" defTabSz="914400" rtl="0" eaLnBrk="1" fontAlgn="auto" latinLnBrk="0" hangingPunct="1">
              <a:lnSpc>
                <a:spcPct val="90000"/>
              </a:lnSpc>
              <a:spcBef>
                <a:spcPts val="500"/>
              </a:spcBef>
              <a:spcAft>
                <a:spcPts val="0"/>
              </a:spcAft>
              <a:buClr>
                <a:srgbClr val="50AD47"/>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 1.8 mg/dL, Ca 10.8 mg/dL</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Started cabozantinib/nivolumab</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Stable L renal mass, resolved lung nodules at 9 months</a:t>
            </a:r>
          </a:p>
        </p:txBody>
      </p:sp>
      <p:pic>
        <p:nvPicPr>
          <p:cNvPr id="8" name="Picture 7">
            <a:extLst>
              <a:ext uri="{FF2B5EF4-FFF2-40B4-BE49-F238E27FC236}">
                <a16:creationId xmlns:a16="http://schemas.microsoft.com/office/drawing/2014/main" id="{A2A6804E-2EE9-DB66-C86A-DCC2AB0FC627}"/>
              </a:ext>
            </a:extLst>
          </p:cNvPr>
          <p:cNvPicPr>
            <a:picLocks noChangeAspect="1"/>
          </p:cNvPicPr>
          <p:nvPr/>
        </p:nvPicPr>
        <p:blipFill>
          <a:blip r:embed="rId3"/>
          <a:stretch>
            <a:fillRect/>
          </a:stretch>
        </p:blipFill>
        <p:spPr>
          <a:xfrm>
            <a:off x="7211961" y="406059"/>
            <a:ext cx="3894871" cy="2543858"/>
          </a:xfrm>
          <a:prstGeom prst="rect">
            <a:avLst/>
          </a:prstGeom>
        </p:spPr>
      </p:pic>
      <p:cxnSp>
        <p:nvCxnSpPr>
          <p:cNvPr id="4" name="Straight Arrow Connector 3">
            <a:extLst>
              <a:ext uri="{FF2B5EF4-FFF2-40B4-BE49-F238E27FC236}">
                <a16:creationId xmlns:a16="http://schemas.microsoft.com/office/drawing/2014/main" id="{E53F194B-5419-B279-73F5-133AC7F3AE53}"/>
              </a:ext>
            </a:extLst>
          </p:cNvPr>
          <p:cNvCxnSpPr/>
          <p:nvPr/>
        </p:nvCxnSpPr>
        <p:spPr>
          <a:xfrm>
            <a:off x="7742904" y="4861745"/>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C677738-46C8-3F77-A638-66CE49919C35}"/>
              </a:ext>
            </a:extLst>
          </p:cNvPr>
          <p:cNvCxnSpPr/>
          <p:nvPr/>
        </p:nvCxnSpPr>
        <p:spPr>
          <a:xfrm>
            <a:off x="9210701" y="5065371"/>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924F571-0D24-D1DD-51B1-30C5CFF2AD74}"/>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61331155-341B-F22B-1ED4-BC256C242D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a:extLst>
              <a:ext uri="{FF2B5EF4-FFF2-40B4-BE49-F238E27FC236}">
                <a16:creationId xmlns:a16="http://schemas.microsoft.com/office/drawing/2014/main" id="{96774ADE-A239-337E-C63B-3427BE10C4DC}"/>
              </a:ext>
            </a:extLst>
          </p:cNvPr>
          <p:cNvSpPr txBox="1"/>
          <p:nvPr/>
        </p:nvSpPr>
        <p:spPr>
          <a:xfrm>
            <a:off x="7742904" y="2898797"/>
            <a:ext cx="2775696" cy="379335"/>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6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Axial CT A/P w/ IV contrast</a:t>
            </a:r>
          </a:p>
        </p:txBody>
      </p:sp>
      <p:sp>
        <p:nvSpPr>
          <p:cNvPr id="12" name="TextBox 8">
            <a:extLst>
              <a:ext uri="{FF2B5EF4-FFF2-40B4-BE49-F238E27FC236}">
                <a16:creationId xmlns:a16="http://schemas.microsoft.com/office/drawing/2014/main" id="{5E6E015E-87D5-5CA9-DD58-EA6AA0521BB5}"/>
              </a:ext>
            </a:extLst>
          </p:cNvPr>
          <p:cNvSpPr txBox="1"/>
          <p:nvPr/>
        </p:nvSpPr>
        <p:spPr>
          <a:xfrm>
            <a:off x="7822853" y="5820679"/>
            <a:ext cx="2936510" cy="379335"/>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6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Axial CT chest w/ IV contrast</a:t>
            </a:r>
          </a:p>
        </p:txBody>
      </p:sp>
    </p:spTree>
    <p:extLst>
      <p:ext uri="{BB962C8B-B14F-4D97-AF65-F5344CB8AC3E}">
        <p14:creationId xmlns:p14="http://schemas.microsoft.com/office/powerpoint/2010/main" val="11057300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4DFA-B9FD-B0F4-40A5-46CC9E5F72F2}"/>
              </a:ext>
            </a:extLst>
          </p:cNvPr>
          <p:cNvSpPr>
            <a:spLocks noGrp="1"/>
          </p:cNvSpPr>
          <p:nvPr>
            <p:ph type="title"/>
          </p:nvPr>
        </p:nvSpPr>
        <p:spPr/>
        <p:txBody>
          <a:bodyPr/>
          <a:lstStyle/>
          <a:p>
            <a:r>
              <a:rPr lang="en-US" dirty="0"/>
              <a:t>Case 3 – refractory RCC</a:t>
            </a:r>
          </a:p>
        </p:txBody>
      </p:sp>
      <p:pic>
        <p:nvPicPr>
          <p:cNvPr id="5" name="Content Placeholder 4">
            <a:extLst>
              <a:ext uri="{FF2B5EF4-FFF2-40B4-BE49-F238E27FC236}">
                <a16:creationId xmlns:a16="http://schemas.microsoft.com/office/drawing/2014/main" id="{59AA1A7F-CF78-2B7E-BB00-A0F11AAA2AC6}"/>
              </a:ext>
            </a:extLst>
          </p:cNvPr>
          <p:cNvPicPr>
            <a:picLocks noGrp="1" noChangeAspect="1"/>
          </p:cNvPicPr>
          <p:nvPr>
            <p:ph idx="1"/>
          </p:nvPr>
        </p:nvPicPr>
        <p:blipFill>
          <a:blip r:embed="rId2"/>
          <a:stretch>
            <a:fillRect/>
          </a:stretch>
        </p:blipFill>
        <p:spPr>
          <a:xfrm>
            <a:off x="9492476" y="1127548"/>
            <a:ext cx="2378897" cy="1862132"/>
          </a:xfrm>
          <a:prstGeom prst="rect">
            <a:avLst/>
          </a:prstGeom>
        </p:spPr>
      </p:pic>
      <p:pic>
        <p:nvPicPr>
          <p:cNvPr id="7" name="Picture 6">
            <a:extLst>
              <a:ext uri="{FF2B5EF4-FFF2-40B4-BE49-F238E27FC236}">
                <a16:creationId xmlns:a16="http://schemas.microsoft.com/office/drawing/2014/main" id="{6293D4F4-DEE7-639A-9880-FAFA7F78183D}"/>
              </a:ext>
            </a:extLst>
          </p:cNvPr>
          <p:cNvPicPr>
            <a:picLocks noChangeAspect="1"/>
          </p:cNvPicPr>
          <p:nvPr/>
        </p:nvPicPr>
        <p:blipFill>
          <a:blip r:embed="rId3"/>
          <a:stretch>
            <a:fillRect/>
          </a:stretch>
        </p:blipFill>
        <p:spPr>
          <a:xfrm>
            <a:off x="6829086" y="1127548"/>
            <a:ext cx="2523919" cy="1862132"/>
          </a:xfrm>
          <a:prstGeom prst="rect">
            <a:avLst/>
          </a:prstGeom>
        </p:spPr>
      </p:pic>
      <p:pic>
        <p:nvPicPr>
          <p:cNvPr id="9" name="Picture 8">
            <a:extLst>
              <a:ext uri="{FF2B5EF4-FFF2-40B4-BE49-F238E27FC236}">
                <a16:creationId xmlns:a16="http://schemas.microsoft.com/office/drawing/2014/main" id="{9400EF79-767D-3372-C1D6-480B81F0D54A}"/>
              </a:ext>
            </a:extLst>
          </p:cNvPr>
          <p:cNvPicPr>
            <a:picLocks noChangeAspect="1"/>
          </p:cNvPicPr>
          <p:nvPr/>
        </p:nvPicPr>
        <p:blipFill>
          <a:blip r:embed="rId4"/>
          <a:stretch>
            <a:fillRect/>
          </a:stretch>
        </p:blipFill>
        <p:spPr>
          <a:xfrm>
            <a:off x="8123161" y="3895207"/>
            <a:ext cx="2970609" cy="2011051"/>
          </a:xfrm>
          <a:prstGeom prst="rect">
            <a:avLst/>
          </a:prstGeom>
        </p:spPr>
      </p:pic>
      <p:sp>
        <p:nvSpPr>
          <p:cNvPr id="10" name="TextBox 9">
            <a:extLst>
              <a:ext uri="{FF2B5EF4-FFF2-40B4-BE49-F238E27FC236}">
                <a16:creationId xmlns:a16="http://schemas.microsoft.com/office/drawing/2014/main" id="{CCADAACD-E932-2FC0-52CB-1D2F0D0D65AC}"/>
              </a:ext>
            </a:extLst>
          </p:cNvPr>
          <p:cNvSpPr txBox="1"/>
          <p:nvPr/>
        </p:nvSpPr>
        <p:spPr>
          <a:xfrm>
            <a:off x="8091045" y="3059668"/>
            <a:ext cx="279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CT abdomen with contrast</a:t>
            </a:r>
          </a:p>
        </p:txBody>
      </p:sp>
      <p:sp>
        <p:nvSpPr>
          <p:cNvPr id="11" name="TextBox 10">
            <a:extLst>
              <a:ext uri="{FF2B5EF4-FFF2-40B4-BE49-F238E27FC236}">
                <a16:creationId xmlns:a16="http://schemas.microsoft.com/office/drawing/2014/main" id="{590B9AFA-7E7A-8393-4F32-EF915C8C4747}"/>
              </a:ext>
            </a:extLst>
          </p:cNvPr>
          <p:cNvSpPr txBox="1"/>
          <p:nvPr/>
        </p:nvSpPr>
        <p:spPr>
          <a:xfrm>
            <a:off x="8208787" y="5887570"/>
            <a:ext cx="2887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MRI pelvis post gadolinium</a:t>
            </a:r>
          </a:p>
        </p:txBody>
      </p:sp>
      <p:cxnSp>
        <p:nvCxnSpPr>
          <p:cNvPr id="12" name="Straight Arrow Connector 11">
            <a:extLst>
              <a:ext uri="{FF2B5EF4-FFF2-40B4-BE49-F238E27FC236}">
                <a16:creationId xmlns:a16="http://schemas.microsoft.com/office/drawing/2014/main" id="{1BA4166B-425E-1B0C-F021-54454487AAF9}"/>
              </a:ext>
            </a:extLst>
          </p:cNvPr>
          <p:cNvCxnSpPr/>
          <p:nvPr/>
        </p:nvCxnSpPr>
        <p:spPr>
          <a:xfrm>
            <a:off x="10225549" y="4239888"/>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84812BE-6F9C-58BC-2900-48FF1FE63CA4}"/>
              </a:ext>
            </a:extLst>
          </p:cNvPr>
          <p:cNvCxnSpPr/>
          <p:nvPr/>
        </p:nvCxnSpPr>
        <p:spPr>
          <a:xfrm>
            <a:off x="9756852" y="1249282"/>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A803D3E-14EE-6FF2-4148-C90F209F6D99}"/>
              </a:ext>
            </a:extLst>
          </p:cNvPr>
          <p:cNvCxnSpPr/>
          <p:nvPr/>
        </p:nvCxnSpPr>
        <p:spPr>
          <a:xfrm>
            <a:off x="9570040" y="1504920"/>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849ED2E-7369-2086-80F6-09C609A767AA}"/>
              </a:ext>
            </a:extLst>
          </p:cNvPr>
          <p:cNvCxnSpPr/>
          <p:nvPr/>
        </p:nvCxnSpPr>
        <p:spPr>
          <a:xfrm>
            <a:off x="10120644" y="1554082"/>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9BCD9AD-BAD2-0482-E966-91D487A58BD8}"/>
              </a:ext>
            </a:extLst>
          </p:cNvPr>
          <p:cNvCxnSpPr/>
          <p:nvPr/>
        </p:nvCxnSpPr>
        <p:spPr>
          <a:xfrm>
            <a:off x="6851421" y="1706482"/>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D54DF96-72F1-26F1-9A63-008B0AB0BE13}"/>
              </a:ext>
            </a:extLst>
          </p:cNvPr>
          <p:cNvCxnSpPr/>
          <p:nvPr/>
        </p:nvCxnSpPr>
        <p:spPr>
          <a:xfrm>
            <a:off x="7092309" y="1622909"/>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C7677DD-2335-C04A-3CFF-DFC54F6CAE74}"/>
              </a:ext>
            </a:extLst>
          </p:cNvPr>
          <p:cNvCxnSpPr/>
          <p:nvPr/>
        </p:nvCxnSpPr>
        <p:spPr>
          <a:xfrm>
            <a:off x="7067729" y="2232505"/>
            <a:ext cx="324464" cy="20647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59BEB358-A31C-3066-3AAD-F59F078D7FB4}"/>
              </a:ext>
            </a:extLst>
          </p:cNvPr>
          <p:cNvSpPr txBox="1">
            <a:spLocks/>
          </p:cNvSpPr>
          <p:nvPr/>
        </p:nvSpPr>
        <p:spPr>
          <a:xfrm>
            <a:off x="795387" y="1504920"/>
            <a:ext cx="5990886"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62yo man s/p nephrectomy 3 years prior, develops new lung metastases</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Nephrectomy pathology: </a:t>
            </a:r>
          </a:p>
          <a:p>
            <a:pPr marL="685800" marR="0" lvl="1" indent="-228600" algn="l" defTabSz="914400" rtl="0" eaLnBrk="1" fontAlgn="auto" latinLnBrk="0" hangingPunct="1">
              <a:lnSpc>
                <a:spcPct val="90000"/>
              </a:lnSpc>
              <a:spcBef>
                <a:spcPts val="500"/>
              </a:spcBef>
              <a:spcAft>
                <a:spcPts val="0"/>
              </a:spcAft>
              <a:buClr>
                <a:srgbClr val="50AD47"/>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Renal cell carcinoma, clear cell type, Fuhrman’s grade 2, IHC positive CA9, BAP1 intact</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Initial labs with anemia - IMDC intermediate risk</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Started ipilimumab/nivolumab</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 months later on nivolumab – develops new liver metastases, started on cabozantinib</a:t>
            </a:r>
          </a:p>
          <a:p>
            <a:pPr marL="228600" marR="0" lvl="0" indent="-228600" algn="l" defTabSz="914400" rtl="0" eaLnBrk="1" fontAlgn="auto" latinLnBrk="0" hangingPunct="1">
              <a:lnSpc>
                <a:spcPct val="90000"/>
              </a:lnSpc>
              <a:spcBef>
                <a:spcPts val="1000"/>
              </a:spcBef>
              <a:spcAft>
                <a:spcPts val="0"/>
              </a:spcAft>
              <a:buClr>
                <a:srgbClr val="50AD47"/>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year on cabozantinib with response in liver – develops new painful bone met in pelvis</a:t>
            </a:r>
          </a:p>
        </p:txBody>
      </p:sp>
      <p:sp>
        <p:nvSpPr>
          <p:cNvPr id="20" name="TextBox 19">
            <a:extLst>
              <a:ext uri="{FF2B5EF4-FFF2-40B4-BE49-F238E27FC236}">
                <a16:creationId xmlns:a16="http://schemas.microsoft.com/office/drawing/2014/main" id="{35242A63-47F1-6165-B396-04E5AE5902A6}"/>
              </a:ext>
            </a:extLst>
          </p:cNvPr>
          <p:cNvSpPr txBox="1"/>
          <p:nvPr/>
        </p:nvSpPr>
        <p:spPr>
          <a:xfrm>
            <a:off x="6736987" y="658574"/>
            <a:ext cx="2799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after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ipi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nivo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21" name="TextBox 20">
            <a:extLst>
              <a:ext uri="{FF2B5EF4-FFF2-40B4-BE49-F238E27FC236}">
                <a16:creationId xmlns:a16="http://schemas.microsoft.com/office/drawing/2014/main" id="{BCD89130-225E-690A-E802-D9DF6DCF4E9D}"/>
              </a:ext>
            </a:extLst>
          </p:cNvPr>
          <p:cNvSpPr txBox="1"/>
          <p:nvPr/>
        </p:nvSpPr>
        <p:spPr>
          <a:xfrm>
            <a:off x="6802117" y="3467788"/>
            <a:ext cx="33619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after cabozantinib:  </a:t>
            </a:r>
          </a:p>
        </p:txBody>
      </p:sp>
      <p:sp>
        <p:nvSpPr>
          <p:cNvPr id="22" name="Rectangle 21">
            <a:extLst>
              <a:ext uri="{FF2B5EF4-FFF2-40B4-BE49-F238E27FC236}">
                <a16:creationId xmlns:a16="http://schemas.microsoft.com/office/drawing/2014/main" id="{A7FD5841-0385-5F27-6238-984F01FD6659}"/>
              </a:ext>
            </a:extLst>
          </p:cNvPr>
          <p:cNvSpPr/>
          <p:nvPr/>
        </p:nvSpPr>
        <p:spPr>
          <a:xfrm>
            <a:off x="0" y="6324600"/>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5AD5B951-617D-773F-C1AB-1B3CEADFE7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2700"/>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1341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E0C4-7C47-EE17-3BFE-F5EFEC4A5C1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59E1062-5A41-66CA-F34C-F9A5FBA18AEC}"/>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DC1E7D80-1D3E-2A59-4D8D-973A846CCEDA}"/>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9FB66612-8F3F-523B-5E70-2D2E9C7BE0CC}"/>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EF76BF29-8C65-8A3E-1A68-8811FF80AC17}"/>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249213E-86A4-1104-6281-E8F34776EAA2}"/>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F930C168-C82B-112E-6964-56BEB86B6098}"/>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8609451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Bringing the Investigator into the Equation </a:t>
            </a:r>
            <a:br>
              <a:rPr lang="en-US" sz="4200" dirty="0"/>
            </a:br>
            <a:r>
              <a:rPr lang="en-US" sz="4200" dirty="0"/>
              <a:t>— Optimal Use of Hormonal Therapy in the </a:t>
            </a:r>
            <a:br>
              <a:rPr lang="en-US" sz="4200" dirty="0"/>
            </a:br>
            <a:r>
              <a:rPr lang="en-US" sz="4200" dirty="0"/>
              <a:t>Care of Patients with Prostate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61248"/>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6979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2430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K Oh,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Mary-Ellen Taplin,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0715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a:t>
            </a:r>
            <a:br>
              <a:rPr lang="en-US" sz="4200" dirty="0"/>
            </a:br>
            <a:r>
              <a:rPr lang="en-US" sz="4200" dirty="0"/>
              <a:t>of Breast Cancer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7246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8001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3452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32907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876264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6837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396196" y="404988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45966" y="4049886"/>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175231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Rahul Aggarwal,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Thomas Perkins Distinguished Professor of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Program Leader, Genitourinary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Francisco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for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UCSF Helen Diller Family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230" y="1262082"/>
            <a:ext cx="1371600" cy="1371600"/>
          </a:xfrm>
          <a:prstGeom prst="rect">
            <a:avLst/>
          </a:prstGeom>
        </p:spPr>
      </p:pic>
      <p:sp>
        <p:nvSpPr>
          <p:cNvPr id="5" name="Text Box 7">
            <a:extLst>
              <a:ext uri="{FF2B5EF4-FFF2-40B4-BE49-F238E27FC236}">
                <a16:creationId xmlns:a16="http://schemas.microsoft.com/office/drawing/2014/main" id="{697FEECD-7E7B-EF7A-C172-A4BF8B61C1BD}"/>
              </a:ext>
            </a:extLst>
          </p:cNvPr>
          <p:cNvSpPr txBox="1">
            <a:spLocks noChangeArrowheads="1"/>
          </p:cNvSpPr>
          <p:nvPr/>
        </p:nvSpPr>
        <p:spPr bwMode="auto">
          <a:xfrm>
            <a:off x="1752318" y="4049886"/>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Galsky</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Lillian and Howard Stratton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Icahn School of Medicine at Mount Sinai</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Mount Sinai Tisch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53464212-C682-4369-0F18-AFB4DDE7B8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1230" y="4049886"/>
            <a:ext cx="1371600" cy="1371600"/>
          </a:xfrm>
          <a:prstGeom prst="rect">
            <a:avLst/>
          </a:prstGeom>
        </p:spPr>
      </p:pic>
      <p:sp>
        <p:nvSpPr>
          <p:cNvPr id="7" name="Text Box 7">
            <a:extLst>
              <a:ext uri="{FF2B5EF4-FFF2-40B4-BE49-F238E27FC236}">
                <a16:creationId xmlns:a16="http://schemas.microsoft.com/office/drawing/2014/main" id="{F82444C3-C4B6-0D5F-ACBE-B648AA1249DF}"/>
              </a:ext>
            </a:extLst>
          </p:cNvPr>
          <p:cNvSpPr txBox="1">
            <a:spLocks noChangeArrowheads="1"/>
          </p:cNvSpPr>
          <p:nvPr/>
        </p:nvSpPr>
        <p:spPr bwMode="auto">
          <a:xfrm>
            <a:off x="8317566" y="1262082"/>
            <a:ext cx="38220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Tian Zhang, MD, MHS,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and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for Clinical Research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8" name="Picture 7">
            <a:extLst>
              <a:ext uri="{FF2B5EF4-FFF2-40B4-BE49-F238E27FC236}">
                <a16:creationId xmlns:a16="http://schemas.microsoft.com/office/drawing/2014/main" id="{D606775A-3863-FE95-D018-9A7849CC7C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86478" y="1262082"/>
            <a:ext cx="1371600" cy="1371600"/>
          </a:xfrm>
          <a:prstGeom prst="rect">
            <a:avLst/>
          </a:prstGeom>
        </p:spPr>
      </p:pic>
    </p:spTree>
    <p:extLst>
      <p:ext uri="{BB962C8B-B14F-4D97-AF65-F5344CB8AC3E}">
        <p14:creationId xmlns:p14="http://schemas.microsoft.com/office/powerpoint/2010/main" val="22516019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a:t>
            </a:r>
            <a:r>
              <a:rPr lang="en-US" sz="3600" i="1"/>
              <a:t>MOC </a:t>
            </a:r>
            <a:br>
              <a:rPr lang="en-US" sz="3600" i="1"/>
            </a:br>
            <a:r>
              <a:rPr lang="en-US" sz="3600" i="1"/>
              <a:t>and ABS credit </a:t>
            </a:r>
            <a:r>
              <a:rPr lang="en-US" sz="3600" i="1" dirty="0"/>
              <a:t>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931901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658134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396196" y="404988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45966" y="4049886"/>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175231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Rahul Aggarwal,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Thomas Perkins Distinguished Professor of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Program Leader, Genitourinary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Francisco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for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UCSF Helen Diller Family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230" y="1262082"/>
            <a:ext cx="1371600" cy="1371600"/>
          </a:xfrm>
          <a:prstGeom prst="rect">
            <a:avLst/>
          </a:prstGeom>
        </p:spPr>
      </p:pic>
      <p:sp>
        <p:nvSpPr>
          <p:cNvPr id="5" name="Text Box 7">
            <a:extLst>
              <a:ext uri="{FF2B5EF4-FFF2-40B4-BE49-F238E27FC236}">
                <a16:creationId xmlns:a16="http://schemas.microsoft.com/office/drawing/2014/main" id="{697FEECD-7E7B-EF7A-C172-A4BF8B61C1BD}"/>
              </a:ext>
            </a:extLst>
          </p:cNvPr>
          <p:cNvSpPr txBox="1">
            <a:spLocks noChangeArrowheads="1"/>
          </p:cNvSpPr>
          <p:nvPr/>
        </p:nvSpPr>
        <p:spPr bwMode="auto">
          <a:xfrm>
            <a:off x="1752318" y="4049886"/>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Galsky</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Lillian and Howard Stratton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Icahn School of Medicine at Mount Sinai</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Mount Sinai Tisch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53464212-C682-4369-0F18-AFB4DDE7B8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1230" y="4049886"/>
            <a:ext cx="1371600" cy="1371600"/>
          </a:xfrm>
          <a:prstGeom prst="rect">
            <a:avLst/>
          </a:prstGeom>
        </p:spPr>
      </p:pic>
      <p:sp>
        <p:nvSpPr>
          <p:cNvPr id="7" name="Text Box 7">
            <a:extLst>
              <a:ext uri="{FF2B5EF4-FFF2-40B4-BE49-F238E27FC236}">
                <a16:creationId xmlns:a16="http://schemas.microsoft.com/office/drawing/2014/main" id="{F82444C3-C4B6-0D5F-ACBE-B648AA1249DF}"/>
              </a:ext>
            </a:extLst>
          </p:cNvPr>
          <p:cNvSpPr txBox="1">
            <a:spLocks noChangeArrowheads="1"/>
          </p:cNvSpPr>
          <p:nvPr/>
        </p:nvSpPr>
        <p:spPr bwMode="auto">
          <a:xfrm>
            <a:off x="8317566" y="1262082"/>
            <a:ext cx="38220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Tian Zhang, MD, MHS,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and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for Clinical Research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8" name="Picture 7">
            <a:extLst>
              <a:ext uri="{FF2B5EF4-FFF2-40B4-BE49-F238E27FC236}">
                <a16:creationId xmlns:a16="http://schemas.microsoft.com/office/drawing/2014/main" id="{D606775A-3863-FE95-D018-9A7849CC7C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86478" y="1262082"/>
            <a:ext cx="1371600" cy="1371600"/>
          </a:xfrm>
          <a:prstGeom prst="rect">
            <a:avLst/>
          </a:prstGeom>
        </p:spPr>
      </p:pic>
    </p:spTree>
    <p:extLst>
      <p:ext uri="{BB962C8B-B14F-4D97-AF65-F5344CB8AC3E}">
        <p14:creationId xmlns:p14="http://schemas.microsoft.com/office/powerpoint/2010/main" val="2818201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1185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701003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Bringing the Investigator into the Equation </a:t>
            </a:r>
            <a:br>
              <a:rPr lang="en-US" sz="4200" dirty="0"/>
            </a:br>
            <a:r>
              <a:rPr lang="en-US" sz="4200" dirty="0"/>
              <a:t>— Optimal Use of Hormonal Therapy in the </a:t>
            </a:r>
            <a:br>
              <a:rPr lang="en-US" sz="4200" dirty="0"/>
            </a:br>
            <a:r>
              <a:rPr lang="en-US" sz="4200" dirty="0"/>
              <a:t>Care of Patients with Prostate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61248"/>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6979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2430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K Oh,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Mary-Ellen Taplin,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868058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a:t>
            </a:r>
            <a:br>
              <a:rPr lang="en-US" sz="4200" dirty="0"/>
            </a:br>
            <a:r>
              <a:rPr lang="en-US" sz="4200" dirty="0"/>
              <a:t>of Breast Cancer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7246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8001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3452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 FASCO</a:t>
            </a:r>
          </a:p>
          <a:p>
            <a:pPr lvl="0" algn="ctr" defTabSz="914400" eaLnBrk="0" hangingPunct="0">
              <a:lnSpc>
                <a:spcPts val="3440"/>
              </a:lnSpc>
              <a:spcAft>
                <a:spcPts val="0"/>
              </a:spcAft>
              <a:buClr>
                <a:srgbClr val="000000"/>
              </a:buClr>
              <a:buSzPct val="80000"/>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a:t>
            </a:r>
            <a:r>
              <a:rPr lang="en-US" altLang="x-none" sz="3200" dirty="0">
                <a:solidFill>
                  <a:srgbClr val="002060"/>
                </a:solidFill>
                <a:latin typeface="Calibri" panose="020F0502020204030204" pitchFamily="34" charset="0"/>
                <a:cs typeface="Calibri" panose="020F0502020204030204" pitchFamily="34" charset="0"/>
              </a:rPr>
              <a:t>MD</a:t>
            </a:r>
            <a:br>
              <a:rPr lang="en-US" altLang="x-none" sz="3200" dirty="0">
                <a:solidFill>
                  <a:srgbClr val="002060"/>
                </a:solidFill>
                <a:latin typeface="Calibri" panose="020F0502020204030204" pitchFamily="34" charset="0"/>
                <a:cs typeface="Calibri" panose="020F0502020204030204" pitchFamily="34" charset="0"/>
              </a:rPr>
            </a:br>
            <a:r>
              <a:rPr lang="en-US" altLang="x-none" sz="3200" i="1" dirty="0">
                <a:solidFill>
                  <a:srgbClr val="002060"/>
                </a:solidFill>
                <a:latin typeface="Calibri" panose="020F0502020204030204" pitchFamily="34" charset="0"/>
                <a:cs typeface="Calibri" panose="020F0502020204030204" pitchFamily="34" charset="0"/>
              </a:rPr>
              <a:t>Additional faculty to be announced.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458444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2823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AstraZeneca Pharmaceuticals LP, Exelixis Inc, Johnson &amp; Johnson, and Novartis.</a:t>
            </a:r>
          </a:p>
        </p:txBody>
      </p:sp>
    </p:spTree>
    <p:extLst>
      <p:ext uri="{BB962C8B-B14F-4D97-AF65-F5344CB8AC3E}">
        <p14:creationId xmlns:p14="http://schemas.microsoft.com/office/powerpoint/2010/main" val="2461819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9ADD-E88B-927C-25DE-616726A75B5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4D95498-DFF0-7E16-DDD5-2C90D9D23F93}"/>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8663D2D2-F560-9383-562E-B64AE78CF9FB}"/>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B84420AD-7278-E55B-F07F-9E560235A19F}"/>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9C418AEF-9E23-1A85-048C-683860DF6D86}"/>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F9C4415B-2985-BDCD-8792-CEB63A5C0F76}"/>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
        <p:nvSpPr>
          <p:cNvPr id="3" name="Rectangle 4">
            <a:extLst>
              <a:ext uri="{FF2B5EF4-FFF2-40B4-BE49-F238E27FC236}">
                <a16:creationId xmlns:a16="http://schemas.microsoft.com/office/drawing/2014/main" id="{78B877C2-7D13-44EF-3C79-30384A29FFE6}"/>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958740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Aggarwal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3"/>
          <a:ext cx="9855920" cy="3455207"/>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95371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Bayer HealthCare Pharmaceuticals, Daiichi Sankyo Inc,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383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Boxer Capital Management, EcoR1 Capital,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8338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Johnson &amp; Johnson, Merck, Novartis, Zenith Epigenetics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935547"/>
                  </a:ext>
                </a:extLst>
              </a:tr>
              <a:tr h="83383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Prostate Cancer Clinical Trials Consortium</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525200"/>
                  </a:ext>
                </a:extLst>
              </a:tr>
            </a:tbl>
          </a:graphicData>
        </a:graphic>
      </p:graphicFrame>
    </p:spTree>
    <p:custDataLst>
      <p:tags r:id="rId1"/>
    </p:custDataLst>
    <p:extLst>
      <p:ext uri="{BB962C8B-B14F-4D97-AF65-F5344CB8AC3E}">
        <p14:creationId xmlns:p14="http://schemas.microsoft.com/office/powerpoint/2010/main" val="20293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Galsky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700808"/>
          <a:ext cx="9855920" cy="2304258"/>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115212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Merck,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52129">
                <a:tc>
                  <a:txBody>
                    <a:bodyPr/>
                    <a:lstStyle/>
                    <a:p>
                      <a:pPr algn="l"/>
                      <a:r>
                        <a:rPr lang="en-US" sz="1800" b="1" dirty="0">
                          <a:solidFill>
                            <a:schemeClr val="tx1"/>
                          </a:solidFill>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107149"/>
                  </a:ext>
                </a:extLst>
              </a:tr>
            </a:tbl>
          </a:graphicData>
        </a:graphic>
      </p:graphicFrame>
    </p:spTree>
    <p:custDataLst>
      <p:tags r:id="rId1"/>
    </p:custDataLst>
    <p:extLst>
      <p:ext uri="{BB962C8B-B14F-4D97-AF65-F5344CB8AC3E}">
        <p14:creationId xmlns:p14="http://schemas.microsoft.com/office/powerpoint/2010/main" val="244777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Zhang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893649" y="1340768"/>
          <a:ext cx="10328560" cy="4457700"/>
        </p:xfrm>
        <a:graphic>
          <a:graphicData uri="http://schemas.openxmlformats.org/drawingml/2006/table">
            <a:tbl>
              <a:tblPr firstRow="1" bandRow="1">
                <a:tableStyleId>{F2DE63D5-997A-4646-A377-4702673A728D}</a:tableStyleId>
              </a:tblPr>
              <a:tblGrid>
                <a:gridCol w="3487800">
                  <a:extLst>
                    <a:ext uri="{9D8B030D-6E8A-4147-A177-3AD203B41FA5}">
                      <a16:colId xmlns:a16="http://schemas.microsoft.com/office/drawing/2014/main" val="20000"/>
                    </a:ext>
                  </a:extLst>
                </a:gridCol>
                <a:gridCol w="6840760">
                  <a:extLst>
                    <a:ext uri="{9D8B030D-6E8A-4147-A177-3AD203B41FA5}">
                      <a16:colId xmlns:a16="http://schemas.microsoft.com/office/drawing/2014/main" val="2117869244"/>
                    </a:ext>
                  </a:extLst>
                </a:gridCol>
              </a:tblGrid>
              <a:tr h="119969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Arcus Biosciences, AstraZeneca Pharmaceuticals LP, Aveo Pharmaceuticals, Bayer HealthCare Pharmaceuticals, Bristol Myers Squibb, Dendreon Pharmaceuticals Inc, Eisai Inc, EMD Serono Inc, Exelixis Inc, Gilead Sciences Inc, Janssen Biotech Inc, Lilly, Merck, Novartis, Pfizer Inc, Sanofi, Summit Therapeutics,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1114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Aptitude Health, DAVA Oncology, </a:t>
                      </a:r>
                      <a:r>
                        <a:rPr lang="en-US" sz="1800" b="0" dirty="0" err="1">
                          <a:solidFill>
                            <a:schemeClr val="tx1"/>
                          </a:solidFill>
                        </a:rPr>
                        <a:t>eChinaHealth</a:t>
                      </a:r>
                      <a:r>
                        <a:rPr lang="en-US" sz="1800" b="0" dirty="0">
                          <a:solidFill>
                            <a:schemeClr val="tx1"/>
                          </a:solidFill>
                        </a:rPr>
                        <a:t>, Pfizer Inc, </a:t>
                      </a:r>
                      <a:r>
                        <a:rPr lang="en-US" sz="1800" b="0" dirty="0" err="1">
                          <a:solidFill>
                            <a:schemeClr val="tx1"/>
                          </a:solidFill>
                        </a:rPr>
                        <a:t>Vaniam</a:t>
                      </a:r>
                      <a:r>
                        <a:rPr lang="en-US" sz="1800" b="0" dirty="0">
                          <a:solidFill>
                            <a:schemeClr val="tx1"/>
                          </a:solidFill>
                        </a:rPr>
                        <a:t>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81579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Arcus Biosciences, Astellas, AstraZeneca Pharmaceuticals LP, Bayer HealthCare Pharmaceuticals, Daiichi Sankyo Inc, Exelixis Inc, Janssen Biotech Inc, </a:t>
                      </a:r>
                      <a:r>
                        <a:rPr lang="en-US" sz="1800" b="0" dirty="0" err="1">
                          <a:solidFill>
                            <a:schemeClr val="tx1"/>
                          </a:solidFill>
                        </a:rPr>
                        <a:t>Janux</a:t>
                      </a:r>
                      <a:r>
                        <a:rPr lang="en-US" sz="1800" b="0" dirty="0">
                          <a:solidFill>
                            <a:schemeClr val="tx1"/>
                          </a:solidFill>
                        </a:rPr>
                        <a:t> Therapeutics, Kura Oncology, Lilly, Merck, OncoC4, Pfizer Inc,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935547"/>
                  </a:ext>
                </a:extLst>
              </a:tr>
              <a:tr h="611146">
                <a:tc>
                  <a:txBody>
                    <a:bodyPr/>
                    <a:lstStyle/>
                    <a:p>
                      <a:pPr algn="l"/>
                      <a:r>
                        <a:rPr lang="en-US" sz="1800" b="1" dirty="0">
                          <a:solidFill>
                            <a:schemeClr val="tx1"/>
                          </a:solidFill>
                        </a:rPr>
                        <a:t>Data and Safety </a:t>
                      </a:r>
                      <a:r>
                        <a:rPr lang="en-US" sz="1800" b="1" dirty="0" err="1">
                          <a:solidFill>
                            <a:schemeClr val="tx1"/>
                          </a:solidFill>
                        </a:rPr>
                        <a:t>MonitoringBoards</a:t>
                      </a:r>
                      <a:r>
                        <a:rPr lang="en-US" sz="1800" b="1" dirty="0">
                          <a:solidFill>
                            <a:schemeClr val="tx1"/>
                          </a:solidFill>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525200"/>
                  </a:ext>
                </a:extLst>
              </a:tr>
              <a:tr h="611146">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MJH Life Sciences, </a:t>
                      </a:r>
                      <a:r>
                        <a:rPr lang="en-US" sz="1800" b="0" dirty="0" err="1">
                          <a:solidFill>
                            <a:schemeClr val="tx1"/>
                          </a:solidFill>
                        </a:rPr>
                        <a:t>PeerView</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6199490"/>
                  </a:ext>
                </a:extLst>
              </a:tr>
            </a:tbl>
          </a:graphicData>
        </a:graphic>
      </p:graphicFrame>
    </p:spTree>
    <p:custDataLst>
      <p:tags r:id="rId1"/>
    </p:custDataLst>
    <p:extLst>
      <p:ext uri="{BB962C8B-B14F-4D97-AF65-F5344CB8AC3E}">
        <p14:creationId xmlns:p14="http://schemas.microsoft.com/office/powerpoint/2010/main" val="2919611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2256518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AstraZeneca Pharmaceuticals LP, Exelixis Inc, Johnson &amp; Johnson, and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82390" y="1697776"/>
            <a:ext cx="9824225" cy="3259686"/>
          </a:xfrm>
        </p:spPr>
        <p:txBody>
          <a:bodyPr/>
          <a:lstStyle/>
          <a:p>
            <a:pPr marL="98425" indent="0">
              <a:lnSpc>
                <a:spcPts val="3240"/>
              </a:lnSpc>
              <a:spcBef>
                <a:spcPts val="1000"/>
              </a:spcBef>
              <a:spcAft>
                <a:spcPts val="1200"/>
              </a:spcAft>
              <a:buNone/>
            </a:pPr>
            <a:r>
              <a:rPr lang="en-US" sz="2800" dirty="0">
                <a:solidFill>
                  <a:schemeClr val="accent2"/>
                </a:solidFill>
              </a:rPr>
              <a:t>Introduction: </a:t>
            </a:r>
            <a:r>
              <a:rPr lang="en-US" sz="2800" dirty="0">
                <a:solidFill>
                  <a:schemeClr val="tx1"/>
                </a:solidFill>
              </a:rPr>
              <a:t>Welcome GU Oncology Fellows!</a:t>
            </a:r>
          </a:p>
          <a:p>
            <a:pPr marL="98425" indent="0">
              <a:lnSpc>
                <a:spcPts val="3240"/>
              </a:lnSpc>
              <a:spcBef>
                <a:spcPts val="1000"/>
              </a:spcBef>
              <a:spcAft>
                <a:spcPts val="1200"/>
              </a:spcAft>
              <a:buNone/>
            </a:pPr>
            <a:r>
              <a:rPr lang="en-US" sz="2800" dirty="0">
                <a:solidFill>
                  <a:schemeClr val="accent2"/>
                </a:solidFill>
              </a:rPr>
              <a:t>Module 1: </a:t>
            </a:r>
            <a:r>
              <a:rPr lang="en-US" sz="2800" dirty="0">
                <a:solidFill>
                  <a:schemeClr val="tx1"/>
                </a:solidFill>
              </a:rPr>
              <a:t>Prostate Cancer — Dr Aggarwal</a:t>
            </a:r>
            <a:endParaRPr lang="en-US" sz="2800" dirty="0">
              <a:solidFill>
                <a:schemeClr val="accent2"/>
              </a:solidFill>
            </a:endParaRPr>
          </a:p>
          <a:p>
            <a:pPr marL="98425" indent="0">
              <a:lnSpc>
                <a:spcPts val="3240"/>
              </a:lnSpc>
              <a:spcBef>
                <a:spcPts val="1000"/>
              </a:spcBef>
              <a:spcAft>
                <a:spcPts val="1200"/>
              </a:spcAft>
              <a:buNone/>
            </a:pPr>
            <a:r>
              <a:rPr lang="en-US" sz="2800" dirty="0">
                <a:solidFill>
                  <a:schemeClr val="accent2"/>
                </a:solidFill>
              </a:rPr>
              <a:t>Module 2: </a:t>
            </a:r>
            <a:r>
              <a:rPr lang="en-US" sz="2800" dirty="0">
                <a:solidFill>
                  <a:schemeClr val="tx1"/>
                </a:solidFill>
              </a:rPr>
              <a:t>Urothelial Bladder Cancer — Dr </a:t>
            </a:r>
            <a:r>
              <a:rPr lang="en-US" sz="2800" dirty="0" err="1">
                <a:solidFill>
                  <a:schemeClr val="tx1"/>
                </a:solidFill>
              </a:rPr>
              <a:t>Galsky</a:t>
            </a:r>
            <a:endParaRPr lang="en-US" sz="2800" dirty="0">
              <a:solidFill>
                <a:schemeClr val="tx1"/>
              </a:solidFill>
            </a:endParaRPr>
          </a:p>
          <a:p>
            <a:pPr marL="98425" indent="0">
              <a:lnSpc>
                <a:spcPts val="3240"/>
              </a:lnSpc>
              <a:spcBef>
                <a:spcPts val="1000"/>
              </a:spcBef>
              <a:spcAft>
                <a:spcPts val="1200"/>
              </a:spcAft>
              <a:buNone/>
            </a:pPr>
            <a:r>
              <a:rPr lang="en-US" sz="2800" dirty="0">
                <a:solidFill>
                  <a:schemeClr val="accent2"/>
                </a:solidFill>
              </a:rPr>
              <a:t>Module 3: </a:t>
            </a:r>
            <a:r>
              <a:rPr lang="en-US" sz="2800" dirty="0">
                <a:solidFill>
                  <a:schemeClr val="tx1"/>
                </a:solidFill>
              </a:rPr>
              <a:t>Renal Cell Carcinoma — Dr Zhang</a:t>
            </a:r>
          </a:p>
          <a:p>
            <a:pPr marL="98425" indent="0">
              <a:lnSpc>
                <a:spcPts val="3240"/>
              </a:lnSpc>
              <a:spcBef>
                <a:spcPts val="1000"/>
              </a:spcBef>
              <a:spcAft>
                <a:spcPts val="120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458223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A13E3C-AA91-5409-1133-C46092817632}"/>
              </a:ext>
            </a:extLst>
          </p:cNvPr>
          <p:cNvSpPr/>
          <p:nvPr/>
        </p:nvSpPr>
        <p:spPr bwMode="auto">
          <a:xfrm>
            <a:off x="536197" y="1622508"/>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82390" y="1697776"/>
            <a:ext cx="9824225" cy="3259686"/>
          </a:xfrm>
        </p:spPr>
        <p:txBody>
          <a:bodyPr/>
          <a:lstStyle/>
          <a:p>
            <a:pPr marL="98425" indent="0">
              <a:lnSpc>
                <a:spcPts val="3240"/>
              </a:lnSpc>
              <a:spcBef>
                <a:spcPts val="1000"/>
              </a:spcBef>
              <a:spcAft>
                <a:spcPts val="1200"/>
              </a:spcAft>
              <a:buNone/>
            </a:pPr>
            <a:r>
              <a:rPr lang="en-US" sz="2800" dirty="0">
                <a:solidFill>
                  <a:schemeClr val="bg1"/>
                </a:solidFill>
              </a:rPr>
              <a:t>Introduction: Welcome GU Oncology Fellows!</a:t>
            </a:r>
          </a:p>
          <a:p>
            <a:pPr marL="98425" indent="0">
              <a:lnSpc>
                <a:spcPts val="3240"/>
              </a:lnSpc>
              <a:spcBef>
                <a:spcPts val="1000"/>
              </a:spcBef>
              <a:spcAft>
                <a:spcPts val="1200"/>
              </a:spcAft>
              <a:buNone/>
            </a:pPr>
            <a:r>
              <a:rPr lang="en-US" sz="2800" dirty="0">
                <a:solidFill>
                  <a:schemeClr val="accent2"/>
                </a:solidFill>
              </a:rPr>
              <a:t>Module 1: </a:t>
            </a:r>
            <a:r>
              <a:rPr lang="en-US" sz="2800" dirty="0">
                <a:solidFill>
                  <a:schemeClr val="tx1"/>
                </a:solidFill>
              </a:rPr>
              <a:t>Prostate Cancer — Dr Aggarwal</a:t>
            </a:r>
            <a:endParaRPr lang="en-US" sz="2800" dirty="0">
              <a:solidFill>
                <a:schemeClr val="accent2"/>
              </a:solidFill>
            </a:endParaRPr>
          </a:p>
          <a:p>
            <a:pPr marL="98425" indent="0">
              <a:lnSpc>
                <a:spcPts val="3240"/>
              </a:lnSpc>
              <a:spcBef>
                <a:spcPts val="1000"/>
              </a:spcBef>
              <a:spcAft>
                <a:spcPts val="1200"/>
              </a:spcAft>
              <a:buNone/>
            </a:pPr>
            <a:r>
              <a:rPr lang="en-US" sz="2800" dirty="0">
                <a:solidFill>
                  <a:schemeClr val="accent2"/>
                </a:solidFill>
              </a:rPr>
              <a:t>Module 2: </a:t>
            </a:r>
            <a:r>
              <a:rPr lang="en-US" sz="2800" dirty="0">
                <a:solidFill>
                  <a:schemeClr val="tx1"/>
                </a:solidFill>
              </a:rPr>
              <a:t>Urothelial Bladder Cancer — Dr </a:t>
            </a:r>
            <a:r>
              <a:rPr lang="en-US" sz="2800" dirty="0" err="1">
                <a:solidFill>
                  <a:schemeClr val="tx1"/>
                </a:solidFill>
              </a:rPr>
              <a:t>Galsky</a:t>
            </a:r>
            <a:endParaRPr lang="en-US" sz="2800" dirty="0">
              <a:solidFill>
                <a:schemeClr val="tx1"/>
              </a:solidFill>
            </a:endParaRPr>
          </a:p>
          <a:p>
            <a:pPr marL="98425" indent="0">
              <a:lnSpc>
                <a:spcPts val="3240"/>
              </a:lnSpc>
              <a:spcBef>
                <a:spcPts val="1000"/>
              </a:spcBef>
              <a:spcAft>
                <a:spcPts val="1200"/>
              </a:spcAft>
              <a:buNone/>
            </a:pPr>
            <a:r>
              <a:rPr lang="en-US" sz="2800" dirty="0">
                <a:solidFill>
                  <a:schemeClr val="accent2"/>
                </a:solidFill>
              </a:rPr>
              <a:t>Module 3: </a:t>
            </a:r>
            <a:r>
              <a:rPr lang="en-US" sz="2800" dirty="0">
                <a:solidFill>
                  <a:schemeClr val="tx1"/>
                </a:solidFill>
              </a:rPr>
              <a:t>Renal Cell Carcinoma — Dr Zhang</a:t>
            </a:r>
          </a:p>
          <a:p>
            <a:pPr marL="98425" indent="0">
              <a:lnSpc>
                <a:spcPts val="3240"/>
              </a:lnSpc>
              <a:spcBef>
                <a:spcPts val="1000"/>
              </a:spcBef>
              <a:spcAft>
                <a:spcPts val="120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94135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30C19-0769-DFCB-C141-663523DE32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A5F774-8DC1-222E-A052-E38CBAD08893}"/>
              </a:ext>
            </a:extLst>
          </p:cNvPr>
          <p:cNvSpPr>
            <a:spLocks noGrp="1"/>
          </p:cNvSpPr>
          <p:nvPr>
            <p:ph type="title"/>
          </p:nvPr>
        </p:nvSpPr>
        <p:spPr>
          <a:xfrm>
            <a:off x="633577" y="376168"/>
            <a:ext cx="10506491" cy="1196752"/>
          </a:xfrm>
        </p:spPr>
        <p:txBody>
          <a:bodyPr/>
          <a:lstStyle/>
          <a:p>
            <a:pPr algn="l"/>
            <a:r>
              <a:rPr lang="en-US" dirty="0"/>
              <a:t>FDA Approves </a:t>
            </a:r>
            <a:r>
              <a:rPr lang="en-US" dirty="0" err="1"/>
              <a:t>Capivasertib</a:t>
            </a:r>
            <a:r>
              <a:rPr lang="en-US" dirty="0"/>
              <a:t> with Abiraterone and Prednisone for PTEN-Deficient Androgen Pathway Modulation-Naïve or Androgen Pathway Modulation-Sensitive Prostate Cancer</a:t>
            </a:r>
            <a:br>
              <a:rPr lang="en-US" dirty="0"/>
            </a:br>
            <a:r>
              <a:rPr lang="en-US" sz="2400" dirty="0"/>
              <a:t>Press Release: June 12, 2026</a:t>
            </a:r>
          </a:p>
        </p:txBody>
      </p:sp>
      <p:sp>
        <p:nvSpPr>
          <p:cNvPr id="4" name="Content Placeholder 3">
            <a:extLst>
              <a:ext uri="{FF2B5EF4-FFF2-40B4-BE49-F238E27FC236}">
                <a16:creationId xmlns:a16="http://schemas.microsoft.com/office/drawing/2014/main" id="{FCE670DD-C241-AEA5-9ED2-810868F7ECD7}"/>
              </a:ext>
            </a:extLst>
          </p:cNvPr>
          <p:cNvSpPr>
            <a:spLocks noGrp="1"/>
          </p:cNvSpPr>
          <p:nvPr>
            <p:ph idx="1"/>
          </p:nvPr>
        </p:nvSpPr>
        <p:spPr>
          <a:xfrm>
            <a:off x="633577" y="2089157"/>
            <a:ext cx="11007039" cy="4214845"/>
          </a:xfrm>
        </p:spPr>
        <p:txBody>
          <a:bodyPr wrap="square"/>
          <a:lstStyle/>
          <a:p>
            <a:pPr marL="9525" indent="0">
              <a:buNone/>
            </a:pPr>
            <a:r>
              <a:rPr lang="en-US" sz="1800" b="0" dirty="0"/>
              <a:t>“On June 12, 2026, the Food and Drug Administration approved </a:t>
            </a:r>
            <a:r>
              <a:rPr lang="en-US" sz="1800" b="0" dirty="0" err="1"/>
              <a:t>capivasertib</a:t>
            </a:r>
            <a:r>
              <a:rPr lang="en-US" sz="1800" b="0" dirty="0"/>
              <a:t> in combination with abiraterone and prednisone for adults with metastatic androgen pathway modulation-naïve or -sensitive (</a:t>
            </a:r>
            <a:r>
              <a:rPr lang="en-US" sz="1800" b="0" dirty="0" err="1"/>
              <a:t>mAPMN</a:t>
            </a:r>
            <a:r>
              <a:rPr lang="en-US" sz="1800" b="0" dirty="0"/>
              <a:t>/S) prostate cancer (previously referred to as metastatic hormone-sensitive prostate cancer) that is PTEN-deficient as detected by an FDA-authorized test.</a:t>
            </a:r>
          </a:p>
          <a:p>
            <a:pPr marL="9525" indent="0">
              <a:spcBef>
                <a:spcPts val="1000"/>
              </a:spcBef>
              <a:spcAft>
                <a:spcPts val="0"/>
              </a:spcAft>
              <a:buNone/>
            </a:pPr>
            <a:r>
              <a:rPr lang="en-US" sz="1800" b="0" dirty="0"/>
              <a:t>Efficacy was evaluated in CAPItello-281 (NCT04305496), a randomized, double-blind, placebo-controlled, multicenter trial that enrolled 1,012 adults with newly diagnosed, PTEN-deficient </a:t>
            </a:r>
            <a:r>
              <a:rPr lang="en-US" sz="1800" b="0" dirty="0" err="1"/>
              <a:t>mAPMN</a:t>
            </a:r>
            <a:r>
              <a:rPr lang="en-US" sz="1800" b="0" dirty="0"/>
              <a:t>/S prostate cancer. Tumor PTEN deficiency status was prospectively determined by central testing using the immunohistochemistry-based VENTANA PTEN (SP218) </a:t>
            </a:r>
            <a:r>
              <a:rPr lang="en-US" sz="1800" b="0" dirty="0" err="1"/>
              <a:t>RxDx</a:t>
            </a:r>
            <a:r>
              <a:rPr lang="en-US" sz="1800" b="0" dirty="0"/>
              <a:t> Assay; PTEN deficiency was defined as ≥ 90% of viable malignant cells with no specific cytoplasmic staining. Patients were randomized 1:1 to receive either </a:t>
            </a:r>
            <a:r>
              <a:rPr lang="en-US" sz="1800" b="0" dirty="0" err="1"/>
              <a:t>capivasertib</a:t>
            </a:r>
            <a:r>
              <a:rPr lang="en-US" sz="1800" b="0" dirty="0"/>
              <a:t> with abiraterone or placebo with abiraterone. Abiraterone was administered with either prednisone or prednisolone.</a:t>
            </a:r>
          </a:p>
          <a:p>
            <a:pPr marL="9525" indent="0">
              <a:spcBef>
                <a:spcPts val="1000"/>
              </a:spcBef>
              <a:spcAft>
                <a:spcPts val="0"/>
              </a:spcAft>
              <a:buNone/>
            </a:pPr>
            <a:r>
              <a:rPr lang="en-US" sz="1800" b="0" dirty="0"/>
              <a:t>The major efficacy outcome measure was investigator-assessed radiographic progression-free survival (</a:t>
            </a:r>
            <a:r>
              <a:rPr lang="en-US" sz="1800" b="0" dirty="0" err="1"/>
              <a:t>rPFS</a:t>
            </a:r>
            <a:r>
              <a:rPr lang="en-US" sz="1800" b="0" dirty="0"/>
              <a:t>). Overall survival (OS) was an additional efficacy outcome measure.”</a:t>
            </a:r>
          </a:p>
        </p:txBody>
      </p:sp>
      <p:sp>
        <p:nvSpPr>
          <p:cNvPr id="5" name="TextBox 4">
            <a:extLst>
              <a:ext uri="{FF2B5EF4-FFF2-40B4-BE49-F238E27FC236}">
                <a16:creationId xmlns:a16="http://schemas.microsoft.com/office/drawing/2014/main" id="{2E9269DD-5519-CDC3-D746-AF1558B127D7}"/>
              </a:ext>
            </a:extLst>
          </p:cNvPr>
          <p:cNvSpPr txBox="1"/>
          <p:nvPr/>
        </p:nvSpPr>
        <p:spPr>
          <a:xfrm>
            <a:off x="263352" y="630400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/drugs/resources-information-approved-drugs/fda-approves-capivasertib-abiraterone-and-prednisone-pten-deficient-androgen-pathway-modulation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292686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20AD-8A32-A525-C85B-DC39DE36EF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AD21D2-6337-62A9-A8AC-AC68DEAE38B2}"/>
              </a:ext>
            </a:extLst>
          </p:cNvPr>
          <p:cNvSpPr>
            <a:spLocks noGrp="1"/>
          </p:cNvSpPr>
          <p:nvPr>
            <p:ph type="title"/>
          </p:nvPr>
        </p:nvSpPr>
        <p:spPr>
          <a:xfrm>
            <a:off x="633577" y="376168"/>
            <a:ext cx="10506491" cy="1196752"/>
          </a:xfrm>
        </p:spPr>
        <p:txBody>
          <a:bodyPr/>
          <a:lstStyle/>
          <a:p>
            <a:pPr algn="l"/>
            <a:r>
              <a:rPr lang="en-US" dirty="0"/>
              <a:t>FDA Approves Durvalumab in Combination with Bacillus Calmette-Guérin for High-Risk Non-Muscle-Invasive Bladder Cancer</a:t>
            </a:r>
            <a:br>
              <a:rPr lang="en-US" dirty="0"/>
            </a:br>
            <a:r>
              <a:rPr lang="en-US" sz="2400" dirty="0"/>
              <a:t>Press Release: May 28, 2026</a:t>
            </a:r>
          </a:p>
        </p:txBody>
      </p:sp>
      <p:sp>
        <p:nvSpPr>
          <p:cNvPr id="4" name="Content Placeholder 3">
            <a:extLst>
              <a:ext uri="{FF2B5EF4-FFF2-40B4-BE49-F238E27FC236}">
                <a16:creationId xmlns:a16="http://schemas.microsoft.com/office/drawing/2014/main" id="{587F89DF-F0B2-EC1E-2342-E08C8F1B24A2}"/>
              </a:ext>
            </a:extLst>
          </p:cNvPr>
          <p:cNvSpPr>
            <a:spLocks noGrp="1"/>
          </p:cNvSpPr>
          <p:nvPr>
            <p:ph idx="1"/>
          </p:nvPr>
        </p:nvSpPr>
        <p:spPr>
          <a:xfrm>
            <a:off x="633577" y="1897943"/>
            <a:ext cx="11007039" cy="4214845"/>
          </a:xfrm>
        </p:spPr>
        <p:txBody>
          <a:bodyPr wrap="square"/>
          <a:lstStyle/>
          <a:p>
            <a:pPr marL="9525" indent="7938">
              <a:buNone/>
            </a:pPr>
            <a:r>
              <a:rPr lang="en-US" sz="1800" b="0" dirty="0"/>
              <a:t>“On May 28, 2026, the Food and Drug Administration approved durvalumab in combination with Bacillus Calmette-Guerin (BCG) for the treatment of adult patients with BCG-naïve, high-risk non-muscle invasive bladder cancer (NMIBC).</a:t>
            </a:r>
          </a:p>
          <a:p>
            <a:pPr marL="9525" indent="7938">
              <a:spcBef>
                <a:spcPts val="1000"/>
              </a:spcBef>
              <a:spcAft>
                <a:spcPts val="0"/>
              </a:spcAft>
              <a:buNone/>
            </a:pPr>
            <a:r>
              <a:rPr lang="en-US" sz="1800" b="0" dirty="0"/>
              <a:t>Efficacy was evaluated in the POTOMAC study (NCT03528694), a randomized, open-label, multicenter trial that enrolled 1,018 patients with high-risk NMIBC following transurethral resection of bladder tumor. High-risk NMIBC was defined as having one of the following: T1 tumor, Grade 3/high-grade tumor, carcinoma in situ (CIS), or multiple, recurrent, and large tumors. Patients were randomized (1:1:1) to receive either durvalumab every four weeks for 13 cycles plus BCG induction and maintenance, BCG induction and maintenance, or an additional investigational combination regimen.</a:t>
            </a:r>
          </a:p>
          <a:p>
            <a:pPr marL="9525" indent="7938">
              <a:spcBef>
                <a:spcPts val="1000"/>
              </a:spcBef>
              <a:spcAft>
                <a:spcPts val="0"/>
              </a:spcAft>
              <a:buNone/>
            </a:pPr>
            <a:r>
              <a:rPr lang="en-US" sz="1800" b="0" dirty="0"/>
              <a:t>The major efficacy outcome measure was investigator-assessed disease-free survival (DFS). DFS was defined as the time from the date of randomization until the date of first recurrence of high-risk NMIBC, persistent CIS, muscle invasive bladder cancer, metastatic disease, or death.”</a:t>
            </a:r>
          </a:p>
        </p:txBody>
      </p:sp>
      <p:sp>
        <p:nvSpPr>
          <p:cNvPr id="5" name="TextBox 4">
            <a:extLst>
              <a:ext uri="{FF2B5EF4-FFF2-40B4-BE49-F238E27FC236}">
                <a16:creationId xmlns:a16="http://schemas.microsoft.com/office/drawing/2014/main" id="{ABD034A9-EC2A-5D40-6FD4-A255EB77B5E8}"/>
              </a:ext>
            </a:extLst>
          </p:cNvPr>
          <p:cNvSpPr txBox="1"/>
          <p:nvPr/>
        </p:nvSpPr>
        <p:spPr>
          <a:xfrm>
            <a:off x="263352" y="630400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/drugs/resources-information-approved-drugs/fda-approves-durvalumab-combination-bacillus-calmette-guerin-high-risk-non-muscle-invasive-bladder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176150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89B13-BD7C-4197-5D87-94E0A3CC35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C804FB-EB3C-7817-7BE8-D839943D83C1}"/>
              </a:ext>
            </a:extLst>
          </p:cNvPr>
          <p:cNvSpPr>
            <a:spLocks noGrp="1"/>
          </p:cNvSpPr>
          <p:nvPr>
            <p:ph type="title"/>
          </p:nvPr>
        </p:nvSpPr>
        <p:spPr>
          <a:xfrm>
            <a:off x="545065" y="727322"/>
            <a:ext cx="10784574" cy="1196752"/>
          </a:xfrm>
        </p:spPr>
        <p:txBody>
          <a:bodyPr/>
          <a:lstStyle/>
          <a:p>
            <a:pPr algn="l"/>
            <a:r>
              <a:rPr lang="en-US" dirty="0"/>
              <a:t>Perioperative Durvalumab with Neoadjuvant </a:t>
            </a:r>
            <a:r>
              <a:rPr lang="en-US" dirty="0" err="1"/>
              <a:t>Enfortumab</a:t>
            </a:r>
            <a:r>
              <a:rPr lang="en-US" dirty="0"/>
              <a:t> </a:t>
            </a:r>
            <a:r>
              <a:rPr lang="en-US" dirty="0" err="1"/>
              <a:t>Vedotin</a:t>
            </a:r>
            <a:r>
              <a:rPr lang="en-US" dirty="0"/>
              <a:t> Demonstrated Statistically Significant and Clinically Meaningful Improvements in Event-Free Survival and Overall Survival for Muscle-Invasive Bladder Cancer in the Phase III VOLGA Trial</a:t>
            </a:r>
            <a:br>
              <a:rPr lang="en-US" dirty="0"/>
            </a:br>
            <a:r>
              <a:rPr lang="en-US" sz="2400" dirty="0"/>
              <a:t>Press Release: May 14, 2026</a:t>
            </a:r>
          </a:p>
        </p:txBody>
      </p:sp>
      <p:sp>
        <p:nvSpPr>
          <p:cNvPr id="4" name="Content Placeholder 3">
            <a:extLst>
              <a:ext uri="{FF2B5EF4-FFF2-40B4-BE49-F238E27FC236}">
                <a16:creationId xmlns:a16="http://schemas.microsoft.com/office/drawing/2014/main" id="{1CC74FEE-58B1-DBD8-585B-3735736BA464}"/>
              </a:ext>
            </a:extLst>
          </p:cNvPr>
          <p:cNvSpPr>
            <a:spLocks noGrp="1"/>
          </p:cNvSpPr>
          <p:nvPr>
            <p:ph idx="1"/>
          </p:nvPr>
        </p:nvSpPr>
        <p:spPr>
          <a:xfrm>
            <a:off x="545065" y="2546131"/>
            <a:ext cx="11007275" cy="3584547"/>
          </a:xfrm>
        </p:spPr>
        <p:txBody>
          <a:bodyPr wrap="square"/>
          <a:lstStyle/>
          <a:p>
            <a:pPr marL="98425" indent="0">
              <a:buNone/>
            </a:pPr>
            <a:r>
              <a:rPr lang="en-US" sz="1800" b="0" dirty="0"/>
              <a:t>“High-level results from a planned interim analysis of the VOLGA Phase III trial showed perioperative treatment with durvalumab in combination with neoadjuvant </a:t>
            </a:r>
            <a:r>
              <a:rPr lang="en-US" sz="1800" b="0" dirty="0" err="1"/>
              <a:t>enfortumab</a:t>
            </a:r>
            <a:r>
              <a:rPr lang="en-US" sz="1800" b="0" dirty="0"/>
              <a:t> </a:t>
            </a:r>
            <a:r>
              <a:rPr lang="en-US" sz="1800" b="0" dirty="0" err="1"/>
              <a:t>vedotin</a:t>
            </a:r>
            <a:r>
              <a:rPr lang="en-US" sz="1800" b="0" dirty="0"/>
              <a:t> (EV) demonstrated statistically significant and clinically meaningful improvements in event-free survival (EFS) and overall survival (OS) in patients with muscle-invasive bladder cancer (MIBC) versus standard of care. Patients were ineligible for or had declined cisplatin-based chemotherapy. Patients in the comparator arm had a radical cystectomy (surgery to remove the bladder) with or without approved adjuvant treatment.</a:t>
            </a:r>
          </a:p>
          <a:p>
            <a:pPr marL="98425" indent="0">
              <a:buNone/>
            </a:pPr>
            <a:r>
              <a:rPr lang="en-US" sz="1800" b="0" dirty="0"/>
              <a:t>Perioperative durvalumab plus </a:t>
            </a:r>
            <a:r>
              <a:rPr lang="en-US" sz="1800" b="0" dirty="0" err="1"/>
              <a:t>tremelimumab</a:t>
            </a:r>
            <a:r>
              <a:rPr lang="en-US" sz="1800" b="0" dirty="0"/>
              <a:t> in combination with neoadjuvant EV demonstrated a statistically significant and clinically meaningful improvement in EFS and a </a:t>
            </a:r>
            <a:r>
              <a:rPr lang="en-US" sz="1800" b="0" dirty="0" err="1"/>
              <a:t>favourable</a:t>
            </a:r>
            <a:r>
              <a:rPr lang="en-US" sz="1800" b="0" dirty="0"/>
              <a:t> trend for OS; however, the OS data were not statistically significant at this planned interim analysis and will be formally reassessed at a subsequent analysis.”</a:t>
            </a:r>
          </a:p>
        </p:txBody>
      </p:sp>
      <p:sp>
        <p:nvSpPr>
          <p:cNvPr id="5" name="TextBox 4">
            <a:extLst>
              <a:ext uri="{FF2B5EF4-FFF2-40B4-BE49-F238E27FC236}">
                <a16:creationId xmlns:a16="http://schemas.microsoft.com/office/drawing/2014/main" id="{6FD0D66E-CCC0-6653-B7F4-4A23730ECE15}"/>
              </a:ext>
            </a:extLst>
          </p:cNvPr>
          <p:cNvSpPr txBox="1"/>
          <p:nvPr/>
        </p:nvSpPr>
        <p:spPr>
          <a:xfrm>
            <a:off x="322364" y="6437811"/>
            <a:ext cx="10729192"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www.astrazeneca.com</a:t>
            </a:r>
            <a:r>
              <a:rPr lang="en-US" sz="1500" b="0" dirty="0">
                <a:solidFill>
                  <a:srgbClr val="000000"/>
                </a:solidFill>
                <a:latin typeface="Calibri" panose="020F0502020204030204" pitchFamily="34" charset="0"/>
                <a:cs typeface="Calibri" panose="020F0502020204030204" pitchFamily="34" charset="0"/>
              </a:rPr>
              <a:t>/media-</a:t>
            </a:r>
            <a:r>
              <a:rPr lang="en-US" sz="1500" b="0" dirty="0" err="1">
                <a:solidFill>
                  <a:srgbClr val="000000"/>
                </a:solidFill>
                <a:latin typeface="Calibri" panose="020F0502020204030204" pitchFamily="34" charset="0"/>
                <a:cs typeface="Calibri" panose="020F0502020204030204" pitchFamily="34" charset="0"/>
              </a:rPr>
              <a:t>centre</a:t>
            </a:r>
            <a:r>
              <a:rPr lang="en-US" sz="1500" b="0" dirty="0">
                <a:solidFill>
                  <a:srgbClr val="000000"/>
                </a:solidFill>
                <a:latin typeface="Calibri" panose="020F0502020204030204" pitchFamily="34" charset="0"/>
                <a:cs typeface="Calibri" panose="020F0502020204030204" pitchFamily="34" charset="0"/>
              </a:rPr>
              <a:t>/press-releases/2026/</a:t>
            </a:r>
            <a:r>
              <a:rPr lang="en-US" sz="1500" b="0" dirty="0" err="1">
                <a:solidFill>
                  <a:srgbClr val="000000"/>
                </a:solidFill>
                <a:latin typeface="Calibri" panose="020F0502020204030204" pitchFamily="34" charset="0"/>
                <a:cs typeface="Calibri" panose="020F0502020204030204" pitchFamily="34" charset="0"/>
              </a:rPr>
              <a:t>imfinzi</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ev</a:t>
            </a:r>
            <a:r>
              <a:rPr lang="en-US" sz="1500" b="0" dirty="0">
                <a:solidFill>
                  <a:srgbClr val="000000"/>
                </a:solidFill>
                <a:latin typeface="Calibri" panose="020F0502020204030204" pitchFamily="34" charset="0"/>
                <a:cs typeface="Calibri" panose="020F0502020204030204" pitchFamily="34" charset="0"/>
              </a:rPr>
              <a:t>-improves-</a:t>
            </a:r>
            <a:r>
              <a:rPr lang="en-US" sz="1500" b="0" dirty="0" err="1">
                <a:solidFill>
                  <a:srgbClr val="000000"/>
                </a:solidFill>
                <a:latin typeface="Calibri" panose="020F0502020204030204" pitchFamily="34" charset="0"/>
                <a:cs typeface="Calibri" panose="020F0502020204030204" pitchFamily="34" charset="0"/>
              </a:rPr>
              <a:t>efs</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os</a:t>
            </a:r>
            <a:r>
              <a:rPr lang="en-US" sz="1500" b="0" dirty="0">
                <a:solidFill>
                  <a:srgbClr val="000000"/>
                </a:solidFill>
                <a:latin typeface="Calibri" panose="020F0502020204030204" pitchFamily="34" charset="0"/>
                <a:cs typeface="Calibri" panose="020F0502020204030204" pitchFamily="34" charset="0"/>
              </a:rPr>
              <a:t>-in-bladder-</a:t>
            </a:r>
            <a:r>
              <a:rPr lang="en-US" sz="1500" b="0" dirty="0" err="1">
                <a:solidFill>
                  <a:srgbClr val="000000"/>
                </a:solidFill>
                <a:latin typeface="Calibri" panose="020F0502020204030204" pitchFamily="34" charset="0"/>
                <a:cs typeface="Calibri" panose="020F0502020204030204" pitchFamily="34" charset="0"/>
              </a:rPr>
              <a:t>cancer.html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883718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376168"/>
            <a:ext cx="10358967" cy="1196752"/>
          </a:xfrm>
        </p:spPr>
        <p:txBody>
          <a:bodyPr/>
          <a:lstStyle/>
          <a:p>
            <a:pPr algn="l"/>
            <a:r>
              <a:rPr lang="en-US" dirty="0"/>
              <a:t>FDA Approves Pembrolizumab or Pembrolizumab and </a:t>
            </a:r>
            <a:r>
              <a:rPr lang="en-US" dirty="0" err="1"/>
              <a:t>Berahyaluronidase</a:t>
            </a:r>
            <a:r>
              <a:rPr lang="en-US" dirty="0"/>
              <a:t> Alfa-</a:t>
            </a:r>
            <a:r>
              <a:rPr lang="en-US" dirty="0" err="1"/>
              <a:t>pmph</a:t>
            </a:r>
            <a:r>
              <a:rPr lang="en-US" dirty="0"/>
              <a:t>, Each with </a:t>
            </a:r>
            <a:r>
              <a:rPr lang="en-US" dirty="0" err="1"/>
              <a:t>Enfortumab</a:t>
            </a:r>
            <a:r>
              <a:rPr lang="en-US" dirty="0"/>
              <a:t> </a:t>
            </a:r>
            <a:r>
              <a:rPr lang="en-US" dirty="0" err="1"/>
              <a:t>Vedotin</a:t>
            </a:r>
            <a:r>
              <a:rPr lang="en-US" dirty="0"/>
              <a:t>, for Muscle-Invasive Bladder Cancer</a:t>
            </a:r>
            <a:br>
              <a:rPr lang="en-US" b="1" dirty="0"/>
            </a:br>
            <a:r>
              <a:rPr lang="en-US" sz="2400" dirty="0"/>
              <a:t>Press Release: July 10, 2026</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915572"/>
            <a:ext cx="10850921" cy="4214845"/>
          </a:xfrm>
        </p:spPr>
        <p:txBody>
          <a:bodyPr wrap="square"/>
          <a:lstStyle/>
          <a:p>
            <a:pPr marL="17463" indent="0">
              <a:spcBef>
                <a:spcPts val="1000"/>
              </a:spcBef>
              <a:spcAft>
                <a:spcPts val="0"/>
              </a:spcAft>
              <a:buNone/>
            </a:pPr>
            <a:r>
              <a:rPr lang="en-US" sz="1750" b="0" dirty="0"/>
              <a:t>“On July 10, 2026, the Food and Drug Administration approved pembrolizumab or pembrolizumab and </a:t>
            </a:r>
            <a:r>
              <a:rPr lang="en-US" sz="1750" b="0" dirty="0" err="1"/>
              <a:t>berahyaluronidase</a:t>
            </a:r>
            <a:r>
              <a:rPr lang="en-US" sz="1750" b="0" dirty="0"/>
              <a:t> alfa-</a:t>
            </a:r>
            <a:r>
              <a:rPr lang="en-US" sz="1750" b="0" dirty="0" err="1"/>
              <a:t>pmph</a:t>
            </a:r>
            <a:r>
              <a:rPr lang="en-US" sz="1750" b="0" dirty="0"/>
              <a:t> each in combination with </a:t>
            </a:r>
            <a:r>
              <a:rPr lang="en-US" sz="1750" b="0" dirty="0" err="1"/>
              <a:t>enfortumab</a:t>
            </a:r>
            <a:r>
              <a:rPr lang="en-US" sz="1750" b="0" dirty="0"/>
              <a:t> </a:t>
            </a:r>
            <a:r>
              <a:rPr lang="en-US" sz="1750" b="0" dirty="0" err="1"/>
              <a:t>vedotin-ejfv</a:t>
            </a:r>
            <a:r>
              <a:rPr lang="en-US" sz="1750" b="0" dirty="0"/>
              <a:t> as neoadjuvant treatment (before surgery) followed by adjuvant treatment after cystectomy (surgery to remove the bladder) for adults with muscle invasive bladder cancer (MIBC). This extends the prior approval for the regimen in this setting from patients who are cisplatin-ineligible to all patients with MIBC who are candidates for cystectomy. </a:t>
            </a:r>
          </a:p>
          <a:p>
            <a:pPr marL="17463" indent="0">
              <a:spcBef>
                <a:spcPts val="1000"/>
              </a:spcBef>
              <a:spcAft>
                <a:spcPts val="0"/>
              </a:spcAft>
              <a:buNone/>
            </a:pPr>
            <a:r>
              <a:rPr lang="en-US" sz="1750" b="0" dirty="0"/>
              <a:t>Efficacy was evaluated in KEYNOTE-B15/EV-304 (NCT04700124), an open-label, randomized, active-controlled, multicenter trial in 808 patients with previously untreated MIBC who were candidates for radical cystectomy with pelvic lymph node dissection and were eligible for cisplatin-based chemotherapy. Patients were randomized (1:1) to receive neoadjuvant pembrolizumab and </a:t>
            </a:r>
            <a:r>
              <a:rPr lang="en-US" sz="1750" b="0" dirty="0" err="1"/>
              <a:t>enfortumab</a:t>
            </a:r>
            <a:r>
              <a:rPr lang="en-US" sz="1750" b="0" dirty="0"/>
              <a:t> </a:t>
            </a:r>
            <a:r>
              <a:rPr lang="en-US" sz="1750" b="0" dirty="0" err="1"/>
              <a:t>vedotin-ejfv</a:t>
            </a:r>
            <a:r>
              <a:rPr lang="en-US" sz="1750" b="0" dirty="0"/>
              <a:t> followed by surgery followed by adjuvant pembrolizumab and </a:t>
            </a:r>
            <a:r>
              <a:rPr lang="en-US" sz="1750" b="0" dirty="0" err="1"/>
              <a:t>enfortumab</a:t>
            </a:r>
            <a:r>
              <a:rPr lang="en-US" sz="1750" b="0" dirty="0"/>
              <a:t> </a:t>
            </a:r>
            <a:r>
              <a:rPr lang="en-US" sz="1750" b="0" dirty="0" err="1"/>
              <a:t>vedotin-ejfv</a:t>
            </a:r>
            <a:r>
              <a:rPr lang="en-US" sz="1750" b="0" dirty="0"/>
              <a:t> or to neoadjuvant gemcitabine and cisplatin followed by surgery.</a:t>
            </a:r>
          </a:p>
          <a:p>
            <a:pPr marL="17463" indent="0">
              <a:spcBef>
                <a:spcPts val="1000"/>
              </a:spcBef>
              <a:spcAft>
                <a:spcPts val="0"/>
              </a:spcAft>
              <a:buNone/>
            </a:pPr>
            <a:r>
              <a:rPr lang="en-US" sz="1750" b="0" dirty="0"/>
              <a:t>The major efficacy outcome measure was event-free survival (EFS) assessed by blinded independent central review. Overall survival (OS) was an additional efficacy outcome. The trial demonstrated statistically significant improvements in EFS and OS in patients treated with perioperative pembrolizumab and </a:t>
            </a:r>
            <a:r>
              <a:rPr lang="en-US" sz="1750" b="0" dirty="0" err="1"/>
              <a:t>enfortumab</a:t>
            </a:r>
            <a:r>
              <a:rPr lang="en-US" sz="1750" b="0" dirty="0"/>
              <a:t> </a:t>
            </a:r>
            <a:r>
              <a:rPr lang="en-US" sz="1750" b="0" dirty="0" err="1"/>
              <a:t>vedotin-ejfv</a:t>
            </a:r>
            <a:r>
              <a:rPr lang="en-US" sz="1750" b="0" dirty="0"/>
              <a:t> compared with neoadjuvant gemcitabine and cisplatin.”</a:t>
            </a:r>
          </a:p>
          <a:p>
            <a:pPr marL="17463" indent="0">
              <a:spcBef>
                <a:spcPts val="1000"/>
              </a:spcBef>
              <a:spcAft>
                <a:spcPts val="0"/>
              </a:spcAft>
              <a:buNone/>
            </a:pPr>
            <a:endParaRPr lang="en-US" sz="175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30400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/drugs/resources-information-approved-drugs/fda-approves-pembrolizumab-or-pembrolizumab-and-berahyaluronidase-alfa-pmph-each-enfortumab-vedotin</a:t>
            </a:r>
          </a:p>
        </p:txBody>
      </p:sp>
    </p:spTree>
    <p:extLst>
      <p:ext uri="{BB962C8B-B14F-4D97-AF65-F5344CB8AC3E}">
        <p14:creationId xmlns:p14="http://schemas.microsoft.com/office/powerpoint/2010/main" val="2444116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8F5C3-466F-5880-3C4A-A58D48FE28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A0F412-B426-A807-CBF3-72B6E1BADB79}"/>
              </a:ext>
            </a:extLst>
          </p:cNvPr>
          <p:cNvSpPr>
            <a:spLocks noGrp="1"/>
          </p:cNvSpPr>
          <p:nvPr>
            <p:ph type="title"/>
          </p:nvPr>
        </p:nvSpPr>
        <p:spPr>
          <a:xfrm>
            <a:off x="633577" y="376168"/>
            <a:ext cx="10852179" cy="1196752"/>
          </a:xfrm>
        </p:spPr>
        <p:txBody>
          <a:bodyPr/>
          <a:lstStyle/>
          <a:p>
            <a:pPr algn="l"/>
            <a:r>
              <a:rPr lang="en-US" dirty="0"/>
              <a:t>FDA Approves Atezolizumab for Adjuvant Treatment of Muscle- Invasive Bladder Cancer in Patients with Molecular Residual Disease</a:t>
            </a:r>
            <a:br>
              <a:rPr lang="en-US" dirty="0"/>
            </a:br>
            <a:r>
              <a:rPr lang="en-US" sz="2400" dirty="0"/>
              <a:t>Press Release: May 15, 2026</a:t>
            </a:r>
          </a:p>
        </p:txBody>
      </p:sp>
      <p:sp>
        <p:nvSpPr>
          <p:cNvPr id="4" name="Content Placeholder 3">
            <a:extLst>
              <a:ext uri="{FF2B5EF4-FFF2-40B4-BE49-F238E27FC236}">
                <a16:creationId xmlns:a16="http://schemas.microsoft.com/office/drawing/2014/main" id="{CEA834F5-6955-E9AE-8617-22FC85E93711}"/>
              </a:ext>
            </a:extLst>
          </p:cNvPr>
          <p:cNvSpPr>
            <a:spLocks noGrp="1"/>
          </p:cNvSpPr>
          <p:nvPr>
            <p:ph idx="1"/>
          </p:nvPr>
        </p:nvSpPr>
        <p:spPr>
          <a:xfrm>
            <a:off x="633577" y="1897943"/>
            <a:ext cx="11220169" cy="4214845"/>
          </a:xfrm>
        </p:spPr>
        <p:txBody>
          <a:bodyPr wrap="square"/>
          <a:lstStyle/>
          <a:p>
            <a:pPr marL="98425" indent="0">
              <a:buNone/>
            </a:pPr>
            <a:r>
              <a:rPr lang="en-US" sz="1800" b="0" dirty="0"/>
              <a:t>“On May 15, 2026, the Food and Drug Administration approved atezolizumab and atezolizumab and hyaluronidase-</a:t>
            </a:r>
            <a:r>
              <a:rPr lang="en-US" sz="1800" b="0" dirty="0" err="1"/>
              <a:t>tqjs</a:t>
            </a:r>
            <a:r>
              <a:rPr lang="en-US" sz="1800" b="0" dirty="0"/>
              <a:t> as adjuvant treatments for adults with muscle invasive bladder cancer (MIBC) after cystectomy who have circulating tumor DNA molecular residual disease (ctDNA MRD) as determined by an FDA-authorized test.</a:t>
            </a:r>
          </a:p>
          <a:p>
            <a:pPr marL="98425" indent="0">
              <a:buNone/>
            </a:pPr>
            <a:r>
              <a:rPr lang="en-US" sz="1800" b="0" dirty="0"/>
              <a:t>Efficacy was evaluated in IMvigor011 (NCT04660344), a multi-center, randomized, double-blind, placebo-controlled trial enrolling 250 patients with MIBC who had radical cystectomy with lymph node dissection and in whom MRD was detected by serial ctDNA MRD evaluation of blood during the subsequent 12 months, starting at least 6 weeks after cystectomy. Patients were randomized (2:1) to receive either atezolizumab 1680 mg or placebo intravenously every four weeks. Treatment continued for up to 12 cycles or one year (whichever occurred first) unless there was disease recurrence or unacceptable toxicity. </a:t>
            </a:r>
          </a:p>
          <a:p>
            <a:pPr marL="98425" indent="0">
              <a:buNone/>
            </a:pPr>
            <a:r>
              <a:rPr lang="en-US" sz="1800" b="0" dirty="0"/>
              <a:t>The major efficacy outcome measure was investigator-assessed disease-free survival (DFS). Overall survival (OS) was an additional efficacy outcome measure.”</a:t>
            </a:r>
          </a:p>
          <a:p>
            <a:pPr marL="17463" indent="0">
              <a:spcBef>
                <a:spcPts val="1000"/>
              </a:spcBef>
              <a:spcAft>
                <a:spcPts val="0"/>
              </a:spcAft>
              <a:buNone/>
            </a:pPr>
            <a:endParaRPr lang="en-US" sz="1800" b="0" dirty="0"/>
          </a:p>
          <a:p>
            <a:pPr marL="17463" indent="0">
              <a:spcBef>
                <a:spcPts val="1000"/>
              </a:spcBef>
              <a:spcAft>
                <a:spcPts val="0"/>
              </a:spcAft>
              <a:buNone/>
            </a:pPr>
            <a:endParaRPr lang="en-US" sz="1800" b="0" dirty="0"/>
          </a:p>
        </p:txBody>
      </p:sp>
      <p:sp>
        <p:nvSpPr>
          <p:cNvPr id="5" name="TextBox 4">
            <a:extLst>
              <a:ext uri="{FF2B5EF4-FFF2-40B4-BE49-F238E27FC236}">
                <a16:creationId xmlns:a16="http://schemas.microsoft.com/office/drawing/2014/main" id="{EB0C3171-EF6D-EFEF-704A-A6B5378263D1}"/>
              </a:ext>
            </a:extLst>
          </p:cNvPr>
          <p:cNvSpPr txBox="1"/>
          <p:nvPr/>
        </p:nvSpPr>
        <p:spPr>
          <a:xfrm>
            <a:off x="263352" y="630400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/drugs/resources-information-approved-drugs/fda-approves-atezolizumab-adjuvant-treatment-muscle-invasive-bladder-cancer-patients-molecular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033600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376168"/>
            <a:ext cx="10358967" cy="1196752"/>
          </a:xfrm>
        </p:spPr>
        <p:txBody>
          <a:bodyPr/>
          <a:lstStyle/>
          <a:p>
            <a:pPr algn="l"/>
            <a:r>
              <a:rPr lang="en-US" dirty="0"/>
              <a:t>FDA Approves </a:t>
            </a:r>
            <a:r>
              <a:rPr lang="en-US" dirty="0" err="1"/>
              <a:t>Belzutifan</a:t>
            </a:r>
            <a:r>
              <a:rPr lang="en-US" dirty="0"/>
              <a:t> and Pembrolizumab for Adjuvant Treatment of Renal Cell Carcinoma</a:t>
            </a:r>
            <a:br>
              <a:rPr lang="en-US" dirty="0"/>
            </a:br>
            <a:r>
              <a:rPr lang="en-US" sz="2400" dirty="0"/>
              <a:t>Press Release: June 12, 2026</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592480" y="1831038"/>
            <a:ext cx="11007039" cy="4214845"/>
          </a:xfrm>
        </p:spPr>
        <p:txBody>
          <a:bodyPr wrap="square"/>
          <a:lstStyle/>
          <a:p>
            <a:pPr marL="17463" indent="0">
              <a:spcBef>
                <a:spcPts val="1000"/>
              </a:spcBef>
              <a:spcAft>
                <a:spcPts val="0"/>
              </a:spcAft>
              <a:buNone/>
            </a:pPr>
            <a:r>
              <a:rPr lang="en-US" sz="2000" b="0" dirty="0"/>
              <a:t>“On June 12, 2026, the Food and Drug Administration approved </a:t>
            </a:r>
            <a:r>
              <a:rPr lang="en-US" sz="2000" b="0" dirty="0" err="1"/>
              <a:t>belzutifan</a:t>
            </a:r>
            <a:r>
              <a:rPr lang="en-US" sz="2000" b="0" dirty="0"/>
              <a:t> in combination with pembrolizumab or pembrolizumab and </a:t>
            </a:r>
            <a:r>
              <a:rPr lang="en-US" sz="2000" b="0" dirty="0" err="1"/>
              <a:t>berahyaluronidase</a:t>
            </a:r>
            <a:r>
              <a:rPr lang="en-US" sz="2000" b="0" dirty="0"/>
              <a:t> alfa-</a:t>
            </a:r>
            <a:r>
              <a:rPr lang="en-US" sz="2000" b="0" dirty="0" err="1"/>
              <a:t>pmph</a:t>
            </a:r>
            <a:r>
              <a:rPr lang="en-US" sz="2000" b="0" dirty="0"/>
              <a:t> for the adjuvant treatment of adults with renal cell carcinoma with a clear cell component (</a:t>
            </a:r>
            <a:r>
              <a:rPr lang="en-US" sz="2000" b="0" dirty="0" err="1"/>
              <a:t>ccRCC</a:t>
            </a:r>
            <a:r>
              <a:rPr lang="en-US" sz="2000" b="0" dirty="0"/>
              <a:t>) at intermediate-high or high risk of recurrence following nephrectomy, or following nephrectomy and resection of metastatic lesions.</a:t>
            </a:r>
          </a:p>
          <a:p>
            <a:pPr marL="17463" indent="0">
              <a:spcBef>
                <a:spcPts val="1000"/>
              </a:spcBef>
              <a:spcAft>
                <a:spcPts val="0"/>
              </a:spcAft>
              <a:buNone/>
            </a:pPr>
            <a:r>
              <a:rPr lang="en-US" sz="2000" b="0" dirty="0"/>
              <a:t>Efficacy was evaluated in LITESPARK-022 (NCT05239728), a multicenter, double-blind, randomized trial in 1,841 patients with prior nephrectomy for </a:t>
            </a:r>
            <a:r>
              <a:rPr lang="en-US" sz="2000" b="0" dirty="0" err="1"/>
              <a:t>ccRCC</a:t>
            </a:r>
            <a:r>
              <a:rPr lang="en-US" sz="2000" b="0" dirty="0"/>
              <a:t> who were at intermediate-high or high risk of recurrence, or who had resected metastases with no evidence of disease. Patients were randomized (1:1) to receive </a:t>
            </a:r>
            <a:r>
              <a:rPr lang="en-US" sz="2000" b="0" dirty="0" err="1"/>
              <a:t>belzutifan</a:t>
            </a:r>
            <a:r>
              <a:rPr lang="en-US" sz="2000" b="0" dirty="0"/>
              <a:t> in combination with pembrolizumab as adjuvant therapy or placebo in combination with pembrolizumab until disease recurrence or unacceptable toxicity or for up to 54 weeks of </a:t>
            </a:r>
            <a:r>
              <a:rPr lang="en-US" sz="2000" b="0" dirty="0" err="1"/>
              <a:t>belzutifan</a:t>
            </a:r>
            <a:r>
              <a:rPr lang="en-US" sz="2000" b="0" dirty="0"/>
              <a:t> or 12 months of pembrolizumab. </a:t>
            </a:r>
          </a:p>
          <a:p>
            <a:pPr marL="17463" indent="0">
              <a:spcBef>
                <a:spcPts val="1000"/>
              </a:spcBef>
              <a:spcAft>
                <a:spcPts val="0"/>
              </a:spcAft>
              <a:buNone/>
            </a:pPr>
            <a:r>
              <a:rPr lang="en-US" sz="2000" b="0" dirty="0"/>
              <a:t>The major efficacy outcome measure was investigator-assessed disease-free survival (DFS), defined as time to recurrence, metastasis, or death.”</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30400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/drugs/resources-information-approved-drugs/fda-approves-belzutifan-pembrolizumab-adjuvant-treatment-renal-cell-carcinoma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347F-5A03-6D51-AEF0-79B8478D2BB0}"/>
              </a:ext>
            </a:extLst>
          </p:cNvPr>
          <p:cNvSpPr>
            <a:spLocks noGrp="1"/>
          </p:cNvSpPr>
          <p:nvPr>
            <p:ph type="title"/>
          </p:nvPr>
        </p:nvSpPr>
        <p:spPr/>
        <p:txBody>
          <a:bodyPr/>
          <a:lstStyle/>
          <a:p>
            <a:r>
              <a:rPr lang="en-US" sz="4800" dirty="0">
                <a:solidFill>
                  <a:schemeClr val="bg1"/>
                </a:solidFill>
              </a:rPr>
              <a:t>Year in Review</a:t>
            </a:r>
            <a:br>
              <a:rPr lang="en-US" sz="4000" dirty="0">
                <a:solidFill>
                  <a:schemeClr val="bg1"/>
                </a:solidFill>
              </a:rPr>
            </a:br>
            <a:r>
              <a:rPr lang="en-US" sz="4000" dirty="0">
                <a:solidFill>
                  <a:srgbClr val="59B3F2"/>
                </a:solidFill>
              </a:rPr>
              <a:t>GU Cancers</a:t>
            </a:r>
          </a:p>
        </p:txBody>
      </p:sp>
      <p:graphicFrame>
        <p:nvGraphicFramePr>
          <p:cNvPr id="4" name="Table 3">
            <a:extLst>
              <a:ext uri="{FF2B5EF4-FFF2-40B4-BE49-F238E27FC236}">
                <a16:creationId xmlns:a16="http://schemas.microsoft.com/office/drawing/2014/main" id="{C9D78DCE-2D84-7D3D-7E2E-37FEC5A744CF}"/>
              </a:ext>
            </a:extLst>
          </p:cNvPr>
          <p:cNvGraphicFramePr>
            <a:graphicFrameLocks noGrp="1"/>
          </p:cNvGraphicFramePr>
          <p:nvPr>
            <p:extLst>
              <p:ext uri="{D42A27DB-BD31-4B8C-83A1-F6EECF244321}">
                <p14:modId xmlns:p14="http://schemas.microsoft.com/office/powerpoint/2010/main" val="2478910799"/>
              </p:ext>
            </p:extLst>
          </p:nvPr>
        </p:nvGraphicFramePr>
        <p:xfrm>
          <a:off x="513474" y="1577009"/>
          <a:ext cx="11396028" cy="4759485"/>
        </p:xfrm>
        <a:graphic>
          <a:graphicData uri="http://schemas.openxmlformats.org/drawingml/2006/table">
            <a:tbl>
              <a:tblPr firstRow="1" bandRow="1">
                <a:tableStyleId>{93296810-A885-4BE3-A3E7-6D5BEEA58F35}</a:tableStyleId>
              </a:tblPr>
              <a:tblGrid>
                <a:gridCol w="3993212">
                  <a:extLst>
                    <a:ext uri="{9D8B030D-6E8A-4147-A177-3AD203B41FA5}">
                      <a16:colId xmlns:a16="http://schemas.microsoft.com/office/drawing/2014/main" val="2455861221"/>
                    </a:ext>
                  </a:extLst>
                </a:gridCol>
                <a:gridCol w="3747407">
                  <a:extLst>
                    <a:ext uri="{9D8B030D-6E8A-4147-A177-3AD203B41FA5}">
                      <a16:colId xmlns:a16="http://schemas.microsoft.com/office/drawing/2014/main" val="592567695"/>
                    </a:ext>
                  </a:extLst>
                </a:gridCol>
                <a:gridCol w="3655409">
                  <a:extLst>
                    <a:ext uri="{9D8B030D-6E8A-4147-A177-3AD203B41FA5}">
                      <a16:colId xmlns:a16="http://schemas.microsoft.com/office/drawing/2014/main" val="1111022916"/>
                    </a:ext>
                  </a:extLst>
                </a:gridCol>
              </a:tblGrid>
              <a:tr h="937591">
                <a:tc>
                  <a:txBody>
                    <a:bodyPr/>
                    <a:lstStyle/>
                    <a:p>
                      <a:pPr algn="ctr">
                        <a:lnSpc>
                          <a:spcPts val="2800"/>
                        </a:lnSpc>
                      </a:pPr>
                      <a:r>
                        <a:rPr lang="en-US" sz="3000" dirty="0">
                          <a:latin typeface="Calibri" panose="020F0502020204030204" pitchFamily="34" charset="0"/>
                          <a:cs typeface="Calibri" panose="020F0502020204030204" pitchFamily="34" charset="0"/>
                        </a:rPr>
                        <a:t>Prostate Cancer</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4A3D"/>
                    </a:solidFill>
                  </a:tcPr>
                </a:tc>
                <a:tc>
                  <a:txBody>
                    <a:bodyPr/>
                    <a:lstStyle/>
                    <a:p>
                      <a:pPr marL="0" marR="0" indent="0" algn="ctr" defTabSz="914400" eaLnBrk="1" fontAlgn="auto" latinLnBrk="0" hangingPunct="1">
                        <a:lnSpc>
                          <a:spcPts val="28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Urothelial</a:t>
                      </a:r>
                    </a:p>
                    <a:p>
                      <a:pPr marL="0" marR="0" indent="0" algn="ctr" defTabSz="914400" eaLnBrk="1" fontAlgn="auto" latinLnBrk="0" hangingPunct="1">
                        <a:lnSpc>
                          <a:spcPts val="28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Bladder Cancer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3384"/>
                    </a:solidFill>
                  </a:tcPr>
                </a:tc>
                <a:tc>
                  <a:txBody>
                    <a:bodyPr/>
                    <a:lstStyle/>
                    <a:p>
                      <a:pPr marL="0" marR="0" lvl="0" indent="0" algn="ctr" defTabSz="914400" eaLnBrk="1" fontAlgn="auto" latinLnBrk="0" hangingPunct="1">
                        <a:lnSpc>
                          <a:spcPts val="28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Renal Cell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Carcinoma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2270"/>
                    </a:solidFill>
                  </a:tcPr>
                </a:tc>
                <a:extLst>
                  <a:ext uri="{0D108BD9-81ED-4DB2-BD59-A6C34878D82A}">
                    <a16:rowId xmlns:a16="http://schemas.microsoft.com/office/drawing/2014/main" val="599597393"/>
                  </a:ext>
                </a:extLst>
              </a:tr>
              <a:tr h="3821894">
                <a:tc>
                  <a:txBody>
                    <a:bodyPr/>
                    <a:lstStyle/>
                    <a:p>
                      <a:pPr marL="342900" indent="-342900" algn="l">
                        <a:buFont typeface="Arial" panose="020B0604020202020204" pitchFamily="34" charset="0"/>
                        <a:buChar char="•"/>
                      </a:pPr>
                      <a:r>
                        <a:rPr lang="en-US" sz="3000" b="1" dirty="0" err="1">
                          <a:solidFill>
                            <a:srgbClr val="1E4A3D"/>
                          </a:solidFill>
                          <a:latin typeface="Calibri" panose="020F0502020204030204" pitchFamily="34" charset="0"/>
                          <a:cs typeface="Calibri" panose="020F0502020204030204" pitchFamily="34" charset="0"/>
                        </a:rPr>
                        <a:t>mAPMN</a:t>
                      </a:r>
                      <a:r>
                        <a:rPr lang="en-US" sz="3000" b="1" dirty="0">
                          <a:solidFill>
                            <a:srgbClr val="1E4A3D"/>
                          </a:solidFill>
                          <a:latin typeface="Calibri" panose="020F0502020204030204" pitchFamily="34" charset="0"/>
                          <a:cs typeface="Calibri" panose="020F0502020204030204" pitchFamily="34" charset="0"/>
                        </a:rPr>
                        <a:t> or </a:t>
                      </a:r>
                      <a:r>
                        <a:rPr lang="en-US" sz="3000" b="1" dirty="0" err="1">
                          <a:solidFill>
                            <a:srgbClr val="1E4A3D"/>
                          </a:solidFill>
                          <a:latin typeface="Calibri" panose="020F0502020204030204" pitchFamily="34" charset="0"/>
                          <a:cs typeface="Calibri" panose="020F0502020204030204" pitchFamily="34" charset="0"/>
                        </a:rPr>
                        <a:t>mAPMS</a:t>
                      </a:r>
                      <a:endParaRPr lang="en-US" sz="3000" b="1" dirty="0">
                        <a:solidFill>
                          <a:srgbClr val="1E4A3D"/>
                        </a:solidFill>
                        <a:latin typeface="Calibri" panose="020F0502020204030204" pitchFamily="34" charset="0"/>
                        <a:cs typeface="Calibri" panose="020F0502020204030204" pitchFamily="34" charset="0"/>
                      </a:endParaRPr>
                    </a:p>
                    <a:p>
                      <a:pPr marL="617220" lvl="1" indent="-342900" algn="l">
                        <a:spcBef>
                          <a:spcPts val="600"/>
                        </a:spcBef>
                        <a:buFont typeface="System Font Regular"/>
                        <a:buChar char="-"/>
                      </a:pPr>
                      <a:r>
                        <a:rPr lang="en-US" sz="2400" dirty="0" err="1">
                          <a:solidFill>
                            <a:srgbClr val="1E4A3D"/>
                          </a:solidFill>
                          <a:latin typeface="Calibri" panose="020F0502020204030204" pitchFamily="34" charset="0"/>
                          <a:cs typeface="Calibri" panose="020F0502020204030204" pitchFamily="34" charset="0"/>
                        </a:rPr>
                        <a:t>PARPi</a:t>
                      </a:r>
                      <a:r>
                        <a:rPr lang="en-US" sz="2400" dirty="0">
                          <a:solidFill>
                            <a:srgbClr val="1E4A3D"/>
                          </a:solidFill>
                          <a:latin typeface="Calibri" panose="020F0502020204030204" pitchFamily="34" charset="0"/>
                          <a:cs typeface="Calibri" panose="020F0502020204030204" pitchFamily="34" charset="0"/>
                        </a:rPr>
                        <a:t> (niraparib, </a:t>
                      </a:r>
                      <a:r>
                        <a:rPr lang="en-US" sz="2400" dirty="0" err="1">
                          <a:solidFill>
                            <a:srgbClr val="1E4A3D"/>
                          </a:solidFill>
                          <a:latin typeface="Calibri" panose="020F0502020204030204" pitchFamily="34" charset="0"/>
                          <a:cs typeface="Calibri" panose="020F0502020204030204" pitchFamily="34" charset="0"/>
                        </a:rPr>
                        <a:t>talazoparib</a:t>
                      </a:r>
                      <a:r>
                        <a:rPr lang="en-US" sz="2400" dirty="0">
                          <a:solidFill>
                            <a:srgbClr val="1E4A3D"/>
                          </a:solidFill>
                          <a:latin typeface="Calibri" panose="020F0502020204030204" pitchFamily="34" charset="0"/>
                          <a:cs typeface="Calibri" panose="020F0502020204030204" pitchFamily="34" charset="0"/>
                        </a:rPr>
                        <a:t>)</a:t>
                      </a:r>
                    </a:p>
                    <a:p>
                      <a:pPr marL="617220" lvl="1" indent="-342900" algn="l">
                        <a:spcBef>
                          <a:spcPts val="600"/>
                        </a:spcBef>
                        <a:buFont typeface="System Font Regular"/>
                        <a:buChar char="-"/>
                      </a:pPr>
                      <a:r>
                        <a:rPr lang="az-Cyrl-AZ" sz="2400" dirty="0">
                          <a:solidFill>
                            <a:srgbClr val="1E4A3D"/>
                          </a:solidFill>
                          <a:latin typeface="Calibri" panose="020F0502020204030204" pitchFamily="34" charset="0"/>
                          <a:cs typeface="Calibri" panose="020F0502020204030204" pitchFamily="34" charset="0"/>
                        </a:rPr>
                        <a:t>АКТі (</a:t>
                      </a:r>
                      <a:r>
                        <a:rPr lang="en-US" sz="2400" dirty="0">
                          <a:solidFill>
                            <a:srgbClr val="1E4A3D"/>
                          </a:solidFill>
                          <a:latin typeface="Calibri" panose="020F0502020204030204" pitchFamily="34" charset="0"/>
                          <a:cs typeface="Calibri" panose="020F0502020204030204" pitchFamily="34" charset="0"/>
                        </a:rPr>
                        <a:t>capivasertib)</a:t>
                      </a:r>
                    </a:p>
                    <a:p>
                      <a:pPr marL="617220" lvl="1" indent="-342900" algn="l">
                        <a:spcBef>
                          <a:spcPts val="600"/>
                        </a:spcBef>
                        <a:buFont typeface="System Font Regular"/>
                        <a:buChar char="-"/>
                      </a:pPr>
                      <a:r>
                        <a:rPr lang="en-US" sz="2400" dirty="0">
                          <a:solidFill>
                            <a:srgbClr val="1E4A3D"/>
                          </a:solidFill>
                          <a:latin typeface="Calibri" panose="020F0502020204030204" pitchFamily="34" charset="0"/>
                          <a:cs typeface="Calibri" panose="020F0502020204030204" pitchFamily="34" charset="0"/>
                        </a:rPr>
                        <a:t>Radiopharmaceuticals (lutetium-177)</a:t>
                      </a:r>
                    </a:p>
                    <a:p>
                      <a:pPr marL="342900" indent="-342900" algn="l">
                        <a:spcBef>
                          <a:spcPts val="1200"/>
                        </a:spcBef>
                        <a:buFont typeface="Arial" panose="020B0604020202020204" pitchFamily="34" charset="0"/>
                        <a:buChar char="•"/>
                      </a:pPr>
                      <a:r>
                        <a:rPr lang="en-US" sz="3000" b="1" dirty="0">
                          <a:solidFill>
                            <a:srgbClr val="1E4A3D"/>
                          </a:solidFill>
                          <a:latin typeface="Calibri" panose="020F0502020204030204" pitchFamily="34" charset="0"/>
                          <a:cs typeface="Calibri" panose="020F0502020204030204" pitchFamily="34" charset="0"/>
                        </a:rPr>
                        <a:t>ADT intensification </a:t>
                      </a:r>
                      <a:r>
                        <a:rPr lang="en-US" sz="2600" b="1" dirty="0">
                          <a:solidFill>
                            <a:srgbClr val="1E4A3D"/>
                          </a:solidFill>
                          <a:latin typeface="Calibri" panose="020F0502020204030204" pitchFamily="34" charset="0"/>
                          <a:cs typeface="Calibri" panose="020F0502020204030204" pitchFamily="34" charset="0"/>
                        </a:rPr>
                        <a:t>PROTEUS trial</a:t>
                      </a:r>
                    </a:p>
                  </a:txBody>
                  <a:tcPr marL="182880" marR="18288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CF2"/>
                    </a:solidFill>
                  </a:tcPr>
                </a:tc>
                <a:tc>
                  <a:txBody>
                    <a:bodyPr/>
                    <a:lstStyle/>
                    <a:p>
                      <a:pPr marL="342900" indent="-342900" algn="l">
                        <a:spcAft>
                          <a:spcPts val="1200"/>
                        </a:spcAft>
                        <a:buFont typeface="Arial" panose="020B0604020202020204" pitchFamily="34" charset="0"/>
                        <a:buChar char="•"/>
                      </a:pPr>
                      <a:r>
                        <a:rPr lang="en-US" sz="2400" b="1" dirty="0">
                          <a:solidFill>
                            <a:srgbClr val="123384"/>
                          </a:solidFill>
                          <a:latin typeface="Calibri" panose="020F0502020204030204" pitchFamily="34" charset="0"/>
                          <a:cs typeface="Calibri" panose="020F0502020204030204" pitchFamily="34" charset="0"/>
                        </a:rPr>
                        <a:t>EV/pembrolizumab</a:t>
                      </a:r>
                    </a:p>
                    <a:p>
                      <a:pPr marL="342900" indent="-342900" algn="l">
                        <a:spcAft>
                          <a:spcPts val="1200"/>
                        </a:spcAft>
                        <a:buFont typeface="Arial" panose="020B0604020202020204" pitchFamily="34" charset="0"/>
                        <a:buChar char="•"/>
                      </a:pPr>
                      <a:r>
                        <a:rPr lang="en-US" sz="2400" b="1" dirty="0">
                          <a:solidFill>
                            <a:srgbClr val="123384"/>
                          </a:solidFill>
                          <a:latin typeface="Calibri" panose="020F0502020204030204" pitchFamily="34" charset="0"/>
                          <a:cs typeface="Calibri" panose="020F0502020204030204" pitchFamily="34" charset="0"/>
                        </a:rPr>
                        <a:t>Anti-HER2 (T-</a:t>
                      </a:r>
                      <a:r>
                        <a:rPr lang="en-US" sz="2400" b="1" dirty="0" err="1">
                          <a:solidFill>
                            <a:srgbClr val="123384"/>
                          </a:solidFill>
                          <a:latin typeface="Calibri" panose="020F0502020204030204" pitchFamily="34" charset="0"/>
                          <a:cs typeface="Calibri" panose="020F0502020204030204" pitchFamily="34" charset="0"/>
                        </a:rPr>
                        <a:t>DXd</a:t>
                      </a:r>
                      <a:r>
                        <a:rPr lang="en-US" sz="2400" b="1" dirty="0">
                          <a:solidFill>
                            <a:srgbClr val="123384"/>
                          </a:solidFill>
                          <a:latin typeface="Calibri" panose="020F0502020204030204" pitchFamily="34" charset="0"/>
                          <a:cs typeface="Calibri" panose="020F0502020204030204" pitchFamily="34" charset="0"/>
                        </a:rPr>
                        <a:t>)</a:t>
                      </a:r>
                    </a:p>
                    <a:p>
                      <a:pPr marL="342900" indent="-342900" algn="l">
                        <a:spcAft>
                          <a:spcPts val="1200"/>
                        </a:spcAft>
                        <a:buFont typeface="Arial" panose="020B0604020202020204" pitchFamily="34" charset="0"/>
                        <a:buChar char="•"/>
                      </a:pPr>
                      <a:r>
                        <a:rPr lang="en-US" sz="2400" b="1" dirty="0">
                          <a:solidFill>
                            <a:srgbClr val="123384"/>
                          </a:solidFill>
                          <a:latin typeface="Calibri" panose="020F0502020204030204" pitchFamily="34" charset="0"/>
                          <a:cs typeface="Calibri" panose="020F0502020204030204" pitchFamily="34" charset="0"/>
                        </a:rPr>
                        <a:t>ctDNA</a:t>
                      </a:r>
                    </a:p>
                    <a:p>
                      <a:pPr marL="342900" marR="0" indent="-342900" algn="l"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b="1" dirty="0">
                          <a:solidFill>
                            <a:srgbClr val="123384"/>
                          </a:solidFill>
                          <a:latin typeface="Calibri" panose="020F0502020204030204" pitchFamily="34" charset="0"/>
                          <a:cs typeface="Calibri" panose="020F0502020204030204" pitchFamily="34" charset="0"/>
                        </a:rPr>
                        <a:t>Intravesical therapy</a:t>
                      </a:r>
                    </a:p>
                    <a:p>
                      <a:pPr marL="342900" indent="-342900" algn="l">
                        <a:spcAft>
                          <a:spcPts val="1200"/>
                        </a:spcAft>
                        <a:buFont typeface="Arial" panose="020B0604020202020204" pitchFamily="34" charset="0"/>
                        <a:buChar char="•"/>
                      </a:pPr>
                      <a:r>
                        <a:rPr lang="en-US" sz="2400" b="1" dirty="0">
                          <a:solidFill>
                            <a:srgbClr val="123384"/>
                          </a:solidFill>
                          <a:latin typeface="Calibri" panose="020F0502020204030204" pitchFamily="34" charset="0"/>
                          <a:cs typeface="Calibri" panose="020F0502020204030204" pitchFamily="34" charset="0"/>
                        </a:rPr>
                        <a:t>Immunotherapy (durvalumab) + BCG for non-muscle-invasive disease </a:t>
                      </a:r>
                    </a:p>
                  </a:txBody>
                  <a:tcPr marL="182880" marR="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CF2"/>
                    </a:solidFill>
                  </a:tcPr>
                </a:tc>
                <a:tc>
                  <a:txBody>
                    <a:bodyPr/>
                    <a:lstStyle/>
                    <a:p>
                      <a:pPr marL="342900" indent="-342900" algn="l">
                        <a:spcAft>
                          <a:spcPts val="1200"/>
                        </a:spcAft>
                        <a:buFont typeface="Arial" panose="020B0604020202020204" pitchFamily="34" charset="0"/>
                        <a:buChar char="•"/>
                      </a:pPr>
                      <a:r>
                        <a:rPr lang="en-US" sz="2400" b="1" dirty="0">
                          <a:solidFill>
                            <a:srgbClr val="392270"/>
                          </a:solidFill>
                          <a:latin typeface="Calibri" panose="020F0502020204030204" pitchFamily="34" charset="0"/>
                          <a:cs typeface="Calibri" panose="020F0502020204030204" pitchFamily="34" charset="0"/>
                        </a:rPr>
                        <a:t>Adjuvant </a:t>
                      </a:r>
                      <a:r>
                        <a:rPr lang="en-US" sz="2400" b="1" dirty="0" err="1">
                          <a:solidFill>
                            <a:srgbClr val="392270"/>
                          </a:solidFill>
                          <a:latin typeface="Calibri" panose="020F0502020204030204" pitchFamily="34" charset="0"/>
                          <a:cs typeface="Calibri" panose="020F0502020204030204" pitchFamily="34" charset="0"/>
                        </a:rPr>
                        <a:t>belzutifan</a:t>
                      </a:r>
                      <a:endParaRPr lang="en-US" sz="2400" b="1" dirty="0">
                        <a:solidFill>
                          <a:srgbClr val="392270"/>
                        </a:solidFill>
                        <a:latin typeface="Calibri" panose="020F0502020204030204" pitchFamily="34" charset="0"/>
                        <a:cs typeface="Calibri" panose="020F0502020204030204" pitchFamily="34" charset="0"/>
                      </a:endParaRPr>
                    </a:p>
                    <a:p>
                      <a:pPr marL="342900" indent="-342900" algn="l">
                        <a:spcAft>
                          <a:spcPts val="1200"/>
                        </a:spcAft>
                        <a:buFont typeface="Arial" panose="020B0604020202020204" pitchFamily="34" charset="0"/>
                        <a:buChar char="•"/>
                      </a:pPr>
                      <a:r>
                        <a:rPr lang="en-US" sz="2400" b="1" dirty="0" err="1">
                          <a:solidFill>
                            <a:srgbClr val="392270"/>
                          </a:solidFill>
                          <a:latin typeface="Calibri" panose="020F0502020204030204" pitchFamily="34" charset="0"/>
                          <a:cs typeface="Calibri" panose="020F0502020204030204" pitchFamily="34" charset="0"/>
                        </a:rPr>
                        <a:t>Belzutifan</a:t>
                      </a:r>
                      <a:r>
                        <a:rPr lang="en-US" sz="2400" b="1" dirty="0">
                          <a:solidFill>
                            <a:srgbClr val="392270"/>
                          </a:solidFill>
                          <a:latin typeface="Calibri" panose="020F0502020204030204" pitchFamily="34" charset="0"/>
                          <a:cs typeface="Calibri" panose="020F0502020204030204" pitchFamily="34" charset="0"/>
                        </a:rPr>
                        <a:t> after IO for metastatic disease</a:t>
                      </a:r>
                    </a:p>
                  </a:txBody>
                  <a:tcPr marL="182880" marR="18288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CF2"/>
                    </a:solidFill>
                  </a:tcPr>
                </a:tc>
                <a:extLst>
                  <a:ext uri="{0D108BD9-81ED-4DB2-BD59-A6C34878D82A}">
                    <a16:rowId xmlns:a16="http://schemas.microsoft.com/office/drawing/2014/main" val="2921201452"/>
                  </a:ext>
                </a:extLst>
              </a:tr>
            </a:tbl>
          </a:graphicData>
        </a:graphic>
      </p:graphicFrame>
    </p:spTree>
    <p:extLst>
      <p:ext uri="{BB962C8B-B14F-4D97-AF65-F5344CB8AC3E}">
        <p14:creationId xmlns:p14="http://schemas.microsoft.com/office/powerpoint/2010/main" val="212663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60689-00A5-0B40-7C5B-ABE6F465B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6285"/>
          </a:xfrm>
          <a:prstGeom prst="rect">
            <a:avLst/>
          </a:prstGeom>
        </p:spPr>
      </p:pic>
      <p:sp>
        <p:nvSpPr>
          <p:cNvPr id="6" name="TextBox 5">
            <a:extLst>
              <a:ext uri="{FF2B5EF4-FFF2-40B4-BE49-F238E27FC236}">
                <a16:creationId xmlns:a16="http://schemas.microsoft.com/office/drawing/2014/main" id="{06F741AB-2F5F-D194-BCA7-772E78CC97E6}"/>
              </a:ext>
            </a:extLst>
          </p:cNvPr>
          <p:cNvSpPr txBox="1"/>
          <p:nvPr/>
        </p:nvSpPr>
        <p:spPr>
          <a:xfrm>
            <a:off x="6180424" y="3014133"/>
            <a:ext cx="5655976" cy="348305"/>
          </a:xfrm>
          <a:prstGeom prst="rect">
            <a:avLst/>
          </a:prstGeom>
          <a:solidFill>
            <a:srgbClr val="0289F8"/>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72" charset="0"/>
                <a:ea typeface="MS PGothic" charset="0"/>
              </a:rPr>
              <a:t>Hope S Rugo, MD</a:t>
            </a:r>
          </a:p>
        </p:txBody>
      </p:sp>
      <p:sp>
        <p:nvSpPr>
          <p:cNvPr id="7" name="TextBox 6">
            <a:extLst>
              <a:ext uri="{FF2B5EF4-FFF2-40B4-BE49-F238E27FC236}">
                <a16:creationId xmlns:a16="http://schemas.microsoft.com/office/drawing/2014/main" id="{D098F453-415F-7890-6681-99E3738CFC29}"/>
              </a:ext>
            </a:extLst>
          </p:cNvPr>
          <p:cNvSpPr txBox="1"/>
          <p:nvPr/>
        </p:nvSpPr>
        <p:spPr>
          <a:xfrm>
            <a:off x="3259426" y="6350001"/>
            <a:ext cx="5655976" cy="348305"/>
          </a:xfrm>
          <a:prstGeom prst="rect">
            <a:avLst/>
          </a:prstGeom>
          <a:solidFill>
            <a:srgbClr val="0289F8"/>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72" charset="0"/>
                <a:ea typeface="MS PGothic" charset="0"/>
              </a:rPr>
              <a:t>Virginia </a:t>
            </a:r>
            <a:r>
              <a:rPr kumimoji="0" lang="en-US" sz="2000" b="1" i="0" u="none" strike="noStrike" kern="1200" cap="none" spc="0" normalizeH="0" baseline="0" noProof="0" dirty="0" err="1">
                <a:ln>
                  <a:noFill/>
                </a:ln>
                <a:solidFill>
                  <a:srgbClr val="FFFFFF"/>
                </a:solidFill>
                <a:effectLst/>
                <a:uLnTx/>
                <a:uFillTx/>
                <a:latin typeface="Arial" pitchFamily="-72" charset="0"/>
                <a:ea typeface="MS PGothic" charset="0"/>
              </a:rPr>
              <a:t>Kaklamani</a:t>
            </a:r>
            <a:r>
              <a:rPr kumimoji="0" lang="en-US" sz="2000" b="1" i="0" u="none" strike="noStrike" kern="1200" cap="none" spc="0" normalizeH="0" baseline="0" noProof="0" dirty="0">
                <a:ln>
                  <a:noFill/>
                </a:ln>
                <a:solidFill>
                  <a:srgbClr val="FFFFFF"/>
                </a:solidFill>
                <a:effectLst/>
                <a:uLnTx/>
                <a:uFillTx/>
                <a:latin typeface="Arial" pitchFamily="-72" charset="0"/>
                <a:ea typeface="MS PGothic" charset="0"/>
              </a:rPr>
              <a:t>, MD, DSc</a:t>
            </a:r>
          </a:p>
        </p:txBody>
      </p:sp>
    </p:spTree>
    <p:extLst>
      <p:ext uri="{BB962C8B-B14F-4D97-AF65-F5344CB8AC3E}">
        <p14:creationId xmlns:p14="http://schemas.microsoft.com/office/powerpoint/2010/main" val="1922295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1A7C6-6322-D7CF-886F-935FA650B5C3}"/>
              </a:ext>
            </a:extLst>
          </p:cNvPr>
          <p:cNvPicPr>
            <a:picLocks noChangeAspect="1"/>
          </p:cNvPicPr>
          <p:nvPr/>
        </p:nvPicPr>
        <p:blipFill>
          <a:blip r:embed="rId2"/>
          <a:stretch>
            <a:fillRect/>
          </a:stretch>
        </p:blipFill>
        <p:spPr>
          <a:xfrm>
            <a:off x="318397" y="2537280"/>
            <a:ext cx="11555205" cy="1783439"/>
          </a:xfrm>
          <a:prstGeom prst="rect">
            <a:avLst/>
          </a:prstGeom>
        </p:spPr>
      </p:pic>
      <p:sp>
        <p:nvSpPr>
          <p:cNvPr id="6" name="TextBox 5">
            <a:extLst>
              <a:ext uri="{FF2B5EF4-FFF2-40B4-BE49-F238E27FC236}">
                <a16:creationId xmlns:a16="http://schemas.microsoft.com/office/drawing/2014/main" id="{E76F9618-3C63-D628-6045-1FA3AE9CC75C}"/>
              </a:ext>
            </a:extLst>
          </p:cNvPr>
          <p:cNvSpPr txBox="1"/>
          <p:nvPr/>
        </p:nvSpPr>
        <p:spPr>
          <a:xfrm>
            <a:off x="0" y="6490230"/>
            <a:ext cx="36465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McKay R et al. ASCO 2026;Abstract TPS5139.</a:t>
            </a:r>
          </a:p>
        </p:txBody>
      </p:sp>
    </p:spTree>
    <p:extLst>
      <p:ext uri="{BB962C8B-B14F-4D97-AF65-F5344CB8AC3E}">
        <p14:creationId xmlns:p14="http://schemas.microsoft.com/office/powerpoint/2010/main" val="214073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252D-D7A5-AC01-4F39-8336C4AD2359}"/>
              </a:ext>
            </a:extLst>
          </p:cNvPr>
          <p:cNvSpPr>
            <a:spLocks noGrp="1"/>
          </p:cNvSpPr>
          <p:nvPr>
            <p:ph type="title"/>
          </p:nvPr>
        </p:nvSpPr>
        <p:spPr/>
        <p:txBody>
          <a:bodyPr/>
          <a:lstStyle/>
          <a:p>
            <a:r>
              <a:rPr lang="en-US" dirty="0"/>
              <a:t>Pasritamig Mechanism of Action</a:t>
            </a:r>
          </a:p>
        </p:txBody>
      </p:sp>
      <p:sp>
        <p:nvSpPr>
          <p:cNvPr id="4" name="TextBox 3">
            <a:extLst>
              <a:ext uri="{FF2B5EF4-FFF2-40B4-BE49-F238E27FC236}">
                <a16:creationId xmlns:a16="http://schemas.microsoft.com/office/drawing/2014/main" id="{C31BCCF2-18BF-32F8-EFA8-77EE2A68948E}"/>
              </a:ext>
            </a:extLst>
          </p:cNvPr>
          <p:cNvSpPr txBox="1"/>
          <p:nvPr/>
        </p:nvSpPr>
        <p:spPr>
          <a:xfrm>
            <a:off x="44604" y="6512533"/>
            <a:ext cx="36465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McKay R et al. ASCO 2026;Abstract TPS5139.</a:t>
            </a:r>
          </a:p>
        </p:txBody>
      </p:sp>
      <p:pic>
        <p:nvPicPr>
          <p:cNvPr id="3074" name="Picture 2">
            <a:extLst>
              <a:ext uri="{FF2B5EF4-FFF2-40B4-BE49-F238E27FC236}">
                <a16:creationId xmlns:a16="http://schemas.microsoft.com/office/drawing/2014/main" id="{FAED3AF7-5188-1FCB-3744-FCF9D544D8B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400" t="17698" r="1090" b="71909"/>
          <a:stretch>
            <a:fillRect/>
          </a:stretch>
        </p:blipFill>
        <p:spPr bwMode="auto">
          <a:xfrm>
            <a:off x="1609065" y="1370013"/>
            <a:ext cx="8973869" cy="473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F4BE8-6E2C-7FCD-6D88-C8BD25A07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057E0-8AED-EF8A-E6CC-D5807FD8283A}"/>
              </a:ext>
            </a:extLst>
          </p:cNvPr>
          <p:cNvSpPr>
            <a:spLocks noGrp="1"/>
          </p:cNvSpPr>
          <p:nvPr>
            <p:ph type="title"/>
          </p:nvPr>
        </p:nvSpPr>
        <p:spPr>
          <a:xfrm>
            <a:off x="818405" y="22898"/>
            <a:ext cx="10555189" cy="869200"/>
          </a:xfrm>
        </p:spPr>
        <p:txBody>
          <a:bodyPr/>
          <a:lstStyle/>
          <a:p>
            <a:r>
              <a:rPr lang="en-US" dirty="0"/>
              <a:t>KLK2 Is Highly Expressed on Prostate Cells (Normal and Malignant)</a:t>
            </a:r>
          </a:p>
        </p:txBody>
      </p:sp>
      <p:sp>
        <p:nvSpPr>
          <p:cNvPr id="4" name="TextBox 3">
            <a:extLst>
              <a:ext uri="{FF2B5EF4-FFF2-40B4-BE49-F238E27FC236}">
                <a16:creationId xmlns:a16="http://schemas.microsoft.com/office/drawing/2014/main" id="{0D93DAD9-7491-12E6-38C5-89166CCA825C}"/>
              </a:ext>
            </a:extLst>
          </p:cNvPr>
          <p:cNvSpPr txBox="1"/>
          <p:nvPr/>
        </p:nvSpPr>
        <p:spPr>
          <a:xfrm>
            <a:off x="0" y="6536397"/>
            <a:ext cx="529632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Shen F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 November 3;31(21):4543-56.</a:t>
            </a:r>
          </a:p>
        </p:txBody>
      </p:sp>
      <p:grpSp>
        <p:nvGrpSpPr>
          <p:cNvPr id="19" name="Group 18">
            <a:extLst>
              <a:ext uri="{FF2B5EF4-FFF2-40B4-BE49-F238E27FC236}">
                <a16:creationId xmlns:a16="http://schemas.microsoft.com/office/drawing/2014/main" id="{A5B4EC71-68D4-795F-D2BA-BFF431C2053F}"/>
              </a:ext>
            </a:extLst>
          </p:cNvPr>
          <p:cNvGrpSpPr/>
          <p:nvPr/>
        </p:nvGrpSpPr>
        <p:grpSpPr>
          <a:xfrm>
            <a:off x="1908553" y="892098"/>
            <a:ext cx="8374892" cy="5448887"/>
            <a:chOff x="1908554" y="1132114"/>
            <a:chExt cx="8374892" cy="5448887"/>
          </a:xfrm>
        </p:grpSpPr>
        <p:pic>
          <p:nvPicPr>
            <p:cNvPr id="8" name="Picture 7">
              <a:extLst>
                <a:ext uri="{FF2B5EF4-FFF2-40B4-BE49-F238E27FC236}">
                  <a16:creationId xmlns:a16="http://schemas.microsoft.com/office/drawing/2014/main" id="{6A8188AA-0DC2-EEFA-7DF7-693DA41CF2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383" b="1"/>
            <a:stretch>
              <a:fillRect/>
            </a:stretch>
          </p:blipFill>
          <p:spPr>
            <a:xfrm>
              <a:off x="1908554" y="1489063"/>
              <a:ext cx="8374892" cy="5091938"/>
            </a:xfrm>
            <a:prstGeom prst="rect">
              <a:avLst/>
            </a:prstGeom>
          </p:spPr>
        </p:pic>
        <p:sp>
          <p:nvSpPr>
            <p:cNvPr id="9" name="Rectangle 8">
              <a:extLst>
                <a:ext uri="{FF2B5EF4-FFF2-40B4-BE49-F238E27FC236}">
                  <a16:creationId xmlns:a16="http://schemas.microsoft.com/office/drawing/2014/main" id="{95D0F07F-C907-87DD-7D34-07FBFAEDD6E6}"/>
                </a:ext>
              </a:extLst>
            </p:cNvPr>
            <p:cNvSpPr/>
            <p:nvPr/>
          </p:nvSpPr>
          <p:spPr bwMode="auto">
            <a:xfrm>
              <a:off x="2471056" y="1132114"/>
              <a:ext cx="3233310" cy="34996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Normal Tissues</a:t>
              </a:r>
            </a:p>
          </p:txBody>
        </p:sp>
        <p:cxnSp>
          <p:nvCxnSpPr>
            <p:cNvPr id="11" name="Straight Connector 10">
              <a:extLst>
                <a:ext uri="{FF2B5EF4-FFF2-40B4-BE49-F238E27FC236}">
                  <a16:creationId xmlns:a16="http://schemas.microsoft.com/office/drawing/2014/main" id="{AFB24C5B-F392-01C1-0AA6-FDF1D4902A59}"/>
                </a:ext>
              </a:extLst>
            </p:cNvPr>
            <p:cNvCxnSpPr>
              <a:cxnSpLocks/>
            </p:cNvCxnSpPr>
            <p:nvPr/>
          </p:nvCxnSpPr>
          <p:spPr bwMode="auto">
            <a:xfrm flipV="1">
              <a:off x="5704365" y="1489063"/>
              <a:ext cx="2" cy="5091938"/>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37293E5E-59D7-A9B7-9443-9F7D60F72574}"/>
                </a:ext>
              </a:extLst>
            </p:cNvPr>
            <p:cNvSpPr/>
            <p:nvPr/>
          </p:nvSpPr>
          <p:spPr bwMode="auto">
            <a:xfrm>
              <a:off x="5704365" y="1132114"/>
              <a:ext cx="4425471" cy="349968"/>
            </a:xfrm>
            <a:prstGeom prst="rect">
              <a:avLst/>
            </a:prstGeom>
            <a:solidFill>
              <a:srgbClr val="FF2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Tumor Tissues</a:t>
              </a:r>
            </a:p>
          </p:txBody>
        </p:sp>
        <p:sp>
          <p:nvSpPr>
            <p:cNvPr id="15" name="Rectangle 14">
              <a:extLst>
                <a:ext uri="{FF2B5EF4-FFF2-40B4-BE49-F238E27FC236}">
                  <a16:creationId xmlns:a16="http://schemas.microsoft.com/office/drawing/2014/main" id="{938B4814-6ECB-9377-0915-C85FD33A102B}"/>
                </a:ext>
              </a:extLst>
            </p:cNvPr>
            <p:cNvSpPr/>
            <p:nvPr/>
          </p:nvSpPr>
          <p:spPr bwMode="auto">
            <a:xfrm>
              <a:off x="1908554" y="1496700"/>
              <a:ext cx="8221282" cy="1576914"/>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 name="Rectangle 15">
              <a:extLst>
                <a:ext uri="{FF2B5EF4-FFF2-40B4-BE49-F238E27FC236}">
                  <a16:creationId xmlns:a16="http://schemas.microsoft.com/office/drawing/2014/main" id="{84861A35-17D0-F636-6746-5D9F64FEE9A0}"/>
                </a:ext>
              </a:extLst>
            </p:cNvPr>
            <p:cNvSpPr/>
            <p:nvPr/>
          </p:nvSpPr>
          <p:spPr bwMode="auto">
            <a:xfrm>
              <a:off x="5111646" y="1503680"/>
              <a:ext cx="179882" cy="5077321"/>
            </a:xfrm>
            <a:prstGeom prst="rect">
              <a:avLst/>
            </a:prstGeom>
            <a:solidFill>
              <a:srgbClr val="73FB79">
                <a:alpha val="20000"/>
              </a:srgbClr>
            </a:solid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7" name="Rectangle 16">
              <a:extLst>
                <a:ext uri="{FF2B5EF4-FFF2-40B4-BE49-F238E27FC236}">
                  <a16:creationId xmlns:a16="http://schemas.microsoft.com/office/drawing/2014/main" id="{BB1ABD96-E352-B2C9-8F12-9133232A92C2}"/>
                </a:ext>
              </a:extLst>
            </p:cNvPr>
            <p:cNvSpPr/>
            <p:nvPr/>
          </p:nvSpPr>
          <p:spPr bwMode="auto">
            <a:xfrm>
              <a:off x="8741764" y="1503680"/>
              <a:ext cx="179882" cy="5077321"/>
            </a:xfrm>
            <a:prstGeom prst="rect">
              <a:avLst/>
            </a:prstGeom>
            <a:solidFill>
              <a:srgbClr val="FFFF00">
                <a:alpha val="20000"/>
              </a:srgbClr>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991158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4D56-3DD2-10E9-2128-82484D1A9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4066F-A758-1B11-C522-A52D26014689}"/>
              </a:ext>
            </a:extLst>
          </p:cNvPr>
          <p:cNvSpPr>
            <a:spLocks noGrp="1"/>
          </p:cNvSpPr>
          <p:nvPr>
            <p:ph type="title"/>
          </p:nvPr>
        </p:nvSpPr>
        <p:spPr>
          <a:xfrm>
            <a:off x="912286" y="0"/>
            <a:ext cx="10358967" cy="1004987"/>
          </a:xfrm>
        </p:spPr>
        <p:txBody>
          <a:bodyPr/>
          <a:lstStyle/>
          <a:p>
            <a:r>
              <a:rPr lang="en-US" dirty="0"/>
              <a:t>Phase III KLK2-PASenger</a:t>
            </a:r>
          </a:p>
        </p:txBody>
      </p:sp>
      <p:sp>
        <p:nvSpPr>
          <p:cNvPr id="4" name="TextBox 3">
            <a:extLst>
              <a:ext uri="{FF2B5EF4-FFF2-40B4-BE49-F238E27FC236}">
                <a16:creationId xmlns:a16="http://schemas.microsoft.com/office/drawing/2014/main" id="{0EDC2F76-7BE1-44D7-2CCF-74C32438C624}"/>
              </a:ext>
            </a:extLst>
          </p:cNvPr>
          <p:cNvSpPr txBox="1"/>
          <p:nvPr/>
        </p:nvSpPr>
        <p:spPr>
          <a:xfrm>
            <a:off x="0" y="6512533"/>
            <a:ext cx="36465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McKay R et al. ASCO 2026;Abstract TPS5139.</a:t>
            </a:r>
          </a:p>
        </p:txBody>
      </p:sp>
      <p:pic>
        <p:nvPicPr>
          <p:cNvPr id="2050" name="Picture 2">
            <a:extLst>
              <a:ext uri="{FF2B5EF4-FFF2-40B4-BE49-F238E27FC236}">
                <a16:creationId xmlns:a16="http://schemas.microsoft.com/office/drawing/2014/main" id="{0FAF2047-F94C-9AED-49C3-066D6221E0B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216" t="44623" r="1564" b="22219"/>
          <a:stretch>
            <a:fillRect/>
          </a:stretch>
        </p:blipFill>
        <p:spPr bwMode="auto">
          <a:xfrm>
            <a:off x="2133308" y="759660"/>
            <a:ext cx="7916921" cy="56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58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825F-5091-3421-0DF2-D54C5D092D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118F72-AE41-64A0-56C4-F4AC96D84A1B}"/>
              </a:ext>
            </a:extLst>
          </p:cNvPr>
          <p:cNvSpPr/>
          <p:nvPr/>
        </p:nvSpPr>
        <p:spPr bwMode="auto">
          <a:xfrm>
            <a:off x="536197" y="2291581"/>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BD0525F-DA60-C22B-012E-E54FE9E4F280}"/>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67249D0-07EE-C045-4C79-EE0DA7705A96}"/>
              </a:ext>
            </a:extLst>
          </p:cNvPr>
          <p:cNvSpPr>
            <a:spLocks noGrp="1"/>
          </p:cNvSpPr>
          <p:nvPr>
            <p:ph idx="1"/>
          </p:nvPr>
        </p:nvSpPr>
        <p:spPr>
          <a:xfrm>
            <a:off x="1282390" y="1697776"/>
            <a:ext cx="9824225" cy="3259686"/>
          </a:xfrm>
        </p:spPr>
        <p:txBody>
          <a:bodyPr/>
          <a:lstStyle/>
          <a:p>
            <a:pPr marL="98425" indent="0">
              <a:lnSpc>
                <a:spcPts val="3240"/>
              </a:lnSpc>
              <a:spcBef>
                <a:spcPts val="1000"/>
              </a:spcBef>
              <a:spcAft>
                <a:spcPts val="1200"/>
              </a:spcAft>
              <a:buNone/>
            </a:pPr>
            <a:r>
              <a:rPr lang="en-US" sz="2800" dirty="0">
                <a:solidFill>
                  <a:schemeClr val="accent2"/>
                </a:solidFill>
              </a:rPr>
              <a:t>Introduction: </a:t>
            </a:r>
            <a:r>
              <a:rPr lang="en-US" sz="2800" dirty="0">
                <a:solidFill>
                  <a:schemeClr val="tx1"/>
                </a:solidFill>
              </a:rPr>
              <a:t>Welcome GU Oncology Fellows!</a:t>
            </a:r>
          </a:p>
          <a:p>
            <a:pPr marL="98425" indent="0">
              <a:lnSpc>
                <a:spcPts val="3240"/>
              </a:lnSpc>
              <a:spcBef>
                <a:spcPts val="1000"/>
              </a:spcBef>
              <a:spcAft>
                <a:spcPts val="1200"/>
              </a:spcAft>
              <a:buNone/>
            </a:pPr>
            <a:r>
              <a:rPr lang="en-US" sz="2800" dirty="0">
                <a:solidFill>
                  <a:schemeClr val="bg1"/>
                </a:solidFill>
              </a:rPr>
              <a:t>Module 1: Prostate Cancer — Dr Aggarwal</a:t>
            </a:r>
          </a:p>
          <a:p>
            <a:pPr marL="98425" indent="0">
              <a:lnSpc>
                <a:spcPts val="3240"/>
              </a:lnSpc>
              <a:spcBef>
                <a:spcPts val="1000"/>
              </a:spcBef>
              <a:spcAft>
                <a:spcPts val="1200"/>
              </a:spcAft>
              <a:buNone/>
            </a:pPr>
            <a:r>
              <a:rPr lang="en-US" sz="2800" dirty="0">
                <a:solidFill>
                  <a:schemeClr val="accent2"/>
                </a:solidFill>
              </a:rPr>
              <a:t>Module 2: </a:t>
            </a:r>
            <a:r>
              <a:rPr lang="en-US" sz="2800" dirty="0">
                <a:solidFill>
                  <a:schemeClr val="tx1"/>
                </a:solidFill>
              </a:rPr>
              <a:t>Urothelial Bladder Cancer — Dr </a:t>
            </a:r>
            <a:r>
              <a:rPr lang="en-US" sz="2800" dirty="0" err="1">
                <a:solidFill>
                  <a:schemeClr val="tx1"/>
                </a:solidFill>
              </a:rPr>
              <a:t>Galsky</a:t>
            </a:r>
            <a:endParaRPr lang="en-US" sz="2800" dirty="0">
              <a:solidFill>
                <a:schemeClr val="tx1"/>
              </a:solidFill>
            </a:endParaRPr>
          </a:p>
          <a:p>
            <a:pPr marL="98425" indent="0">
              <a:lnSpc>
                <a:spcPts val="3240"/>
              </a:lnSpc>
              <a:spcBef>
                <a:spcPts val="1000"/>
              </a:spcBef>
              <a:spcAft>
                <a:spcPts val="1200"/>
              </a:spcAft>
              <a:buNone/>
            </a:pPr>
            <a:r>
              <a:rPr lang="en-US" sz="2800" dirty="0">
                <a:solidFill>
                  <a:schemeClr val="accent2"/>
                </a:solidFill>
              </a:rPr>
              <a:t>Module 3: </a:t>
            </a:r>
            <a:r>
              <a:rPr lang="en-US" sz="2800" dirty="0">
                <a:solidFill>
                  <a:schemeClr val="tx1"/>
                </a:solidFill>
              </a:rPr>
              <a:t>Renal Cell Carcinoma — Dr Zhang</a:t>
            </a:r>
          </a:p>
          <a:p>
            <a:pPr marL="98425" indent="0">
              <a:lnSpc>
                <a:spcPts val="3240"/>
              </a:lnSpc>
              <a:spcBef>
                <a:spcPts val="1000"/>
              </a:spcBef>
              <a:spcAft>
                <a:spcPts val="120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2428321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BAE3F-A2C0-2A49-B9D4-C23E1EED2159}"/>
              </a:ext>
            </a:extLst>
          </p:cNvPr>
          <p:cNvSpPr>
            <a:spLocks noGrp="1"/>
          </p:cNvSpPr>
          <p:nvPr>
            <p:ph type="title"/>
          </p:nvPr>
        </p:nvSpPr>
        <p:spPr>
          <a:xfrm>
            <a:off x="51883" y="2475290"/>
            <a:ext cx="6635263" cy="1749284"/>
          </a:xfrm>
        </p:spPr>
        <p:txBody>
          <a:bodyPr/>
          <a:lstStyle/>
          <a:p>
            <a:r>
              <a:rPr lang="en-US" sz="4267" dirty="0"/>
              <a:t>Post-ASCO 2026 Webinar: Prostate Cancer</a:t>
            </a:r>
          </a:p>
        </p:txBody>
      </p:sp>
      <p:sp>
        <p:nvSpPr>
          <p:cNvPr id="5" name="Text Placeholder 4">
            <a:extLst>
              <a:ext uri="{FF2B5EF4-FFF2-40B4-BE49-F238E27FC236}">
                <a16:creationId xmlns:a16="http://schemas.microsoft.com/office/drawing/2014/main" id="{F5F48689-AC74-1740-902B-CBCCEC729AD5}"/>
              </a:ext>
            </a:extLst>
          </p:cNvPr>
          <p:cNvSpPr>
            <a:spLocks noGrp="1"/>
          </p:cNvSpPr>
          <p:nvPr>
            <p:ph type="body" sz="quarter" idx="15"/>
          </p:nvPr>
        </p:nvSpPr>
        <p:spPr>
          <a:xfrm>
            <a:off x="379167" y="4508771"/>
            <a:ext cx="6630440" cy="677627"/>
          </a:xfrm>
        </p:spPr>
        <p:txBody>
          <a:bodyPr/>
          <a:lstStyle/>
          <a:p>
            <a:r>
              <a:rPr lang="en-US" sz="2667" dirty="0"/>
              <a:t>Rahul Aggarwal MD</a:t>
            </a:r>
          </a:p>
          <a:p>
            <a:r>
              <a:rPr lang="en-US" sz="2667" dirty="0"/>
              <a:t>Professor of Medicine</a:t>
            </a:r>
          </a:p>
          <a:p>
            <a:r>
              <a:rPr lang="en-US" sz="2667" dirty="0"/>
              <a:t>University of California San Francisco</a:t>
            </a:r>
          </a:p>
        </p:txBody>
      </p:sp>
      <p:pic>
        <p:nvPicPr>
          <p:cNvPr id="1028" name="Picture 4" descr="Parnassus Research and Academic Building Design and Site Improvements Move  Forward | UC San Francisco">
            <a:extLst>
              <a:ext uri="{FF2B5EF4-FFF2-40B4-BE49-F238E27FC236}">
                <a16:creationId xmlns:a16="http://schemas.microsoft.com/office/drawing/2014/main" id="{83351C26-EA4E-8A4F-E1A1-90C5CE78A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13" y="1"/>
            <a:ext cx="5775388" cy="3128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en Gate Bridge - Wikipedia">
            <a:extLst>
              <a:ext uri="{FF2B5EF4-FFF2-40B4-BE49-F238E27FC236}">
                <a16:creationId xmlns:a16="http://schemas.microsoft.com/office/drawing/2014/main" id="{09E267A3-F467-D0D6-2C84-ABD365027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114" y="3128336"/>
            <a:ext cx="4972887" cy="37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544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526850" y="1633510"/>
            <a:ext cx="10850220" cy="3909393"/>
          </a:xfrm>
        </p:spPr>
        <p:txBody>
          <a:bodyPr/>
          <a:lstStyle/>
          <a:p>
            <a:r>
              <a:rPr lang="en-US" dirty="0"/>
              <a:t>Androgen pathway inhibition in hormone-sensitive prostate cancer</a:t>
            </a:r>
          </a:p>
          <a:p>
            <a:endParaRPr lang="en-US" dirty="0"/>
          </a:p>
          <a:p>
            <a:r>
              <a:rPr lang="en-US" dirty="0"/>
              <a:t>Novel triplets in metastatic hormone sensitive prostate cancer</a:t>
            </a:r>
          </a:p>
          <a:p>
            <a:endParaRPr lang="en-US" dirty="0"/>
          </a:p>
          <a:p>
            <a:r>
              <a:rPr lang="en-US" dirty="0"/>
              <a:t>Updates in PSMA-targeted radioligand therapy </a:t>
            </a:r>
          </a:p>
        </p:txBody>
      </p:sp>
    </p:spTree>
    <p:extLst>
      <p:ext uri="{BB962C8B-B14F-4D97-AF65-F5344CB8AC3E}">
        <p14:creationId xmlns:p14="http://schemas.microsoft.com/office/powerpoint/2010/main" val="3661496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80F25-E919-0000-9D77-C012243150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EF4B00-EC7C-D3E8-3F77-55B9C783B6C1}"/>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E35730B7-D856-A2B6-5171-DD892C06A4EB}"/>
              </a:ext>
            </a:extLst>
          </p:cNvPr>
          <p:cNvSpPr>
            <a:spLocks noGrp="1"/>
          </p:cNvSpPr>
          <p:nvPr>
            <p:ph idx="1"/>
          </p:nvPr>
        </p:nvSpPr>
        <p:spPr>
          <a:xfrm>
            <a:off x="526850" y="1633510"/>
            <a:ext cx="10850220" cy="3909393"/>
          </a:xfrm>
        </p:spPr>
        <p:txBody>
          <a:bodyPr/>
          <a:lstStyle/>
          <a:p>
            <a:r>
              <a:rPr lang="en-US" dirty="0"/>
              <a:t>Androgen pathway inhibition in hormone-sensitive prostate cancer</a:t>
            </a:r>
          </a:p>
          <a:p>
            <a:pPr lvl="1"/>
            <a:r>
              <a:rPr lang="en-US" dirty="0"/>
              <a:t>Taplin ME et al. Final Analysis of the PROTEUS phase 3 study ASCO 2026; Abstract LBA1</a:t>
            </a:r>
          </a:p>
          <a:p>
            <a:pPr lvl="1"/>
            <a:r>
              <a:rPr lang="en-US" dirty="0"/>
              <a:t>Freedland S et al. EMBARK: Testosterone recovery to &gt; 250 ng/dL following treatment suspension. ASCO 2026; Abstract 5088</a:t>
            </a:r>
          </a:p>
          <a:p>
            <a:pPr lvl="1"/>
            <a:r>
              <a:rPr lang="en-US" dirty="0"/>
              <a:t>Choudhury A et al. Phase 2 trial of ADT interruption (A-DREAM / Alliance A032101) ASCO 2026; Abstract 5004</a:t>
            </a:r>
          </a:p>
        </p:txBody>
      </p:sp>
      <p:sp>
        <p:nvSpPr>
          <p:cNvPr id="5" name="Footer Placeholder 1">
            <a:extLst>
              <a:ext uri="{FF2B5EF4-FFF2-40B4-BE49-F238E27FC236}">
                <a16:creationId xmlns:a16="http://schemas.microsoft.com/office/drawing/2014/main" id="{7F7F794F-AEFE-FEC0-9EB6-E3FCCCEDE58B}"/>
              </a:ext>
            </a:extLst>
          </p:cNvPr>
          <p:cNvSpPr txBox="1">
            <a:spLocks/>
          </p:cNvSpPr>
          <p:nvPr/>
        </p:nvSpPr>
        <p:spPr>
          <a:xfrm>
            <a:off x="690891" y="6462131"/>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Tree>
    <p:extLst>
      <p:ext uri="{BB962C8B-B14F-4D97-AF65-F5344CB8AC3E}">
        <p14:creationId xmlns:p14="http://schemas.microsoft.com/office/powerpoint/2010/main" val="464847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1C9DC-C2A4-EC10-30F2-B9DD046D512F}"/>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0A3B01F8-F463-E5E1-C093-7C6A60ECF20F}"/>
              </a:ext>
            </a:extLst>
          </p:cNvPr>
          <p:cNvSpPr>
            <a:spLocks noGrp="1"/>
          </p:cNvSpPr>
          <p:nvPr>
            <p:ph type="title"/>
          </p:nvPr>
        </p:nvSpPr>
        <p:spPr/>
        <p:txBody>
          <a:bodyPr/>
          <a:lstStyle/>
          <a:p>
            <a:r>
              <a:rPr lang="en-US" dirty="0"/>
              <a:t>Case #1: High-risk localized prostate cancer</a:t>
            </a:r>
          </a:p>
        </p:txBody>
      </p:sp>
      <p:sp>
        <p:nvSpPr>
          <p:cNvPr id="6" name="Content Placeholder 5">
            <a:extLst>
              <a:ext uri="{FF2B5EF4-FFF2-40B4-BE49-F238E27FC236}">
                <a16:creationId xmlns:a16="http://schemas.microsoft.com/office/drawing/2014/main" id="{A8ADE376-63A1-7C5F-DEC7-2F674E67295E}"/>
              </a:ext>
            </a:extLst>
          </p:cNvPr>
          <p:cNvSpPr>
            <a:spLocks noGrp="1"/>
          </p:cNvSpPr>
          <p:nvPr>
            <p:ph idx="1"/>
          </p:nvPr>
        </p:nvSpPr>
        <p:spPr>
          <a:xfrm>
            <a:off x="362810" y="1310151"/>
            <a:ext cx="6263277" cy="3734331"/>
          </a:xfrm>
        </p:spPr>
        <p:txBody>
          <a:bodyPr/>
          <a:lstStyle/>
          <a:p>
            <a:r>
              <a:rPr lang="en-US" sz="2667" dirty="0"/>
              <a:t>64 y/o M presented with elevated screening PSA of 16.4 ng/mL (prior PSA of 3.3 in 2023)</a:t>
            </a:r>
          </a:p>
          <a:p>
            <a:r>
              <a:rPr lang="en-US" sz="2667" dirty="0"/>
              <a:t>No significant urinary symptoms</a:t>
            </a:r>
          </a:p>
          <a:p>
            <a:r>
              <a:rPr lang="en-US" sz="2667" dirty="0"/>
              <a:t>TRUS biopsy with Gleason 4+5 prostate cancer noted in 9/13 cores </a:t>
            </a:r>
          </a:p>
          <a:p>
            <a:r>
              <a:rPr lang="en-US" sz="2667" dirty="0"/>
              <a:t>Staging PSMA PET with uptake in prostate gland and bilateral pelvic nodes</a:t>
            </a:r>
          </a:p>
        </p:txBody>
      </p:sp>
      <p:pic>
        <p:nvPicPr>
          <p:cNvPr id="7" name="Picture 6">
            <a:extLst>
              <a:ext uri="{FF2B5EF4-FFF2-40B4-BE49-F238E27FC236}">
                <a16:creationId xmlns:a16="http://schemas.microsoft.com/office/drawing/2014/main" id="{432443C9-A3E8-D8BF-793F-05C44FEB83BD}"/>
              </a:ext>
            </a:extLst>
          </p:cNvPr>
          <p:cNvPicPr>
            <a:picLocks noChangeAspect="1"/>
          </p:cNvPicPr>
          <p:nvPr/>
        </p:nvPicPr>
        <p:blipFill>
          <a:blip r:embed="rId2"/>
          <a:stretch>
            <a:fillRect/>
          </a:stretch>
        </p:blipFill>
        <p:spPr>
          <a:xfrm>
            <a:off x="6626087" y="1902495"/>
            <a:ext cx="5389216" cy="2684363"/>
          </a:xfrm>
          <a:prstGeom prst="rect">
            <a:avLst/>
          </a:prstGeom>
        </p:spPr>
      </p:pic>
    </p:spTree>
    <p:extLst>
      <p:ext uri="{BB962C8B-B14F-4D97-AF65-F5344CB8AC3E}">
        <p14:creationId xmlns:p14="http://schemas.microsoft.com/office/powerpoint/2010/main" val="4055870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7289-DC55-F536-E9D2-3B9BBAF50F5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7AA365-D22A-C291-0248-3AECBAB0F1A0}"/>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F1FFEE06-2935-11FC-9818-A8EBB4BC264A}"/>
              </a:ext>
            </a:extLst>
          </p:cNvPr>
          <p:cNvSpPr>
            <a:spLocks noGrp="1"/>
          </p:cNvSpPr>
          <p:nvPr>
            <p:ph type="title"/>
          </p:nvPr>
        </p:nvSpPr>
        <p:spPr>
          <a:xfrm>
            <a:off x="646947" y="291604"/>
            <a:ext cx="10898107" cy="611449"/>
          </a:xfrm>
        </p:spPr>
        <p:txBody>
          <a:bodyPr/>
          <a:lstStyle/>
          <a:p>
            <a:r>
              <a:rPr lang="en-US" sz="4267" dirty="0">
                <a:latin typeface="Arial" panose="020B0604020202020204" pitchFamily="34" charset="0"/>
              </a:rPr>
              <a:t>Case #1: High-risk localized prostate cancer</a:t>
            </a:r>
          </a:p>
        </p:txBody>
      </p:sp>
      <p:sp>
        <p:nvSpPr>
          <p:cNvPr id="6" name="Content Placeholder 5">
            <a:extLst>
              <a:ext uri="{FF2B5EF4-FFF2-40B4-BE49-F238E27FC236}">
                <a16:creationId xmlns:a16="http://schemas.microsoft.com/office/drawing/2014/main" id="{AE6F8460-9091-6698-0614-DC3B56817ED2}"/>
              </a:ext>
            </a:extLst>
          </p:cNvPr>
          <p:cNvSpPr>
            <a:spLocks noGrp="1"/>
          </p:cNvSpPr>
          <p:nvPr>
            <p:ph idx="1"/>
          </p:nvPr>
        </p:nvSpPr>
        <p:spPr>
          <a:xfrm>
            <a:off x="362810" y="1310151"/>
            <a:ext cx="6263277" cy="3734331"/>
          </a:xfrm>
        </p:spPr>
        <p:txBody>
          <a:bodyPr/>
          <a:lstStyle/>
          <a:p>
            <a:r>
              <a:rPr lang="en-US" sz="2667" dirty="0"/>
              <a:t>Patient opted to receive ADT + abiraterone/prednisone for 24 months in combination with radiation to the prostate + pelvis</a:t>
            </a:r>
          </a:p>
          <a:p>
            <a:endParaRPr lang="en-US" sz="2667" dirty="0"/>
          </a:p>
          <a:p>
            <a:r>
              <a:rPr lang="en-US" sz="2667" dirty="0"/>
              <a:t>Future state: Multi-modal treatment with upfront surgery?</a:t>
            </a:r>
          </a:p>
          <a:p>
            <a:pPr lvl="1"/>
            <a:r>
              <a:rPr lang="en-US" sz="2400" dirty="0"/>
              <a:t>Multimodal treatment with peri-operative ADT + apalutamide with radical prostatectomy (PROTEUS regimen)</a:t>
            </a:r>
          </a:p>
          <a:p>
            <a:pPr lvl="1"/>
            <a:endParaRPr lang="en-US" sz="2400" dirty="0"/>
          </a:p>
        </p:txBody>
      </p:sp>
      <p:pic>
        <p:nvPicPr>
          <p:cNvPr id="7" name="Picture 6">
            <a:extLst>
              <a:ext uri="{FF2B5EF4-FFF2-40B4-BE49-F238E27FC236}">
                <a16:creationId xmlns:a16="http://schemas.microsoft.com/office/drawing/2014/main" id="{3D325EBA-73CC-F932-D0D7-193DB2FED3D6}"/>
              </a:ext>
            </a:extLst>
          </p:cNvPr>
          <p:cNvPicPr>
            <a:picLocks noChangeAspect="1"/>
          </p:cNvPicPr>
          <p:nvPr/>
        </p:nvPicPr>
        <p:blipFill>
          <a:blip r:embed="rId2"/>
          <a:stretch>
            <a:fillRect/>
          </a:stretch>
        </p:blipFill>
        <p:spPr>
          <a:xfrm>
            <a:off x="6626087" y="1902495"/>
            <a:ext cx="5389216" cy="2684363"/>
          </a:xfrm>
          <a:prstGeom prst="rect">
            <a:avLst/>
          </a:prstGeom>
        </p:spPr>
      </p:pic>
    </p:spTree>
    <p:extLst>
      <p:ext uri="{BB962C8B-B14F-4D97-AF65-F5344CB8AC3E}">
        <p14:creationId xmlns:p14="http://schemas.microsoft.com/office/powerpoint/2010/main" val="2139797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45275E-B776-88C4-A841-0867C07DBEDC}"/>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7" name="Picture 6">
            <a:extLst>
              <a:ext uri="{FF2B5EF4-FFF2-40B4-BE49-F238E27FC236}">
                <a16:creationId xmlns:a16="http://schemas.microsoft.com/office/drawing/2014/main" id="{34B547C5-D81F-3629-7482-5F70368FD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9442" y="213759"/>
            <a:ext cx="11453116" cy="5955620"/>
          </a:xfrm>
          <a:prstGeom prst="rect">
            <a:avLst/>
          </a:prstGeom>
        </p:spPr>
      </p:pic>
      <p:sp>
        <p:nvSpPr>
          <p:cNvPr id="3" name="TextBox 2">
            <a:extLst>
              <a:ext uri="{FF2B5EF4-FFF2-40B4-BE49-F238E27FC236}">
                <a16:creationId xmlns:a16="http://schemas.microsoft.com/office/drawing/2014/main" id="{25627C06-4906-5C51-57F2-7FE3A044D2F8}"/>
              </a:ext>
            </a:extLst>
          </p:cNvPr>
          <p:cNvSpPr txBox="1"/>
          <p:nvPr/>
        </p:nvSpPr>
        <p:spPr bwMode="auto">
          <a:xfrm>
            <a:off x="4472025" y="6436559"/>
            <a:ext cx="3247949" cy="205121"/>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Taplin ME et al. ASCO 2026</a:t>
            </a:r>
          </a:p>
        </p:txBody>
      </p:sp>
    </p:spTree>
    <p:extLst>
      <p:ext uri="{BB962C8B-B14F-4D97-AF65-F5344CB8AC3E}">
        <p14:creationId xmlns:p14="http://schemas.microsoft.com/office/powerpoint/2010/main" val="730844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7E2B3-7933-DC61-5154-8914B2D20D5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C31144-F0B5-FDD9-EDE5-F61FA0D5CA82}"/>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4" name="Picture 3">
            <a:extLst>
              <a:ext uri="{FF2B5EF4-FFF2-40B4-BE49-F238E27FC236}">
                <a16:creationId xmlns:a16="http://schemas.microsoft.com/office/drawing/2014/main" id="{D3A0AA27-9EF2-C29B-4256-0BC29192EAE5}"/>
              </a:ext>
            </a:extLst>
          </p:cNvPr>
          <p:cNvPicPr>
            <a:picLocks noChangeAspect="1"/>
          </p:cNvPicPr>
          <p:nvPr/>
        </p:nvPicPr>
        <p:blipFill>
          <a:blip r:embed="rId2"/>
          <a:stretch>
            <a:fillRect/>
          </a:stretch>
        </p:blipFill>
        <p:spPr>
          <a:xfrm>
            <a:off x="123685" y="1778011"/>
            <a:ext cx="5403235" cy="3479787"/>
          </a:xfrm>
          <a:prstGeom prst="rect">
            <a:avLst/>
          </a:prstGeom>
        </p:spPr>
      </p:pic>
      <p:pic>
        <p:nvPicPr>
          <p:cNvPr id="5" name="Picture 4" descr="The PROTEUS trial also met its second dual coprimary endpoint of metastasis-free survival by conventional or PSMA PET imaging. Perioperative treatment with apalutamide plus ADT in combination with radical prostatectomy resulted in a 20% reduction in the risk of metastasis or death compared with placebo plus ADT (HR 0.80; 95% CI 0.67–0.96; p=0.02). Dr. Taplin emphasized that this benefit emerged despite the already intensive multimodality management received by these very high-risk patients. She further highlighted that investigator-assessed metastasis-free survival findings were consistent with the blinded independent central review analysis, demonstrating an even greater relative benefit favoring apalutamide plus ADT (HR 0.74; 95% CI 0.62–0.87; p=0.0004).">
            <a:extLst>
              <a:ext uri="{FF2B5EF4-FFF2-40B4-BE49-F238E27FC236}">
                <a16:creationId xmlns:a16="http://schemas.microsoft.com/office/drawing/2014/main" id="{3A23C44E-8F4E-9EF4-7F19-377D132422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77394" y="1778012"/>
            <a:ext cx="6390921" cy="3479788"/>
          </a:xfrm>
          <a:prstGeom prst="rect">
            <a:avLst/>
          </a:prstGeom>
        </p:spPr>
      </p:pic>
      <p:sp>
        <p:nvSpPr>
          <p:cNvPr id="6" name="Title 3">
            <a:extLst>
              <a:ext uri="{FF2B5EF4-FFF2-40B4-BE49-F238E27FC236}">
                <a16:creationId xmlns:a16="http://schemas.microsoft.com/office/drawing/2014/main" id="{AB67A1D7-C320-E43C-91D1-2F7D56EC7A71}"/>
              </a:ext>
            </a:extLst>
          </p:cNvPr>
          <p:cNvSpPr>
            <a:spLocks noGrp="1"/>
          </p:cNvSpPr>
          <p:nvPr>
            <p:ph type="title"/>
          </p:nvPr>
        </p:nvSpPr>
        <p:spPr>
          <a:xfrm>
            <a:off x="0" y="249262"/>
            <a:ext cx="12192000" cy="611449"/>
          </a:xfrm>
        </p:spPr>
        <p:txBody>
          <a:bodyPr/>
          <a:lstStyle/>
          <a:p>
            <a:pPr algn="ctr"/>
            <a:r>
              <a:rPr lang="en-US" sz="4267" dirty="0">
                <a:latin typeface="Arial" panose="020B0604020202020204" pitchFamily="34" charset="0"/>
              </a:rPr>
              <a:t>PROTEUS: Primary Endpoints</a:t>
            </a:r>
          </a:p>
        </p:txBody>
      </p:sp>
      <p:sp>
        <p:nvSpPr>
          <p:cNvPr id="7" name="TextBox 6">
            <a:extLst>
              <a:ext uri="{FF2B5EF4-FFF2-40B4-BE49-F238E27FC236}">
                <a16:creationId xmlns:a16="http://schemas.microsoft.com/office/drawing/2014/main" id="{37AB176E-C3AB-5EEA-4C84-452FBEA40089}"/>
              </a:ext>
            </a:extLst>
          </p:cNvPr>
          <p:cNvSpPr txBox="1"/>
          <p:nvPr/>
        </p:nvSpPr>
        <p:spPr bwMode="auto">
          <a:xfrm>
            <a:off x="8748979" y="5894698"/>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Taplin ME et al. ASCO 2026</a:t>
            </a:r>
          </a:p>
        </p:txBody>
      </p:sp>
    </p:spTree>
    <p:extLst>
      <p:ext uri="{BB962C8B-B14F-4D97-AF65-F5344CB8AC3E}">
        <p14:creationId xmlns:p14="http://schemas.microsoft.com/office/powerpoint/2010/main" val="377968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Aggarwal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3"/>
          <a:ext cx="9855920" cy="3455207"/>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95371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Bayer HealthCare Pharmaceuticals, Daiichi Sankyo Inc,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383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Boxer Capital Management, EcoR1 Capital,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8338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Johnson &amp; Johnson, Merck, Novartis, Zenith Epigenetics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935547"/>
                  </a:ext>
                </a:extLst>
              </a:tr>
              <a:tr h="83383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Prostate Cancer Clinical Trials Consortium</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525200"/>
                  </a:ext>
                </a:extLst>
              </a:tr>
            </a:tbl>
          </a:graphicData>
        </a:graphic>
      </p:graphicFrame>
    </p:spTree>
    <p:custDataLst>
      <p:tags r:id="rId1"/>
    </p:custDataLst>
    <p:extLst>
      <p:ext uri="{BB962C8B-B14F-4D97-AF65-F5344CB8AC3E}">
        <p14:creationId xmlns:p14="http://schemas.microsoft.com/office/powerpoint/2010/main" val="2587746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EF348-1098-3ADE-8BD8-F39088D4005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25A9B4-751D-9DB4-5AD2-0F9E62168217}"/>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8" name="Picture 7" descr="Treatment-related adverse events leading to dose reduction and treatment interruption were also more frequent in the apalutamide arm, occurring in 11.2% and 12.0% of patients, respectively, compared with 2.3% and 4.4% in the placebo arm. Treatment-related adverse events leading to death were uncommon overall, although numerically higher with apalutamide plus ADT (0.7% vs 0.1%).">
            <a:extLst>
              <a:ext uri="{FF2B5EF4-FFF2-40B4-BE49-F238E27FC236}">
                <a16:creationId xmlns:a16="http://schemas.microsoft.com/office/drawing/2014/main" id="{1E4BB46F-3F61-47F9-C8B1-C300D8784D86}"/>
              </a:ext>
            </a:extLst>
          </p:cNvPr>
          <p:cNvPicPr>
            <a:picLocks noChangeAspect="1"/>
          </p:cNvPicPr>
          <p:nvPr/>
        </p:nvPicPr>
        <p:blipFill>
          <a:blip r:embed="rId2"/>
          <a:stretch>
            <a:fillRect/>
          </a:stretch>
        </p:blipFill>
        <p:spPr>
          <a:xfrm>
            <a:off x="1" y="1793018"/>
            <a:ext cx="6315337" cy="2624373"/>
          </a:xfrm>
          <a:prstGeom prst="rect">
            <a:avLst/>
          </a:prstGeom>
        </p:spPr>
      </p:pic>
      <p:pic>
        <p:nvPicPr>
          <p:cNvPr id="9" name="Picture 8" descr="Notably, skin rash was an important adverse event associated with apalutamide. Rash events were more common in the apalutamide plus ADT arm, although the majority were manageable with supportive care measures, dose interruptions, and dose reductions when necessary. She emphasized that despite the increased incidence of rash, overall treatment discontinuation rates remained relatively low, and the safety profile was considered manageable within the context of the substantial efficacy benefits observed with perioperative apalutamide intensification.">
            <a:extLst>
              <a:ext uri="{FF2B5EF4-FFF2-40B4-BE49-F238E27FC236}">
                <a16:creationId xmlns:a16="http://schemas.microsoft.com/office/drawing/2014/main" id="{DFDCB459-91BA-45F3-EB2E-4DD59BCC52C9}"/>
              </a:ext>
            </a:extLst>
          </p:cNvPr>
          <p:cNvPicPr>
            <a:picLocks noChangeAspect="1"/>
          </p:cNvPicPr>
          <p:nvPr/>
        </p:nvPicPr>
        <p:blipFill>
          <a:blip r:embed="rId3"/>
          <a:stretch>
            <a:fillRect/>
          </a:stretch>
        </p:blipFill>
        <p:spPr>
          <a:xfrm>
            <a:off x="6401774" y="1484897"/>
            <a:ext cx="5747877" cy="2995283"/>
          </a:xfrm>
          <a:prstGeom prst="rect">
            <a:avLst/>
          </a:prstGeom>
        </p:spPr>
      </p:pic>
      <p:sp>
        <p:nvSpPr>
          <p:cNvPr id="5" name="TextBox 4">
            <a:extLst>
              <a:ext uri="{FF2B5EF4-FFF2-40B4-BE49-F238E27FC236}">
                <a16:creationId xmlns:a16="http://schemas.microsoft.com/office/drawing/2014/main" id="{7A8763B5-12EA-8B68-A2B3-E7F47DF5B69B}"/>
              </a:ext>
            </a:extLst>
          </p:cNvPr>
          <p:cNvSpPr txBox="1"/>
          <p:nvPr/>
        </p:nvSpPr>
        <p:spPr bwMode="auto">
          <a:xfrm>
            <a:off x="8748979" y="5894698"/>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Taplin ME et al. ASCO 2026</a:t>
            </a:r>
          </a:p>
        </p:txBody>
      </p:sp>
      <p:sp>
        <p:nvSpPr>
          <p:cNvPr id="6" name="Title 3">
            <a:extLst>
              <a:ext uri="{FF2B5EF4-FFF2-40B4-BE49-F238E27FC236}">
                <a16:creationId xmlns:a16="http://schemas.microsoft.com/office/drawing/2014/main" id="{9C25D241-C768-5E2E-4337-766E7E4D9051}"/>
              </a:ext>
            </a:extLst>
          </p:cNvPr>
          <p:cNvSpPr>
            <a:spLocks noGrp="1"/>
          </p:cNvSpPr>
          <p:nvPr>
            <p:ph type="title"/>
          </p:nvPr>
        </p:nvSpPr>
        <p:spPr>
          <a:xfrm>
            <a:off x="0" y="249262"/>
            <a:ext cx="12192000" cy="611449"/>
          </a:xfrm>
        </p:spPr>
        <p:txBody>
          <a:bodyPr/>
          <a:lstStyle/>
          <a:p>
            <a:pPr algn="ctr"/>
            <a:r>
              <a:rPr lang="en-US" sz="4267" dirty="0">
                <a:latin typeface="Arial" panose="020B0604020202020204" pitchFamily="34" charset="0"/>
              </a:rPr>
              <a:t>PROTEUS: Safety Results</a:t>
            </a:r>
          </a:p>
        </p:txBody>
      </p:sp>
    </p:spTree>
    <p:extLst>
      <p:ext uri="{BB962C8B-B14F-4D97-AF65-F5344CB8AC3E}">
        <p14:creationId xmlns:p14="http://schemas.microsoft.com/office/powerpoint/2010/main" val="2416326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054AB9-0D39-DA87-C13A-E2B046766336}"/>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F94BAE36-4D98-ED16-31B4-BBA52EFA2A36}"/>
              </a:ext>
            </a:extLst>
          </p:cNvPr>
          <p:cNvSpPr>
            <a:spLocks noGrp="1"/>
          </p:cNvSpPr>
          <p:nvPr>
            <p:ph type="title"/>
          </p:nvPr>
        </p:nvSpPr>
        <p:spPr>
          <a:xfrm>
            <a:off x="0" y="249262"/>
            <a:ext cx="12192000" cy="611449"/>
          </a:xfrm>
        </p:spPr>
        <p:txBody>
          <a:bodyPr/>
          <a:lstStyle/>
          <a:p>
            <a:pPr algn="ctr"/>
            <a:r>
              <a:rPr lang="en-US" sz="4267" dirty="0">
                <a:latin typeface="Arial" panose="020B0604020202020204" pitchFamily="34" charset="0"/>
              </a:rPr>
              <a:t>EMBARK: Phase 3 study in biochemical relapse</a:t>
            </a:r>
          </a:p>
        </p:txBody>
      </p:sp>
      <p:pic>
        <p:nvPicPr>
          <p:cNvPr id="9" name="Picture 8">
            <a:extLst>
              <a:ext uri="{FF2B5EF4-FFF2-40B4-BE49-F238E27FC236}">
                <a16:creationId xmlns:a16="http://schemas.microsoft.com/office/drawing/2014/main" id="{EC9BD4B9-44FD-B1E2-268D-7B17B5064220}"/>
              </a:ext>
            </a:extLst>
          </p:cNvPr>
          <p:cNvPicPr>
            <a:picLocks noChangeAspect="1"/>
          </p:cNvPicPr>
          <p:nvPr/>
        </p:nvPicPr>
        <p:blipFill>
          <a:blip r:embed="rId2"/>
          <a:stretch>
            <a:fillRect/>
          </a:stretch>
        </p:blipFill>
        <p:spPr>
          <a:xfrm>
            <a:off x="1099546" y="1075278"/>
            <a:ext cx="9992908" cy="4725447"/>
          </a:xfrm>
          <a:prstGeom prst="rect">
            <a:avLst/>
          </a:prstGeom>
        </p:spPr>
      </p:pic>
      <p:sp>
        <p:nvSpPr>
          <p:cNvPr id="3" name="TextBox 2">
            <a:extLst>
              <a:ext uri="{FF2B5EF4-FFF2-40B4-BE49-F238E27FC236}">
                <a16:creationId xmlns:a16="http://schemas.microsoft.com/office/drawing/2014/main" id="{0ED8FD7B-D5E7-C20A-FD7D-8823A7BE8B3F}"/>
              </a:ext>
            </a:extLst>
          </p:cNvPr>
          <p:cNvSpPr txBox="1"/>
          <p:nvPr/>
        </p:nvSpPr>
        <p:spPr bwMode="auto">
          <a:xfrm>
            <a:off x="4472025" y="6402989"/>
            <a:ext cx="3247949" cy="205121"/>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Freedland S et al. AUA 2023</a:t>
            </a:r>
          </a:p>
        </p:txBody>
      </p:sp>
    </p:spTree>
    <p:extLst>
      <p:ext uri="{BB962C8B-B14F-4D97-AF65-F5344CB8AC3E}">
        <p14:creationId xmlns:p14="http://schemas.microsoft.com/office/powerpoint/2010/main" val="3808071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0295-210E-4810-5F8B-B3ACC420D51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FCF6A-CCCD-F112-F492-C8343ABDB471}"/>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5" name="Picture 4" descr="image-1.jpg">
            <a:extLst>
              <a:ext uri="{FF2B5EF4-FFF2-40B4-BE49-F238E27FC236}">
                <a16:creationId xmlns:a16="http://schemas.microsoft.com/office/drawing/2014/main" id="{B1CA47C6-B54C-379D-0CD3-1AA9E10F4A71}"/>
              </a:ext>
            </a:extLst>
          </p:cNvPr>
          <p:cNvPicPr>
            <a:picLocks noChangeAspect="1"/>
          </p:cNvPicPr>
          <p:nvPr/>
        </p:nvPicPr>
        <p:blipFill>
          <a:blip r:embed="rId2"/>
          <a:stretch>
            <a:fillRect/>
          </a:stretch>
        </p:blipFill>
        <p:spPr>
          <a:xfrm>
            <a:off x="6217511" y="2405580"/>
            <a:ext cx="5964064" cy="2699820"/>
          </a:xfrm>
          <a:prstGeom prst="rect">
            <a:avLst/>
          </a:prstGeom>
        </p:spPr>
      </p:pic>
      <p:pic>
        <p:nvPicPr>
          <p:cNvPr id="6" name="Picture 5" descr="AUA 23 EMARK.jpg">
            <a:extLst>
              <a:ext uri="{FF2B5EF4-FFF2-40B4-BE49-F238E27FC236}">
                <a16:creationId xmlns:a16="http://schemas.microsoft.com/office/drawing/2014/main" id="{F8B99F48-95E3-723B-45BC-163D9F9937BB}"/>
              </a:ext>
            </a:extLst>
          </p:cNvPr>
          <p:cNvPicPr>
            <a:picLocks noChangeAspect="1"/>
          </p:cNvPicPr>
          <p:nvPr/>
        </p:nvPicPr>
        <p:blipFill>
          <a:blip r:embed="rId3"/>
          <a:srcRect t="14831"/>
          <a:stretch>
            <a:fillRect/>
          </a:stretch>
        </p:blipFill>
        <p:spPr>
          <a:xfrm>
            <a:off x="61225" y="2198152"/>
            <a:ext cx="6097911" cy="3192997"/>
          </a:xfrm>
          <a:prstGeom prst="rect">
            <a:avLst/>
          </a:prstGeom>
        </p:spPr>
      </p:pic>
      <p:sp>
        <p:nvSpPr>
          <p:cNvPr id="7" name="TextBox 6">
            <a:extLst>
              <a:ext uri="{FF2B5EF4-FFF2-40B4-BE49-F238E27FC236}">
                <a16:creationId xmlns:a16="http://schemas.microsoft.com/office/drawing/2014/main" id="{CCBBA55E-6C32-5019-0BB0-30B0C37A339C}"/>
              </a:ext>
            </a:extLst>
          </p:cNvPr>
          <p:cNvSpPr txBox="1"/>
          <p:nvPr/>
        </p:nvSpPr>
        <p:spPr bwMode="auto">
          <a:xfrm>
            <a:off x="571500" y="1727201"/>
            <a:ext cx="4978400" cy="410433"/>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Metastasis-free survival</a:t>
            </a:r>
          </a:p>
        </p:txBody>
      </p:sp>
      <p:sp>
        <p:nvSpPr>
          <p:cNvPr id="8" name="TextBox 7">
            <a:extLst>
              <a:ext uri="{FF2B5EF4-FFF2-40B4-BE49-F238E27FC236}">
                <a16:creationId xmlns:a16="http://schemas.microsoft.com/office/drawing/2014/main" id="{C2E41385-8CF4-3DC7-25B3-8C7745723278}"/>
              </a:ext>
            </a:extLst>
          </p:cNvPr>
          <p:cNvSpPr txBox="1"/>
          <p:nvPr/>
        </p:nvSpPr>
        <p:spPr bwMode="auto">
          <a:xfrm>
            <a:off x="6921500" y="1932385"/>
            <a:ext cx="4978400" cy="410433"/>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Overall survival</a:t>
            </a:r>
          </a:p>
        </p:txBody>
      </p:sp>
      <p:sp>
        <p:nvSpPr>
          <p:cNvPr id="11" name="Title 3">
            <a:extLst>
              <a:ext uri="{FF2B5EF4-FFF2-40B4-BE49-F238E27FC236}">
                <a16:creationId xmlns:a16="http://schemas.microsoft.com/office/drawing/2014/main" id="{EAEF9EA1-7468-DE58-8021-A3A25037A8D1}"/>
              </a:ext>
            </a:extLst>
          </p:cNvPr>
          <p:cNvSpPr txBox="1">
            <a:spLocks/>
          </p:cNvSpPr>
          <p:nvPr/>
        </p:nvSpPr>
        <p:spPr>
          <a:xfrm>
            <a:off x="0" y="249262"/>
            <a:ext cx="12192000" cy="611449"/>
          </a:xfrm>
          <a:prstGeom prst="rect">
            <a:avLst/>
          </a:prstGeom>
        </p:spPr>
        <p:txBody>
          <a:bodyPr vert="horz" wrap="square" lIns="121920" tIns="60960" rIns="121920" bIns="60960" rtlCol="0" anchor="b" anchorCtr="0">
            <a:noAutofit/>
          </a:bodyPr>
          <a:lstStyle>
            <a:lvl1pPr algn="l" defTabSz="914378" rtl="0" eaLnBrk="1" latinLnBrk="0" hangingPunct="1">
              <a:lnSpc>
                <a:spcPct val="85000"/>
              </a:lnSpc>
              <a:spcBef>
                <a:spcPct val="0"/>
              </a:spcBef>
              <a:buNone/>
              <a:defRPr lang="en-US" sz="3600" b="0" i="0" kern="1200" cap="none" spc="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marL="0" marR="0" lvl="0" indent="0" algn="ctr" defTabSz="914378" rtl="0" eaLnBrk="1" fontAlgn="auto" latinLnBrk="0" hangingPunct="1">
              <a:lnSpc>
                <a:spcPct val="85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EMBARK: Primary Efficacy Results</a:t>
            </a:r>
          </a:p>
        </p:txBody>
      </p:sp>
      <p:sp>
        <p:nvSpPr>
          <p:cNvPr id="12" name="TextBox 11">
            <a:extLst>
              <a:ext uri="{FF2B5EF4-FFF2-40B4-BE49-F238E27FC236}">
                <a16:creationId xmlns:a16="http://schemas.microsoft.com/office/drawing/2014/main" id="{077A7917-465C-B674-4794-BA7D19FDDA86}"/>
              </a:ext>
            </a:extLst>
          </p:cNvPr>
          <p:cNvSpPr txBox="1"/>
          <p:nvPr/>
        </p:nvSpPr>
        <p:spPr bwMode="auto">
          <a:xfrm>
            <a:off x="8748979" y="5894698"/>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Freedland S et al. AUA 2023</a:t>
            </a:r>
          </a:p>
        </p:txBody>
      </p:sp>
    </p:spTree>
    <p:extLst>
      <p:ext uri="{BB962C8B-B14F-4D97-AF65-F5344CB8AC3E}">
        <p14:creationId xmlns:p14="http://schemas.microsoft.com/office/powerpoint/2010/main" val="4190122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95C0B-54B7-37E4-8321-F4E63A9117E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36915F-75E8-EEB9-232B-13DE6871BB6C}"/>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529F2E4B-51CA-7F7F-CBC6-8CF94D21E804}"/>
              </a:ext>
            </a:extLst>
          </p:cNvPr>
          <p:cNvSpPr>
            <a:spLocks noGrp="1"/>
          </p:cNvSpPr>
          <p:nvPr>
            <p:ph type="title"/>
          </p:nvPr>
        </p:nvSpPr>
        <p:spPr>
          <a:xfrm>
            <a:off x="0" y="739906"/>
            <a:ext cx="12192000" cy="611449"/>
          </a:xfrm>
        </p:spPr>
        <p:txBody>
          <a:bodyPr/>
          <a:lstStyle/>
          <a:p>
            <a:pPr algn="ctr"/>
            <a:r>
              <a:rPr lang="en-US" sz="4267" dirty="0">
                <a:latin typeface="Arial" panose="020B0604020202020204" pitchFamily="34" charset="0"/>
              </a:rPr>
              <a:t>EMBARK: Testosterone recovery following treatment break</a:t>
            </a:r>
          </a:p>
        </p:txBody>
      </p:sp>
      <p:pic>
        <p:nvPicPr>
          <p:cNvPr id="9" name="Picture 8" descr="time_to_test.jpeg">
            <a:extLst>
              <a:ext uri="{FF2B5EF4-FFF2-40B4-BE49-F238E27FC236}">
                <a16:creationId xmlns:a16="http://schemas.microsoft.com/office/drawing/2014/main" id="{5D91AE9E-303A-B463-1876-EA21C09A32BB}"/>
              </a:ext>
            </a:extLst>
          </p:cNvPr>
          <p:cNvPicPr>
            <a:picLocks noChangeAspect="1"/>
          </p:cNvPicPr>
          <p:nvPr/>
        </p:nvPicPr>
        <p:blipFill>
          <a:blip r:embed="rId2"/>
          <a:stretch>
            <a:fillRect/>
          </a:stretch>
        </p:blipFill>
        <p:spPr>
          <a:xfrm>
            <a:off x="-15498" y="2897865"/>
            <a:ext cx="6254751" cy="3060551"/>
          </a:xfrm>
          <a:prstGeom prst="rect">
            <a:avLst/>
          </a:prstGeom>
        </p:spPr>
      </p:pic>
      <p:pic>
        <p:nvPicPr>
          <p:cNvPr id="10" name="Picture 9" descr="cumulative_prob.jpeg">
            <a:extLst>
              <a:ext uri="{FF2B5EF4-FFF2-40B4-BE49-F238E27FC236}">
                <a16:creationId xmlns:a16="http://schemas.microsoft.com/office/drawing/2014/main" id="{80F504B8-2106-B7F6-2796-28C6B5B83C1C}"/>
              </a:ext>
            </a:extLst>
          </p:cNvPr>
          <p:cNvPicPr>
            <a:picLocks noChangeAspect="1"/>
          </p:cNvPicPr>
          <p:nvPr/>
        </p:nvPicPr>
        <p:blipFill>
          <a:blip r:embed="rId3"/>
          <a:stretch>
            <a:fillRect/>
          </a:stretch>
        </p:blipFill>
        <p:spPr>
          <a:xfrm>
            <a:off x="6239253" y="1914260"/>
            <a:ext cx="5834551" cy="4076705"/>
          </a:xfrm>
          <a:prstGeom prst="rect">
            <a:avLst/>
          </a:prstGeom>
        </p:spPr>
      </p:pic>
      <p:sp>
        <p:nvSpPr>
          <p:cNvPr id="11" name="TextBox 10">
            <a:extLst>
              <a:ext uri="{FF2B5EF4-FFF2-40B4-BE49-F238E27FC236}">
                <a16:creationId xmlns:a16="http://schemas.microsoft.com/office/drawing/2014/main" id="{46C232A9-849B-9B3C-CB39-A646233FF13F}"/>
              </a:ext>
            </a:extLst>
          </p:cNvPr>
          <p:cNvSpPr txBox="1"/>
          <p:nvPr/>
        </p:nvSpPr>
        <p:spPr bwMode="auto">
          <a:xfrm>
            <a:off x="362809" y="1509057"/>
            <a:ext cx="5390291" cy="1231299"/>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90% of patients in combination arm had treatment cessation at 37 weeks</a:t>
            </a:r>
          </a:p>
        </p:txBody>
      </p:sp>
      <p:sp>
        <p:nvSpPr>
          <p:cNvPr id="5" name="TextBox 4">
            <a:extLst>
              <a:ext uri="{FF2B5EF4-FFF2-40B4-BE49-F238E27FC236}">
                <a16:creationId xmlns:a16="http://schemas.microsoft.com/office/drawing/2014/main" id="{9496E2A8-198C-A7DE-B401-E8084795C79D}"/>
              </a:ext>
            </a:extLst>
          </p:cNvPr>
          <p:cNvSpPr txBox="1"/>
          <p:nvPr/>
        </p:nvSpPr>
        <p:spPr bwMode="auto">
          <a:xfrm>
            <a:off x="4854771" y="6470130"/>
            <a:ext cx="3247949" cy="205121"/>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Freedland S et al. ASCO 2026</a:t>
            </a:r>
          </a:p>
        </p:txBody>
      </p:sp>
    </p:spTree>
    <p:extLst>
      <p:ext uri="{BB962C8B-B14F-4D97-AF65-F5344CB8AC3E}">
        <p14:creationId xmlns:p14="http://schemas.microsoft.com/office/powerpoint/2010/main" val="3766779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44CD36-7441-42A0-693E-C63D451FAE63}"/>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2EC607E6-5E92-89E5-A4EB-58B80CEBFB37}"/>
              </a:ext>
            </a:extLst>
          </p:cNvPr>
          <p:cNvSpPr>
            <a:spLocks noGrp="1"/>
          </p:cNvSpPr>
          <p:nvPr>
            <p:ph type="title"/>
          </p:nvPr>
        </p:nvSpPr>
        <p:spPr>
          <a:xfrm>
            <a:off x="588969" y="774326"/>
            <a:ext cx="10898107" cy="611449"/>
          </a:xfrm>
        </p:spPr>
        <p:txBody>
          <a:bodyPr/>
          <a:lstStyle/>
          <a:p>
            <a:pPr algn="ctr"/>
            <a:r>
              <a:rPr lang="en-US" dirty="0"/>
              <a:t>A-DREAM: Treatment interruption in metastatic HSPC with optimal PSA nadir</a:t>
            </a:r>
          </a:p>
        </p:txBody>
      </p:sp>
      <p:pic>
        <p:nvPicPr>
          <p:cNvPr id="7" name="Picture 6" descr="image-1.jpg">
            <a:extLst>
              <a:ext uri="{FF2B5EF4-FFF2-40B4-BE49-F238E27FC236}">
                <a16:creationId xmlns:a16="http://schemas.microsoft.com/office/drawing/2014/main" id="{08A0AD51-C8C3-D378-9DB2-6726DFCFCC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47772" y="1385775"/>
            <a:ext cx="8696457" cy="4522159"/>
          </a:xfrm>
          <a:prstGeom prst="rect">
            <a:avLst/>
          </a:prstGeom>
        </p:spPr>
      </p:pic>
      <p:sp>
        <p:nvSpPr>
          <p:cNvPr id="5" name="TextBox 4">
            <a:extLst>
              <a:ext uri="{FF2B5EF4-FFF2-40B4-BE49-F238E27FC236}">
                <a16:creationId xmlns:a16="http://schemas.microsoft.com/office/drawing/2014/main" id="{098FE366-FC4A-8409-60E2-03849AE0195B}"/>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Choudhury A et al. ASCO 2026</a:t>
            </a:r>
          </a:p>
        </p:txBody>
      </p:sp>
    </p:spTree>
    <p:extLst>
      <p:ext uri="{BB962C8B-B14F-4D97-AF65-F5344CB8AC3E}">
        <p14:creationId xmlns:p14="http://schemas.microsoft.com/office/powerpoint/2010/main" val="1328514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9F21-4763-C364-6F9E-B45AA9C7E4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AC1951-9251-4E7A-6C27-2966C5BFE30C}"/>
              </a:ext>
            </a:extLst>
          </p:cNvPr>
          <p:cNvSpPr>
            <a:spLocks noGrp="1"/>
          </p:cNvSpPr>
          <p:nvPr>
            <p:ph type="title"/>
          </p:nvPr>
        </p:nvSpPr>
        <p:spPr>
          <a:xfrm>
            <a:off x="53924" y="287021"/>
            <a:ext cx="12084152" cy="846835"/>
          </a:xfrm>
        </p:spPr>
        <p:txBody>
          <a:bodyPr wrap="square" anchor="t">
            <a:noAutofit/>
          </a:bodyPr>
          <a:lstStyle/>
          <a:p>
            <a:pPr algn="ctr"/>
            <a:r>
              <a:rPr lang="en-US" sz="3733" dirty="0">
                <a:latin typeface="Arial" panose="020B0604020202020204" pitchFamily="34" charset="0"/>
              </a:rPr>
              <a:t>A-DREAM: Treatment interruption in </a:t>
            </a:r>
            <a:br>
              <a:rPr lang="en-US" sz="3733" dirty="0">
                <a:latin typeface="Arial" panose="020B0604020202020204" pitchFamily="34" charset="0"/>
              </a:rPr>
            </a:br>
            <a:r>
              <a:rPr lang="en-US" sz="3733" dirty="0">
                <a:latin typeface="Arial" panose="020B0604020202020204" pitchFamily="34" charset="0"/>
              </a:rPr>
              <a:t>metastatic HSPC with optimal PSA nadir</a:t>
            </a:r>
          </a:p>
        </p:txBody>
      </p:sp>
      <p:pic>
        <p:nvPicPr>
          <p:cNvPr id="5" name="Picture 4" descr="image-3.jpg">
            <a:extLst>
              <a:ext uri="{FF2B5EF4-FFF2-40B4-BE49-F238E27FC236}">
                <a16:creationId xmlns:a16="http://schemas.microsoft.com/office/drawing/2014/main" id="{E689C37A-C714-A24F-876D-635C026FC9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925" y="2021324"/>
            <a:ext cx="6068897" cy="3049621"/>
          </a:xfrm>
          <a:prstGeom prst="rect">
            <a:avLst/>
          </a:prstGeom>
          <a:noFill/>
        </p:spPr>
      </p:pic>
      <p:sp>
        <p:nvSpPr>
          <p:cNvPr id="2" name="Footer Placeholder 1">
            <a:extLst>
              <a:ext uri="{FF2B5EF4-FFF2-40B4-BE49-F238E27FC236}">
                <a16:creationId xmlns:a16="http://schemas.microsoft.com/office/drawing/2014/main" id="{FA76D6D6-2277-325E-E86B-4515F8A4E371}"/>
              </a:ext>
            </a:extLst>
          </p:cNvPr>
          <p:cNvSpPr>
            <a:spLocks noGrp="1"/>
          </p:cNvSpPr>
          <p:nvPr>
            <p:ph type="ftr" sz="quarter" idx="11"/>
          </p:nvPr>
        </p:nvSpPr>
        <p:spPr>
          <a:xfrm>
            <a:off x="730870" y="6470130"/>
            <a:ext cx="5747876" cy="137980"/>
          </a:xfrm>
        </p:spPr>
        <p:txBody>
          <a:bodyPr wrap="square" anchor="b">
            <a:normAutofit/>
          </a:bodyPr>
          <a:lstStyle/>
          <a:p>
            <a:pPr marL="0" marR="0" lvl="0" indent="0" algn="l" defTabSz="1219170" rtl="0" eaLnBrk="1" fontAlgn="auto" latinLnBrk="0" hangingPunct="1">
              <a:lnSpc>
                <a:spcPct val="90000"/>
              </a:lnSpc>
              <a:spcBef>
                <a:spcPts val="0"/>
              </a:spcBef>
              <a:spcAft>
                <a:spcPts val="80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8" name="Picture 7" descr="image-4.jpg">
            <a:extLst>
              <a:ext uri="{FF2B5EF4-FFF2-40B4-BE49-F238E27FC236}">
                <a16:creationId xmlns:a16="http://schemas.microsoft.com/office/drawing/2014/main" id="{D3CB759A-7F70-BC9A-493A-5AD814CFBA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5585" y="2021326"/>
            <a:ext cx="5902491" cy="3049620"/>
          </a:xfrm>
          <a:prstGeom prst="rect">
            <a:avLst/>
          </a:prstGeom>
        </p:spPr>
      </p:pic>
      <p:sp>
        <p:nvSpPr>
          <p:cNvPr id="6" name="TextBox 5">
            <a:extLst>
              <a:ext uri="{FF2B5EF4-FFF2-40B4-BE49-F238E27FC236}">
                <a16:creationId xmlns:a16="http://schemas.microsoft.com/office/drawing/2014/main" id="{D8F216D0-0AF3-39A7-F52C-9CA1FC76A4EE}"/>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Choudhury A et al. ASCO 2026</a:t>
            </a:r>
          </a:p>
        </p:txBody>
      </p:sp>
    </p:spTree>
    <p:extLst>
      <p:ext uri="{BB962C8B-B14F-4D97-AF65-F5344CB8AC3E}">
        <p14:creationId xmlns:p14="http://schemas.microsoft.com/office/powerpoint/2010/main" val="3143332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C3A2-5899-A415-9BB4-B5045AA3691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7E3DCF-B3EF-FD06-35E7-3C670793D4E7}"/>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5571478C-AFD5-4FAA-BFDD-57DEED58DF77}"/>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9BD8374E-92D1-10EE-74F2-05CC393002A3}"/>
              </a:ext>
            </a:extLst>
          </p:cNvPr>
          <p:cNvSpPr>
            <a:spLocks noGrp="1"/>
          </p:cNvSpPr>
          <p:nvPr>
            <p:ph idx="1"/>
          </p:nvPr>
        </p:nvSpPr>
        <p:spPr>
          <a:xfrm>
            <a:off x="526850" y="1633510"/>
            <a:ext cx="11439008" cy="3909393"/>
          </a:xfrm>
        </p:spPr>
        <p:txBody>
          <a:bodyPr/>
          <a:lstStyle/>
          <a:p>
            <a:r>
              <a:rPr lang="en-US" dirty="0"/>
              <a:t>Androgen pathway inhibition in hormone-sensitive prostate cancer</a:t>
            </a:r>
          </a:p>
          <a:p>
            <a:endParaRPr lang="en-US" dirty="0"/>
          </a:p>
          <a:p>
            <a:r>
              <a:rPr lang="en-US" dirty="0">
                <a:solidFill>
                  <a:srgbClr val="FF0000"/>
                </a:solidFill>
              </a:rPr>
              <a:t>Novel triplets in metastatic hormone sensitive prostate cancer</a:t>
            </a:r>
          </a:p>
          <a:p>
            <a:endParaRPr lang="en-US" dirty="0"/>
          </a:p>
          <a:p>
            <a:r>
              <a:rPr lang="en-US" dirty="0"/>
              <a:t>Updates in PSMA-targeted radioligand therapy </a:t>
            </a:r>
          </a:p>
        </p:txBody>
      </p:sp>
    </p:spTree>
    <p:extLst>
      <p:ext uri="{BB962C8B-B14F-4D97-AF65-F5344CB8AC3E}">
        <p14:creationId xmlns:p14="http://schemas.microsoft.com/office/powerpoint/2010/main" val="3835691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17CD00-308F-13EF-A1F2-FB10ECBE9504}"/>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7" name="Picture 6">
            <a:extLst>
              <a:ext uri="{FF2B5EF4-FFF2-40B4-BE49-F238E27FC236}">
                <a16:creationId xmlns:a16="http://schemas.microsoft.com/office/drawing/2014/main" id="{280A1AC8-E6BA-160B-7A8E-E6BB8FCE67DA}"/>
              </a:ext>
            </a:extLst>
          </p:cNvPr>
          <p:cNvPicPr>
            <a:picLocks noChangeAspect="1"/>
          </p:cNvPicPr>
          <p:nvPr/>
        </p:nvPicPr>
        <p:blipFill>
          <a:blip r:embed="rId2"/>
          <a:stretch>
            <a:fillRect/>
          </a:stretch>
        </p:blipFill>
        <p:spPr>
          <a:xfrm>
            <a:off x="91198" y="397566"/>
            <a:ext cx="11967524" cy="5677388"/>
          </a:xfrm>
          <a:prstGeom prst="rect">
            <a:avLst/>
          </a:prstGeom>
        </p:spPr>
      </p:pic>
    </p:spTree>
    <p:extLst>
      <p:ext uri="{BB962C8B-B14F-4D97-AF65-F5344CB8AC3E}">
        <p14:creationId xmlns:p14="http://schemas.microsoft.com/office/powerpoint/2010/main" val="2655003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60FC9-98F6-743A-5AE3-8F2E8EE839B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5DC53D-7C65-EAD9-312B-9B644ED409A6}"/>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133DBAB8-ED22-ECEA-402C-F06BE8939DFD}"/>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C0788496-E663-5600-1BA8-B19A37F82B55}"/>
              </a:ext>
            </a:extLst>
          </p:cNvPr>
          <p:cNvSpPr>
            <a:spLocks noGrp="1"/>
          </p:cNvSpPr>
          <p:nvPr>
            <p:ph idx="1"/>
          </p:nvPr>
        </p:nvSpPr>
        <p:spPr>
          <a:xfrm>
            <a:off x="526850" y="1633510"/>
            <a:ext cx="10850220" cy="3909393"/>
          </a:xfrm>
        </p:spPr>
        <p:txBody>
          <a:bodyPr/>
          <a:lstStyle/>
          <a:p>
            <a:r>
              <a:rPr lang="en-US" dirty="0"/>
              <a:t>Novel triplets in metastatic hormone sensitive prostate cancer</a:t>
            </a:r>
          </a:p>
          <a:p>
            <a:pPr lvl="1"/>
            <a:r>
              <a:rPr lang="en-US" dirty="0"/>
              <a:t>Phase III CAPItello-281 trial in PTEN-deficient </a:t>
            </a:r>
            <a:r>
              <a:rPr lang="en-US" dirty="0" err="1"/>
              <a:t>mHSPC</a:t>
            </a:r>
            <a:endParaRPr lang="en-US" dirty="0"/>
          </a:p>
          <a:p>
            <a:pPr lvl="1"/>
            <a:r>
              <a:rPr lang="en-US" dirty="0"/>
              <a:t>Agarwal N, et al. TALAPRO-3 in </a:t>
            </a:r>
            <a:r>
              <a:rPr lang="en-US" dirty="0" err="1"/>
              <a:t>mHSPC</a:t>
            </a:r>
            <a:r>
              <a:rPr lang="en-US" dirty="0"/>
              <a:t> with HRR gene alterations. ASCO 2026; Abstract LBA5007</a:t>
            </a:r>
          </a:p>
          <a:p>
            <a:pPr lvl="1"/>
            <a:r>
              <a:rPr lang="en-US" dirty="0"/>
              <a:t>Phase III AMPLITUDE trial of niraparib plus abiraterone/prednisone in BRCA2-altered </a:t>
            </a:r>
            <a:r>
              <a:rPr lang="en-US" dirty="0" err="1"/>
              <a:t>mHSPC</a:t>
            </a:r>
            <a:endParaRPr lang="en-US" dirty="0"/>
          </a:p>
        </p:txBody>
      </p:sp>
    </p:spTree>
    <p:extLst>
      <p:ext uri="{BB962C8B-B14F-4D97-AF65-F5344CB8AC3E}">
        <p14:creationId xmlns:p14="http://schemas.microsoft.com/office/powerpoint/2010/main" val="4215886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2634-C5F2-1B35-F71B-1D2C0144544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8941BA-AF54-62B2-B02B-BFD61D295C47}"/>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9212746C-8F34-14C7-169F-F4E71FC7F5F5}"/>
              </a:ext>
            </a:extLst>
          </p:cNvPr>
          <p:cNvSpPr>
            <a:spLocks noGrp="1"/>
          </p:cNvSpPr>
          <p:nvPr>
            <p:ph type="title"/>
          </p:nvPr>
        </p:nvSpPr>
        <p:spPr>
          <a:xfrm>
            <a:off x="362810" y="750978"/>
            <a:ext cx="8515719" cy="611449"/>
          </a:xfrm>
        </p:spPr>
        <p:txBody>
          <a:bodyPr/>
          <a:lstStyle/>
          <a:p>
            <a:r>
              <a:rPr lang="en-US" dirty="0"/>
              <a:t>Case #2: PTEN-deficient </a:t>
            </a:r>
            <a:r>
              <a:rPr lang="en-US" dirty="0" err="1"/>
              <a:t>mHSPC</a:t>
            </a:r>
            <a:endParaRPr lang="en-US" dirty="0"/>
          </a:p>
        </p:txBody>
      </p:sp>
      <p:sp>
        <p:nvSpPr>
          <p:cNvPr id="6" name="Content Placeholder 5">
            <a:extLst>
              <a:ext uri="{FF2B5EF4-FFF2-40B4-BE49-F238E27FC236}">
                <a16:creationId xmlns:a16="http://schemas.microsoft.com/office/drawing/2014/main" id="{900E8D73-02CB-30C5-9A80-1F3073937F7E}"/>
              </a:ext>
            </a:extLst>
          </p:cNvPr>
          <p:cNvSpPr>
            <a:spLocks noGrp="1"/>
          </p:cNvSpPr>
          <p:nvPr>
            <p:ph idx="1"/>
          </p:nvPr>
        </p:nvSpPr>
        <p:spPr>
          <a:xfrm>
            <a:off x="499891" y="1362427"/>
            <a:ext cx="6625153" cy="3734331"/>
          </a:xfrm>
        </p:spPr>
        <p:txBody>
          <a:bodyPr/>
          <a:lstStyle/>
          <a:p>
            <a:r>
              <a:rPr lang="en-US" sz="2400" dirty="0"/>
              <a:t>57 y/o M presented with urinary obstructive symptoms for the past 3 months along with low back pain</a:t>
            </a:r>
          </a:p>
          <a:p>
            <a:r>
              <a:rPr lang="en-US" sz="2400" dirty="0"/>
              <a:t>TRUS biopsy with Gleason 4+5 prostate cancer noted in 9/13 cores </a:t>
            </a:r>
          </a:p>
          <a:p>
            <a:r>
              <a:rPr lang="en-US" sz="2400" dirty="0"/>
              <a:t>NGS (UCSF500): </a:t>
            </a:r>
            <a:r>
              <a:rPr lang="en-US" sz="2400" b="1" dirty="0"/>
              <a:t>PTEN deletion</a:t>
            </a:r>
            <a:r>
              <a:rPr lang="en-US" sz="2400" dirty="0"/>
              <a:t>, TP53 mutation, MSS, TMB 2.1 mut/MB</a:t>
            </a:r>
          </a:p>
          <a:p>
            <a:r>
              <a:rPr lang="en-US" sz="2400" dirty="0"/>
              <a:t>PTEN IHC staining showed loss of expression in 95% of tumor</a:t>
            </a:r>
          </a:p>
          <a:p>
            <a:r>
              <a:rPr lang="en-US" sz="2400" dirty="0"/>
              <a:t>PSMA PET with multifocal osseous uptake, uptake in primary tumor, hepatic and pulmonary metastases</a:t>
            </a:r>
          </a:p>
        </p:txBody>
      </p:sp>
      <p:pic>
        <p:nvPicPr>
          <p:cNvPr id="5" name="Picture 4" descr="PTEN loss detection in prostate cancer: comparison of PTEN  immunohistochemistry and PTEN FISH in a large retrospective prostatectomy  cohort | Oncotarget">
            <a:extLst>
              <a:ext uri="{FF2B5EF4-FFF2-40B4-BE49-F238E27FC236}">
                <a16:creationId xmlns:a16="http://schemas.microsoft.com/office/drawing/2014/main" id="{A01F59DD-5F01-64AF-25BA-85976281F05B}"/>
              </a:ext>
            </a:extLst>
          </p:cNvPr>
          <p:cNvPicPr>
            <a:picLocks noChangeAspect="1"/>
          </p:cNvPicPr>
          <p:nvPr/>
        </p:nvPicPr>
        <p:blipFill>
          <a:blip r:embed="rId2"/>
          <a:stretch>
            <a:fillRect/>
          </a:stretch>
        </p:blipFill>
        <p:spPr>
          <a:xfrm>
            <a:off x="7730405" y="4149753"/>
            <a:ext cx="3961704" cy="1957271"/>
          </a:xfrm>
          <a:prstGeom prst="rect">
            <a:avLst/>
          </a:prstGeom>
        </p:spPr>
      </p:pic>
      <p:pic>
        <p:nvPicPr>
          <p:cNvPr id="8" name="Picture 7">
            <a:extLst>
              <a:ext uri="{FF2B5EF4-FFF2-40B4-BE49-F238E27FC236}">
                <a16:creationId xmlns:a16="http://schemas.microsoft.com/office/drawing/2014/main" id="{B1BF9A32-25AE-40CF-D866-5617AF697A03}"/>
              </a:ext>
            </a:extLst>
          </p:cNvPr>
          <p:cNvPicPr>
            <a:picLocks noChangeAspect="1"/>
          </p:cNvPicPr>
          <p:nvPr/>
        </p:nvPicPr>
        <p:blipFill>
          <a:blip r:embed="rId3"/>
          <a:stretch>
            <a:fillRect/>
          </a:stretch>
        </p:blipFill>
        <p:spPr>
          <a:xfrm>
            <a:off x="9277848" y="120558"/>
            <a:ext cx="2414261" cy="3952885"/>
          </a:xfrm>
          <a:prstGeom prst="rect">
            <a:avLst/>
          </a:prstGeom>
        </p:spPr>
      </p:pic>
    </p:spTree>
    <p:extLst>
      <p:ext uri="{BB962C8B-B14F-4D97-AF65-F5344CB8AC3E}">
        <p14:creationId xmlns:p14="http://schemas.microsoft.com/office/powerpoint/2010/main" val="2684420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Galsky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700808"/>
          <a:ext cx="9855920" cy="2304258"/>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115212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Merck,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52129">
                <a:tc>
                  <a:txBody>
                    <a:bodyPr/>
                    <a:lstStyle/>
                    <a:p>
                      <a:pPr algn="l"/>
                      <a:r>
                        <a:rPr lang="en-US" sz="1800" b="1" dirty="0">
                          <a:solidFill>
                            <a:schemeClr val="tx1"/>
                          </a:solidFill>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107149"/>
                  </a:ext>
                </a:extLst>
              </a:tr>
            </a:tbl>
          </a:graphicData>
        </a:graphic>
      </p:graphicFrame>
    </p:spTree>
    <p:custDataLst>
      <p:tags r:id="rId1"/>
    </p:custDataLst>
    <p:extLst>
      <p:ext uri="{BB962C8B-B14F-4D97-AF65-F5344CB8AC3E}">
        <p14:creationId xmlns:p14="http://schemas.microsoft.com/office/powerpoint/2010/main" val="254020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943A61-A57C-5A25-CB56-47F214132F55}"/>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1026" name="Picture 2" descr="The primary endpoint was investigator-assessed radiographic progression-free survival (rPFS). Secondary endpoints were:">
            <a:extLst>
              <a:ext uri="{FF2B5EF4-FFF2-40B4-BE49-F238E27FC236}">
                <a16:creationId xmlns:a16="http://schemas.microsoft.com/office/drawing/2014/main" id="{233273AE-BF8C-B872-A729-F858702A71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0750" y="249262"/>
            <a:ext cx="11650500" cy="5457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8AC97E-D703-E1D3-15EB-FFF0C08D532F}"/>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52049"/>
                </a:solidFill>
                <a:effectLst/>
                <a:uLnTx/>
                <a:uFillTx/>
                <a:latin typeface="Arial"/>
                <a:ea typeface="+mn-ea"/>
                <a:cs typeface="+mn-cs"/>
              </a:rPr>
              <a:t>Fizazi</a:t>
            </a:r>
            <a:r>
              <a:rPr kumimoji="0" lang="en-US" sz="1333" b="0" i="0" u="none" strike="noStrike" kern="1200" cap="none" spc="0" normalizeH="0" baseline="0" noProof="0" dirty="0">
                <a:ln>
                  <a:noFill/>
                </a:ln>
                <a:solidFill>
                  <a:srgbClr val="052049"/>
                </a:solidFill>
                <a:effectLst/>
                <a:uLnTx/>
                <a:uFillTx/>
                <a:latin typeface="Arial"/>
                <a:ea typeface="+mn-ea"/>
                <a:cs typeface="+mn-cs"/>
              </a:rPr>
              <a:t> K et al. ESMO 2025</a:t>
            </a:r>
          </a:p>
        </p:txBody>
      </p:sp>
    </p:spTree>
    <p:extLst>
      <p:ext uri="{BB962C8B-B14F-4D97-AF65-F5344CB8AC3E}">
        <p14:creationId xmlns:p14="http://schemas.microsoft.com/office/powerpoint/2010/main" val="4083977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9A860-98E5-D437-3298-5906AAD6135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AD667C-0996-5B47-8E66-32E2BA5115AF}"/>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C119F2F8-1F2D-B9F3-53FF-30C26D803AB9}"/>
              </a:ext>
            </a:extLst>
          </p:cNvPr>
          <p:cNvSpPr>
            <a:spLocks noGrp="1"/>
          </p:cNvSpPr>
          <p:nvPr>
            <p:ph type="title"/>
          </p:nvPr>
        </p:nvSpPr>
        <p:spPr>
          <a:xfrm>
            <a:off x="646947" y="249262"/>
            <a:ext cx="10898107" cy="611449"/>
          </a:xfrm>
        </p:spPr>
        <p:txBody>
          <a:bodyPr/>
          <a:lstStyle/>
          <a:p>
            <a:pPr algn="ctr"/>
            <a:r>
              <a:rPr lang="en-US" sz="4267" dirty="0">
                <a:latin typeface="+mn-lt"/>
              </a:rPr>
              <a:t>CAPItello-281 Primary Results</a:t>
            </a:r>
            <a:endParaRPr lang="en-US" dirty="0">
              <a:latin typeface="+mn-lt"/>
            </a:endParaRPr>
          </a:p>
        </p:txBody>
      </p:sp>
      <p:pic>
        <p:nvPicPr>
          <p:cNvPr id="3074" name="Picture 2" descr="The study met its primary endpoint with capivasertib prolonging rPFS by 7.5 months (median: 33.2 vs 25.7 months; HR: 0.81, 95% CI: 0.66-0.98, p=0.034). Dr. Fizazi noted that despite this improvement, the median OS of 33.2 months in the capivasertib arm, and especially 25.7 months in the placebo arm, undeline the poor prognoses of PTEN-deficient mHSPC.">
            <a:extLst>
              <a:ext uri="{FF2B5EF4-FFF2-40B4-BE49-F238E27FC236}">
                <a16:creationId xmlns:a16="http://schemas.microsoft.com/office/drawing/2014/main" id="{8219A6E3-EE41-D0E2-BDD3-0CF435C070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7485" y="2075789"/>
            <a:ext cx="6095999" cy="29823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ving deeper into the secondary endpoints, Dr. Fizazi noted that the OS analysis was conducted at 26% maturity (HR: 0.90, 95% CI: 0.71–1.15, p=0.401):">
            <a:extLst>
              <a:ext uri="{FF2B5EF4-FFF2-40B4-BE49-F238E27FC236}">
                <a16:creationId xmlns:a16="http://schemas.microsoft.com/office/drawing/2014/main" id="{F96252BD-4CA8-9926-5B08-D713BEF7CE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96639" y="2034529"/>
            <a:ext cx="5747876" cy="3075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E8001E-7861-307F-6C8F-85766E854193}"/>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52049"/>
                </a:solidFill>
                <a:effectLst/>
                <a:uLnTx/>
                <a:uFillTx/>
                <a:latin typeface="Arial"/>
                <a:ea typeface="+mn-ea"/>
                <a:cs typeface="+mn-cs"/>
              </a:rPr>
              <a:t>Fizazi</a:t>
            </a:r>
            <a:r>
              <a:rPr kumimoji="0" lang="en-US" sz="1333" b="0" i="0" u="none" strike="noStrike" kern="1200" cap="none" spc="0" normalizeH="0" baseline="0" noProof="0" dirty="0">
                <a:ln>
                  <a:noFill/>
                </a:ln>
                <a:solidFill>
                  <a:srgbClr val="052049"/>
                </a:solidFill>
                <a:effectLst/>
                <a:uLnTx/>
                <a:uFillTx/>
                <a:latin typeface="Arial"/>
                <a:ea typeface="+mn-ea"/>
                <a:cs typeface="+mn-cs"/>
              </a:rPr>
              <a:t> K et al. ESMO 2025</a:t>
            </a:r>
          </a:p>
        </p:txBody>
      </p:sp>
    </p:spTree>
    <p:extLst>
      <p:ext uri="{BB962C8B-B14F-4D97-AF65-F5344CB8AC3E}">
        <p14:creationId xmlns:p14="http://schemas.microsoft.com/office/powerpoint/2010/main" val="1280182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58E2-E3FB-8E1A-25E6-1588C56F515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2481EB-1153-24B9-6DD7-ED9A1990743C}"/>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D82C45A4-31B4-1EF7-A9D3-83C2F695048F}"/>
              </a:ext>
            </a:extLst>
          </p:cNvPr>
          <p:cNvSpPr>
            <a:spLocks noGrp="1"/>
          </p:cNvSpPr>
          <p:nvPr>
            <p:ph type="title"/>
          </p:nvPr>
        </p:nvSpPr>
        <p:spPr>
          <a:xfrm>
            <a:off x="646947" y="249262"/>
            <a:ext cx="10898107" cy="611449"/>
          </a:xfrm>
        </p:spPr>
        <p:txBody>
          <a:bodyPr/>
          <a:lstStyle/>
          <a:p>
            <a:pPr algn="ctr"/>
            <a:r>
              <a:rPr lang="en-US" sz="4267" dirty="0">
                <a:latin typeface="+mn-lt"/>
              </a:rPr>
              <a:t>CAPItello-281 Primary Results</a:t>
            </a:r>
            <a:endParaRPr lang="en-US" dirty="0">
              <a:latin typeface="+mn-lt"/>
            </a:endParaRPr>
          </a:p>
        </p:txBody>
      </p:sp>
      <p:pic>
        <p:nvPicPr>
          <p:cNvPr id="5124" name="Picture 4" descr="Notably, the rPFS survival outcomes worsened as PTEN deficiency increased:">
            <a:extLst>
              <a:ext uri="{FF2B5EF4-FFF2-40B4-BE49-F238E27FC236}">
                <a16:creationId xmlns:a16="http://schemas.microsoft.com/office/drawing/2014/main" id="{BEF5DA25-9371-2D8C-EA3E-0A7684DA3E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5531" y="1205645"/>
            <a:ext cx="5904773" cy="29667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 relative improvement with capivasertib addition was also observed across the secondary endpoints as PTEN deficiency increased:">
            <a:extLst>
              <a:ext uri="{FF2B5EF4-FFF2-40B4-BE49-F238E27FC236}">
                <a16:creationId xmlns:a16="http://schemas.microsoft.com/office/drawing/2014/main" id="{7EA32EC3-C026-01FB-EA87-9FFE021430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90305" y="1205646"/>
            <a:ext cx="6095999" cy="3058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DADE16-C0C0-170E-4864-7022A7020349}"/>
              </a:ext>
            </a:extLst>
          </p:cNvPr>
          <p:cNvPicPr>
            <a:picLocks noChangeAspect="1"/>
          </p:cNvPicPr>
          <p:nvPr/>
        </p:nvPicPr>
        <p:blipFill>
          <a:blip r:embed="rId6"/>
          <a:stretch>
            <a:fillRect/>
          </a:stretch>
        </p:blipFill>
        <p:spPr>
          <a:xfrm>
            <a:off x="1044074" y="4325216"/>
            <a:ext cx="4187687" cy="1815125"/>
          </a:xfrm>
          <a:prstGeom prst="rect">
            <a:avLst/>
          </a:prstGeom>
        </p:spPr>
      </p:pic>
      <p:sp>
        <p:nvSpPr>
          <p:cNvPr id="6" name="TextBox 5">
            <a:extLst>
              <a:ext uri="{FF2B5EF4-FFF2-40B4-BE49-F238E27FC236}">
                <a16:creationId xmlns:a16="http://schemas.microsoft.com/office/drawing/2014/main" id="{30AF131D-1C3A-D250-7189-8F7BDD33603A}"/>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52049"/>
                </a:solidFill>
                <a:effectLst/>
                <a:uLnTx/>
                <a:uFillTx/>
                <a:latin typeface="Arial"/>
                <a:ea typeface="+mn-ea"/>
                <a:cs typeface="+mn-cs"/>
              </a:rPr>
              <a:t>Fizazi</a:t>
            </a:r>
            <a:r>
              <a:rPr kumimoji="0" lang="en-US" sz="1333" b="0" i="0" u="none" strike="noStrike" kern="1200" cap="none" spc="0" normalizeH="0" baseline="0" noProof="0" dirty="0">
                <a:ln>
                  <a:noFill/>
                </a:ln>
                <a:solidFill>
                  <a:srgbClr val="052049"/>
                </a:solidFill>
                <a:effectLst/>
                <a:uLnTx/>
                <a:uFillTx/>
                <a:latin typeface="Arial"/>
                <a:ea typeface="+mn-ea"/>
                <a:cs typeface="+mn-cs"/>
              </a:rPr>
              <a:t> K et al. ESMO 2025</a:t>
            </a:r>
          </a:p>
        </p:txBody>
      </p:sp>
    </p:spTree>
    <p:extLst>
      <p:ext uri="{BB962C8B-B14F-4D97-AF65-F5344CB8AC3E}">
        <p14:creationId xmlns:p14="http://schemas.microsoft.com/office/powerpoint/2010/main" val="907801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5A5F8E-B945-1922-4F76-05C7D2B89492}"/>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59C159B8-F10B-09EA-ED63-C3C8DD2AE46B}"/>
              </a:ext>
            </a:extLst>
          </p:cNvPr>
          <p:cNvSpPr>
            <a:spLocks noGrp="1"/>
          </p:cNvSpPr>
          <p:nvPr>
            <p:ph type="title"/>
          </p:nvPr>
        </p:nvSpPr>
        <p:spPr>
          <a:xfrm>
            <a:off x="1" y="647782"/>
            <a:ext cx="12191999" cy="611449"/>
          </a:xfrm>
        </p:spPr>
        <p:txBody>
          <a:bodyPr/>
          <a:lstStyle/>
          <a:p>
            <a:pPr algn="ctr"/>
            <a:r>
              <a:rPr lang="en-US" sz="3733" dirty="0">
                <a:latin typeface="Arial" panose="020B0604020202020204" pitchFamily="34" charset="0"/>
              </a:rPr>
              <a:t>Rationale for the Combination of Androgen Pathway + PARP inhibition in Prostate Cancer</a:t>
            </a:r>
          </a:p>
        </p:txBody>
      </p:sp>
      <p:pic>
        <p:nvPicPr>
          <p:cNvPr id="8" name="Picture 7">
            <a:extLst>
              <a:ext uri="{FF2B5EF4-FFF2-40B4-BE49-F238E27FC236}">
                <a16:creationId xmlns:a16="http://schemas.microsoft.com/office/drawing/2014/main" id="{4819EEA5-5C3C-2CBC-CB25-06832DCA5D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6068" y="1259231"/>
            <a:ext cx="8359864" cy="4876588"/>
          </a:xfrm>
          <a:prstGeom prst="rect">
            <a:avLst/>
          </a:prstGeom>
        </p:spPr>
      </p:pic>
    </p:spTree>
    <p:extLst>
      <p:ext uri="{BB962C8B-B14F-4D97-AF65-F5344CB8AC3E}">
        <p14:creationId xmlns:p14="http://schemas.microsoft.com/office/powerpoint/2010/main" val="3249753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D38FCA-C893-3235-B0A5-58270A27ACE4}"/>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169E3BB7-E208-2092-DCE4-DB9B2C6EAB55}"/>
              </a:ext>
            </a:extLst>
          </p:cNvPr>
          <p:cNvSpPr>
            <a:spLocks noGrp="1"/>
          </p:cNvSpPr>
          <p:nvPr>
            <p:ph type="title"/>
          </p:nvPr>
        </p:nvSpPr>
        <p:spPr>
          <a:xfrm>
            <a:off x="646947" y="539573"/>
            <a:ext cx="10898107" cy="611449"/>
          </a:xfrm>
        </p:spPr>
        <p:txBody>
          <a:bodyPr/>
          <a:lstStyle/>
          <a:p>
            <a:pPr algn="ctr"/>
            <a:r>
              <a:rPr lang="en-US" sz="3733" dirty="0">
                <a:latin typeface="Arial" panose="020B0604020202020204" pitchFamily="34" charset="0"/>
              </a:rPr>
              <a:t>Summary of the Phase 3 Trial Data of ARPI + </a:t>
            </a:r>
            <a:r>
              <a:rPr lang="en-US" sz="3733" dirty="0" err="1">
                <a:latin typeface="Arial" panose="020B0604020202020204" pitchFamily="34" charset="0"/>
              </a:rPr>
              <a:t>PARPi</a:t>
            </a:r>
            <a:r>
              <a:rPr lang="en-US" sz="3733" dirty="0">
                <a:latin typeface="Arial" panose="020B0604020202020204" pitchFamily="34" charset="0"/>
              </a:rPr>
              <a:t> in First-line </a:t>
            </a:r>
            <a:r>
              <a:rPr lang="en-US" sz="3733" dirty="0" err="1">
                <a:latin typeface="Arial" panose="020B0604020202020204" pitchFamily="34" charset="0"/>
              </a:rPr>
              <a:t>mCRPC</a:t>
            </a:r>
            <a:endParaRPr lang="en-US" sz="3733" dirty="0">
              <a:latin typeface="Arial" panose="020B0604020202020204" pitchFamily="34" charset="0"/>
            </a:endParaRPr>
          </a:p>
        </p:txBody>
      </p:sp>
      <p:graphicFrame>
        <p:nvGraphicFramePr>
          <p:cNvPr id="9" name="Table 8">
            <a:extLst>
              <a:ext uri="{FF2B5EF4-FFF2-40B4-BE49-F238E27FC236}">
                <a16:creationId xmlns:a16="http://schemas.microsoft.com/office/drawing/2014/main" id="{C463E0BD-10FA-EDBB-EDAA-23857897C3BE}"/>
              </a:ext>
            </a:extLst>
          </p:cNvPr>
          <p:cNvGraphicFramePr>
            <a:graphicFrameLocks noGrp="1"/>
          </p:cNvGraphicFramePr>
          <p:nvPr/>
        </p:nvGraphicFramePr>
        <p:xfrm>
          <a:off x="362810" y="1379795"/>
          <a:ext cx="11541640" cy="4501415"/>
        </p:xfrm>
        <a:graphic>
          <a:graphicData uri="http://schemas.openxmlformats.org/drawingml/2006/table">
            <a:tbl>
              <a:tblPr firstRow="1" bandRow="1">
                <a:tableStyleId>{5C22544A-7EE6-4342-B048-85BDC9FD1C3A}</a:tableStyleId>
              </a:tblPr>
              <a:tblGrid>
                <a:gridCol w="2885410">
                  <a:extLst>
                    <a:ext uri="{9D8B030D-6E8A-4147-A177-3AD203B41FA5}">
                      <a16:colId xmlns:a16="http://schemas.microsoft.com/office/drawing/2014/main" val="1760515710"/>
                    </a:ext>
                  </a:extLst>
                </a:gridCol>
                <a:gridCol w="2885410">
                  <a:extLst>
                    <a:ext uri="{9D8B030D-6E8A-4147-A177-3AD203B41FA5}">
                      <a16:colId xmlns:a16="http://schemas.microsoft.com/office/drawing/2014/main" val="3898417013"/>
                    </a:ext>
                  </a:extLst>
                </a:gridCol>
                <a:gridCol w="2885410">
                  <a:extLst>
                    <a:ext uri="{9D8B030D-6E8A-4147-A177-3AD203B41FA5}">
                      <a16:colId xmlns:a16="http://schemas.microsoft.com/office/drawing/2014/main" val="1503446770"/>
                    </a:ext>
                  </a:extLst>
                </a:gridCol>
                <a:gridCol w="2885410">
                  <a:extLst>
                    <a:ext uri="{9D8B030D-6E8A-4147-A177-3AD203B41FA5}">
                      <a16:colId xmlns:a16="http://schemas.microsoft.com/office/drawing/2014/main" val="1204633371"/>
                    </a:ext>
                  </a:extLst>
                </a:gridCol>
              </a:tblGrid>
              <a:tr h="397412">
                <a:tc>
                  <a:txBody>
                    <a:bodyPr/>
                    <a:lstStyle/>
                    <a:p>
                      <a:r>
                        <a:rPr lang="en-US" sz="2000" dirty="0"/>
                        <a:t>Trial</a:t>
                      </a:r>
                    </a:p>
                  </a:txBody>
                  <a:tcPr marL="121920" marR="121920" marT="60960" marB="60960"/>
                </a:tc>
                <a:tc>
                  <a:txBody>
                    <a:bodyPr/>
                    <a:lstStyle/>
                    <a:p>
                      <a:r>
                        <a:rPr lang="en-US" sz="2000" dirty="0"/>
                        <a:t>MAGNITUDE</a:t>
                      </a:r>
                    </a:p>
                  </a:txBody>
                  <a:tcPr marL="121920" marR="121920" marT="60960" marB="60960"/>
                </a:tc>
                <a:tc>
                  <a:txBody>
                    <a:bodyPr/>
                    <a:lstStyle/>
                    <a:p>
                      <a:r>
                        <a:rPr lang="en-US" sz="2000" dirty="0"/>
                        <a:t>PROPEL</a:t>
                      </a:r>
                    </a:p>
                  </a:txBody>
                  <a:tcPr marL="121920" marR="121920" marT="60960" marB="60960"/>
                </a:tc>
                <a:tc>
                  <a:txBody>
                    <a:bodyPr/>
                    <a:lstStyle/>
                    <a:p>
                      <a:r>
                        <a:rPr lang="en-US" sz="2000" dirty="0"/>
                        <a:t>TALAPRO-2</a:t>
                      </a:r>
                    </a:p>
                  </a:txBody>
                  <a:tcPr marL="121920" marR="121920" marT="60960" marB="60960"/>
                </a:tc>
                <a:extLst>
                  <a:ext uri="{0D108BD9-81ED-4DB2-BD59-A6C34878D82A}">
                    <a16:rowId xmlns:a16="http://schemas.microsoft.com/office/drawing/2014/main" val="917378757"/>
                  </a:ext>
                </a:extLst>
              </a:tr>
              <a:tr h="681279">
                <a:tc>
                  <a:txBody>
                    <a:bodyPr/>
                    <a:lstStyle/>
                    <a:p>
                      <a:r>
                        <a:rPr lang="en-US" sz="2000" dirty="0"/>
                        <a:t>Experimental arm</a:t>
                      </a:r>
                    </a:p>
                  </a:txBody>
                  <a:tcPr marL="121920" marR="121920" marT="60960" marB="60960" anchor="ctr"/>
                </a:tc>
                <a:tc>
                  <a:txBody>
                    <a:bodyPr/>
                    <a:lstStyle/>
                    <a:p>
                      <a:r>
                        <a:rPr lang="en-US" sz="2000" dirty="0"/>
                        <a:t>Abiraterone + niraparib</a:t>
                      </a:r>
                    </a:p>
                  </a:txBody>
                  <a:tcPr marL="121920" marR="121920" marT="60960" marB="60960" anchor="ctr"/>
                </a:tc>
                <a:tc>
                  <a:txBody>
                    <a:bodyPr/>
                    <a:lstStyle/>
                    <a:p>
                      <a:r>
                        <a:rPr lang="en-US" sz="2000" dirty="0"/>
                        <a:t>Abiraterone + </a:t>
                      </a:r>
                      <a:r>
                        <a:rPr lang="en-US" sz="2000" dirty="0" err="1"/>
                        <a:t>olaparib</a:t>
                      </a:r>
                      <a:endParaRPr lang="en-US" sz="2000" dirty="0"/>
                    </a:p>
                  </a:txBody>
                  <a:tcPr marL="121920" marR="121920" marT="60960" marB="60960" anchor="ctr"/>
                </a:tc>
                <a:tc>
                  <a:txBody>
                    <a:bodyPr/>
                    <a:lstStyle/>
                    <a:p>
                      <a:r>
                        <a:rPr lang="en-US" sz="2000" dirty="0"/>
                        <a:t>Enzalutamide + </a:t>
                      </a:r>
                      <a:r>
                        <a:rPr lang="en-US" sz="2000" dirty="0" err="1"/>
                        <a:t>talazoparib</a:t>
                      </a:r>
                      <a:endParaRPr lang="en-US" sz="2000" dirty="0"/>
                    </a:p>
                  </a:txBody>
                  <a:tcPr marL="121920" marR="121920" marT="60960" marB="60960" anchor="ctr"/>
                </a:tc>
                <a:extLst>
                  <a:ext uri="{0D108BD9-81ED-4DB2-BD59-A6C34878D82A}">
                    <a16:rowId xmlns:a16="http://schemas.microsoft.com/office/drawing/2014/main" val="4139166355"/>
                  </a:ext>
                </a:extLst>
              </a:tr>
              <a:tr h="671569">
                <a:tc>
                  <a:txBody>
                    <a:bodyPr/>
                    <a:lstStyle/>
                    <a:p>
                      <a:r>
                        <a:rPr lang="en-US" sz="2000" dirty="0"/>
                        <a:t>Sample size (total)</a:t>
                      </a:r>
                    </a:p>
                  </a:txBody>
                  <a:tcPr marL="121920" marR="121920" marT="60960" marB="60960" anchor="ctr"/>
                </a:tc>
                <a:tc>
                  <a:txBody>
                    <a:bodyPr/>
                    <a:lstStyle/>
                    <a:p>
                      <a:r>
                        <a:rPr lang="en-US" sz="2000" dirty="0"/>
                        <a:t>656 patients</a:t>
                      </a:r>
                    </a:p>
                  </a:txBody>
                  <a:tcPr marL="121920" marR="121920" marT="60960" marB="60960" anchor="ct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2000" dirty="0"/>
                        <a:t>796 patients</a:t>
                      </a:r>
                    </a:p>
                  </a:txBody>
                  <a:tcPr marL="121920" marR="121920" marT="60960" marB="60960" anchor="ctr"/>
                </a:tc>
                <a:tc>
                  <a:txBody>
                    <a:bodyPr/>
                    <a:lstStyle/>
                    <a:p>
                      <a:r>
                        <a:rPr lang="en-US" sz="2000" dirty="0"/>
                        <a:t>805 patients</a:t>
                      </a:r>
                    </a:p>
                  </a:txBody>
                  <a:tcPr marL="121920" marR="121920" marT="60960" marB="60960" anchor="ctr"/>
                </a:tc>
                <a:extLst>
                  <a:ext uri="{0D108BD9-81ED-4DB2-BD59-A6C34878D82A}">
                    <a16:rowId xmlns:a16="http://schemas.microsoft.com/office/drawing/2014/main" val="3208734404"/>
                  </a:ext>
                </a:extLst>
              </a:tr>
              <a:tr h="970043">
                <a:tc>
                  <a:txBody>
                    <a:bodyPr/>
                    <a:lstStyle/>
                    <a:p>
                      <a:r>
                        <a:rPr lang="en-US" sz="2000" dirty="0"/>
                        <a:t>Hazard ratio </a:t>
                      </a:r>
                      <a:r>
                        <a:rPr lang="en-US" sz="2000" dirty="0" err="1"/>
                        <a:t>rPFS</a:t>
                      </a:r>
                      <a:r>
                        <a:rPr lang="en-US" sz="2000" dirty="0"/>
                        <a:t> </a:t>
                      </a:r>
                      <a:r>
                        <a:rPr lang="en-US" sz="2000" b="1" dirty="0"/>
                        <a:t>(BRCA-mutant)</a:t>
                      </a:r>
                    </a:p>
                  </a:txBody>
                  <a:tcPr marL="121920" marR="121920" marT="60960" marB="60960" anchor="ctr"/>
                </a:tc>
                <a:tc>
                  <a:txBody>
                    <a:bodyPr/>
                    <a:lstStyle/>
                    <a:p>
                      <a:r>
                        <a:rPr lang="en-US" sz="2000" dirty="0"/>
                        <a:t>0.53 (0.36, 0.79)</a:t>
                      </a:r>
                    </a:p>
                  </a:txBody>
                  <a:tcPr marL="121920" marR="121920" marT="60960" marB="60960" anchor="ct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2000" dirty="0"/>
                        <a:t>0.23 (0.12, 0.43)</a:t>
                      </a:r>
                    </a:p>
                    <a:p>
                      <a:endParaRPr lang="en-US" sz="2000" dirty="0"/>
                    </a:p>
                  </a:txBody>
                  <a:tcPr marL="121920" marR="121920" marT="60960" marB="60960" anchor="ctr"/>
                </a:tc>
                <a:tc>
                  <a:txBody>
                    <a:bodyPr/>
                    <a:lstStyle/>
                    <a:p>
                      <a:r>
                        <a:rPr lang="en-US" sz="2000" dirty="0"/>
                        <a:t>0.23 (0.10, 0.53)</a:t>
                      </a:r>
                    </a:p>
                  </a:txBody>
                  <a:tcPr marL="121920" marR="121920" marT="60960" marB="60960" anchor="ctr"/>
                </a:tc>
                <a:extLst>
                  <a:ext uri="{0D108BD9-81ED-4DB2-BD59-A6C34878D82A}">
                    <a16:rowId xmlns:a16="http://schemas.microsoft.com/office/drawing/2014/main" val="3121666679"/>
                  </a:ext>
                </a:extLst>
              </a:tr>
              <a:tr h="970043">
                <a:tc>
                  <a:txBody>
                    <a:bodyPr/>
                    <a:lstStyle/>
                    <a:p>
                      <a:r>
                        <a:rPr lang="en-US" sz="2000" dirty="0"/>
                        <a:t>Hazard ratio OS </a:t>
                      </a:r>
                      <a:r>
                        <a:rPr lang="en-US" sz="2000" b="1" dirty="0"/>
                        <a:t>(BRCA-mutant)</a:t>
                      </a:r>
                    </a:p>
                  </a:txBody>
                  <a:tcPr marL="121920" marR="121920" marT="60960" marB="60960" anchor="ctr"/>
                </a:tc>
                <a:tc>
                  <a:txBody>
                    <a:bodyPr/>
                    <a:lstStyle/>
                    <a:p>
                      <a:r>
                        <a:rPr lang="en-US" sz="2000" dirty="0"/>
                        <a:t>0.93 (0.72-1.20)</a:t>
                      </a:r>
                    </a:p>
                  </a:txBody>
                  <a:tcPr marL="121920" marR="121920" marT="60960" marB="60960" anchor="ct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2000" dirty="0"/>
                        <a:t>0.29 (0.14, 0.56)</a:t>
                      </a:r>
                    </a:p>
                    <a:p>
                      <a:endParaRPr lang="en-US" sz="2000" dirty="0"/>
                    </a:p>
                  </a:txBody>
                  <a:tcPr marL="121920" marR="121920" marT="60960" marB="60960" anchor="ctr"/>
                </a:tc>
                <a:tc>
                  <a:txBody>
                    <a:bodyPr/>
                    <a:lstStyle/>
                    <a:p>
                      <a:r>
                        <a:rPr lang="en-US" sz="2000" dirty="0"/>
                        <a:t>0.50 (0.32, 0.78)</a:t>
                      </a:r>
                    </a:p>
                  </a:txBody>
                  <a:tcPr marL="121920" marR="121920" marT="60960" marB="60960" anchor="ctr"/>
                </a:tc>
                <a:extLst>
                  <a:ext uri="{0D108BD9-81ED-4DB2-BD59-A6C34878D82A}">
                    <a16:rowId xmlns:a16="http://schemas.microsoft.com/office/drawing/2014/main" val="1435684634"/>
                  </a:ext>
                </a:extLst>
              </a:tr>
              <a:tr h="671569">
                <a:tc>
                  <a:txBody>
                    <a:bodyPr/>
                    <a:lstStyle/>
                    <a:p>
                      <a:r>
                        <a:rPr lang="en-US" sz="2000" dirty="0"/>
                        <a:t>FDA Label</a:t>
                      </a:r>
                    </a:p>
                  </a:txBody>
                  <a:tcPr marL="121920" marR="121920" marT="60960" marB="60960" anchor="ctr"/>
                </a:tc>
                <a:tc>
                  <a:txBody>
                    <a:bodyPr/>
                    <a:lstStyle/>
                    <a:p>
                      <a:r>
                        <a:rPr lang="en-US" sz="2000" dirty="0"/>
                        <a:t>BRCA-mutated </a:t>
                      </a:r>
                      <a:r>
                        <a:rPr lang="en-US" sz="2000" dirty="0" err="1"/>
                        <a:t>mCRPC</a:t>
                      </a:r>
                      <a:endParaRPr lang="en-US" sz="2000" dirty="0"/>
                    </a:p>
                  </a:txBody>
                  <a:tcPr marL="121920" marR="121920" marT="60960" marB="60960" anchor="ctr"/>
                </a:tc>
                <a:tc>
                  <a:txBody>
                    <a:bodyPr/>
                    <a:lstStyle/>
                    <a:p>
                      <a:r>
                        <a:rPr lang="en-US" sz="2000" dirty="0"/>
                        <a:t>BRCA-mutated </a:t>
                      </a:r>
                      <a:r>
                        <a:rPr lang="en-US" sz="2000" dirty="0" err="1"/>
                        <a:t>mCRPC</a:t>
                      </a:r>
                      <a:endParaRPr lang="en-US" sz="2000" dirty="0"/>
                    </a:p>
                  </a:txBody>
                  <a:tcPr marL="121920" marR="121920" marT="60960" marB="60960" anchor="ctr"/>
                </a:tc>
                <a:tc>
                  <a:txBody>
                    <a:bodyPr/>
                    <a:lstStyle/>
                    <a:p>
                      <a:r>
                        <a:rPr lang="en-US" sz="2000" dirty="0"/>
                        <a:t>HRR-altered </a:t>
                      </a:r>
                      <a:r>
                        <a:rPr lang="en-US" sz="2000" dirty="0" err="1"/>
                        <a:t>mCRPC</a:t>
                      </a:r>
                      <a:endParaRPr lang="en-US" sz="2000" dirty="0"/>
                    </a:p>
                  </a:txBody>
                  <a:tcPr marL="121920" marR="121920" marT="60960" marB="60960" anchor="ctr"/>
                </a:tc>
                <a:extLst>
                  <a:ext uri="{0D108BD9-81ED-4DB2-BD59-A6C34878D82A}">
                    <a16:rowId xmlns:a16="http://schemas.microsoft.com/office/drawing/2014/main" val="3722914034"/>
                  </a:ext>
                </a:extLst>
              </a:tr>
            </a:tbl>
          </a:graphicData>
        </a:graphic>
      </p:graphicFrame>
    </p:spTree>
    <p:extLst>
      <p:ext uri="{BB962C8B-B14F-4D97-AF65-F5344CB8AC3E}">
        <p14:creationId xmlns:p14="http://schemas.microsoft.com/office/powerpoint/2010/main" val="1185680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287A7-2E52-FB64-D192-DA20BB69A7CD}"/>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6146" name="Picture 2">
            <a:extLst>
              <a:ext uri="{FF2B5EF4-FFF2-40B4-BE49-F238E27FC236}">
                <a16:creationId xmlns:a16="http://schemas.microsoft.com/office/drawing/2014/main" id="{7717AF13-30C8-4B34-AEFD-E0F86E101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7105" y="441174"/>
            <a:ext cx="11237791" cy="5291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4192B5-84A9-7F58-B039-CE7CFCB5A4E3}"/>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Agarwal N, et al. ASCO 2026</a:t>
            </a:r>
          </a:p>
        </p:txBody>
      </p:sp>
    </p:spTree>
    <p:extLst>
      <p:ext uri="{BB962C8B-B14F-4D97-AF65-F5344CB8AC3E}">
        <p14:creationId xmlns:p14="http://schemas.microsoft.com/office/powerpoint/2010/main" val="416268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A000C-C62C-6105-6E9B-B6699DAE81F3}"/>
              </a:ext>
            </a:extLst>
          </p:cNvPr>
          <p:cNvSpPr>
            <a:spLocks noGrp="1"/>
          </p:cNvSpPr>
          <p:nvPr>
            <p:ph type="title"/>
          </p:nvPr>
        </p:nvSpPr>
        <p:spPr>
          <a:xfrm>
            <a:off x="604780" y="249262"/>
            <a:ext cx="10898107" cy="611449"/>
          </a:xfrm>
        </p:spPr>
        <p:txBody>
          <a:bodyPr/>
          <a:lstStyle/>
          <a:p>
            <a:pPr algn="ctr"/>
            <a:r>
              <a:rPr lang="en-US" sz="4267" dirty="0">
                <a:latin typeface="Arial" panose="020B0604020202020204" pitchFamily="34" charset="0"/>
              </a:rPr>
              <a:t>TALAPRO-3: Results</a:t>
            </a:r>
          </a:p>
        </p:txBody>
      </p:sp>
      <p:pic>
        <p:nvPicPr>
          <p:cNvPr id="7170" name="Picture 2">
            <a:extLst>
              <a:ext uri="{FF2B5EF4-FFF2-40B4-BE49-F238E27FC236}">
                <a16:creationId xmlns:a16="http://schemas.microsoft.com/office/drawing/2014/main" id="{B431BEA3-D2E2-84F1-7C03-60DCE8228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7" y="948581"/>
            <a:ext cx="6096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DE5E572-849D-27CD-CF92-A59E0F102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169" y="948581"/>
            <a:ext cx="5863119" cy="29122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34245C1-1901-71A4-390D-A2DE30F71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870" y="3948670"/>
            <a:ext cx="5535417" cy="28417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2AC5DB9F-E86E-F7F6-CBBE-B671559C20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60153" y="4236852"/>
            <a:ext cx="3677699" cy="2553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BCA256-29B8-392F-74A3-74CAE4ADF439}"/>
              </a:ext>
            </a:extLst>
          </p:cNvPr>
          <p:cNvSpPr txBox="1"/>
          <p:nvPr/>
        </p:nvSpPr>
        <p:spPr bwMode="auto">
          <a:xfrm>
            <a:off x="8665852" y="69952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Agarwal N et al. ASCO 2026</a:t>
            </a:r>
          </a:p>
        </p:txBody>
      </p:sp>
      <p:sp>
        <p:nvSpPr>
          <p:cNvPr id="3" name="TextBox 2">
            <a:extLst>
              <a:ext uri="{FF2B5EF4-FFF2-40B4-BE49-F238E27FC236}">
                <a16:creationId xmlns:a16="http://schemas.microsoft.com/office/drawing/2014/main" id="{675EEC56-CE07-71DB-6A23-BE46DCADD73B}"/>
              </a:ext>
            </a:extLst>
          </p:cNvPr>
          <p:cNvSpPr txBox="1"/>
          <p:nvPr/>
        </p:nvSpPr>
        <p:spPr bwMode="auto">
          <a:xfrm>
            <a:off x="4635877" y="6027921"/>
            <a:ext cx="1829993" cy="738664"/>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2049"/>
                </a:solidFill>
                <a:effectLst/>
                <a:uLnTx/>
                <a:uFillTx/>
                <a:latin typeface="Arial"/>
                <a:ea typeface="+mn-ea"/>
                <a:cs typeface="+mn-cs"/>
              </a:rPr>
              <a:t>Agarwal N et al.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52049"/>
                </a:solidFill>
                <a:effectLst/>
                <a:uLnTx/>
                <a:uFillTx/>
                <a:latin typeface="Arial"/>
                <a:ea typeface="+mn-ea"/>
                <a:cs typeface="+mn-cs"/>
              </a:rPr>
              <a:t>N Engl J Med </a:t>
            </a:r>
            <a:r>
              <a:rPr kumimoji="0" lang="en-US" sz="1200" b="0" i="0" u="none" strike="noStrike" kern="1200" cap="none" spc="0" normalizeH="0" baseline="0" noProof="0" dirty="0">
                <a:ln>
                  <a:noFill/>
                </a:ln>
                <a:solidFill>
                  <a:srgbClr val="052049"/>
                </a:solidFill>
                <a:effectLst/>
                <a:uLnTx/>
                <a:uFillTx/>
                <a:latin typeface="Arial"/>
                <a:ea typeface="+mn-ea"/>
                <a:cs typeface="+mn-cs"/>
              </a:rPr>
              <a:t>2026; </a:t>
            </a:r>
            <a:br>
              <a:rPr kumimoji="0" lang="en-US" sz="1200" b="0" i="0" u="none" strike="noStrike" kern="1200" cap="none" spc="0" normalizeH="0" baseline="0" noProof="0" dirty="0">
                <a:ln>
                  <a:noFill/>
                </a:ln>
                <a:solidFill>
                  <a:srgbClr val="052049"/>
                </a:solidFill>
                <a:effectLst/>
                <a:uLnTx/>
                <a:uFillTx/>
                <a:latin typeface="Arial"/>
                <a:ea typeface="+mn-ea"/>
                <a:cs typeface="+mn-cs"/>
              </a:rPr>
            </a:br>
            <a:r>
              <a:rPr kumimoji="0" lang="en-US" sz="1200" b="0" i="0" u="none" strike="noStrike" kern="1200" cap="none" spc="0" normalizeH="0" baseline="0" noProof="0" dirty="0">
                <a:ln>
                  <a:noFill/>
                </a:ln>
                <a:solidFill>
                  <a:srgbClr val="052049"/>
                </a:solidFill>
                <a:effectLst/>
                <a:uLnTx/>
                <a:uFillTx/>
                <a:latin typeface="Arial"/>
                <a:ea typeface="+mn-ea"/>
                <a:cs typeface="+mn-cs"/>
              </a:rPr>
              <a:t>May 30 (online ahead </a:t>
            </a:r>
            <a:br>
              <a:rPr kumimoji="0" lang="en-US" sz="1200" b="0" i="0" u="none" strike="noStrike" kern="1200" cap="none" spc="0" normalizeH="0" baseline="0" noProof="0" dirty="0">
                <a:ln>
                  <a:noFill/>
                </a:ln>
                <a:solidFill>
                  <a:srgbClr val="052049"/>
                </a:solidFill>
                <a:effectLst/>
                <a:uLnTx/>
                <a:uFillTx/>
                <a:latin typeface="Arial"/>
                <a:ea typeface="+mn-ea"/>
                <a:cs typeface="+mn-cs"/>
              </a:rPr>
            </a:br>
            <a:r>
              <a:rPr kumimoji="0" lang="en-US" sz="1200" b="0" i="0" u="none" strike="noStrike" kern="1200" cap="none" spc="0" normalizeH="0" baseline="0" noProof="0" dirty="0">
                <a:ln>
                  <a:noFill/>
                </a:ln>
                <a:solidFill>
                  <a:srgbClr val="052049"/>
                </a:solidFill>
                <a:effectLst/>
                <a:uLnTx/>
                <a:uFillTx/>
                <a:latin typeface="Arial"/>
                <a:ea typeface="+mn-ea"/>
                <a:cs typeface="+mn-cs"/>
              </a:rPr>
              <a:t>of print).</a:t>
            </a:r>
          </a:p>
        </p:txBody>
      </p:sp>
    </p:spTree>
    <p:extLst>
      <p:ext uri="{BB962C8B-B14F-4D97-AF65-F5344CB8AC3E}">
        <p14:creationId xmlns:p14="http://schemas.microsoft.com/office/powerpoint/2010/main" val="1173684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E79C-B1F5-5B25-D92C-F28C41EC546E}"/>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EB2223EB-A78D-006A-0FA7-8B71925AE8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2224221"/>
            <a:ext cx="5821507" cy="26388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B4E0C77-6BFA-930C-F6EB-BFE693D39FE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71641" y="1996117"/>
            <a:ext cx="6096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AF082BCF-F66D-48EC-E742-D13E68BA2172}"/>
              </a:ext>
            </a:extLst>
          </p:cNvPr>
          <p:cNvSpPr>
            <a:spLocks noGrp="1"/>
          </p:cNvSpPr>
          <p:nvPr>
            <p:ph type="title"/>
          </p:nvPr>
        </p:nvSpPr>
        <p:spPr>
          <a:xfrm>
            <a:off x="604780" y="249262"/>
            <a:ext cx="10898107" cy="611449"/>
          </a:xfrm>
        </p:spPr>
        <p:txBody>
          <a:bodyPr/>
          <a:lstStyle/>
          <a:p>
            <a:pPr algn="ctr"/>
            <a:r>
              <a:rPr lang="en-US" sz="4267" dirty="0">
                <a:latin typeface="Arial" panose="020B0604020202020204" pitchFamily="34" charset="0"/>
              </a:rPr>
              <a:t>TALAPRO-3: Results</a:t>
            </a:r>
          </a:p>
        </p:txBody>
      </p:sp>
      <p:sp>
        <p:nvSpPr>
          <p:cNvPr id="7" name="TextBox 6">
            <a:extLst>
              <a:ext uri="{FF2B5EF4-FFF2-40B4-BE49-F238E27FC236}">
                <a16:creationId xmlns:a16="http://schemas.microsoft.com/office/drawing/2014/main" id="{76529FEB-15B3-1BB0-32F5-B098FBCC2377}"/>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Agarwal N et al. ASCO 2026</a:t>
            </a:r>
          </a:p>
        </p:txBody>
      </p:sp>
      <p:sp>
        <p:nvSpPr>
          <p:cNvPr id="8" name="Footer Placeholder 1">
            <a:extLst>
              <a:ext uri="{FF2B5EF4-FFF2-40B4-BE49-F238E27FC236}">
                <a16:creationId xmlns:a16="http://schemas.microsoft.com/office/drawing/2014/main" id="{BBA05A7E-F94B-934F-FA79-9D4077C1B72A}"/>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Tree>
    <p:extLst>
      <p:ext uri="{BB962C8B-B14F-4D97-AF65-F5344CB8AC3E}">
        <p14:creationId xmlns:p14="http://schemas.microsoft.com/office/powerpoint/2010/main" val="17962345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0A0DA8-50A0-CBEF-79C3-24E82E62EB6E}"/>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pic>
        <p:nvPicPr>
          <p:cNvPr id="10242" name="Picture 2">
            <a:extLst>
              <a:ext uri="{FF2B5EF4-FFF2-40B4-BE49-F238E27FC236}">
                <a16:creationId xmlns:a16="http://schemas.microsoft.com/office/drawing/2014/main" id="{79B6AE75-14A1-3B9C-877F-F974873860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5342" y="249890"/>
            <a:ext cx="10841315" cy="55317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CDBDCB-A10B-687E-FF8D-79B671A82523}"/>
              </a:ext>
            </a:extLst>
          </p:cNvPr>
          <p:cNvSpPr txBox="1"/>
          <p:nvPr/>
        </p:nvSpPr>
        <p:spPr bwMode="auto">
          <a:xfrm>
            <a:off x="8748979" y="5958415"/>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Attard G et al. ASCO 2025</a:t>
            </a:r>
          </a:p>
        </p:txBody>
      </p:sp>
    </p:spTree>
    <p:extLst>
      <p:ext uri="{BB962C8B-B14F-4D97-AF65-F5344CB8AC3E}">
        <p14:creationId xmlns:p14="http://schemas.microsoft.com/office/powerpoint/2010/main" val="1873923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9CBF7F-6B69-D990-6818-E08E0A8F92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F7B9B0-E1FF-EEEA-9466-DE6BFC037B61}"/>
              </a:ext>
            </a:extLst>
          </p:cNvPr>
          <p:cNvSpPr>
            <a:spLocks noGrp="1"/>
          </p:cNvSpPr>
          <p:nvPr>
            <p:ph type="title"/>
          </p:nvPr>
        </p:nvSpPr>
        <p:spPr>
          <a:xfrm>
            <a:off x="646947" y="249262"/>
            <a:ext cx="10898107" cy="611449"/>
          </a:xfrm>
        </p:spPr>
        <p:txBody>
          <a:bodyPr/>
          <a:lstStyle/>
          <a:p>
            <a:pPr algn="ctr"/>
            <a:r>
              <a:rPr lang="en-US" sz="4267" dirty="0">
                <a:latin typeface="+mn-lt"/>
              </a:rPr>
              <a:t>AMPLITUDE Primary Results</a:t>
            </a:r>
            <a:endParaRPr lang="en-US" dirty="0">
              <a:latin typeface="+mn-lt"/>
            </a:endParaRPr>
          </a:p>
        </p:txBody>
      </p:sp>
      <p:pic>
        <p:nvPicPr>
          <p:cNvPr id="12290" name="Picture 2">
            <a:extLst>
              <a:ext uri="{FF2B5EF4-FFF2-40B4-BE49-F238E27FC236}">
                <a16:creationId xmlns:a16="http://schemas.microsoft.com/office/drawing/2014/main" id="{C36BD714-EF4B-7A32-8EE5-8B6EC17AC5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62" y="956717"/>
            <a:ext cx="6081243" cy="24462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C7BF0F37-7118-B6E7-ED8B-D74FC258F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368" y="956717"/>
            <a:ext cx="6098632" cy="2433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EB9A84E0-6999-1B2E-A0F0-D912EEA7A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6" y="3485821"/>
            <a:ext cx="6081243" cy="301633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E2438EEA-A23D-7B17-EF9E-C6EF64A66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5981" y="3485822"/>
            <a:ext cx="6116019" cy="2893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1768DB-DFDC-B61B-9777-B07E0316B53D}"/>
              </a:ext>
            </a:extLst>
          </p:cNvPr>
          <p:cNvSpPr txBox="1"/>
          <p:nvPr/>
        </p:nvSpPr>
        <p:spPr bwMode="auto">
          <a:xfrm>
            <a:off x="8760268" y="6560778"/>
            <a:ext cx="3247949"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Attard G et al. ASCO 2025</a:t>
            </a:r>
          </a:p>
        </p:txBody>
      </p:sp>
    </p:spTree>
    <p:extLst>
      <p:ext uri="{BB962C8B-B14F-4D97-AF65-F5344CB8AC3E}">
        <p14:creationId xmlns:p14="http://schemas.microsoft.com/office/powerpoint/2010/main" val="3993450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Zhang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893649" y="1340768"/>
          <a:ext cx="10328560" cy="4457700"/>
        </p:xfrm>
        <a:graphic>
          <a:graphicData uri="http://schemas.openxmlformats.org/drawingml/2006/table">
            <a:tbl>
              <a:tblPr firstRow="1" bandRow="1">
                <a:tableStyleId>{F2DE63D5-997A-4646-A377-4702673A728D}</a:tableStyleId>
              </a:tblPr>
              <a:tblGrid>
                <a:gridCol w="3487800">
                  <a:extLst>
                    <a:ext uri="{9D8B030D-6E8A-4147-A177-3AD203B41FA5}">
                      <a16:colId xmlns:a16="http://schemas.microsoft.com/office/drawing/2014/main" val="20000"/>
                    </a:ext>
                  </a:extLst>
                </a:gridCol>
                <a:gridCol w="6840760">
                  <a:extLst>
                    <a:ext uri="{9D8B030D-6E8A-4147-A177-3AD203B41FA5}">
                      <a16:colId xmlns:a16="http://schemas.microsoft.com/office/drawing/2014/main" val="2117869244"/>
                    </a:ext>
                  </a:extLst>
                </a:gridCol>
              </a:tblGrid>
              <a:tr h="119969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Arcus Biosciences, AstraZeneca Pharmaceuticals LP, Aveo Pharmaceuticals, Bayer HealthCare Pharmaceuticals, Bristol Myers Squibb, Dendreon Pharmaceuticals Inc, Eisai Inc, EMD Serono Inc, Exelixis Inc, Gilead Sciences Inc, Janssen Biotech Inc, Lilly, Merck, Novartis, Pfizer Inc, Sanofi, Summit Therapeutics,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1114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Aptitude Health, DAVA Oncology, </a:t>
                      </a:r>
                      <a:r>
                        <a:rPr lang="en-US" sz="1800" b="0" dirty="0" err="1">
                          <a:solidFill>
                            <a:schemeClr val="tx1"/>
                          </a:solidFill>
                        </a:rPr>
                        <a:t>eChinaHealth</a:t>
                      </a:r>
                      <a:r>
                        <a:rPr lang="en-US" sz="1800" b="0" dirty="0">
                          <a:solidFill>
                            <a:schemeClr val="tx1"/>
                          </a:solidFill>
                        </a:rPr>
                        <a:t>, Pfizer Inc, </a:t>
                      </a:r>
                      <a:r>
                        <a:rPr lang="en-US" sz="1800" b="0" dirty="0" err="1">
                          <a:solidFill>
                            <a:schemeClr val="tx1"/>
                          </a:solidFill>
                        </a:rPr>
                        <a:t>Vaniam</a:t>
                      </a:r>
                      <a:r>
                        <a:rPr lang="en-US" sz="1800" b="0" dirty="0">
                          <a:solidFill>
                            <a:schemeClr val="tx1"/>
                          </a:solidFill>
                        </a:rPr>
                        <a:t>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81579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Arcus Biosciences, Astellas, AstraZeneca Pharmaceuticals LP, Bayer HealthCare Pharmaceuticals, Daiichi Sankyo Inc, Exelixis Inc, Janssen Biotech Inc, </a:t>
                      </a:r>
                      <a:r>
                        <a:rPr lang="en-US" sz="1800" b="0" dirty="0" err="1">
                          <a:solidFill>
                            <a:schemeClr val="tx1"/>
                          </a:solidFill>
                        </a:rPr>
                        <a:t>Janux</a:t>
                      </a:r>
                      <a:r>
                        <a:rPr lang="en-US" sz="1800" b="0" dirty="0">
                          <a:solidFill>
                            <a:schemeClr val="tx1"/>
                          </a:solidFill>
                        </a:rPr>
                        <a:t> Therapeutics, Kura Oncology, Lilly, Merck, OncoC4, Pfizer Inc,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935547"/>
                  </a:ext>
                </a:extLst>
              </a:tr>
              <a:tr h="611146">
                <a:tc>
                  <a:txBody>
                    <a:bodyPr/>
                    <a:lstStyle/>
                    <a:p>
                      <a:pPr algn="l"/>
                      <a:r>
                        <a:rPr lang="en-US" sz="1800" b="1" dirty="0">
                          <a:solidFill>
                            <a:schemeClr val="tx1"/>
                          </a:solidFill>
                        </a:rPr>
                        <a:t>Data and Safety </a:t>
                      </a:r>
                      <a:r>
                        <a:rPr lang="en-US" sz="1800" b="1" dirty="0" err="1">
                          <a:solidFill>
                            <a:schemeClr val="tx1"/>
                          </a:solidFill>
                        </a:rPr>
                        <a:t>MonitoringBoards</a:t>
                      </a:r>
                      <a:r>
                        <a:rPr lang="en-US" sz="1800" b="1" dirty="0">
                          <a:solidFill>
                            <a:schemeClr val="tx1"/>
                          </a:solidFill>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525200"/>
                  </a:ext>
                </a:extLst>
              </a:tr>
              <a:tr h="611146">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MJH Life Sciences, </a:t>
                      </a:r>
                      <a:r>
                        <a:rPr lang="en-US" sz="1800" b="0" dirty="0" err="1">
                          <a:solidFill>
                            <a:schemeClr val="tx1"/>
                          </a:solidFill>
                        </a:rPr>
                        <a:t>PeerView</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6199490"/>
                  </a:ext>
                </a:extLst>
              </a:tr>
            </a:tbl>
          </a:graphicData>
        </a:graphic>
      </p:graphicFrame>
    </p:spTree>
    <p:custDataLst>
      <p:tags r:id="rId1"/>
    </p:custDataLst>
    <p:extLst>
      <p:ext uri="{BB962C8B-B14F-4D97-AF65-F5344CB8AC3E}">
        <p14:creationId xmlns:p14="http://schemas.microsoft.com/office/powerpoint/2010/main" val="415499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1C3EB-9277-1C0C-F59A-E49CD788432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C76559-CA6E-F356-CB93-9035D6CDCF88}"/>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C355B2D9-778A-8CA8-CA62-0B9C9DF5CF9E}"/>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2D155EEE-044A-D91C-6C49-F789AC05AF0C}"/>
              </a:ext>
            </a:extLst>
          </p:cNvPr>
          <p:cNvSpPr>
            <a:spLocks noGrp="1"/>
          </p:cNvSpPr>
          <p:nvPr>
            <p:ph idx="1"/>
          </p:nvPr>
        </p:nvSpPr>
        <p:spPr>
          <a:xfrm>
            <a:off x="526850" y="1633510"/>
            <a:ext cx="11439008" cy="3909393"/>
          </a:xfrm>
        </p:spPr>
        <p:txBody>
          <a:bodyPr/>
          <a:lstStyle/>
          <a:p>
            <a:r>
              <a:rPr lang="en-US" dirty="0"/>
              <a:t>Androgen pathway inhibition in hormone-sensitive prostate cancer</a:t>
            </a:r>
          </a:p>
          <a:p>
            <a:endParaRPr lang="en-US" dirty="0"/>
          </a:p>
          <a:p>
            <a:r>
              <a:rPr lang="en-US" dirty="0"/>
              <a:t>Novel triplets in metastatic hormone sensitive prostate cancer</a:t>
            </a:r>
          </a:p>
          <a:p>
            <a:endParaRPr lang="en-US" dirty="0"/>
          </a:p>
          <a:p>
            <a:r>
              <a:rPr lang="en-US" dirty="0">
                <a:solidFill>
                  <a:srgbClr val="FF0000"/>
                </a:solidFill>
              </a:rPr>
              <a:t>Updates in PSMA-targeted radioligand therapy </a:t>
            </a:r>
          </a:p>
        </p:txBody>
      </p:sp>
    </p:spTree>
    <p:extLst>
      <p:ext uri="{BB962C8B-B14F-4D97-AF65-F5344CB8AC3E}">
        <p14:creationId xmlns:p14="http://schemas.microsoft.com/office/powerpoint/2010/main" val="3085797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73345-4422-7F20-F542-F1EE83666DC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078A4F-2FBF-C545-3D79-61C25251B496}"/>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6AD226FA-1BAA-E5C7-D901-041541D01F04}"/>
              </a:ext>
            </a:extLst>
          </p:cNvPr>
          <p:cNvSpPr>
            <a:spLocks noGrp="1"/>
          </p:cNvSpPr>
          <p:nvPr>
            <p:ph type="title"/>
          </p:nvPr>
        </p:nvSpPr>
        <p:spPr/>
        <p:txBody>
          <a:bodyPr/>
          <a:lstStyle/>
          <a:p>
            <a:r>
              <a:rPr lang="en-US" sz="4267" dirty="0">
                <a:latin typeface="+mn-lt"/>
              </a:rPr>
              <a:t>Outline</a:t>
            </a:r>
            <a:endParaRPr lang="en-US" dirty="0">
              <a:latin typeface="+mn-lt"/>
            </a:endParaRPr>
          </a:p>
        </p:txBody>
      </p:sp>
      <p:sp>
        <p:nvSpPr>
          <p:cNvPr id="10" name="Content Placeholder 9">
            <a:extLst>
              <a:ext uri="{FF2B5EF4-FFF2-40B4-BE49-F238E27FC236}">
                <a16:creationId xmlns:a16="http://schemas.microsoft.com/office/drawing/2014/main" id="{6D065815-D27B-9B0A-2A6D-6824E5829631}"/>
              </a:ext>
            </a:extLst>
          </p:cNvPr>
          <p:cNvSpPr>
            <a:spLocks noGrp="1"/>
          </p:cNvSpPr>
          <p:nvPr>
            <p:ph idx="1"/>
          </p:nvPr>
        </p:nvSpPr>
        <p:spPr>
          <a:xfrm>
            <a:off x="526850" y="1633510"/>
            <a:ext cx="10850220" cy="3909393"/>
          </a:xfrm>
        </p:spPr>
        <p:txBody>
          <a:bodyPr/>
          <a:lstStyle/>
          <a:p>
            <a:r>
              <a:rPr lang="en-US" dirty="0"/>
              <a:t>Updates in PSMA-targeted radioligand therapy</a:t>
            </a:r>
          </a:p>
          <a:p>
            <a:pPr lvl="1"/>
            <a:r>
              <a:rPr lang="en-US" dirty="0"/>
              <a:t>Saad F et al. Subgroup analyses from </a:t>
            </a:r>
            <a:r>
              <a:rPr lang="en-US" dirty="0" err="1"/>
              <a:t>PSMAddition</a:t>
            </a:r>
            <a:r>
              <a:rPr lang="en-US" dirty="0"/>
              <a:t> ASCO 2026; Abstract 5020</a:t>
            </a:r>
          </a:p>
          <a:p>
            <a:pPr lvl="1"/>
            <a:r>
              <a:rPr lang="en-US" dirty="0"/>
              <a:t>Emmett L et al. </a:t>
            </a:r>
            <a:r>
              <a:rPr lang="en-US" dirty="0" err="1"/>
              <a:t>AcTION</a:t>
            </a:r>
            <a:r>
              <a:rPr lang="en-US" dirty="0"/>
              <a:t>: Phase 1 study of [225Ac]-Ac-PSMA-617 in </a:t>
            </a:r>
            <a:r>
              <a:rPr lang="en-US" dirty="0" err="1"/>
              <a:t>mCRPC</a:t>
            </a:r>
            <a:r>
              <a:rPr lang="en-US" dirty="0"/>
              <a:t> ASCO 2026; Abstract 5010</a:t>
            </a:r>
          </a:p>
        </p:txBody>
      </p:sp>
    </p:spTree>
    <p:extLst>
      <p:ext uri="{BB962C8B-B14F-4D97-AF65-F5344CB8AC3E}">
        <p14:creationId xmlns:p14="http://schemas.microsoft.com/office/powerpoint/2010/main" val="535838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1D684-ED74-7655-85D4-443F16583B9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255182-69C0-05FD-3D7B-5FE92FCC867B}"/>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FA99FE6E-EB2C-8A7B-6129-2FA91E160E31}"/>
              </a:ext>
            </a:extLst>
          </p:cNvPr>
          <p:cNvSpPr>
            <a:spLocks noGrp="1"/>
          </p:cNvSpPr>
          <p:nvPr>
            <p:ph type="title"/>
          </p:nvPr>
        </p:nvSpPr>
        <p:spPr>
          <a:xfrm>
            <a:off x="0" y="249262"/>
            <a:ext cx="12192000" cy="611449"/>
          </a:xfrm>
        </p:spPr>
        <p:txBody>
          <a:bodyPr/>
          <a:lstStyle/>
          <a:p>
            <a:pPr algn="ctr"/>
            <a:r>
              <a:rPr lang="en-US" sz="4267" dirty="0">
                <a:latin typeface="Arial" panose="020B0604020202020204" pitchFamily="34" charset="0"/>
              </a:rPr>
              <a:t>Case #3: </a:t>
            </a:r>
            <a:r>
              <a:rPr lang="en-US" sz="4267" dirty="0" err="1">
                <a:latin typeface="Arial" panose="020B0604020202020204" pitchFamily="34" charset="0"/>
              </a:rPr>
              <a:t>Taxane</a:t>
            </a:r>
            <a:r>
              <a:rPr lang="en-US" sz="4267" dirty="0">
                <a:latin typeface="Arial" panose="020B0604020202020204" pitchFamily="34" charset="0"/>
              </a:rPr>
              <a:t>-naïve </a:t>
            </a:r>
            <a:r>
              <a:rPr lang="en-US" sz="4267" dirty="0" err="1">
                <a:latin typeface="Arial" panose="020B0604020202020204" pitchFamily="34" charset="0"/>
              </a:rPr>
              <a:t>mCRPC</a:t>
            </a:r>
            <a:endParaRPr lang="en-US" sz="4267" dirty="0">
              <a:latin typeface="Arial" panose="020B0604020202020204" pitchFamily="34" charset="0"/>
            </a:endParaRPr>
          </a:p>
        </p:txBody>
      </p:sp>
      <p:sp>
        <p:nvSpPr>
          <p:cNvPr id="6" name="Content Placeholder 5">
            <a:extLst>
              <a:ext uri="{FF2B5EF4-FFF2-40B4-BE49-F238E27FC236}">
                <a16:creationId xmlns:a16="http://schemas.microsoft.com/office/drawing/2014/main" id="{83F30D7C-05E3-A2EA-D001-71816F8AFC98}"/>
              </a:ext>
            </a:extLst>
          </p:cNvPr>
          <p:cNvSpPr>
            <a:spLocks noGrp="1"/>
          </p:cNvSpPr>
          <p:nvPr>
            <p:ph idx="1"/>
          </p:nvPr>
        </p:nvSpPr>
        <p:spPr>
          <a:xfrm>
            <a:off x="546098" y="1067629"/>
            <a:ext cx="11099804" cy="3734331"/>
          </a:xfrm>
        </p:spPr>
        <p:txBody>
          <a:bodyPr/>
          <a:lstStyle/>
          <a:p>
            <a:r>
              <a:rPr lang="en-US" sz="2667" dirty="0"/>
              <a:t>52 y/o M presented in 2024 with urinary obstruction, hydronephrosis</a:t>
            </a:r>
          </a:p>
          <a:p>
            <a:r>
              <a:rPr lang="en-US" sz="2667" dirty="0"/>
              <a:t>12/2024: TURP/TURBT with Gleason 5+5 prostate adenocarcinoma, TP53 mutation, MSS, TMB low</a:t>
            </a:r>
          </a:p>
          <a:p>
            <a:r>
              <a:rPr lang="en-US" sz="2667" dirty="0"/>
              <a:t>PSA 50</a:t>
            </a:r>
          </a:p>
          <a:p>
            <a:r>
              <a:rPr lang="en-US" sz="2667" dirty="0"/>
              <a:t>PSMA PET with extensive bulky adenopathy, bulky primary tumor</a:t>
            </a:r>
          </a:p>
          <a:p>
            <a:r>
              <a:rPr lang="en-US" sz="2667" dirty="0"/>
              <a:t>Received ADT + </a:t>
            </a:r>
            <a:r>
              <a:rPr lang="en-US" sz="2667" dirty="0" err="1"/>
              <a:t>abi</a:t>
            </a:r>
            <a:r>
              <a:rPr lang="en-US" sz="2667" dirty="0"/>
              <a:t>/pred + docetaxel triplet for </a:t>
            </a:r>
            <a:r>
              <a:rPr lang="en-US" sz="2667" dirty="0" err="1"/>
              <a:t>mHSPC</a:t>
            </a:r>
            <a:endParaRPr lang="en-US" sz="2667" dirty="0"/>
          </a:p>
          <a:p>
            <a:r>
              <a:rPr lang="en-US" sz="2667" dirty="0"/>
              <a:t>Nadir PSA 0.7, subsequent transition to </a:t>
            </a:r>
            <a:r>
              <a:rPr lang="en-US" sz="2667" dirty="0" err="1"/>
              <a:t>mCRPC</a:t>
            </a:r>
            <a:r>
              <a:rPr lang="en-US" sz="2667" dirty="0"/>
              <a:t> after 10 months</a:t>
            </a:r>
          </a:p>
          <a:p>
            <a:r>
              <a:rPr lang="en-US" sz="2667" dirty="0"/>
              <a:t>CT-guided biopsy of RP node: Prostate adenocarcinoma, + NKX.3, negative NE markers</a:t>
            </a:r>
          </a:p>
          <a:p>
            <a:r>
              <a:rPr lang="en-US" sz="2667" dirty="0"/>
              <a:t>Starts Lu-PSMA-617 in March 2026</a:t>
            </a:r>
          </a:p>
        </p:txBody>
      </p:sp>
    </p:spTree>
    <p:extLst>
      <p:ext uri="{BB962C8B-B14F-4D97-AF65-F5344CB8AC3E}">
        <p14:creationId xmlns:p14="http://schemas.microsoft.com/office/powerpoint/2010/main" val="1489745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8103-1E68-CA2F-A899-FEC3A187060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0F35DF-BFF3-83FD-E24F-7D0517A9D776}"/>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DA58B0D5-843C-4014-5D52-2E0ABFA29C31}"/>
              </a:ext>
            </a:extLst>
          </p:cNvPr>
          <p:cNvSpPr>
            <a:spLocks noGrp="1"/>
          </p:cNvSpPr>
          <p:nvPr>
            <p:ph type="title"/>
          </p:nvPr>
        </p:nvSpPr>
        <p:spPr>
          <a:xfrm>
            <a:off x="0" y="249262"/>
            <a:ext cx="12192000" cy="611449"/>
          </a:xfrm>
        </p:spPr>
        <p:txBody>
          <a:bodyPr/>
          <a:lstStyle/>
          <a:p>
            <a:pPr algn="ctr"/>
            <a:r>
              <a:rPr lang="en-US" sz="4267" dirty="0">
                <a:latin typeface="Arial" panose="020B0604020202020204" pitchFamily="34" charset="0"/>
              </a:rPr>
              <a:t>Case #3: </a:t>
            </a:r>
            <a:r>
              <a:rPr lang="en-US" sz="4267" dirty="0" err="1">
                <a:latin typeface="Arial" panose="020B0604020202020204" pitchFamily="34" charset="0"/>
              </a:rPr>
              <a:t>Taxane</a:t>
            </a:r>
            <a:r>
              <a:rPr lang="en-US" sz="4267" dirty="0">
                <a:latin typeface="Arial" panose="020B0604020202020204" pitchFamily="34" charset="0"/>
              </a:rPr>
              <a:t>-naïve </a:t>
            </a:r>
            <a:r>
              <a:rPr lang="en-US" sz="4267" dirty="0" err="1">
                <a:latin typeface="Arial" panose="020B0604020202020204" pitchFamily="34" charset="0"/>
              </a:rPr>
              <a:t>mCRPC</a:t>
            </a:r>
            <a:endParaRPr lang="en-US" sz="4267" dirty="0">
              <a:latin typeface="Arial" panose="020B0604020202020204" pitchFamily="34" charset="0"/>
            </a:endParaRPr>
          </a:p>
        </p:txBody>
      </p:sp>
      <p:sp>
        <p:nvSpPr>
          <p:cNvPr id="6" name="Content Placeholder 5">
            <a:extLst>
              <a:ext uri="{FF2B5EF4-FFF2-40B4-BE49-F238E27FC236}">
                <a16:creationId xmlns:a16="http://schemas.microsoft.com/office/drawing/2014/main" id="{5FA21863-C176-FD91-F419-FDB58F59D703}"/>
              </a:ext>
            </a:extLst>
          </p:cNvPr>
          <p:cNvSpPr>
            <a:spLocks noGrp="1"/>
          </p:cNvSpPr>
          <p:nvPr>
            <p:ph idx="1"/>
          </p:nvPr>
        </p:nvSpPr>
        <p:spPr>
          <a:xfrm>
            <a:off x="406278" y="1294448"/>
            <a:ext cx="5212633" cy="3734331"/>
          </a:xfrm>
        </p:spPr>
        <p:txBody>
          <a:bodyPr/>
          <a:lstStyle/>
          <a:p>
            <a:r>
              <a:rPr lang="en-US" sz="2667" dirty="0"/>
              <a:t>Received two doses of Lu-PSMA-617 to date in March and May 2026 with </a:t>
            </a:r>
            <a:r>
              <a:rPr lang="en-US" sz="2667" b="1" dirty="0"/>
              <a:t>complete PSA and radiographic response by SPECT/CT imaging</a:t>
            </a:r>
          </a:p>
          <a:p>
            <a:endParaRPr lang="en-US" sz="2667" b="1" dirty="0"/>
          </a:p>
          <a:p>
            <a:r>
              <a:rPr lang="en-US" sz="2667" dirty="0"/>
              <a:t>Currently on treatment break with serial assessment of PSA and cross-sectional imaging every 12 weeks</a:t>
            </a:r>
          </a:p>
        </p:txBody>
      </p:sp>
      <p:pic>
        <p:nvPicPr>
          <p:cNvPr id="5" name="Picture 4">
            <a:extLst>
              <a:ext uri="{FF2B5EF4-FFF2-40B4-BE49-F238E27FC236}">
                <a16:creationId xmlns:a16="http://schemas.microsoft.com/office/drawing/2014/main" id="{78FF1956-803E-1713-CA8C-5E8A50650E75}"/>
              </a:ext>
            </a:extLst>
          </p:cNvPr>
          <p:cNvPicPr>
            <a:picLocks noChangeAspect="1"/>
          </p:cNvPicPr>
          <p:nvPr/>
        </p:nvPicPr>
        <p:blipFill>
          <a:blip r:embed="rId2"/>
          <a:stretch>
            <a:fillRect/>
          </a:stretch>
        </p:blipFill>
        <p:spPr>
          <a:xfrm>
            <a:off x="7384836" y="1117539"/>
            <a:ext cx="4181284" cy="2331127"/>
          </a:xfrm>
          <a:prstGeom prst="rect">
            <a:avLst/>
          </a:prstGeom>
        </p:spPr>
      </p:pic>
      <p:pic>
        <p:nvPicPr>
          <p:cNvPr id="7" name="Picture 6">
            <a:extLst>
              <a:ext uri="{FF2B5EF4-FFF2-40B4-BE49-F238E27FC236}">
                <a16:creationId xmlns:a16="http://schemas.microsoft.com/office/drawing/2014/main" id="{98DBD1C7-B54F-61B0-DD35-D373FBA5DA5D}"/>
              </a:ext>
            </a:extLst>
          </p:cNvPr>
          <p:cNvPicPr>
            <a:picLocks noChangeAspect="1"/>
          </p:cNvPicPr>
          <p:nvPr/>
        </p:nvPicPr>
        <p:blipFill>
          <a:blip r:embed="rId3"/>
          <a:stretch>
            <a:fillRect/>
          </a:stretch>
        </p:blipFill>
        <p:spPr>
          <a:xfrm>
            <a:off x="7412084" y="3685828"/>
            <a:ext cx="4126787" cy="2316508"/>
          </a:xfrm>
          <a:prstGeom prst="rect">
            <a:avLst/>
          </a:prstGeom>
        </p:spPr>
      </p:pic>
      <p:cxnSp>
        <p:nvCxnSpPr>
          <p:cNvPr id="9" name="Straight Arrow Connector 8">
            <a:extLst>
              <a:ext uri="{FF2B5EF4-FFF2-40B4-BE49-F238E27FC236}">
                <a16:creationId xmlns:a16="http://schemas.microsoft.com/office/drawing/2014/main" id="{07C204D8-95D2-3A6D-C7CF-A8EC79EDD6B4}"/>
              </a:ext>
            </a:extLst>
          </p:cNvPr>
          <p:cNvCxnSpPr/>
          <p:nvPr/>
        </p:nvCxnSpPr>
        <p:spPr>
          <a:xfrm flipV="1">
            <a:off x="6817419" y="2283101"/>
            <a:ext cx="2355101" cy="59146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59DBD5-F3F5-AE41-86EE-A3C76E0DD7FD}"/>
              </a:ext>
            </a:extLst>
          </p:cNvPr>
          <p:cNvSpPr txBox="1"/>
          <p:nvPr/>
        </p:nvSpPr>
        <p:spPr bwMode="auto">
          <a:xfrm>
            <a:off x="5760765" y="2751244"/>
            <a:ext cx="1340363" cy="410241"/>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PET bulky RP node</a:t>
            </a:r>
          </a:p>
        </p:txBody>
      </p:sp>
      <p:sp>
        <p:nvSpPr>
          <p:cNvPr id="14" name="TextBox 13">
            <a:extLst>
              <a:ext uri="{FF2B5EF4-FFF2-40B4-BE49-F238E27FC236}">
                <a16:creationId xmlns:a16="http://schemas.microsoft.com/office/drawing/2014/main" id="{28962155-23FD-2199-BAC4-06E80B3CA60D}"/>
              </a:ext>
            </a:extLst>
          </p:cNvPr>
          <p:cNvSpPr txBox="1"/>
          <p:nvPr/>
        </p:nvSpPr>
        <p:spPr bwMode="auto">
          <a:xfrm>
            <a:off x="5773103" y="1210378"/>
            <a:ext cx="1620551" cy="820866"/>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Pre-treatment</a:t>
            </a:r>
          </a:p>
        </p:txBody>
      </p:sp>
      <p:sp>
        <p:nvSpPr>
          <p:cNvPr id="15" name="TextBox 14">
            <a:extLst>
              <a:ext uri="{FF2B5EF4-FFF2-40B4-BE49-F238E27FC236}">
                <a16:creationId xmlns:a16="http://schemas.microsoft.com/office/drawing/2014/main" id="{A0DC6167-DA98-A232-D234-19E618AA559E}"/>
              </a:ext>
            </a:extLst>
          </p:cNvPr>
          <p:cNvSpPr txBox="1"/>
          <p:nvPr/>
        </p:nvSpPr>
        <p:spPr bwMode="auto">
          <a:xfrm>
            <a:off x="5764286" y="4040126"/>
            <a:ext cx="1620551" cy="820866"/>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Following cycle 2</a:t>
            </a:r>
          </a:p>
        </p:txBody>
      </p:sp>
    </p:spTree>
    <p:extLst>
      <p:ext uri="{BB962C8B-B14F-4D97-AF65-F5344CB8AC3E}">
        <p14:creationId xmlns:p14="http://schemas.microsoft.com/office/powerpoint/2010/main" val="2728532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33ED8A-13C6-5B04-8F8C-652515C49CBA}"/>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70A0A5BB-2535-ADD7-E558-A314296D398E}"/>
              </a:ext>
            </a:extLst>
          </p:cNvPr>
          <p:cNvSpPr>
            <a:spLocks noGrp="1"/>
          </p:cNvSpPr>
          <p:nvPr>
            <p:ph type="title"/>
          </p:nvPr>
        </p:nvSpPr>
        <p:spPr>
          <a:xfrm>
            <a:off x="813544" y="123077"/>
            <a:ext cx="10898107" cy="611449"/>
          </a:xfrm>
        </p:spPr>
        <p:txBody>
          <a:bodyPr/>
          <a:lstStyle/>
          <a:p>
            <a:r>
              <a:rPr lang="en-US" sz="3733" dirty="0">
                <a:latin typeface="Arial" panose="020B0604020202020204" pitchFamily="34" charset="0"/>
              </a:rPr>
              <a:t>Lu-PSMA-617 in pre- and post-</a:t>
            </a:r>
            <a:r>
              <a:rPr lang="en-US" sz="3733" dirty="0" err="1">
                <a:latin typeface="Arial" panose="020B0604020202020204" pitchFamily="34" charset="0"/>
              </a:rPr>
              <a:t>taxane</a:t>
            </a:r>
            <a:r>
              <a:rPr lang="en-US" sz="3733" dirty="0">
                <a:latin typeface="Arial" panose="020B0604020202020204" pitchFamily="34" charset="0"/>
              </a:rPr>
              <a:t> </a:t>
            </a:r>
            <a:r>
              <a:rPr lang="en-US" sz="3733" dirty="0" err="1">
                <a:latin typeface="Arial" panose="020B0604020202020204" pitchFamily="34" charset="0"/>
              </a:rPr>
              <a:t>mCRPC</a:t>
            </a:r>
            <a:endParaRPr lang="en-US" sz="3733" dirty="0">
              <a:latin typeface="Arial" panose="020B0604020202020204" pitchFamily="34" charset="0"/>
            </a:endParaRPr>
          </a:p>
        </p:txBody>
      </p:sp>
      <p:pic>
        <p:nvPicPr>
          <p:cNvPr id="7" name="Picture 6">
            <a:extLst>
              <a:ext uri="{FF2B5EF4-FFF2-40B4-BE49-F238E27FC236}">
                <a16:creationId xmlns:a16="http://schemas.microsoft.com/office/drawing/2014/main" id="{43A45FEC-5AE8-507D-492C-7591B268A4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 r="-3311"/>
          <a:stretch>
            <a:fillRect/>
          </a:stretch>
        </p:blipFill>
        <p:spPr>
          <a:xfrm>
            <a:off x="362810" y="1877961"/>
            <a:ext cx="5709658" cy="2904013"/>
          </a:xfrm>
          <a:prstGeom prst="rect">
            <a:avLst/>
          </a:prstGeom>
        </p:spPr>
      </p:pic>
      <p:sp>
        <p:nvSpPr>
          <p:cNvPr id="8" name="TextBox 7">
            <a:extLst>
              <a:ext uri="{FF2B5EF4-FFF2-40B4-BE49-F238E27FC236}">
                <a16:creationId xmlns:a16="http://schemas.microsoft.com/office/drawing/2014/main" id="{98177E66-4059-B729-109B-E421B5A74EFB}"/>
              </a:ext>
            </a:extLst>
          </p:cNvPr>
          <p:cNvSpPr txBox="1"/>
          <p:nvPr/>
        </p:nvSpPr>
        <p:spPr bwMode="auto">
          <a:xfrm>
            <a:off x="690891" y="1199256"/>
            <a:ext cx="4514156"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Pre-</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a:t>
            </a:r>
            <a:r>
              <a:rPr kumimoji="0" lang="en-US" sz="2667" b="0" i="0" u="none" strike="noStrike" kern="1200" cap="none" spc="0" normalizeH="0" baseline="0" noProof="0" dirty="0" err="1">
                <a:ln>
                  <a:noFill/>
                </a:ln>
                <a:solidFill>
                  <a:srgbClr val="052049"/>
                </a:solidFill>
                <a:effectLst/>
                <a:uLnTx/>
                <a:uFillTx/>
                <a:latin typeface="Arial"/>
                <a:ea typeface="+mn-ea"/>
                <a:cs typeface="+mn-cs"/>
              </a:rPr>
              <a:t>PSMAfore</a:t>
            </a:r>
            <a:endParaRPr kumimoji="0" lang="en-US" sz="2667" b="0" i="0" u="none" strike="noStrike" kern="1200" cap="none" spc="0" normalizeH="0" baseline="0" noProof="0" dirty="0">
              <a:ln>
                <a:noFill/>
              </a:ln>
              <a:solidFill>
                <a:srgbClr val="052049"/>
              </a:solidFill>
              <a:effectLst/>
              <a:uLnTx/>
              <a:uFillTx/>
              <a:latin typeface="Arial"/>
              <a:ea typeface="+mn-ea"/>
              <a:cs typeface="+mn-cs"/>
            </a:endParaRPr>
          </a:p>
        </p:txBody>
      </p:sp>
      <p:sp>
        <p:nvSpPr>
          <p:cNvPr id="9" name="TextBox 8">
            <a:extLst>
              <a:ext uri="{FF2B5EF4-FFF2-40B4-BE49-F238E27FC236}">
                <a16:creationId xmlns:a16="http://schemas.microsoft.com/office/drawing/2014/main" id="{B2910288-375C-D172-8565-6934F987D60D}"/>
              </a:ext>
            </a:extLst>
          </p:cNvPr>
          <p:cNvSpPr txBox="1"/>
          <p:nvPr/>
        </p:nvSpPr>
        <p:spPr bwMode="auto">
          <a:xfrm>
            <a:off x="690891" y="4781974"/>
            <a:ext cx="4821644" cy="1149289"/>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57% of patients in control arm crossed over to receive Lu-PSMA-617</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Cross-over adjusted (IPCW) hazard ratio for OS = 0.59 (0.38, 0.91) </a:t>
            </a:r>
          </a:p>
        </p:txBody>
      </p:sp>
      <p:pic>
        <p:nvPicPr>
          <p:cNvPr id="13314" name="Picture 2">
            <a:extLst>
              <a:ext uri="{FF2B5EF4-FFF2-40B4-BE49-F238E27FC236}">
                <a16:creationId xmlns:a16="http://schemas.microsoft.com/office/drawing/2014/main" id="{B930ABA1-9FBB-143F-97BB-3502661F4C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72468" y="1877961"/>
            <a:ext cx="6086531" cy="36270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5C259E-26AE-C8A5-6C66-24B674337D48}"/>
              </a:ext>
            </a:extLst>
          </p:cNvPr>
          <p:cNvSpPr txBox="1"/>
          <p:nvPr/>
        </p:nvSpPr>
        <p:spPr bwMode="auto">
          <a:xfrm>
            <a:off x="7197495" y="1199256"/>
            <a:ext cx="4514156"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Post-</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VISION</a:t>
            </a:r>
          </a:p>
        </p:txBody>
      </p:sp>
      <p:sp>
        <p:nvSpPr>
          <p:cNvPr id="11" name="TextBox 10">
            <a:extLst>
              <a:ext uri="{FF2B5EF4-FFF2-40B4-BE49-F238E27FC236}">
                <a16:creationId xmlns:a16="http://schemas.microsoft.com/office/drawing/2014/main" id="{0BF564E4-4098-8B89-E1B6-29A4D8FA86D3}"/>
              </a:ext>
            </a:extLst>
          </p:cNvPr>
          <p:cNvSpPr txBox="1"/>
          <p:nvPr/>
        </p:nvSpPr>
        <p:spPr bwMode="auto">
          <a:xfrm>
            <a:off x="7563556" y="5946405"/>
            <a:ext cx="4453200"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52049"/>
                </a:solidFill>
                <a:effectLst/>
                <a:uLnTx/>
                <a:uFillTx/>
                <a:latin typeface="Arial"/>
                <a:ea typeface="+mn-ea"/>
                <a:cs typeface="+mn-cs"/>
              </a:rPr>
              <a:t>Fizazi</a:t>
            </a:r>
            <a:r>
              <a:rPr kumimoji="0" lang="en-US" sz="1333" b="0" i="0" u="none" strike="noStrike" kern="1200" cap="none" spc="0" normalizeH="0" baseline="0" noProof="0" dirty="0">
                <a:ln>
                  <a:noFill/>
                </a:ln>
                <a:solidFill>
                  <a:srgbClr val="052049"/>
                </a:solidFill>
                <a:effectLst/>
                <a:uLnTx/>
                <a:uFillTx/>
                <a:latin typeface="Arial"/>
                <a:ea typeface="+mn-ea"/>
                <a:cs typeface="+mn-cs"/>
              </a:rPr>
              <a:t> K et al. Ann Oncol 2025; Morris M et al.  ASCO 2021</a:t>
            </a:r>
          </a:p>
        </p:txBody>
      </p:sp>
    </p:spTree>
    <p:extLst>
      <p:ext uri="{BB962C8B-B14F-4D97-AF65-F5344CB8AC3E}">
        <p14:creationId xmlns:p14="http://schemas.microsoft.com/office/powerpoint/2010/main" val="2579527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A6A8A2-DC76-8868-6DD8-1AF827A3BDE4}"/>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C1DB6ABF-2F8A-CDE9-7CEE-478EF93A8D7E}"/>
              </a:ext>
            </a:extLst>
          </p:cNvPr>
          <p:cNvSpPr>
            <a:spLocks noGrp="1"/>
          </p:cNvSpPr>
          <p:nvPr>
            <p:ph type="title"/>
          </p:nvPr>
        </p:nvSpPr>
        <p:spPr>
          <a:xfrm>
            <a:off x="604780" y="249262"/>
            <a:ext cx="10898107" cy="611449"/>
          </a:xfrm>
        </p:spPr>
        <p:txBody>
          <a:bodyPr/>
          <a:lstStyle/>
          <a:p>
            <a:pPr algn="ctr"/>
            <a:r>
              <a:rPr lang="en-US" dirty="0" err="1">
                <a:latin typeface="Arial" panose="020B0604020202020204" pitchFamily="34" charset="0"/>
              </a:rPr>
              <a:t>PSMAddition</a:t>
            </a:r>
            <a:r>
              <a:rPr lang="en-US" dirty="0">
                <a:latin typeface="Arial" panose="020B0604020202020204" pitchFamily="34" charset="0"/>
              </a:rPr>
              <a:t> Subgroup Analyses</a:t>
            </a:r>
          </a:p>
        </p:txBody>
      </p:sp>
      <p:pic>
        <p:nvPicPr>
          <p:cNvPr id="17410" name="Picture 2" descr="The primary endpoint was rPFS, with overall survival (OS) as a key secondary endpoint. Crossover to [¹⁷⁷Lu]Lu-PSMA-617 was permitted following blinded independent central review (BICR)-confirmed radiographic progression. At the second interim analysis, the median follow-up was 23.6 months (range: 17.7–42.8).">
            <a:extLst>
              <a:ext uri="{FF2B5EF4-FFF2-40B4-BE49-F238E27FC236}">
                <a16:creationId xmlns:a16="http://schemas.microsoft.com/office/drawing/2014/main" id="{3733A5AE-E093-DC3C-73D1-4840AE8947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39367" y="1057177"/>
            <a:ext cx="9794221" cy="4783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CB38B7-D427-9AC5-F77D-AB7E52BA0BED}"/>
              </a:ext>
            </a:extLst>
          </p:cNvPr>
          <p:cNvSpPr txBox="1"/>
          <p:nvPr/>
        </p:nvSpPr>
        <p:spPr bwMode="auto">
          <a:xfrm>
            <a:off x="7563556" y="5946405"/>
            <a:ext cx="4453200"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Saad F et al. ASCO 2026</a:t>
            </a:r>
          </a:p>
        </p:txBody>
      </p:sp>
    </p:spTree>
    <p:extLst>
      <p:ext uri="{BB962C8B-B14F-4D97-AF65-F5344CB8AC3E}">
        <p14:creationId xmlns:p14="http://schemas.microsoft.com/office/powerpoint/2010/main" val="17451694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52EEFF-FA97-E939-FD73-56699421E1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C83874-249E-510F-F127-D9D626F5BA71}"/>
              </a:ext>
            </a:extLst>
          </p:cNvPr>
          <p:cNvSpPr>
            <a:spLocks noGrp="1"/>
          </p:cNvSpPr>
          <p:nvPr>
            <p:ph type="title"/>
          </p:nvPr>
        </p:nvSpPr>
        <p:spPr>
          <a:xfrm>
            <a:off x="604780" y="249262"/>
            <a:ext cx="10898107" cy="611449"/>
          </a:xfrm>
        </p:spPr>
        <p:txBody>
          <a:bodyPr/>
          <a:lstStyle/>
          <a:p>
            <a:pPr algn="ctr"/>
            <a:r>
              <a:rPr lang="en-US" dirty="0" err="1">
                <a:latin typeface="Arial" panose="020B0604020202020204" pitchFamily="34" charset="0"/>
              </a:rPr>
              <a:t>PSMAddition</a:t>
            </a:r>
            <a:r>
              <a:rPr lang="en-US" dirty="0">
                <a:latin typeface="Arial" panose="020B0604020202020204" pitchFamily="34" charset="0"/>
              </a:rPr>
              <a:t> Subgroup Analyses</a:t>
            </a:r>
          </a:p>
        </p:txBody>
      </p:sp>
      <p:pic>
        <p:nvPicPr>
          <p:cNvPr id="19458" name="Picture 2">
            <a:extLst>
              <a:ext uri="{FF2B5EF4-FFF2-40B4-BE49-F238E27FC236}">
                <a16:creationId xmlns:a16="http://schemas.microsoft.com/office/drawing/2014/main" id="{90F35994-7A2F-D943-FACC-556F110B15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632" y="903789"/>
            <a:ext cx="6087945" cy="287169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he rPFS benefit observed in the overall study population was maintained across all disease volume and disease status subgroups, as follows:">
            <a:extLst>
              <a:ext uri="{FF2B5EF4-FFF2-40B4-BE49-F238E27FC236}">
                <a16:creationId xmlns:a16="http://schemas.microsoft.com/office/drawing/2014/main" id="{5DA556C6-C536-DA66-71B1-5024EA3BD5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65182" y="903789"/>
            <a:ext cx="5591201" cy="278589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The time to development of metastatic castration-resistant prostate cancer (mCRPC) similarly favored the [¹⁷⁷Lu]Lu-PSMA-617 arm across all subgroups:">
            <a:extLst>
              <a:ext uri="{FF2B5EF4-FFF2-40B4-BE49-F238E27FC236}">
                <a16:creationId xmlns:a16="http://schemas.microsoft.com/office/drawing/2014/main" id="{F3B018F4-230D-E853-FC65-9175F7015A7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630" y="3824248"/>
            <a:ext cx="6046369" cy="2958101"/>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Patient-reported outcomes (PRO) analyses demonstrated similar treatment effects across disease volume and disease status subgroups.">
            <a:extLst>
              <a:ext uri="{FF2B5EF4-FFF2-40B4-BE49-F238E27FC236}">
                <a16:creationId xmlns:a16="http://schemas.microsoft.com/office/drawing/2014/main" id="{60C52279-98B4-8FE5-7AF5-407B35ABCE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65183" y="3805229"/>
            <a:ext cx="5591200" cy="297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369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001C17-BA16-25AB-499A-C9F907ECC488}"/>
              </a:ext>
            </a:extLst>
          </p:cNvPr>
          <p:cNvSpPr>
            <a:spLocks noGrp="1"/>
          </p:cNvSpPr>
          <p:nvPr>
            <p:ph type="ftr"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Post-ASCO 2026 Webinar: Prostate Cancer</a:t>
            </a:r>
          </a:p>
        </p:txBody>
      </p:sp>
      <p:sp>
        <p:nvSpPr>
          <p:cNvPr id="4" name="Title 3">
            <a:extLst>
              <a:ext uri="{FF2B5EF4-FFF2-40B4-BE49-F238E27FC236}">
                <a16:creationId xmlns:a16="http://schemas.microsoft.com/office/drawing/2014/main" id="{A0B7A653-72BE-7990-5C66-556F522E4B9A}"/>
              </a:ext>
            </a:extLst>
          </p:cNvPr>
          <p:cNvSpPr>
            <a:spLocks noGrp="1"/>
          </p:cNvSpPr>
          <p:nvPr>
            <p:ph type="title"/>
          </p:nvPr>
        </p:nvSpPr>
        <p:spPr/>
        <p:txBody>
          <a:bodyPr/>
          <a:lstStyle/>
          <a:p>
            <a:r>
              <a:rPr lang="en-US" dirty="0" err="1"/>
              <a:t>AcTION</a:t>
            </a:r>
            <a:r>
              <a:rPr lang="en-US" dirty="0"/>
              <a:t> Phase 1 Trial of 225Ac-PSMA-617</a:t>
            </a:r>
          </a:p>
        </p:txBody>
      </p:sp>
      <p:pic>
        <p:nvPicPr>
          <p:cNvPr id="14338" name="Picture 2">
            <a:extLst>
              <a:ext uri="{FF2B5EF4-FFF2-40B4-BE49-F238E27FC236}">
                <a16:creationId xmlns:a16="http://schemas.microsoft.com/office/drawing/2014/main" id="{FD80A265-CC6F-05C2-4DB2-1C6D494EA4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49667" y="1739180"/>
            <a:ext cx="7413072" cy="33796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DE5B236-8C89-A8AF-40F0-4E1C6C74779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548" y="1570828"/>
            <a:ext cx="4416119" cy="4364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1148EE-7194-4BFD-3B66-A38C736E3235}"/>
              </a:ext>
            </a:extLst>
          </p:cNvPr>
          <p:cNvSpPr txBox="1"/>
          <p:nvPr/>
        </p:nvSpPr>
        <p:spPr bwMode="auto">
          <a:xfrm>
            <a:off x="7563556" y="5946405"/>
            <a:ext cx="4453200" cy="205121"/>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52049"/>
                </a:solidFill>
                <a:effectLst/>
                <a:uLnTx/>
                <a:uFillTx/>
                <a:latin typeface="Arial"/>
                <a:ea typeface="+mn-ea"/>
                <a:cs typeface="+mn-cs"/>
              </a:rPr>
              <a:t>Emmett L et al. ASCO 2026</a:t>
            </a:r>
          </a:p>
        </p:txBody>
      </p:sp>
    </p:spTree>
    <p:extLst>
      <p:ext uri="{BB962C8B-B14F-4D97-AF65-F5344CB8AC3E}">
        <p14:creationId xmlns:p14="http://schemas.microsoft.com/office/powerpoint/2010/main" val="766480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9B2DF0-C841-BD5F-7DD3-67FE66E1FB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CBA589-C29D-45CA-ED60-50248AA1BADE}"/>
              </a:ext>
            </a:extLst>
          </p:cNvPr>
          <p:cNvSpPr>
            <a:spLocks noGrp="1"/>
          </p:cNvSpPr>
          <p:nvPr>
            <p:ph type="title"/>
          </p:nvPr>
        </p:nvSpPr>
        <p:spPr/>
        <p:txBody>
          <a:bodyPr/>
          <a:lstStyle/>
          <a:p>
            <a:r>
              <a:rPr lang="en-US" dirty="0" err="1"/>
              <a:t>AcTION</a:t>
            </a:r>
            <a:r>
              <a:rPr lang="en-US" dirty="0"/>
              <a:t> Phase 1 Trial of 225Ac-PSMA-617</a:t>
            </a:r>
          </a:p>
        </p:txBody>
      </p:sp>
      <p:pic>
        <p:nvPicPr>
          <p:cNvPr id="16386" name="Picture 2" descr="Dry mouth (grade 1/2 only) was the most common treatment-related adverse event, observed in &gt; 90% of patients across all groups and mostly reported as not resolved at data cut-off. Across all groups, there were 3 grade 3+ treatment-related adverse events that led to discontinuation: ">
            <a:extLst>
              <a:ext uri="{FF2B5EF4-FFF2-40B4-BE49-F238E27FC236}">
                <a16:creationId xmlns:a16="http://schemas.microsoft.com/office/drawing/2014/main" id="{2A7F1485-3199-F1F9-15EA-1A1249FC98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3793" y="1036451"/>
            <a:ext cx="6385956" cy="264972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n Group A, the PSA50 rate was 58.8% (95% CI 40.7, 75.4) and PSA90 rate was 63.6% (95% CI 30.8, 89.1):">
            <a:extLst>
              <a:ext uri="{FF2B5EF4-FFF2-40B4-BE49-F238E27FC236}">
                <a16:creationId xmlns:a16="http://schemas.microsoft.com/office/drawing/2014/main" id="{82BC261B-DDDC-1A4E-7FC1-25BC1EEDC5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56453" y="1036451"/>
            <a:ext cx="5421754" cy="256215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For Group B patients, the PSA50 rate was 100% (95% CI 71.5, 100) and the PSA90 rate was 90.9% (95% CI 58.7, 99.8):">
            <a:extLst>
              <a:ext uri="{FF2B5EF4-FFF2-40B4-BE49-F238E27FC236}">
                <a16:creationId xmlns:a16="http://schemas.microsoft.com/office/drawing/2014/main" id="{6A68025D-CFDB-C365-BC28-453A3EE12E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7680" y="3890127"/>
            <a:ext cx="5299456" cy="2627647"/>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For Group C patients, the PSA50 rate was 56.3% (95% CI 29.9, 80.2) and PSA90 rate was 18.8% (95% CI 4.0, 45.6):">
            <a:extLst>
              <a:ext uri="{FF2B5EF4-FFF2-40B4-BE49-F238E27FC236}">
                <a16:creationId xmlns:a16="http://schemas.microsoft.com/office/drawing/2014/main" id="{C6A7DA71-0DE7-9688-E80E-BEA11AC296D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59008" y="4477226"/>
            <a:ext cx="6232992" cy="185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67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6C78-FC72-D84F-E1F2-E75718008D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B3381C2-8E70-6CC2-ED83-5EB580B9A439}"/>
              </a:ext>
            </a:extLst>
          </p:cNvPr>
          <p:cNvSpPr/>
          <p:nvPr/>
        </p:nvSpPr>
        <p:spPr bwMode="auto">
          <a:xfrm>
            <a:off x="536197" y="2983375"/>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70D82A2-9EC6-4489-2F42-EF7DA0906D3F}"/>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91A0C08-7B61-1CF9-8014-035BE4F92C92}"/>
              </a:ext>
            </a:extLst>
          </p:cNvPr>
          <p:cNvSpPr>
            <a:spLocks noGrp="1"/>
          </p:cNvSpPr>
          <p:nvPr>
            <p:ph idx="1"/>
          </p:nvPr>
        </p:nvSpPr>
        <p:spPr>
          <a:xfrm>
            <a:off x="1282390" y="1697776"/>
            <a:ext cx="9824225" cy="3259686"/>
          </a:xfrm>
        </p:spPr>
        <p:txBody>
          <a:bodyPr/>
          <a:lstStyle/>
          <a:p>
            <a:pPr marL="98425" indent="0">
              <a:lnSpc>
                <a:spcPts val="3240"/>
              </a:lnSpc>
              <a:spcBef>
                <a:spcPts val="1000"/>
              </a:spcBef>
              <a:spcAft>
                <a:spcPts val="1200"/>
              </a:spcAft>
              <a:buNone/>
            </a:pPr>
            <a:r>
              <a:rPr lang="en-US" sz="2800" dirty="0">
                <a:solidFill>
                  <a:schemeClr val="accent2"/>
                </a:solidFill>
              </a:rPr>
              <a:t>Introduction: </a:t>
            </a:r>
            <a:r>
              <a:rPr lang="en-US" sz="2800" dirty="0">
                <a:solidFill>
                  <a:schemeClr val="tx1"/>
                </a:solidFill>
              </a:rPr>
              <a:t>Welcome GU Oncology Fellows!</a:t>
            </a:r>
          </a:p>
          <a:p>
            <a:pPr marL="98425" indent="0">
              <a:lnSpc>
                <a:spcPts val="3240"/>
              </a:lnSpc>
              <a:spcBef>
                <a:spcPts val="1000"/>
              </a:spcBef>
              <a:spcAft>
                <a:spcPts val="1200"/>
              </a:spcAft>
              <a:buNone/>
            </a:pPr>
            <a:r>
              <a:rPr lang="en-US" sz="2800" dirty="0">
                <a:solidFill>
                  <a:schemeClr val="accent2"/>
                </a:solidFill>
              </a:rPr>
              <a:t>Module 1: </a:t>
            </a:r>
            <a:r>
              <a:rPr lang="en-US" sz="2800" dirty="0">
                <a:solidFill>
                  <a:schemeClr val="tx1"/>
                </a:solidFill>
              </a:rPr>
              <a:t>Prostate Cancer — Dr Aggarwal</a:t>
            </a:r>
            <a:endParaRPr lang="en-US" sz="2800" dirty="0">
              <a:solidFill>
                <a:schemeClr val="accent2"/>
              </a:solidFill>
            </a:endParaRPr>
          </a:p>
          <a:p>
            <a:pPr marL="98425" indent="0">
              <a:lnSpc>
                <a:spcPts val="3240"/>
              </a:lnSpc>
              <a:spcBef>
                <a:spcPts val="1000"/>
              </a:spcBef>
              <a:spcAft>
                <a:spcPts val="1200"/>
              </a:spcAft>
              <a:buNone/>
            </a:pPr>
            <a:r>
              <a:rPr lang="en-US" sz="2800" dirty="0">
                <a:solidFill>
                  <a:schemeClr val="bg1"/>
                </a:solidFill>
              </a:rPr>
              <a:t>Module 2: Urothelial Bladder Cancer — Dr </a:t>
            </a:r>
            <a:r>
              <a:rPr lang="en-US" sz="2800" dirty="0" err="1">
                <a:solidFill>
                  <a:schemeClr val="bg1"/>
                </a:solidFill>
              </a:rPr>
              <a:t>Galsky</a:t>
            </a:r>
            <a:endParaRPr lang="en-US" sz="2800" dirty="0">
              <a:solidFill>
                <a:schemeClr val="bg1"/>
              </a:solidFill>
            </a:endParaRPr>
          </a:p>
          <a:p>
            <a:pPr marL="98425" indent="0">
              <a:lnSpc>
                <a:spcPts val="3240"/>
              </a:lnSpc>
              <a:spcBef>
                <a:spcPts val="1000"/>
              </a:spcBef>
              <a:spcAft>
                <a:spcPts val="1200"/>
              </a:spcAft>
              <a:buNone/>
            </a:pPr>
            <a:r>
              <a:rPr lang="en-US" sz="2800" dirty="0">
                <a:solidFill>
                  <a:schemeClr val="accent2"/>
                </a:solidFill>
              </a:rPr>
              <a:t>Module 3: </a:t>
            </a:r>
            <a:r>
              <a:rPr lang="en-US" sz="2800" dirty="0">
                <a:solidFill>
                  <a:schemeClr val="tx1"/>
                </a:solidFill>
              </a:rPr>
              <a:t>Renal Cell Carcinoma — Dr Zhang</a:t>
            </a:r>
          </a:p>
          <a:p>
            <a:pPr marL="98425" indent="0">
              <a:lnSpc>
                <a:spcPts val="3240"/>
              </a:lnSpc>
              <a:spcBef>
                <a:spcPts val="1000"/>
              </a:spcBef>
              <a:spcAft>
                <a:spcPts val="120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883776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A2B3F-1201-8FAA-98DD-70BCE174F974}"/>
              </a:ext>
            </a:extLst>
          </p:cNvPr>
          <p:cNvSpPr/>
          <p:nvPr/>
        </p:nvSpPr>
        <p:spPr>
          <a:xfrm>
            <a:off x="236482" y="781490"/>
            <a:ext cx="11729545" cy="5186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hape 119"/>
          <p:cNvSpPr txBox="1">
            <a:spLocks/>
          </p:cNvSpPr>
          <p:nvPr/>
        </p:nvSpPr>
        <p:spPr>
          <a:xfrm>
            <a:off x="517634" y="781491"/>
            <a:ext cx="11201400" cy="1585089"/>
          </a:xfrm>
          <a:prstGeom prst="rect">
            <a:avLst/>
          </a:prstGeom>
        </p:spPr>
        <p:txBody>
          <a:bodyPr vert="horz" lIns="0" tIns="0" rIns="0" bIns="0" rtlCol="0" anchor="b">
            <a:noAutofit/>
          </a:bodyPr>
          <a:lstStyle>
            <a:lvl1pPr algn="l" defTabSz="432308" rtl="0" eaLnBrk="1" latinLnBrk="0" hangingPunct="1">
              <a:spcBef>
                <a:spcPts val="400"/>
              </a:spcBef>
              <a:spcAft>
                <a:spcPts val="400"/>
              </a:spcAft>
              <a:buNone/>
              <a:defRPr sz="5920" b="1" kern="1200">
                <a:solidFill>
                  <a:srgbClr val="000000"/>
                </a:solidFill>
                <a:latin typeface="Helvetica"/>
                <a:ea typeface="Helvetica"/>
                <a:cs typeface="Helvetica"/>
                <a:sym typeface="Helvetica"/>
              </a:defRPr>
            </a:lvl1pPr>
          </a:lstStyle>
          <a:p>
            <a:pPr marL="0" marR="0" lvl="0" indent="0" algn="l" defTabSz="432308" rtl="0" eaLnBrk="1" fontAlgn="auto" latinLnBrk="0" hangingPunct="1">
              <a:lnSpc>
                <a:spcPct val="100000"/>
              </a:lnSpc>
              <a:spcBef>
                <a:spcPts val="400"/>
              </a:spcBef>
              <a:spcAft>
                <a:spcPts val="4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Post ASCO 2026: Urothelial Cancer</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1434" y="2798381"/>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120"/>
          <p:cNvSpPr txBox="1">
            <a:spLocks/>
          </p:cNvSpPr>
          <p:nvPr/>
        </p:nvSpPr>
        <p:spPr>
          <a:xfrm>
            <a:off x="2879834" y="2742620"/>
            <a:ext cx="7818646" cy="1808361"/>
          </a:xfrm>
          <a:prstGeom prst="rect">
            <a:avLst/>
          </a:prstGeom>
        </p:spPr>
        <p:txBody>
          <a:bodyPr vert="horz" lIns="0" tIns="0" rIns="0" bIns="45720" rtlCol="0" anchor="t">
            <a:noAutofit/>
          </a:bodyPr>
          <a:lstStyle>
            <a:lvl1pPr marL="0" indent="0" algn="l" defTabSz="914400" rtl="0" eaLnBrk="1" latinLnBrk="0" hangingPunct="1">
              <a:spcBef>
                <a:spcPts val="600"/>
              </a:spcBef>
              <a:spcAft>
                <a:spcPts val="600"/>
              </a:spcAft>
              <a:buClr>
                <a:schemeClr val="tx2"/>
              </a:buClr>
              <a:buFont typeface="Arial" pitchFamily="34" charset="0"/>
              <a:buNone/>
              <a:defRPr sz="1800" b="1" kern="1200">
                <a:solidFill>
                  <a:schemeClr val="tx2"/>
                </a:solidFill>
                <a:latin typeface="+mn-lt"/>
                <a:ea typeface="+mn-ea"/>
                <a:cs typeface="+mn-cs"/>
              </a:defRPr>
            </a:lvl1pPr>
            <a:lvl2pPr marL="457200" indent="0" algn="ctr" defTabSz="914400" rtl="0" eaLnBrk="1" latinLnBrk="0" hangingPunct="1">
              <a:spcBef>
                <a:spcPts val="0"/>
              </a:spcBef>
              <a:spcAft>
                <a:spcPts val="600"/>
              </a:spcAft>
              <a:buClr>
                <a:schemeClr val="tx2"/>
              </a:buClr>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0"/>
              </a:spcBef>
              <a:spcAft>
                <a:spcPts val="600"/>
              </a:spcAft>
              <a:buClr>
                <a:schemeClr val="tx2"/>
              </a:buClr>
              <a:buFont typeface="Arial" pitchFamily="34" charset="0"/>
              <a:buNone/>
              <a:tabLst>
                <a:tab pos="628650" algn="l"/>
              </a:tabLst>
              <a:defRPr sz="1400" kern="1200">
                <a:solidFill>
                  <a:schemeClr val="tx1">
                    <a:tint val="75000"/>
                  </a:schemeClr>
                </a:solidFill>
                <a:latin typeface="+mn-lt"/>
                <a:ea typeface="+mn-ea"/>
                <a:cs typeface="+mn-cs"/>
              </a:defRPr>
            </a:lvl3pPr>
            <a:lvl4pPr marL="1371600" indent="0" algn="ctr" defTabSz="914400" rtl="0" eaLnBrk="1" latinLnBrk="0" hangingPunct="1">
              <a:spcBef>
                <a:spcPts val="0"/>
              </a:spcBef>
              <a:spcAft>
                <a:spcPts val="600"/>
              </a:spcAft>
              <a:buClr>
                <a:schemeClr val="tx2"/>
              </a:buClr>
              <a:buFont typeface="Arial"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spcBef>
                <a:spcPts val="0"/>
              </a:spcBef>
              <a:spcAft>
                <a:spcPts val="600"/>
              </a:spcAft>
              <a:buClr>
                <a:schemeClr val="tx2"/>
              </a:buClr>
              <a:buFont typeface="Arial" pitchFamily="34" charset="0"/>
              <a:buNone/>
              <a:defRPr sz="11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3600" b="1" i="0" u="none" strike="noStrike" kern="1200" cap="none" spc="0" normalizeH="0" baseline="0" noProof="0" dirty="0">
                <a:ln>
                  <a:noFill/>
                </a:ln>
                <a:solidFill>
                  <a:srgbClr val="000000"/>
                </a:solidFill>
                <a:effectLst/>
                <a:uLnTx/>
                <a:uFillTx/>
                <a:latin typeface="Arial"/>
                <a:ea typeface="+mn-ea"/>
                <a:cs typeface="+mn-cs"/>
              </a:rPr>
              <a:t>Matthew D. </a:t>
            </a:r>
            <a:r>
              <a:rPr kumimoji="0" lang="en-US" sz="3600" b="1" i="0" u="none" strike="noStrike" kern="1200" cap="none" spc="0" normalizeH="0" baseline="0" noProof="0" dirty="0" err="1">
                <a:ln>
                  <a:noFill/>
                </a:ln>
                <a:solidFill>
                  <a:srgbClr val="000000"/>
                </a:solidFill>
                <a:effectLst/>
                <a:uLnTx/>
                <a:uFillTx/>
                <a:latin typeface="Arial"/>
                <a:ea typeface="+mn-ea"/>
                <a:cs typeface="+mn-cs"/>
              </a:rPr>
              <a:t>Galsky</a:t>
            </a:r>
            <a:r>
              <a:rPr kumimoji="0" lang="en-US" sz="3600" b="1" i="0" u="none" strike="noStrike" kern="1200" cap="none" spc="0" normalizeH="0" baseline="0" noProof="0" dirty="0">
                <a:ln>
                  <a:noFill/>
                </a:ln>
                <a:solidFill>
                  <a:srgbClr val="000000"/>
                </a:solidFill>
                <a:effectLst/>
                <a:uLnTx/>
                <a:uFillTx/>
                <a:latin typeface="Arial"/>
                <a:ea typeface="+mn-ea"/>
                <a:cs typeface="+mn-cs"/>
              </a:rPr>
              <a:t>, MD FASCO </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Lillian and Henry Stratton Professor of Medicine</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Icahn School of Medicine at Mount Sinai</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Director, Genitourinary Medical Oncology</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Deputy Director</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The Tisch Cancer Center at Mount Sinai</a:t>
            </a:r>
          </a:p>
        </p:txBody>
      </p:sp>
    </p:spTree>
    <p:extLst>
      <p:ext uri="{BB962C8B-B14F-4D97-AF65-F5344CB8AC3E}">
        <p14:creationId xmlns:p14="http://schemas.microsoft.com/office/powerpoint/2010/main" val="763584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EE2C4-C9DA-077A-79EC-A2CAE69673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868C4D-AC5D-B2B7-AEF4-F64D9397909A}"/>
              </a:ext>
            </a:extLst>
          </p:cNvPr>
          <p:cNvSpPr>
            <a:spLocks noGrp="1"/>
          </p:cNvSpPr>
          <p:nvPr>
            <p:ph type="title"/>
          </p:nvPr>
        </p:nvSpPr>
        <p:spPr>
          <a:xfrm>
            <a:off x="838200" y="365126"/>
            <a:ext cx="10515600" cy="579626"/>
          </a:xfrm>
        </p:spPr>
        <p:txBody>
          <a:bodyPr>
            <a:noAutofit/>
          </a:bodyPr>
          <a:lstStyle/>
          <a:p>
            <a:pPr algn="ctr"/>
            <a:r>
              <a:rPr lang="en-US" sz="2400" b="1" dirty="0">
                <a:solidFill>
                  <a:schemeClr val="tx2"/>
                </a:solidFill>
                <a:latin typeface="Arial" panose="020B0604020202020204" pitchFamily="34" charset="0"/>
                <a:cs typeface="Arial" panose="020B0604020202020204" pitchFamily="34" charset="0"/>
              </a:rPr>
              <a:t>Phase 3 Trials of BCG + IO in BCG-Naïve Patients With NMIBC</a:t>
            </a:r>
            <a:endParaRPr lang="en-US" sz="2400" b="1" baseline="30000" dirty="0">
              <a:solidFill>
                <a:schemeClr val="tx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CAACBDD-60B4-99B4-548B-00F697E0FDD3}"/>
              </a:ext>
            </a:extLst>
          </p:cNvPr>
          <p:cNvSpPr txBox="1"/>
          <p:nvPr/>
        </p:nvSpPr>
        <p:spPr>
          <a:xfrm>
            <a:off x="177800" y="6433443"/>
            <a:ext cx="5918200" cy="253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1. Roupret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Ann Oncol</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 2. De Santis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 3. Shore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Nat Med</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a:t>
            </a:r>
          </a:p>
        </p:txBody>
      </p:sp>
      <p:sp>
        <p:nvSpPr>
          <p:cNvPr id="4" name="Rectangle 3">
            <a:extLst>
              <a:ext uri="{FF2B5EF4-FFF2-40B4-BE49-F238E27FC236}">
                <a16:creationId xmlns:a16="http://schemas.microsoft.com/office/drawing/2014/main" id="{0473F63C-C530-5B2E-919C-83531461F84A}"/>
              </a:ext>
            </a:extLst>
          </p:cNvPr>
          <p:cNvSpPr/>
          <p:nvPr/>
        </p:nvSpPr>
        <p:spPr>
          <a:xfrm>
            <a:off x="609600" y="1320127"/>
            <a:ext cx="3339391" cy="4688788"/>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0F4E0DC-F983-812F-6FD1-6E182B337297}"/>
              </a:ext>
            </a:extLst>
          </p:cNvPr>
          <p:cNvSpPr/>
          <p:nvPr/>
        </p:nvSpPr>
        <p:spPr>
          <a:xfrm>
            <a:off x="4426304" y="1320127"/>
            <a:ext cx="3339391" cy="4688787"/>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8DDE0468-93A7-7715-9898-991AA68FAB36}"/>
              </a:ext>
            </a:extLst>
          </p:cNvPr>
          <p:cNvSpPr/>
          <p:nvPr/>
        </p:nvSpPr>
        <p:spPr>
          <a:xfrm>
            <a:off x="8243009" y="1320126"/>
            <a:ext cx="3339391" cy="4688787"/>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7">
            <a:extLst>
              <a:ext uri="{FF2B5EF4-FFF2-40B4-BE49-F238E27FC236}">
                <a16:creationId xmlns:a16="http://schemas.microsoft.com/office/drawing/2014/main" id="{4A5F7EEB-309D-4AE3-7AC8-F285494473B6}"/>
              </a:ext>
            </a:extLst>
          </p:cNvPr>
          <p:cNvSpPr txBox="1">
            <a:spLocks/>
          </p:cNvSpPr>
          <p:nvPr/>
        </p:nvSpPr>
        <p:spPr>
          <a:xfrm>
            <a:off x="1060939"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POTOMAC</a:t>
            </a:r>
          </a:p>
        </p:txBody>
      </p:sp>
      <p:sp>
        <p:nvSpPr>
          <p:cNvPr id="8" name="Text Placeholder 7">
            <a:extLst>
              <a:ext uri="{FF2B5EF4-FFF2-40B4-BE49-F238E27FC236}">
                <a16:creationId xmlns:a16="http://schemas.microsoft.com/office/drawing/2014/main" id="{6E444D72-9E3D-C407-9478-7BE567BE37BC}"/>
              </a:ext>
            </a:extLst>
          </p:cNvPr>
          <p:cNvSpPr txBox="1">
            <a:spLocks/>
          </p:cNvSpPr>
          <p:nvPr/>
        </p:nvSpPr>
        <p:spPr>
          <a:xfrm>
            <a:off x="4877643"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ALBAN</a:t>
            </a:r>
          </a:p>
        </p:txBody>
      </p:sp>
      <p:sp>
        <p:nvSpPr>
          <p:cNvPr id="9" name="Text Placeholder 7">
            <a:extLst>
              <a:ext uri="{FF2B5EF4-FFF2-40B4-BE49-F238E27FC236}">
                <a16:creationId xmlns:a16="http://schemas.microsoft.com/office/drawing/2014/main" id="{8214F939-BAF4-0967-EFD1-1133FF866B05}"/>
              </a:ext>
            </a:extLst>
          </p:cNvPr>
          <p:cNvSpPr txBox="1">
            <a:spLocks/>
          </p:cNvSpPr>
          <p:nvPr/>
        </p:nvSpPr>
        <p:spPr>
          <a:xfrm>
            <a:off x="8694348"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CREST</a:t>
            </a:r>
          </a:p>
        </p:txBody>
      </p:sp>
      <p:sp>
        <p:nvSpPr>
          <p:cNvPr id="10" name="Rounded Rectangle 5">
            <a:extLst>
              <a:ext uri="{FF2B5EF4-FFF2-40B4-BE49-F238E27FC236}">
                <a16:creationId xmlns:a16="http://schemas.microsoft.com/office/drawing/2014/main" id="{A4ECE637-EEDA-6279-6FCF-3E707F893640}"/>
              </a:ext>
            </a:extLst>
          </p:cNvPr>
          <p:cNvSpPr/>
          <p:nvPr/>
        </p:nvSpPr>
        <p:spPr>
          <a:xfrm>
            <a:off x="1060939" y="1998570"/>
            <a:ext cx="2436713" cy="1985601"/>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Multiple and recurrent and large with largest tumor </a:t>
            </a:r>
            <a:r>
              <a:rPr kumimoji="0" lang="en-US" alt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r>
              <a:rPr kumimoji="0" lang="en-US" altLang="en-US" sz="8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3 cm</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1" name="Rounded Rectangle 5">
            <a:extLst>
              <a:ext uri="{FF2B5EF4-FFF2-40B4-BE49-F238E27FC236}">
                <a16:creationId xmlns:a16="http://schemas.microsoft.com/office/drawing/2014/main" id="{10CE21EA-3DBD-5920-8DB3-AA683A62AA5F}"/>
              </a:ext>
            </a:extLst>
          </p:cNvPr>
          <p:cNvSpPr/>
          <p:nvPr/>
        </p:nvSpPr>
        <p:spPr>
          <a:xfrm>
            <a:off x="1060938"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Durvalumab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1500 mg IV Q4Wk x 13 cycles </a:t>
            </a:r>
          </a:p>
        </p:txBody>
      </p:sp>
      <p:sp>
        <p:nvSpPr>
          <p:cNvPr id="12" name="Rounded Rectangle 5">
            <a:extLst>
              <a:ext uri="{FF2B5EF4-FFF2-40B4-BE49-F238E27FC236}">
                <a16:creationId xmlns:a16="http://schemas.microsoft.com/office/drawing/2014/main" id="{A07F164A-2538-3AE1-341F-68DFA6689363}"/>
              </a:ext>
            </a:extLst>
          </p:cNvPr>
          <p:cNvSpPr/>
          <p:nvPr/>
        </p:nvSpPr>
        <p:spPr>
          <a:xfrm>
            <a:off x="4877642" y="1998571"/>
            <a:ext cx="2436713" cy="1985600"/>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3" name="Rounded Rectangle 5">
            <a:extLst>
              <a:ext uri="{FF2B5EF4-FFF2-40B4-BE49-F238E27FC236}">
                <a16:creationId xmlns:a16="http://schemas.microsoft.com/office/drawing/2014/main" id="{5D40C3B3-D53D-7A1A-A402-1324FB9D1919}"/>
              </a:ext>
            </a:extLst>
          </p:cNvPr>
          <p:cNvSpPr/>
          <p:nvPr/>
        </p:nvSpPr>
        <p:spPr>
          <a:xfrm>
            <a:off x="4877641"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Atezolizumab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1200 mg IV Q3Wk x 18 cycles</a:t>
            </a:r>
          </a:p>
        </p:txBody>
      </p:sp>
      <p:sp>
        <p:nvSpPr>
          <p:cNvPr id="14" name="Rounded Rectangle 5">
            <a:extLst>
              <a:ext uri="{FF2B5EF4-FFF2-40B4-BE49-F238E27FC236}">
                <a16:creationId xmlns:a16="http://schemas.microsoft.com/office/drawing/2014/main" id="{1F0A1AC4-16A5-C953-59EC-1CCAEBEAB568}"/>
              </a:ext>
            </a:extLst>
          </p:cNvPr>
          <p:cNvSpPr/>
          <p:nvPr/>
        </p:nvSpPr>
        <p:spPr>
          <a:xfrm>
            <a:off x="8694348" y="1998571"/>
            <a:ext cx="2436713" cy="1985600"/>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5" name="Rounded Rectangle 5">
            <a:extLst>
              <a:ext uri="{FF2B5EF4-FFF2-40B4-BE49-F238E27FC236}">
                <a16:creationId xmlns:a16="http://schemas.microsoft.com/office/drawing/2014/main" id="{261DD9BE-C7A1-96FA-3A28-6B92EAB4B5F1}"/>
              </a:ext>
            </a:extLst>
          </p:cNvPr>
          <p:cNvSpPr/>
          <p:nvPr/>
        </p:nvSpPr>
        <p:spPr>
          <a:xfrm>
            <a:off x="8694348"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Sasanlimab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300 mg SC Q4Wk x 25 cycles</a:t>
            </a:r>
          </a:p>
        </p:txBody>
      </p:sp>
    </p:spTree>
    <p:extLst>
      <p:ext uri="{BB962C8B-B14F-4D97-AF65-F5344CB8AC3E}">
        <p14:creationId xmlns:p14="http://schemas.microsoft.com/office/powerpoint/2010/main" val="1289666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F809-7C2A-0380-AD36-8CB44D9378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E3CE5E-A9DC-9C68-FF96-66A79CB8A073}"/>
              </a:ext>
            </a:extLst>
          </p:cNvPr>
          <p:cNvSpPr>
            <a:spLocks noGrp="1"/>
          </p:cNvSpPr>
          <p:nvPr>
            <p:ph type="title"/>
          </p:nvPr>
        </p:nvSpPr>
        <p:spPr>
          <a:xfrm>
            <a:off x="838200" y="365126"/>
            <a:ext cx="10515600" cy="579626"/>
          </a:xfrm>
        </p:spPr>
        <p:txBody>
          <a:bodyPr>
            <a:noAutofit/>
          </a:bodyPr>
          <a:lstStyle/>
          <a:p>
            <a:pPr algn="ctr"/>
            <a:r>
              <a:rPr lang="en-US" sz="2400" b="1" dirty="0">
                <a:solidFill>
                  <a:schemeClr val="tx2"/>
                </a:solidFill>
                <a:latin typeface="Arial" panose="020B0604020202020204" pitchFamily="34" charset="0"/>
                <a:cs typeface="Arial" panose="020B0604020202020204" pitchFamily="34" charset="0"/>
              </a:rPr>
              <a:t>Phase 3 Trials of BCG + IO in BCG-Naïve Patients With NMIBC</a:t>
            </a:r>
            <a:endParaRPr lang="en-US" sz="2400" b="1" baseline="30000" dirty="0">
              <a:solidFill>
                <a:schemeClr val="tx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D96F62A-F47E-2C75-32AF-1DC894A38A5E}"/>
              </a:ext>
            </a:extLst>
          </p:cNvPr>
          <p:cNvSpPr/>
          <p:nvPr/>
        </p:nvSpPr>
        <p:spPr>
          <a:xfrm>
            <a:off x="609600" y="1320127"/>
            <a:ext cx="3339391" cy="4688788"/>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C4A31C5-B19D-5FB5-6EB4-54D3E02DCD9D}"/>
              </a:ext>
            </a:extLst>
          </p:cNvPr>
          <p:cNvSpPr/>
          <p:nvPr/>
        </p:nvSpPr>
        <p:spPr>
          <a:xfrm>
            <a:off x="4426304" y="1320127"/>
            <a:ext cx="3339391" cy="4688787"/>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87F36451-408C-8FCE-495D-4EE498E10D6D}"/>
              </a:ext>
            </a:extLst>
          </p:cNvPr>
          <p:cNvSpPr/>
          <p:nvPr/>
        </p:nvSpPr>
        <p:spPr>
          <a:xfrm>
            <a:off x="8243009" y="1320126"/>
            <a:ext cx="3339391" cy="4688787"/>
          </a:xfrm>
          <a:prstGeom prst="rect">
            <a:avLst/>
          </a:prstGeom>
          <a:solidFill>
            <a:srgbClr val="1A3348">
              <a:alpha val="5098"/>
            </a:srgbClr>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7">
            <a:extLst>
              <a:ext uri="{FF2B5EF4-FFF2-40B4-BE49-F238E27FC236}">
                <a16:creationId xmlns:a16="http://schemas.microsoft.com/office/drawing/2014/main" id="{9EA0E4B9-D717-5B8C-DC9F-04E6E2E16480}"/>
              </a:ext>
            </a:extLst>
          </p:cNvPr>
          <p:cNvSpPr txBox="1">
            <a:spLocks/>
          </p:cNvSpPr>
          <p:nvPr/>
        </p:nvSpPr>
        <p:spPr>
          <a:xfrm>
            <a:off x="1060939"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POTOMAC</a:t>
            </a:r>
          </a:p>
        </p:txBody>
      </p:sp>
      <p:sp>
        <p:nvSpPr>
          <p:cNvPr id="8" name="Text Placeholder 7">
            <a:extLst>
              <a:ext uri="{FF2B5EF4-FFF2-40B4-BE49-F238E27FC236}">
                <a16:creationId xmlns:a16="http://schemas.microsoft.com/office/drawing/2014/main" id="{1F3DC63E-4B5B-9A65-9BCA-F03031550FAC}"/>
              </a:ext>
            </a:extLst>
          </p:cNvPr>
          <p:cNvSpPr txBox="1">
            <a:spLocks/>
          </p:cNvSpPr>
          <p:nvPr/>
        </p:nvSpPr>
        <p:spPr>
          <a:xfrm>
            <a:off x="4877643"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ALBAN</a:t>
            </a:r>
          </a:p>
        </p:txBody>
      </p:sp>
      <p:sp>
        <p:nvSpPr>
          <p:cNvPr id="9" name="Text Placeholder 7">
            <a:extLst>
              <a:ext uri="{FF2B5EF4-FFF2-40B4-BE49-F238E27FC236}">
                <a16:creationId xmlns:a16="http://schemas.microsoft.com/office/drawing/2014/main" id="{0A394B89-A00B-A7FA-474B-2D9A38813B52}"/>
              </a:ext>
            </a:extLst>
          </p:cNvPr>
          <p:cNvSpPr txBox="1">
            <a:spLocks/>
          </p:cNvSpPr>
          <p:nvPr/>
        </p:nvSpPr>
        <p:spPr>
          <a:xfrm>
            <a:off x="8694348" y="1399928"/>
            <a:ext cx="2436713" cy="462022"/>
          </a:xfrm>
          <a:prstGeom prst="rect">
            <a:avLst/>
          </a:prstGeom>
          <a:no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200"/>
              </a:spcBef>
              <a:spcAft>
                <a:spcPts val="800"/>
              </a:spcAft>
              <a:buClr>
                <a:srgbClr val="346691"/>
              </a:buClr>
              <a:buSzTx/>
              <a:buFont typeface="Arial"/>
              <a:buNone/>
              <a:tabLst/>
              <a:defRPr/>
            </a:pPr>
            <a:r>
              <a:rPr kumimoji="0" lang="en-US" sz="2000" b="1" i="1"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CREST</a:t>
            </a:r>
          </a:p>
        </p:txBody>
      </p:sp>
      <p:sp>
        <p:nvSpPr>
          <p:cNvPr id="10" name="Rounded Rectangle 5">
            <a:extLst>
              <a:ext uri="{FF2B5EF4-FFF2-40B4-BE49-F238E27FC236}">
                <a16:creationId xmlns:a16="http://schemas.microsoft.com/office/drawing/2014/main" id="{43F4761F-99D4-B222-BB7C-992575598415}"/>
              </a:ext>
            </a:extLst>
          </p:cNvPr>
          <p:cNvSpPr/>
          <p:nvPr/>
        </p:nvSpPr>
        <p:spPr>
          <a:xfrm>
            <a:off x="1060939" y="1998570"/>
            <a:ext cx="2436713" cy="1985601"/>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Multiple and recurrent and large with largest tumor </a:t>
            </a:r>
            <a:r>
              <a:rPr kumimoji="0" lang="en-US" alt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r>
              <a:rPr kumimoji="0" lang="en-US" altLang="en-US" sz="8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3 cm</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1" name="Rounded Rectangle 5">
            <a:extLst>
              <a:ext uri="{FF2B5EF4-FFF2-40B4-BE49-F238E27FC236}">
                <a16:creationId xmlns:a16="http://schemas.microsoft.com/office/drawing/2014/main" id="{0F1F2262-B17D-EF3C-1972-E6BB521CFB6A}"/>
              </a:ext>
            </a:extLst>
          </p:cNvPr>
          <p:cNvSpPr/>
          <p:nvPr/>
        </p:nvSpPr>
        <p:spPr>
          <a:xfrm>
            <a:off x="1060938"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Durvalumab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1500 mg IV Q4Wk x 13 cycles </a:t>
            </a:r>
          </a:p>
        </p:txBody>
      </p:sp>
      <p:sp>
        <p:nvSpPr>
          <p:cNvPr id="12" name="Rounded Rectangle 5">
            <a:extLst>
              <a:ext uri="{FF2B5EF4-FFF2-40B4-BE49-F238E27FC236}">
                <a16:creationId xmlns:a16="http://schemas.microsoft.com/office/drawing/2014/main" id="{4E374DCE-4D90-BEAF-BB55-17D291A66882}"/>
              </a:ext>
            </a:extLst>
          </p:cNvPr>
          <p:cNvSpPr/>
          <p:nvPr/>
        </p:nvSpPr>
        <p:spPr>
          <a:xfrm>
            <a:off x="4877642" y="1998571"/>
            <a:ext cx="2436713" cy="1985600"/>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3" name="Rounded Rectangle 5">
            <a:extLst>
              <a:ext uri="{FF2B5EF4-FFF2-40B4-BE49-F238E27FC236}">
                <a16:creationId xmlns:a16="http://schemas.microsoft.com/office/drawing/2014/main" id="{98BDB420-EDB1-A6CB-3D99-BC316D8DC68E}"/>
              </a:ext>
            </a:extLst>
          </p:cNvPr>
          <p:cNvSpPr/>
          <p:nvPr/>
        </p:nvSpPr>
        <p:spPr>
          <a:xfrm>
            <a:off x="4877641"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Atezolizumab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1200 mg IV Q3Wk x 18 cycles</a:t>
            </a:r>
          </a:p>
        </p:txBody>
      </p:sp>
      <p:sp>
        <p:nvSpPr>
          <p:cNvPr id="14" name="Rounded Rectangle 5">
            <a:extLst>
              <a:ext uri="{FF2B5EF4-FFF2-40B4-BE49-F238E27FC236}">
                <a16:creationId xmlns:a16="http://schemas.microsoft.com/office/drawing/2014/main" id="{A7933FC0-83C6-B957-E9CB-90B2784B3792}"/>
              </a:ext>
            </a:extLst>
          </p:cNvPr>
          <p:cNvSpPr/>
          <p:nvPr/>
        </p:nvSpPr>
        <p:spPr>
          <a:xfrm>
            <a:off x="8694348" y="1998571"/>
            <a:ext cx="2436713" cy="1985600"/>
          </a:xfrm>
          <a:prstGeom prst="rect">
            <a:avLst/>
          </a:prstGeom>
          <a:solidFill>
            <a:schemeClr val="bg2"/>
          </a:solidFill>
          <a:ln w="285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156082">
                    <a:lumMod val="50000"/>
                  </a:srgbClr>
                </a:solidFill>
                <a:effectLst/>
                <a:uLnTx/>
                <a:uFillTx/>
                <a:latin typeface="Arial" panose="020B0604020202020204" pitchFamily="34" charset="0"/>
                <a:ea typeface="+mn-ea"/>
                <a:cs typeface="Arial" panose="020B0604020202020204" pitchFamily="34" charset="0"/>
              </a:rPr>
              <a:t>Eligibility Criteria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High-grade Ta, T1 and/or CIS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5" name="Rounded Rectangle 5">
            <a:extLst>
              <a:ext uri="{FF2B5EF4-FFF2-40B4-BE49-F238E27FC236}">
                <a16:creationId xmlns:a16="http://schemas.microsoft.com/office/drawing/2014/main" id="{7E4A563C-A07F-9C4C-0DAC-D5F6DBB43ED8}"/>
              </a:ext>
            </a:extLst>
          </p:cNvPr>
          <p:cNvSpPr/>
          <p:nvPr/>
        </p:nvSpPr>
        <p:spPr>
          <a:xfrm>
            <a:off x="8694348" y="4139901"/>
            <a:ext cx="2436713" cy="1605095"/>
          </a:xfrm>
          <a:prstGeom prst="rect">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t>Treatment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Sasanlimab</a:t>
            </a:r>
            <a:r>
              <a:rPr kumimoji="0" lang="en-US"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300 mg SC Q4Wk x 25 cycles</a:t>
            </a:r>
          </a:p>
        </p:txBody>
      </p:sp>
      <p:sp>
        <p:nvSpPr>
          <p:cNvPr id="16" name="Rectangle 15">
            <a:extLst>
              <a:ext uri="{FF2B5EF4-FFF2-40B4-BE49-F238E27FC236}">
                <a16:creationId xmlns:a16="http://schemas.microsoft.com/office/drawing/2014/main" id="{1C815BC4-6430-8710-A839-4C06F0667038}"/>
              </a:ext>
            </a:extLst>
          </p:cNvPr>
          <p:cNvSpPr/>
          <p:nvPr/>
        </p:nvSpPr>
        <p:spPr>
          <a:xfrm>
            <a:off x="609600" y="2933700"/>
            <a:ext cx="3339391" cy="134801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 Primary DFS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 FDA Approval**</a:t>
            </a:r>
          </a:p>
        </p:txBody>
      </p:sp>
      <p:sp>
        <p:nvSpPr>
          <p:cNvPr id="17" name="Rectangle 16">
            <a:extLst>
              <a:ext uri="{FF2B5EF4-FFF2-40B4-BE49-F238E27FC236}">
                <a16:creationId xmlns:a16="http://schemas.microsoft.com/office/drawing/2014/main" id="{7BBDDA92-5DC7-4D1A-68B0-A51C8B38D551}"/>
              </a:ext>
            </a:extLst>
          </p:cNvPr>
          <p:cNvSpPr/>
          <p:nvPr/>
        </p:nvSpPr>
        <p:spPr>
          <a:xfrm>
            <a:off x="4426301" y="2933699"/>
            <a:ext cx="3339391" cy="134801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Didn’t Meet Primary EFS Endpoint</a:t>
            </a:r>
          </a:p>
        </p:txBody>
      </p:sp>
      <p:sp>
        <p:nvSpPr>
          <p:cNvPr id="18" name="Rectangle 17">
            <a:extLst>
              <a:ext uri="{FF2B5EF4-FFF2-40B4-BE49-F238E27FC236}">
                <a16:creationId xmlns:a16="http://schemas.microsoft.com/office/drawing/2014/main" id="{BA5EB5B3-273A-251E-E5B4-4FCBDC26152A}"/>
              </a:ext>
            </a:extLst>
          </p:cNvPr>
          <p:cNvSpPr/>
          <p:nvPr/>
        </p:nvSpPr>
        <p:spPr>
          <a:xfrm>
            <a:off x="8243009" y="2933699"/>
            <a:ext cx="3339391" cy="134801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 Primary EFS Endpoint</a:t>
            </a:r>
          </a:p>
        </p:txBody>
      </p:sp>
      <p:sp>
        <p:nvSpPr>
          <p:cNvPr id="19" name="TextBox 18">
            <a:extLst>
              <a:ext uri="{FF2B5EF4-FFF2-40B4-BE49-F238E27FC236}">
                <a16:creationId xmlns:a16="http://schemas.microsoft.com/office/drawing/2014/main" id="{36C4EDCC-698A-D681-0104-988673067097}"/>
              </a:ext>
            </a:extLst>
          </p:cNvPr>
          <p:cNvSpPr txBox="1"/>
          <p:nvPr/>
        </p:nvSpPr>
        <p:spPr>
          <a:xfrm>
            <a:off x="177800" y="6433443"/>
            <a:ext cx="5918200" cy="253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1. Roupret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Ann Oncol</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 2. De Santis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 3. Shore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Nat Med</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2025</a:t>
            </a:r>
          </a:p>
        </p:txBody>
      </p:sp>
    </p:spTree>
    <p:extLst>
      <p:ext uri="{BB962C8B-B14F-4D97-AF65-F5344CB8AC3E}">
        <p14:creationId xmlns:p14="http://schemas.microsoft.com/office/powerpoint/2010/main" val="600990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76884F-0D28-BCEA-C2A5-A9B4B6A541F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041"/>
          <a:stretch>
            <a:fillRect/>
          </a:stretch>
        </p:blipFill>
        <p:spPr bwMode="auto">
          <a:xfrm>
            <a:off x="326479" y="1193179"/>
            <a:ext cx="7471647" cy="2765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F4C8BF-A7DD-B81C-1C66-430F6C9883DC}"/>
              </a:ext>
            </a:extLst>
          </p:cNvPr>
          <p:cNvSpPr>
            <a:spLocks noGrp="1"/>
          </p:cNvSpPr>
          <p:nvPr>
            <p:ph type="title"/>
          </p:nvPr>
        </p:nvSpPr>
        <p:spPr>
          <a:xfrm>
            <a:off x="838200" y="14071"/>
            <a:ext cx="10515600" cy="1325563"/>
          </a:xfrm>
        </p:spPr>
        <p:txBody>
          <a:bodyPr>
            <a:noAutofit/>
          </a:bodyPr>
          <a:lstStyle/>
          <a:p>
            <a:pPr algn="ctr"/>
            <a:r>
              <a:rPr lang="en-US" sz="4000" b="1" dirty="0">
                <a:latin typeface="Arial" panose="020B0604020202020204" pitchFamily="34" charset="0"/>
                <a:cs typeface="Arial" panose="020B0604020202020204" pitchFamily="34" charset="0"/>
              </a:rPr>
              <a:t>POTOMAC: OS data and QoL</a:t>
            </a:r>
          </a:p>
        </p:txBody>
      </p:sp>
      <p:sp>
        <p:nvSpPr>
          <p:cNvPr id="5" name="TextBox 4">
            <a:extLst>
              <a:ext uri="{FF2B5EF4-FFF2-40B4-BE49-F238E27FC236}">
                <a16:creationId xmlns:a16="http://schemas.microsoft.com/office/drawing/2014/main" id="{FC50FF3F-09E6-69CC-84C3-347E2CC16747}"/>
              </a:ext>
            </a:extLst>
          </p:cNvPr>
          <p:cNvSpPr txBox="1"/>
          <p:nvPr/>
        </p:nvSpPr>
        <p:spPr>
          <a:xfrm>
            <a:off x="188042" y="6380334"/>
            <a:ext cx="39710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Santis M et al. ASCO 2026: Abstract 4624 </a:t>
            </a:r>
          </a:p>
        </p:txBody>
      </p:sp>
      <p:pic>
        <p:nvPicPr>
          <p:cNvPr id="4" name="Picture 3">
            <a:extLst>
              <a:ext uri="{FF2B5EF4-FFF2-40B4-BE49-F238E27FC236}">
                <a16:creationId xmlns:a16="http://schemas.microsoft.com/office/drawing/2014/main" id="{BFDC140C-E08C-0CC4-44B6-65AE11C9A40F}"/>
              </a:ext>
            </a:extLst>
          </p:cNvPr>
          <p:cNvPicPr>
            <a:picLocks noChangeAspect="1"/>
          </p:cNvPicPr>
          <p:nvPr/>
        </p:nvPicPr>
        <p:blipFill>
          <a:blip r:embed="rId4"/>
          <a:stretch>
            <a:fillRect/>
          </a:stretch>
        </p:blipFill>
        <p:spPr>
          <a:xfrm>
            <a:off x="4471326" y="3429000"/>
            <a:ext cx="7462898" cy="3136796"/>
          </a:xfrm>
          <a:prstGeom prst="rect">
            <a:avLst/>
          </a:prstGeom>
        </p:spPr>
      </p:pic>
    </p:spTree>
    <p:extLst>
      <p:ext uri="{BB962C8B-B14F-4D97-AF65-F5344CB8AC3E}">
        <p14:creationId xmlns:p14="http://schemas.microsoft.com/office/powerpoint/2010/main" val="3838273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23659-005F-F390-AF90-14BAA79026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DA8690-DE2E-2B55-C77D-6CAFB076C294}"/>
              </a:ext>
            </a:extLst>
          </p:cNvPr>
          <p:cNvGrpSpPr/>
          <p:nvPr/>
        </p:nvGrpSpPr>
        <p:grpSpPr>
          <a:xfrm>
            <a:off x="251641" y="1033459"/>
            <a:ext cx="11688718" cy="5225689"/>
            <a:chOff x="1061884" y="1499298"/>
            <a:chExt cx="10146890" cy="4536382"/>
          </a:xfrm>
        </p:grpSpPr>
        <p:sp>
          <p:nvSpPr>
            <p:cNvPr id="14" name="Rectangle 13">
              <a:extLst>
                <a:ext uri="{FF2B5EF4-FFF2-40B4-BE49-F238E27FC236}">
                  <a16:creationId xmlns:a16="http://schemas.microsoft.com/office/drawing/2014/main" id="{D964EEAE-36A5-1BDA-1780-2FD61F7091A8}"/>
                </a:ext>
              </a:extLst>
            </p:cNvPr>
            <p:cNvSpPr/>
            <p:nvPr/>
          </p:nvSpPr>
          <p:spPr>
            <a:xfrm>
              <a:off x="1061884" y="1499298"/>
              <a:ext cx="10146890" cy="4536382"/>
            </a:xfrm>
            <a:prstGeom prst="rect">
              <a:avLst/>
            </a:prstGeom>
            <a:solidFill>
              <a:srgbClr val="ECEF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Overall, both arms showed deterioration in QLQ-C30 adjusted mean change from baseline scores, with suggested clinically meaningful deterioration for fatigue with durvalumab + BCG (induction + maintenance), however the difference between arms was small:">
              <a:extLst>
                <a:ext uri="{FF2B5EF4-FFF2-40B4-BE49-F238E27FC236}">
                  <a16:creationId xmlns:a16="http://schemas.microsoft.com/office/drawing/2014/main" id="{9CF8ADCF-52E1-02D5-307D-D87D81FF98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1997" y="1499298"/>
              <a:ext cx="8028005" cy="1920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verall, QLQ-NMIBC24 adjusted mean change from baseline scores were numerically small and similar between arms:">
              <a:extLst>
                <a:ext uri="{FF2B5EF4-FFF2-40B4-BE49-F238E27FC236}">
                  <a16:creationId xmlns:a16="http://schemas.microsoft.com/office/drawing/2014/main" id="{8D88B332-D28B-06AC-96E5-E4AC4E8C51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76332" y="3619335"/>
              <a:ext cx="5675086" cy="2416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cross abdominal pain, diarrhea, and painful urination, rates of PRO-CTCAE worsening were similar between treatment arms through week 106, consistent with the shared BCG treatment backbone. For urinary frequency, rates of PRO-CTCAE worsening were numerically higher in the durvalumab + BCG arm (80%) versus the BCG arm (73%), with a difference &lt;= 10%:">
              <a:extLst>
                <a:ext uri="{FF2B5EF4-FFF2-40B4-BE49-F238E27FC236}">
                  <a16:creationId xmlns:a16="http://schemas.microsoft.com/office/drawing/2014/main" id="{CA354E3E-F068-2085-9A9F-8716E40D0B0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55592" y="3475360"/>
              <a:ext cx="3313592" cy="256032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5853AB89-4052-2138-BE8B-80C894BF5E32}"/>
              </a:ext>
            </a:extLst>
          </p:cNvPr>
          <p:cNvSpPr txBox="1"/>
          <p:nvPr/>
        </p:nvSpPr>
        <p:spPr>
          <a:xfrm>
            <a:off x="141966" y="6489304"/>
            <a:ext cx="39710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Santis M et al. ASCO 2026: Abstract 4624 </a:t>
            </a:r>
          </a:p>
        </p:txBody>
      </p:sp>
      <p:sp>
        <p:nvSpPr>
          <p:cNvPr id="13" name="Title 1">
            <a:extLst>
              <a:ext uri="{FF2B5EF4-FFF2-40B4-BE49-F238E27FC236}">
                <a16:creationId xmlns:a16="http://schemas.microsoft.com/office/drawing/2014/main" id="{9EDE21A9-D233-C814-C214-D09ED437A67F}"/>
              </a:ext>
            </a:extLst>
          </p:cNvPr>
          <p:cNvSpPr>
            <a:spLocks noGrp="1"/>
          </p:cNvSpPr>
          <p:nvPr>
            <p:ph type="title"/>
          </p:nvPr>
        </p:nvSpPr>
        <p:spPr>
          <a:xfrm>
            <a:off x="838200" y="1409"/>
            <a:ext cx="10515600" cy="1153236"/>
          </a:xfrm>
        </p:spPr>
        <p:txBody>
          <a:bodyPr>
            <a:noAutofit/>
          </a:bodyPr>
          <a:lstStyle/>
          <a:p>
            <a:pPr algn="ctr"/>
            <a:r>
              <a:rPr lang="en-US" sz="4000" b="1" dirty="0">
                <a:latin typeface="Arial" panose="020B0604020202020204" pitchFamily="34" charset="0"/>
                <a:cs typeface="Arial" panose="020B0604020202020204" pitchFamily="34" charset="0"/>
              </a:rPr>
              <a:t>POTOMAC: OS data and QoL</a:t>
            </a:r>
          </a:p>
        </p:txBody>
      </p:sp>
    </p:spTree>
    <p:extLst>
      <p:ext uri="{BB962C8B-B14F-4D97-AF65-F5344CB8AC3E}">
        <p14:creationId xmlns:p14="http://schemas.microsoft.com/office/powerpoint/2010/main" val="2265635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D807-48CB-4F07-A7B6-6E8FDF25C32B}"/>
              </a:ext>
            </a:extLst>
          </p:cNvPr>
          <p:cNvSpPr>
            <a:spLocks noGrp="1"/>
          </p:cNvSpPr>
          <p:nvPr>
            <p:ph type="title"/>
          </p:nvPr>
        </p:nvSpPr>
        <p:spPr>
          <a:xfrm>
            <a:off x="838200" y="211770"/>
            <a:ext cx="10515600" cy="708461"/>
          </a:xfrm>
        </p:spPr>
        <p:txBody>
          <a:bodyPr anchor="b">
            <a:normAutofit/>
          </a:bodyPr>
          <a:lstStyle/>
          <a:p>
            <a:pPr algn="ctr"/>
            <a:r>
              <a:rPr lang="en-US" sz="3200" b="1" dirty="0">
                <a:latin typeface="Arial" panose="020B0604020202020204" pitchFamily="34" charset="0"/>
                <a:cs typeface="Arial" panose="020B0604020202020204" pitchFamily="34" charset="0"/>
              </a:rPr>
              <a:t>TAR-200 in Bladder Cancer</a:t>
            </a:r>
          </a:p>
        </p:txBody>
      </p:sp>
      <p:sp>
        <p:nvSpPr>
          <p:cNvPr id="64" name="Slide Number Placeholder 3">
            <a:extLst>
              <a:ext uri="{FF2B5EF4-FFF2-40B4-BE49-F238E27FC236}">
                <a16:creationId xmlns:a16="http://schemas.microsoft.com/office/drawing/2014/main" id="{1BDC558E-AF0F-4406-BA08-C5EA43E477DA}"/>
              </a:ext>
            </a:extLst>
          </p:cNvPr>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00" b="1" kern="1200">
                <a:solidFill>
                  <a:schemeClr val="bg1"/>
                </a:solidFill>
                <a:latin typeface="Johnson Tex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D1BBCB-56E8-744E-B233-22800C75D8CB}" type="slidenum">
              <a:rPr kumimoji="0" lang="en-US" sz="800" b="1" i="0" u="none" strike="noStrike" kern="1200" cap="none" spc="0" normalizeH="0" baseline="0" noProof="0" smtClean="0">
                <a:ln>
                  <a:noFill/>
                </a:ln>
                <a:solidFill>
                  <a:prstClr val="white"/>
                </a:solidFill>
                <a:effectLst/>
                <a:uLnTx/>
                <a:uFillTx/>
                <a:latin typeface="Johnson Tex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800" b="1" i="0" u="none" strike="noStrike" kern="1200" cap="none" spc="0" normalizeH="0" baseline="0" noProof="0" dirty="0">
              <a:ln>
                <a:noFill/>
              </a:ln>
              <a:solidFill>
                <a:srgbClr val="000000"/>
              </a:solidFill>
              <a:effectLst/>
              <a:uLnTx/>
              <a:uFillTx/>
              <a:latin typeface="Johnson Text" panose="00000500000000000000" pitchFamily="2" charset="0"/>
              <a:ea typeface="Johnson Text" panose="00000500000000000000" pitchFamily="2" charset="0"/>
              <a:cs typeface="+mn-cs"/>
            </a:endParaRPr>
          </a:p>
        </p:txBody>
      </p:sp>
      <p:sp>
        <p:nvSpPr>
          <p:cNvPr id="34" name="Rectangle: Rounded Corners 138">
            <a:extLst>
              <a:ext uri="{FF2B5EF4-FFF2-40B4-BE49-F238E27FC236}">
                <a16:creationId xmlns:a16="http://schemas.microsoft.com/office/drawing/2014/main" id="{8B9DB8B0-9342-4386-A8CC-E3D1B111B066}"/>
              </a:ext>
            </a:extLst>
          </p:cNvPr>
          <p:cNvSpPr/>
          <p:nvPr/>
        </p:nvSpPr>
        <p:spPr>
          <a:xfrm>
            <a:off x="3987875" y="5862398"/>
            <a:ext cx="1677600" cy="246888"/>
          </a:xfrm>
          <a:prstGeom prst="roundRect">
            <a:avLst/>
          </a:prstGeom>
          <a:solidFill>
            <a:schemeClr val="tx1"/>
          </a:solidFill>
          <a:ln w="12700">
            <a:solidFill>
              <a:srgbClr val="FF7C8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63"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Johnson Text" panose="00000500000000000000" pitchFamily="2" charset="0"/>
                <a:cs typeface="Arial" panose="020B0604020202020204" pitchFamily="34" charset="0"/>
              </a:rPr>
              <a:t>TAR-200 ± CET</a:t>
            </a:r>
          </a:p>
        </p:txBody>
      </p:sp>
      <p:sp>
        <p:nvSpPr>
          <p:cNvPr id="103" name="Rectangle: Rounded Corners 77">
            <a:extLst>
              <a:ext uri="{FF2B5EF4-FFF2-40B4-BE49-F238E27FC236}">
                <a16:creationId xmlns:a16="http://schemas.microsoft.com/office/drawing/2014/main" id="{737AB773-8ED0-4112-A2AC-74B95969CEF7}"/>
              </a:ext>
            </a:extLst>
          </p:cNvPr>
          <p:cNvSpPr/>
          <p:nvPr/>
        </p:nvSpPr>
        <p:spPr>
          <a:xfrm>
            <a:off x="5687727" y="5862398"/>
            <a:ext cx="1677600" cy="246221"/>
          </a:xfrm>
          <a:prstGeom prst="roundRect">
            <a:avLst/>
          </a:prstGeom>
          <a:solidFill>
            <a:schemeClr val="accent1">
              <a:lumMod val="40000"/>
              <a:lumOff val="60000"/>
            </a:schemeClr>
          </a:solidFill>
          <a:ln w="12700">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63"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TAR-210</a:t>
            </a:r>
          </a:p>
        </p:txBody>
      </p:sp>
      <p:pic>
        <p:nvPicPr>
          <p:cNvPr id="78" name="Immagine 77">
            <a:extLst>
              <a:ext uri="{FF2B5EF4-FFF2-40B4-BE49-F238E27FC236}">
                <a16:creationId xmlns:a16="http://schemas.microsoft.com/office/drawing/2014/main" id="{2752BE6F-91BF-927B-43F6-4FE5240F70CA}"/>
              </a:ext>
            </a:extLst>
          </p:cNvPr>
          <p:cNvPicPr>
            <a:picLocks noChangeAspect="1"/>
          </p:cNvPicPr>
          <p:nvPr/>
        </p:nvPicPr>
        <p:blipFill>
          <a:blip r:embed="rId4"/>
          <a:stretch>
            <a:fillRect/>
          </a:stretch>
        </p:blipFill>
        <p:spPr>
          <a:xfrm>
            <a:off x="3730541" y="1313454"/>
            <a:ext cx="8461459" cy="4470959"/>
          </a:xfrm>
          <a:prstGeom prst="rect">
            <a:avLst/>
          </a:prstGeom>
        </p:spPr>
      </p:pic>
      <p:pic>
        <p:nvPicPr>
          <p:cNvPr id="249" name="Immagine 248">
            <a:extLst>
              <a:ext uri="{FF2B5EF4-FFF2-40B4-BE49-F238E27FC236}">
                <a16:creationId xmlns:a16="http://schemas.microsoft.com/office/drawing/2014/main" id="{FFEF4C0A-DDBD-01FD-7C95-0FAF09DE1F6D}"/>
              </a:ext>
            </a:extLst>
          </p:cNvPr>
          <p:cNvPicPr>
            <a:picLocks noChangeAspect="1"/>
          </p:cNvPicPr>
          <p:nvPr/>
        </p:nvPicPr>
        <p:blipFill>
          <a:blip r:embed="rId5"/>
          <a:stretch>
            <a:fillRect/>
          </a:stretch>
        </p:blipFill>
        <p:spPr>
          <a:xfrm>
            <a:off x="212842" y="1313454"/>
            <a:ext cx="3448377" cy="2812643"/>
          </a:xfrm>
          <a:prstGeom prst="rect">
            <a:avLst/>
          </a:prstGeom>
        </p:spPr>
      </p:pic>
    </p:spTree>
    <p:custDataLst>
      <p:tags r:id="rId1"/>
    </p:custDataLst>
    <p:extLst>
      <p:ext uri="{BB962C8B-B14F-4D97-AF65-F5344CB8AC3E}">
        <p14:creationId xmlns:p14="http://schemas.microsoft.com/office/powerpoint/2010/main" val="2703600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2C84-85F5-511D-EF9D-0693264A48F4}"/>
              </a:ext>
            </a:extLst>
          </p:cNvPr>
          <p:cNvSpPr>
            <a:spLocks noGrp="1"/>
          </p:cNvSpPr>
          <p:nvPr>
            <p:ph type="title"/>
          </p:nvPr>
        </p:nvSpPr>
        <p:spPr>
          <a:xfrm>
            <a:off x="838200" y="365126"/>
            <a:ext cx="10515600" cy="1318862"/>
          </a:xfrm>
        </p:spPr>
        <p:txBody>
          <a:bodyPr>
            <a:noAutofit/>
          </a:bodyPr>
          <a:lstStyle/>
          <a:p>
            <a:pPr algn="ctr"/>
            <a:r>
              <a:rPr lang="en-US" sz="3200" b="1" dirty="0">
                <a:latin typeface="Arial" panose="020B0604020202020204" pitchFamily="34" charset="0"/>
                <a:cs typeface="Arial" panose="020B0604020202020204" pitchFamily="34" charset="0"/>
              </a:rPr>
              <a:t>Phase 2b SunRISe-1 Study: Cohort 2 BCG-Unresponsive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HR NMIBC CIS ± Papillary Disease </a:t>
            </a:r>
          </a:p>
        </p:txBody>
      </p:sp>
      <p:cxnSp>
        <p:nvCxnSpPr>
          <p:cNvPr id="6" name="Straight Arrow Connector 5">
            <a:extLst>
              <a:ext uri="{FF2B5EF4-FFF2-40B4-BE49-F238E27FC236}">
                <a16:creationId xmlns:a16="http://schemas.microsoft.com/office/drawing/2014/main" id="{82FA9774-DAB2-2751-3FB7-02E515FCB2D6}"/>
              </a:ext>
            </a:extLst>
          </p:cNvPr>
          <p:cNvCxnSpPr>
            <a:cxnSpLocks noChangeAspect="1"/>
            <a:stCxn id="14" idx="3"/>
            <a:endCxn id="7" idx="1"/>
          </p:cNvCxnSpPr>
          <p:nvPr/>
        </p:nvCxnSpPr>
        <p:spPr>
          <a:xfrm flipV="1">
            <a:off x="2663986" y="3381087"/>
            <a:ext cx="1138458" cy="1"/>
          </a:xfrm>
          <a:prstGeom prst="straightConnector1">
            <a:avLst/>
          </a:prstGeom>
          <a:noFill/>
          <a:ln w="28575" cap="flat" cmpd="sng" algn="ctr">
            <a:solidFill>
              <a:srgbClr val="000000"/>
            </a:solidFill>
            <a:prstDash val="solid"/>
            <a:miter lim="800000"/>
            <a:tailEnd type="triangle"/>
          </a:ln>
          <a:effectLst/>
        </p:spPr>
      </p:cxnSp>
      <p:sp>
        <p:nvSpPr>
          <p:cNvPr id="7" name="Rectangle: Rounded Corners 6">
            <a:extLst>
              <a:ext uri="{FF2B5EF4-FFF2-40B4-BE49-F238E27FC236}">
                <a16:creationId xmlns:a16="http://schemas.microsoft.com/office/drawing/2014/main" id="{7E71CB70-7DDA-ED71-0064-76508C891089}"/>
              </a:ext>
            </a:extLst>
          </p:cNvPr>
          <p:cNvSpPr>
            <a:spLocks noChangeAspect="1"/>
          </p:cNvSpPr>
          <p:nvPr/>
        </p:nvSpPr>
        <p:spPr>
          <a:xfrm>
            <a:off x="3802444" y="3065829"/>
            <a:ext cx="2301137" cy="630516"/>
          </a:xfrm>
          <a:prstGeom prst="roundRect">
            <a:avLst/>
          </a:prstGeom>
          <a:solidFill>
            <a:schemeClr val="bg2"/>
          </a:solidFill>
          <a:ln w="19050" cap="flat" cmpd="sng" algn="ctr">
            <a:solidFill>
              <a:srgbClr val="EB17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TAR-200 Monotherapy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2</a:t>
            </a: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(N=85)</a:t>
            </a:r>
            <a:b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Enrollment completed</a:t>
            </a:r>
            <a:endPar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165240A3-225F-E0C2-57AF-0839B3AAD797}"/>
              </a:ext>
            </a:extLst>
          </p:cNvPr>
          <p:cNvSpPr>
            <a:spLocks noChangeAspect="1"/>
          </p:cNvSpPr>
          <p:nvPr/>
        </p:nvSpPr>
        <p:spPr>
          <a:xfrm>
            <a:off x="3802444" y="2264603"/>
            <a:ext cx="2301137" cy="630516"/>
          </a:xfrm>
          <a:prstGeom prst="roundRect">
            <a:avLst/>
          </a:prstGeom>
          <a:no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TAR-200 + Cetrelimab</a:t>
            </a:r>
            <a:r>
              <a:rPr kumimoji="0" lang="en-US" sz="1300" b="1" i="0" u="none" strike="noStrike" kern="0" cap="none" spc="0" normalizeH="0" baseline="30000" noProof="0" dirty="0">
                <a:ln>
                  <a:noFill/>
                </a:ln>
                <a:solidFill>
                  <a:srgbClr val="A39992"/>
                </a:solidFill>
                <a:effectLst/>
                <a:uLnTx/>
                <a:uFillTx/>
                <a:latin typeface="Arial" panose="020B0604020202020204" pitchFamily="34" charset="0"/>
                <a:ea typeface="+mn-ea"/>
                <a:cs typeface="Arial" panose="020B0604020202020204" pitchFamily="34" charset="0"/>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1 </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(N=53)</a:t>
            </a:r>
            <a:r>
              <a:rPr kumimoji="0" lang="en-US" sz="1300" b="1" i="0" u="none" strike="noStrike" kern="0" cap="none" spc="0" normalizeH="0" baseline="30000" noProof="0" dirty="0">
                <a:ln>
                  <a:noFill/>
                </a:ln>
                <a:solidFill>
                  <a:srgbClr val="A39992"/>
                </a:solidFill>
                <a:effectLst/>
                <a:uLnTx/>
                <a:uFillTx/>
                <a:latin typeface="Arial" panose="020B0604020202020204" pitchFamily="34" charset="0"/>
                <a:ea typeface="+mn-ea"/>
                <a:cs typeface="Arial" panose="020B0604020202020204" pitchFamily="34" charset="0"/>
              </a:rPr>
              <a:t>c</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1 was closed</a:t>
            </a:r>
            <a:endParaRPr kumimoji="0" lang="en-US" sz="9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F08FDACC-498D-06E8-7198-5916AE2CD147}"/>
              </a:ext>
            </a:extLst>
          </p:cNvPr>
          <p:cNvSpPr>
            <a:spLocks noChangeAspect="1"/>
          </p:cNvSpPr>
          <p:nvPr/>
        </p:nvSpPr>
        <p:spPr>
          <a:xfrm>
            <a:off x="3802444" y="3867056"/>
            <a:ext cx="2301137" cy="630516"/>
          </a:xfrm>
          <a:prstGeom prst="roundRect">
            <a:avLst/>
          </a:prstGeom>
          <a:no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Cetrelimab</a:t>
            </a:r>
            <a:r>
              <a:rPr kumimoji="0" lang="en-US" sz="1300" b="1" i="0" u="none" strike="noStrike" kern="0" cap="none" spc="0" normalizeH="0" baseline="30000" noProof="0" dirty="0">
                <a:ln>
                  <a:noFill/>
                </a:ln>
                <a:solidFill>
                  <a:srgbClr val="A39992"/>
                </a:solidFill>
                <a:effectLst/>
                <a:uLnTx/>
                <a:uFillTx/>
                <a:latin typeface="Arial" panose="020B0604020202020204" pitchFamily="34" charset="0"/>
                <a:ea typeface="+mn-ea"/>
                <a:cs typeface="Arial" panose="020B0604020202020204" pitchFamily="34" charset="0"/>
              </a:rPr>
              <a:t>b</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 Monotherapy </a:t>
            </a:r>
            <a:endParaRPr kumimoji="0" lang="en-US" sz="1300" b="0"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3 </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(N=28)</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3 was closed</a:t>
            </a:r>
            <a:endParaRPr kumimoji="0" lang="en-US" sz="9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2690A7AB-5659-2F88-0AF6-9AB200982738}"/>
              </a:ext>
            </a:extLst>
          </p:cNvPr>
          <p:cNvSpPr>
            <a:spLocks noChangeAspect="1"/>
          </p:cNvSpPr>
          <p:nvPr/>
        </p:nvSpPr>
        <p:spPr>
          <a:xfrm>
            <a:off x="8846399" y="2264603"/>
            <a:ext cx="2676860" cy="2232968"/>
          </a:xfrm>
          <a:prstGeom prst="roundRect">
            <a:avLst>
              <a:gd name="adj" fmla="val 5882"/>
            </a:avLst>
          </a:prstGeom>
          <a:solidFill>
            <a:srgbClr val="564C47">
              <a:lumMod val="20000"/>
              <a:lumOff val="80000"/>
            </a:srgbClr>
          </a:solidFill>
          <a:ln w="25400" cap="flat" cmpd="sng" algn="ctr">
            <a:solidFill>
              <a:schemeClr val="bg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Cohorts 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 point</a:t>
            </a:r>
          </a:p>
          <a:p>
            <a:pPr marL="273600" marR="0" lvl="0" indent="-1836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CR rate</a:t>
            </a:r>
            <a:endPar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secondary end points</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Duration of response</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survival</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Tolerability </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HRQoL</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40AC4A-9F53-4ED2-48A6-5DAC6D4DC903}"/>
              </a:ext>
            </a:extLst>
          </p:cNvPr>
          <p:cNvSpPr txBox="1"/>
          <p:nvPr/>
        </p:nvSpPr>
        <p:spPr>
          <a:xfrm>
            <a:off x="487770" y="1999246"/>
            <a:ext cx="106471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NCT04640623</a:t>
            </a:r>
          </a:p>
        </p:txBody>
      </p:sp>
      <p:sp>
        <p:nvSpPr>
          <p:cNvPr id="12" name="Rectangle: Rounded Corners 11">
            <a:extLst>
              <a:ext uri="{FF2B5EF4-FFF2-40B4-BE49-F238E27FC236}">
                <a16:creationId xmlns:a16="http://schemas.microsoft.com/office/drawing/2014/main" id="{A99106C5-A2F7-1EA4-2915-F980F4D9F6AF}"/>
              </a:ext>
            </a:extLst>
          </p:cNvPr>
          <p:cNvSpPr>
            <a:spLocks noChangeAspect="1"/>
          </p:cNvSpPr>
          <p:nvPr/>
        </p:nvSpPr>
        <p:spPr>
          <a:xfrm>
            <a:off x="3802443" y="4643907"/>
            <a:ext cx="2301137" cy="630516"/>
          </a:xfrm>
          <a:prstGeom prst="roundRect">
            <a:avLst/>
          </a:prstGeom>
          <a:solidFill>
            <a:srgbClr val="FFFFFF"/>
          </a:solid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TAR-200 Monotherapy</a:t>
            </a:r>
            <a:endParaRPr kumimoji="0" lang="en-US" sz="1300" b="0"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4</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 (N=52)</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Enrollment completed</a:t>
            </a:r>
          </a:p>
        </p:txBody>
      </p:sp>
      <p:sp>
        <p:nvSpPr>
          <p:cNvPr id="13" name="Rectangle: Rounded Corners 12">
            <a:extLst>
              <a:ext uri="{FF2B5EF4-FFF2-40B4-BE49-F238E27FC236}">
                <a16:creationId xmlns:a16="http://schemas.microsoft.com/office/drawing/2014/main" id="{F22EEBB6-C383-8BB8-6B22-5185459124AD}"/>
              </a:ext>
            </a:extLst>
          </p:cNvPr>
          <p:cNvSpPr>
            <a:spLocks/>
          </p:cNvSpPr>
          <p:nvPr/>
        </p:nvSpPr>
        <p:spPr>
          <a:xfrm>
            <a:off x="8846398" y="4649310"/>
            <a:ext cx="2678400" cy="630936"/>
          </a:xfrm>
          <a:prstGeom prst="roundRect">
            <a:avLst>
              <a:gd name="adj" fmla="val 16668"/>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 point </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DFS</a:t>
            </a:r>
            <a:endParaRPr kumimoji="0" lang="en-US" sz="1200" b="0" i="0" u="none" strike="sngStrike" kern="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F373683C-6DCA-E958-EBF1-CB54CE4CC3A8}"/>
              </a:ext>
            </a:extLst>
          </p:cNvPr>
          <p:cNvSpPr>
            <a:spLocks noChangeAspect="1"/>
          </p:cNvSpPr>
          <p:nvPr/>
        </p:nvSpPr>
        <p:spPr>
          <a:xfrm>
            <a:off x="605054" y="2264603"/>
            <a:ext cx="2058932" cy="2232969"/>
          </a:xfrm>
          <a:prstGeom prst="roundRect">
            <a:avLst>
              <a:gd name="adj" fmla="val 5666"/>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Population:</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Aged ≥18 years </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Histologically confirmed </a:t>
            </a:r>
            <a:b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HR NMIBC CIS (with or without papillary disease)</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ECOG PS of 0-2</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Persistent or recurrent disease within 12 months of completion of BCG</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Unresponsive to BCG</a:t>
            </a:r>
            <a:r>
              <a:rPr kumimoji="0" lang="en-US" sz="1100" b="0"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1,2</a:t>
            </a: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and not receiving RC</a:t>
            </a:r>
          </a:p>
        </p:txBody>
      </p:sp>
      <p:sp>
        <p:nvSpPr>
          <p:cNvPr id="15" name="Rectangle: Rounded Corners 14">
            <a:extLst>
              <a:ext uri="{FF2B5EF4-FFF2-40B4-BE49-F238E27FC236}">
                <a16:creationId xmlns:a16="http://schemas.microsoft.com/office/drawing/2014/main" id="{4AB6DC6E-08E3-D27B-3486-C84BE7FD30E6}"/>
              </a:ext>
            </a:extLst>
          </p:cNvPr>
          <p:cNvSpPr>
            <a:spLocks noChangeAspect="1"/>
          </p:cNvSpPr>
          <p:nvPr/>
        </p:nvSpPr>
        <p:spPr>
          <a:xfrm>
            <a:off x="605054" y="4649309"/>
            <a:ext cx="2058932" cy="630000"/>
          </a:xfrm>
          <a:prstGeom prst="roundRect">
            <a:avLst>
              <a:gd name="adj" fmla="val 14583"/>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Population:</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Papillary-only HR NMIBC </a:t>
            </a:r>
            <a:b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 CIS)</a:t>
            </a:r>
            <a:r>
              <a:rPr kumimoji="0" lang="en-US" sz="1100" b="0"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a:t>
            </a:r>
          </a:p>
        </p:txBody>
      </p:sp>
      <p:sp>
        <p:nvSpPr>
          <p:cNvPr id="16" name="Rectangle: Rounded Corners 15">
            <a:extLst>
              <a:ext uri="{FF2B5EF4-FFF2-40B4-BE49-F238E27FC236}">
                <a16:creationId xmlns:a16="http://schemas.microsoft.com/office/drawing/2014/main" id="{5E44BEE4-ECC7-57D6-002C-D4DD9D5B51F6}"/>
              </a:ext>
            </a:extLst>
          </p:cNvPr>
          <p:cNvSpPr>
            <a:spLocks noChangeAspect="1"/>
          </p:cNvSpPr>
          <p:nvPr/>
        </p:nvSpPr>
        <p:spPr>
          <a:xfrm>
            <a:off x="6497788" y="2264604"/>
            <a:ext cx="1954403" cy="3009819"/>
          </a:xfrm>
          <a:prstGeom prst="roundRect">
            <a:avLst>
              <a:gd name="adj" fmla="val 6533"/>
            </a:avLst>
          </a:prstGeom>
          <a:solidFill>
            <a:srgbClr val="FFFFFF"/>
          </a:solidFill>
          <a:ln w="19050" cap="flat" cmpd="sng" algn="ctr">
            <a:solidFill>
              <a:srgbClr val="EB17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TAR-200 dosing: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Q3W (indwelling) for the first 24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then Q12W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Week 96</a:t>
            </a:r>
          </a:p>
        </p:txBody>
      </p:sp>
      <p:cxnSp>
        <p:nvCxnSpPr>
          <p:cNvPr id="17" name="Straight Arrow Connector 16">
            <a:extLst>
              <a:ext uri="{FF2B5EF4-FFF2-40B4-BE49-F238E27FC236}">
                <a16:creationId xmlns:a16="http://schemas.microsoft.com/office/drawing/2014/main" id="{598254C7-DC20-E355-1531-172429460F1F}"/>
              </a:ext>
            </a:extLst>
          </p:cNvPr>
          <p:cNvCxnSpPr>
            <a:cxnSpLocks noChangeAspect="1"/>
            <a:stCxn id="15" idx="3"/>
            <a:endCxn id="12" idx="1"/>
          </p:cNvCxnSpPr>
          <p:nvPr/>
        </p:nvCxnSpPr>
        <p:spPr>
          <a:xfrm flipV="1">
            <a:off x="2663986" y="4959165"/>
            <a:ext cx="1138457" cy="5144"/>
          </a:xfrm>
          <a:prstGeom prst="straightConnector1">
            <a:avLst/>
          </a:prstGeom>
          <a:noFill/>
          <a:ln w="28575" cap="flat" cmpd="sng" algn="ctr">
            <a:solidFill>
              <a:srgbClr val="000000"/>
            </a:solidFill>
            <a:prstDash val="solid"/>
            <a:miter lim="800000"/>
            <a:tailEnd type="triangle"/>
          </a:ln>
          <a:effectLst/>
        </p:spPr>
      </p:cxnSp>
      <p:cxnSp>
        <p:nvCxnSpPr>
          <p:cNvPr id="18" name="Connector: Elbow 17">
            <a:extLst>
              <a:ext uri="{FF2B5EF4-FFF2-40B4-BE49-F238E27FC236}">
                <a16:creationId xmlns:a16="http://schemas.microsoft.com/office/drawing/2014/main" id="{D5A1A22C-841F-F2AB-D408-1D4A63BCD36A}"/>
              </a:ext>
            </a:extLst>
          </p:cNvPr>
          <p:cNvCxnSpPr>
            <a:cxnSpLocks/>
            <a:stCxn id="14" idx="3"/>
            <a:endCxn id="9" idx="1"/>
          </p:cNvCxnSpPr>
          <p:nvPr/>
        </p:nvCxnSpPr>
        <p:spPr>
          <a:xfrm>
            <a:off x="2663986" y="3381088"/>
            <a:ext cx="1138458" cy="801226"/>
          </a:xfrm>
          <a:prstGeom prst="bentConnector3">
            <a:avLst>
              <a:gd name="adj1" fmla="val 50000"/>
            </a:avLst>
          </a:prstGeom>
          <a:noFill/>
          <a:ln w="28575" cap="flat" cmpd="sng" algn="ctr">
            <a:solidFill>
              <a:srgbClr val="000000"/>
            </a:solidFill>
            <a:prstDash val="solid"/>
            <a:miter lim="800000"/>
            <a:tailEnd type="triangle"/>
          </a:ln>
          <a:effectLst/>
        </p:spPr>
      </p:cxnSp>
      <p:cxnSp>
        <p:nvCxnSpPr>
          <p:cNvPr id="19" name="Connector: Elbow 18">
            <a:extLst>
              <a:ext uri="{FF2B5EF4-FFF2-40B4-BE49-F238E27FC236}">
                <a16:creationId xmlns:a16="http://schemas.microsoft.com/office/drawing/2014/main" id="{A161409C-9387-171C-95E2-1FA73B285056}"/>
              </a:ext>
            </a:extLst>
          </p:cNvPr>
          <p:cNvCxnSpPr>
            <a:cxnSpLocks/>
            <a:stCxn id="14" idx="3"/>
            <a:endCxn id="8" idx="1"/>
          </p:cNvCxnSpPr>
          <p:nvPr/>
        </p:nvCxnSpPr>
        <p:spPr>
          <a:xfrm flipV="1">
            <a:off x="2663986" y="2579861"/>
            <a:ext cx="1138458" cy="801227"/>
          </a:xfrm>
          <a:prstGeom prst="bentConnector3">
            <a:avLst>
              <a:gd name="adj1" fmla="val 50000"/>
            </a:avLst>
          </a:prstGeom>
          <a:noFill/>
          <a:ln w="28575" cap="flat" cmpd="sng" algn="ctr">
            <a:solidFill>
              <a:srgbClr val="000000"/>
            </a:solidFill>
            <a:prstDash val="solid"/>
            <a:miter lim="800000"/>
            <a:tailEnd type="triangle"/>
          </a:ln>
          <a:effectLst/>
        </p:spPr>
      </p:cxnSp>
      <p:sp>
        <p:nvSpPr>
          <p:cNvPr id="20" name="Flowchart: Connector 19">
            <a:extLst>
              <a:ext uri="{FF2B5EF4-FFF2-40B4-BE49-F238E27FC236}">
                <a16:creationId xmlns:a16="http://schemas.microsoft.com/office/drawing/2014/main" id="{F7C1B5C6-BC54-2481-71D5-63BA3EF91DE3}"/>
              </a:ext>
            </a:extLst>
          </p:cNvPr>
          <p:cNvSpPr>
            <a:spLocks noChangeAspect="1"/>
          </p:cNvSpPr>
          <p:nvPr/>
        </p:nvSpPr>
        <p:spPr>
          <a:xfrm>
            <a:off x="3081485" y="3237087"/>
            <a:ext cx="303459" cy="288000"/>
          </a:xfrm>
          <a:prstGeom prst="flowChartConnector">
            <a:avLst/>
          </a:prstGeom>
          <a:solidFill>
            <a:srgbClr val="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3" name="Text Placeholder 2">
            <a:extLst>
              <a:ext uri="{FF2B5EF4-FFF2-40B4-BE49-F238E27FC236}">
                <a16:creationId xmlns:a16="http://schemas.microsoft.com/office/drawing/2014/main" id="{5D66D376-9058-818C-B7BE-C9C8755F6EE8}"/>
              </a:ext>
            </a:extLst>
          </p:cNvPr>
          <p:cNvSpPr txBox="1">
            <a:spLocks/>
          </p:cNvSpPr>
          <p:nvPr/>
        </p:nvSpPr>
        <p:spPr>
          <a:xfrm>
            <a:off x="34848" y="6483953"/>
            <a:ext cx="11488411" cy="364067"/>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Daneshmand, S et al. TAR-200 for Bacillus Calmette-Guérin–Unresponsive High-Risk Non–Muscle-Invasive Bladder Cancer: Results From the Phase IIb SunRISe-1 Study. J Clin Oncol 43, 3578-3588(2025).</a:t>
            </a:r>
          </a:p>
        </p:txBody>
      </p:sp>
    </p:spTree>
    <p:extLst>
      <p:ext uri="{BB962C8B-B14F-4D97-AF65-F5344CB8AC3E}">
        <p14:creationId xmlns:p14="http://schemas.microsoft.com/office/powerpoint/2010/main" val="5982034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80872761-3D5D-42AF-EC33-3CD72D58C560}"/>
              </a:ext>
            </a:extLst>
          </p:cNvPr>
          <p:cNvSpPr>
            <a:spLocks noGrp="1"/>
          </p:cNvSpPr>
          <p:nvPr>
            <p:ph type="title"/>
          </p:nvPr>
        </p:nvSpPr>
        <p:spPr>
          <a:xfrm>
            <a:off x="838200" y="9980"/>
            <a:ext cx="10515600" cy="1860400"/>
          </a:xfrm>
        </p:spPr>
        <p:txBody>
          <a:bodyPr vert="horz" lIns="91440" tIns="45720" rIns="91440" bIns="45720" rtlCol="0" anchor="ctr">
            <a:normAutofit/>
          </a:bodyPr>
          <a:lstStyle/>
          <a:p>
            <a:r>
              <a:rPr lang="en-US" sz="3600" b="1" kern="1200" dirty="0">
                <a:solidFill>
                  <a:schemeClr val="tx1"/>
                </a:solidFill>
                <a:latin typeface="Arial" panose="020B0604020202020204" pitchFamily="34" charset="0"/>
                <a:cs typeface="Arial" panose="020B0604020202020204" pitchFamily="34" charset="0"/>
              </a:rPr>
              <a:t>TAR-200 Monotherapy in BCG-Unresponsive HR NMIBC CIS ± Papillary Disease</a:t>
            </a:r>
          </a:p>
        </p:txBody>
      </p:sp>
      <p:pic>
        <p:nvPicPr>
          <p:cNvPr id="5" name="Picture 4">
            <a:extLst>
              <a:ext uri="{FF2B5EF4-FFF2-40B4-BE49-F238E27FC236}">
                <a16:creationId xmlns:a16="http://schemas.microsoft.com/office/drawing/2014/main" id="{8C5C73BA-83CE-A09D-2420-9C495F918F56}"/>
              </a:ext>
            </a:extLst>
          </p:cNvPr>
          <p:cNvPicPr>
            <a:picLocks noChangeAspect="1"/>
          </p:cNvPicPr>
          <p:nvPr/>
        </p:nvPicPr>
        <p:blipFill>
          <a:blip r:embed="rId2"/>
          <a:stretch>
            <a:fillRect/>
          </a:stretch>
        </p:blipFill>
        <p:spPr>
          <a:xfrm>
            <a:off x="704258" y="1710221"/>
            <a:ext cx="4182496" cy="4473259"/>
          </a:xfrm>
          <a:prstGeom prst="rect">
            <a:avLst/>
          </a:prstGeom>
        </p:spPr>
      </p:pic>
      <p:pic>
        <p:nvPicPr>
          <p:cNvPr id="14" name="Picture 13">
            <a:extLst>
              <a:ext uri="{FF2B5EF4-FFF2-40B4-BE49-F238E27FC236}">
                <a16:creationId xmlns:a16="http://schemas.microsoft.com/office/drawing/2014/main" id="{437DB63D-6B32-4AF9-6CD5-BC6E3E95AE88}"/>
              </a:ext>
            </a:extLst>
          </p:cNvPr>
          <p:cNvPicPr>
            <a:picLocks noChangeAspect="1"/>
          </p:cNvPicPr>
          <p:nvPr/>
        </p:nvPicPr>
        <p:blipFill>
          <a:blip r:embed="rId3"/>
          <a:stretch>
            <a:fillRect/>
          </a:stretch>
        </p:blipFill>
        <p:spPr>
          <a:xfrm>
            <a:off x="5305854" y="1870380"/>
            <a:ext cx="6687715" cy="4012627"/>
          </a:xfrm>
          <a:prstGeom prst="rect">
            <a:avLst/>
          </a:prstGeom>
        </p:spPr>
      </p:pic>
      <p:sp>
        <p:nvSpPr>
          <p:cNvPr id="21" name="Text Placeholder 2">
            <a:extLst>
              <a:ext uri="{FF2B5EF4-FFF2-40B4-BE49-F238E27FC236}">
                <a16:creationId xmlns:a16="http://schemas.microsoft.com/office/drawing/2014/main" id="{2A77AAE3-6AA9-823C-3B39-8D2D5A6390FB}"/>
              </a:ext>
            </a:extLst>
          </p:cNvPr>
          <p:cNvSpPr txBox="1">
            <a:spLocks/>
          </p:cNvSpPr>
          <p:nvPr/>
        </p:nvSpPr>
        <p:spPr>
          <a:xfrm>
            <a:off x="34848" y="6483953"/>
            <a:ext cx="11488411" cy="364067"/>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Daneshmand, S et al. TAR-200 for Bacillus Calmette-Guérin–Unresponsive High-Risk Non–Muscle-Invasive Bladder Cancer: Results From the Phase IIb SunRISe-1 Study. J Clin Oncol 43, 3578-3588(2025).</a:t>
            </a:r>
          </a:p>
        </p:txBody>
      </p:sp>
    </p:spTree>
    <p:extLst>
      <p:ext uri="{BB962C8B-B14F-4D97-AF65-F5344CB8AC3E}">
        <p14:creationId xmlns:p14="http://schemas.microsoft.com/office/powerpoint/2010/main" val="3062024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06DE-7249-8726-D305-530414F43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0A0F6-3EB3-35C1-CE04-714EEEA33A10}"/>
              </a:ext>
            </a:extLst>
          </p:cNvPr>
          <p:cNvSpPr>
            <a:spLocks noGrp="1"/>
          </p:cNvSpPr>
          <p:nvPr>
            <p:ph type="title" idx="4294967295"/>
          </p:nvPr>
        </p:nvSpPr>
        <p:spPr>
          <a:xfrm>
            <a:off x="100669" y="49213"/>
            <a:ext cx="12029812" cy="655224"/>
          </a:xfrm>
        </p:spPr>
        <p:txBody>
          <a:bodyPr>
            <a:normAutofit/>
          </a:bodyPr>
          <a:lstStyle/>
          <a:p>
            <a:pPr algn="ctr"/>
            <a:r>
              <a:rPr lang="en-US" sz="2800" b="1" dirty="0">
                <a:latin typeface="Arial" panose="020B0604020202020204" pitchFamily="34" charset="0"/>
                <a:cs typeface="Arial" panose="020B0604020202020204" pitchFamily="34" charset="0"/>
              </a:rPr>
              <a:t>TAR-210 </a:t>
            </a:r>
            <a:r>
              <a:rPr lang="en-US" sz="2800" b="1" kern="0" dirty="0">
                <a:latin typeface="Arial" panose="020B0604020202020204" pitchFamily="34" charset="0"/>
                <a:cs typeface="Arial" panose="020B0604020202020204" pitchFamily="34" charset="0"/>
                <a:sym typeface="Arial"/>
              </a:rPr>
              <a:t>erdafitinib intravesical delivery</a:t>
            </a:r>
            <a:r>
              <a:rPr lang="en-US" sz="2800" b="1" dirty="0">
                <a:latin typeface="Arial" panose="020B0604020202020204" pitchFamily="34" charset="0"/>
                <a:cs typeface="Arial" panose="020B0604020202020204" pitchFamily="34" charset="0"/>
              </a:rPr>
              <a:t> first-in-human phase 1 trial</a:t>
            </a:r>
            <a:endParaRPr lang="en-US" sz="2800" b="1" baseline="30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6F5CCAF-B4E6-768C-E74D-E10F5D2CFF5B}"/>
              </a:ext>
            </a:extLst>
          </p:cNvPr>
          <p:cNvSpPr>
            <a:spLocks noGrp="1"/>
          </p:cNvSpPr>
          <p:nvPr>
            <p:ph type="body" sz="quarter" idx="4294967295"/>
          </p:nvPr>
        </p:nvSpPr>
        <p:spPr>
          <a:xfrm>
            <a:off x="100669" y="6249797"/>
            <a:ext cx="11828477" cy="595915"/>
          </a:xfrm>
        </p:spPr>
        <p:txBody>
          <a:bodyPr>
            <a:noAutofit/>
          </a:bodyPr>
          <a:lstStyle/>
          <a:p>
            <a:pPr>
              <a:buClrTx/>
              <a:defRPr/>
            </a:pP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BOIN, Bayesian Optimal Interval; CR, complete response; HR, high risk; IR, intermediate-risk; NGS, next-generation sequencing; NMIBC, </a:t>
            </a:r>
            <a:r>
              <a:rPr kumimoji="0" lang="en-US" sz="800" b="0" i="0" u="none" strike="noStrike" kern="1200" cap="none" spc="0" normalizeH="0" baseline="0" noProof="0" dirty="0" err="1">
                <a:ln>
                  <a:noFill/>
                </a:ln>
                <a:effectLst/>
                <a:uLnTx/>
                <a:uFillTx/>
                <a:latin typeface="Arial" panose="020B0604020202020204" pitchFamily="34" charset="0"/>
                <a:cs typeface="Arial" panose="020B0604020202020204" pitchFamily="34" charset="0"/>
                <a:sym typeface="Arial"/>
              </a:rPr>
              <a:t>nonmuscle</a:t>
            </a: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-invasive bladder cancer; </a:t>
            </a:r>
            <a:b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PCR, polymerase chain reaction; RC, radical cystectomy.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1. Liu S and Yuan Y. </a:t>
            </a:r>
            <a:r>
              <a:rPr kumimoji="0" lang="en-US" sz="800" b="0" i="1"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J R Stat Soc Ser C Appl Stat</a:t>
            </a: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 2015;64:507–523. 2. Yuan Y et al. </a:t>
            </a:r>
            <a:r>
              <a:rPr kumimoji="0" lang="en-US" sz="800" b="0" i="1"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Clin Cancer Res</a:t>
            </a: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 2016;22:4291–4301. 3. Vilaseca A et al. Presentation at </a:t>
            </a:r>
            <a:r>
              <a:rPr lang="en-US" sz="800" dirty="0">
                <a:latin typeface="Arial" panose="020B0604020202020204" pitchFamily="34" charset="0"/>
                <a:cs typeface="Arial" panose="020B0604020202020204" pitchFamily="34" charset="0"/>
                <a:sym typeface="Arial"/>
              </a:rPr>
              <a:t>the </a:t>
            </a:r>
            <a:r>
              <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American Urological Association Annual Meeting; May 3–6, 2024; San Antonio, TX. </a:t>
            </a:r>
            <a:r>
              <a:rPr lang="en-US" sz="800" noProof="0" dirty="0">
                <a:latin typeface="Arial" panose="020B0604020202020204" pitchFamily="34" charset="0"/>
                <a:cs typeface="Arial" panose="020B0604020202020204" pitchFamily="34" charset="0"/>
                <a:sym typeface="Arial"/>
              </a:rPr>
              <a:t>Abstract 1343</a:t>
            </a:r>
            <a:endParaRPr kumimoji="0" lang="en-US" sz="8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0BE00642-E84F-94D1-2B6F-3C417F878BA3}"/>
              </a:ext>
            </a:extLst>
          </p:cNvPr>
          <p:cNvSpPr>
            <a:spLocks noChangeAspect="1"/>
          </p:cNvSpPr>
          <p:nvPr/>
        </p:nvSpPr>
        <p:spPr>
          <a:xfrm>
            <a:off x="7859243" y="785451"/>
            <a:ext cx="3886706" cy="2023226"/>
          </a:xfrm>
          <a:prstGeom prst="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Part 1: dose escalation</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457189" rtl="0" eaLnBrk="1" fontAlgn="auto" latinLnBrk="0" hangingPunct="1">
              <a:lnSpc>
                <a:spcPct val="100000"/>
              </a:lnSpc>
              <a:spcBef>
                <a:spcPts val="0"/>
              </a:spcBef>
              <a:spcAft>
                <a:spcPts val="0"/>
              </a:spcAft>
              <a:buClr>
                <a:srgbClr val="BE2BBB"/>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Placement every 3 months</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p:txBody>
      </p:sp>
      <p:sp>
        <p:nvSpPr>
          <p:cNvPr id="5" name="Rectangle 4">
            <a:extLst>
              <a:ext uri="{FF2B5EF4-FFF2-40B4-BE49-F238E27FC236}">
                <a16:creationId xmlns:a16="http://schemas.microsoft.com/office/drawing/2014/main" id="{6C1CCEB6-090A-40EB-A739-C2D8FEEB6D7A}"/>
              </a:ext>
            </a:extLst>
          </p:cNvPr>
          <p:cNvSpPr>
            <a:spLocks noChangeAspect="1"/>
          </p:cNvSpPr>
          <p:nvPr/>
        </p:nvSpPr>
        <p:spPr>
          <a:xfrm>
            <a:off x="7859243" y="2983098"/>
            <a:ext cx="3886706" cy="784736"/>
          </a:xfrm>
          <a:prstGeom prst="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Part 2: dose expansion</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457189" rtl="0" eaLnBrk="1" fontAlgn="auto" latinLnBrk="0" hangingPunct="1">
              <a:lnSpc>
                <a:spcPct val="100000"/>
              </a:lnSpc>
              <a:spcBef>
                <a:spcPts val="0"/>
              </a:spcBef>
              <a:spcAft>
                <a:spcPts val="0"/>
              </a:spcAft>
              <a:buClr>
                <a:srgbClr val="BE2BBB"/>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Expansion of both dose levels</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p:txBody>
      </p:sp>
      <p:sp>
        <p:nvSpPr>
          <p:cNvPr id="6" name="Rectangle 5">
            <a:extLst>
              <a:ext uri="{FF2B5EF4-FFF2-40B4-BE49-F238E27FC236}">
                <a16:creationId xmlns:a16="http://schemas.microsoft.com/office/drawing/2014/main" id="{FF502E83-D5A1-B800-49A0-6729E1DDDBC3}"/>
              </a:ext>
            </a:extLst>
          </p:cNvPr>
          <p:cNvSpPr/>
          <p:nvPr/>
        </p:nvSpPr>
        <p:spPr>
          <a:xfrm>
            <a:off x="9830714" y="1262388"/>
            <a:ext cx="1363535" cy="4935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TAR-210-D </a:t>
            </a:r>
            <a:b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4 mg/day</a:t>
            </a:r>
            <a:endParaRPr kumimoji="0" lang="en-US" sz="11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395ACC1F-FED6-8EF1-0E1B-A921A80FF47A}"/>
              </a:ext>
            </a:extLst>
          </p:cNvPr>
          <p:cNvSpPr/>
          <p:nvPr/>
        </p:nvSpPr>
        <p:spPr>
          <a:xfrm>
            <a:off x="8555586" y="1854811"/>
            <a:ext cx="1363535" cy="4935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TAR-210-B </a:t>
            </a:r>
            <a:b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2 mg/day </a:t>
            </a:r>
            <a:endParaRPr kumimoji="0" lang="en-US" sz="11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cxnSp>
        <p:nvCxnSpPr>
          <p:cNvPr id="8" name="Connector: Elbow 7">
            <a:extLst>
              <a:ext uri="{FF2B5EF4-FFF2-40B4-BE49-F238E27FC236}">
                <a16:creationId xmlns:a16="http://schemas.microsoft.com/office/drawing/2014/main" id="{C6E1FB51-EB44-5DFD-9BBF-1A1CFEAA3F41}"/>
              </a:ext>
            </a:extLst>
          </p:cNvPr>
          <p:cNvCxnSpPr>
            <a:cxnSpLocks/>
            <a:stCxn id="7" idx="0"/>
            <a:endCxn id="6" idx="1"/>
          </p:cNvCxnSpPr>
          <p:nvPr/>
        </p:nvCxnSpPr>
        <p:spPr>
          <a:xfrm rot="5400000" flipH="1" flipV="1">
            <a:off x="9361216" y="1385311"/>
            <a:ext cx="345637" cy="59336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BE4B54-BFB8-165C-D310-52E248C1ED96}"/>
              </a:ext>
            </a:extLst>
          </p:cNvPr>
          <p:cNvSpPr txBox="1"/>
          <p:nvPr/>
        </p:nvSpPr>
        <p:spPr>
          <a:xfrm>
            <a:off x="8595353" y="1251343"/>
            <a:ext cx="601447" cy="292388"/>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BOIN</a:t>
            </a:r>
            <a:endParaRPr kumimoji="0" lang="en-US" sz="1300" b="1" i="0" u="none" strike="noStrike" kern="1200" cap="none" spc="0" normalizeH="0" baseline="30000" noProof="0" dirty="0">
              <a:ln>
                <a:noFill/>
              </a:ln>
              <a:solidFill>
                <a:srgbClr val="1B2F5C"/>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5BBDEE5D-F118-5F37-8AF4-CB0D3BEBE843}"/>
              </a:ext>
            </a:extLst>
          </p:cNvPr>
          <p:cNvSpPr txBox="1"/>
          <p:nvPr/>
        </p:nvSpPr>
        <p:spPr>
          <a:xfrm>
            <a:off x="7859245" y="3787431"/>
            <a:ext cx="3886706" cy="692497"/>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Arial"/>
              </a:rPr>
              <a:t>Response assessed every 3 months with continued treatment for up to 1 year if recurrence free (cohort 1) or CR (cohort 3)</a:t>
            </a:r>
          </a:p>
        </p:txBody>
      </p:sp>
      <p:sp>
        <p:nvSpPr>
          <p:cNvPr id="11" name="TextBox 10">
            <a:extLst>
              <a:ext uri="{FF2B5EF4-FFF2-40B4-BE49-F238E27FC236}">
                <a16:creationId xmlns:a16="http://schemas.microsoft.com/office/drawing/2014/main" id="{9A9FEF81-21BE-7372-0C7C-0F81B170789B}"/>
              </a:ext>
            </a:extLst>
          </p:cNvPr>
          <p:cNvSpPr txBox="1"/>
          <p:nvPr/>
        </p:nvSpPr>
        <p:spPr>
          <a:xfrm>
            <a:off x="429274" y="1584516"/>
            <a:ext cx="3446217" cy="2078126"/>
          </a:xfrm>
          <a:prstGeom prst="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defPPr>
              <a:defRPr lang="en-US"/>
            </a:defPPr>
            <a:lvl1pPr marR="0" lvl="0" indent="0" algn="ctr" fontAlgn="auto">
              <a:lnSpc>
                <a:spcPct val="100000"/>
              </a:lnSpc>
              <a:spcBef>
                <a:spcPts val="0"/>
              </a:spcBef>
              <a:spcAft>
                <a:spcPts val="0"/>
              </a:spcAft>
              <a:buClrTx/>
              <a:buSzTx/>
              <a:buFontTx/>
              <a:buNone/>
              <a:tabLst/>
              <a:defRPr kumimoji="0" sz="1300" b="1" i="0" u="none" strike="noStrike" cap="none" spc="0" normalizeH="0" baseline="0">
                <a:ln>
                  <a:noFill/>
                </a:ln>
                <a:solidFill>
                  <a:srgbClr val="333333"/>
                </a:solidFill>
                <a:effectLst/>
                <a:uLnTx/>
                <a:uFillTx/>
                <a:latin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Molecular eligibility</a:t>
            </a:r>
          </a:p>
          <a:p>
            <a:pPr marL="228600" marR="0" lvl="0" indent="-228600" algn="l" defTabSz="457189" rtl="0" eaLnBrk="1" fontAlgn="auto" latinLnBrk="0" hangingPunct="1">
              <a:lnSpc>
                <a:spcPct val="100000"/>
              </a:lnSpc>
              <a:spcBef>
                <a:spcPts val="600"/>
              </a:spcBef>
              <a:spcAft>
                <a:spcPts val="0"/>
              </a:spcAft>
              <a:buClr>
                <a:srgbClr val="BE2BBB"/>
              </a:buClr>
              <a:buSzTx/>
              <a:buFont typeface="Arial" panose="020B0604020202020204" pitchFamily="34" charset="0"/>
              <a:buChar char="•"/>
              <a:tabLst/>
              <a:defRPr/>
            </a:pPr>
            <a:r>
              <a:rPr kumimoji="0" lang="en-US" sz="1400" b="0" i="1"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FGFR</a:t>
            </a: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 alterations: flexible molecular eligibility strategy used</a:t>
            </a:r>
            <a:endParaRPr kumimoji="0" lang="en-US" sz="13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endParaRPr>
          </a:p>
          <a:p>
            <a:pPr marL="457200" marR="0" lvl="1" indent="-228600" algn="l" defTabSz="457189" rtl="0" eaLnBrk="1" fontAlgn="auto" latinLnBrk="0" hangingPunct="1">
              <a:lnSpc>
                <a:spcPct val="100000"/>
              </a:lnSpc>
              <a:spcBef>
                <a:spcPts val="300"/>
              </a:spcBef>
              <a:spcAft>
                <a:spcPts val="0"/>
              </a:spcAft>
              <a:buClrTx/>
              <a:buSzTx/>
              <a:buFont typeface="System Font Regular"/>
              <a:buChar char="–"/>
              <a:tabLst/>
              <a:defRPr/>
            </a:pP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Local or central fresh/archival </a:t>
            </a:r>
            <a: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tissue-based</a:t>
            </a: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 testing by NGS </a:t>
            </a:r>
            <a:b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b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or PCR </a:t>
            </a:r>
            <a:r>
              <a:rPr kumimoji="0" lang="en-US" sz="1400" b="0" i="0" u="sng"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or</a:t>
            </a:r>
            <a:endParaRPr kumimoji="0" lang="en-US" sz="1400" b="0" i="1"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endParaRPr>
          </a:p>
          <a:p>
            <a:pPr marL="457200" marR="0" lvl="1" indent="-228600" algn="l" defTabSz="457189" rtl="0" eaLnBrk="1" fontAlgn="auto" latinLnBrk="0" hangingPunct="1">
              <a:lnSpc>
                <a:spcPct val="100000"/>
              </a:lnSpc>
              <a:spcBef>
                <a:spcPts val="300"/>
              </a:spcBef>
              <a:spcAft>
                <a:spcPts val="0"/>
              </a:spcAft>
              <a:buClrTx/>
              <a:buSzTx/>
              <a:buFont typeface="System Font Regular"/>
              <a:buChar char="–"/>
              <a:tabLst/>
              <a:defRPr/>
            </a:pP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Central </a:t>
            </a:r>
            <a: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urine cell-free DNA </a:t>
            </a:r>
            <a:br>
              <a:rPr kumimoji="0" lang="en-US" sz="14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br>
            <a:r>
              <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sym typeface="OpenSans"/>
              </a:rPr>
              <a:t>NGS testing</a:t>
            </a:r>
            <a:endParaRPr kumimoji="0" lang="en-US" sz="1400" b="0"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endParaRPr>
          </a:p>
        </p:txBody>
      </p:sp>
      <p:cxnSp>
        <p:nvCxnSpPr>
          <p:cNvPr id="12" name="Elbow Connector 15">
            <a:extLst>
              <a:ext uri="{FF2B5EF4-FFF2-40B4-BE49-F238E27FC236}">
                <a16:creationId xmlns:a16="http://schemas.microsoft.com/office/drawing/2014/main" id="{EEA37135-B269-983A-2291-7009D9A5E561}"/>
              </a:ext>
            </a:extLst>
          </p:cNvPr>
          <p:cNvCxnSpPr>
            <a:cxnSpLocks/>
            <a:stCxn id="11" idx="3"/>
            <a:endCxn id="23" idx="1"/>
          </p:cNvCxnSpPr>
          <p:nvPr/>
        </p:nvCxnSpPr>
        <p:spPr>
          <a:xfrm flipV="1">
            <a:off x="3875491" y="1558740"/>
            <a:ext cx="331089" cy="1064839"/>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Elbow Connector 17">
            <a:extLst>
              <a:ext uri="{FF2B5EF4-FFF2-40B4-BE49-F238E27FC236}">
                <a16:creationId xmlns:a16="http://schemas.microsoft.com/office/drawing/2014/main" id="{41C7EC8B-E300-7766-DB2A-F484E9C34DFB}"/>
              </a:ext>
            </a:extLst>
          </p:cNvPr>
          <p:cNvCxnSpPr>
            <a:cxnSpLocks/>
            <a:stCxn id="11" idx="3"/>
            <a:endCxn id="20" idx="1"/>
          </p:cNvCxnSpPr>
          <p:nvPr/>
        </p:nvCxnSpPr>
        <p:spPr>
          <a:xfrm>
            <a:off x="3875491" y="2623579"/>
            <a:ext cx="331089" cy="795834"/>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Elbow Connector 21">
            <a:extLst>
              <a:ext uri="{FF2B5EF4-FFF2-40B4-BE49-F238E27FC236}">
                <a16:creationId xmlns:a16="http://schemas.microsoft.com/office/drawing/2014/main" id="{D550A6CF-F680-2D59-2853-38BA012B5EC4}"/>
              </a:ext>
            </a:extLst>
          </p:cNvPr>
          <p:cNvCxnSpPr>
            <a:cxnSpLocks/>
            <a:stCxn id="23" idx="3"/>
            <a:endCxn id="4" idx="1"/>
          </p:cNvCxnSpPr>
          <p:nvPr/>
        </p:nvCxnSpPr>
        <p:spPr>
          <a:xfrm>
            <a:off x="7355419" y="1558740"/>
            <a:ext cx="503824" cy="238324"/>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Elbow Connector 23">
            <a:extLst>
              <a:ext uri="{FF2B5EF4-FFF2-40B4-BE49-F238E27FC236}">
                <a16:creationId xmlns:a16="http://schemas.microsoft.com/office/drawing/2014/main" id="{C182E892-EDB9-7F72-EED8-992AB96CEC7C}"/>
              </a:ext>
            </a:extLst>
          </p:cNvPr>
          <p:cNvCxnSpPr>
            <a:cxnSpLocks/>
            <a:stCxn id="20" idx="3"/>
            <a:endCxn id="4" idx="1"/>
          </p:cNvCxnSpPr>
          <p:nvPr/>
        </p:nvCxnSpPr>
        <p:spPr>
          <a:xfrm flipV="1">
            <a:off x="7355419" y="1797064"/>
            <a:ext cx="503824" cy="1622349"/>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Rectangle: Rounded Corners 47">
            <a:extLst>
              <a:ext uri="{FF2B5EF4-FFF2-40B4-BE49-F238E27FC236}">
                <a16:creationId xmlns:a16="http://schemas.microsoft.com/office/drawing/2014/main" id="{C96C95A2-502F-8D83-3C90-8C5658D9370F}"/>
              </a:ext>
            </a:extLst>
          </p:cNvPr>
          <p:cNvSpPr>
            <a:spLocks/>
          </p:cNvSpPr>
          <p:nvPr/>
        </p:nvSpPr>
        <p:spPr>
          <a:xfrm>
            <a:off x="4206580" y="2846179"/>
            <a:ext cx="3148839" cy="1146468"/>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noAutofit/>
          </a:bodyPr>
          <a:lstStyle/>
          <a:p>
            <a:pPr marL="0" marR="0" lvl="0" indent="0" algn="ctr" defTabSz="457189"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IR NMIBC </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(cohort 3)</a:t>
            </a:r>
          </a:p>
          <a:p>
            <a:pPr marL="171446" marR="0" lvl="0" indent="-171446"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Recurrent, history of low-grade only Ta/T1 disease</a:t>
            </a:r>
            <a:endPar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171446" marR="0" lvl="0" indent="-171446"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Visible target lesions </a:t>
            </a: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prior to treatment (chemoablation design)</a:t>
            </a:r>
          </a:p>
        </p:txBody>
      </p:sp>
      <p:sp>
        <p:nvSpPr>
          <p:cNvPr id="23" name="Rectangle: Rounded Corners 46">
            <a:extLst>
              <a:ext uri="{FF2B5EF4-FFF2-40B4-BE49-F238E27FC236}">
                <a16:creationId xmlns:a16="http://schemas.microsoft.com/office/drawing/2014/main" id="{0BBF239A-B4A9-9EF3-D174-723781FF5811}"/>
              </a:ext>
            </a:extLst>
          </p:cNvPr>
          <p:cNvSpPr>
            <a:spLocks/>
          </p:cNvSpPr>
          <p:nvPr/>
        </p:nvSpPr>
        <p:spPr>
          <a:xfrm>
            <a:off x="4206580" y="785451"/>
            <a:ext cx="3148839" cy="1546577"/>
          </a:xfrm>
          <a:prstGeom prst="rect">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noAutofit/>
          </a:bodyPr>
          <a:lstStyle/>
          <a:p>
            <a:pPr marL="0" marR="0" lvl="0" indent="0" algn="ctr" defTabSz="457189"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HR-NMIBC </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(cohort 1)</a:t>
            </a:r>
          </a:p>
          <a:p>
            <a:pPr marL="171446" marR="0" lvl="0" indent="-171446"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Recurrent, high-grade Ta/T1, papillary only, no CIS </a:t>
            </a:r>
          </a:p>
          <a:p>
            <a:pPr marL="171446" marR="0" lvl="0" indent="-171446"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BCG-experienced/unresponsive and not undergoing RC</a:t>
            </a:r>
          </a:p>
          <a:p>
            <a:pPr marL="171446" marR="0" lvl="0" indent="-171446"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TURBT with complete resection of all visible disease prior to treatment </a:t>
            </a:r>
          </a:p>
        </p:txBody>
      </p:sp>
      <p:cxnSp>
        <p:nvCxnSpPr>
          <p:cNvPr id="25" name="Straight Arrow Connector 24">
            <a:extLst>
              <a:ext uri="{FF2B5EF4-FFF2-40B4-BE49-F238E27FC236}">
                <a16:creationId xmlns:a16="http://schemas.microsoft.com/office/drawing/2014/main" id="{E2FFD25D-1933-78CF-AE2D-C35F0F29F4C7}"/>
              </a:ext>
            </a:extLst>
          </p:cNvPr>
          <p:cNvCxnSpPr>
            <a:cxnSpLocks/>
            <a:stCxn id="4" idx="2"/>
            <a:endCxn id="5" idx="0"/>
          </p:cNvCxnSpPr>
          <p:nvPr/>
        </p:nvCxnSpPr>
        <p:spPr>
          <a:xfrm>
            <a:off x="9802596" y="2808677"/>
            <a:ext cx="0" cy="174421"/>
          </a:xfrm>
          <a:prstGeom prst="straightConnector1">
            <a:avLst/>
          </a:prstGeom>
          <a:ln w="19050" cap="rnd">
            <a:solidFill>
              <a:schemeClr val="tx1"/>
            </a:solidFill>
            <a:tailEnd type="triangle"/>
          </a:ln>
        </p:spPr>
        <p:style>
          <a:lnRef idx="1">
            <a:srgbClr val="BE2BBB"/>
          </a:lnRef>
          <a:fillRef idx="0">
            <a:schemeClr val="accent1"/>
          </a:fillRef>
          <a:effectRef idx="0">
            <a:srgbClr val="000000"/>
          </a:effectRef>
          <a:fontRef idx="minor">
            <a:schemeClr val="lt1"/>
          </a:fontRef>
        </p:style>
      </p:cxnSp>
      <p:pic>
        <p:nvPicPr>
          <p:cNvPr id="14" name="Immagine 13">
            <a:extLst>
              <a:ext uri="{FF2B5EF4-FFF2-40B4-BE49-F238E27FC236}">
                <a16:creationId xmlns:a16="http://schemas.microsoft.com/office/drawing/2014/main" id="{AE6B2090-271B-3FB7-E0B7-A1ADFBA5D935}"/>
              </a:ext>
            </a:extLst>
          </p:cNvPr>
          <p:cNvPicPr>
            <a:picLocks noChangeAspect="1"/>
          </p:cNvPicPr>
          <p:nvPr/>
        </p:nvPicPr>
        <p:blipFill>
          <a:blip r:embed="rId3"/>
          <a:srcRect b="53472"/>
          <a:stretch>
            <a:fillRect/>
          </a:stretch>
        </p:blipFill>
        <p:spPr>
          <a:xfrm>
            <a:off x="2985272" y="4701705"/>
            <a:ext cx="2436794" cy="1362053"/>
          </a:xfrm>
          <a:prstGeom prst="rect">
            <a:avLst/>
          </a:prstGeom>
        </p:spPr>
      </p:pic>
      <p:pic>
        <p:nvPicPr>
          <p:cNvPr id="21" name="Immagine 20">
            <a:extLst>
              <a:ext uri="{FF2B5EF4-FFF2-40B4-BE49-F238E27FC236}">
                <a16:creationId xmlns:a16="http://schemas.microsoft.com/office/drawing/2014/main" id="{4E40749A-B6EA-75D7-B686-AD9894FC4020}"/>
              </a:ext>
            </a:extLst>
          </p:cNvPr>
          <p:cNvPicPr>
            <a:picLocks noChangeAspect="1"/>
          </p:cNvPicPr>
          <p:nvPr/>
        </p:nvPicPr>
        <p:blipFill>
          <a:blip r:embed="rId4"/>
          <a:stretch>
            <a:fillRect/>
          </a:stretch>
        </p:blipFill>
        <p:spPr>
          <a:xfrm>
            <a:off x="429274" y="4707818"/>
            <a:ext cx="2262042" cy="1355940"/>
          </a:xfrm>
          <a:prstGeom prst="rect">
            <a:avLst/>
          </a:prstGeom>
        </p:spPr>
      </p:pic>
      <p:sp>
        <p:nvSpPr>
          <p:cNvPr id="22" name="CasellaDiTesto 21">
            <a:extLst>
              <a:ext uri="{FF2B5EF4-FFF2-40B4-BE49-F238E27FC236}">
                <a16:creationId xmlns:a16="http://schemas.microsoft.com/office/drawing/2014/main" id="{210A6601-514C-173B-E8A0-2B89FBEF47B2}"/>
              </a:ext>
            </a:extLst>
          </p:cNvPr>
          <p:cNvSpPr txBox="1"/>
          <p:nvPr/>
        </p:nvSpPr>
        <p:spPr>
          <a:xfrm>
            <a:off x="446049" y="4153133"/>
            <a:ext cx="13590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Interim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1</a:t>
            </a:r>
          </a:p>
        </p:txBody>
      </p:sp>
      <p:sp>
        <p:nvSpPr>
          <p:cNvPr id="24" name="CasellaDiTesto 23">
            <a:extLst>
              <a:ext uri="{FF2B5EF4-FFF2-40B4-BE49-F238E27FC236}">
                <a16:creationId xmlns:a16="http://schemas.microsoft.com/office/drawing/2014/main" id="{968CF3BC-11FE-99EC-4C3B-6D918225B486}"/>
              </a:ext>
            </a:extLst>
          </p:cNvPr>
          <p:cNvSpPr txBox="1"/>
          <p:nvPr/>
        </p:nvSpPr>
        <p:spPr>
          <a:xfrm>
            <a:off x="2985272" y="4153133"/>
            <a:ext cx="13590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Interim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3</a:t>
            </a:r>
          </a:p>
        </p:txBody>
      </p:sp>
      <p:sp>
        <p:nvSpPr>
          <p:cNvPr id="26" name="object 5">
            <a:extLst>
              <a:ext uri="{FF2B5EF4-FFF2-40B4-BE49-F238E27FC236}">
                <a16:creationId xmlns:a16="http://schemas.microsoft.com/office/drawing/2014/main" id="{7EDDC090-C876-1CF6-B513-568EEE0B335F}"/>
              </a:ext>
            </a:extLst>
          </p:cNvPr>
          <p:cNvSpPr txBox="1"/>
          <p:nvPr/>
        </p:nvSpPr>
        <p:spPr>
          <a:xfrm>
            <a:off x="6115575" y="4938933"/>
            <a:ext cx="2659310" cy="984885"/>
          </a:xfrm>
          <a:prstGeom prst="roundRect">
            <a:avLst>
              <a:gd name="adj" fmla="val 0"/>
            </a:avLst>
          </a:prstGeom>
          <a:solidFill>
            <a:srgbClr val="002060"/>
          </a:solidFill>
          <a:ln>
            <a:noFill/>
          </a:ln>
        </p:spPr>
        <p:style>
          <a:lnRef idx="1">
            <a:schemeClr val="accent3"/>
          </a:lnRef>
          <a:fillRef idx="2">
            <a:schemeClr val="accent3"/>
          </a:fillRef>
          <a:effectRef idx="1">
            <a:schemeClr val="accent3"/>
          </a:effectRef>
          <a:fontRef idx="minor">
            <a:schemeClr val="dk1"/>
          </a:fontRef>
        </p:style>
        <p:txBody>
          <a:bodyPr vert="horz" wrap="square" lIns="100800" tIns="60960" rIns="100800" bIns="6096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Phase 3 MoonRISe-1 underway: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TAR-210 vs IV chemo in </a:t>
            </a:r>
            <a:r>
              <a:rPr kumimoji="0" lang="en-US" sz="1400" b="0"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FGFR</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-altered IR NMIBC</a:t>
            </a:r>
          </a:p>
        </p:txBody>
      </p:sp>
      <p:sp>
        <p:nvSpPr>
          <p:cNvPr id="27" name="object 5">
            <a:extLst>
              <a:ext uri="{FF2B5EF4-FFF2-40B4-BE49-F238E27FC236}">
                <a16:creationId xmlns:a16="http://schemas.microsoft.com/office/drawing/2014/main" id="{76EF6277-3046-47B9-D544-0A564B4C9637}"/>
              </a:ext>
            </a:extLst>
          </p:cNvPr>
          <p:cNvSpPr txBox="1"/>
          <p:nvPr/>
        </p:nvSpPr>
        <p:spPr>
          <a:xfrm>
            <a:off x="8942664" y="4944628"/>
            <a:ext cx="3070372" cy="984885"/>
          </a:xfrm>
          <a:prstGeom prst="roundRect">
            <a:avLst>
              <a:gd name="adj" fmla="val 0"/>
            </a:avLst>
          </a:prstGeom>
          <a:solidFill>
            <a:srgbClr val="002060"/>
          </a:solidFill>
          <a:ln>
            <a:noFill/>
          </a:ln>
        </p:spPr>
        <p:style>
          <a:lnRef idx="1">
            <a:schemeClr val="accent3"/>
          </a:lnRef>
          <a:fillRef idx="2">
            <a:schemeClr val="accent3"/>
          </a:fillRef>
          <a:effectRef idx="1">
            <a:schemeClr val="accent3"/>
          </a:effectRef>
          <a:fontRef idx="minor">
            <a:schemeClr val="dk1"/>
          </a:fontRef>
        </p:style>
        <p:txBody>
          <a:bodyPr vert="horz" wrap="square" lIns="100800" tIns="60960" rIns="100800" bIns="6096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Phase 3 MoonRISe-3 underway: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TAR-210 vs IV chemo in BCG-treated, </a:t>
            </a:r>
            <a:r>
              <a:rPr kumimoji="0" lang="en-US" sz="1400" b="0"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FGFR</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-altered Papillary only HR NMIBC</a:t>
            </a:r>
          </a:p>
        </p:txBody>
      </p:sp>
      <p:sp>
        <p:nvSpPr>
          <p:cNvPr id="16" name="CasellaDiTesto 15">
            <a:extLst>
              <a:ext uri="{FF2B5EF4-FFF2-40B4-BE49-F238E27FC236}">
                <a16:creationId xmlns:a16="http://schemas.microsoft.com/office/drawing/2014/main" id="{120BFF28-8335-E068-F34F-02DCA813857B}"/>
              </a:ext>
            </a:extLst>
          </p:cNvPr>
          <p:cNvSpPr txBox="1"/>
          <p:nvPr/>
        </p:nvSpPr>
        <p:spPr>
          <a:xfrm>
            <a:off x="8893325" y="4667629"/>
            <a:ext cx="12814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NCT06919965</a:t>
            </a:r>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CasellaDiTesto 27">
            <a:extLst>
              <a:ext uri="{FF2B5EF4-FFF2-40B4-BE49-F238E27FC236}">
                <a16:creationId xmlns:a16="http://schemas.microsoft.com/office/drawing/2014/main" id="{5547F04A-FDB8-DB8C-39EC-C2419046FC41}"/>
              </a:ext>
            </a:extLst>
          </p:cNvPr>
          <p:cNvSpPr txBox="1"/>
          <p:nvPr/>
        </p:nvSpPr>
        <p:spPr>
          <a:xfrm>
            <a:off x="6096000" y="4662590"/>
            <a:ext cx="143223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NCT06319820</a:t>
            </a:r>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1651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B6A4-91B7-311E-AC11-72DAC949EA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E6428D-427F-2138-7A3D-9671D10A555E}"/>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477774"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9A23628D-E22D-6D34-14A5-D45CBB291FB1}"/>
              </a:ext>
            </a:extLst>
          </p:cNvPr>
          <p:cNvSpPr/>
          <p:nvPr/>
        </p:nvSpPr>
        <p:spPr>
          <a:xfrm>
            <a:off x="4424" y="1"/>
            <a:ext cx="12183152" cy="6858000"/>
          </a:xfrm>
          <a:prstGeom prst="rect">
            <a:avLst/>
          </a:prstGeom>
          <a:noFill/>
          <a:ln>
            <a:noFill/>
          </a:ln>
        </p:spPr>
        <p:style>
          <a:lnRef idx="1">
            <a:schemeClr val="accent1"/>
          </a:lnRef>
          <a:fillRef idx="3">
            <a:schemeClr val="accent1"/>
          </a:fillRef>
          <a:effectRef idx="0">
            <a:schemeClr val="accent1"/>
          </a:effectRef>
          <a:fontRef idx="minor">
            <a:schemeClr val="lt1"/>
          </a:fontRef>
        </p:style>
        <p:txBody>
          <a:bodyPr lIns="0" tIns="0" rIns="0" bIns="0" rtlCol="0" anchor="ctr"/>
          <a:lstStyle/>
          <a:p>
            <a:pPr marL="0" marR="0" lvl="0" indent="0" algn="ctr" defTabSz="477774" rtl="0" eaLnBrk="1" fontAlgn="auto" latinLnBrk="0" hangingPunct="1">
              <a:lnSpc>
                <a:spcPct val="100000"/>
              </a:lnSpc>
              <a:spcBef>
                <a:spcPts val="0"/>
              </a:spcBef>
              <a:spcAft>
                <a:spcPts val="0"/>
              </a:spcAft>
              <a:buClrTx/>
              <a:buSzTx/>
              <a:buFontTx/>
              <a:buNone/>
              <a:tabLst/>
              <a:defRPr/>
            </a:pPr>
            <a:endParaRPr kumimoji="0" sz="1881"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01CC1BE8-28D8-661B-F4B3-31338DE7A23C}"/>
              </a:ext>
            </a:extLst>
          </p:cNvPr>
          <p:cNvSpPr/>
          <p:nvPr/>
        </p:nvSpPr>
        <p:spPr>
          <a:xfrm>
            <a:off x="482195" y="477771"/>
            <a:ext cx="11227611" cy="378235"/>
          </a:xfrm>
          <a:prstGeom prst="roundRect">
            <a:avLst>
              <a:gd name="adj" fmla="val 15789"/>
            </a:avLst>
          </a:prstGeom>
          <a:noFill/>
          <a:ln>
            <a:noFill/>
          </a:ln>
        </p:spPr>
        <p:style>
          <a:lnRef idx="1">
            <a:schemeClr val="accent1"/>
          </a:lnRef>
          <a:fillRef idx="3">
            <a:schemeClr val="accent1"/>
          </a:fillRef>
          <a:effectRef idx="0">
            <a:schemeClr val="accent1"/>
          </a:effectRef>
          <a:fontRef idx="minor">
            <a:schemeClr val="lt1"/>
          </a:fontRef>
        </p:style>
        <p:txBody>
          <a:bodyPr wrap="square" lIns="0" tIns="0" rIns="0" bIns="0" rtlCol="0" anchor="t"/>
          <a:lstStyle/>
          <a:p>
            <a:pPr marL="0" marR="0" lvl="0" indent="0" algn="ctr" defTabSz="477774" rtl="0" eaLnBrk="1" fontAlgn="auto" latinLnBrk="0" hangingPunct="1">
              <a:lnSpc>
                <a:spcPts val="2822"/>
              </a:lnSpc>
              <a:spcBef>
                <a:spcPts val="0"/>
              </a:spcBef>
              <a:spcAft>
                <a:spcPts val="0"/>
              </a:spcAft>
              <a:buClrTx/>
              <a:buSzTx/>
              <a:buFontTx/>
              <a:buNone/>
              <a:tabLst/>
              <a:defRPr/>
            </a:pPr>
            <a:r>
              <a:rPr kumimoji="0" lang="en-US"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Evolution of Systemic Therapy for MIBC</a:t>
            </a:r>
            <a:endParaRPr kumimoji="0" sz="334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hape 1">
            <a:extLst>
              <a:ext uri="{FF2B5EF4-FFF2-40B4-BE49-F238E27FC236}">
                <a16:creationId xmlns:a16="http://schemas.microsoft.com/office/drawing/2014/main" id="{E7F4FDE5-6579-D3B7-1C1A-024537B7CBDD}"/>
              </a:ext>
            </a:extLst>
          </p:cNvPr>
          <p:cNvSpPr/>
          <p:nvPr/>
        </p:nvSpPr>
        <p:spPr>
          <a:xfrm>
            <a:off x="544305" y="3207688"/>
            <a:ext cx="9594233" cy="0"/>
          </a:xfrm>
          <a:prstGeom prst="line">
            <a:avLst/>
          </a:prstGeom>
          <a:noFill/>
          <a:ln w="57150">
            <a:solidFill>
              <a:schemeClr val="accent2">
                <a:lumMod val="50000"/>
              </a:scheme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hape 2">
            <a:extLst>
              <a:ext uri="{FF2B5EF4-FFF2-40B4-BE49-F238E27FC236}">
                <a16:creationId xmlns:a16="http://schemas.microsoft.com/office/drawing/2014/main" id="{39F8F5F6-E715-D536-C3B0-4AFF1E24D8EC}"/>
              </a:ext>
            </a:extLst>
          </p:cNvPr>
          <p:cNvSpPr/>
          <p:nvPr/>
        </p:nvSpPr>
        <p:spPr>
          <a:xfrm>
            <a:off x="1320980" y="2979254"/>
            <a:ext cx="456869" cy="456869"/>
          </a:xfrm>
          <a:prstGeom prst="ellipse">
            <a:avLst/>
          </a:prstGeom>
          <a:solidFill>
            <a:srgbClr val="FFFFFF"/>
          </a:solidFill>
          <a:ln w="25400">
            <a:solidFill>
              <a:schemeClr val="tx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Image 0" descr="preencoded.png">
            <a:extLst>
              <a:ext uri="{FF2B5EF4-FFF2-40B4-BE49-F238E27FC236}">
                <a16:creationId xmlns:a16="http://schemas.microsoft.com/office/drawing/2014/main" id="{39E3619B-116F-F75A-8636-470D5B92994D}"/>
              </a:ext>
            </a:extLst>
          </p:cNvPr>
          <p:cNvPicPr>
            <a:picLocks noChangeAspect="1"/>
          </p:cNvPicPr>
          <p:nvPr/>
        </p:nvPicPr>
        <p:blipFill>
          <a:blip r:embed="rId2"/>
          <a:stretch>
            <a:fillRect/>
          </a:stretch>
        </p:blipFill>
        <p:spPr>
          <a:xfrm>
            <a:off x="1412355" y="3070629"/>
            <a:ext cx="274121" cy="274121"/>
          </a:xfrm>
          <a:prstGeom prst="rect">
            <a:avLst/>
          </a:prstGeom>
        </p:spPr>
      </p:pic>
      <p:sp>
        <p:nvSpPr>
          <p:cNvPr id="9" name="Text 3">
            <a:extLst>
              <a:ext uri="{FF2B5EF4-FFF2-40B4-BE49-F238E27FC236}">
                <a16:creationId xmlns:a16="http://schemas.microsoft.com/office/drawing/2014/main" id="{997E1E9C-6C8B-A7F3-AC4B-9AD44F0DB091}"/>
              </a:ext>
            </a:extLst>
          </p:cNvPr>
          <p:cNvSpPr/>
          <p:nvPr/>
        </p:nvSpPr>
        <p:spPr>
          <a:xfrm>
            <a:off x="727052" y="2385326"/>
            <a:ext cx="1644726" cy="365495"/>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9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2003</a:t>
            </a:r>
            <a:endParaRPr kumimoji="0" lang="en-US" sz="20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Shape 4">
            <a:extLst>
              <a:ext uri="{FF2B5EF4-FFF2-40B4-BE49-F238E27FC236}">
                <a16:creationId xmlns:a16="http://schemas.microsoft.com/office/drawing/2014/main" id="{11A4E85C-899C-C7B9-E845-D298C1CC22A0}"/>
              </a:ext>
            </a:extLst>
          </p:cNvPr>
          <p:cNvSpPr/>
          <p:nvPr/>
        </p:nvSpPr>
        <p:spPr>
          <a:xfrm>
            <a:off x="727052" y="3664557"/>
            <a:ext cx="1827473" cy="1461978"/>
          </a:xfrm>
          <a:prstGeom prst="roundRect">
            <a:avLst>
              <a:gd name="adj" fmla="val 6250"/>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 5">
            <a:extLst>
              <a:ext uri="{FF2B5EF4-FFF2-40B4-BE49-F238E27FC236}">
                <a16:creationId xmlns:a16="http://schemas.microsoft.com/office/drawing/2014/main" id="{747FED8F-B15E-3F34-C933-40444550C50B}"/>
              </a:ext>
            </a:extLst>
          </p:cNvPr>
          <p:cNvSpPr/>
          <p:nvPr/>
        </p:nvSpPr>
        <p:spPr>
          <a:xfrm>
            <a:off x="818425" y="3801617"/>
            <a:ext cx="1644726"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2D3748"/>
                </a:solidFill>
                <a:effectLst/>
                <a:uLnTx/>
                <a:uFillTx/>
                <a:latin typeface="Arial" pitchFamily="34" charset="0"/>
                <a:ea typeface="+mn-ea"/>
                <a:cs typeface="Arial" pitchFamily="34" charset="-120"/>
              </a:rPr>
              <a:t>Neoadjuvant MVAC</a:t>
            </a:r>
            <a:endParaRPr kumimoji="0" lang="en-US" sz="146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6">
            <a:extLst>
              <a:ext uri="{FF2B5EF4-FFF2-40B4-BE49-F238E27FC236}">
                <a16:creationId xmlns:a16="http://schemas.microsoft.com/office/drawing/2014/main" id="{C8287AF8-7DCE-50E5-C7C1-721D2A8C371C}"/>
              </a:ext>
            </a:extLst>
          </p:cNvPr>
          <p:cNvSpPr/>
          <p:nvPr/>
        </p:nvSpPr>
        <p:spPr>
          <a:xfrm>
            <a:off x="818425" y="4258485"/>
            <a:ext cx="1644726" cy="639616"/>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7" b="0" i="0" u="none" strike="noStrike" kern="1200" cap="none" spc="0" normalizeH="0" baseline="0" noProof="0" dirty="0">
                <a:ln>
                  <a:noFill/>
                </a:ln>
                <a:solidFill>
                  <a:prstClr val="black">
                    <a:lumMod val="50000"/>
                    <a:lumOff val="50000"/>
                  </a:prstClr>
                </a:solidFill>
                <a:effectLst/>
                <a:uLnTx/>
                <a:uFillTx/>
                <a:latin typeface="Arial" pitchFamily="34" charset="0"/>
                <a:ea typeface="Arial" pitchFamily="34" charset="-122"/>
                <a:cs typeface="Arial" pitchFamily="34" charset="-120"/>
              </a:rPr>
              <a:t>Survival improvement</a:t>
            </a:r>
            <a:endParaRPr kumimoji="0" lang="en-US" sz="1097"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
        <p:nvSpPr>
          <p:cNvPr id="13" name="Shape 7">
            <a:extLst>
              <a:ext uri="{FF2B5EF4-FFF2-40B4-BE49-F238E27FC236}">
                <a16:creationId xmlns:a16="http://schemas.microsoft.com/office/drawing/2014/main" id="{841942E4-0CD8-EC9E-6765-E5149DF78286}"/>
              </a:ext>
            </a:extLst>
          </p:cNvPr>
          <p:cNvSpPr/>
          <p:nvPr/>
        </p:nvSpPr>
        <p:spPr>
          <a:xfrm>
            <a:off x="3605321" y="2979254"/>
            <a:ext cx="456869" cy="456869"/>
          </a:xfrm>
          <a:prstGeom prst="ellipse">
            <a:avLst/>
          </a:prstGeom>
          <a:solidFill>
            <a:srgbClr val="FFFFFF"/>
          </a:solidFill>
          <a:ln w="25400">
            <a:solidFill>
              <a:schemeClr val="tx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Image 1" descr="preencoded.png">
            <a:extLst>
              <a:ext uri="{FF2B5EF4-FFF2-40B4-BE49-F238E27FC236}">
                <a16:creationId xmlns:a16="http://schemas.microsoft.com/office/drawing/2014/main" id="{1BBB53CC-A173-AF6A-82E3-8195B368BA77}"/>
              </a:ext>
            </a:extLst>
          </p:cNvPr>
          <p:cNvPicPr>
            <a:picLocks noChangeAspect="1"/>
          </p:cNvPicPr>
          <p:nvPr/>
        </p:nvPicPr>
        <p:blipFill>
          <a:blip r:embed="rId3"/>
          <a:stretch>
            <a:fillRect/>
          </a:stretch>
        </p:blipFill>
        <p:spPr>
          <a:xfrm>
            <a:off x="3696696" y="3070629"/>
            <a:ext cx="274121" cy="274121"/>
          </a:xfrm>
          <a:prstGeom prst="rect">
            <a:avLst/>
          </a:prstGeom>
        </p:spPr>
      </p:pic>
      <p:sp>
        <p:nvSpPr>
          <p:cNvPr id="15" name="Text 8">
            <a:extLst>
              <a:ext uri="{FF2B5EF4-FFF2-40B4-BE49-F238E27FC236}">
                <a16:creationId xmlns:a16="http://schemas.microsoft.com/office/drawing/2014/main" id="{56769C56-F655-9C38-EB4C-548EF3C8F4E1}"/>
              </a:ext>
            </a:extLst>
          </p:cNvPr>
          <p:cNvSpPr/>
          <p:nvPr/>
        </p:nvSpPr>
        <p:spPr>
          <a:xfrm>
            <a:off x="3011394" y="2385326"/>
            <a:ext cx="1644726" cy="365495"/>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9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2012</a:t>
            </a:r>
            <a:endParaRPr kumimoji="0" lang="en-US" sz="20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Shape 9">
            <a:extLst>
              <a:ext uri="{FF2B5EF4-FFF2-40B4-BE49-F238E27FC236}">
                <a16:creationId xmlns:a16="http://schemas.microsoft.com/office/drawing/2014/main" id="{EBC8C006-4BEF-C9BB-9941-0F3F1B786BDF}"/>
              </a:ext>
            </a:extLst>
          </p:cNvPr>
          <p:cNvSpPr/>
          <p:nvPr/>
        </p:nvSpPr>
        <p:spPr>
          <a:xfrm>
            <a:off x="3011393" y="3664557"/>
            <a:ext cx="1827473" cy="1461978"/>
          </a:xfrm>
          <a:prstGeom prst="roundRect">
            <a:avLst>
              <a:gd name="adj" fmla="val 6250"/>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 10">
            <a:extLst>
              <a:ext uri="{FF2B5EF4-FFF2-40B4-BE49-F238E27FC236}">
                <a16:creationId xmlns:a16="http://schemas.microsoft.com/office/drawing/2014/main" id="{E9A8A8C9-0596-63FC-57A0-935D5034778C}"/>
              </a:ext>
            </a:extLst>
          </p:cNvPr>
          <p:cNvSpPr/>
          <p:nvPr/>
        </p:nvSpPr>
        <p:spPr>
          <a:xfrm>
            <a:off x="3102767" y="3801617"/>
            <a:ext cx="1644726"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Concurrent chemoradiation</a:t>
            </a:r>
            <a:endParaRPr kumimoji="0" lang="en-US" sz="146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 11">
            <a:extLst>
              <a:ext uri="{FF2B5EF4-FFF2-40B4-BE49-F238E27FC236}">
                <a16:creationId xmlns:a16="http://schemas.microsoft.com/office/drawing/2014/main" id="{777CBEAC-D847-BD87-FCE7-6F1EB04777FD}"/>
              </a:ext>
            </a:extLst>
          </p:cNvPr>
          <p:cNvSpPr/>
          <p:nvPr/>
        </p:nvSpPr>
        <p:spPr>
          <a:xfrm>
            <a:off x="3102767" y="4258485"/>
            <a:ext cx="1644726" cy="639616"/>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7" b="0" i="0" u="none" strike="noStrike" kern="1200" cap="none" spc="0" normalizeH="0" baseline="0" noProof="0" dirty="0">
                <a:ln>
                  <a:noFill/>
                </a:ln>
                <a:solidFill>
                  <a:prstClr val="black">
                    <a:lumMod val="50000"/>
                    <a:lumOff val="50000"/>
                  </a:prstClr>
                </a:solidFill>
                <a:effectLst/>
                <a:uLnTx/>
                <a:uFillTx/>
                <a:latin typeface="Arial" pitchFamily="34" charset="0"/>
                <a:ea typeface="Arial" pitchFamily="34" charset="-122"/>
                <a:cs typeface="Arial" pitchFamily="34" charset="-120"/>
              </a:rPr>
              <a:t>Locoregional disease-free survival improvement</a:t>
            </a:r>
            <a:endParaRPr kumimoji="0" lang="en-US" sz="1097"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
        <p:nvSpPr>
          <p:cNvPr id="19" name="Shape 12">
            <a:extLst>
              <a:ext uri="{FF2B5EF4-FFF2-40B4-BE49-F238E27FC236}">
                <a16:creationId xmlns:a16="http://schemas.microsoft.com/office/drawing/2014/main" id="{551899C1-E253-F9FA-1A18-6209D9F1B75A}"/>
              </a:ext>
            </a:extLst>
          </p:cNvPr>
          <p:cNvSpPr/>
          <p:nvPr/>
        </p:nvSpPr>
        <p:spPr>
          <a:xfrm>
            <a:off x="5889663" y="2979254"/>
            <a:ext cx="456869" cy="456869"/>
          </a:xfrm>
          <a:prstGeom prst="ellipse">
            <a:avLst/>
          </a:prstGeom>
          <a:solidFill>
            <a:srgbClr val="FFFFFF"/>
          </a:solidFill>
          <a:ln w="25400">
            <a:solidFill>
              <a:schemeClr val="tx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 name="Image 2" descr="preencoded.png">
            <a:extLst>
              <a:ext uri="{FF2B5EF4-FFF2-40B4-BE49-F238E27FC236}">
                <a16:creationId xmlns:a16="http://schemas.microsoft.com/office/drawing/2014/main" id="{F189F577-18D1-CE1F-CF71-6602B2CC78CB}"/>
              </a:ext>
            </a:extLst>
          </p:cNvPr>
          <p:cNvPicPr>
            <a:picLocks noChangeAspect="1"/>
          </p:cNvPicPr>
          <p:nvPr/>
        </p:nvPicPr>
        <p:blipFill>
          <a:blip r:embed="rId4"/>
          <a:stretch>
            <a:fillRect/>
          </a:stretch>
        </p:blipFill>
        <p:spPr>
          <a:xfrm>
            <a:off x="5981037" y="3070629"/>
            <a:ext cx="274121" cy="274121"/>
          </a:xfrm>
          <a:prstGeom prst="rect">
            <a:avLst/>
          </a:prstGeom>
        </p:spPr>
      </p:pic>
      <p:sp>
        <p:nvSpPr>
          <p:cNvPr id="21" name="Text 13">
            <a:extLst>
              <a:ext uri="{FF2B5EF4-FFF2-40B4-BE49-F238E27FC236}">
                <a16:creationId xmlns:a16="http://schemas.microsoft.com/office/drawing/2014/main" id="{347323E1-9D74-54E4-68B2-6C21844A0053}"/>
              </a:ext>
            </a:extLst>
          </p:cNvPr>
          <p:cNvSpPr/>
          <p:nvPr/>
        </p:nvSpPr>
        <p:spPr>
          <a:xfrm>
            <a:off x="5295734" y="2385326"/>
            <a:ext cx="1644726" cy="365495"/>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9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2021</a:t>
            </a:r>
            <a:endParaRPr kumimoji="0" lang="en-US" sz="20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Shape 14">
            <a:extLst>
              <a:ext uri="{FF2B5EF4-FFF2-40B4-BE49-F238E27FC236}">
                <a16:creationId xmlns:a16="http://schemas.microsoft.com/office/drawing/2014/main" id="{B39A9A8B-2331-75E1-20C4-E39E8437020B}"/>
              </a:ext>
            </a:extLst>
          </p:cNvPr>
          <p:cNvSpPr/>
          <p:nvPr/>
        </p:nvSpPr>
        <p:spPr>
          <a:xfrm>
            <a:off x="5295734" y="3664557"/>
            <a:ext cx="1827473" cy="1461978"/>
          </a:xfrm>
          <a:prstGeom prst="roundRect">
            <a:avLst>
              <a:gd name="adj" fmla="val 6250"/>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 15">
            <a:extLst>
              <a:ext uri="{FF2B5EF4-FFF2-40B4-BE49-F238E27FC236}">
                <a16:creationId xmlns:a16="http://schemas.microsoft.com/office/drawing/2014/main" id="{EFD7082D-66E0-E952-8805-6E3CD0F277C6}"/>
              </a:ext>
            </a:extLst>
          </p:cNvPr>
          <p:cNvSpPr/>
          <p:nvPr/>
        </p:nvSpPr>
        <p:spPr>
          <a:xfrm>
            <a:off x="5387109" y="3801617"/>
            <a:ext cx="1644726"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Adjuvant Nivolumab</a:t>
            </a:r>
            <a:endParaRPr kumimoji="0" lang="en-US" sz="146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 16">
            <a:extLst>
              <a:ext uri="{FF2B5EF4-FFF2-40B4-BE49-F238E27FC236}">
                <a16:creationId xmlns:a16="http://schemas.microsoft.com/office/drawing/2014/main" id="{4ADC410E-23F2-64B1-E2E0-340F407DE7F8}"/>
              </a:ext>
            </a:extLst>
          </p:cNvPr>
          <p:cNvSpPr/>
          <p:nvPr/>
        </p:nvSpPr>
        <p:spPr>
          <a:xfrm>
            <a:off x="5387109" y="4258485"/>
            <a:ext cx="1644726" cy="639616"/>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7" b="0" i="0" u="none" strike="noStrike" kern="1200" cap="none" spc="0" normalizeH="0" baseline="0" noProof="0" dirty="0">
                <a:ln>
                  <a:noFill/>
                </a:ln>
                <a:solidFill>
                  <a:prstClr val="black">
                    <a:lumMod val="50000"/>
                    <a:lumOff val="50000"/>
                  </a:prstClr>
                </a:solidFill>
                <a:effectLst/>
                <a:uLnTx/>
                <a:uFillTx/>
                <a:latin typeface="Arial" pitchFamily="34" charset="0"/>
                <a:ea typeface="Arial" pitchFamily="34" charset="-122"/>
                <a:cs typeface="Arial" pitchFamily="34" charset="-120"/>
              </a:rPr>
              <a:t>Disease free survival improvement</a:t>
            </a:r>
            <a:endParaRPr kumimoji="0" lang="en-US" sz="1097"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
        <p:nvSpPr>
          <p:cNvPr id="25" name="Shape 17">
            <a:extLst>
              <a:ext uri="{FF2B5EF4-FFF2-40B4-BE49-F238E27FC236}">
                <a16:creationId xmlns:a16="http://schemas.microsoft.com/office/drawing/2014/main" id="{B48C77A6-38BB-A47B-158E-6A491BCDD366}"/>
              </a:ext>
            </a:extLst>
          </p:cNvPr>
          <p:cNvSpPr/>
          <p:nvPr/>
        </p:nvSpPr>
        <p:spPr>
          <a:xfrm>
            <a:off x="8174003" y="2979254"/>
            <a:ext cx="456869" cy="456869"/>
          </a:xfrm>
          <a:prstGeom prst="ellipse">
            <a:avLst/>
          </a:prstGeom>
          <a:solidFill>
            <a:srgbClr val="FFFFFF"/>
          </a:solidFill>
          <a:ln w="25400">
            <a:solidFill>
              <a:schemeClr val="tx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 name="Image 3" descr="preencoded.png">
            <a:extLst>
              <a:ext uri="{FF2B5EF4-FFF2-40B4-BE49-F238E27FC236}">
                <a16:creationId xmlns:a16="http://schemas.microsoft.com/office/drawing/2014/main" id="{7C9D90BF-7608-69D0-E1EB-AA7E0D3B9BE1}"/>
              </a:ext>
            </a:extLst>
          </p:cNvPr>
          <p:cNvPicPr>
            <a:picLocks noChangeAspect="1"/>
          </p:cNvPicPr>
          <p:nvPr/>
        </p:nvPicPr>
        <p:blipFill>
          <a:blip r:embed="rId3"/>
          <a:stretch>
            <a:fillRect/>
          </a:stretch>
        </p:blipFill>
        <p:spPr>
          <a:xfrm>
            <a:off x="8265379" y="3070629"/>
            <a:ext cx="274121" cy="274121"/>
          </a:xfrm>
          <a:prstGeom prst="rect">
            <a:avLst/>
          </a:prstGeom>
        </p:spPr>
      </p:pic>
      <p:sp>
        <p:nvSpPr>
          <p:cNvPr id="27" name="Text 18">
            <a:extLst>
              <a:ext uri="{FF2B5EF4-FFF2-40B4-BE49-F238E27FC236}">
                <a16:creationId xmlns:a16="http://schemas.microsoft.com/office/drawing/2014/main" id="{4032863C-7E6F-33E4-E43B-7CD4C3525289}"/>
              </a:ext>
            </a:extLst>
          </p:cNvPr>
          <p:cNvSpPr/>
          <p:nvPr/>
        </p:nvSpPr>
        <p:spPr>
          <a:xfrm>
            <a:off x="7580076" y="2385326"/>
            <a:ext cx="1644726" cy="365495"/>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90"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2024</a:t>
            </a:r>
            <a:endParaRPr kumimoji="0" lang="en-US" sz="20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Shape 19">
            <a:extLst>
              <a:ext uri="{FF2B5EF4-FFF2-40B4-BE49-F238E27FC236}">
                <a16:creationId xmlns:a16="http://schemas.microsoft.com/office/drawing/2014/main" id="{91DC0EBF-6E5D-9976-20B9-E66D54BA7777}"/>
              </a:ext>
            </a:extLst>
          </p:cNvPr>
          <p:cNvSpPr/>
          <p:nvPr/>
        </p:nvSpPr>
        <p:spPr>
          <a:xfrm>
            <a:off x="7580076" y="3664557"/>
            <a:ext cx="1827473" cy="1461978"/>
          </a:xfrm>
          <a:prstGeom prst="roundRect">
            <a:avLst>
              <a:gd name="adj" fmla="val 6250"/>
            </a:avLst>
          </a:prstGeom>
          <a:solidFill>
            <a:srgbClr val="FFFFFF"/>
          </a:solidFill>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 20">
            <a:extLst>
              <a:ext uri="{FF2B5EF4-FFF2-40B4-BE49-F238E27FC236}">
                <a16:creationId xmlns:a16="http://schemas.microsoft.com/office/drawing/2014/main" id="{9E16FCDE-3699-F1E1-EA25-77828BA4E6B3}"/>
              </a:ext>
            </a:extLst>
          </p:cNvPr>
          <p:cNvSpPr/>
          <p:nvPr/>
        </p:nvSpPr>
        <p:spPr>
          <a:xfrm>
            <a:off x="7671449" y="3801617"/>
            <a:ext cx="1644726"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Neoadjuvant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2D3748"/>
                </a:solidFill>
                <a:effectLst/>
                <a:uLnTx/>
                <a:uFillTx/>
                <a:latin typeface="Arial" pitchFamily="34" charset="0"/>
                <a:ea typeface="Arial" pitchFamily="34" charset="-122"/>
                <a:cs typeface="Arial" pitchFamily="34" charset="-120"/>
              </a:rPr>
              <a:t>GC plus durvalumab</a:t>
            </a:r>
            <a:endParaRPr kumimoji="0" lang="en-US" sz="146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 21">
            <a:extLst>
              <a:ext uri="{FF2B5EF4-FFF2-40B4-BE49-F238E27FC236}">
                <a16:creationId xmlns:a16="http://schemas.microsoft.com/office/drawing/2014/main" id="{A9A537B9-9213-A706-D165-4EA4D2852009}"/>
              </a:ext>
            </a:extLst>
          </p:cNvPr>
          <p:cNvSpPr/>
          <p:nvPr/>
        </p:nvSpPr>
        <p:spPr>
          <a:xfrm>
            <a:off x="7671449" y="4258485"/>
            <a:ext cx="1644726" cy="639616"/>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7" b="0" i="0" u="none" strike="noStrike" kern="1200" cap="none" spc="0" normalizeH="0" baseline="0" noProof="0" dirty="0">
                <a:ln>
                  <a:noFill/>
                </a:ln>
                <a:solidFill>
                  <a:prstClr val="black">
                    <a:lumMod val="50000"/>
                    <a:lumOff val="50000"/>
                  </a:prstClr>
                </a:solidFill>
                <a:effectLst/>
                <a:uLnTx/>
                <a:uFillTx/>
                <a:latin typeface="Arial" pitchFamily="34" charset="0"/>
                <a:ea typeface="Arial" pitchFamily="34" charset="-122"/>
                <a:cs typeface="Arial" pitchFamily="34" charset="-120"/>
              </a:rPr>
              <a:t>Survival improvement</a:t>
            </a:r>
            <a:endParaRPr kumimoji="0" lang="en-US" sz="1097"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
        <p:nvSpPr>
          <p:cNvPr id="31" name="Shape 22">
            <a:extLst>
              <a:ext uri="{FF2B5EF4-FFF2-40B4-BE49-F238E27FC236}">
                <a16:creationId xmlns:a16="http://schemas.microsoft.com/office/drawing/2014/main" id="{5563731C-AFA9-9481-768D-AE478BB3C7F4}"/>
              </a:ext>
            </a:extLst>
          </p:cNvPr>
          <p:cNvSpPr/>
          <p:nvPr/>
        </p:nvSpPr>
        <p:spPr>
          <a:xfrm>
            <a:off x="9224802" y="2293952"/>
            <a:ext cx="2375715" cy="3106704"/>
          </a:xfrm>
          <a:prstGeom prst="roundRect">
            <a:avLst>
              <a:gd name="adj" fmla="val 3846"/>
            </a:avLst>
          </a:prstGeom>
          <a:solidFill>
            <a:srgbClr val="FFFFFF"/>
          </a:solidFill>
          <a:ln w="38100">
            <a:solidFill>
              <a:schemeClr val="tx1"/>
            </a:solidFill>
            <a:prstDash val="solid"/>
          </a:ln>
          <a:effectLst>
            <a:outerShdw blurRad="101600" dist="381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 23">
            <a:extLst>
              <a:ext uri="{FF2B5EF4-FFF2-40B4-BE49-F238E27FC236}">
                <a16:creationId xmlns:a16="http://schemas.microsoft.com/office/drawing/2014/main" id="{21476305-A21A-4ED2-9D5B-54D135C576CC}"/>
              </a:ext>
            </a:extLst>
          </p:cNvPr>
          <p:cNvSpPr/>
          <p:nvPr/>
        </p:nvSpPr>
        <p:spPr>
          <a:xfrm>
            <a:off x="9224802" y="2431012"/>
            <a:ext cx="2375715"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8" b="1" i="0" u="none" strike="noStrike" kern="1200" cap="none" spc="0" normalizeH="0" baseline="0" noProof="0" dirty="0">
                <a:ln>
                  <a:noFill/>
                </a:ln>
                <a:solidFill>
                  <a:srgbClr val="E97132">
                    <a:lumMod val="50000"/>
                  </a:srgbClr>
                </a:solidFill>
                <a:effectLst/>
                <a:uLnTx/>
                <a:uFillTx/>
                <a:latin typeface="Arial" pitchFamily="34" charset="0"/>
                <a:ea typeface="Arial" pitchFamily="34" charset="-122"/>
                <a:cs typeface="Arial" pitchFamily="34" charset="-120"/>
              </a:rPr>
              <a:t>2025</a:t>
            </a:r>
            <a:endParaRPr kumimoji="0" lang="en-US" sz="2508" b="0" i="0" u="none" strike="noStrike" kern="1200" cap="none" spc="0" normalizeH="0" baseline="0" noProof="0" dirty="0">
              <a:ln>
                <a:noFill/>
              </a:ln>
              <a:solidFill>
                <a:srgbClr val="E97132">
                  <a:lumMod val="50000"/>
                </a:srgbClr>
              </a:solidFill>
              <a:effectLst/>
              <a:uLnTx/>
              <a:uFillTx/>
              <a:latin typeface="Aptos" panose="02110004020202020204"/>
              <a:ea typeface="+mn-ea"/>
              <a:cs typeface="+mn-cs"/>
            </a:endParaRPr>
          </a:p>
        </p:txBody>
      </p:sp>
      <p:sp>
        <p:nvSpPr>
          <p:cNvPr id="33" name="Text 24">
            <a:extLst>
              <a:ext uri="{FF2B5EF4-FFF2-40B4-BE49-F238E27FC236}">
                <a16:creationId xmlns:a16="http://schemas.microsoft.com/office/drawing/2014/main" id="{33EFC73B-31A0-D049-8894-F7CF343FED56}"/>
              </a:ext>
            </a:extLst>
          </p:cNvPr>
          <p:cNvSpPr/>
          <p:nvPr/>
        </p:nvSpPr>
        <p:spPr>
          <a:xfrm>
            <a:off x="9316175" y="2933568"/>
            <a:ext cx="2192967" cy="456869"/>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prstClr val="black"/>
                </a:solidFill>
                <a:effectLst/>
                <a:uLnTx/>
                <a:uFillTx/>
                <a:latin typeface="Arial" pitchFamily="34" charset="0"/>
                <a:ea typeface="Arial" pitchFamily="34" charset="-122"/>
                <a:cs typeface="Arial" pitchFamily="34" charset="-120"/>
              </a:rPr>
              <a:t>Perioperative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prstClr val="black"/>
                </a:solidFill>
                <a:effectLst/>
                <a:uLnTx/>
                <a:uFillTx/>
                <a:latin typeface="Arial" pitchFamily="34" charset="0"/>
                <a:ea typeface="Arial" pitchFamily="34" charset="-122"/>
                <a:cs typeface="Arial" pitchFamily="34" charset="-120"/>
              </a:rPr>
              <a:t>EV plus Pembrolizumab</a:t>
            </a:r>
            <a:endParaRPr kumimoji="0" lang="en-US" sz="146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Text 26">
            <a:extLst>
              <a:ext uri="{FF2B5EF4-FFF2-40B4-BE49-F238E27FC236}">
                <a16:creationId xmlns:a16="http://schemas.microsoft.com/office/drawing/2014/main" id="{AD3D8E61-667B-CCB5-E2EC-760CA0FA89D3}"/>
              </a:ext>
            </a:extLst>
          </p:cNvPr>
          <p:cNvSpPr/>
          <p:nvPr/>
        </p:nvSpPr>
        <p:spPr>
          <a:xfrm>
            <a:off x="9407548" y="3710244"/>
            <a:ext cx="2101594" cy="1096484"/>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3" b="0" i="0" u="none" strike="noStrike" kern="1200" cap="none" spc="0" normalizeH="0" baseline="0" noProof="0" dirty="0">
                <a:ln>
                  <a:noFill/>
                </a:ln>
                <a:solidFill>
                  <a:prstClr val="black">
                    <a:lumMod val="50000"/>
                    <a:lumOff val="50000"/>
                  </a:prstClr>
                </a:solidFill>
                <a:effectLst/>
                <a:uLnTx/>
                <a:uFillTx/>
                <a:latin typeface="Arial" pitchFamily="34" charset="0"/>
                <a:ea typeface="Arial" pitchFamily="34" charset="-122"/>
                <a:cs typeface="Arial" pitchFamily="34" charset="-120"/>
              </a:rPr>
              <a:t>First regimen to surpass cisplatin-based chemotherapy</a:t>
            </a:r>
            <a:endParaRPr kumimoji="0" lang="en-US" sz="1463"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
        <p:nvSpPr>
          <p:cNvPr id="35" name="Shape 27">
            <a:extLst>
              <a:ext uri="{FF2B5EF4-FFF2-40B4-BE49-F238E27FC236}">
                <a16:creationId xmlns:a16="http://schemas.microsoft.com/office/drawing/2014/main" id="{C29671A3-9FD5-F313-DB0D-CFA0576E8C0C}"/>
              </a:ext>
            </a:extLst>
          </p:cNvPr>
          <p:cNvSpPr/>
          <p:nvPr/>
        </p:nvSpPr>
        <p:spPr>
          <a:xfrm>
            <a:off x="9511662" y="4898101"/>
            <a:ext cx="1918847" cy="319807"/>
          </a:xfrm>
          <a:prstGeom prst="roundRect">
            <a:avLst>
              <a:gd name="adj" fmla="val 42857"/>
            </a:avLst>
          </a:prstGeom>
          <a:solidFill>
            <a:schemeClr val="accent5">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Text 28">
            <a:extLst>
              <a:ext uri="{FF2B5EF4-FFF2-40B4-BE49-F238E27FC236}">
                <a16:creationId xmlns:a16="http://schemas.microsoft.com/office/drawing/2014/main" id="{5A9BAF4E-2136-6E5B-6E99-93EE79917322}"/>
              </a:ext>
            </a:extLst>
          </p:cNvPr>
          <p:cNvSpPr/>
          <p:nvPr/>
        </p:nvSpPr>
        <p:spPr>
          <a:xfrm>
            <a:off x="9467468" y="4898101"/>
            <a:ext cx="1918847" cy="319807"/>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45"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New Standard of Care</a:t>
            </a:r>
            <a:endParaRPr kumimoji="0" lang="en-US" sz="104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A1D668A2-3586-31F3-1DA9-392D7CE572B9}"/>
              </a:ext>
            </a:extLst>
          </p:cNvPr>
          <p:cNvSpPr txBox="1"/>
          <p:nvPr/>
        </p:nvSpPr>
        <p:spPr>
          <a:xfrm>
            <a:off x="187185" y="6399375"/>
            <a:ext cx="11817631" cy="307648"/>
          </a:xfrm>
          <a:prstGeom prst="rect">
            <a:avLst/>
          </a:prstGeom>
          <a:noFill/>
        </p:spPr>
        <p:txBody>
          <a:bodyPr wrap="square">
            <a:spAutoFit/>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Grossman, NEJM, 2003; James, NEJM, 2012; </a:t>
            </a:r>
            <a:r>
              <a:rPr kumimoji="0" lang="en-US" sz="1399"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Bajorin</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NEJM, 2021; Powles NEJM, 2024; </a:t>
            </a:r>
            <a:r>
              <a:rPr kumimoji="0" lang="en-US" sz="1399"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Vulsteke</a:t>
            </a:r>
            <a:r>
              <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NEJM, 2026; Galsky, ASCO GU, 2026 </a:t>
            </a:r>
          </a:p>
        </p:txBody>
      </p:sp>
    </p:spTree>
    <p:extLst>
      <p:ext uri="{BB962C8B-B14F-4D97-AF65-F5344CB8AC3E}">
        <p14:creationId xmlns:p14="http://schemas.microsoft.com/office/powerpoint/2010/main" val="2991682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f06c4294-987e-46bd-a550-858175ea534c"/>
    <ds:schemaRef ds:uri="http://schemas.openxmlformats.org/package/2006/metadata/core-properties"/>
    <ds:schemaRef ds:uri="7d689f85-9540-4145-9f5c-6f24686bb20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39759</TotalTime>
  <Words>10271</Words>
  <Application>Microsoft Macintosh PowerPoint</Application>
  <PresentationFormat>Widescreen</PresentationFormat>
  <Paragraphs>1614</Paragraphs>
  <Slides>153</Slides>
  <Notes>48</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153</vt:i4>
      </vt:variant>
    </vt:vector>
  </HeadingPairs>
  <TitlesOfParts>
    <vt:vector size="176" baseType="lpstr">
      <vt:lpstr>ＭＳ Ｐゴシック</vt:lpstr>
      <vt:lpstr>.AppleSystemUIFont</vt:lpstr>
      <vt:lpstr>Aptos</vt:lpstr>
      <vt:lpstr>Aptos Display</vt:lpstr>
      <vt:lpstr>Arial</vt:lpstr>
      <vt:lpstr>Arial Narrow</vt:lpstr>
      <vt:lpstr>Calibri</vt:lpstr>
      <vt:lpstr>Calibri Light</vt:lpstr>
      <vt:lpstr>Garamond</vt:lpstr>
      <vt:lpstr>Johnson Text</vt:lpstr>
      <vt:lpstr>Roboto</vt:lpstr>
      <vt:lpstr>Symbol</vt:lpstr>
      <vt:lpstr>System Font Regular</vt:lpstr>
      <vt:lpstr>Times New Roman</vt:lpstr>
      <vt:lpstr>Wingdings</vt:lpstr>
      <vt:lpstr>3_Default Design</vt:lpstr>
      <vt:lpstr>6_Default Design</vt:lpstr>
      <vt:lpstr>2016 RESEARCH Widescreen Template</vt:lpstr>
      <vt:lpstr>8_Default Design</vt:lpstr>
      <vt:lpstr>5_Default Design</vt:lpstr>
      <vt:lpstr>UCSF Contemporary Pattern 1</vt:lpstr>
      <vt:lpstr>1_Office Theme</vt:lpstr>
      <vt:lpstr>Office Theme</vt:lpstr>
      <vt:lpstr>The Implications of Recent Datasets  for the Current and Future Management of Genitourinary Cancers — An ASCO 2026 Review</vt:lpstr>
      <vt:lpstr>Faculty</vt:lpstr>
      <vt:lpstr>Commercial Support</vt:lpstr>
      <vt:lpstr>Dr Love — Disclosures</vt:lpstr>
      <vt:lpstr>Research To Practice CME Planning Committee Members,  Staff and Reviewers</vt:lpstr>
      <vt:lpstr>Dr Aggarwal — Disclosures</vt:lpstr>
      <vt:lpstr>Dr Galsky — Disclosures</vt:lpstr>
      <vt:lpstr>Dr Zhang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Patterns of Care: Exploring How  Community Oncologists Manage  Metastatic Triple-Negative Breast Cancer</vt:lpstr>
      <vt:lpstr>Bringing the Investigator into the Equation  — Optimal Use of Hormonal Therapy in the  Care of Patients with Prostate Cancer</vt:lpstr>
      <vt:lpstr>The Implications of Recent Datasets  for the Current and Future Management  of Breast Cancer — An ASCO 2026 Review</vt:lpstr>
      <vt:lpstr>Integrating New Advances into  the Care of Patients with Cancer  A Multitumor Symposium in Partnership with the American Oncology Network</vt:lpstr>
      <vt:lpstr>Grand Rounds</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The Implications of Recent Datasets  for the Current and Future Management of Genitourinary Cancers — An ASCO 2026 Review</vt:lpstr>
      <vt:lpstr>Faculty</vt:lpstr>
      <vt:lpstr>PowerPoint Presentation</vt:lpstr>
      <vt:lpstr>Clinicians in the Audience, Please Complete  the Pre- and Postmeeting Surveys</vt:lpstr>
      <vt:lpstr>PowerPoint Presentation</vt:lpstr>
      <vt:lpstr>Patterns of Care: Exploring How  Community Oncologists Manage  Metastatic Triple-Negative Breast Cancer</vt:lpstr>
      <vt:lpstr>Bringing the Investigator into the Equation  — Optimal Use of Hormonal Therapy in the  Care of Patients with Prostate Cancer</vt:lpstr>
      <vt:lpstr>The Implications of Recent Datasets  for the Current and Future Management  of Breast Cancer — An ASCO 2026 Review</vt:lpstr>
      <vt:lpstr>Integrating New Advances into  the Care of Patients with Cancer  A Multitumor Symposium in Partnership with the American Oncology Network</vt:lpstr>
      <vt:lpstr>Grand Rounds</vt:lpstr>
      <vt:lpstr>The Implications of Recent Datasets  for the Current and Future Management of Genitourinary Cancers — An ASCO 2026 Review</vt:lpstr>
      <vt:lpstr>Dr Aggarwal — Disclosures</vt:lpstr>
      <vt:lpstr>Dr Galsky — Disclosures</vt:lpstr>
      <vt:lpstr>Dr Zhang — Disclosures</vt:lpstr>
      <vt:lpstr>Dr Love — Disclosures</vt:lpstr>
      <vt:lpstr>Commercial Support</vt:lpstr>
      <vt:lpstr>PowerPoint Presentation</vt:lpstr>
      <vt:lpstr>Agenda</vt:lpstr>
      <vt:lpstr>Agenda</vt:lpstr>
      <vt:lpstr>FDA Approves Capivasertib with Abiraterone and Prednisone for PTEN-Deficient Androgen Pathway Modulation-Naïve or Androgen Pathway Modulation-Sensitive Prostate Cancer Press Release: June 12, 2026</vt:lpstr>
      <vt:lpstr>FDA Approves Durvalumab in Combination with Bacillus Calmette-Guérin for High-Risk Non-Muscle-Invasive Bladder Cancer Press Release: May 28, 2026</vt:lpstr>
      <vt:lpstr>Perioperative Durvalumab with Neoadjuvant Enfortumab Vedotin Demonstrated Statistically Significant and Clinically Meaningful Improvements in Event-Free Survival and Overall Survival for Muscle-Invasive Bladder Cancer in the Phase III VOLGA Trial Press Release: May 14, 2026</vt:lpstr>
      <vt:lpstr>FDA Approves Pembrolizumab or Pembrolizumab and Berahyaluronidase Alfa-pmph, Each with Enfortumab Vedotin, for Muscle-Invasive Bladder Cancer Press Release: July 10, 2026</vt:lpstr>
      <vt:lpstr>FDA Approves Atezolizumab for Adjuvant Treatment of Muscle- Invasive Bladder Cancer in Patients with Molecular Residual Disease Press Release: May 15, 2026</vt:lpstr>
      <vt:lpstr>FDA Approves Belzutifan and Pembrolizumab for Adjuvant Treatment of Renal Cell Carcinoma Press Release: June 12, 2026</vt:lpstr>
      <vt:lpstr>Year in Review GU Cancers</vt:lpstr>
      <vt:lpstr>PowerPoint Presentation</vt:lpstr>
      <vt:lpstr>PowerPoint Presentation</vt:lpstr>
      <vt:lpstr>Pasritamig Mechanism of Action</vt:lpstr>
      <vt:lpstr>KLK2 Is Highly Expressed on Prostate Cells (Normal and Malignant)</vt:lpstr>
      <vt:lpstr>Phase III KLK2-PASenger</vt:lpstr>
      <vt:lpstr>Agenda</vt:lpstr>
      <vt:lpstr>Post-ASCO 2026 Webinar: Prostate Cancer</vt:lpstr>
      <vt:lpstr>Outline</vt:lpstr>
      <vt:lpstr>Outline</vt:lpstr>
      <vt:lpstr>Case #1: High-risk localized prostate cancer</vt:lpstr>
      <vt:lpstr>Case #1: High-risk localized prostate cancer</vt:lpstr>
      <vt:lpstr>PowerPoint Presentation</vt:lpstr>
      <vt:lpstr>PROTEUS: Primary Endpoints</vt:lpstr>
      <vt:lpstr>PROTEUS: Safety Results</vt:lpstr>
      <vt:lpstr>EMBARK: Phase 3 study in biochemical relapse</vt:lpstr>
      <vt:lpstr>PowerPoint Presentation</vt:lpstr>
      <vt:lpstr>EMBARK: Testosterone recovery following treatment break</vt:lpstr>
      <vt:lpstr>A-DREAM: Treatment interruption in metastatic HSPC with optimal PSA nadir</vt:lpstr>
      <vt:lpstr>A-DREAM: Treatment interruption in  metastatic HSPC with optimal PSA nadir</vt:lpstr>
      <vt:lpstr>Outline</vt:lpstr>
      <vt:lpstr>PowerPoint Presentation</vt:lpstr>
      <vt:lpstr>Outline</vt:lpstr>
      <vt:lpstr>Case #2: PTEN-deficient mHSPC</vt:lpstr>
      <vt:lpstr>PowerPoint Presentation</vt:lpstr>
      <vt:lpstr>CAPItello-281 Primary Results</vt:lpstr>
      <vt:lpstr>CAPItello-281 Primary Results</vt:lpstr>
      <vt:lpstr>Rationale for the Combination of Androgen Pathway + PARP inhibition in Prostate Cancer</vt:lpstr>
      <vt:lpstr>Summary of the Phase 3 Trial Data of ARPI + PARPi in First-line mCRPC</vt:lpstr>
      <vt:lpstr>PowerPoint Presentation</vt:lpstr>
      <vt:lpstr>TALAPRO-3: Results</vt:lpstr>
      <vt:lpstr>TALAPRO-3: Results</vt:lpstr>
      <vt:lpstr>PowerPoint Presentation</vt:lpstr>
      <vt:lpstr>AMPLITUDE Primary Results</vt:lpstr>
      <vt:lpstr>Outline</vt:lpstr>
      <vt:lpstr>Outline</vt:lpstr>
      <vt:lpstr>Case #3: Taxane-naïve mCRPC</vt:lpstr>
      <vt:lpstr>Case #3: Taxane-naïve mCRPC</vt:lpstr>
      <vt:lpstr>Lu-PSMA-617 in pre- and post-taxane mCRPC</vt:lpstr>
      <vt:lpstr>PSMAddition Subgroup Analyses</vt:lpstr>
      <vt:lpstr>PSMAddition Subgroup Analyses</vt:lpstr>
      <vt:lpstr>AcTION Phase 1 Trial of 225Ac-PSMA-617</vt:lpstr>
      <vt:lpstr>AcTION Phase 1 Trial of 225Ac-PSMA-617</vt:lpstr>
      <vt:lpstr>Agenda</vt:lpstr>
      <vt:lpstr>PowerPoint Presentation</vt:lpstr>
      <vt:lpstr>Phase 3 Trials of BCG + IO in BCG-Naïve Patients With NMIBC</vt:lpstr>
      <vt:lpstr>Phase 3 Trials of BCG + IO in BCG-Naïve Patients With NMIBC</vt:lpstr>
      <vt:lpstr>POTOMAC: OS data and QoL</vt:lpstr>
      <vt:lpstr>POTOMAC: OS data and QoL</vt:lpstr>
      <vt:lpstr>TAR-200 in Bladder Cancer</vt:lpstr>
      <vt:lpstr>Phase 2b SunRISe-1 Study: Cohort 2 BCG-Unresponsive  HR NMIBC CIS ± Papillary Disease </vt:lpstr>
      <vt:lpstr>TAR-200 Monotherapy in BCG-Unresponsive HR NMIBC CIS ± Papillary Disease</vt:lpstr>
      <vt:lpstr>TAR-210 erdafitinib intravesical delivery first-in-human phase 1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EV-302 Design</vt:lpstr>
      <vt:lpstr>PowerPoint Presentation</vt:lpstr>
      <vt:lpstr>Platinum-based Therapy after EV + P</vt:lpstr>
      <vt:lpstr>TROPION-Urothelial03: A phase 2/3 study of datopotamab deruxtecan (Dato-DXd) + platinum chemotherapy (CT) vs gemcitabine + platinum CT in participants with locally advanced or metastatic urothelial carcinoma (la/mUC) with progression on or after enfortumab vedotin (EV) + pembrolizumab. </vt:lpstr>
      <vt:lpstr>Case 1</vt:lpstr>
      <vt:lpstr>Case 2</vt:lpstr>
      <vt:lpstr>Case 3</vt:lpstr>
      <vt:lpstr>Agenda</vt:lpstr>
      <vt:lpstr>Updates in renal cell carcinoma Research To Practice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RAMPART Trial Design</vt:lpstr>
      <vt:lpstr>RAMPART Disease Free Survival (DFS) – ITT Population </vt:lpstr>
      <vt:lpstr>RAMPART Overall Survival (OS) – ITT Population </vt:lpstr>
      <vt:lpstr>A032201/STRIKE – actively enrolling!</vt:lpstr>
      <vt:lpstr>Outline</vt:lpstr>
      <vt:lpstr>PowerPoint Presentation</vt:lpstr>
      <vt:lpstr>PowerPoint Presentation</vt:lpstr>
      <vt:lpstr>PowerPoint Presentation</vt:lpstr>
      <vt:lpstr>PowerPoint Presentation</vt:lpstr>
      <vt:lpstr>Combination HIF2a inhibitor/VEGF TKI registrational trials ongoing</vt:lpstr>
      <vt:lpstr>LITESPARK011 – trial schema</vt:lpstr>
      <vt:lpstr>PowerPoint Presentation</vt:lpstr>
      <vt:lpstr>PowerPoint Presentation</vt:lpstr>
      <vt:lpstr>PowerPoint Presentation</vt:lpstr>
      <vt:lpstr>PowerPoint Presentation</vt:lpstr>
      <vt:lpstr>Outline</vt:lpstr>
      <vt:lpstr>PowerPoint Presentation</vt:lpstr>
      <vt:lpstr>PowerPoint Presentation</vt:lpstr>
      <vt:lpstr>Case 1</vt:lpstr>
      <vt:lpstr>Case 2 </vt:lpstr>
      <vt:lpstr>Case 3 – refractory RCC</vt:lpstr>
      <vt:lpstr>Patterns of Care: Exploring How  Community Oncologists Manage  Metastatic Triple-Negative Breast Cancer</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2234</cp:revision>
  <cp:lastPrinted>2026-07-01T18:32:06Z</cp:lastPrinted>
  <dcterms:created xsi:type="dcterms:W3CDTF">2020-11-13T19:02:13Z</dcterms:created>
  <dcterms:modified xsi:type="dcterms:W3CDTF">2026-07-16T20:03:05Z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